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79" r:id="rId5"/>
    <p:sldId id="278" r:id="rId6"/>
    <p:sldId id="280" r:id="rId7"/>
    <p:sldId id="258" r:id="rId8"/>
    <p:sldId id="282" r:id="rId9"/>
    <p:sldId id="281" r:id="rId10"/>
    <p:sldId id="269" r:id="rId11"/>
    <p:sldId id="265" r:id="rId12"/>
    <p:sldId id="270" r:id="rId13"/>
    <p:sldId id="266" r:id="rId14"/>
    <p:sldId id="268" r:id="rId15"/>
    <p:sldId id="275" r:id="rId16"/>
    <p:sldId id="276" r:id="rId17"/>
    <p:sldId id="283" r:id="rId18"/>
    <p:sldId id="298" r:id="rId19"/>
    <p:sldId id="285" r:id="rId20"/>
    <p:sldId id="286" r:id="rId21"/>
    <p:sldId id="284" r:id="rId22"/>
    <p:sldId id="287" r:id="rId23"/>
    <p:sldId id="288" r:id="rId24"/>
    <p:sldId id="289" r:id="rId25"/>
    <p:sldId id="259" r:id="rId26"/>
    <p:sldId id="293" r:id="rId27"/>
    <p:sldId id="294" r:id="rId28"/>
    <p:sldId id="296" r:id="rId29"/>
    <p:sldId id="297" r:id="rId30"/>
    <p:sldId id="292" r:id="rId31"/>
    <p:sldId id="299" r:id="rId3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3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57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644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43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330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17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139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007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452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223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998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DCD01-94CD-40AB-8778-627FE8D7794C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38C7E-0710-4CFE-BC51-DB96F3E957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82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1601.00123" TargetMode="External"/><Relationship Id="rId4" Type="http://schemas.openxmlformats.org/officeDocument/2006/relationships/hyperlink" Target="https://agenda.infn.it/contributionDisplay.py?contribId=83&amp;sessionId=2&amp;confId=8839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1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9.emf"/><Relationship Id="rId4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cds.cern.ch/record/287770/files/SCAN-9509070.pdf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601.00123" TargetMode="External"/><Relationship Id="rId3" Type="http://schemas.openxmlformats.org/officeDocument/2006/relationships/hyperlink" Target="http://www.bo.infn.it/sminiato/sm16/04_Giovedi/Mattina/10_Papaevangelou.pdf" TargetMode="External"/><Relationship Id="rId7" Type="http://schemas.openxmlformats.org/officeDocument/2006/relationships/hyperlink" Target="https://agenda.infn.it/contributionDisplay.py?contribId=83&amp;sessionId=2&amp;confId=8839" TargetMode="External"/><Relationship Id="rId2" Type="http://schemas.openxmlformats.org/officeDocument/2006/relationships/hyperlink" Target="https://indico.cern.ch/event/473362/contributions/2317653/attachments/1384392/2105987/TPapaevangelou_MM_PicosecondPhotodetector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532518/contributions/2195706/attachments/1287366/1915899/PicosecondeTestBeam.pdf" TargetMode="External"/><Relationship Id="rId5" Type="http://schemas.openxmlformats.org/officeDocument/2006/relationships/hyperlink" Target="https://indico.cern.ch/event/525268/contributions/2297868/attachments/1336635/2010819/testBeam.pdf" TargetMode="External"/><Relationship Id="rId4" Type="http://schemas.openxmlformats.org/officeDocument/2006/relationships/hyperlink" Target="https://indico.cern.ch/event/525268/contributions/2298965/attachments/1335651/2008896/aveiroSeb.pdf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409.1165v2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303" y="225380"/>
            <a:ext cx="8420100" cy="941568"/>
          </a:xfrm>
        </p:spPr>
        <p:txBody>
          <a:bodyPr/>
          <a:lstStyle/>
          <a:p>
            <a:pPr algn="r"/>
            <a:r>
              <a:rPr lang="en-US" dirty="0" smtClean="0"/>
              <a:t>Picosecond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4903" y="1321381"/>
            <a:ext cx="7429500" cy="1655762"/>
          </a:xfrm>
        </p:spPr>
        <p:txBody>
          <a:bodyPr/>
          <a:lstStyle/>
          <a:p>
            <a:pPr algn="r"/>
            <a:r>
              <a:rPr lang="en-US" dirty="0" smtClean="0"/>
              <a:t>Summary of 2016 activities and </a:t>
            </a:r>
            <a:r>
              <a:rPr lang="en-US" dirty="0" smtClean="0"/>
              <a:t>future plans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69" y="1813764"/>
            <a:ext cx="8186154" cy="460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33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92" y="99858"/>
            <a:ext cx="8543925" cy="13255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… t</a:t>
            </a:r>
            <a:r>
              <a:rPr lang="en-US" sz="2000" dirty="0" smtClean="0"/>
              <a:t>he first validation of the idea came (2015)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3200" dirty="0" smtClean="0"/>
              <a:t>Time </a:t>
            </a:r>
            <a:r>
              <a:rPr lang="en-US" sz="3200" dirty="0" smtClean="0"/>
              <a:t>response vs photoelectrons – Laser Tests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880" y="2953483"/>
            <a:ext cx="3054939" cy="1248500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1600" dirty="0">
                <a:solidFill>
                  <a:srgbClr val="C00000"/>
                </a:solidFill>
              </a:rPr>
              <a:t>IRAMIS facility @ CEA Saclay </a:t>
            </a:r>
          </a:p>
          <a:p>
            <a:pPr marL="0" indent="0">
              <a:spcBef>
                <a:spcPts val="1200"/>
              </a:spcBef>
              <a:buNone/>
            </a:pPr>
            <a:endParaRPr lang="en-US" sz="1600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sz="1600" dirty="0" smtClean="0"/>
              <a:t>UV </a:t>
            </a:r>
            <a:r>
              <a:rPr lang="en-US" sz="1600" dirty="0"/>
              <a:t>laser with </a:t>
            </a:r>
            <a:r>
              <a:rPr lang="el-GR" sz="1600" dirty="0"/>
              <a:t>σ</a:t>
            </a:r>
            <a:r>
              <a:rPr lang="en-US" sz="1600" baseline="-25000" dirty="0"/>
              <a:t>t</a:t>
            </a:r>
            <a:r>
              <a:rPr lang="en-US" sz="1600" dirty="0"/>
              <a:t> &lt;&lt; 100 </a:t>
            </a:r>
            <a:r>
              <a:rPr lang="en-US" sz="1600" dirty="0" smtClean="0"/>
              <a:t>fs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654" y="3101873"/>
            <a:ext cx="3925418" cy="1697899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6679478" y="1786879"/>
            <a:ext cx="0" cy="2190070"/>
          </a:xfrm>
          <a:prstGeom prst="straightConnector1">
            <a:avLst/>
          </a:prstGeom>
          <a:ln w="2857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40231" y="3815981"/>
            <a:ext cx="598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Al Layer</a:t>
            </a:r>
            <a:endParaRPr lang="en-GB" sz="1000" dirty="0"/>
          </a:p>
        </p:txBody>
      </p:sp>
      <p:sp>
        <p:nvSpPr>
          <p:cNvPr id="8" name="Rectangle 7"/>
          <p:cNvSpPr/>
          <p:nvPr/>
        </p:nvSpPr>
        <p:spPr>
          <a:xfrm rot="5400000">
            <a:off x="6609180" y="2827944"/>
            <a:ext cx="5036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LASER</a:t>
            </a:r>
            <a:endParaRPr lang="en-GB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1884980" y="5590264"/>
            <a:ext cx="6347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 forget about radiator and photo conversion… </a:t>
            </a:r>
          </a:p>
          <a:p>
            <a:r>
              <a:rPr lang="en-US" dirty="0"/>
              <a:t>	</a:t>
            </a:r>
            <a:r>
              <a:rPr lang="en-US" dirty="0" smtClean="0"/>
              <a:t>you stay focused on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phe</a:t>
            </a:r>
            <a:r>
              <a:rPr lang="en-US" dirty="0" smtClean="0"/>
              <a:t> … no matter how they are produced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59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84250" y="497383"/>
            <a:ext cx="4048864" cy="3168286"/>
            <a:chOff x="7035394" y="375655"/>
            <a:chExt cx="4113427" cy="3312368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55" t="10316" r="12779" b="10140"/>
            <a:stretch/>
          </p:blipFill>
          <p:spPr bwMode="auto">
            <a:xfrm>
              <a:off x="7035394" y="375655"/>
              <a:ext cx="4113427" cy="3312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7265478" y="456927"/>
              <a:ext cx="24309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Dependence with the drift field</a:t>
              </a:r>
              <a:endParaRPr lang="en-US" sz="1400" i="1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80781" y="627219"/>
            <a:ext cx="3824200" cy="3038450"/>
            <a:chOff x="7248128" y="3666510"/>
            <a:chExt cx="3824200" cy="303845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07" t="12858" r="9646" b="7253"/>
            <a:stretch/>
          </p:blipFill>
          <p:spPr bwMode="auto">
            <a:xfrm>
              <a:off x="7248128" y="3680756"/>
              <a:ext cx="3824200" cy="3024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7271908" y="3666510"/>
              <a:ext cx="36486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Dependence with the number of photoelectrons</a:t>
              </a:r>
              <a:endParaRPr lang="en-US" sz="1400" i="1" dirty="0"/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1027611" y="1715589"/>
            <a:ext cx="1079869" cy="8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107480" y="1724297"/>
            <a:ext cx="0" cy="1463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14696" y="3665669"/>
            <a:ext cx="1554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100ps </a:t>
            </a:r>
            <a:r>
              <a:rPr lang="en-US" dirty="0" smtClean="0">
                <a:sym typeface="Wingdings" panose="05000000000000000000" pitchFamily="2" charset="2"/>
              </a:rPr>
              <a:t> 5phe</a:t>
            </a:r>
            <a:endParaRPr lang="en-GB" baseline="30000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018902" y="2153567"/>
            <a:ext cx="2050879" cy="105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069781" y="2164075"/>
            <a:ext cx="0" cy="1062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0339" y="4236087"/>
            <a:ext cx="1554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0ps </a:t>
            </a:r>
            <a:r>
              <a:rPr lang="en-US" dirty="0" smtClean="0">
                <a:sym typeface="Wingdings" panose="05000000000000000000" pitchFamily="2" charset="2"/>
              </a:rPr>
              <a:t> 60phe</a:t>
            </a:r>
            <a:endParaRPr lang="en-GB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1105980" y="3950878"/>
            <a:ext cx="1554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50ps </a:t>
            </a:r>
            <a:r>
              <a:rPr lang="en-US" dirty="0" smtClean="0">
                <a:sym typeface="Wingdings" panose="05000000000000000000" pitchFamily="2" charset="2"/>
              </a:rPr>
              <a:t> 20phe</a:t>
            </a:r>
            <a:endParaRPr lang="en-GB" baseline="300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1027611" y="2499355"/>
            <a:ext cx="26735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701152" y="2499355"/>
            <a:ext cx="0" cy="687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48339" y="5201314"/>
            <a:ext cx="9326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(*) Results </a:t>
            </a:r>
            <a:r>
              <a:rPr lang="en-US" dirty="0" smtClean="0"/>
              <a:t>relative to the </a:t>
            </a:r>
            <a:r>
              <a:rPr lang="en-US" dirty="0" smtClean="0"/>
              <a:t>specific configuration used, to be NOT considered as the best results achievable.</a:t>
            </a:r>
          </a:p>
          <a:p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883020" y="959705"/>
            <a:ext cx="2198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1phe with about 150-200ps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91246" y="3589756"/>
            <a:ext cx="30893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2015 run: Ne (90%) + C2H6 (10%)</a:t>
            </a:r>
          </a:p>
          <a:p>
            <a:pPr algn="ctr"/>
            <a:r>
              <a:rPr lang="en-GB" sz="1200" dirty="0"/>
              <a:t>No gas circulation - gas renewed every 24 h</a:t>
            </a:r>
          </a:p>
          <a:p>
            <a:pPr algn="ctr"/>
            <a:r>
              <a:rPr lang="en-GB" sz="1200" dirty="0"/>
              <a:t>Single </a:t>
            </a:r>
            <a:r>
              <a:rPr lang="en-GB" sz="1200" dirty="0" err="1"/>
              <a:t>p.e.</a:t>
            </a:r>
            <a:r>
              <a:rPr lang="en-GB" sz="1200" dirty="0"/>
              <a:t>   σt~180 </a:t>
            </a:r>
            <a:r>
              <a:rPr lang="en-GB" sz="1200" dirty="0" err="1"/>
              <a:t>ps</a:t>
            </a:r>
            <a:r>
              <a:rPr lang="en-GB" sz="1200" dirty="0"/>
              <a:t>    @ ~12 kV/cm2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7680" y="6268358"/>
            <a:ext cx="70114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i="1" dirty="0"/>
              <a:t>Fast Timing for High-Rate Environments with Micromegas</a:t>
            </a:r>
            <a:r>
              <a:rPr lang="en-GB" sz="900" dirty="0"/>
              <a:t>, T. Papaevangelou, MPGD 2015 &amp; RD51 Collaboration meeting 12-17 October 2015 Trieste – Italy </a:t>
            </a:r>
            <a:r>
              <a:rPr lang="en-GB" sz="900" u="sng" dirty="0"/>
              <a:t>(</a:t>
            </a:r>
            <a:r>
              <a:rPr lang="en-GB" sz="900" u="sng" dirty="0">
                <a:hlinkClick r:id="rId4"/>
              </a:rPr>
              <a:t>https://agenda.infn.it/contributionDisplay.py?contribId=83&amp;sessionId=2&amp;confId=8839</a:t>
            </a:r>
            <a:r>
              <a:rPr lang="en-GB" sz="900" u="sng" dirty="0"/>
              <a:t> , </a:t>
            </a:r>
            <a:r>
              <a:rPr lang="en-GB" sz="900" u="sng" dirty="0">
                <a:hlinkClick r:id="rId5"/>
              </a:rPr>
              <a:t>https://arxiv.org/abs/1601.00123</a:t>
            </a:r>
            <a:r>
              <a:rPr lang="en-GB" sz="900" u="sng" dirty="0"/>
              <a:t> )</a:t>
            </a:r>
            <a:endParaRPr lang="en-GB" sz="900" u="sng" dirty="0"/>
          </a:p>
        </p:txBody>
      </p:sp>
      <p:sp>
        <p:nvSpPr>
          <p:cNvPr id="14" name="Rectangle 13"/>
          <p:cNvSpPr/>
          <p:nvPr/>
        </p:nvSpPr>
        <p:spPr>
          <a:xfrm>
            <a:off x="675033" y="3935769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(*)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7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886" y="365127"/>
            <a:ext cx="9144000" cy="13255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After the laser test… next step … validation with charged particles (MIPs):</a:t>
            </a:r>
            <a:br>
              <a:rPr lang="en-US" sz="20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Time </a:t>
            </a:r>
            <a:r>
              <a:rPr lang="en-US" sz="3200" dirty="0" smtClean="0"/>
              <a:t>response </a:t>
            </a:r>
            <a:r>
              <a:rPr lang="en-US" sz="3200" dirty="0" smtClean="0"/>
              <a:t>with </a:t>
            </a:r>
            <a:r>
              <a:rPr lang="en-US" sz="3200" dirty="0" smtClean="0"/>
              <a:t>muons </a:t>
            </a:r>
            <a:r>
              <a:rPr lang="en-US" sz="3200" dirty="0" smtClean="0"/>
              <a:t>beam (150GeV)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137954" y="2638696"/>
            <a:ext cx="47418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Picosec Readout: </a:t>
            </a:r>
            <a:r>
              <a:rPr lang="en-US" dirty="0" err="1">
                <a:sym typeface="Wingdings" panose="05000000000000000000" pitchFamily="2" charset="2"/>
              </a:rPr>
              <a:t>Cividec</a:t>
            </a:r>
            <a:r>
              <a:rPr lang="en-US" dirty="0">
                <a:sym typeface="Wingdings" panose="05000000000000000000" pitchFamily="2" charset="2"/>
              </a:rPr>
              <a:t> C2 </a:t>
            </a:r>
            <a:r>
              <a:rPr lang="en-US" dirty="0" smtClean="0">
                <a:sym typeface="Wingdings" panose="05000000000000000000" pitchFamily="2" charset="2"/>
              </a:rPr>
              <a:t>2GHz</a:t>
            </a:r>
            <a:r>
              <a:rPr lang="en-US" dirty="0">
                <a:sym typeface="Wingdings" panose="05000000000000000000" pitchFamily="2" charset="2"/>
              </a:rPr>
              <a:t>, 40 </a:t>
            </a:r>
            <a:r>
              <a:rPr lang="en-US" dirty="0" err="1">
                <a:sym typeface="Wingdings" panose="05000000000000000000" pitchFamily="2" charset="2"/>
              </a:rPr>
              <a:t>db</a:t>
            </a:r>
            <a:r>
              <a:rPr lang="en-US" dirty="0">
                <a:sym typeface="Wingdings" panose="05000000000000000000" pitchFamily="2" charset="2"/>
              </a:rPr>
              <a:t> preamplifier acquired via (</a:t>
            </a:r>
            <a:r>
              <a:rPr lang="en-US" dirty="0" err="1">
                <a:sym typeface="Wingdings" panose="05000000000000000000" pitchFamily="2" charset="2"/>
              </a:rPr>
              <a:t>LeCroy</a:t>
            </a:r>
            <a:r>
              <a:rPr lang="en-US" dirty="0">
                <a:sym typeface="Wingdings" panose="05000000000000000000" pitchFamily="2" charset="2"/>
              </a:rPr>
              <a:t>) </a:t>
            </a:r>
            <a:r>
              <a:rPr lang="en-US" dirty="0" smtClean="0">
                <a:sym typeface="Wingdings" panose="05000000000000000000" pitchFamily="2" charset="2"/>
              </a:rPr>
              <a:t>Oscilloscope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Timing</a:t>
            </a:r>
            <a:r>
              <a:rPr lang="en-US" dirty="0" smtClean="0"/>
              <a:t>: MCP-PMT (see </a:t>
            </a:r>
            <a:r>
              <a:rPr lang="en-US" dirty="0" smtClean="0"/>
              <a:t>S. </a:t>
            </a:r>
            <a:r>
              <a:rPr lang="en-US" dirty="0" smtClean="0"/>
              <a:t>White </a:t>
            </a:r>
            <a:r>
              <a:rPr lang="en-US" dirty="0" smtClean="0"/>
              <a:t>talk in WG1 session)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2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065" y="1238153"/>
            <a:ext cx="6932205" cy="48499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57" y="283782"/>
            <a:ext cx="8622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During the 2016 test beam campaign we learned how to get “clean” signal out of </a:t>
            </a:r>
            <a:r>
              <a:rPr lang="en-US" dirty="0" err="1" smtClean="0"/>
              <a:t>picosec</a:t>
            </a:r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675017" y="5181600"/>
            <a:ext cx="4314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Mesh Grounded, Signal routing and connectivity (SMA), grounding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0516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4406534" y="563964"/>
            <a:ext cx="5316583" cy="53772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63054"/>
          <a:stretch/>
        </p:blipFill>
        <p:spPr>
          <a:xfrm>
            <a:off x="969009" y="4495239"/>
            <a:ext cx="3161211" cy="1345621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/>
          <a:srcRect r="50868" b="47707"/>
          <a:stretch/>
        </p:blipFill>
        <p:spPr>
          <a:xfrm>
            <a:off x="639243" y="483800"/>
            <a:ext cx="3490977" cy="377767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4443" y="6211574"/>
            <a:ext cx="9185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See mini week talk:   </a:t>
            </a:r>
            <a:r>
              <a:rPr lang="en-US" i="1" dirty="0">
                <a:solidFill>
                  <a:srgbClr val="C00000"/>
                </a:solidFill>
              </a:rPr>
              <a:t>Re-analysis of </a:t>
            </a:r>
            <a:r>
              <a:rPr lang="en-US" i="1" dirty="0" err="1">
                <a:solidFill>
                  <a:srgbClr val="C00000"/>
                </a:solidFill>
              </a:rPr>
              <a:t>picosec</a:t>
            </a:r>
            <a:r>
              <a:rPr lang="en-US" i="1" dirty="0">
                <a:solidFill>
                  <a:srgbClr val="C00000"/>
                </a:solidFill>
              </a:rPr>
              <a:t>-Micromegas </a:t>
            </a:r>
            <a:r>
              <a:rPr lang="en-US" i="1" dirty="0" smtClean="0">
                <a:solidFill>
                  <a:srgbClr val="C00000"/>
                </a:solidFill>
              </a:rPr>
              <a:t>detector, WG2 session, Wednesday 14th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9684" y="299134"/>
            <a:ext cx="3139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Development of robust analysis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6519389" y="1172310"/>
            <a:ext cx="26223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>
                <a:solidFill>
                  <a:srgbClr val="C00000"/>
                </a:solidFill>
              </a:rPr>
              <a:t>Analysis by S. Tzamarias(Aristotle University of </a:t>
            </a:r>
            <a:r>
              <a:rPr lang="en-US" i="1" dirty="0" err="1">
                <a:solidFill>
                  <a:srgbClr val="C00000"/>
                </a:solidFill>
              </a:rPr>
              <a:t>Thessaloníki</a:t>
            </a:r>
            <a:r>
              <a:rPr lang="en-US" i="1" dirty="0">
                <a:solidFill>
                  <a:srgbClr val="C00000"/>
                </a:solidFill>
              </a:rPr>
              <a:t> (GR)) </a:t>
            </a:r>
            <a:endParaRPr lang="en-US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1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143"/>
          <a:stretch/>
        </p:blipFill>
        <p:spPr>
          <a:xfrm>
            <a:off x="1757706" y="1156447"/>
            <a:ext cx="6384808" cy="44518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3109" y="5860869"/>
            <a:ext cx="4020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F. Resnati</a:t>
            </a:r>
            <a:r>
              <a:rPr lang="en-US" dirty="0"/>
              <a:t>, Internal GDD-FT Joint Meeting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19684" y="299134"/>
            <a:ext cx="4995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Development of simulations of the induced signals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836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328" y="974280"/>
            <a:ext cx="2708296" cy="21597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1143"/>
          <a:stretch/>
        </p:blipFill>
        <p:spPr>
          <a:xfrm>
            <a:off x="6688183" y="4075611"/>
            <a:ext cx="3076404" cy="2145054"/>
          </a:xfrm>
          <a:prstGeom prst="rect">
            <a:avLst/>
          </a:prstGeom>
        </p:spPr>
      </p:pic>
      <p:pic>
        <p:nvPicPr>
          <p:cNvPr id="9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>
          <a:xfrm>
            <a:off x="767968" y="3943219"/>
            <a:ext cx="2675083" cy="2309755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5"/>
          <a:srcRect r="50868" b="47707"/>
          <a:stretch/>
        </p:blipFill>
        <p:spPr>
          <a:xfrm>
            <a:off x="1971175" y="4151152"/>
            <a:ext cx="1235053" cy="11409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3378" y="1030625"/>
            <a:ext cx="2891983" cy="20232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99497" y="3053914"/>
            <a:ext cx="3070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Photoelectron response (laser)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488585" y="3053914"/>
            <a:ext cx="349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(Clean</a:t>
            </a:r>
            <a:r>
              <a:rPr lang="en-US" dirty="0"/>
              <a:t>)</a:t>
            </a:r>
            <a:r>
              <a:rPr lang="en-US" dirty="0" smtClean="0"/>
              <a:t> MIPs Response (test beam)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099497" y="6219339"/>
            <a:ext cx="210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Robust data analysis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844151" y="6258343"/>
            <a:ext cx="4408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 (and prediction) of Induced Signal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/>
          <a:srcRect l="4685" t="9954" r="18024" b="4232"/>
          <a:stretch/>
        </p:blipFill>
        <p:spPr>
          <a:xfrm>
            <a:off x="4051176" y="3902532"/>
            <a:ext cx="2637007" cy="235581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0675" y="261183"/>
            <a:ext cx="9016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j-lt"/>
              </a:rPr>
              <a:t>Current status of measurements, developments and tools of the Picosec Collaboration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92015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237" y="1207317"/>
            <a:ext cx="8543925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150GeV muons, SPS North Area Extraction lines, RD51 Test beam (H4 area)</a:t>
            </a:r>
            <a:endParaRPr lang="en-US" sz="1600" dirty="0">
              <a:sym typeface="Wingdings" panose="05000000000000000000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6754" y="1898469"/>
            <a:ext cx="43804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Picosec Readout: </a:t>
            </a:r>
            <a:r>
              <a:rPr lang="en-US" dirty="0" err="1">
                <a:sym typeface="Wingdings" panose="05000000000000000000" pitchFamily="2" charset="2"/>
              </a:rPr>
              <a:t>Cividec</a:t>
            </a:r>
            <a:r>
              <a:rPr lang="en-US" dirty="0">
                <a:sym typeface="Wingdings" panose="05000000000000000000" pitchFamily="2" charset="2"/>
              </a:rPr>
              <a:t> C2 GHz, 40 </a:t>
            </a:r>
            <a:r>
              <a:rPr lang="en-US" dirty="0" err="1">
                <a:sym typeface="Wingdings" panose="05000000000000000000" pitchFamily="2" charset="2"/>
              </a:rPr>
              <a:t>db</a:t>
            </a:r>
            <a:r>
              <a:rPr lang="en-US" dirty="0">
                <a:sym typeface="Wingdings" panose="05000000000000000000" pitchFamily="2" charset="2"/>
              </a:rPr>
              <a:t> preamplifier acquired via (</a:t>
            </a:r>
            <a:r>
              <a:rPr lang="en-US" dirty="0" err="1">
                <a:sym typeface="Wingdings" panose="05000000000000000000" pitchFamily="2" charset="2"/>
              </a:rPr>
              <a:t>LeCroy</a:t>
            </a:r>
            <a:r>
              <a:rPr lang="en-US" dirty="0">
                <a:sym typeface="Wingdings" panose="05000000000000000000" pitchFamily="2" charset="2"/>
              </a:rPr>
              <a:t>) </a:t>
            </a:r>
            <a:r>
              <a:rPr lang="en-US" dirty="0" smtClean="0">
                <a:sym typeface="Wingdings" panose="05000000000000000000" pitchFamily="2" charset="2"/>
              </a:rPr>
              <a:t>Oscilloscope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Timing</a:t>
            </a:r>
            <a:r>
              <a:rPr lang="en-US" dirty="0" smtClean="0"/>
              <a:t>: MCP-PMT (see </a:t>
            </a:r>
            <a:r>
              <a:rPr lang="en-US" dirty="0" smtClean="0"/>
              <a:t>S. </a:t>
            </a:r>
            <a:r>
              <a:rPr lang="en-US" dirty="0" smtClean="0"/>
              <a:t>White </a:t>
            </a:r>
            <a:r>
              <a:rPr lang="en-US" dirty="0" smtClean="0"/>
              <a:t>talk after)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Triggering: </a:t>
            </a:r>
            <a:r>
              <a:rPr lang="en-US" dirty="0"/>
              <a:t>small active area (</a:t>
            </a:r>
            <a:r>
              <a:rPr lang="en-US" dirty="0" smtClean="0"/>
              <a:t>efficiency) 5x5mm</a:t>
            </a:r>
            <a:r>
              <a:rPr lang="en-US" baseline="30000" dirty="0" smtClean="0"/>
              <a:t>2</a:t>
            </a:r>
            <a:r>
              <a:rPr lang="en-US" dirty="0" smtClean="0"/>
              <a:t> with </a:t>
            </a:r>
            <a:r>
              <a:rPr lang="en-US" dirty="0" smtClean="0"/>
              <a:t>preliminary veto for single muon </a:t>
            </a:r>
            <a:r>
              <a:rPr lang="en-US" dirty="0" smtClean="0"/>
              <a:t>selection or large area (border effects) 2x2cm</a:t>
            </a:r>
            <a:r>
              <a:rPr lang="en-US" baseline="30000" dirty="0" smtClean="0"/>
              <a:t>2 </a:t>
            </a:r>
            <a:r>
              <a:rPr lang="en-US" dirty="0" smtClean="0"/>
              <a:t>scintillators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Tracking: triple GEM tracker (secondary veto for single muons selection, spatial response of </a:t>
            </a:r>
            <a:r>
              <a:rPr lang="en-US" dirty="0" err="1" smtClean="0"/>
              <a:t>picosec</a:t>
            </a:r>
            <a:r>
              <a:rPr lang="en-US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76237" y="132714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2016 Test Beam Campaign</a:t>
            </a:r>
            <a:endParaRPr lang="en-GB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289" y="2377439"/>
            <a:ext cx="3889758" cy="367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1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353" y="228597"/>
            <a:ext cx="8273291" cy="464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86018" y="5312228"/>
            <a:ext cx="8830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 (</a:t>
            </a:r>
            <a:r>
              <a:rPr lang="en-US" dirty="0" err="1" smtClean="0"/>
              <a:t>Timing,amplitude</a:t>
            </a:r>
            <a:r>
              <a:rPr lang="en-US" dirty="0" smtClean="0"/>
              <a:t>) info from Oscilloscope (Picosec/MCP-PMT)</a:t>
            </a:r>
          </a:p>
          <a:p>
            <a:r>
              <a:rPr lang="en-US" dirty="0" smtClean="0"/>
              <a:t>Synchronization with SRS-APV25 GEM tracker (J. </a:t>
            </a:r>
            <a:r>
              <a:rPr lang="en-US" dirty="0" err="1" smtClean="0"/>
              <a:t>Bortfeldt</a:t>
            </a:r>
            <a:r>
              <a:rPr lang="en-US" dirty="0" smtClean="0"/>
              <a:t>) for uniformity/border effects/…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57425" y="6245941"/>
            <a:ext cx="9422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Analysis tools almost finalized (Spyros)… Binary data conversion and compression (Yi) ready to start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995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4859" y="1069092"/>
            <a:ext cx="4583097" cy="433102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061166" y="1331702"/>
            <a:ext cx="37795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Crystal: </a:t>
            </a:r>
            <a:endParaRPr lang="en-US" sz="1400" dirty="0" smtClean="0"/>
          </a:p>
          <a:p>
            <a:r>
              <a:rPr lang="en-US" sz="1400" dirty="0" smtClean="0"/>
              <a:t>	D</a:t>
            </a:r>
            <a:r>
              <a:rPr lang="en-US" sz="1400" dirty="0" smtClean="0"/>
              <a:t>ifferent </a:t>
            </a:r>
            <a:r>
              <a:rPr lang="en-US" sz="1400" dirty="0" smtClean="0"/>
              <a:t>Thicknesses of MgF2 </a:t>
            </a:r>
            <a:r>
              <a:rPr lang="en-US" sz="1400" dirty="0" smtClean="0"/>
              <a:t>(2,3,5mm)</a:t>
            </a:r>
          </a:p>
          <a:p>
            <a:r>
              <a:rPr lang="en-US" sz="1400" dirty="0" smtClean="0"/>
              <a:t>	Different MgF2 producer</a:t>
            </a:r>
            <a:endParaRPr lang="en-GB" sz="1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t="5778" b="81152"/>
          <a:stretch/>
        </p:blipFill>
        <p:spPr>
          <a:xfrm>
            <a:off x="1377918" y="1314995"/>
            <a:ext cx="4583097" cy="56605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65463" y="200297"/>
            <a:ext cx="1421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Radiator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2450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2121716"/>
            <a:ext cx="8872265" cy="4351338"/>
          </a:xfrm>
        </p:spPr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smtClean="0"/>
              <a:t>picosecond</a:t>
            </a:r>
          </a:p>
          <a:p>
            <a:endParaRPr lang="en-US" dirty="0" smtClean="0"/>
          </a:p>
          <a:p>
            <a:r>
              <a:rPr lang="en-US" dirty="0" smtClean="0"/>
              <a:t>Summary of 2016 activities</a:t>
            </a:r>
          </a:p>
          <a:p>
            <a:endParaRPr lang="en-US" dirty="0" smtClean="0"/>
          </a:p>
          <a:p>
            <a:r>
              <a:rPr lang="en-US" dirty="0" smtClean="0"/>
              <a:t>Future R&amp;D plans</a:t>
            </a:r>
            <a:endParaRPr lang="en-US" dirty="0" smtClean="0"/>
          </a:p>
          <a:p>
            <a:pPr lvl="1"/>
            <a:r>
              <a:rPr lang="en-US" dirty="0" smtClean="0"/>
              <a:t>Intrinsic Resolution… looking for the limit</a:t>
            </a:r>
          </a:p>
          <a:p>
            <a:pPr lvl="1"/>
            <a:r>
              <a:rPr lang="en-US" dirty="0" smtClean="0"/>
              <a:t>Detector Optimization and </a:t>
            </a:r>
            <a:r>
              <a:rPr lang="en-US" dirty="0" smtClean="0"/>
              <a:t>Scaling</a:t>
            </a:r>
            <a:r>
              <a:rPr lang="en-US" dirty="0" smtClean="0"/>
              <a:t>… </a:t>
            </a:r>
            <a:r>
              <a:rPr lang="en-US" dirty="0" smtClean="0"/>
              <a:t>towards applications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06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4859" y="1069092"/>
            <a:ext cx="4583097" cy="433102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721533" y="821582"/>
            <a:ext cx="4110445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Photocathodes:</a:t>
            </a:r>
          </a:p>
          <a:p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err="1" smtClean="0"/>
              <a:t>CsI</a:t>
            </a:r>
            <a:endParaRPr lang="en-US" sz="1400" dirty="0" smtClean="0"/>
          </a:p>
          <a:p>
            <a:pPr lvl="2"/>
            <a:r>
              <a:rPr lang="en-US" sz="1400" dirty="0" smtClean="0"/>
              <a:t>different “producer” </a:t>
            </a:r>
            <a:r>
              <a:rPr lang="en-US" sz="1400" dirty="0" smtClean="0"/>
              <a:t>(CERN, Saclay, </a:t>
            </a:r>
            <a:r>
              <a:rPr lang="en-US" sz="1400" dirty="0" smtClean="0"/>
              <a:t>Hamamatsu</a:t>
            </a:r>
            <a:r>
              <a:rPr lang="en-US" sz="1400" dirty="0" smtClean="0"/>
              <a:t>)</a:t>
            </a:r>
          </a:p>
          <a:p>
            <a:pPr lvl="2"/>
            <a:r>
              <a:rPr lang="en-US" sz="1400" dirty="0" smtClean="0"/>
              <a:t>different </a:t>
            </a:r>
            <a:r>
              <a:rPr lang="en-US" sz="1400" dirty="0" smtClean="0"/>
              <a:t>thicknesses (11, 18, 25, 36nm)</a:t>
            </a:r>
          </a:p>
          <a:p>
            <a:pPr lvl="2">
              <a:lnSpc>
                <a:spcPct val="150000"/>
              </a:lnSpc>
            </a:pPr>
            <a:r>
              <a:rPr lang="en-US" sz="1400" dirty="0" smtClean="0"/>
              <a:t>different </a:t>
            </a:r>
            <a:r>
              <a:rPr lang="en-US" sz="1400" dirty="0" smtClean="0"/>
              <a:t>metallic </a:t>
            </a:r>
            <a:r>
              <a:rPr lang="en-US" sz="1400" dirty="0" smtClean="0"/>
              <a:t>layer </a:t>
            </a:r>
            <a:r>
              <a:rPr lang="en-US" sz="1400" dirty="0" smtClean="0"/>
              <a:t>(Al, Cr) </a:t>
            </a:r>
            <a:endParaRPr lang="en-US" sz="1400" dirty="0"/>
          </a:p>
          <a:p>
            <a:pPr lvl="2"/>
            <a:r>
              <a:rPr lang="en-US" sz="1400" dirty="0" smtClean="0"/>
              <a:t>different </a:t>
            </a:r>
            <a:r>
              <a:rPr lang="en-US" sz="1400" dirty="0" smtClean="0"/>
              <a:t>metallic </a:t>
            </a:r>
            <a:r>
              <a:rPr lang="en-US" sz="1400" dirty="0" smtClean="0"/>
              <a:t>layer thickness (</a:t>
            </a:r>
            <a:r>
              <a:rPr lang="en-US" sz="1400" dirty="0" smtClean="0"/>
              <a:t>Cr 3,5.5nm</a:t>
            </a:r>
            <a:r>
              <a:rPr lang="en-US" sz="1400" dirty="0" smtClean="0"/>
              <a:t>)</a:t>
            </a:r>
          </a:p>
          <a:p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Metallic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Al, Cr (10,15,20nm</a:t>
            </a:r>
            <a:r>
              <a:rPr lang="en-US" sz="1400" dirty="0" smtClean="0"/>
              <a:t>)</a:t>
            </a:r>
          </a:p>
          <a:p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Diamond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B-doped Diamond on Cr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</a:t>
            </a:r>
            <a:endParaRPr lang="en-GB" sz="1400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5416733" y="2281646"/>
            <a:ext cx="731520" cy="8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t="18647" b="75119"/>
          <a:stretch/>
        </p:blipFill>
        <p:spPr>
          <a:xfrm>
            <a:off x="1369209" y="1881047"/>
            <a:ext cx="4583097" cy="26996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65463" y="200297"/>
            <a:ext cx="2378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Photocathodes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7743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4859" y="1069092"/>
            <a:ext cx="4583097" cy="433102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436568" y="2801558"/>
            <a:ext cx="324736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Different Meshes Tested:</a:t>
            </a:r>
          </a:p>
          <a:p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standard bulk </a:t>
            </a:r>
          </a:p>
          <a:p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bulk with reduced number of pillars</a:t>
            </a:r>
          </a:p>
          <a:p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thin mesh</a:t>
            </a:r>
          </a:p>
          <a:p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micro-bulk </a:t>
            </a:r>
            <a:r>
              <a:rPr lang="en-US" sz="1400" dirty="0" smtClean="0"/>
              <a:t>(laboratory tests)</a:t>
            </a:r>
            <a:endParaRPr lang="en-GB" sz="1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60952" t="56449" b="34503"/>
          <a:stretch/>
        </p:blipFill>
        <p:spPr>
          <a:xfrm>
            <a:off x="4162697" y="3518263"/>
            <a:ext cx="1789610" cy="39188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t="56449" r="56624" b="34201"/>
          <a:stretch/>
        </p:blipFill>
        <p:spPr>
          <a:xfrm>
            <a:off x="1364853" y="3522615"/>
            <a:ext cx="1987948" cy="40495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65463" y="200297"/>
            <a:ext cx="4138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Sensor (Micromegas mesh)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1752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4859" y="1069092"/>
            <a:ext cx="4583097" cy="4331026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7053479" y="2324483"/>
            <a:ext cx="1571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Test at different gas mixture</a:t>
            </a:r>
            <a:endParaRPr lang="en-GB" sz="1400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5660571" y="2598942"/>
            <a:ext cx="1079864" cy="211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765453" y="4293326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Eg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1735529" y="3136115"/>
            <a:ext cx="415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</a:t>
            </a:r>
            <a:endParaRPr lang="en-GB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1774161" y="3145671"/>
            <a:ext cx="0" cy="3096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1774161" y="4301683"/>
            <a:ext cx="0" cy="3096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02640" y="3848262"/>
            <a:ext cx="11612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Test at different fields</a:t>
            </a:r>
            <a:endParaRPr lang="en-GB" sz="1400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1036320" y="4206240"/>
            <a:ext cx="433041" cy="165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42900" t="63486" r="24797" b="10776"/>
          <a:stretch/>
        </p:blipFill>
        <p:spPr>
          <a:xfrm>
            <a:off x="3335383" y="3823062"/>
            <a:ext cx="1480458" cy="111469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l="18198" t="32621" r="57955" b="58934"/>
          <a:stretch/>
        </p:blipFill>
        <p:spPr>
          <a:xfrm>
            <a:off x="2207620" y="2481943"/>
            <a:ext cx="1092929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l="42900" t="21059" r="15581" b="39630"/>
          <a:stretch/>
        </p:blipFill>
        <p:spPr>
          <a:xfrm>
            <a:off x="3331029" y="1989905"/>
            <a:ext cx="1902822" cy="170252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l="18198" t="69719" r="57955" b="26259"/>
          <a:stretch/>
        </p:blipFill>
        <p:spPr>
          <a:xfrm>
            <a:off x="2203266" y="4093028"/>
            <a:ext cx="1092929" cy="174171"/>
          </a:xfrm>
          <a:prstGeom prst="rect">
            <a:avLst/>
          </a:prstGeom>
        </p:spPr>
      </p:pic>
      <p:cxnSp>
        <p:nvCxnSpPr>
          <p:cNvPr id="64" name="Straight Arrow Connector 63"/>
          <p:cNvCxnSpPr/>
          <p:nvPr/>
        </p:nvCxnSpPr>
        <p:spPr>
          <a:xfrm flipV="1">
            <a:off x="1051348" y="3505448"/>
            <a:ext cx="493231" cy="674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65463" y="200297"/>
            <a:ext cx="2273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Gas and Fields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3427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4859" y="1069092"/>
            <a:ext cx="4583097" cy="433102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24634" y="6124059"/>
            <a:ext cx="30687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High Voltage on mesh / grounded mesh</a:t>
            </a:r>
            <a:endParaRPr lang="en-GB" sz="1400" dirty="0"/>
          </a:p>
        </p:txBody>
      </p:sp>
      <p:cxnSp>
        <p:nvCxnSpPr>
          <p:cNvPr id="42" name="Straight Arrow Connector 41"/>
          <p:cNvCxnSpPr>
            <a:stCxn id="33" idx="0"/>
          </p:cNvCxnSpPr>
          <p:nvPr/>
        </p:nvCxnSpPr>
        <p:spPr>
          <a:xfrm flipV="1">
            <a:off x="2459029" y="5269078"/>
            <a:ext cx="745725" cy="854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>
            <a:endCxn id="5" idx="1"/>
          </p:cNvCxnSpPr>
          <p:nvPr/>
        </p:nvCxnSpPr>
        <p:spPr>
          <a:xfrm>
            <a:off x="4348248" y="5024847"/>
            <a:ext cx="0" cy="4132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 rot="5400000">
            <a:off x="4178431" y="5546557"/>
            <a:ext cx="339634" cy="1227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4348248" y="5777736"/>
            <a:ext cx="0" cy="266014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3995100" y="6153760"/>
            <a:ext cx="265659" cy="339631"/>
            <a:chOff x="4587193" y="6017623"/>
            <a:chExt cx="265659" cy="339631"/>
          </a:xfrm>
          <a:noFill/>
        </p:grpSpPr>
        <p:cxnSp>
          <p:nvCxnSpPr>
            <p:cNvPr id="10" name="Straight Connector 9"/>
            <p:cNvCxnSpPr/>
            <p:nvPr/>
          </p:nvCxnSpPr>
          <p:spPr>
            <a:xfrm>
              <a:off x="4720022" y="6017623"/>
              <a:ext cx="0" cy="26032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4587193" y="6270174"/>
              <a:ext cx="265659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 flipV="1">
              <a:off x="4630022" y="6309362"/>
              <a:ext cx="180000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 flipV="1">
              <a:off x="4666022" y="6357254"/>
              <a:ext cx="108000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441781" y="6158895"/>
            <a:ext cx="57579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+HV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4341633" y="5199531"/>
            <a:ext cx="918750" cy="288000"/>
            <a:chOff x="5647512" y="5501846"/>
            <a:chExt cx="918750" cy="2880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888028" y="5571393"/>
              <a:ext cx="0" cy="1698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918506" y="5571393"/>
              <a:ext cx="0" cy="1698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947956" y="5656301"/>
              <a:ext cx="2002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5647512" y="5656301"/>
              <a:ext cx="200297" cy="0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Isosceles Triangle 19"/>
            <p:cNvSpPr/>
            <p:nvPr/>
          </p:nvSpPr>
          <p:spPr>
            <a:xfrm rot="5400000">
              <a:off x="6094351" y="5555846"/>
              <a:ext cx="288000" cy="18000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6365965" y="5647591"/>
              <a:ext cx="200297" cy="0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5447618" y="3848821"/>
            <a:ext cx="265659" cy="339631"/>
            <a:chOff x="4587193" y="6017623"/>
            <a:chExt cx="265659" cy="339631"/>
          </a:xfrm>
          <a:noFill/>
        </p:grpSpPr>
        <p:cxnSp>
          <p:nvCxnSpPr>
            <p:cNvPr id="48" name="Straight Connector 47"/>
            <p:cNvCxnSpPr/>
            <p:nvPr/>
          </p:nvCxnSpPr>
          <p:spPr>
            <a:xfrm>
              <a:off x="4720022" y="6017623"/>
              <a:ext cx="0" cy="26032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4587193" y="6270174"/>
              <a:ext cx="265659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 flipV="1">
              <a:off x="4630022" y="6309362"/>
              <a:ext cx="180000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4666022" y="6357254"/>
              <a:ext cx="108000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4760246" y="3783181"/>
            <a:ext cx="53091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r>
              <a:rPr lang="en-US" dirty="0" smtClean="0"/>
              <a:t>HV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5260383" y="3857897"/>
            <a:ext cx="156350" cy="3305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4298083" y="6170023"/>
            <a:ext cx="156350" cy="3305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2"/>
          <a:srcRect t="57454" b="36715"/>
          <a:stretch/>
        </p:blipFill>
        <p:spPr>
          <a:xfrm>
            <a:off x="1369209" y="3553097"/>
            <a:ext cx="4583097" cy="25255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2"/>
          <a:srcRect t="87512" b="8467"/>
          <a:stretch/>
        </p:blipFill>
        <p:spPr>
          <a:xfrm>
            <a:off x="1364849" y="4868091"/>
            <a:ext cx="4583097" cy="17417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392092" y="3309257"/>
            <a:ext cx="27954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Different grounding configuration</a:t>
            </a:r>
            <a:endParaRPr lang="en-GB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165463" y="200297"/>
            <a:ext cx="4435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Grounding and Signal routing</a:t>
            </a:r>
            <a:endParaRPr lang="en-GB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5416733" y="5187739"/>
            <a:ext cx="1659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SHV/SMA connector</a:t>
            </a:r>
            <a:endParaRPr lang="en-GB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5852156" y="245528"/>
            <a:ext cx="38753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Important Improvement in the Signal Integrity</a:t>
            </a:r>
          </a:p>
          <a:p>
            <a:endParaRPr lang="en-US" sz="1400" dirty="0"/>
          </a:p>
          <a:p>
            <a:r>
              <a:rPr lang="en-US" sz="1400" dirty="0" smtClean="0"/>
              <a:t>Mesh ground: amp and drift field (more) decoupled (in case of sparks)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0649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859" y="1069092"/>
            <a:ext cx="4583097" cy="433102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721533" y="821582"/>
            <a:ext cx="411044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Photocathode:</a:t>
            </a:r>
          </a:p>
          <a:p>
            <a:r>
              <a:rPr lang="en-US" sz="1400" dirty="0"/>
              <a:t>	</a:t>
            </a:r>
            <a:r>
              <a:rPr lang="en-US" sz="1400" dirty="0" err="1" smtClean="0"/>
              <a:t>CsI</a:t>
            </a:r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	different producer (CERN, Saclay, 			</a:t>
            </a:r>
            <a:r>
              <a:rPr lang="en-US" sz="1400" dirty="0" err="1" smtClean="0"/>
              <a:t>Hamatsu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different thicknesses (11, 18, 25, 36nm)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different metallic interface (Al, Cr) </a:t>
            </a:r>
            <a:endParaRPr lang="en-US" sz="1400" dirty="0"/>
          </a:p>
          <a:p>
            <a:r>
              <a:rPr lang="en-US" sz="1400" dirty="0" smtClean="0"/>
              <a:t>		different metallic interface thicknesses 		(Cr 3,5.5nm)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Metallic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</a:t>
            </a:r>
            <a:r>
              <a:rPr lang="en-US" sz="1400" dirty="0" smtClean="0"/>
              <a:t>Al(8nm), </a:t>
            </a:r>
            <a:r>
              <a:rPr lang="en-US" sz="1400" dirty="0" smtClean="0"/>
              <a:t>Cr (10,15,20nm)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Diamond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B-doped Diamond on Cr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</a:t>
            </a:r>
            <a:endParaRPr lang="en-GB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6584614" y="4611375"/>
            <a:ext cx="324736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Mesh: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standard bulk 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bulk with reduced number of pillars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thin mesh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micro-bulk </a:t>
            </a:r>
            <a:r>
              <a:rPr lang="en-US" sz="1400" dirty="0" smtClean="0"/>
              <a:t>(laboratory tests)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924634" y="6124059"/>
            <a:ext cx="30687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High Voltage on mesh / grounded mesh</a:t>
            </a:r>
            <a:endParaRPr lang="en-GB" sz="14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3314772" y="1030315"/>
            <a:ext cx="3194" cy="657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5416733" y="2281646"/>
            <a:ext cx="731520" cy="8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5947957" y="3857897"/>
            <a:ext cx="635723" cy="879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3" idx="0"/>
          </p:cNvCxnSpPr>
          <p:nvPr/>
        </p:nvCxnSpPr>
        <p:spPr>
          <a:xfrm flipV="1">
            <a:off x="2459029" y="5669281"/>
            <a:ext cx="432217" cy="454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38873" y="2197067"/>
            <a:ext cx="1571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Test at different gas mixture</a:t>
            </a:r>
            <a:endParaRPr lang="en-GB" sz="1400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164562" y="2517694"/>
            <a:ext cx="609599" cy="286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765453" y="4293326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Eg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1735529" y="3136115"/>
            <a:ext cx="415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</a:t>
            </a:r>
            <a:endParaRPr lang="en-GB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1774161" y="3145671"/>
            <a:ext cx="0" cy="309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1774161" y="4301683"/>
            <a:ext cx="0" cy="309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02640" y="3848262"/>
            <a:ext cx="11612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Test at different fields</a:t>
            </a:r>
            <a:endParaRPr lang="en-GB" sz="1400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1036320" y="4206240"/>
            <a:ext cx="433041" cy="165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20" idx="1"/>
          </p:cNvCxnSpPr>
          <p:nvPr/>
        </p:nvCxnSpPr>
        <p:spPr>
          <a:xfrm>
            <a:off x="4348248" y="5024847"/>
            <a:ext cx="0" cy="4132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 rot="5400000">
            <a:off x="4178431" y="5546557"/>
            <a:ext cx="339634" cy="1227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/>
          <p:nvPr/>
        </p:nvCxnSpPr>
        <p:spPr>
          <a:xfrm>
            <a:off x="4348248" y="5777736"/>
            <a:ext cx="0" cy="266014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3995100" y="6153760"/>
            <a:ext cx="265659" cy="339631"/>
            <a:chOff x="4587193" y="6017623"/>
            <a:chExt cx="265659" cy="339631"/>
          </a:xfrm>
          <a:noFill/>
        </p:grpSpPr>
        <p:cxnSp>
          <p:nvCxnSpPr>
            <p:cNvPr id="23" name="Straight Connector 22"/>
            <p:cNvCxnSpPr/>
            <p:nvPr/>
          </p:nvCxnSpPr>
          <p:spPr>
            <a:xfrm>
              <a:off x="4720022" y="6017623"/>
              <a:ext cx="0" cy="26032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4587193" y="6270174"/>
              <a:ext cx="265659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4630022" y="6309362"/>
              <a:ext cx="180000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4666022" y="6357254"/>
              <a:ext cx="108000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4441781" y="6158895"/>
            <a:ext cx="57579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+HV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4341633" y="5199531"/>
            <a:ext cx="918750" cy="288000"/>
            <a:chOff x="5647512" y="5501846"/>
            <a:chExt cx="918750" cy="288000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5888028" y="5571393"/>
              <a:ext cx="0" cy="1698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5918506" y="5571393"/>
              <a:ext cx="0" cy="1698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947956" y="5656301"/>
              <a:ext cx="2002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647512" y="5656301"/>
              <a:ext cx="200297" cy="0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Isosceles Triangle 40"/>
            <p:cNvSpPr/>
            <p:nvPr/>
          </p:nvSpPr>
          <p:spPr>
            <a:xfrm rot="5400000">
              <a:off x="6094351" y="5555846"/>
              <a:ext cx="288000" cy="18000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6365965" y="5647591"/>
              <a:ext cx="200297" cy="0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5447618" y="3848821"/>
            <a:ext cx="265659" cy="339631"/>
            <a:chOff x="4587193" y="6017623"/>
            <a:chExt cx="265659" cy="339631"/>
          </a:xfrm>
          <a:noFill/>
        </p:grpSpPr>
        <p:cxnSp>
          <p:nvCxnSpPr>
            <p:cNvPr id="47" name="Straight Connector 46"/>
            <p:cNvCxnSpPr/>
            <p:nvPr/>
          </p:nvCxnSpPr>
          <p:spPr>
            <a:xfrm>
              <a:off x="4720022" y="6017623"/>
              <a:ext cx="0" cy="26032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4587193" y="6270174"/>
              <a:ext cx="265659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4630022" y="6309362"/>
              <a:ext cx="180000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 flipV="1">
              <a:off x="4666022" y="6357254"/>
              <a:ext cx="108000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4760246" y="3783181"/>
            <a:ext cx="53091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r>
              <a:rPr lang="en-US" dirty="0" smtClean="0"/>
              <a:t>HV</a:t>
            </a:r>
            <a:endParaRPr lang="en-GB" dirty="0"/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5260383" y="3857897"/>
            <a:ext cx="156350" cy="3305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4298083" y="6170023"/>
            <a:ext cx="156350" cy="3305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459028" y="224861"/>
            <a:ext cx="3941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Crystal: </a:t>
            </a:r>
            <a:endParaRPr lang="en-US" sz="1400" dirty="0" smtClean="0"/>
          </a:p>
          <a:p>
            <a:r>
              <a:rPr lang="en-US" sz="1400" dirty="0" smtClean="0"/>
              <a:t>	D</a:t>
            </a:r>
            <a:r>
              <a:rPr lang="en-US" sz="1400" dirty="0" smtClean="0"/>
              <a:t>ifferent </a:t>
            </a:r>
            <a:r>
              <a:rPr lang="en-US" sz="1400" dirty="0" smtClean="0"/>
              <a:t>Thicknesses of MgF2 </a:t>
            </a:r>
            <a:r>
              <a:rPr lang="en-US" sz="1400" dirty="0" smtClean="0"/>
              <a:t>(2,3,5mm)</a:t>
            </a:r>
          </a:p>
          <a:p>
            <a:r>
              <a:rPr lang="en-US" sz="1400" dirty="0" smtClean="0"/>
              <a:t>	Different MgF2 providers</a:t>
            </a:r>
            <a:endParaRPr lang="en-GB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5416733" y="5196448"/>
            <a:ext cx="1659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SHV/SMA connector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4122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53440" y="679269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2017 R&amp;D Activities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53738" y="1593669"/>
            <a:ext cx="80467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Intrinsic Resolution </a:t>
            </a:r>
            <a:r>
              <a:rPr lang="en-US" dirty="0" smtClean="0"/>
              <a:t>(pure detector physics R&amp;D):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photoelectrons extraction </a:t>
            </a:r>
            <a:r>
              <a:rPr lang="en-US" dirty="0" smtClean="0"/>
              <a:t>(crystal</a:t>
            </a:r>
            <a:r>
              <a:rPr lang="en-US" dirty="0" smtClean="0"/>
              <a:t>, </a:t>
            </a:r>
            <a:r>
              <a:rPr lang="en-US" dirty="0" smtClean="0"/>
              <a:t>photocathodes,…)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gas and fields optimization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meshes </a:t>
            </a:r>
            <a:r>
              <a:rPr lang="en-US" dirty="0" smtClean="0"/>
              <a:t>and gaps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Detector Optimization (towards application):</a:t>
            </a:r>
          </a:p>
          <a:p>
            <a:r>
              <a:rPr lang="en-US" dirty="0"/>
              <a:t>	</a:t>
            </a:r>
            <a:r>
              <a:rPr lang="en-US" dirty="0" smtClean="0"/>
              <a:t>photocathode aging: measurement and improvement </a:t>
            </a:r>
          </a:p>
          <a:p>
            <a:r>
              <a:rPr lang="en-US" dirty="0"/>
              <a:t>	</a:t>
            </a:r>
            <a:r>
              <a:rPr lang="en-US" dirty="0" smtClean="0"/>
              <a:t>(protection layer, metallic photocathodes, diamond,…)</a:t>
            </a:r>
          </a:p>
          <a:p>
            <a:r>
              <a:rPr lang="en-US" dirty="0"/>
              <a:t>	</a:t>
            </a:r>
            <a:r>
              <a:rPr lang="en-US" dirty="0" smtClean="0"/>
              <a:t>photocathode robustness: sparks</a:t>
            </a:r>
          </a:p>
          <a:p>
            <a:r>
              <a:rPr lang="en-US" dirty="0"/>
              <a:t>	</a:t>
            </a:r>
            <a:r>
              <a:rPr lang="en-US" dirty="0" smtClean="0"/>
              <a:t>Resistive </a:t>
            </a:r>
            <a:r>
              <a:rPr lang="en-US" dirty="0" err="1" smtClean="0"/>
              <a:t>micromegas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Detector Scaling (towards application):</a:t>
            </a:r>
          </a:p>
          <a:p>
            <a:r>
              <a:rPr lang="en-US" dirty="0"/>
              <a:t>	</a:t>
            </a:r>
            <a:r>
              <a:rPr lang="en-US" dirty="0" smtClean="0"/>
              <a:t>multi-anode readout</a:t>
            </a:r>
          </a:p>
          <a:p>
            <a:r>
              <a:rPr lang="en-US" dirty="0"/>
              <a:t>	</a:t>
            </a:r>
            <a:r>
              <a:rPr lang="en-US" dirty="0" smtClean="0"/>
              <a:t>Larger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219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1387" y="139219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2017 R&amp;D Activities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61387" y="755014"/>
            <a:ext cx="804672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Detector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Optimization (towards application):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photocathode aging: measurement and improvement 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(protection layer, metallic photocathodes, diamond,…)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photocathode robustness: sparks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03963" y="2294616"/>
            <a:ext cx="673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CsI</a:t>
            </a:r>
            <a:r>
              <a:rPr lang="en-US" dirty="0" smtClean="0"/>
              <a:t> Aging (</a:t>
            </a:r>
            <a:r>
              <a:rPr lang="en-US" dirty="0" err="1" smtClean="0"/>
              <a:t>std</a:t>
            </a:r>
            <a:r>
              <a:rPr lang="en-US" dirty="0" smtClean="0"/>
              <a:t> units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C</a:t>
            </a:r>
            <a:r>
              <a:rPr lang="en-US" dirty="0" smtClean="0"/>
              <a:t>/cm</a:t>
            </a:r>
            <a:r>
              <a:rPr lang="en-US" baseline="30000" dirty="0" smtClean="0"/>
              <a:t>2</a:t>
            </a:r>
            <a:r>
              <a:rPr lang="en-US" dirty="0" smtClean="0"/>
              <a:t>-mm</a:t>
            </a:r>
            <a:r>
              <a:rPr lang="en-US" baseline="30000" dirty="0" smtClean="0"/>
              <a:t>2</a:t>
            </a:r>
            <a:r>
              <a:rPr lang="en-US" dirty="0" smtClean="0"/>
              <a:t>) and sparks (protecting, quenching..)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1387" y="5963481"/>
            <a:ext cx="946239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Protection Layers  </a:t>
            </a:r>
            <a:r>
              <a:rPr lang="en-US" sz="1600" dirty="0" smtClean="0"/>
              <a:t>(</a:t>
            </a:r>
            <a:r>
              <a:rPr lang="en-US" sz="1600" dirty="0"/>
              <a:t>looking for new materials and protective </a:t>
            </a:r>
            <a:r>
              <a:rPr lang="en-US" sz="1600" dirty="0" smtClean="0"/>
              <a:t>structures… starting from literature – </a:t>
            </a:r>
            <a:r>
              <a:rPr lang="en-US" sz="1600" dirty="0" err="1" smtClean="0"/>
              <a:t>Va’vra</a:t>
            </a:r>
            <a:r>
              <a:rPr lang="en-US" sz="1600" dirty="0" smtClean="0"/>
              <a:t>[WIS] </a:t>
            </a:r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cds.cern.ch/record/287770/files/SCAN-9509070.pdf</a:t>
            </a:r>
            <a:r>
              <a:rPr lang="en-US" sz="1600" dirty="0" smtClean="0"/>
              <a:t> just as an example) 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698428" y="4366491"/>
            <a:ext cx="794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Sparks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650" y="3130900"/>
            <a:ext cx="5323809" cy="23778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66150" y="5134467"/>
            <a:ext cx="225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Picosec (T. Schneider)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392092" y="87590"/>
            <a:ext cx="353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ready to face future problems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321" y="3505160"/>
            <a:ext cx="2172409" cy="16293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64731" y="2860368"/>
            <a:ext cx="1769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From literature…</a:t>
            </a:r>
            <a:endParaRPr lang="en-GB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614235" y="2816442"/>
            <a:ext cx="309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From the August Test Beam..…</a:t>
            </a:r>
            <a:endParaRPr lang="en-GB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55459" y="735962"/>
            <a:ext cx="347171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i="1" dirty="0" err="1" smtClean="0"/>
              <a:t>CsI</a:t>
            </a:r>
            <a:r>
              <a:rPr lang="en-US" sz="2400" i="1" dirty="0" smtClean="0"/>
              <a:t>… </a:t>
            </a:r>
          </a:p>
          <a:p>
            <a:pPr algn="r"/>
            <a:r>
              <a:rPr lang="en-US" sz="2400" i="1" dirty="0" smtClean="0"/>
              <a:t>How to preserve its properties.. </a:t>
            </a:r>
            <a:r>
              <a:rPr lang="en-US" sz="1600" i="1" dirty="0" smtClean="0"/>
              <a:t>Not necessarily bad but for sure difficult to handle in some applications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64084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6180" y="5184264"/>
            <a:ext cx="5600700" cy="1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5029" y="3683095"/>
            <a:ext cx="4879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Induced Signal (analytical and simulation)</a:t>
            </a:r>
          </a:p>
          <a:p>
            <a:r>
              <a:rPr lang="en-US" dirty="0" smtClean="0"/>
              <a:t>Interest expressed already by </a:t>
            </a:r>
            <a:r>
              <a:rPr lang="en-US" dirty="0" err="1" smtClean="0"/>
              <a:t>Supratik</a:t>
            </a:r>
            <a:r>
              <a:rPr lang="en-US" dirty="0" smtClean="0"/>
              <a:t>/</a:t>
            </a:r>
            <a:r>
              <a:rPr lang="en-US" dirty="0" err="1" smtClean="0"/>
              <a:t>Nayana</a:t>
            </a:r>
            <a:r>
              <a:rPr lang="en-US" dirty="0" smtClean="0"/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1387" y="139219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2017 R&amp;D Activities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392092" y="87590"/>
            <a:ext cx="353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ready to face future problems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5029" y="2266509"/>
            <a:ext cx="81958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Resistive Micromegas</a:t>
            </a:r>
          </a:p>
          <a:p>
            <a:r>
              <a:rPr lang="en-US" dirty="0"/>
              <a:t>	</a:t>
            </a:r>
            <a:r>
              <a:rPr lang="en-US" dirty="0" smtClean="0"/>
              <a:t>First step… same detector size as now (single channel, 1cm diameter active area)</a:t>
            </a:r>
          </a:p>
          <a:p>
            <a:r>
              <a:rPr lang="en-US" dirty="0"/>
              <a:t>	</a:t>
            </a:r>
            <a:r>
              <a:rPr lang="en-US" dirty="0" smtClean="0"/>
              <a:t>Easy to test… no needs of beam… a lighter will be enough…</a:t>
            </a:r>
            <a:endParaRPr lang="en-GB" dirty="0"/>
          </a:p>
        </p:txBody>
      </p:sp>
      <p:sp>
        <p:nvSpPr>
          <p:cNvPr id="10" name="Freeform 9"/>
          <p:cNvSpPr/>
          <p:nvPr/>
        </p:nvSpPr>
        <p:spPr>
          <a:xfrm>
            <a:off x="6465698" y="5493923"/>
            <a:ext cx="331694" cy="186480"/>
          </a:xfrm>
          <a:custGeom>
            <a:avLst/>
            <a:gdLst>
              <a:gd name="connsiteX0" fmla="*/ 0 w 439271"/>
              <a:gd name="connsiteY0" fmla="*/ 63745 h 225110"/>
              <a:gd name="connsiteX1" fmla="*/ 44823 w 439271"/>
              <a:gd name="connsiteY1" fmla="*/ 72710 h 225110"/>
              <a:gd name="connsiteX2" fmla="*/ 62753 w 439271"/>
              <a:gd name="connsiteY2" fmla="*/ 126498 h 225110"/>
              <a:gd name="connsiteX3" fmla="*/ 80682 w 439271"/>
              <a:gd name="connsiteY3" fmla="*/ 180286 h 225110"/>
              <a:gd name="connsiteX4" fmla="*/ 89647 w 439271"/>
              <a:gd name="connsiteY4" fmla="*/ 225110 h 225110"/>
              <a:gd name="connsiteX5" fmla="*/ 98612 w 439271"/>
              <a:gd name="connsiteY5" fmla="*/ 198216 h 225110"/>
              <a:gd name="connsiteX6" fmla="*/ 134471 w 439271"/>
              <a:gd name="connsiteY6" fmla="*/ 162357 h 225110"/>
              <a:gd name="connsiteX7" fmla="*/ 152400 w 439271"/>
              <a:gd name="connsiteY7" fmla="*/ 144427 h 225110"/>
              <a:gd name="connsiteX8" fmla="*/ 206188 w 439271"/>
              <a:gd name="connsiteY8" fmla="*/ 81674 h 225110"/>
              <a:gd name="connsiteX9" fmla="*/ 224118 w 439271"/>
              <a:gd name="connsiteY9" fmla="*/ 63745 h 225110"/>
              <a:gd name="connsiteX10" fmla="*/ 277906 w 439271"/>
              <a:gd name="connsiteY10" fmla="*/ 36851 h 225110"/>
              <a:gd name="connsiteX11" fmla="*/ 304800 w 439271"/>
              <a:gd name="connsiteY11" fmla="*/ 27886 h 225110"/>
              <a:gd name="connsiteX12" fmla="*/ 358588 w 439271"/>
              <a:gd name="connsiteY12" fmla="*/ 992 h 225110"/>
              <a:gd name="connsiteX13" fmla="*/ 439271 w 439271"/>
              <a:gd name="connsiteY13" fmla="*/ 992 h 22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9271" h="225110">
                <a:moveTo>
                  <a:pt x="0" y="63745"/>
                </a:moveTo>
                <a:cubicBezTo>
                  <a:pt x="14941" y="66733"/>
                  <a:pt x="34049" y="61936"/>
                  <a:pt x="44823" y="72710"/>
                </a:cubicBezTo>
                <a:cubicBezTo>
                  <a:pt x="58187" y="86074"/>
                  <a:pt x="56776" y="108569"/>
                  <a:pt x="62753" y="126498"/>
                </a:cubicBezTo>
                <a:lnTo>
                  <a:pt x="80682" y="180286"/>
                </a:lnTo>
                <a:lnTo>
                  <a:pt x="89647" y="225110"/>
                </a:lnTo>
                <a:cubicBezTo>
                  <a:pt x="92635" y="216145"/>
                  <a:pt x="93119" y="205905"/>
                  <a:pt x="98612" y="198216"/>
                </a:cubicBezTo>
                <a:cubicBezTo>
                  <a:pt x="108437" y="184461"/>
                  <a:pt x="122518" y="174310"/>
                  <a:pt x="134471" y="162357"/>
                </a:cubicBezTo>
                <a:cubicBezTo>
                  <a:pt x="140447" y="156380"/>
                  <a:pt x="147712" y="151460"/>
                  <a:pt x="152400" y="144427"/>
                </a:cubicBezTo>
                <a:cubicBezTo>
                  <a:pt x="179705" y="103469"/>
                  <a:pt x="162712" y="125149"/>
                  <a:pt x="206188" y="81674"/>
                </a:cubicBezTo>
                <a:cubicBezTo>
                  <a:pt x="212165" y="75698"/>
                  <a:pt x="216100" y="66418"/>
                  <a:pt x="224118" y="63745"/>
                </a:cubicBezTo>
                <a:cubicBezTo>
                  <a:pt x="291717" y="41211"/>
                  <a:pt x="208393" y="71608"/>
                  <a:pt x="277906" y="36851"/>
                </a:cubicBezTo>
                <a:cubicBezTo>
                  <a:pt x="286358" y="32625"/>
                  <a:pt x="296348" y="32112"/>
                  <a:pt x="304800" y="27886"/>
                </a:cubicBezTo>
                <a:cubicBezTo>
                  <a:pt x="328067" y="16253"/>
                  <a:pt x="331550" y="3245"/>
                  <a:pt x="358588" y="992"/>
                </a:cubicBezTo>
                <a:cubicBezTo>
                  <a:pt x="385389" y="-1242"/>
                  <a:pt x="412377" y="992"/>
                  <a:pt x="439271" y="99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05029" y="4658892"/>
            <a:ext cx="9045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Maybe the next task for W. </a:t>
            </a:r>
            <a:r>
              <a:rPr lang="en-US" dirty="0" err="1"/>
              <a:t>Riegler</a:t>
            </a:r>
            <a:r>
              <a:rPr lang="en-US" dirty="0"/>
              <a:t>: timing properties </a:t>
            </a:r>
            <a:r>
              <a:rPr lang="en-US" dirty="0" smtClean="0"/>
              <a:t>of induced </a:t>
            </a:r>
            <a:r>
              <a:rPr lang="en-US" dirty="0"/>
              <a:t>signal </a:t>
            </a:r>
            <a:r>
              <a:rPr lang="en-US" dirty="0" smtClean="0"/>
              <a:t>in </a:t>
            </a:r>
            <a:r>
              <a:rPr lang="en-US" dirty="0"/>
              <a:t>presence of resistive material…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029882" y="5214241"/>
            <a:ext cx="115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 properties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61387" y="755014"/>
            <a:ext cx="804672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Detector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Optimization (towards application):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photocathode aging: measurement and improvement 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(protection layer, metallic photocathodes, diamond,…)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photocathode robustness: sparks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91794" y="1122194"/>
            <a:ext cx="3135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Resistive Micromegas…</a:t>
            </a:r>
          </a:p>
          <a:p>
            <a:r>
              <a:rPr lang="en-US" sz="2400" i="1" dirty="0" smtClean="0"/>
              <a:t>More stable and spark quenching…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379793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1387" y="139219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2017 R&amp;D Activities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392092" y="87590"/>
            <a:ext cx="353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ready to face future problems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09303" y="2273317"/>
            <a:ext cx="67791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Metals…. Al, Cr … interesting </a:t>
            </a:r>
            <a:r>
              <a:rPr lang="en-US" dirty="0"/>
              <a:t>results from beam measurements…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… looking for possible optimization (thickness, other metals/oxides…)..</a:t>
            </a:r>
          </a:p>
          <a:p>
            <a:endParaRPr lang="en-US" dirty="0"/>
          </a:p>
          <a:p>
            <a:r>
              <a:rPr lang="en-US" dirty="0"/>
              <a:t>o</a:t>
            </a:r>
            <a:r>
              <a:rPr lang="en-US" dirty="0" smtClean="0"/>
              <a:t>r for an higher number of photons…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87" y="4994020"/>
            <a:ext cx="3889270" cy="138065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206" y="5085805"/>
            <a:ext cx="2238034" cy="148772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4747" y="5011181"/>
            <a:ext cx="2116713" cy="170310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21476" y="4057747"/>
            <a:ext cx="74140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Thicker Crystal (more photons) in a pattern with reflective surfaces (</a:t>
            </a:r>
            <a:r>
              <a:rPr lang="en-US" sz="1600" dirty="0" err="1" smtClean="0"/>
              <a:t>parallelepipedes</a:t>
            </a:r>
            <a:r>
              <a:rPr lang="en-US" sz="1600" dirty="0" smtClean="0"/>
              <a:t>)…. To preserve position and high multiplicity operation? Maybe…. Already exploited in different application…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261387" y="755014"/>
            <a:ext cx="804672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Detector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Optimization (towards application):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photocathode aging: measurement and improvement 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(protection layer, metallic photocathodes, diamond,…)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photocathode robustness: sparks</a:t>
            </a:r>
          </a:p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392092" y="735962"/>
            <a:ext cx="3135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Metals…</a:t>
            </a:r>
          </a:p>
          <a:p>
            <a:r>
              <a:rPr lang="en-US" sz="2400" i="1" dirty="0" smtClean="0"/>
              <a:t>Not bad… but to be improved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392724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1387" y="139219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2017 R&amp;D Activities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392092" y="87590"/>
            <a:ext cx="353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ready to face future problems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18438" y="2917752"/>
            <a:ext cx="85865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Diamond…. as photocathodes… or as secondary emitter… ongoing activities and different “collaborators-producer” involved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GB" dirty="0" smtClean="0"/>
              <a:t>Saclay </a:t>
            </a:r>
            <a:r>
              <a:rPr lang="en-GB" dirty="0"/>
              <a:t>(</a:t>
            </a:r>
            <a:r>
              <a:rPr lang="en-GB" dirty="0" err="1"/>
              <a:t>Pomorski</a:t>
            </a:r>
            <a:r>
              <a:rPr lang="en-GB" dirty="0"/>
              <a:t> et al) </a:t>
            </a:r>
            <a:r>
              <a:rPr lang="en-GB" dirty="0" smtClean="0"/>
              <a:t>… tested already on beam</a:t>
            </a:r>
          </a:p>
          <a:p>
            <a:endParaRPr lang="en-GB" dirty="0" smtClean="0"/>
          </a:p>
          <a:p>
            <a:r>
              <a:rPr lang="en-US" dirty="0" err="1" smtClean="0"/>
              <a:t>Aveiro</a:t>
            </a:r>
            <a:r>
              <a:rPr lang="en-US" dirty="0" smtClean="0"/>
              <a:t> (Joao </a:t>
            </a:r>
            <a:r>
              <a:rPr lang="en-US" dirty="0" err="1" smtClean="0"/>
              <a:t>Veloso</a:t>
            </a:r>
            <a:r>
              <a:rPr lang="en-US" dirty="0" smtClean="0"/>
              <a:t> et al)… sample in the lab to be tested</a:t>
            </a:r>
          </a:p>
          <a:p>
            <a:endParaRPr lang="en-US" dirty="0" smtClean="0"/>
          </a:p>
          <a:p>
            <a:r>
              <a:rPr lang="en-GB" dirty="0"/>
              <a:t>Russian Academy of Sciences, Moscow </a:t>
            </a:r>
            <a:r>
              <a:rPr lang="en-GB" dirty="0" smtClean="0"/>
              <a:t>(Mikhail Negodaev)… preliminary sample in the lab, partially tested, new production ready to go after specs defined more precisely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61387" y="755014"/>
            <a:ext cx="804672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Detector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Optimization (towards application):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photocathode aging: measurement and improvement 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(protection layer, metallic photocathodes, diamond,…)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photocathode robustness: sparks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92092" y="735962"/>
            <a:ext cx="31350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New materials..</a:t>
            </a:r>
          </a:p>
          <a:p>
            <a:r>
              <a:rPr lang="en-US" sz="2400" i="1" dirty="0" smtClean="0"/>
              <a:t>Diamond … the first one we are looking more deeply….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197166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for more details…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pt-BR" sz="1400" i="1" dirty="0" smtClean="0"/>
              <a:t>A picosecond Micromegas EUV photodetector</a:t>
            </a:r>
            <a:r>
              <a:rPr lang="pt-BR" sz="1400" dirty="0" smtClean="0"/>
              <a:t>, </a:t>
            </a:r>
            <a:r>
              <a:rPr lang="en-GB" sz="1400" dirty="0" smtClean="0"/>
              <a:t>T. Papaevangelou, 8th symposium </a:t>
            </a:r>
            <a:r>
              <a:rPr lang="en-GB" sz="1400" dirty="0"/>
              <a:t>on large TPCs for </a:t>
            </a:r>
            <a:r>
              <a:rPr lang="en-GB" sz="1400" dirty="0" smtClean="0"/>
              <a:t>low-energy </a:t>
            </a:r>
            <a:r>
              <a:rPr lang="en-GB" sz="1400" dirty="0"/>
              <a:t>rare event </a:t>
            </a:r>
            <a:r>
              <a:rPr lang="en-GB" sz="1400" dirty="0" smtClean="0"/>
              <a:t>detection, 5-7 </a:t>
            </a:r>
            <a:r>
              <a:rPr lang="en-GB" sz="1400" dirty="0"/>
              <a:t>December </a:t>
            </a:r>
            <a:r>
              <a:rPr lang="en-GB" sz="1400" dirty="0" smtClean="0"/>
              <a:t>2016, Paris </a:t>
            </a:r>
            <a:r>
              <a:rPr lang="en-GB" sz="1000" dirty="0" smtClean="0"/>
              <a:t>(</a:t>
            </a:r>
            <a:r>
              <a:rPr lang="en-GB" sz="1000" dirty="0" smtClean="0">
                <a:hlinkClick r:id="rId2"/>
              </a:rPr>
              <a:t>https://indico.cern.ch/event/473362/contributions/2317653/attachments/1384392/2105987/TPapaevangelou_MM_PicosecondPhotodetector.pdf</a:t>
            </a:r>
            <a:r>
              <a:rPr lang="en-GB" sz="1400" dirty="0" smtClean="0"/>
              <a:t>)</a:t>
            </a:r>
          </a:p>
          <a:p>
            <a:pPr>
              <a:spcAft>
                <a:spcPts val="1200"/>
              </a:spcAft>
            </a:pPr>
            <a:r>
              <a:rPr lang="en-GB" sz="1400" i="1" dirty="0" smtClean="0"/>
              <a:t>(Ultra-) Fast tracking of Minimum Ionizing Particles with a Micromegas detector</a:t>
            </a:r>
            <a:r>
              <a:rPr lang="en-GB" sz="1400" dirty="0" smtClean="0"/>
              <a:t>, T. Papaevangelou, 14th Topical Seminar on Innovative Particle and Radiation Detectors (IPRD16) 3 - 6 October 2016   Siena, Italy (</a:t>
            </a:r>
            <a:r>
              <a:rPr lang="en-GB" sz="1000" u="sng" dirty="0" smtClean="0">
                <a:hlinkClick r:id="rId3"/>
              </a:rPr>
              <a:t>http</a:t>
            </a:r>
            <a:r>
              <a:rPr lang="en-GB" sz="1000" u="sng" dirty="0">
                <a:hlinkClick r:id="rId3"/>
              </a:rPr>
              <a:t>://</a:t>
            </a:r>
            <a:r>
              <a:rPr lang="en-GB" sz="1000" u="sng" dirty="0" smtClean="0">
                <a:hlinkClick r:id="rId3"/>
              </a:rPr>
              <a:t>www.bo.infn.it/sminiato/sm16/04_Giovedi/Mattina/10_Papaevangelou.pdf</a:t>
            </a:r>
            <a:r>
              <a:rPr lang="en-GB" sz="1000" u="sng" dirty="0" smtClean="0"/>
              <a:t>)</a:t>
            </a:r>
            <a:endParaRPr lang="en-GB" sz="1000" dirty="0" smtClean="0"/>
          </a:p>
          <a:p>
            <a:pPr>
              <a:spcAft>
                <a:spcPts val="1200"/>
              </a:spcAft>
            </a:pPr>
            <a:r>
              <a:rPr lang="en-GB" sz="1400" i="1" dirty="0" smtClean="0"/>
              <a:t>Report on PICOSEC Beam tests </a:t>
            </a:r>
            <a:r>
              <a:rPr lang="en-GB" sz="1400" dirty="0" smtClean="0"/>
              <a:t>, S. White, MPGD Applications Beyond Fundamental Science Workshop and the 18th RD51 Collaboration Meeting, </a:t>
            </a:r>
            <a:r>
              <a:rPr lang="en-GB" sz="1400" dirty="0" err="1" smtClean="0"/>
              <a:t>Aveiro</a:t>
            </a:r>
            <a:r>
              <a:rPr lang="en-GB" sz="1400" dirty="0" smtClean="0"/>
              <a:t>, Portugal </a:t>
            </a:r>
            <a:r>
              <a:rPr lang="en-GB" sz="1000" u="sng" dirty="0"/>
              <a:t>(</a:t>
            </a:r>
            <a:r>
              <a:rPr lang="en-GB" sz="1000" u="sng" dirty="0">
                <a:hlinkClick r:id="rId4"/>
              </a:rPr>
              <a:t>https://indico.cern.ch/event/525268/contributions/2298965/attachments/1335651/2008896/aveiroSeb.pdf</a:t>
            </a:r>
            <a:r>
              <a:rPr lang="en-GB" sz="1000" u="sng" dirty="0"/>
              <a:t>)</a:t>
            </a:r>
          </a:p>
          <a:p>
            <a:pPr>
              <a:spcAft>
                <a:spcPts val="1200"/>
              </a:spcAft>
            </a:pPr>
            <a:r>
              <a:rPr lang="en-GB" sz="1400" i="1" dirty="0" err="1"/>
              <a:t>Picosec</a:t>
            </a:r>
            <a:r>
              <a:rPr lang="en-GB" sz="1400" i="1" dirty="0"/>
              <a:t>: test beam </a:t>
            </a:r>
            <a:r>
              <a:rPr lang="en-GB" sz="1400" i="1" dirty="0" smtClean="0"/>
              <a:t>summary </a:t>
            </a:r>
            <a:r>
              <a:rPr lang="en-GB" sz="1400" i="1" dirty="0"/>
              <a:t>and </a:t>
            </a:r>
            <a:r>
              <a:rPr lang="en-GB" sz="1400" i="1" dirty="0" smtClean="0"/>
              <a:t>outlook</a:t>
            </a:r>
            <a:r>
              <a:rPr lang="en-GB" sz="1400" dirty="0" smtClean="0"/>
              <a:t>, F. Resnati, MPGD Applications Beyond Fundamental Science Workshop and the 18th RD51 Collaboration Meeting, </a:t>
            </a:r>
            <a:r>
              <a:rPr lang="en-GB" sz="1400" dirty="0" err="1" smtClean="0"/>
              <a:t>Aveiro</a:t>
            </a:r>
            <a:r>
              <a:rPr lang="en-GB" sz="1400" dirty="0" smtClean="0"/>
              <a:t>, Portugal </a:t>
            </a:r>
            <a:r>
              <a:rPr lang="en-GB" sz="1000" u="sng" dirty="0"/>
              <a:t>(</a:t>
            </a:r>
            <a:r>
              <a:rPr lang="en-GB" sz="1000" u="sng" dirty="0">
                <a:hlinkClick r:id="rId5"/>
              </a:rPr>
              <a:t>https://indico.cern.ch/event/525268/contributions/2297868/attachments/1336635/2010819/testBeam.pdf</a:t>
            </a:r>
            <a:r>
              <a:rPr lang="en-GB" sz="1000" u="sng" dirty="0"/>
              <a:t>)</a:t>
            </a:r>
          </a:p>
          <a:p>
            <a:pPr>
              <a:spcAft>
                <a:spcPts val="1200"/>
              </a:spcAft>
            </a:pPr>
            <a:r>
              <a:rPr lang="en-GB" sz="1400" i="1" dirty="0" smtClean="0"/>
              <a:t>RD51–H4 –May/June 2016 Test beam</a:t>
            </a:r>
            <a:r>
              <a:rPr lang="en-GB" sz="1400" dirty="0" smtClean="0"/>
              <a:t>, M Lupberger, RD51 Mini-Week 6-9 Jun 2016, CERN </a:t>
            </a:r>
            <a:r>
              <a:rPr lang="en-GB" sz="1000" u="sng" dirty="0"/>
              <a:t>(</a:t>
            </a:r>
            <a:r>
              <a:rPr lang="en-GB" sz="1000" u="sng" dirty="0">
                <a:hlinkClick r:id="rId6"/>
              </a:rPr>
              <a:t>https://indico.cern.ch/event/532518/contributions/2195706/attachments/1287366/1915899/PicosecondeTestBeam.pdf</a:t>
            </a:r>
            <a:r>
              <a:rPr lang="en-GB" sz="1000" u="sng" dirty="0"/>
              <a:t> )</a:t>
            </a:r>
          </a:p>
          <a:p>
            <a:r>
              <a:rPr lang="en-GB" sz="1400" i="1" dirty="0"/>
              <a:t>Fast Timing for High-Rate Environments with Micromegas</a:t>
            </a:r>
            <a:r>
              <a:rPr lang="en-GB" sz="1400" dirty="0"/>
              <a:t>, T. Papaevangelou, MPGD 2015 &amp; RD51 Collaboration meeting 12-17 October 2015 Trieste – </a:t>
            </a:r>
            <a:r>
              <a:rPr lang="en-GB" sz="1400" dirty="0" smtClean="0"/>
              <a:t>Italy </a:t>
            </a:r>
            <a:r>
              <a:rPr lang="en-GB" sz="1000" u="sng" dirty="0" smtClean="0"/>
              <a:t>(</a:t>
            </a:r>
            <a:r>
              <a:rPr lang="en-GB" sz="1000" u="sng" dirty="0">
                <a:hlinkClick r:id="rId7"/>
              </a:rPr>
              <a:t>https://</a:t>
            </a:r>
            <a:r>
              <a:rPr lang="en-GB" sz="1000" u="sng" dirty="0" smtClean="0">
                <a:hlinkClick r:id="rId7"/>
              </a:rPr>
              <a:t>agenda.infn.it/contributionDisplay.py?contribId=83&amp;sessionId=2&amp;confId=8839</a:t>
            </a:r>
            <a:r>
              <a:rPr lang="en-GB" sz="1000" u="sng" dirty="0"/>
              <a:t> , </a:t>
            </a:r>
            <a:r>
              <a:rPr lang="en-GB" sz="1000" u="sng" dirty="0">
                <a:hlinkClick r:id="rId8"/>
              </a:rPr>
              <a:t>https://</a:t>
            </a:r>
            <a:r>
              <a:rPr lang="en-GB" sz="1000" u="sng" dirty="0" smtClean="0">
                <a:hlinkClick r:id="rId8"/>
              </a:rPr>
              <a:t>arxiv.org/abs/1601.00123</a:t>
            </a:r>
            <a:r>
              <a:rPr lang="en-GB" sz="1000" u="sng" dirty="0" smtClean="0"/>
              <a:t> )</a:t>
            </a:r>
            <a:endParaRPr lang="en-GB" sz="1000" u="sng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5622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3509" y="256992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2017 R&amp;D Activities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00594" y="778628"/>
            <a:ext cx="883049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Detector </a:t>
            </a:r>
            <a:r>
              <a:rPr lang="en-US" sz="2800" dirty="0" smtClean="0"/>
              <a:t>Scaling (towards </a:t>
            </a:r>
            <a:r>
              <a:rPr lang="en-US" sz="2800" dirty="0" smtClean="0"/>
              <a:t>applications):</a:t>
            </a:r>
            <a:endParaRPr lang="en-US" sz="2800" dirty="0" smtClean="0"/>
          </a:p>
          <a:p>
            <a:endParaRPr lang="en-US" dirty="0"/>
          </a:p>
          <a:p>
            <a:r>
              <a:rPr lang="en-US" sz="1600" b="1" i="1" dirty="0" smtClean="0"/>
              <a:t>Larger </a:t>
            </a:r>
            <a:r>
              <a:rPr lang="en-US" sz="1600" b="1" i="1" dirty="0"/>
              <a:t>area.. </a:t>
            </a:r>
            <a:r>
              <a:rPr lang="en-US" sz="1600" dirty="0"/>
              <a:t>MgF2.. 50mm </a:t>
            </a:r>
            <a:r>
              <a:rPr lang="en-US" sz="1600" dirty="0" smtClean="0"/>
              <a:t>standard </a:t>
            </a:r>
            <a:r>
              <a:rPr lang="en-US" sz="1600" dirty="0"/>
              <a:t>production … </a:t>
            </a:r>
            <a:r>
              <a:rPr lang="en-US" sz="1600" dirty="0" smtClean="0"/>
              <a:t>possible </a:t>
            </a:r>
            <a:r>
              <a:rPr lang="en-US" sz="1600" dirty="0"/>
              <a:t>to go for larger </a:t>
            </a:r>
            <a:r>
              <a:rPr lang="en-US" sz="1600" dirty="0" smtClean="0"/>
              <a:t>area too…</a:t>
            </a:r>
            <a:endParaRPr lang="en-US" sz="1600" dirty="0" smtClean="0"/>
          </a:p>
          <a:p>
            <a:r>
              <a:rPr lang="en-US" sz="1600" dirty="0" smtClean="0"/>
              <a:t>	preserving the signal integrity and stability  with </a:t>
            </a:r>
            <a:r>
              <a:rPr lang="en-US" sz="1600" b="1" i="1" dirty="0" smtClean="0"/>
              <a:t>larger meshes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preserving the </a:t>
            </a:r>
            <a:r>
              <a:rPr lang="en-US" sz="1600" b="1" i="1" dirty="0" smtClean="0"/>
              <a:t>gaps uniformity </a:t>
            </a:r>
            <a:r>
              <a:rPr lang="en-US" sz="1600" dirty="0" smtClean="0"/>
              <a:t>on larger surfaces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…</a:t>
            </a:r>
            <a:endParaRPr lang="en-US" sz="1600" dirty="0"/>
          </a:p>
          <a:p>
            <a:r>
              <a:rPr lang="en-US" sz="1600" b="1" i="1" dirty="0" smtClean="0"/>
              <a:t>multi-anode readout </a:t>
            </a:r>
            <a:r>
              <a:rPr lang="en-US" sz="1600" i="1" dirty="0" smtClean="0"/>
              <a:t>(</a:t>
            </a:r>
            <a:r>
              <a:rPr lang="en-US" sz="1600" dirty="0"/>
              <a:t>standard Micromegas 2x2, 4x4,.. Pads of about </a:t>
            </a:r>
            <a:r>
              <a:rPr lang="en-US" sz="1600" dirty="0" smtClean="0"/>
              <a:t>1cm</a:t>
            </a:r>
            <a:r>
              <a:rPr lang="en-US" sz="1600" baseline="30000" dirty="0" smtClean="0"/>
              <a:t>2</a:t>
            </a:r>
            <a:r>
              <a:rPr lang="en-US" sz="1600" i="1" dirty="0" smtClean="0"/>
              <a:t>)</a:t>
            </a:r>
            <a:endParaRPr lang="en-US" sz="1600" dirty="0"/>
          </a:p>
          <a:p>
            <a:r>
              <a:rPr lang="en-US" sz="1600" dirty="0"/>
              <a:t>	</a:t>
            </a:r>
            <a:r>
              <a:rPr lang="en-US" sz="1600" dirty="0" smtClean="0"/>
              <a:t>preserving </a:t>
            </a:r>
            <a:r>
              <a:rPr lang="en-US" sz="1600" dirty="0"/>
              <a:t>signal </a:t>
            </a:r>
            <a:r>
              <a:rPr lang="en-US" sz="1600" dirty="0" smtClean="0"/>
              <a:t>integrity with </a:t>
            </a:r>
            <a:r>
              <a:rPr lang="en-US" sz="1600" dirty="0"/>
              <a:t>routing/</a:t>
            </a:r>
            <a:r>
              <a:rPr lang="en-US" sz="1600" dirty="0" err="1"/>
              <a:t>vias</a:t>
            </a:r>
            <a:r>
              <a:rPr lang="en-US" sz="1600" dirty="0" smtClean="0"/>
              <a:t>/…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coupling between channels and S/N</a:t>
            </a:r>
          </a:p>
          <a:p>
            <a:r>
              <a:rPr lang="en-US" sz="1600" dirty="0" smtClean="0"/>
              <a:t>	….</a:t>
            </a:r>
            <a:endParaRPr lang="en-US" sz="1600" baseline="30000" dirty="0" smtClean="0"/>
          </a:p>
          <a:p>
            <a:r>
              <a:rPr lang="en-US" sz="1600" b="1" i="1" dirty="0"/>
              <a:t>multi-anode </a:t>
            </a:r>
            <a:r>
              <a:rPr lang="en-US" sz="1600" b="1" i="1" dirty="0" smtClean="0"/>
              <a:t>readout with Resistive </a:t>
            </a:r>
            <a:r>
              <a:rPr lang="en-US" sz="1600" b="1" i="1" dirty="0"/>
              <a:t>M</a:t>
            </a:r>
            <a:r>
              <a:rPr lang="en-US" sz="1600" b="1" i="1" dirty="0" smtClean="0"/>
              <a:t>icromegas</a:t>
            </a:r>
            <a:r>
              <a:rPr lang="en-US" sz="1600" dirty="0" smtClean="0"/>
              <a:t>	(resistive layer, discrete/embedded resistors,…)	</a:t>
            </a:r>
          </a:p>
          <a:p>
            <a:r>
              <a:rPr lang="en-US" sz="1600" baseline="30000" dirty="0"/>
              <a:t>	</a:t>
            </a:r>
            <a:r>
              <a:rPr lang="en-US" sz="1600" baseline="30000" dirty="0" smtClean="0"/>
              <a:t>		</a:t>
            </a:r>
            <a:endParaRPr lang="en-US" sz="1600" dirty="0" smtClean="0"/>
          </a:p>
          <a:p>
            <a:r>
              <a:rPr lang="en-US" sz="1600" dirty="0"/>
              <a:t>	</a:t>
            </a:r>
            <a:r>
              <a:rPr lang="en-US" sz="1600" dirty="0" smtClean="0"/>
              <a:t>				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r>
              <a:rPr lang="en-US" sz="1600" dirty="0" smtClean="0"/>
              <a:t>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1555" y="4624261"/>
            <a:ext cx="88914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Electronics...</a:t>
            </a:r>
          </a:p>
          <a:p>
            <a:endParaRPr lang="en-US" sz="1600" dirty="0"/>
          </a:p>
          <a:p>
            <a:r>
              <a:rPr lang="en-US" sz="1600" dirty="0" err="1" smtClean="0"/>
              <a:t>Cividec</a:t>
            </a:r>
            <a:r>
              <a:rPr lang="en-US" sz="1600" dirty="0" smtClean="0"/>
              <a:t> for sure at the beginning but some new development (amplifier) could be needed to cope with a larger numbers of channels</a:t>
            </a:r>
          </a:p>
          <a:p>
            <a:endParaRPr lang="en-US" sz="1600" dirty="0" smtClean="0"/>
          </a:p>
          <a:p>
            <a:r>
              <a:rPr lang="en-US" sz="1600" dirty="0" smtClean="0"/>
              <a:t>Oscilloscopes and multichannel fast digitizer (SAMPIC,..)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0732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4" y="1825625"/>
            <a:ext cx="8908869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Successful measurement campaigns in 2016</a:t>
            </a:r>
          </a:p>
          <a:p>
            <a:pPr lvl="1"/>
            <a:r>
              <a:rPr lang="en-US" sz="1800" dirty="0" smtClean="0"/>
              <a:t>Less than 50ps  - “100%” efficient (MIPs) - achieved with </a:t>
            </a:r>
            <a:r>
              <a:rPr lang="en-US" sz="1800" dirty="0" err="1" smtClean="0"/>
              <a:t>CsI</a:t>
            </a: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 smtClean="0"/>
              <a:t>(in one of the good configuration, not necessarily in one of the best ones)</a:t>
            </a:r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dirty="0" smtClean="0"/>
              <a:t>Complete analysis </a:t>
            </a:r>
            <a:r>
              <a:rPr lang="en-US" dirty="0"/>
              <a:t>of </a:t>
            </a:r>
            <a:r>
              <a:rPr lang="en-US" dirty="0" smtClean="0"/>
              <a:t>the </a:t>
            </a:r>
            <a:r>
              <a:rPr lang="en-US" dirty="0"/>
              <a:t>different </a:t>
            </a:r>
            <a:r>
              <a:rPr lang="en-US" dirty="0" smtClean="0"/>
              <a:t>configurations tested to be done</a:t>
            </a:r>
            <a:endParaRPr lang="en-US" dirty="0"/>
          </a:p>
          <a:p>
            <a:pPr lvl="1"/>
            <a:r>
              <a:rPr lang="en-US" sz="1800" dirty="0" smtClean="0"/>
              <a:t>To quantify and verify the actual feeling we have on the collected data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dirty="0" smtClean="0"/>
              <a:t>Interesting and exciting R&amp;D (not exclusively Picosec related) in front of us</a:t>
            </a:r>
          </a:p>
          <a:p>
            <a:pPr lvl="1"/>
            <a:r>
              <a:rPr lang="en-US" sz="1800" dirty="0" smtClean="0"/>
              <a:t>Touching the intrinsic limit…</a:t>
            </a:r>
          </a:p>
          <a:p>
            <a:pPr lvl="1"/>
            <a:r>
              <a:rPr lang="en-US" sz="1800" dirty="0" smtClean="0"/>
              <a:t>Detector Optimization (</a:t>
            </a:r>
            <a:r>
              <a:rPr lang="en-US" sz="1800" b="1" i="1" u="sng" dirty="0" smtClean="0"/>
              <a:t>new photocathodes, protection layer, secondary emitter</a:t>
            </a:r>
            <a:r>
              <a:rPr lang="en-US" sz="1800" dirty="0" smtClean="0"/>
              <a:t>,.., resistive mm)</a:t>
            </a:r>
          </a:p>
          <a:p>
            <a:pPr lvl="1"/>
            <a:r>
              <a:rPr lang="en-US" sz="1800" dirty="0" smtClean="0"/>
              <a:t>Detector Scaling.. Larger area and multi channel</a:t>
            </a:r>
            <a:endParaRPr lang="en-GB" sz="18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81897" y="5582194"/>
            <a:ext cx="444137" cy="4789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41802" y="6087313"/>
            <a:ext cx="4789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Mandatory in view of certain applications</a:t>
            </a:r>
          </a:p>
          <a:p>
            <a:r>
              <a:rPr lang="en-US" sz="1400" dirty="0" smtClean="0"/>
              <a:t>Large community (not only in our field) involved on this subject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44410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0433" y="827314"/>
            <a:ext cx="6093543" cy="48806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9653" y="6086679"/>
            <a:ext cx="8383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</a:rPr>
              <a:t>R&amp;D for a Dedicated Fast Timing Layer in </a:t>
            </a:r>
            <a:r>
              <a:rPr lang="en-GB" sz="1400" dirty="0" smtClean="0">
                <a:latin typeface="Arial" panose="020B0604020202020204" pitchFamily="34" charset="0"/>
              </a:rPr>
              <a:t>the CMS Endcap Upgrade S. White</a:t>
            </a:r>
          </a:p>
          <a:p>
            <a:r>
              <a:rPr lang="en-GB" sz="1400" dirty="0">
                <a:latin typeface="Arial" panose="020B0604020202020204" pitchFamily="34" charset="0"/>
                <a:hlinkClick r:id="rId3"/>
              </a:rPr>
              <a:t>https://</a:t>
            </a:r>
            <a:r>
              <a:rPr lang="en-GB" sz="1400" dirty="0" smtClean="0">
                <a:latin typeface="Arial" panose="020B0604020202020204" pitchFamily="34" charset="0"/>
                <a:hlinkClick r:id="rId3"/>
              </a:rPr>
              <a:t>arxiv.org/pdf/1409.1165v2.pdf</a:t>
            </a:r>
            <a:r>
              <a:rPr lang="en-GB" sz="1400" dirty="0" smtClean="0">
                <a:latin typeface="Arial" panose="020B0604020202020204" pitchFamily="34" charset="0"/>
              </a:rPr>
              <a:t> </a:t>
            </a:r>
            <a:endParaRPr lang="en-GB" sz="1400" dirty="0"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59" y="263893"/>
            <a:ext cx="45182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j-lt"/>
              </a:rPr>
              <a:t>Why tens of picoseconds are interesting….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6452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73" y="2177145"/>
            <a:ext cx="3928865" cy="184416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70561" y="6146802"/>
            <a:ext cx="87869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i="1" dirty="0"/>
              <a:t>A picosecond Micromegas EUV photodetector</a:t>
            </a:r>
            <a:r>
              <a:rPr lang="pt-BR" sz="1000" dirty="0"/>
              <a:t>, </a:t>
            </a:r>
            <a:r>
              <a:rPr lang="en-GB" sz="1000" dirty="0"/>
              <a:t>T. Papaevangelou, 8th symposium on large TPCs for low-energy rare event detection, 5-7 December 2016, Paris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1073" y="4685214"/>
            <a:ext cx="412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Direct ionization in gas limits the time response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251269" y="4500547"/>
            <a:ext cx="4397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“primary” electrons localized in time and </a:t>
            </a:r>
            <a:r>
              <a:rPr lang="en-US" sz="1600" dirty="0"/>
              <a:t>space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(electrons from solid converter) with negligible contribution from the ionization in the gas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139824" y="2368736"/>
            <a:ext cx="3960633" cy="1586795"/>
            <a:chOff x="4739230" y="1669411"/>
            <a:chExt cx="4808216" cy="2009195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3"/>
            <a:srcRect t="38025"/>
            <a:stretch/>
          </p:blipFill>
          <p:spPr>
            <a:xfrm>
              <a:off x="4739231" y="2795328"/>
              <a:ext cx="4808215" cy="88327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3"/>
            <a:srcRect t="1057" b="46394"/>
            <a:stretch/>
          </p:blipFill>
          <p:spPr>
            <a:xfrm>
              <a:off x="4739230" y="1669411"/>
              <a:ext cx="4808215" cy="748938"/>
            </a:xfrm>
            <a:prstGeom prst="rect">
              <a:avLst/>
            </a:prstGeom>
          </p:spPr>
        </p:pic>
      </p:grpSp>
      <p:sp>
        <p:nvSpPr>
          <p:cNvPr id="29" name="Rectangle 28"/>
          <p:cNvSpPr/>
          <p:nvPr/>
        </p:nvSpPr>
        <p:spPr>
          <a:xfrm>
            <a:off x="5139824" y="2368733"/>
            <a:ext cx="3821296" cy="95794"/>
          </a:xfrm>
          <a:prstGeom prst="rect">
            <a:avLst/>
          </a:prstGeom>
          <a:solidFill>
            <a:srgbClr val="5B9BD5">
              <a:alpha val="2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/>
          <p:cNvCxnSpPr/>
          <p:nvPr/>
        </p:nvCxnSpPr>
        <p:spPr>
          <a:xfrm>
            <a:off x="5882642" y="2158666"/>
            <a:ext cx="400595" cy="1844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7534545" y="2184793"/>
            <a:ext cx="782791" cy="17796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374822" y="1676274"/>
            <a:ext cx="3114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/>
              <a:t>At the same time in the same place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452847" y="353185"/>
            <a:ext cx="4997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j-lt"/>
              </a:rPr>
              <a:t>Being fast and precise with gaseous detector….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1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79" y="3500049"/>
            <a:ext cx="1483106" cy="17429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932" y="3555731"/>
            <a:ext cx="1700517" cy="16981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430" y="1392574"/>
            <a:ext cx="3092273" cy="19507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936" y="4614120"/>
            <a:ext cx="1446611" cy="10155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7116" y="1314193"/>
            <a:ext cx="3029836" cy="22656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t="30099"/>
          <a:stretch/>
        </p:blipFill>
        <p:spPr>
          <a:xfrm>
            <a:off x="3449132" y="3586063"/>
            <a:ext cx="1483000" cy="20435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24359" y="3471508"/>
            <a:ext cx="1320601" cy="19675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66525" y="1392574"/>
            <a:ext cx="2921038" cy="20290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13081" y="3515053"/>
            <a:ext cx="1389190" cy="121554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361" b="67613"/>
          <a:stretch/>
        </p:blipFill>
        <p:spPr>
          <a:xfrm>
            <a:off x="5132465" y="3662052"/>
            <a:ext cx="1465040" cy="945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2847" y="353185"/>
            <a:ext cx="2707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+mj-lt"/>
              </a:rPr>
              <a:t>Photoconverters</a:t>
            </a:r>
            <a:r>
              <a:rPr lang="en-US" sz="2000" dirty="0" smtClean="0">
                <a:latin typeface="+mj-lt"/>
              </a:rPr>
              <a:t>… </a:t>
            </a:r>
            <a:r>
              <a:rPr lang="en-US" sz="2000" dirty="0" err="1" smtClean="0">
                <a:latin typeface="+mj-lt"/>
              </a:rPr>
              <a:t>CsI</a:t>
            </a:r>
            <a:r>
              <a:rPr lang="en-US" sz="2000" dirty="0" smtClean="0">
                <a:latin typeface="+mj-lt"/>
              </a:rPr>
              <a:t>…. </a:t>
            </a:r>
            <a:endParaRPr lang="en-GB" sz="200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64158" y="6092037"/>
            <a:ext cx="3135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Sub-nanosecond time response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90080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458" y="337103"/>
            <a:ext cx="9375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 err="1" smtClean="0">
                <a:latin typeface="+mj-lt"/>
              </a:rPr>
              <a:t>Saclay&amp;CERN</a:t>
            </a:r>
            <a:r>
              <a:rPr lang="en-US" sz="2000" dirty="0" smtClean="0">
                <a:latin typeface="+mj-lt"/>
              </a:rPr>
              <a:t>/Princeton (</a:t>
            </a:r>
            <a:r>
              <a:rPr lang="en-US" sz="2000" dirty="0" err="1" smtClean="0">
                <a:latin typeface="+mj-lt"/>
              </a:rPr>
              <a:t>Ioannis&amp;Sebastian</a:t>
            </a:r>
            <a:r>
              <a:rPr lang="en-US" sz="2000" smtClean="0">
                <a:latin typeface="+mj-lt"/>
              </a:rPr>
              <a:t>..) </a:t>
            </a:r>
            <a:r>
              <a:rPr lang="en-US" sz="2000" dirty="0" smtClean="0">
                <a:latin typeface="+mj-lt"/>
              </a:rPr>
              <a:t>proposal: </a:t>
            </a:r>
            <a:r>
              <a:rPr lang="en-US" sz="2000" dirty="0">
                <a:latin typeface="+mj-lt"/>
              </a:rPr>
              <a:t>Fast Timing for High-Rate Environments: </a:t>
            </a:r>
            <a:endParaRPr lang="en-US" sz="2000" dirty="0" smtClean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n-US" sz="2000" dirty="0" smtClean="0">
                <a:latin typeface="+mj-lt"/>
              </a:rPr>
              <a:t>A </a:t>
            </a:r>
            <a:r>
              <a:rPr lang="en-US" sz="2000" dirty="0">
                <a:latin typeface="+mj-lt"/>
              </a:rPr>
              <a:t>Micromegas Solution </a:t>
            </a:r>
            <a:endParaRPr lang="en-US" sz="20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86000" y="1481665"/>
            <a:ext cx="27615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Cerenkov </a:t>
            </a:r>
            <a:r>
              <a:rPr lang="en-US" dirty="0" smtClean="0"/>
              <a:t>radiator</a:t>
            </a:r>
          </a:p>
          <a:p>
            <a:r>
              <a:rPr lang="en-US" dirty="0"/>
              <a:t>	</a:t>
            </a:r>
            <a:r>
              <a:rPr lang="en-US" dirty="0" smtClean="0"/>
              <a:t>prompt photon source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5986000" y="2667974"/>
            <a:ext cx="33309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Small Drift</a:t>
            </a:r>
          </a:p>
          <a:p>
            <a:r>
              <a:rPr lang="en-US" dirty="0"/>
              <a:t>	</a:t>
            </a:r>
            <a:r>
              <a:rPr lang="en-US" dirty="0" smtClean="0"/>
              <a:t>low primary ionization in gas</a:t>
            </a:r>
          </a:p>
          <a:p>
            <a:r>
              <a:rPr lang="en-US" dirty="0"/>
              <a:t>	</a:t>
            </a:r>
            <a:r>
              <a:rPr lang="en-US" dirty="0" smtClean="0"/>
              <a:t>low diffusion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61" y="2081348"/>
            <a:ext cx="4817419" cy="2247804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5986000" y="4195242"/>
            <a:ext cx="37152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Pre-amplification</a:t>
            </a:r>
            <a:endParaRPr lang="en-US" dirty="0"/>
          </a:p>
          <a:p>
            <a:r>
              <a:rPr lang="en-US" dirty="0"/>
              <a:t>	longitudinal diffusion reduced</a:t>
            </a:r>
          </a:p>
          <a:p>
            <a:r>
              <a:rPr lang="en-US" dirty="0"/>
              <a:t>	effects of primary ionization in </a:t>
            </a:r>
            <a:r>
              <a:rPr lang="en-US" dirty="0" smtClean="0"/>
              <a:t>	gas </a:t>
            </a:r>
            <a:r>
              <a:rPr lang="en-US" dirty="0"/>
              <a:t>reduced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201033" y="4641519"/>
            <a:ext cx="3578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(semitransparent photocathode configuration)</a:t>
            </a:r>
            <a:endParaRPr lang="en-GB" sz="1400" dirty="0"/>
          </a:p>
        </p:txBody>
      </p:sp>
      <p:sp>
        <p:nvSpPr>
          <p:cNvPr id="41" name="Rectangle 40"/>
          <p:cNvSpPr/>
          <p:nvPr/>
        </p:nvSpPr>
        <p:spPr>
          <a:xfrm>
            <a:off x="421198" y="6283051"/>
            <a:ext cx="918435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+mj-lt"/>
              </a:rPr>
              <a:t>RD51 </a:t>
            </a:r>
            <a:r>
              <a:rPr lang="en-US" dirty="0">
                <a:latin typeface="+mj-lt"/>
              </a:rPr>
              <a:t>common fund </a:t>
            </a:r>
            <a:r>
              <a:rPr lang="en-US" dirty="0" smtClean="0">
                <a:latin typeface="+mj-lt"/>
              </a:rPr>
              <a:t>project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732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0397" r="25000" b="58270"/>
          <a:stretch/>
        </p:blipFill>
        <p:spPr bwMode="auto">
          <a:xfrm>
            <a:off x="1401321" y="1200935"/>
            <a:ext cx="2448272" cy="217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Documents\MyDocuments\Samsung\Micromegas FT\2015-04-24 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3128" y="3911878"/>
            <a:ext cx="3200400" cy="179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32" y="1131266"/>
            <a:ext cx="3924000" cy="196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684" y="3896806"/>
            <a:ext cx="3226270" cy="18147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7223" y="188044"/>
            <a:ext cx="7453461" cy="535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defPPr>
              <a:defRPr lang="en-US"/>
            </a:defPPr>
            <a:lvl1pPr defTabSz="914400">
              <a:lnSpc>
                <a:spcPct val="90000"/>
              </a:lnSpc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Starting form the first Picosec prototype (1cm diameter active area)….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5940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685" t="9954" r="18024" b="4232"/>
          <a:stretch/>
        </p:blipFill>
        <p:spPr>
          <a:xfrm>
            <a:off x="5199929" y="748576"/>
            <a:ext cx="3290927" cy="2940001"/>
          </a:xfrm>
          <a:prstGeom prst="rect">
            <a:avLst/>
          </a:prstGeom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202287" y="3563191"/>
            <a:ext cx="3450148" cy="2916000"/>
            <a:chOff x="9116420" y="3789040"/>
            <a:chExt cx="2746544" cy="275588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t="8173" r="7493" b="8200"/>
            <a:stretch/>
          </p:blipFill>
          <p:spPr>
            <a:xfrm>
              <a:off x="9116420" y="3802360"/>
              <a:ext cx="2746544" cy="274256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9984432" y="3789040"/>
              <a:ext cx="6479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@ 0.5 bar</a:t>
              </a:r>
              <a:endPara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809209" y="757814"/>
            <a:ext cx="3314171" cy="3060000"/>
            <a:chOff x="5944002" y="965334"/>
            <a:chExt cx="2626346" cy="287887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2132" t="18246" r="12035" b="12139"/>
            <a:stretch/>
          </p:blipFill>
          <p:spPr>
            <a:xfrm>
              <a:off x="5944002" y="965334"/>
              <a:ext cx="2626346" cy="287887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954172" y="1268760"/>
              <a:ext cx="518092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 dirty="0" smtClean="0"/>
                <a:t>5 %</a:t>
              </a:r>
            </a:p>
            <a:p>
              <a:pPr algn="r"/>
              <a:r>
                <a:rPr lang="en-US" sz="1050" dirty="0" smtClean="0"/>
                <a:t>10 %</a:t>
              </a:r>
            </a:p>
            <a:p>
              <a:pPr algn="r"/>
              <a:r>
                <a:rPr lang="en-US" sz="1050" dirty="0" smtClean="0"/>
                <a:t>15 %</a:t>
              </a:r>
            </a:p>
            <a:p>
              <a:pPr algn="r"/>
              <a:r>
                <a:rPr lang="en-US" sz="1050" dirty="0" smtClean="0"/>
                <a:t>20 %</a:t>
              </a:r>
            </a:p>
            <a:p>
              <a:pPr algn="r"/>
              <a:r>
                <a:rPr lang="en-US" sz="1050" dirty="0" smtClean="0"/>
                <a:t>100 %</a:t>
              </a:r>
              <a:endParaRPr lang="en-US" sz="105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9456" t="12871" r="21730" b="5863"/>
          <a:stretch/>
        </p:blipFill>
        <p:spPr>
          <a:xfrm>
            <a:off x="1889198" y="3577285"/>
            <a:ext cx="3269557" cy="2916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7384" y="187531"/>
            <a:ext cx="9047220" cy="535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..plus some hints from </a:t>
            </a:r>
            <a:r>
              <a:rPr lang="en-US" sz="2000" dirty="0" smtClean="0"/>
              <a:t>(Rob) simulation </a:t>
            </a:r>
            <a:r>
              <a:rPr lang="en-US" sz="2000" dirty="0"/>
              <a:t>for the gas choice….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58542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3982</TotalTime>
  <Words>1345</Words>
  <Application>Microsoft Office PowerPoint</Application>
  <PresentationFormat>A4 Paper (210x297 mm)</PresentationFormat>
  <Paragraphs>283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Symbol</vt:lpstr>
      <vt:lpstr>Wingdings</vt:lpstr>
      <vt:lpstr>Office Theme</vt:lpstr>
      <vt:lpstr>Picosecond</vt:lpstr>
      <vt:lpstr>outline</vt:lpstr>
      <vt:lpstr>References for more details…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… the first validation of the idea came (2015)  Time response vs photoelectrons – Laser Tests</vt:lpstr>
      <vt:lpstr>PowerPoint Presentation</vt:lpstr>
      <vt:lpstr>After the laser test… next step … validation with charged particles (MIPs):  Time response with muons beam (150GeV)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picosec</dc:title>
  <dc:creator>Eraldo Oliveri</dc:creator>
  <cp:lastModifiedBy>Eraldo Oliveri</cp:lastModifiedBy>
  <cp:revision>83</cp:revision>
  <dcterms:created xsi:type="dcterms:W3CDTF">2016-12-10T11:41:18Z</dcterms:created>
  <dcterms:modified xsi:type="dcterms:W3CDTF">2016-12-13T10:16:05Z</dcterms:modified>
</cp:coreProperties>
</file>