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4"/>
  </p:sldMasterIdLst>
  <p:notesMasterIdLst>
    <p:notesMasterId r:id="rId26"/>
  </p:notesMasterIdLst>
  <p:sldIdLst>
    <p:sldId id="256" r:id="rId5"/>
    <p:sldId id="457" r:id="rId6"/>
    <p:sldId id="454" r:id="rId7"/>
    <p:sldId id="455" r:id="rId8"/>
    <p:sldId id="442" r:id="rId9"/>
    <p:sldId id="476" r:id="rId10"/>
    <p:sldId id="478" r:id="rId11"/>
    <p:sldId id="493" r:id="rId12"/>
    <p:sldId id="471" r:id="rId13"/>
    <p:sldId id="510" r:id="rId14"/>
    <p:sldId id="494" r:id="rId15"/>
    <p:sldId id="498" r:id="rId16"/>
    <p:sldId id="499" r:id="rId17"/>
    <p:sldId id="500" r:id="rId18"/>
    <p:sldId id="501" r:id="rId19"/>
    <p:sldId id="502" r:id="rId20"/>
    <p:sldId id="504" r:id="rId21"/>
    <p:sldId id="505" r:id="rId22"/>
    <p:sldId id="492" r:id="rId23"/>
    <p:sldId id="511" r:id="rId24"/>
    <p:sldId id="51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  <a:srgbClr val="C40000"/>
    <a:srgbClr val="AF0000"/>
    <a:srgbClr val="950000"/>
    <a:srgbClr val="812C9E"/>
    <a:srgbClr val="66247B"/>
    <a:srgbClr val="3B1547"/>
    <a:srgbClr val="A32B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7" autoAdjust="0"/>
    <p:restoredTop sz="90143" autoAdjust="0"/>
  </p:normalViewPr>
  <p:slideViewPr>
    <p:cSldViewPr>
      <p:cViewPr>
        <p:scale>
          <a:sx n="100" d="100"/>
          <a:sy n="100" d="100"/>
        </p:scale>
        <p:origin x="-8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E823D-1244-4E8A-9F25-806694E36F57}" type="datetimeFigureOut">
              <a:rPr lang="en-GB" smtClean="0"/>
              <a:t>14/12/2016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4FF39-58B4-4CAF-A13F-D2DC47EB52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61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B4FF39-58B4-4CAF-A13F-D2DC47EB52EC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648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Dorothea Pfeiffer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29.06.2012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D99-8D7F-4555-B1F8-00CDF4A366A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Bildobjekt 7" descr="ESS-vit-logg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GB" dirty="0" smtClean="0"/>
              <a:t>29.06.2012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Dorothea Pfeiffer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D99-8D7F-4555-B1F8-00CDF4A366A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Bildobjekt 5" descr="ESS-vit-logg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Dorothea Pfeiffer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29.06.2012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D99-8D7F-4555-B1F8-00CDF4A366A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objekt 7" descr="ESS-vit-logg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Dorothea Pfeiffer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29.06.2012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D99-8D7F-4555-B1F8-00CDF4A366A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Rektangel 6"/>
          <p:cNvSpPr/>
          <p:nvPr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60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Dorothea Pfeiffer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29.06.2012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EDD99-8D7F-4555-B1F8-00CDF4A366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4" Type="http://schemas.openxmlformats.org/officeDocument/2006/relationships/image" Target="../media/image21.gif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hyperlink" Target="https://zzz.physics.umn.edu/lowrad/_media/meeting8/ychen_gdgammas_aarm2015" TargetMode="Externa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496944" cy="1828800"/>
          </a:xfrm>
        </p:spPr>
        <p:txBody>
          <a:bodyPr>
            <a:noAutofit/>
          </a:bodyPr>
          <a:lstStyle/>
          <a:p>
            <a:pPr algn="ctr"/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4400" dirty="0" smtClean="0"/>
              <a:t>Position resolution of </a:t>
            </a:r>
            <a:r>
              <a:rPr lang="en-GB" sz="4400" dirty="0" err="1" smtClean="0"/>
              <a:t>Gd</a:t>
            </a:r>
            <a:r>
              <a:rPr lang="en-GB" sz="4400" dirty="0" smtClean="0"/>
              <a:t>-GEM detectors for the NMX instrument</a:t>
            </a:r>
            <a:endParaRPr lang="en-GB" sz="4400" dirty="0"/>
          </a:p>
        </p:txBody>
      </p:sp>
      <p:sp>
        <p:nvSpPr>
          <p:cNvPr id="5" name="Rectangle 4"/>
          <p:cNvSpPr/>
          <p:nvPr/>
        </p:nvSpPr>
        <p:spPr>
          <a:xfrm>
            <a:off x="107504" y="6211669"/>
            <a:ext cx="2049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14.12.2016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RD51 </a:t>
            </a:r>
            <a:r>
              <a:rPr lang="de-DE" b="1" dirty="0" err="1" smtClean="0">
                <a:solidFill>
                  <a:schemeClr val="bg1"/>
                </a:solidFill>
              </a:rPr>
              <a:t>miniweek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424" y="6097657"/>
            <a:ext cx="720080" cy="7281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0504" y="6127036"/>
            <a:ext cx="81792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105252"/>
            <a:ext cx="720000" cy="72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5736" y="6211669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This work </a:t>
            </a:r>
            <a:r>
              <a:rPr lang="en-US" b="1" dirty="0" smtClean="0">
                <a:solidFill>
                  <a:schemeClr val="bg1"/>
                </a:solidFill>
              </a:rPr>
              <a:t>was</a:t>
            </a:r>
            <a:r>
              <a:rPr lang="en-US" b="1" dirty="0">
                <a:solidFill>
                  <a:schemeClr val="bg1"/>
                </a:solidFill>
              </a:rPr>
              <a:t> funded by </a:t>
            </a:r>
            <a:r>
              <a:rPr lang="en-US" b="1" dirty="0" smtClean="0">
                <a:solidFill>
                  <a:schemeClr val="bg1"/>
                </a:solidFill>
              </a:rPr>
              <a:t>the </a:t>
            </a:r>
            <a:r>
              <a:rPr lang="en-US" b="1" dirty="0" smtClean="0">
                <a:solidFill>
                  <a:schemeClr val="bg1"/>
                </a:solidFill>
              </a:rPr>
              <a:t>EU Horizon </a:t>
            </a:r>
            <a:r>
              <a:rPr lang="en-US" b="1" dirty="0" smtClean="0">
                <a:solidFill>
                  <a:schemeClr val="bg1"/>
                </a:solidFill>
              </a:rPr>
              <a:t>2020 framework, BrightnESS </a:t>
            </a:r>
            <a:r>
              <a:rPr lang="en-US" b="1" dirty="0">
                <a:solidFill>
                  <a:schemeClr val="bg1"/>
                </a:solidFill>
              </a:rPr>
              <a:t>project </a:t>
            </a:r>
            <a:r>
              <a:rPr lang="en-US" b="1" dirty="0" smtClean="0">
                <a:solidFill>
                  <a:schemeClr val="bg1"/>
                </a:solidFill>
              </a:rPr>
              <a:t>676548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Screen Shot 2015-11-01 at 22.04.18 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752" y="5443484"/>
            <a:ext cx="2339752" cy="577804"/>
          </a:xfrm>
          <a:prstGeom prst="rect">
            <a:avLst/>
          </a:prstGeom>
        </p:spPr>
      </p:pic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683568" y="2852936"/>
            <a:ext cx="8208912" cy="1152128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FFFFFF"/>
                </a:solidFill>
              </a:rPr>
              <a:t>Dorothea </a:t>
            </a:r>
            <a:r>
              <a:rPr lang="en-US" sz="1800" dirty="0" smtClean="0">
                <a:solidFill>
                  <a:srgbClr val="FFFFFF"/>
                </a:solidFill>
              </a:rPr>
              <a:t>Pfeiffer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9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000" dirty="0" smtClean="0"/>
              <a:t>Geant4 </a:t>
            </a:r>
            <a:r>
              <a:rPr lang="de-DE" sz="4000" dirty="0" err="1" smtClean="0"/>
              <a:t>Gd</a:t>
            </a:r>
            <a:r>
              <a:rPr lang="de-DE" sz="4000" dirty="0" smtClean="0"/>
              <a:t> </a:t>
            </a:r>
            <a:r>
              <a:rPr lang="de-DE" sz="4000" dirty="0" err="1" smtClean="0"/>
              <a:t>simulation</a:t>
            </a:r>
            <a:r>
              <a:rPr lang="de-DE" sz="4000" dirty="0" smtClean="0"/>
              <a:t> </a:t>
            </a:r>
            <a:r>
              <a:rPr lang="de-DE" sz="4000" dirty="0" err="1" smtClean="0"/>
              <a:t>problems</a:t>
            </a:r>
            <a:r>
              <a:rPr lang="de-DE" sz="4000" dirty="0" smtClean="0"/>
              <a:t/>
            </a:r>
            <a:br>
              <a:rPr lang="de-DE" sz="4000" dirty="0" smtClean="0"/>
            </a:br>
            <a:r>
              <a:rPr lang="de-DE" sz="4000" dirty="0" err="1" smtClean="0"/>
              <a:t>Getting</a:t>
            </a:r>
            <a:r>
              <a:rPr lang="de-DE" sz="4000" dirty="0" smtClean="0"/>
              <a:t> </a:t>
            </a:r>
            <a:r>
              <a:rPr lang="de-DE" sz="4000" dirty="0" err="1" smtClean="0"/>
              <a:t>worse</a:t>
            </a:r>
            <a:r>
              <a:rPr lang="de-DE" sz="4000" dirty="0" smtClean="0"/>
              <a:t> in 10.2.p02</a:t>
            </a:r>
            <a:endParaRPr lang="en-GB" sz="4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" y="1484784"/>
            <a:ext cx="3060000" cy="2075172"/>
          </a:xfrm>
        </p:spPr>
      </p:pic>
      <p:pic>
        <p:nvPicPr>
          <p:cNvPr id="8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484784"/>
            <a:ext cx="3059999" cy="2075172"/>
          </a:xfrm>
        </p:spPr>
      </p:pic>
      <p:pic>
        <p:nvPicPr>
          <p:cNvPr id="9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497844"/>
            <a:ext cx="3059999" cy="2075172"/>
          </a:xfrm>
        </p:spPr>
      </p:pic>
      <p:sp>
        <p:nvSpPr>
          <p:cNvPr id="7" name="TextBox 6"/>
          <p:cNvSpPr txBox="1"/>
          <p:nvPr/>
        </p:nvSpPr>
        <p:spPr>
          <a:xfrm>
            <a:off x="179512" y="3501008"/>
            <a:ext cx="251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Photon Evaporation 10.1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47864" y="3501008"/>
            <a:ext cx="251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Photon Evaporation 10.2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61931" y="3573016"/>
            <a:ext cx="2882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Photon Evaporation</a:t>
            </a:r>
            <a:endParaRPr lang="en-US" dirty="0"/>
          </a:p>
        </p:txBody>
      </p:sp>
      <p:pic>
        <p:nvPicPr>
          <p:cNvPr id="13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" y="4005064"/>
            <a:ext cx="3051101" cy="2075172"/>
          </a:xfrm>
        </p:spPr>
      </p:pic>
      <p:pic>
        <p:nvPicPr>
          <p:cNvPr id="15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077072"/>
            <a:ext cx="3012686" cy="2075172"/>
          </a:xfrm>
        </p:spPr>
      </p:pic>
      <p:sp>
        <p:nvSpPr>
          <p:cNvPr id="16" name="TextBox 15"/>
          <p:cNvSpPr txBox="1"/>
          <p:nvPr/>
        </p:nvSpPr>
        <p:spPr>
          <a:xfrm>
            <a:off x="1619672" y="2204864"/>
            <a:ext cx="883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gamma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067944" y="2276872"/>
            <a:ext cx="883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gamma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588224" y="2348880"/>
            <a:ext cx="883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gamma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91680" y="4653136"/>
            <a:ext cx="39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4653136"/>
            <a:ext cx="49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79512" y="6165304"/>
            <a:ext cx="801329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1" indent="0">
              <a:buNone/>
            </a:pPr>
            <a:r>
              <a:rPr lang="en-US" sz="1600" dirty="0" smtClean="0"/>
              <a:t>Problems with gamma spectra:</a:t>
            </a:r>
          </a:p>
          <a:p>
            <a:pPr marL="400050" lvl="1" indent="0">
              <a:buNone/>
            </a:pPr>
            <a:r>
              <a:rPr lang="en-US" sz="1600" u="sng" dirty="0" smtClean="0"/>
              <a:t>https</a:t>
            </a:r>
            <a:r>
              <a:rPr lang="en-US" sz="1600" u="sng" dirty="0"/>
              <a:t>://</a:t>
            </a:r>
            <a:r>
              <a:rPr lang="en-US" sz="1600" u="sng" dirty="0" err="1"/>
              <a:t>zzz.physics.umn.edu</a:t>
            </a:r>
            <a:r>
              <a:rPr lang="en-US" sz="1600" u="sng" dirty="0"/>
              <a:t>/</a:t>
            </a:r>
            <a:r>
              <a:rPr lang="en-US" sz="1600" u="sng" dirty="0" err="1"/>
              <a:t>lowrad</a:t>
            </a:r>
            <a:r>
              <a:rPr lang="en-US" sz="1600" u="sng" dirty="0"/>
              <a:t>/_media/meeting8/ychen_gdgammas_aarm2015.pdf</a:t>
            </a:r>
            <a:endParaRPr lang="en-US" sz="1600" u="sng" dirty="0">
              <a:hlinkClick r:id="rId7"/>
            </a:endParaRPr>
          </a:p>
        </p:txBody>
      </p:sp>
    </p:spTree>
    <p:extLst>
      <p:ext uri="{BB962C8B-B14F-4D97-AF65-F5344CB8AC3E}">
        <p14:creationId xmlns:p14="http://schemas.microsoft.com/office/powerpoint/2010/main" val="1981875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71044" y="4782178"/>
            <a:ext cx="8978596" cy="20758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1044" y="1806431"/>
            <a:ext cx="8978596" cy="29757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7914310" y="2665374"/>
            <a:ext cx="4234" cy="327228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5605275" y="2680551"/>
            <a:ext cx="4234" cy="327228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1" idx="2"/>
          </p:cNvCxnSpPr>
          <p:nvPr/>
        </p:nvCxnSpPr>
        <p:spPr>
          <a:xfrm flipH="1">
            <a:off x="3232649" y="2680551"/>
            <a:ext cx="4234" cy="327228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Task division Geant4/Garfield++</a:t>
            </a:r>
            <a:endParaRPr lang="en-GB" sz="40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11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906548" y="1850836"/>
            <a:ext cx="1980000" cy="84365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gamma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06548" y="2861950"/>
            <a:ext cx="1980000" cy="84365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(Standard and low energy EM physics)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906548" y="3883211"/>
            <a:ext cx="1980000" cy="84365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“Kill” gamma when entering gas region in Geant4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97668" y="4914783"/>
            <a:ext cx="1980000" cy="843652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TransportPhoton</a:t>
            </a:r>
            <a:r>
              <a:rPr lang="en-US" dirty="0" smtClean="0"/>
              <a:t>()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38003" y="5952837"/>
            <a:ext cx="6679472" cy="843652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Garfield++ simulation according to needs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46883" y="1836899"/>
            <a:ext cx="1980000" cy="84365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Charged particle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46883" y="2848013"/>
            <a:ext cx="1980000" cy="84365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PAI/</a:t>
            </a:r>
            <a:r>
              <a:rPr lang="en-US" dirty="0" err="1" smtClean="0"/>
              <a:t>PAIPhot</a:t>
            </a:r>
            <a:r>
              <a:rPr lang="en-US" dirty="0" smtClean="0"/>
              <a:t> Model</a:t>
            </a:r>
          </a:p>
          <a:p>
            <a:pPr algn="ctr"/>
            <a:r>
              <a:rPr lang="en-US" dirty="0" smtClean="0"/>
              <a:t>In gas region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246883" y="3869274"/>
            <a:ext cx="1980000" cy="84365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“Kill” secondary e</a:t>
            </a:r>
            <a:r>
              <a:rPr lang="en-US" baseline="30000" dirty="0" smtClean="0"/>
              <a:t>- </a:t>
            </a:r>
            <a:r>
              <a:rPr lang="en-US" dirty="0" smtClean="0"/>
              <a:t>produced in gas region in Geant4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238003" y="4900846"/>
            <a:ext cx="1980000" cy="843652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TransportDeltaElectron</a:t>
            </a:r>
            <a:r>
              <a:rPr lang="en-US" sz="1400" dirty="0"/>
              <a:t>(</a:t>
            </a:r>
            <a:r>
              <a:rPr lang="en-US" sz="1400" dirty="0" smtClean="0"/>
              <a:t>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82080" y="1849154"/>
            <a:ext cx="1980000" cy="84365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Charged particle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82080" y="2860268"/>
            <a:ext cx="1980000" cy="84365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(Standard </a:t>
            </a:r>
            <a:r>
              <a:rPr lang="en-US" dirty="0"/>
              <a:t>and low energy EM </a:t>
            </a:r>
            <a:r>
              <a:rPr lang="en-US" dirty="0" smtClean="0"/>
              <a:t>physics)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582080" y="3881529"/>
            <a:ext cx="1980000" cy="84365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“Kill” primary when entering gas region in Geant4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573200" y="4913101"/>
            <a:ext cx="1980000" cy="843652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SetParticle</a:t>
            </a:r>
            <a:r>
              <a:rPr lang="en-US" dirty="0" smtClean="0"/>
              <a:t>()</a:t>
            </a:r>
          </a:p>
          <a:p>
            <a:pPr algn="ctr"/>
            <a:r>
              <a:rPr lang="en-US" dirty="0" err="1" smtClean="0"/>
              <a:t>NewTrack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355" y="1964439"/>
            <a:ext cx="1675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Primary particle </a:t>
            </a:r>
            <a:br>
              <a:rPr lang="en-US" dirty="0" smtClean="0"/>
            </a:br>
            <a:r>
              <a:rPr lang="en-US" dirty="0" smtClean="0"/>
              <a:t>entering gas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10831" y="2942729"/>
            <a:ext cx="1508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Physics model</a:t>
            </a:r>
            <a:br>
              <a:rPr lang="en-US" dirty="0" smtClean="0"/>
            </a:br>
            <a:r>
              <a:rPr lang="en-US" dirty="0" smtClean="0"/>
              <a:t>in Geant4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84188" y="3858849"/>
            <a:ext cx="1967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Point of transfer of</a:t>
            </a:r>
          </a:p>
          <a:p>
            <a:r>
              <a:rPr lang="en-US" dirty="0" smtClean="0"/>
              <a:t>Control between</a:t>
            </a:r>
          </a:p>
          <a:p>
            <a:r>
              <a:rPr lang="en-US" dirty="0" smtClean="0"/>
              <a:t>Geant4/Garfield++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28597" y="4994240"/>
            <a:ext cx="1991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TrackHeed</a:t>
            </a:r>
            <a:r>
              <a:rPr lang="en-US" dirty="0" smtClean="0"/>
              <a:t> Method </a:t>
            </a:r>
          </a:p>
          <a:p>
            <a:r>
              <a:rPr lang="en-US" dirty="0" smtClean="0"/>
              <a:t>in Heed/Garfield++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5294446" y="1446431"/>
            <a:ext cx="584716" cy="360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1b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7622666" y="1446431"/>
            <a:ext cx="584716" cy="360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2969074" y="1446431"/>
            <a:ext cx="584716" cy="360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1a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-355238" y="3047799"/>
            <a:ext cx="138542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en-US" sz="2400" dirty="0" smtClean="0"/>
              <a:t>Geant4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-559501" y="5617007"/>
            <a:ext cx="159856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en-US" sz="2400" dirty="0" smtClean="0"/>
              <a:t>Garfield++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087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000" dirty="0" smtClean="0"/>
              <a:t>Arrival </a:t>
            </a:r>
            <a:r>
              <a:rPr lang="de-DE" sz="4000" dirty="0" err="1" smtClean="0"/>
              <a:t>position</a:t>
            </a:r>
            <a:r>
              <a:rPr lang="de-DE" sz="4000" dirty="0" smtClean="0"/>
              <a:t> </a:t>
            </a:r>
            <a:r>
              <a:rPr lang="de-DE" sz="4000" dirty="0" err="1" smtClean="0"/>
              <a:t>neutron</a:t>
            </a:r>
            <a:r>
              <a:rPr lang="de-DE" sz="4000" dirty="0" smtClean="0"/>
              <a:t> on </a:t>
            </a:r>
            <a:r>
              <a:rPr lang="de-DE" sz="4000" dirty="0" err="1" smtClean="0"/>
              <a:t>converter</a:t>
            </a:r>
            <a:r>
              <a:rPr lang="de-DE" sz="4000" dirty="0" smtClean="0"/>
              <a:t> </a:t>
            </a:r>
            <a:endParaRPr lang="en-GB" sz="40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70" y="1437159"/>
            <a:ext cx="7900064" cy="5420841"/>
          </a:xfr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12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3573016"/>
            <a:ext cx="233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 x 10 cm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960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000" dirty="0" smtClean="0"/>
              <a:t>Arrival time </a:t>
            </a:r>
            <a:r>
              <a:rPr lang="de-DE" sz="4000" dirty="0" err="1" smtClean="0"/>
              <a:t>neutron</a:t>
            </a:r>
            <a:r>
              <a:rPr lang="de-DE" sz="4000" dirty="0" smtClean="0"/>
              <a:t> on </a:t>
            </a:r>
            <a:r>
              <a:rPr lang="de-DE" sz="4000" dirty="0" err="1" smtClean="0"/>
              <a:t>converter</a:t>
            </a:r>
            <a:r>
              <a:rPr lang="de-DE" sz="4000" dirty="0" smtClean="0"/>
              <a:t> </a:t>
            </a:r>
            <a:endParaRPr lang="en-GB" sz="40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70" y="1463520"/>
            <a:ext cx="7900064" cy="5368118"/>
          </a:xfr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3573016"/>
            <a:ext cx="233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 x 10 cm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063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Arrival </a:t>
            </a:r>
            <a:r>
              <a:rPr lang="de-DE" sz="4000" dirty="0" err="1" smtClean="0"/>
              <a:t>position</a:t>
            </a:r>
            <a:r>
              <a:rPr lang="de-DE" sz="4000" dirty="0" smtClean="0"/>
              <a:t> </a:t>
            </a:r>
            <a:r>
              <a:rPr lang="de-DE" sz="4000" dirty="0" err="1" smtClean="0"/>
              <a:t>ce</a:t>
            </a:r>
            <a:r>
              <a:rPr lang="de-DE" sz="4000" dirty="0" smtClean="0"/>
              <a:t> in </a:t>
            </a:r>
            <a:r>
              <a:rPr lang="de-DE" sz="4000" dirty="0" err="1" smtClean="0"/>
              <a:t>drift</a:t>
            </a:r>
            <a:endParaRPr lang="en-GB" sz="40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85" y="1463520"/>
            <a:ext cx="7887234" cy="5368118"/>
          </a:xfr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14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3573016"/>
            <a:ext cx="233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 x 10 cm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985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000" dirty="0" smtClean="0"/>
              <a:t>Arrival </a:t>
            </a:r>
            <a:r>
              <a:rPr lang="de-DE" sz="4000" dirty="0" err="1" smtClean="0"/>
              <a:t>position</a:t>
            </a:r>
            <a:r>
              <a:rPr lang="de-DE" sz="4000" dirty="0" smtClean="0"/>
              <a:t> Compton </a:t>
            </a:r>
            <a:r>
              <a:rPr lang="de-DE" sz="4000" dirty="0" err="1" smtClean="0"/>
              <a:t>e</a:t>
            </a:r>
            <a:r>
              <a:rPr lang="de-DE" sz="4000" baseline="30000" dirty="0" smtClean="0"/>
              <a:t>- </a:t>
            </a:r>
            <a:r>
              <a:rPr lang="de-DE" sz="4000" dirty="0" smtClean="0"/>
              <a:t>in </a:t>
            </a:r>
            <a:r>
              <a:rPr lang="de-DE" sz="4000" dirty="0" err="1" smtClean="0"/>
              <a:t>drift</a:t>
            </a:r>
            <a:endParaRPr lang="en-GB" sz="40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6" y="1463520"/>
            <a:ext cx="7764952" cy="5368118"/>
          </a:xfr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3573016"/>
            <a:ext cx="233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 x 10 cm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81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Arrival </a:t>
            </a:r>
            <a:r>
              <a:rPr lang="de-DE" sz="4000" dirty="0" err="1" smtClean="0"/>
              <a:t>position</a:t>
            </a:r>
            <a:r>
              <a:rPr lang="de-DE" sz="4000" dirty="0" smtClean="0"/>
              <a:t> </a:t>
            </a:r>
            <a:r>
              <a:rPr lang="de-DE" sz="4000" dirty="0" err="1" smtClean="0"/>
              <a:t>gamma</a:t>
            </a:r>
            <a:r>
              <a:rPr lang="de-DE" sz="4000" dirty="0" smtClean="0"/>
              <a:t> in </a:t>
            </a:r>
            <a:r>
              <a:rPr lang="de-DE" sz="4000" dirty="0" err="1" smtClean="0"/>
              <a:t>drift</a:t>
            </a:r>
            <a:endParaRPr lang="en-GB" sz="40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7" y="1463520"/>
            <a:ext cx="7804570" cy="5368118"/>
          </a:xfr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3573016"/>
            <a:ext cx="233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 x 10 cm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075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000" dirty="0" err="1" smtClean="0"/>
              <a:t>Number</a:t>
            </a:r>
            <a:r>
              <a:rPr lang="de-DE" sz="4000" dirty="0" smtClean="0"/>
              <a:t> </a:t>
            </a:r>
            <a:r>
              <a:rPr lang="de-DE" sz="4000" dirty="0" err="1" smtClean="0"/>
              <a:t>of</a:t>
            </a:r>
            <a:r>
              <a:rPr lang="de-DE" sz="4000" dirty="0" smtClean="0"/>
              <a:t> </a:t>
            </a:r>
            <a:r>
              <a:rPr lang="de-DE" sz="4000" dirty="0" err="1" smtClean="0"/>
              <a:t>conduction</a:t>
            </a:r>
            <a:r>
              <a:rPr lang="de-DE" sz="4000" dirty="0" smtClean="0"/>
              <a:t> </a:t>
            </a:r>
            <a:r>
              <a:rPr lang="de-DE" sz="4000" dirty="0" err="1" smtClean="0"/>
              <a:t>electrons</a:t>
            </a:r>
            <a:r>
              <a:rPr lang="de-DE" sz="4000" dirty="0" smtClean="0"/>
              <a:t> in </a:t>
            </a:r>
            <a:r>
              <a:rPr lang="de-DE" sz="4000" dirty="0" err="1" smtClean="0"/>
              <a:t>drift</a:t>
            </a:r>
            <a:endParaRPr lang="en-GB" sz="40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95" y="1518414"/>
            <a:ext cx="7785813" cy="5258329"/>
          </a:xfr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17</a:t>
            </a:fld>
            <a:endParaRPr lang="en-GB" dirty="0"/>
          </a:p>
        </p:txBody>
      </p:sp>
      <p:pic>
        <p:nvPicPr>
          <p:cNvPr id="5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356992"/>
            <a:ext cx="3500055" cy="2395228"/>
          </a:xfrm>
        </p:spPr>
      </p:pic>
      <p:sp>
        <p:nvSpPr>
          <p:cNvPr id="6" name="TextBox 5"/>
          <p:cNvSpPr txBox="1"/>
          <p:nvPr/>
        </p:nvSpPr>
        <p:spPr>
          <a:xfrm>
            <a:off x="5076056" y="4293096"/>
            <a:ext cx="233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 x 10 cm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496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Position of </a:t>
            </a:r>
            <a:r>
              <a:rPr lang="en-US" sz="4000" dirty="0" smtClean="0"/>
              <a:t>conduction electron </a:t>
            </a:r>
            <a:r>
              <a:rPr lang="en-US" sz="4000" dirty="0"/>
              <a:t>that arrives last in </a:t>
            </a:r>
            <a:r>
              <a:rPr lang="en-US" sz="4000" dirty="0" smtClean="0"/>
              <a:t>time on first GEM</a:t>
            </a:r>
            <a:endParaRPr lang="en-US" sz="40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18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7848872" cy="5270456"/>
          </a:xfrm>
        </p:spPr>
      </p:pic>
      <p:sp>
        <p:nvSpPr>
          <p:cNvPr id="9" name="TextBox 8"/>
          <p:cNvSpPr txBox="1"/>
          <p:nvPr/>
        </p:nvSpPr>
        <p:spPr>
          <a:xfrm>
            <a:off x="6300192" y="1700808"/>
            <a:ext cx="1678990" cy="203132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10% &lt;= </a:t>
            </a:r>
            <a:r>
              <a:rPr lang="cs-CZ" dirty="0" smtClean="0"/>
              <a:t>11 um</a:t>
            </a:r>
          </a:p>
          <a:p>
            <a:r>
              <a:rPr lang="cs-CZ" dirty="0" smtClean="0"/>
              <a:t>25% &lt;= 29 um</a:t>
            </a:r>
          </a:p>
          <a:p>
            <a:r>
              <a:rPr lang="cs-CZ" dirty="0" smtClean="0"/>
              <a:t>50% &lt;= 57 um</a:t>
            </a:r>
          </a:p>
          <a:p>
            <a:r>
              <a:rPr lang="cs-CZ" dirty="0" smtClean="0"/>
              <a:t>75% &lt;= 86 um</a:t>
            </a:r>
          </a:p>
          <a:p>
            <a:r>
              <a:rPr lang="cs-CZ" dirty="0" smtClean="0"/>
              <a:t>90 % &lt;= 238 um</a:t>
            </a:r>
          </a:p>
          <a:p>
            <a:endParaRPr lang="cs-CZ" dirty="0"/>
          </a:p>
          <a:p>
            <a:r>
              <a:rPr lang="cs-CZ" b="1" dirty="0" smtClean="0"/>
              <a:t>92% &lt;= 400 um </a:t>
            </a:r>
            <a:endParaRPr lang="en-US" b="1" dirty="0" smtClean="0"/>
          </a:p>
        </p:txBody>
      </p:sp>
      <p:pic>
        <p:nvPicPr>
          <p:cNvPr id="10" name="Picture 9" descr="Screen Shot 2016-12-14 at 01.42.09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853" y="1700808"/>
            <a:ext cx="3801339" cy="25922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75856" y="1916832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Spectrum of </a:t>
            </a:r>
            <a:r>
              <a:rPr lang="en-US" dirty="0" err="1" smtClean="0"/>
              <a:t>ce</a:t>
            </a:r>
            <a:r>
              <a:rPr lang="en-US" dirty="0" smtClean="0"/>
              <a:t> entering drift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47864" y="4437112"/>
            <a:ext cx="233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 x 10 cm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824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8497"/>
            <a:ext cx="3297793" cy="32046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err="1" smtClean="0"/>
              <a:t>Degrad</a:t>
            </a:r>
            <a:r>
              <a:rPr lang="de-DE" sz="4000" dirty="0" smtClean="0"/>
              <a:t> </a:t>
            </a:r>
            <a:r>
              <a:rPr lang="de-DE" sz="4000" dirty="0" err="1" smtClean="0"/>
              <a:t>Simulations</a:t>
            </a:r>
            <a:endParaRPr lang="en-GB" sz="4000" baseline="-250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19</a:t>
            </a:fld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4437112"/>
            <a:ext cx="84249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DEGRAD simulation </a:t>
            </a:r>
            <a:r>
              <a:rPr lang="en-US" sz="2400" dirty="0"/>
              <a:t>of </a:t>
            </a:r>
            <a:r>
              <a:rPr lang="en-US" sz="2400" dirty="0" smtClean="0"/>
              <a:t>70 keV electron in Ar/CO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70/30</a:t>
            </a:r>
            <a:r>
              <a:rPr lang="en-US" dirty="0" smtClean="0"/>
              <a:t> </a:t>
            </a:r>
          </a:p>
          <a:p>
            <a:r>
              <a:rPr lang="en-US" sz="1400" dirty="0" smtClean="0"/>
              <a:t>DEGRAD by Steve Biagi: http</a:t>
            </a:r>
            <a:r>
              <a:rPr lang="en-US" sz="1400" dirty="0"/>
              <a:t>://magboltz.web.cern.ch/magboltz/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834" y="1484784"/>
            <a:ext cx="3186350" cy="30963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484784"/>
            <a:ext cx="3211209" cy="31205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93715" y="1916832"/>
            <a:ext cx="530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3D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427984" y="1916832"/>
            <a:ext cx="439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xz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308304" y="1988840"/>
            <a:ext cx="445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dirty="0" smtClean="0"/>
              <a:t>z</a:t>
            </a: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755576" y="5085184"/>
            <a:ext cx="77048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/>
              <a:t>Only Monte Carlo program that incorporates all relevant physics processes for electrons in gas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Simulations with Geant4/Garfield interface have to be benchmarked against </a:t>
            </a:r>
            <a:r>
              <a:rPr lang="en-US" sz="2200" dirty="0" err="1" smtClean="0"/>
              <a:t>Degrad</a:t>
            </a:r>
            <a:endParaRPr lang="en-US" sz="2200" dirty="0" smtClean="0"/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Check of primary ionization distribution in Geant4/Garfield++</a:t>
            </a:r>
          </a:p>
        </p:txBody>
      </p:sp>
    </p:spTree>
    <p:extLst>
      <p:ext uri="{BB962C8B-B14F-4D97-AF65-F5344CB8AC3E}">
        <p14:creationId xmlns:p14="http://schemas.microsoft.com/office/powerpoint/2010/main" val="37696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NMX detectors</a:t>
            </a:r>
            <a:endParaRPr lang="en-US" sz="4000" dirty="0"/>
          </a:p>
        </p:txBody>
      </p:sp>
      <p:pic>
        <p:nvPicPr>
          <p:cNvPr id="4" name="Content Placeholder 3" descr="Screen Shot 2015-03-16 at 02.21.22 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0" b="4120"/>
          <a:stretch>
            <a:fillRect/>
          </a:stretch>
        </p:blipFill>
        <p:spPr>
          <a:xfrm>
            <a:off x="0" y="1412776"/>
            <a:ext cx="9165296" cy="50405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2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201622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17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000" dirty="0" err="1" smtClean="0"/>
              <a:t>Degrad</a:t>
            </a:r>
            <a:r>
              <a:rPr lang="de-DE" sz="4000" dirty="0" smtClean="0"/>
              <a:t>: </a:t>
            </a:r>
            <a:r>
              <a:rPr lang="de-DE" sz="4000" dirty="0" err="1" smtClean="0"/>
              <a:t>Obtainable</a:t>
            </a:r>
            <a:r>
              <a:rPr lang="de-DE" sz="4000" dirty="0" smtClean="0"/>
              <a:t> </a:t>
            </a:r>
            <a:r>
              <a:rPr lang="de-DE" sz="4000" dirty="0" err="1" smtClean="0"/>
              <a:t>position</a:t>
            </a:r>
            <a:r>
              <a:rPr lang="de-DE" sz="4000" dirty="0" smtClean="0"/>
              <a:t> </a:t>
            </a:r>
            <a:r>
              <a:rPr lang="de-DE" sz="4000" dirty="0" err="1" smtClean="0"/>
              <a:t>resolution</a:t>
            </a:r>
            <a:r>
              <a:rPr lang="de-DE" sz="4000" dirty="0" smtClean="0"/>
              <a:t> in um</a:t>
            </a:r>
            <a:endParaRPr lang="en-GB" sz="40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20</a:t>
            </a:fld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477552"/>
            <a:ext cx="6336704" cy="4399720"/>
          </a:xfrm>
        </p:spPr>
      </p:pic>
      <p:sp>
        <p:nvSpPr>
          <p:cNvPr id="12" name="TextBox 11"/>
          <p:cNvSpPr txBox="1"/>
          <p:nvPr/>
        </p:nvSpPr>
        <p:spPr>
          <a:xfrm>
            <a:off x="251520" y="5934670"/>
            <a:ext cx="7122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The (</a:t>
            </a:r>
            <a:r>
              <a:rPr lang="en-US" dirty="0" err="1"/>
              <a:t>x,y</a:t>
            </a:r>
            <a:r>
              <a:rPr lang="en-US" dirty="0"/>
              <a:t>) position of the electron with the smallest z position was </a:t>
            </a:r>
            <a:r>
              <a:rPr lang="en-US" dirty="0" smtClean="0"/>
              <a:t>taken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2-25% of tracks turn back depending on energy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drift </a:t>
            </a:r>
            <a:r>
              <a:rPr lang="en-US" smtClean="0"/>
              <a:t>and diffusion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04248" y="1556792"/>
            <a:ext cx="160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Infinite volume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40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Summary</a:t>
            </a:r>
            <a:endParaRPr lang="en-GB" sz="40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21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Scattering of neutron considerably deteriorates position resolution</a:t>
            </a:r>
          </a:p>
          <a:p>
            <a:r>
              <a:rPr lang="en-US" dirty="0" smtClean="0"/>
              <a:t>Two GEM foils instead of three and low material budget readout lead to major improvement </a:t>
            </a:r>
          </a:p>
          <a:p>
            <a:r>
              <a:rPr lang="en-US" dirty="0"/>
              <a:t>T</a:t>
            </a:r>
            <a:r>
              <a:rPr lang="en-US" dirty="0" smtClean="0"/>
              <a:t>he  position where the conversion electron enters the drift can be reconstructed with  &lt;= 400 um precision for </a:t>
            </a:r>
            <a:r>
              <a:rPr lang="en-US" dirty="0" err="1" smtClean="0"/>
              <a:t>ca</a:t>
            </a:r>
            <a:r>
              <a:rPr lang="en-US" dirty="0" smtClean="0"/>
              <a:t> 90% of all conversion (without diffusion from amplification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Announcements from Stephen: New </a:t>
            </a:r>
            <a:r>
              <a:rPr lang="en-US" b="1" dirty="0" err="1" smtClean="0"/>
              <a:t>Magboltz</a:t>
            </a:r>
            <a:r>
              <a:rPr lang="en-US" b="1" dirty="0" smtClean="0"/>
              <a:t> version 11 is out, includes better simulation of molecular light emission by using the null collision technique</a:t>
            </a:r>
          </a:p>
          <a:p>
            <a:r>
              <a:rPr lang="en-US" b="1" dirty="0" smtClean="0"/>
              <a:t>New </a:t>
            </a:r>
            <a:r>
              <a:rPr lang="en-US" b="1" dirty="0" err="1" smtClean="0"/>
              <a:t>Degrad</a:t>
            </a:r>
            <a:r>
              <a:rPr lang="en-US" b="1" dirty="0" smtClean="0"/>
              <a:t> 3.1 before Xmas will </a:t>
            </a:r>
            <a:r>
              <a:rPr lang="en-US" b="1" dirty="0" err="1" smtClean="0"/>
              <a:t>inlcude</a:t>
            </a:r>
            <a:r>
              <a:rPr lang="en-US" b="1" dirty="0" smtClean="0"/>
              <a:t> C2H6 update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456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Reflections of example crystal</a:t>
            </a:r>
            <a:endParaRPr lang="en-US" sz="4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49378"/>
            <a:ext cx="7193193" cy="540862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9525" y="1772816"/>
            <a:ext cx="4980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NMX: Macromolecular Diffractometer</a:t>
            </a:r>
          </a:p>
          <a:p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cience goal: Protein crystallography with neutrons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305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TOF separation of reflections</a:t>
            </a:r>
            <a:endParaRPr lang="en-US" sz="4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1497800"/>
            <a:ext cx="7128792" cy="536019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96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Requirements and challenges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9552" y="1556792"/>
            <a:ext cx="4824536" cy="5040560"/>
          </a:xfrm>
        </p:spPr>
        <p:txBody>
          <a:bodyPr>
            <a:noAutofit/>
          </a:bodyPr>
          <a:lstStyle/>
          <a:p>
            <a:r>
              <a:rPr lang="en-US" sz="2400" dirty="0" smtClean="0"/>
              <a:t>200 μm position resolution (beyond state of art for time resolved neutron detectors)</a:t>
            </a:r>
          </a:p>
          <a:p>
            <a:r>
              <a:rPr lang="en-US" sz="2400" dirty="0" smtClean="0"/>
              <a:t>High rate requirements with up to MHz/cm</a:t>
            </a:r>
            <a:r>
              <a:rPr lang="en-US" sz="2400" baseline="30000" dirty="0" smtClean="0"/>
              <a:t>2</a:t>
            </a:r>
          </a:p>
          <a:p>
            <a:r>
              <a:rPr lang="en-US" sz="2400" dirty="0" smtClean="0"/>
              <a:t>High gain stability and count rate stability</a:t>
            </a:r>
          </a:p>
          <a:p>
            <a:r>
              <a:rPr lang="en-US" sz="2400" dirty="0" smtClean="0"/>
              <a:t>Mechanical robustness (detectors mounted on freely movable robotic arms)</a:t>
            </a:r>
          </a:p>
          <a:p>
            <a:r>
              <a:rPr lang="en-US" sz="2400" dirty="0" smtClean="0"/>
              <a:t>Reasonable gamma suppression</a:t>
            </a:r>
          </a:p>
          <a:p>
            <a:r>
              <a:rPr lang="en-US" sz="2400" dirty="0" smtClean="0"/>
              <a:t>Idea: Use GEM detector with Gd converter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5</a:t>
            </a:fld>
            <a:endParaRPr lang="en-GB" dirty="0"/>
          </a:p>
        </p:txBody>
      </p:sp>
      <p:pic>
        <p:nvPicPr>
          <p:cNvPr id="3" name="Picture 2" descr="Screen Shot 2015-09-21 at 10.26.14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404" y="1426964"/>
            <a:ext cx="3594100" cy="5397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45833" y="1412776"/>
            <a:ext cx="99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GEM foil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02575" y="4077072"/>
            <a:ext cx="2277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Electrical field in holes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6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Gd-GEM backwards setup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13.11.2014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Dorothea Pfeiffer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D99-8D7F-4555-B1F8-00CDF4A366AB}" type="slidenum">
              <a:rPr lang="en-GB" smtClean="0"/>
              <a:t>6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" y="1461121"/>
            <a:ext cx="8244406" cy="5496271"/>
          </a:xfrm>
          <a:prstGeom prst="rect">
            <a:avLst/>
          </a:prstGeom>
        </p:spPr>
      </p:pic>
      <p:grpSp>
        <p:nvGrpSpPr>
          <p:cNvPr id="41" name="D2 Avalanche"/>
          <p:cNvGrpSpPr/>
          <p:nvPr/>
        </p:nvGrpSpPr>
        <p:grpSpPr>
          <a:xfrm>
            <a:off x="4211960" y="4149160"/>
            <a:ext cx="180000" cy="720000"/>
            <a:chOff x="2271343" y="4248371"/>
            <a:chExt cx="147970" cy="1315175"/>
          </a:xfrm>
          <a:solidFill>
            <a:srgbClr val="0000FF"/>
          </a:solidFill>
        </p:grpSpPr>
        <p:sp>
          <p:nvSpPr>
            <p:cNvPr id="42" name="Oval 41"/>
            <p:cNvSpPr/>
            <p:nvPr/>
          </p:nvSpPr>
          <p:spPr>
            <a:xfrm>
              <a:off x="2291513" y="4860934"/>
              <a:ext cx="107631" cy="111346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Isosceles Triangle 42"/>
            <p:cNvSpPr/>
            <p:nvPr/>
          </p:nvSpPr>
          <p:spPr>
            <a:xfrm>
              <a:off x="2291513" y="4714828"/>
              <a:ext cx="107631" cy="192959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2305568" y="4348607"/>
              <a:ext cx="79521" cy="80757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Isosceles Triangle 44"/>
            <p:cNvSpPr/>
            <p:nvPr/>
          </p:nvSpPr>
          <p:spPr>
            <a:xfrm>
              <a:off x="2306559" y="4248371"/>
              <a:ext cx="77538" cy="132363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2271343" y="5411315"/>
              <a:ext cx="147970" cy="152231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Isosceles Triangle 46"/>
            <p:cNvSpPr/>
            <p:nvPr/>
          </p:nvSpPr>
          <p:spPr>
            <a:xfrm>
              <a:off x="2271343" y="5190973"/>
              <a:ext cx="147970" cy="283176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4" name="Oval 53"/>
          <p:cNvSpPr/>
          <p:nvPr/>
        </p:nvSpPr>
        <p:spPr>
          <a:xfrm>
            <a:off x="3995936" y="3176976"/>
            <a:ext cx="36000" cy="360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/>
          <p:cNvSpPr/>
          <p:nvPr/>
        </p:nvSpPr>
        <p:spPr>
          <a:xfrm>
            <a:off x="4262760" y="3356992"/>
            <a:ext cx="36000" cy="360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8" name="D2 Avalanche"/>
          <p:cNvGrpSpPr/>
          <p:nvPr/>
        </p:nvGrpSpPr>
        <p:grpSpPr>
          <a:xfrm>
            <a:off x="4788024" y="4149160"/>
            <a:ext cx="180000" cy="720000"/>
            <a:chOff x="2271343" y="4248371"/>
            <a:chExt cx="147970" cy="1315175"/>
          </a:xfrm>
          <a:solidFill>
            <a:srgbClr val="0000FF"/>
          </a:solidFill>
        </p:grpSpPr>
        <p:sp>
          <p:nvSpPr>
            <p:cNvPr id="59" name="Oval 58"/>
            <p:cNvSpPr/>
            <p:nvPr/>
          </p:nvSpPr>
          <p:spPr>
            <a:xfrm>
              <a:off x="2291513" y="4860934"/>
              <a:ext cx="107631" cy="111346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Isosceles Triangle 59"/>
            <p:cNvSpPr/>
            <p:nvPr/>
          </p:nvSpPr>
          <p:spPr>
            <a:xfrm>
              <a:off x="2291513" y="4714828"/>
              <a:ext cx="107631" cy="192959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2305568" y="4348607"/>
              <a:ext cx="79521" cy="80757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Isosceles Triangle 61"/>
            <p:cNvSpPr/>
            <p:nvPr/>
          </p:nvSpPr>
          <p:spPr>
            <a:xfrm>
              <a:off x="2306559" y="4248371"/>
              <a:ext cx="77538" cy="132363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2271343" y="5411315"/>
              <a:ext cx="147970" cy="152231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Isosceles Triangle 63"/>
            <p:cNvSpPr/>
            <p:nvPr/>
          </p:nvSpPr>
          <p:spPr>
            <a:xfrm>
              <a:off x="2271343" y="5190973"/>
              <a:ext cx="147970" cy="283176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5" name="D2 Avalanche"/>
          <p:cNvGrpSpPr/>
          <p:nvPr/>
        </p:nvGrpSpPr>
        <p:grpSpPr>
          <a:xfrm>
            <a:off x="5328104" y="4149160"/>
            <a:ext cx="180000" cy="720000"/>
            <a:chOff x="2271343" y="4248371"/>
            <a:chExt cx="147970" cy="1315175"/>
          </a:xfrm>
          <a:solidFill>
            <a:srgbClr val="0000FF"/>
          </a:solidFill>
        </p:grpSpPr>
        <p:sp>
          <p:nvSpPr>
            <p:cNvPr id="66" name="Oval 65"/>
            <p:cNvSpPr/>
            <p:nvPr/>
          </p:nvSpPr>
          <p:spPr>
            <a:xfrm>
              <a:off x="2291513" y="4860934"/>
              <a:ext cx="107631" cy="111346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Isosceles Triangle 66"/>
            <p:cNvSpPr/>
            <p:nvPr/>
          </p:nvSpPr>
          <p:spPr>
            <a:xfrm>
              <a:off x="2291513" y="4714828"/>
              <a:ext cx="107631" cy="192959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Oval 67"/>
            <p:cNvSpPr/>
            <p:nvPr/>
          </p:nvSpPr>
          <p:spPr>
            <a:xfrm>
              <a:off x="2305568" y="4348607"/>
              <a:ext cx="79521" cy="80757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Isosceles Triangle 68"/>
            <p:cNvSpPr/>
            <p:nvPr/>
          </p:nvSpPr>
          <p:spPr>
            <a:xfrm>
              <a:off x="2306559" y="4248371"/>
              <a:ext cx="77538" cy="132363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2271343" y="5411315"/>
              <a:ext cx="147970" cy="152231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Isosceles Triangle 70"/>
            <p:cNvSpPr/>
            <p:nvPr/>
          </p:nvSpPr>
          <p:spPr>
            <a:xfrm>
              <a:off x="2271343" y="5190973"/>
              <a:ext cx="147970" cy="283176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>
            <a:off x="3995936" y="3187576"/>
            <a:ext cx="0" cy="28803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283968" y="3429000"/>
            <a:ext cx="0" cy="28803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923928" y="5661248"/>
            <a:ext cx="144000" cy="14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995936" y="3212976"/>
            <a:ext cx="0" cy="22322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808" y="5517232"/>
            <a:ext cx="95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neutron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4499992" y="3465008"/>
            <a:ext cx="36000" cy="360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4688400" y="3573016"/>
            <a:ext cx="36000" cy="360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/>
          <p:cNvSpPr/>
          <p:nvPr/>
        </p:nvSpPr>
        <p:spPr>
          <a:xfrm>
            <a:off x="4932040" y="3645024"/>
            <a:ext cx="36000" cy="360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Oval 55"/>
          <p:cNvSpPr/>
          <p:nvPr/>
        </p:nvSpPr>
        <p:spPr>
          <a:xfrm>
            <a:off x="5184072" y="3645024"/>
            <a:ext cx="36000" cy="360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4499992" y="3560316"/>
            <a:ext cx="0" cy="28803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716016" y="3645024"/>
            <a:ext cx="0" cy="28803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4965948" y="3717032"/>
            <a:ext cx="0" cy="28803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5220072" y="3750940"/>
            <a:ext cx="0" cy="28803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004048" y="3212976"/>
            <a:ext cx="2081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</a:t>
            </a:r>
            <a:r>
              <a:rPr lang="en-US" b="1" dirty="0" smtClean="0">
                <a:solidFill>
                  <a:srgbClr val="0000FF"/>
                </a:solidFill>
              </a:rPr>
              <a:t>onversion electron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79" name="D2 Avalanche"/>
          <p:cNvGrpSpPr/>
          <p:nvPr/>
        </p:nvGrpSpPr>
        <p:grpSpPr>
          <a:xfrm>
            <a:off x="3661296" y="4161780"/>
            <a:ext cx="180000" cy="720000"/>
            <a:chOff x="2271343" y="4248371"/>
            <a:chExt cx="147970" cy="1315175"/>
          </a:xfrm>
          <a:solidFill>
            <a:srgbClr val="0000FF"/>
          </a:solidFill>
        </p:grpSpPr>
        <p:sp>
          <p:nvSpPr>
            <p:cNvPr id="80" name="Oval 79"/>
            <p:cNvSpPr/>
            <p:nvPr/>
          </p:nvSpPr>
          <p:spPr>
            <a:xfrm>
              <a:off x="2291513" y="4860934"/>
              <a:ext cx="107631" cy="111346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Isosceles Triangle 80"/>
            <p:cNvSpPr/>
            <p:nvPr/>
          </p:nvSpPr>
          <p:spPr>
            <a:xfrm>
              <a:off x="2291513" y="4714828"/>
              <a:ext cx="107631" cy="192959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2305568" y="4348607"/>
              <a:ext cx="79521" cy="80757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Isosceles Triangle 82"/>
            <p:cNvSpPr/>
            <p:nvPr/>
          </p:nvSpPr>
          <p:spPr>
            <a:xfrm>
              <a:off x="2306559" y="4248371"/>
              <a:ext cx="77538" cy="132363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Oval 83"/>
            <p:cNvSpPr/>
            <p:nvPr/>
          </p:nvSpPr>
          <p:spPr>
            <a:xfrm>
              <a:off x="2271343" y="5411315"/>
              <a:ext cx="147970" cy="152231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Isosceles Triangle 84"/>
            <p:cNvSpPr/>
            <p:nvPr/>
          </p:nvSpPr>
          <p:spPr>
            <a:xfrm>
              <a:off x="2271343" y="5190973"/>
              <a:ext cx="147970" cy="283176"/>
            </a:xfrm>
            <a:prstGeom prst="triangl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096130" y="5013176"/>
            <a:ext cx="140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of track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475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3" grpId="0" animBg="1"/>
      <p:bldP spid="3" grpId="1" animBg="1"/>
      <p:bldP spid="8" grpId="0"/>
      <p:bldP spid="8" grpId="1"/>
      <p:bldP spid="50" grpId="0" animBg="1"/>
      <p:bldP spid="51" grpId="0" animBg="1"/>
      <p:bldP spid="52" grpId="0" animBg="1"/>
      <p:bldP spid="56" grpId="0" animBg="1"/>
      <p:bldP spid="7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aseline="30000" dirty="0" smtClean="0"/>
              <a:t>10</a:t>
            </a:r>
            <a:r>
              <a:rPr lang="en-US" sz="4000" dirty="0" smtClean="0"/>
              <a:t>B</a:t>
            </a:r>
            <a:r>
              <a:rPr lang="en-US" sz="4000" baseline="-25000" dirty="0" smtClean="0"/>
              <a:t>4</a:t>
            </a:r>
            <a:r>
              <a:rPr lang="en-US" sz="4000" dirty="0" smtClean="0"/>
              <a:t>C GEM μTPC Results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7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8258422" cy="46481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589" y="3140968"/>
            <a:ext cx="3155843" cy="236688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27584" y="6043935"/>
            <a:ext cx="77048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/>
              <a:t>Pristine position resolution σ &lt;200 μm reached with Single GEM 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Detection efficiency &lt; 5 % at  normal incidence of neutron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59632" y="3645024"/>
            <a:ext cx="3542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D. Pfeiffer </a:t>
            </a:r>
            <a:r>
              <a:rPr lang="de-DE" dirty="0"/>
              <a:t>et al</a:t>
            </a:r>
            <a:r>
              <a:rPr lang="de-DE" dirty="0" smtClean="0"/>
              <a:t>., </a:t>
            </a:r>
            <a:r>
              <a:rPr lang="de-DE" dirty="0"/>
              <a:t>JINST 10 (2015) 04,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P04004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47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Gd</a:t>
            </a:r>
            <a:r>
              <a:rPr lang="en-US" sz="4000" dirty="0" smtClean="0"/>
              <a:t>-GEM μTPC Results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8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54" y="1484784"/>
            <a:ext cx="7676384" cy="464818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27584" y="6043935"/>
            <a:ext cx="80648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/>
              <a:t>Position </a:t>
            </a:r>
            <a:r>
              <a:rPr lang="en-US" sz="2200" dirty="0"/>
              <a:t>resolution </a:t>
            </a:r>
            <a:r>
              <a:rPr lang="en-US" sz="2200" dirty="0" err="1"/>
              <a:t>σ</a:t>
            </a:r>
            <a:r>
              <a:rPr lang="en-US" sz="2200" dirty="0"/>
              <a:t> </a:t>
            </a:r>
            <a:r>
              <a:rPr lang="en-US" sz="2200" dirty="0" smtClean="0"/>
              <a:t>&lt;300 </a:t>
            </a:r>
            <a:r>
              <a:rPr lang="en-US" sz="2200" dirty="0"/>
              <a:t>μm reached with </a:t>
            </a:r>
            <a:r>
              <a:rPr lang="en-US" sz="2200" dirty="0" smtClean="0"/>
              <a:t>Triple GEM, APV-25 </a:t>
            </a:r>
            <a:endParaRPr lang="en-US" sz="2200" dirty="0"/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Detection efficiency &lt; </a:t>
            </a:r>
            <a:r>
              <a:rPr lang="en-US" sz="2200" dirty="0" smtClean="0"/>
              <a:t>12 </a:t>
            </a:r>
            <a:r>
              <a:rPr lang="en-US" sz="2200" dirty="0"/>
              <a:t>% at  normal incidence of neutron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3968" y="2996952"/>
            <a:ext cx="3804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D. Pfeiffer et </a:t>
            </a:r>
            <a:r>
              <a:rPr lang="de-DE" dirty="0" smtClean="0"/>
              <a:t>al, </a:t>
            </a:r>
            <a:r>
              <a:rPr lang="de-DE" dirty="0"/>
              <a:t>2016 JINST 11 P05011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93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000" dirty="0" err="1" smtClean="0"/>
              <a:t>Better</a:t>
            </a:r>
            <a:r>
              <a:rPr lang="de-DE" sz="4000" dirty="0" smtClean="0"/>
              <a:t> </a:t>
            </a:r>
            <a:r>
              <a:rPr lang="de-DE" sz="4000" dirty="0" err="1" smtClean="0"/>
              <a:t>tracking</a:t>
            </a:r>
            <a:r>
              <a:rPr lang="de-DE" sz="4000" dirty="0" smtClean="0"/>
              <a:t> </a:t>
            </a:r>
            <a:r>
              <a:rPr lang="de-DE" sz="4000" dirty="0" err="1" smtClean="0"/>
              <a:t>algorithms</a:t>
            </a:r>
            <a:r>
              <a:rPr lang="de-DE" sz="4000" dirty="0" smtClean="0"/>
              <a:t> </a:t>
            </a:r>
            <a:r>
              <a:rPr lang="de-DE" sz="4000" dirty="0" err="1" smtClean="0"/>
              <a:t>needed</a:t>
            </a:r>
            <a:endParaRPr lang="en-GB" sz="40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9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0" y="4149080"/>
            <a:ext cx="4635110" cy="27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84784"/>
            <a:ext cx="4635104" cy="27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390" y="4164699"/>
            <a:ext cx="4635110" cy="27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395" y="1484784"/>
            <a:ext cx="4635109" cy="270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6142" y="1844824"/>
            <a:ext cx="15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Used for </a:t>
            </a:r>
            <a:r>
              <a:rPr lang="en-US" baseline="30000" dirty="0" smtClean="0"/>
              <a:t>10</a:t>
            </a:r>
            <a:r>
              <a:rPr lang="en-US" dirty="0" smtClean="0"/>
              <a:t>B</a:t>
            </a:r>
            <a:r>
              <a:rPr lang="en-US" baseline="-25000" dirty="0" smtClean="0"/>
              <a:t>4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2204864"/>
            <a:ext cx="121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VMM-like?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92280" y="4581128"/>
            <a:ext cx="1724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Used for APV-25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250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S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27924C60414D41A195D4A1E6152CE1" ma:contentTypeVersion="0" ma:contentTypeDescription="Create a new document." ma:contentTypeScope="" ma:versionID="37b4ee3ac9b439d1865bec2e045abfd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00C2F62-D7E7-472E-8DD6-C90EED51B4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CFD458-56C5-418E-A0E9-69BF7F62E5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C2C622D-61EE-43C7-ADC2-0379C84D1B4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27559</TotalTime>
  <Words>690</Words>
  <Application>Microsoft Macintosh PowerPoint</Application>
  <PresentationFormat>On-screen Show (4:3)</PresentationFormat>
  <Paragraphs>138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ESS</vt:lpstr>
      <vt:lpstr> Position resolution of Gd-GEM detectors for the NMX instrument</vt:lpstr>
      <vt:lpstr>NMX detectors</vt:lpstr>
      <vt:lpstr>Reflections of example crystal</vt:lpstr>
      <vt:lpstr>TOF separation of reflections</vt:lpstr>
      <vt:lpstr>Requirements and challenges</vt:lpstr>
      <vt:lpstr>Gd-GEM backwards setup</vt:lpstr>
      <vt:lpstr>10B4C GEM μTPC Results</vt:lpstr>
      <vt:lpstr>Gd-GEM μTPC Results</vt:lpstr>
      <vt:lpstr>Better tracking algorithms needed</vt:lpstr>
      <vt:lpstr>Geant4 Gd simulation problems Getting worse in 10.2.p02</vt:lpstr>
      <vt:lpstr>Task division Geant4/Garfield++</vt:lpstr>
      <vt:lpstr>Arrival position neutron on converter </vt:lpstr>
      <vt:lpstr>Arrival time neutron on converter </vt:lpstr>
      <vt:lpstr>Arrival position ce in drift</vt:lpstr>
      <vt:lpstr>Arrival position Compton e- in drift</vt:lpstr>
      <vt:lpstr>Arrival position gamma in drift</vt:lpstr>
      <vt:lpstr>Number of conduction electrons in drift</vt:lpstr>
      <vt:lpstr>Position of conduction electron that arrives last in time on first GEM</vt:lpstr>
      <vt:lpstr>Degrad Simulations</vt:lpstr>
      <vt:lpstr>Degrad: Obtainable position resolution in um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Dorothea Pfeiffer</dc:creator>
  <cp:lastModifiedBy>Dorothea Pfeiffer</cp:lastModifiedBy>
  <cp:revision>773</cp:revision>
  <cp:lastPrinted>2014-09-08T15:18:35Z</cp:lastPrinted>
  <dcterms:created xsi:type="dcterms:W3CDTF">2012-06-28T13:53:04Z</dcterms:created>
  <dcterms:modified xsi:type="dcterms:W3CDTF">2016-12-14T07:56:19Z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0x0101000D27924C60414D41A195D4A1E6152CE1</vt:lpwstr>
  </property>
</Properties>
</file>