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handoutMasterIdLst>
    <p:handoutMasterId r:id="rId41"/>
  </p:handoutMasterIdLst>
  <p:sldIdLst>
    <p:sldId id="444" r:id="rId2"/>
    <p:sldId id="570" r:id="rId3"/>
    <p:sldId id="571" r:id="rId4"/>
    <p:sldId id="572" r:id="rId5"/>
    <p:sldId id="574" r:id="rId6"/>
    <p:sldId id="573" r:id="rId7"/>
    <p:sldId id="541" r:id="rId8"/>
    <p:sldId id="536" r:id="rId9"/>
    <p:sldId id="515" r:id="rId10"/>
    <p:sldId id="545" r:id="rId11"/>
    <p:sldId id="546" r:id="rId12"/>
    <p:sldId id="538" r:id="rId13"/>
    <p:sldId id="539" r:id="rId14"/>
    <p:sldId id="501" r:id="rId15"/>
    <p:sldId id="543" r:id="rId16"/>
    <p:sldId id="544" r:id="rId17"/>
    <p:sldId id="547" r:id="rId18"/>
    <p:sldId id="548" r:id="rId19"/>
    <p:sldId id="550" r:id="rId20"/>
    <p:sldId id="549" r:id="rId21"/>
    <p:sldId id="556" r:id="rId22"/>
    <p:sldId id="551" r:id="rId23"/>
    <p:sldId id="552" r:id="rId24"/>
    <p:sldId id="557" r:id="rId25"/>
    <p:sldId id="553" r:id="rId26"/>
    <p:sldId id="554" r:id="rId27"/>
    <p:sldId id="558" r:id="rId28"/>
    <p:sldId id="555" r:id="rId29"/>
    <p:sldId id="559" r:id="rId30"/>
    <p:sldId id="560" r:id="rId31"/>
    <p:sldId id="561" r:id="rId32"/>
    <p:sldId id="562" r:id="rId33"/>
    <p:sldId id="563" r:id="rId34"/>
    <p:sldId id="564" r:id="rId35"/>
    <p:sldId id="575" r:id="rId36"/>
    <p:sldId id="566" r:id="rId37"/>
    <p:sldId id="568" r:id="rId38"/>
    <p:sldId id="567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0000FF"/>
    <a:srgbClr val="30F055"/>
    <a:srgbClr val="FF00FF"/>
    <a:srgbClr val="FFFF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05" autoAdjust="0"/>
    <p:restoredTop sz="94586" autoAdjust="0"/>
  </p:normalViewPr>
  <p:slideViewPr>
    <p:cSldViewPr>
      <p:cViewPr>
        <p:scale>
          <a:sx n="85" d="100"/>
          <a:sy n="85" d="100"/>
        </p:scale>
        <p:origin x="-234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718"/>
    </p:cViewPr>
  </p:sorterViewPr>
  <p:notesViewPr>
    <p:cSldViewPr>
      <p:cViewPr varScale="1">
        <p:scale>
          <a:sx n="51" d="100"/>
          <a:sy n="51" d="100"/>
        </p:scale>
        <p:origin x="-298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694D9-7327-4A35-ABD0-90BA4488CDCC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100A8-2355-4B0B-BA02-1E5906E84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481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654AC-4391-42B6-83EE-08D2CE231E96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E6FAB-FA46-4E4B-96DE-B220E72B37C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1020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3539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134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0409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953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84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07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231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39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pPr/>
              <a:t>‹Nº›</a:t>
            </a:fld>
            <a:r>
              <a:rPr lang="en-US" dirty="0" smtClean="0"/>
              <a:t>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313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18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912F1-13B5-4588-B2D0-2493141C46B7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486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A7B840-F61A-4298-9979-7FF818D39218}" type="datetimeFigureOut">
              <a:rPr lang="en-US" smtClean="0"/>
              <a:t>12/13/2016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912F1-13B5-4588-B2D0-2493141C46B7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940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emf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36.png"/><Relationship Id="rId4" Type="http://schemas.openxmlformats.org/officeDocument/2006/relationships/image" Target="../media/image4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emf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3.emf"/><Relationship Id="rId5" Type="http://schemas.openxmlformats.org/officeDocument/2006/relationships/image" Target="../media/image52.png"/><Relationship Id="rId10" Type="http://schemas.openxmlformats.org/officeDocument/2006/relationships/image" Target="../media/image47.png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png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 Título"/>
          <p:cNvSpPr>
            <a:spLocks noGrp="1"/>
          </p:cNvSpPr>
          <p:nvPr>
            <p:ph type="ctrTitle"/>
          </p:nvPr>
        </p:nvSpPr>
        <p:spPr>
          <a:xfrm>
            <a:off x="323528" y="1772816"/>
            <a:ext cx="8496944" cy="2088232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Microscopic simulation of Xenon-based gaseous optical TPCs in the presence of molecular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additives</a:t>
            </a:r>
            <a:endParaRPr lang="en-US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2810446" y="4787860"/>
            <a:ext cx="3633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Azevedo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S. </a:t>
            </a:r>
            <a:r>
              <a:rPr lang="en-US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Biagi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C.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Henriques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D.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Gonzalez-Diaz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the NEXT collaboration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948264" y="6444044"/>
            <a:ext cx="2212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@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RD51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14/12/2016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379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4"/>
          <a:stretch/>
        </p:blipFill>
        <p:spPr>
          <a:xfrm>
            <a:off x="424801" y="1052736"/>
            <a:ext cx="3698427" cy="280831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4"/>
          <a:stretch/>
        </p:blipFill>
        <p:spPr>
          <a:xfrm>
            <a:off x="4774379" y="1052736"/>
            <a:ext cx="3643310" cy="279924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1" b="2657"/>
          <a:stretch/>
        </p:blipFill>
        <p:spPr>
          <a:xfrm>
            <a:off x="395536" y="4005064"/>
            <a:ext cx="3649137" cy="272192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7900" r="8701" b="2913"/>
          <a:stretch/>
        </p:blipFill>
        <p:spPr>
          <a:xfrm>
            <a:off x="4774378" y="4220837"/>
            <a:ext cx="3611941" cy="250615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619672" y="44624"/>
            <a:ext cx="5004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Ionization transport characteristics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26548" y="3959478"/>
            <a:ext cx="15263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lectron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nergy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5273622" y="6216046"/>
            <a:ext cx="29881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51 Grupo"/>
          <p:cNvGrpSpPr/>
          <p:nvPr/>
        </p:nvGrpSpPr>
        <p:grpSpPr>
          <a:xfrm>
            <a:off x="986210" y="1885283"/>
            <a:ext cx="7158690" cy="4423815"/>
            <a:chOff x="986210" y="1885283"/>
            <a:chExt cx="7158690" cy="4423815"/>
          </a:xfrm>
        </p:grpSpPr>
        <p:sp>
          <p:nvSpPr>
            <p:cNvPr id="4" name="3 CuadroTexto"/>
            <p:cNvSpPr txBox="1"/>
            <p:nvPr/>
          </p:nvSpPr>
          <p:spPr>
            <a:xfrm>
              <a:off x="3419872" y="2708920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1219949" y="2924944"/>
              <a:ext cx="543739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CF</a:t>
              </a:r>
              <a:r>
                <a:rPr lang="en-US" baseline="-25000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2010555" y="2695842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baseline="-25000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405613" y="2276872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6429239" y="1885283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5273622" y="2731100"/>
              <a:ext cx="543739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CF</a:t>
              </a:r>
              <a:r>
                <a:rPr lang="en-US" baseline="-25000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13 CuadroTexto"/>
            <p:cNvSpPr txBox="1"/>
            <p:nvPr/>
          </p:nvSpPr>
          <p:spPr>
            <a:xfrm>
              <a:off x="5468889" y="2265248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baseline="-25000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6534191" y="2898927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2987824" y="5384110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1" name="20 CuadroTexto"/>
            <p:cNvSpPr txBox="1"/>
            <p:nvPr/>
          </p:nvSpPr>
          <p:spPr>
            <a:xfrm>
              <a:off x="986210" y="5939766"/>
              <a:ext cx="543739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CF</a:t>
              </a:r>
              <a:r>
                <a:rPr lang="en-US" baseline="-25000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1181477" y="5473914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baseline="-25000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114507" y="5561695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40 CuadroTexto"/>
            <p:cNvSpPr txBox="1"/>
            <p:nvPr/>
          </p:nvSpPr>
          <p:spPr>
            <a:xfrm>
              <a:off x="3634033" y="2073874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baseline="-25000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2" name="41 CuadroTexto"/>
            <p:cNvSpPr txBox="1"/>
            <p:nvPr/>
          </p:nvSpPr>
          <p:spPr>
            <a:xfrm>
              <a:off x="7716578" y="2361768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baseline="-25000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3" name="42 CuadroTexto"/>
            <p:cNvSpPr txBox="1"/>
            <p:nvPr/>
          </p:nvSpPr>
          <p:spPr>
            <a:xfrm>
              <a:off x="3572316" y="5473914"/>
              <a:ext cx="42832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baseline="-25000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44 CuadroTexto"/>
          <p:cNvSpPr txBox="1"/>
          <p:nvPr/>
        </p:nvSpPr>
        <p:spPr>
          <a:xfrm>
            <a:off x="3217160" y="611396"/>
            <a:ext cx="25789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=20 V/cm/bar, P=15bar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46 Conector recto de flecha"/>
          <p:cNvCxnSpPr/>
          <p:nvPr/>
        </p:nvCxnSpPr>
        <p:spPr>
          <a:xfrm flipV="1">
            <a:off x="5841799" y="611396"/>
            <a:ext cx="602409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48 CuadroTexto"/>
          <p:cNvSpPr txBox="1"/>
          <p:nvPr/>
        </p:nvSpPr>
        <p:spPr>
          <a:xfrm>
            <a:off x="6804248" y="44624"/>
            <a:ext cx="2286281" cy="58477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Outside 20-30V/cm/bar it performs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 worse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2" name="61 Grupo"/>
          <p:cNvGrpSpPr/>
          <p:nvPr/>
        </p:nvGrpSpPr>
        <p:grpSpPr>
          <a:xfrm>
            <a:off x="4017202" y="5095817"/>
            <a:ext cx="5074661" cy="1726851"/>
            <a:chOff x="4017202" y="5095817"/>
            <a:chExt cx="5074661" cy="1726851"/>
          </a:xfrm>
        </p:grpSpPr>
        <p:sp>
          <p:nvSpPr>
            <p:cNvPr id="16" name="15 CuadroTexto"/>
            <p:cNvSpPr txBox="1"/>
            <p:nvPr/>
          </p:nvSpPr>
          <p:spPr>
            <a:xfrm>
              <a:off x="7092280" y="5621139"/>
              <a:ext cx="1063112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00B0F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(0.8%)</a:t>
              </a:r>
              <a:endParaRPr lang="en-US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4017202" y="6453336"/>
              <a:ext cx="1409360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CF</a:t>
              </a:r>
              <a:r>
                <a:rPr lang="en-US" baseline="-25000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(0.007%)</a:t>
              </a:r>
              <a:endParaRPr lang="en-US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4535728" y="5537157"/>
              <a:ext cx="1332416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baseline="-25000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FFFF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(0.02%)</a:t>
              </a:r>
              <a:endParaRPr lang="en-US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6084168" y="5095817"/>
              <a:ext cx="1217000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(0.1%)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7" name="26 Conector recto de flecha"/>
            <p:cNvCxnSpPr/>
            <p:nvPr/>
          </p:nvCxnSpPr>
          <p:spPr>
            <a:xfrm flipV="1">
              <a:off x="5415929" y="6216046"/>
              <a:ext cx="354698" cy="32628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27 Conector recto de flecha"/>
            <p:cNvCxnSpPr/>
            <p:nvPr/>
          </p:nvCxnSpPr>
          <p:spPr>
            <a:xfrm>
              <a:off x="5652742" y="5895856"/>
              <a:ext cx="398358" cy="32019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 flipH="1">
              <a:off x="6677308" y="5473914"/>
              <a:ext cx="88840" cy="74213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7380312" y="5969205"/>
              <a:ext cx="243524" cy="23182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43 CuadroTexto"/>
            <p:cNvSpPr txBox="1"/>
            <p:nvPr/>
          </p:nvSpPr>
          <p:spPr>
            <a:xfrm>
              <a:off x="8201876" y="5352491"/>
              <a:ext cx="889987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r>
                <a:rPr lang="en-US" baseline="-25000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FF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(4%)</a:t>
              </a:r>
              <a:endParaRPr lang="en-US" dirty="0">
                <a:solidFill>
                  <a:srgbClr val="FF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55" name="54 Conector recto de flecha"/>
            <p:cNvCxnSpPr/>
            <p:nvPr/>
          </p:nvCxnSpPr>
          <p:spPr>
            <a:xfrm flipH="1">
              <a:off x="8080842" y="5711190"/>
              <a:ext cx="361777" cy="50485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6" name="45 CuadroTexto"/>
          <p:cNvSpPr txBox="1"/>
          <p:nvPr/>
        </p:nvSpPr>
        <p:spPr>
          <a:xfrm>
            <a:off x="35496" y="44624"/>
            <a:ext cx="26161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1235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44"/>
          <a:stretch/>
        </p:blipFill>
        <p:spPr>
          <a:xfrm>
            <a:off x="424801" y="1052736"/>
            <a:ext cx="3698427" cy="2808312"/>
          </a:xfrm>
          <a:prstGeom prst="rect">
            <a:avLst/>
          </a:prstGeom>
        </p:spPr>
      </p:pic>
      <p:pic>
        <p:nvPicPr>
          <p:cNvPr id="5" name="4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24"/>
          <a:stretch/>
        </p:blipFill>
        <p:spPr>
          <a:xfrm>
            <a:off x="4774379" y="1052736"/>
            <a:ext cx="3643310" cy="2799249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581" b="2657"/>
          <a:stretch/>
        </p:blipFill>
        <p:spPr>
          <a:xfrm>
            <a:off x="395536" y="4005064"/>
            <a:ext cx="3649137" cy="2721928"/>
          </a:xfrm>
          <a:prstGeom prst="rect">
            <a:avLst/>
          </a:prstGeom>
        </p:spPr>
      </p:pic>
      <p:pic>
        <p:nvPicPr>
          <p:cNvPr id="7" name="6 Imagen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7" t="7900" r="8701" b="2913"/>
          <a:stretch/>
        </p:blipFill>
        <p:spPr>
          <a:xfrm>
            <a:off x="4774378" y="4220837"/>
            <a:ext cx="3611941" cy="2506155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1619672" y="44624"/>
            <a:ext cx="50048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Ionization transport characteristics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026548" y="3959478"/>
            <a:ext cx="15263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Mean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lectron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nergy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5273622" y="6216046"/>
            <a:ext cx="298810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3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2" name="51 Grupo"/>
          <p:cNvGrpSpPr/>
          <p:nvPr/>
        </p:nvGrpSpPr>
        <p:grpSpPr>
          <a:xfrm>
            <a:off x="1606605" y="2132856"/>
            <a:ext cx="1680334" cy="945396"/>
            <a:chOff x="1606605" y="2132856"/>
            <a:chExt cx="1680334" cy="945396"/>
          </a:xfrm>
        </p:grpSpPr>
        <p:sp>
          <p:nvSpPr>
            <p:cNvPr id="9" name="8 CuadroTexto"/>
            <p:cNvSpPr txBox="1"/>
            <p:nvPr/>
          </p:nvSpPr>
          <p:spPr>
            <a:xfrm>
              <a:off x="2627784" y="2636912"/>
              <a:ext cx="659155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dirty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1606605" y="2708920"/>
              <a:ext cx="877163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i-C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10 CuadroTexto"/>
            <p:cNvSpPr txBox="1"/>
            <p:nvPr/>
          </p:nvSpPr>
          <p:spPr>
            <a:xfrm>
              <a:off x="2477621" y="2132856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45" name="44 CuadroTexto"/>
          <p:cNvSpPr txBox="1"/>
          <p:nvPr/>
        </p:nvSpPr>
        <p:spPr>
          <a:xfrm>
            <a:off x="3217160" y="611396"/>
            <a:ext cx="257897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=20 V/cm/bar, P=15bar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7" name="46 Conector recto de flecha"/>
          <p:cNvCxnSpPr/>
          <p:nvPr/>
        </p:nvCxnSpPr>
        <p:spPr>
          <a:xfrm flipV="1">
            <a:off x="5841799" y="611396"/>
            <a:ext cx="602409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48 CuadroTexto"/>
          <p:cNvSpPr txBox="1"/>
          <p:nvPr/>
        </p:nvSpPr>
        <p:spPr>
          <a:xfrm>
            <a:off x="6804248" y="44624"/>
            <a:ext cx="2286281" cy="58477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Outside 20-30V/cm/bar it performs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generally worse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2" name="61 Grupo"/>
          <p:cNvGrpSpPr/>
          <p:nvPr/>
        </p:nvGrpSpPr>
        <p:grpSpPr>
          <a:xfrm>
            <a:off x="5521171" y="5310500"/>
            <a:ext cx="1856067" cy="912834"/>
            <a:chOff x="5521171" y="5310500"/>
            <a:chExt cx="1856067" cy="912834"/>
          </a:xfrm>
        </p:grpSpPr>
        <p:cxnSp>
          <p:nvCxnSpPr>
            <p:cNvPr id="28" name="27 Conector recto de flecha"/>
            <p:cNvCxnSpPr/>
            <p:nvPr/>
          </p:nvCxnSpPr>
          <p:spPr>
            <a:xfrm>
              <a:off x="5521171" y="5733256"/>
              <a:ext cx="779021" cy="467776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31 Conector recto de flecha"/>
            <p:cNvCxnSpPr/>
            <p:nvPr/>
          </p:nvCxnSpPr>
          <p:spPr>
            <a:xfrm>
              <a:off x="6553027" y="5310500"/>
              <a:ext cx="0" cy="91283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35 Conector recto de flecha"/>
            <p:cNvCxnSpPr/>
            <p:nvPr/>
          </p:nvCxnSpPr>
          <p:spPr>
            <a:xfrm flipH="1">
              <a:off x="6660232" y="5805264"/>
              <a:ext cx="717006" cy="39576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45 Grupo"/>
          <p:cNvGrpSpPr/>
          <p:nvPr/>
        </p:nvGrpSpPr>
        <p:grpSpPr>
          <a:xfrm>
            <a:off x="1259632" y="5157192"/>
            <a:ext cx="1680334" cy="945396"/>
            <a:chOff x="1606605" y="2132856"/>
            <a:chExt cx="1680334" cy="945396"/>
          </a:xfrm>
        </p:grpSpPr>
        <p:sp>
          <p:nvSpPr>
            <p:cNvPr id="48" name="47 CuadroTexto"/>
            <p:cNvSpPr txBox="1"/>
            <p:nvPr/>
          </p:nvSpPr>
          <p:spPr>
            <a:xfrm>
              <a:off x="2627784" y="2636912"/>
              <a:ext cx="659155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dirty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0" name="49 CuadroTexto"/>
            <p:cNvSpPr txBox="1"/>
            <p:nvPr/>
          </p:nvSpPr>
          <p:spPr>
            <a:xfrm>
              <a:off x="1606605" y="2708920"/>
              <a:ext cx="877163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i-C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1" name="50 CuadroTexto"/>
            <p:cNvSpPr txBox="1"/>
            <p:nvPr/>
          </p:nvSpPr>
          <p:spPr>
            <a:xfrm>
              <a:off x="2477621" y="2132856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3" name="52 Grupo"/>
          <p:cNvGrpSpPr/>
          <p:nvPr/>
        </p:nvGrpSpPr>
        <p:grpSpPr>
          <a:xfrm>
            <a:off x="5423029" y="2195302"/>
            <a:ext cx="1669251" cy="873388"/>
            <a:chOff x="1785633" y="2132856"/>
            <a:chExt cx="1669251" cy="873388"/>
          </a:xfrm>
        </p:grpSpPr>
        <p:sp>
          <p:nvSpPr>
            <p:cNvPr id="54" name="53 CuadroTexto"/>
            <p:cNvSpPr txBox="1"/>
            <p:nvPr/>
          </p:nvSpPr>
          <p:spPr>
            <a:xfrm>
              <a:off x="2795729" y="2636912"/>
              <a:ext cx="659155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dirty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6" name="55 CuadroTexto"/>
            <p:cNvSpPr txBox="1"/>
            <p:nvPr/>
          </p:nvSpPr>
          <p:spPr>
            <a:xfrm>
              <a:off x="1785633" y="2574466"/>
              <a:ext cx="877163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i-C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endPara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7" name="56 CuadroTexto"/>
            <p:cNvSpPr txBox="1"/>
            <p:nvPr/>
          </p:nvSpPr>
          <p:spPr>
            <a:xfrm>
              <a:off x="2477621" y="2132856"/>
              <a:ext cx="582211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57 Grupo"/>
          <p:cNvGrpSpPr/>
          <p:nvPr/>
        </p:nvGrpSpPr>
        <p:grpSpPr>
          <a:xfrm>
            <a:off x="4283968" y="4941168"/>
            <a:ext cx="4076873" cy="886398"/>
            <a:chOff x="849529" y="2132856"/>
            <a:chExt cx="4076873" cy="886398"/>
          </a:xfrm>
        </p:grpSpPr>
        <p:sp>
          <p:nvSpPr>
            <p:cNvPr id="59" name="58 CuadroTexto"/>
            <p:cNvSpPr txBox="1"/>
            <p:nvPr/>
          </p:nvSpPr>
          <p:spPr>
            <a:xfrm>
              <a:off x="2577721" y="2132856"/>
              <a:ext cx="1467068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r>
                <a:rPr lang="en-US" dirty="0" smtClean="0">
                  <a:solidFill>
                    <a:srgbClr val="30F055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(0.06%)</a:t>
              </a:r>
              <a:endParaRPr lang="en-US" dirty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849529" y="2574466"/>
              <a:ext cx="1742785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i-C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baseline="-25000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</a:t>
              </a:r>
              <a:r>
                <a:rPr lang="en-US" dirty="0" smtClean="0">
                  <a:solidFill>
                    <a:srgbClr val="0000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(0.035%)</a:t>
              </a:r>
              <a:endParaRPr lang="en-US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1" name="60 CuadroTexto"/>
            <p:cNvSpPr txBox="1"/>
            <p:nvPr/>
          </p:nvSpPr>
          <p:spPr>
            <a:xfrm>
              <a:off x="3651694" y="2649922"/>
              <a:ext cx="1274708" cy="369332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CH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r>
                <a:rPr lang="en-US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(0.1%)</a:t>
              </a:r>
              <a:endPara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32 CuadroTexto"/>
          <p:cNvSpPr txBox="1"/>
          <p:nvPr/>
        </p:nvSpPr>
        <p:spPr>
          <a:xfrm>
            <a:off x="35496" y="44624"/>
            <a:ext cx="26161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522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44624"/>
            <a:ext cx="2111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transparency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"/>
          <a:stretch/>
        </p:blipFill>
        <p:spPr bwMode="auto">
          <a:xfrm>
            <a:off x="107504" y="476672"/>
            <a:ext cx="4464496" cy="559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102" y="1087016"/>
            <a:ext cx="4239394" cy="431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11" y="5551512"/>
            <a:ext cx="26955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131" y="6160343"/>
            <a:ext cx="14192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flipH="1">
            <a:off x="4427984" y="2276872"/>
            <a:ext cx="24948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35496" y="44624"/>
            <a:ext cx="3385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456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491880" y="44624"/>
            <a:ext cx="21114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transparency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"/>
          <a:stretch/>
        </p:blipFill>
        <p:spPr bwMode="auto">
          <a:xfrm>
            <a:off x="107504" y="476672"/>
            <a:ext cx="4464496" cy="559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102" y="1087016"/>
            <a:ext cx="4239394" cy="4316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011" y="5551512"/>
            <a:ext cx="26955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131" y="6160343"/>
            <a:ext cx="14192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733872" y="908720"/>
            <a:ext cx="1389856" cy="1368152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966645" y="1556792"/>
            <a:ext cx="877163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i-C</a:t>
            </a:r>
            <a:r>
              <a:rPr lang="en-US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n-US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19 Conector recto"/>
          <p:cNvCxnSpPr/>
          <p:nvPr/>
        </p:nvCxnSpPr>
        <p:spPr>
          <a:xfrm>
            <a:off x="733872" y="1741458"/>
            <a:ext cx="453752" cy="535414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24 CuadroTexto"/>
          <p:cNvSpPr txBox="1"/>
          <p:nvPr/>
        </p:nvSpPr>
        <p:spPr>
          <a:xfrm>
            <a:off x="899592" y="2348880"/>
            <a:ext cx="659155" cy="36933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baseline="-25000" dirty="0" smtClean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baseline="-25000" dirty="0" smtClean="0">
                <a:solidFill>
                  <a:srgbClr val="30F0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dirty="0">
              <a:solidFill>
                <a:srgbClr val="30F05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14 Conector recto de flecha"/>
          <p:cNvCxnSpPr/>
          <p:nvPr/>
        </p:nvCxnSpPr>
        <p:spPr>
          <a:xfrm flipH="1">
            <a:off x="4427984" y="2276872"/>
            <a:ext cx="249485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15 CuadroTexto"/>
          <p:cNvSpPr txBox="1"/>
          <p:nvPr/>
        </p:nvSpPr>
        <p:spPr>
          <a:xfrm>
            <a:off x="35496" y="44624"/>
            <a:ext cx="338554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466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43 Rectángulo"/>
          <p:cNvSpPr/>
          <p:nvPr/>
        </p:nvSpPr>
        <p:spPr>
          <a:xfrm>
            <a:off x="4631004" y="5331750"/>
            <a:ext cx="4477500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40 Rectángulo"/>
          <p:cNvSpPr/>
          <p:nvPr/>
        </p:nvSpPr>
        <p:spPr>
          <a:xfrm>
            <a:off x="63870" y="5331888"/>
            <a:ext cx="4499992" cy="7200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37 Rectángulo"/>
          <p:cNvSpPr/>
          <p:nvPr/>
        </p:nvSpPr>
        <p:spPr>
          <a:xfrm>
            <a:off x="0" y="548680"/>
            <a:ext cx="5533666" cy="4680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2 Conector recto"/>
          <p:cNvCxnSpPr/>
          <p:nvPr/>
        </p:nvCxnSpPr>
        <p:spPr>
          <a:xfrm>
            <a:off x="5940152" y="808137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6 Conector recto"/>
          <p:cNvCxnSpPr/>
          <p:nvPr/>
        </p:nvCxnSpPr>
        <p:spPr>
          <a:xfrm>
            <a:off x="5940152" y="851570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7 Conector recto"/>
          <p:cNvCxnSpPr/>
          <p:nvPr/>
        </p:nvCxnSpPr>
        <p:spPr>
          <a:xfrm>
            <a:off x="5940152" y="889670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5940152" y="1168177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12 Conector recto"/>
          <p:cNvCxnSpPr/>
          <p:nvPr/>
        </p:nvCxnSpPr>
        <p:spPr>
          <a:xfrm>
            <a:off x="5940152" y="1206277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5940152" y="1528217"/>
            <a:ext cx="43204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6516216" y="692696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3body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516216" y="1032991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body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516216" y="1364456"/>
            <a:ext cx="604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decay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2411760" y="44624"/>
            <a:ext cx="4693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Light quenching (generic pathway diagram)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4809256" y="654248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baseline="-25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171374" y="5313303"/>
            <a:ext cx="43204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serious difficulties related to </a:t>
            </a:r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1400" dirty="0" smtClean="0">
              <a:solidFill>
                <a:srgbClr val="FF993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Distribution of initial excited states?.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Quenching/decay of </a:t>
            </a:r>
            <a:r>
              <a:rPr lang="en-US" sz="1400" b="1" dirty="0" err="1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r>
              <a:rPr lang="en-US" sz="1400" b="1" baseline="30000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sz="14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Xe</a:t>
            </a:r>
            <a:r>
              <a:rPr lang="en-US" sz="1400" b="1" baseline="-25000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="1" baseline="30000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r>
              <a:rPr lang="en-US" sz="1400" b="1" dirty="0" smtClean="0">
                <a:solidFill>
                  <a:srgbClr val="FF99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largely unknown.</a:t>
            </a:r>
          </a:p>
        </p:txBody>
      </p:sp>
      <p:sp>
        <p:nvSpPr>
          <p:cNvPr id="40" name="39 CuadroTexto"/>
          <p:cNvSpPr txBox="1"/>
          <p:nvPr/>
        </p:nvSpPr>
        <p:spPr>
          <a:xfrm>
            <a:off x="4733973" y="5331750"/>
            <a:ext cx="43745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14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much more robust (dominated by low-lying states):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exist, and scalings work reasonably.</a:t>
            </a:r>
          </a:p>
        </p:txBody>
      </p:sp>
      <p:sp>
        <p:nvSpPr>
          <p:cNvPr id="50" name="49 CuadroTexto"/>
          <p:cNvSpPr txBox="1"/>
          <p:nvPr/>
        </p:nvSpPr>
        <p:spPr>
          <a:xfrm>
            <a:off x="2274880" y="2116682"/>
            <a:ext cx="1217000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other continua</a:t>
            </a:r>
          </a:p>
        </p:txBody>
      </p:sp>
      <p:sp>
        <p:nvSpPr>
          <p:cNvPr id="52" name="51 CuadroTexto"/>
          <p:cNvSpPr txBox="1"/>
          <p:nvPr/>
        </p:nvSpPr>
        <p:spPr>
          <a:xfrm>
            <a:off x="1768077" y="4099905"/>
            <a:ext cx="1867819" cy="3077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continuum (170nm)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3" y="789981"/>
            <a:ext cx="5913289" cy="4151187"/>
          </a:xfrm>
          <a:prstGeom prst="rect">
            <a:avLst/>
          </a:prstGeom>
        </p:spPr>
      </p:pic>
      <p:sp>
        <p:nvSpPr>
          <p:cNvPr id="39" name="38 CuadroTexto"/>
          <p:cNvSpPr txBox="1"/>
          <p:nvPr/>
        </p:nvSpPr>
        <p:spPr>
          <a:xfrm>
            <a:off x="2373680" y="744959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0" r="1789" b="3757"/>
          <a:stretch/>
        </p:blipFill>
        <p:spPr bwMode="auto">
          <a:xfrm>
            <a:off x="5104997" y="3117722"/>
            <a:ext cx="4032000" cy="189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Rectángulo redondeado"/>
          <p:cNvSpPr/>
          <p:nvPr/>
        </p:nvSpPr>
        <p:spPr>
          <a:xfrm>
            <a:off x="6832968" y="3068960"/>
            <a:ext cx="1483447" cy="20162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18 Rectángulo redondeado"/>
          <p:cNvSpPr/>
          <p:nvPr/>
        </p:nvSpPr>
        <p:spPr>
          <a:xfrm>
            <a:off x="6732241" y="2996952"/>
            <a:ext cx="2404756" cy="216024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CuadroTexto"/>
          <p:cNvSpPr txBox="1"/>
          <p:nvPr/>
        </p:nvSpPr>
        <p:spPr>
          <a:xfrm>
            <a:off x="5533666" y="1988840"/>
            <a:ext cx="3610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main (atomic) quenching reactions</a:t>
            </a:r>
          </a:p>
        </p:txBody>
      </p:sp>
      <p:sp>
        <p:nvSpPr>
          <p:cNvPr id="20" name="19 Flecha abajo"/>
          <p:cNvSpPr/>
          <p:nvPr/>
        </p:nvSpPr>
        <p:spPr>
          <a:xfrm>
            <a:off x="7149692" y="2430760"/>
            <a:ext cx="331451" cy="412303"/>
          </a:xfrm>
          <a:prstGeom prst="downArrow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25 Conector recto de flecha"/>
          <p:cNvCxnSpPr/>
          <p:nvPr/>
        </p:nvCxnSpPr>
        <p:spPr>
          <a:xfrm>
            <a:off x="6300192" y="2843063"/>
            <a:ext cx="604785" cy="2979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29 CuadroTexto"/>
          <p:cNvSpPr txBox="1"/>
          <p:nvPr/>
        </p:nvSpPr>
        <p:spPr>
          <a:xfrm>
            <a:off x="5656304" y="2545159"/>
            <a:ext cx="1220206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relevant for S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2" name="31 Conector recto de flecha"/>
          <p:cNvCxnSpPr/>
          <p:nvPr/>
        </p:nvCxnSpPr>
        <p:spPr>
          <a:xfrm flipH="1">
            <a:off x="7896694" y="2708920"/>
            <a:ext cx="275706" cy="277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7706312" y="2389782"/>
            <a:ext cx="1220206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relevant for S</a:t>
            </a:r>
            <a:r>
              <a:rPr lang="en-US" sz="1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41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45 CuadroTexto"/>
          <p:cNvSpPr txBox="1"/>
          <p:nvPr/>
        </p:nvSpPr>
        <p:spPr>
          <a:xfrm>
            <a:off x="35496" y="44624"/>
            <a:ext cx="415498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514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1" grpId="0" animBg="1"/>
      <p:bldP spid="36" grpId="0"/>
      <p:bldP spid="40" grpId="0"/>
      <p:bldP spid="18" grpId="0" animBg="1"/>
      <p:bldP spid="19" grpId="0" animBg="1"/>
      <p:bldP spid="6" grpId="0"/>
      <p:bldP spid="20" grpId="0" animBg="1"/>
      <p:bldP spid="30" grpId="0" animBg="1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443505" y="2924944"/>
            <a:ext cx="4572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Electron transport + scintillation model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25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81" b="29554"/>
          <a:stretch/>
        </p:blipFill>
        <p:spPr bwMode="auto">
          <a:xfrm>
            <a:off x="7106147" y="833017"/>
            <a:ext cx="2002357" cy="3100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340840" y="3095245"/>
            <a:ext cx="1213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Garfield++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675155" y="421831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Degrad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49"/>
          <a:stretch/>
        </p:blipFill>
        <p:spPr bwMode="auto">
          <a:xfrm>
            <a:off x="1619672" y="908720"/>
            <a:ext cx="5381886" cy="3437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28686"/>
          <a:stretch/>
        </p:blipFill>
        <p:spPr bwMode="auto">
          <a:xfrm>
            <a:off x="0" y="3507333"/>
            <a:ext cx="1895475" cy="3138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3 Conector recto de flecha"/>
          <p:cNvCxnSpPr/>
          <p:nvPr/>
        </p:nvCxnSpPr>
        <p:spPr>
          <a:xfrm flipV="1">
            <a:off x="1742569" y="2132856"/>
            <a:ext cx="597183" cy="17281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7106147" y="1484784"/>
            <a:ext cx="45719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10 Conector recto de flecha"/>
          <p:cNvCxnSpPr/>
          <p:nvPr/>
        </p:nvCxnSpPr>
        <p:spPr>
          <a:xfrm flipH="1">
            <a:off x="5148064" y="2420888"/>
            <a:ext cx="2232248" cy="13136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18 CuadroTexto"/>
          <p:cNvSpPr txBox="1"/>
          <p:nvPr/>
        </p:nvSpPr>
        <p:spPr>
          <a:xfrm>
            <a:off x="1403648" y="44624"/>
            <a:ext cx="61526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Computation of probability distribution of excited states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1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266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18 CuadroTexto"/>
          <p:cNvSpPr txBox="1"/>
          <p:nvPr/>
        </p:nvSpPr>
        <p:spPr>
          <a:xfrm>
            <a:off x="2555776" y="44624"/>
            <a:ext cx="37176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II. Computation of atomic cascade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1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2" r="-994" b="1584"/>
          <a:stretch/>
        </p:blipFill>
        <p:spPr bwMode="auto">
          <a:xfrm>
            <a:off x="0" y="726149"/>
            <a:ext cx="5364000" cy="613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62" b="2563"/>
          <a:stretch/>
        </p:blipFill>
        <p:spPr bwMode="auto">
          <a:xfrm>
            <a:off x="4067944" y="3749997"/>
            <a:ext cx="5076000" cy="181349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1154430" y="404664"/>
            <a:ext cx="14013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decay constant</a:t>
            </a:r>
            <a:endParaRPr lang="en-US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6 Conector recto de flecha"/>
          <p:cNvCxnSpPr>
            <a:endCxn id="3" idx="3"/>
          </p:cNvCxnSpPr>
          <p:nvPr/>
        </p:nvCxnSpPr>
        <p:spPr>
          <a:xfrm flipH="1" flipV="1">
            <a:off x="2555776" y="573941"/>
            <a:ext cx="360040" cy="14769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flipV="1">
            <a:off x="3860304" y="629298"/>
            <a:ext cx="567680" cy="10404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4475399" y="444734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2-body collision rates</a:t>
            </a:r>
            <a:endParaRPr lang="en-US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5345145" y="887336"/>
            <a:ext cx="787984" cy="9339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uadroTexto"/>
          <p:cNvSpPr txBox="1"/>
          <p:nvPr/>
        </p:nvSpPr>
        <p:spPr>
          <a:xfrm>
            <a:off x="6228184" y="855215"/>
            <a:ext cx="19688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3-body collision rates</a:t>
            </a:r>
            <a:endParaRPr lang="en-US" sz="1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537086" y="1957482"/>
            <a:ext cx="3119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each value represents a vector!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Rectángulo redondeado"/>
          <p:cNvSpPr/>
          <p:nvPr/>
        </p:nvSpPr>
        <p:spPr>
          <a:xfrm>
            <a:off x="3419872" y="1024492"/>
            <a:ext cx="792088" cy="19724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22 Conector recto de flecha"/>
          <p:cNvCxnSpPr/>
          <p:nvPr/>
        </p:nvCxnSpPr>
        <p:spPr>
          <a:xfrm>
            <a:off x="4211960" y="2010722"/>
            <a:ext cx="1247843" cy="13142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29 Conector recto de flecha"/>
          <p:cNvCxnSpPr/>
          <p:nvPr/>
        </p:nvCxnSpPr>
        <p:spPr>
          <a:xfrm>
            <a:off x="6804248" y="2294548"/>
            <a:ext cx="216024" cy="135047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435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462" y="484394"/>
            <a:ext cx="6542597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20" y="4913784"/>
            <a:ext cx="896568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3328794" y="44624"/>
            <a:ext cx="2467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Excimer pathways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1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1 Rectángulo"/>
          <p:cNvSpPr/>
          <p:nvPr/>
        </p:nvSpPr>
        <p:spPr>
          <a:xfrm>
            <a:off x="6516216" y="0"/>
            <a:ext cx="26500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(analogous for 2p</a:t>
            </a:r>
            <a:r>
              <a:rPr 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**)</a:t>
            </a:r>
          </a:p>
        </p:txBody>
      </p:sp>
    </p:spTree>
    <p:extLst>
      <p:ext uri="{BB962C8B-B14F-4D97-AF65-F5344CB8AC3E}">
        <p14:creationId xmlns:p14="http://schemas.microsoft.com/office/powerpoint/2010/main" val="419945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CuadroTexto"/>
          <p:cNvSpPr txBox="1"/>
          <p:nvPr/>
        </p:nvSpPr>
        <p:spPr>
          <a:xfrm>
            <a:off x="1403648" y="44624"/>
            <a:ext cx="69733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light production code (population evolution from 2p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124744"/>
            <a:ext cx="6463716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738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3510758" y="2924944"/>
            <a:ext cx="17093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 The problem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156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1828538" y="44624"/>
            <a:ext cx="5695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 of electron transport + light production code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10 CuadroTexto"/>
          <p:cNvSpPr txBox="1"/>
          <p:nvPr/>
        </p:nvSpPr>
        <p:spPr>
          <a:xfrm>
            <a:off x="2123728" y="611396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distributions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6372200" y="3429000"/>
            <a:ext cx="1520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spectra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2"/>
          <a:stretch/>
        </p:blipFill>
        <p:spPr bwMode="auto">
          <a:xfrm>
            <a:off x="179512" y="893567"/>
            <a:ext cx="5093625" cy="325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44" r="2761" b="4634"/>
          <a:stretch/>
        </p:blipFill>
        <p:spPr bwMode="auto">
          <a:xfrm>
            <a:off x="4472447" y="3861048"/>
            <a:ext cx="4636057" cy="2967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1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411760" y="2924944"/>
            <a:ext cx="3937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pure xenon data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42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3419872" y="44624"/>
            <a:ext cx="20575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Time distributions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94833"/>
            <a:ext cx="4456241" cy="472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637" y="1556792"/>
            <a:ext cx="4499363" cy="315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695" y="5653333"/>
            <a:ext cx="4366617" cy="114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53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4064621" y="44624"/>
            <a:ext cx="8389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Yields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268760"/>
            <a:ext cx="6264696" cy="5005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269629"/>
            <a:ext cx="239077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78324"/>
            <a:ext cx="189547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2987824" y="692696"/>
            <a:ext cx="1328249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VUV region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7164288" y="692696"/>
            <a:ext cx="1063112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 region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5 Conector recto"/>
          <p:cNvCxnSpPr/>
          <p:nvPr/>
        </p:nvCxnSpPr>
        <p:spPr>
          <a:xfrm>
            <a:off x="6372200" y="620688"/>
            <a:ext cx="0" cy="59766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uadroTexto"/>
          <p:cNvSpPr txBox="1"/>
          <p:nvPr/>
        </p:nvSpPr>
        <p:spPr>
          <a:xfrm>
            <a:off x="7164288" y="1841551"/>
            <a:ext cx="1106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simulated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6948264" y="2915652"/>
            <a:ext cx="1571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measured (</a:t>
            </a:r>
            <a:r>
              <a:rPr lang="el-GR" dirty="0" smtClean="0">
                <a:latin typeface="Calibri"/>
                <a:cs typeface="Times New Roman" panose="02020603050405020304" pitchFamily="18" charset="0"/>
              </a:rPr>
              <a:t>α</a:t>
            </a:r>
            <a:r>
              <a:rPr lang="es-ES" dirty="0" smtClean="0">
                <a:latin typeface="Calibri"/>
                <a:cs typeface="Times New Roman" panose="02020603050405020304" pitchFamily="18" charset="0"/>
              </a:rPr>
              <a:t>’s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8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411760" y="2924944"/>
            <a:ext cx="4208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Comparison with xenon + additives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40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915816" y="44624"/>
            <a:ext cx="3062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Electroluminescence (yield)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1566"/>
            <a:ext cx="4518682" cy="3199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21" y="3677737"/>
            <a:ext cx="4492188" cy="3169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824" y="620689"/>
            <a:ext cx="4384680" cy="3146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730" y="3767517"/>
            <a:ext cx="4418774" cy="3081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"/>
          <p:cNvCxnSpPr/>
          <p:nvPr/>
        </p:nvCxnSpPr>
        <p:spPr>
          <a:xfrm>
            <a:off x="4644008" y="620688"/>
            <a:ext cx="0" cy="597666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134" y="44624"/>
            <a:ext cx="1968314" cy="595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10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8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2195736" y="44624"/>
            <a:ext cx="46041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Electroluminescence (light fluctuations, Q)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1 CuadroTexto"/>
              <p:cNvSpPr txBox="1"/>
              <p:nvPr/>
            </p:nvSpPr>
            <p:spPr>
              <a:xfrm>
                <a:off x="2939133" y="692696"/>
                <a:ext cx="3165547" cy="65601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mtClean="0">
                          <a:latin typeface="Cambria Math"/>
                        </a:rPr>
                        <m:t>𝑟𝑒𝑠𝑜𝑙𝑢𝑡𝑖𝑜𝑛</m:t>
                      </m:r>
                      <m:r>
                        <a:rPr lang="es-ES" b="0" i="1" smtClean="0">
                          <a:latin typeface="Cambria Math"/>
                        </a:rPr>
                        <m:t>=2.35</m:t>
                      </m:r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s-ES" b="0" i="1" smtClean="0">
                              <a:latin typeface="Cambria Math"/>
                            </a:rPr>
                            <m:t>𝐹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+</m:t>
                          </m:r>
                          <m:r>
                            <a:rPr lang="es-ES" b="0" i="1" smtClean="0">
                              <a:latin typeface="Cambria Math"/>
                            </a:rPr>
                            <m:t>𝑄</m:t>
                          </m:r>
                        </m:e>
                      </m:rad>
                      <m:rad>
                        <m:radPr>
                          <m:degHide m:val="on"/>
                          <m:ctrlPr>
                            <a:rPr lang="es-ES" b="0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s-ES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s-ES" b="0" i="1" smtClean="0">
                                  <a:latin typeface="Cambria Math"/>
                                </a:rPr>
                                <m:t>𝑤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s-ES" i="1">
                                  <a:latin typeface="Cambria Math"/>
                                </a:rPr>
                                <m:t>ε</m:t>
                              </m:r>
                            </m:den>
                          </m:f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1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9133" y="692696"/>
                <a:ext cx="3165547" cy="65601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412776"/>
            <a:ext cx="6226076" cy="5059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5" y="759089"/>
            <a:ext cx="2381803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714" y="1311108"/>
            <a:ext cx="2467774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Elipse"/>
          <p:cNvSpPr/>
          <p:nvPr/>
        </p:nvSpPr>
        <p:spPr>
          <a:xfrm>
            <a:off x="5386390" y="836712"/>
            <a:ext cx="28803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Forma libre"/>
          <p:cNvSpPr/>
          <p:nvPr/>
        </p:nvSpPr>
        <p:spPr>
          <a:xfrm>
            <a:off x="5620215" y="1081668"/>
            <a:ext cx="947853" cy="384621"/>
          </a:xfrm>
          <a:custGeom>
            <a:avLst/>
            <a:gdLst>
              <a:gd name="connsiteX0" fmla="*/ 0 w 947853"/>
              <a:gd name="connsiteY0" fmla="*/ 189571 h 384621"/>
              <a:gd name="connsiteX1" fmla="*/ 345687 w 947853"/>
              <a:gd name="connsiteY1" fmla="*/ 379142 h 384621"/>
              <a:gd name="connsiteX2" fmla="*/ 947853 w 947853"/>
              <a:gd name="connsiteY2" fmla="*/ 0 h 38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47853" h="384621">
                <a:moveTo>
                  <a:pt x="0" y="189571"/>
                </a:moveTo>
                <a:cubicBezTo>
                  <a:pt x="93856" y="300154"/>
                  <a:pt x="187712" y="410737"/>
                  <a:pt x="345687" y="379142"/>
                </a:cubicBezTo>
                <a:cubicBezTo>
                  <a:pt x="503662" y="347547"/>
                  <a:pt x="725757" y="173773"/>
                  <a:pt x="947853" y="0"/>
                </a:cubicBezTo>
              </a:path>
            </a:pathLst>
          </a:custGeom>
          <a:noFill/>
          <a:ln>
            <a:solidFill>
              <a:srgbClr val="FF000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8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448754" y="3028890"/>
            <a:ext cx="41264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VII.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Fine, but what is happening here?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13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65" b="2202"/>
          <a:stretch/>
        </p:blipFill>
        <p:spPr bwMode="auto">
          <a:xfrm>
            <a:off x="489533" y="692696"/>
            <a:ext cx="4262513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2 Conector recto de flecha"/>
          <p:cNvCxnSpPr/>
          <p:nvPr/>
        </p:nvCxnSpPr>
        <p:spPr>
          <a:xfrm flipV="1">
            <a:off x="3347864" y="2924944"/>
            <a:ext cx="1584176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7165062" y="256490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0485"/>
          <a:stretch/>
        </p:blipFill>
        <p:spPr bwMode="auto">
          <a:xfrm>
            <a:off x="6156176" y="3340662"/>
            <a:ext cx="1080120" cy="36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812" y="2636076"/>
            <a:ext cx="2156476" cy="37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849659" y="33349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assuming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860032" y="3911167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fit gives: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945" y="3992467"/>
            <a:ext cx="2147471" cy="234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279" y="5381873"/>
            <a:ext cx="1712001" cy="354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381873"/>
            <a:ext cx="11715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4932040" y="4859868"/>
            <a:ext cx="3890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quenching rate of s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state in CO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3995936" y="44624"/>
            <a:ext cx="1011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Xe-CO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7890967" y="5301208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701" y="0"/>
            <a:ext cx="224522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787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9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7165062" y="2564904"/>
            <a:ext cx="2872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0485"/>
          <a:stretch/>
        </p:blipFill>
        <p:spPr bwMode="auto">
          <a:xfrm>
            <a:off x="6156176" y="3340662"/>
            <a:ext cx="1080120" cy="363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812" y="2636076"/>
            <a:ext cx="2156476" cy="374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4849659" y="3334924"/>
            <a:ext cx="1268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assuming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488160"/>
            <a:ext cx="1171575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21 CuadroTexto"/>
          <p:cNvSpPr txBox="1"/>
          <p:nvPr/>
        </p:nvSpPr>
        <p:spPr>
          <a:xfrm>
            <a:off x="3995936" y="44624"/>
            <a:ext cx="9685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Xe-CF</a:t>
            </a:r>
            <a:r>
              <a:rPr lang="en-US" sz="20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r="1381" b="1863"/>
          <a:stretch/>
        </p:blipFill>
        <p:spPr bwMode="auto">
          <a:xfrm>
            <a:off x="539552" y="836712"/>
            <a:ext cx="3888432" cy="547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2 Conector recto de flecha"/>
          <p:cNvCxnSpPr/>
          <p:nvPr/>
        </p:nvCxnSpPr>
        <p:spPr>
          <a:xfrm>
            <a:off x="3923928" y="1556792"/>
            <a:ext cx="1152128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277" y="4457352"/>
            <a:ext cx="174307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23 CuadroTexto"/>
          <p:cNvSpPr txBox="1"/>
          <p:nvPr/>
        </p:nvSpPr>
        <p:spPr>
          <a:xfrm>
            <a:off x="4741085" y="3923764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 the quenching rate of s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state in CF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4973106" y="5518973"/>
            <a:ext cx="35830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Predicts a 0.3% scintillation drop in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range of concentrations shown…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701" y="0"/>
            <a:ext cx="224522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544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131840" y="44624"/>
            <a:ext cx="61626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importance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‘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topological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 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information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NEXT 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24 Conector recto"/>
          <p:cNvCxnSpPr/>
          <p:nvPr/>
        </p:nvCxnSpPr>
        <p:spPr>
          <a:xfrm>
            <a:off x="487810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6 CuadroTexto"/>
          <p:cNvSpPr txBox="1"/>
          <p:nvPr/>
        </p:nvSpPr>
        <p:spPr>
          <a:xfrm>
            <a:off x="7642676" y="4046067"/>
            <a:ext cx="1157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ββ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signal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7489043" y="5651956"/>
            <a:ext cx="14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background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509436" y="6506760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MC-truth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067944" y="6506760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 diffusion</a:t>
            </a:r>
            <a:endParaRPr lang="en-US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5821804" y="6516052"/>
            <a:ext cx="1270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ure Xenon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82"/>
          <a:stretch/>
        </p:blipFill>
        <p:spPr bwMode="auto">
          <a:xfrm>
            <a:off x="0" y="72853"/>
            <a:ext cx="2920100" cy="38350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Elipse"/>
          <p:cNvSpPr/>
          <p:nvPr/>
        </p:nvSpPr>
        <p:spPr>
          <a:xfrm>
            <a:off x="739970" y="1124744"/>
            <a:ext cx="1440160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36 Elipse"/>
          <p:cNvSpPr/>
          <p:nvPr/>
        </p:nvSpPr>
        <p:spPr>
          <a:xfrm>
            <a:off x="827584" y="2825316"/>
            <a:ext cx="1440160" cy="36004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1488053" y="1484784"/>
            <a:ext cx="203627" cy="505573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/>
          <p:nvPr/>
        </p:nvCxnSpPr>
        <p:spPr>
          <a:xfrm flipV="1">
            <a:off x="1546060" y="2420888"/>
            <a:ext cx="145620" cy="404428"/>
          </a:xfrm>
          <a:prstGeom prst="straightConnector1">
            <a:avLst/>
          </a:prstGeom>
          <a:ln w="285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1165652" y="1908121"/>
            <a:ext cx="13901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ow-diffusion </a:t>
            </a:r>
          </a:p>
          <a:p>
            <a:r>
              <a:rPr lang="en-US" sz="1600" b="1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mixture</a:t>
            </a:r>
            <a:endParaRPr lang="en-US" sz="1600" b="1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766595" y="173757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611560" y="665292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38 Rectángulo"/>
          <p:cNvSpPr/>
          <p:nvPr/>
        </p:nvSpPr>
        <p:spPr>
          <a:xfrm>
            <a:off x="0" y="0"/>
            <a:ext cx="3059832" cy="4211796"/>
          </a:xfrm>
          <a:prstGeom prst="rect">
            <a:avLst/>
          </a:prstGeom>
          <a:solidFill>
            <a:schemeClr val="tx1">
              <a:lumMod val="95000"/>
              <a:lumOff val="5000"/>
              <a:alpha val="6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20" b="2659"/>
          <a:stretch/>
        </p:blipFill>
        <p:spPr bwMode="auto">
          <a:xfrm>
            <a:off x="2195736" y="3638921"/>
            <a:ext cx="5104287" cy="2958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42 Rectángulo"/>
          <p:cNvSpPr/>
          <p:nvPr/>
        </p:nvSpPr>
        <p:spPr>
          <a:xfrm>
            <a:off x="2180130" y="3638921"/>
            <a:ext cx="6963870" cy="3237171"/>
          </a:xfrm>
          <a:prstGeom prst="rect">
            <a:avLst/>
          </a:prstGeom>
          <a:solidFill>
            <a:schemeClr val="accent3">
              <a:lumMod val="50000"/>
              <a:alpha val="14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25" name="1024 Grupo"/>
          <p:cNvGrpSpPr/>
          <p:nvPr/>
        </p:nvGrpSpPr>
        <p:grpSpPr>
          <a:xfrm>
            <a:off x="3851920" y="534050"/>
            <a:ext cx="5192623" cy="3062121"/>
            <a:chOff x="3851920" y="534050"/>
            <a:chExt cx="5192623" cy="306212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0072" y="548680"/>
              <a:ext cx="3824471" cy="3047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4" name="43 Flecha doblada"/>
            <p:cNvSpPr/>
            <p:nvPr/>
          </p:nvSpPr>
          <p:spPr>
            <a:xfrm>
              <a:off x="3851920" y="1990356"/>
              <a:ext cx="936104" cy="1546655"/>
            </a:xfrm>
            <a:prstGeom prst="bentArrow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54" name="53 CuadroTexto"/>
            <p:cNvSpPr txBox="1"/>
            <p:nvPr/>
          </p:nvSpPr>
          <p:spPr>
            <a:xfrm>
              <a:off x="6444208" y="1743058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low-diffusion</a:t>
              </a:r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8294494" y="2723550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Xe</a:t>
              </a:r>
              <a:endParaRPr lang="en-US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9" name="48 Conector recto de flecha"/>
            <p:cNvCxnSpPr>
              <a:stCxn id="54" idx="2"/>
            </p:cNvCxnSpPr>
            <p:nvPr/>
          </p:nvCxnSpPr>
          <p:spPr>
            <a:xfrm>
              <a:off x="7184154" y="2112390"/>
              <a:ext cx="539461" cy="251120"/>
            </a:xfrm>
            <a:prstGeom prst="straightConnector1">
              <a:avLst/>
            </a:prstGeom>
            <a:ln w="28575">
              <a:solidFill>
                <a:srgbClr val="92D05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56 Conector recto de flecha"/>
            <p:cNvCxnSpPr/>
            <p:nvPr/>
          </p:nvCxnSpPr>
          <p:spPr>
            <a:xfrm flipV="1">
              <a:off x="8532440" y="2461904"/>
              <a:ext cx="0" cy="3060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61 Rectángulo"/>
            <p:cNvSpPr/>
            <p:nvPr/>
          </p:nvSpPr>
          <p:spPr>
            <a:xfrm>
              <a:off x="5686833" y="727830"/>
              <a:ext cx="2989623" cy="4689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45 Rectángulo"/>
            <p:cNvSpPr/>
            <p:nvPr/>
          </p:nvSpPr>
          <p:spPr>
            <a:xfrm>
              <a:off x="5632877" y="683985"/>
              <a:ext cx="3265364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J. Renner et al., arXiv:1609.06202v3</a:t>
              </a:r>
            </a:p>
            <a:p>
              <a:r>
                <a:rPr lang="en-US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(deep neural network analysis)</a:t>
              </a:r>
              <a:endParaRPr lang="en-US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24" name="1023 Rectángulo"/>
            <p:cNvSpPr/>
            <p:nvPr/>
          </p:nvSpPr>
          <p:spPr>
            <a:xfrm>
              <a:off x="5220072" y="534050"/>
              <a:ext cx="3824471" cy="300296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9" name="58 CuadroTexto"/>
          <p:cNvSpPr txBox="1"/>
          <p:nvPr/>
        </p:nvSpPr>
        <p:spPr>
          <a:xfrm>
            <a:off x="2987824" y="692696"/>
            <a:ext cx="230425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but what happens to the Xenon scintillation when diffusion is reduced??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43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091845"/>
            <a:ext cx="5616624" cy="4649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2656"/>
            <a:ext cx="4749824" cy="138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700808"/>
            <a:ext cx="2619003" cy="33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1 Flecha derecha"/>
          <p:cNvSpPr/>
          <p:nvPr/>
        </p:nvSpPr>
        <p:spPr>
          <a:xfrm rot="19181877">
            <a:off x="5241329" y="3964760"/>
            <a:ext cx="701137" cy="360040"/>
          </a:xfrm>
          <a:prstGeom prst="rightArrow">
            <a:avLst/>
          </a:prstGeom>
          <a:solidFill>
            <a:srgbClr val="92D050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616" y="3249887"/>
            <a:ext cx="3420888" cy="58068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780928"/>
            <a:ext cx="961479" cy="272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2780928"/>
            <a:ext cx="936501" cy="232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7579" y="4005064"/>
            <a:ext cx="386076" cy="229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4556" y="4016182"/>
            <a:ext cx="395916" cy="18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796136" y="6205600"/>
            <a:ext cx="3345788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Indeed: dominance of triplet state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scintillation above 1bar!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701" y="0"/>
            <a:ext cx="2245224" cy="15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3" name="2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3 CuadroTexto"/>
          <p:cNvSpPr txBox="1"/>
          <p:nvPr/>
        </p:nvSpPr>
        <p:spPr>
          <a:xfrm>
            <a:off x="2411760" y="44624"/>
            <a:ext cx="45143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 analytic picture… and a simple one (I)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330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681003" y="44624"/>
            <a:ext cx="45993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analytic picture… and a simple one (II)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79512" y="984614"/>
            <a:ext cx="883294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 simple picture (triplet dominance) describes the quenching effect in earlier data by Suzuki for Ar-CO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Ar-CH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(1983) and Conde and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Policarpo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Xe-N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(1968),</a:t>
            </a:r>
          </a:p>
          <a:p>
            <a:pPr algn="just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…quantitatively!</a:t>
            </a:r>
          </a:p>
          <a:p>
            <a:pPr algn="just"/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does describe the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data for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Xe-CH</a:t>
            </a:r>
            <a:r>
              <a:rPr lang="en-US" baseline="-250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GIAN 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group (Carlos </a:t>
            </a:r>
            <a:r>
              <a:rPr lang="en-US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Henriques</a:t>
            </a:r>
            <a:r>
              <a:rPr lang="en-US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but with a quenching rate for the excimer that is about x4-x8 less than that of the atom (!).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This seems to enable CH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high pressure operation in NEXT, and its figure of merit perhaps even surpasses the one from CO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contrary to the initial expectations…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still a lot to learn from good measurements!</a:t>
            </a:r>
          </a:p>
        </p:txBody>
      </p:sp>
    </p:spTree>
    <p:extLst>
      <p:ext uri="{BB962C8B-B14F-4D97-AF65-F5344CB8AC3E}">
        <p14:creationId xmlns:p14="http://schemas.microsoft.com/office/powerpoint/2010/main" val="265623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681003" y="44624"/>
            <a:ext cx="4381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Ambiguities in the scintillation model (I)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665" y="1052736"/>
            <a:ext cx="7165701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Elipse"/>
          <p:cNvSpPr/>
          <p:nvPr/>
        </p:nvSpPr>
        <p:spPr>
          <a:xfrm>
            <a:off x="4712168" y="1412776"/>
            <a:ext cx="1804048" cy="415207"/>
          </a:xfrm>
          <a:prstGeom prst="ellipse">
            <a:avLst/>
          </a:prstGeom>
          <a:solidFill>
            <a:schemeClr val="accent1">
              <a:lumMod val="20000"/>
              <a:lumOff val="80000"/>
              <a:alpha val="4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6 Elipse"/>
          <p:cNvSpPr/>
          <p:nvPr/>
        </p:nvSpPr>
        <p:spPr>
          <a:xfrm>
            <a:off x="4712168" y="3537012"/>
            <a:ext cx="1804048" cy="468052"/>
          </a:xfrm>
          <a:prstGeom prst="ellipse">
            <a:avLst/>
          </a:prstGeom>
          <a:solidFill>
            <a:schemeClr val="accent1">
              <a:lumMod val="20000"/>
              <a:lumOff val="80000"/>
              <a:alpha val="4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7 Elipse"/>
          <p:cNvSpPr/>
          <p:nvPr/>
        </p:nvSpPr>
        <p:spPr>
          <a:xfrm>
            <a:off x="3563888" y="4797153"/>
            <a:ext cx="1944216" cy="432048"/>
          </a:xfrm>
          <a:prstGeom prst="ellipse">
            <a:avLst/>
          </a:prstGeom>
          <a:solidFill>
            <a:schemeClr val="accent1">
              <a:lumMod val="20000"/>
              <a:lumOff val="80000"/>
              <a:alpha val="4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8 Elipse"/>
          <p:cNvSpPr/>
          <p:nvPr/>
        </p:nvSpPr>
        <p:spPr>
          <a:xfrm>
            <a:off x="1259632" y="4797153"/>
            <a:ext cx="1944216" cy="432048"/>
          </a:xfrm>
          <a:prstGeom prst="ellipse">
            <a:avLst/>
          </a:prstGeom>
          <a:solidFill>
            <a:schemeClr val="accent1">
              <a:lumMod val="20000"/>
              <a:lumOff val="80000"/>
              <a:alpha val="47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5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681003" y="44624"/>
            <a:ext cx="44662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Ambiguities in the scintillation model (II)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4603728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7817" y="2744924"/>
            <a:ext cx="4256183" cy="398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Flecha derecha"/>
          <p:cNvSpPr/>
          <p:nvPr/>
        </p:nvSpPr>
        <p:spPr>
          <a:xfrm>
            <a:off x="4232735" y="3573016"/>
            <a:ext cx="716232" cy="2880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5 CuadroTexto"/>
          <p:cNvSpPr txBox="1"/>
          <p:nvPr/>
        </p:nvSpPr>
        <p:spPr>
          <a:xfrm>
            <a:off x="5540280" y="2339588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default model used in simulations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67543" y="4964648"/>
            <a:ext cx="37651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 by J. </a:t>
            </a:r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Escada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(predicts no pressure dependence of time spectra!, just a global yield drop)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14 Flecha derecha"/>
          <p:cNvSpPr/>
          <p:nvPr/>
        </p:nvSpPr>
        <p:spPr>
          <a:xfrm rot="5400000">
            <a:off x="665731" y="3970022"/>
            <a:ext cx="1510244" cy="288032"/>
          </a:xfrm>
          <a:prstGeom prst="rightArrow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65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366807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2423810" y="44624"/>
            <a:ext cx="40254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onclusions I (projections for NEXT)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40985"/>
            <a:ext cx="8545112" cy="553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uadroTexto"/>
          <p:cNvSpPr txBox="1"/>
          <p:nvPr/>
        </p:nvSpPr>
        <p:spPr>
          <a:xfrm>
            <a:off x="5173567" y="1552413"/>
            <a:ext cx="13321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preliminary</a:t>
            </a:r>
            <a:endParaRPr 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491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2 Conector recto"/>
          <p:cNvCxnSpPr/>
          <p:nvPr/>
        </p:nvCxnSpPr>
        <p:spPr>
          <a:xfrm>
            <a:off x="3366807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691680" y="44624"/>
            <a:ext cx="55446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onclusions II (</a:t>
            </a:r>
            <a:r>
              <a:rPr lang="en-U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Ozkan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/Rob’s feedback parameter </a:t>
            </a:r>
            <a:r>
              <a:rPr lang="el-GR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574" y="2194487"/>
            <a:ext cx="4343433" cy="4343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35" y="764704"/>
            <a:ext cx="4657725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172572"/>
            <a:ext cx="4127748" cy="443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2763693" y="6285593"/>
            <a:ext cx="251535" cy="2062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10 Rectángulo redondeado"/>
          <p:cNvSpPr/>
          <p:nvPr/>
        </p:nvSpPr>
        <p:spPr>
          <a:xfrm>
            <a:off x="7740352" y="6331622"/>
            <a:ext cx="576064" cy="2212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5 Grupo"/>
          <p:cNvGrpSpPr/>
          <p:nvPr/>
        </p:nvGrpSpPr>
        <p:grpSpPr>
          <a:xfrm>
            <a:off x="6300192" y="1302655"/>
            <a:ext cx="2447498" cy="461665"/>
            <a:chOff x="6300192" y="1302655"/>
            <a:chExt cx="2447498" cy="461665"/>
          </a:xfrm>
        </p:grpSpPr>
        <p:pic>
          <p:nvPicPr>
            <p:cNvPr id="12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0192" y="1346412"/>
              <a:ext cx="2156476" cy="37415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5" name="4 CuadroTexto"/>
            <p:cNvSpPr txBox="1"/>
            <p:nvPr/>
          </p:nvSpPr>
          <p:spPr>
            <a:xfrm>
              <a:off x="8460432" y="1302655"/>
              <a:ext cx="2872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!</a:t>
              </a:r>
              <a:endParaRPr lang="en-US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5476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3638934" y="3028890"/>
            <a:ext cx="15811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VI. Appendix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02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781050"/>
            <a:ext cx="6943725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85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365"/>
            <a:ext cx="8508777" cy="612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8128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23 Rectángulo redondeado"/>
          <p:cNvSpPr/>
          <p:nvPr/>
        </p:nvSpPr>
        <p:spPr>
          <a:xfrm>
            <a:off x="4713940" y="1916832"/>
            <a:ext cx="4194133" cy="3888432"/>
          </a:xfrm>
          <a:prstGeom prst="roundRect">
            <a:avLst>
              <a:gd name="adj" fmla="val 7903"/>
            </a:avLst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Rectángulo redondeado"/>
          <p:cNvSpPr/>
          <p:nvPr/>
        </p:nvSpPr>
        <p:spPr>
          <a:xfrm>
            <a:off x="237682" y="1916832"/>
            <a:ext cx="4118294" cy="3888432"/>
          </a:xfrm>
          <a:prstGeom prst="roundRect">
            <a:avLst>
              <a:gd name="adj" fmla="val 7903"/>
            </a:avLst>
          </a:prstGeom>
          <a:solidFill>
            <a:schemeClr val="accent6">
              <a:lumMod val="20000"/>
              <a:lumOff val="8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Font typeface="+mj-lt"/>
              <a:buAutoNum type="arabicPeriod"/>
            </a:pPr>
            <a:endParaRPr lang="en-US" dirty="0"/>
          </a:p>
        </p:txBody>
      </p:sp>
      <p:sp>
        <p:nvSpPr>
          <p:cNvPr id="6" name="5 CuadroTexto"/>
          <p:cNvSpPr txBox="1"/>
          <p:nvPr/>
        </p:nvSpPr>
        <p:spPr>
          <a:xfrm>
            <a:off x="2710935" y="44624"/>
            <a:ext cx="3229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‘</a:t>
            </a:r>
            <a:r>
              <a:rPr lang="es-E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onceptual’ </a:t>
            </a:r>
            <a:r>
              <a:rPr lang="es-ES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magic</a:t>
            </a:r>
            <a:r>
              <a:rPr lang="es-E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mixture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902104" y="1976965"/>
            <a:ext cx="2558714" cy="40011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(Penning)-Fluorescent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5217394" y="1992821"/>
            <a:ext cx="3315046" cy="400110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Low diffusion/light preserving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362189" y="3789040"/>
            <a:ext cx="37887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Strongly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fluorescent at higher </a:t>
            </a:r>
            <a:r>
              <a:rPr lang="el-GR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λ</a:t>
            </a:r>
            <a:r>
              <a:rPr lang="es-E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self-transparent.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373309" y="5076473"/>
            <a:ext cx="3794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5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Suitable for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Penning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transfer. Can potentially reduce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Fano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factor.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56981" y="4365104"/>
            <a:ext cx="37940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4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Allows for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at lower field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due to low-lying excited states of the additive.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59437" y="2924944"/>
            <a:ext cx="3960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Able to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electron diffusion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gas.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774549" y="2409013"/>
            <a:ext cx="29915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 candidate molecules identified)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4860032" y="2924944"/>
            <a:ext cx="39781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Able to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reduce electron diffusion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gas.</a:t>
            </a:r>
          </a:p>
        </p:txBody>
      </p:sp>
      <p:sp>
        <p:nvSpPr>
          <p:cNvPr id="41" name="40 CuadroTexto"/>
          <p:cNvSpPr txBox="1"/>
          <p:nvPr/>
        </p:nvSpPr>
        <p:spPr>
          <a:xfrm>
            <a:off x="5350625" y="2411016"/>
            <a:ext cx="32370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(6+ candidate molecules identified)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6257543" y="44624"/>
            <a:ext cx="2828659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 TPC conference 2014!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755576" y="6372036"/>
            <a:ext cx="28103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~’low IP/high-reactive type’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270201" y="6372036"/>
            <a:ext cx="28103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~’high IP/low-reactive type’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Flecha abajo"/>
          <p:cNvSpPr/>
          <p:nvPr/>
        </p:nvSpPr>
        <p:spPr>
          <a:xfrm>
            <a:off x="1907704" y="5877272"/>
            <a:ext cx="432048" cy="432048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20 Flecha abajo"/>
          <p:cNvSpPr/>
          <p:nvPr/>
        </p:nvSpPr>
        <p:spPr>
          <a:xfrm>
            <a:off x="6459369" y="5877272"/>
            <a:ext cx="432048" cy="432048"/>
          </a:xfrm>
          <a:prstGeom prst="downArrow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24 Conector recto"/>
          <p:cNvCxnSpPr/>
          <p:nvPr/>
        </p:nvCxnSpPr>
        <p:spPr>
          <a:xfrm>
            <a:off x="3491880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22 CuadroTexto"/>
          <p:cNvSpPr txBox="1"/>
          <p:nvPr/>
        </p:nvSpPr>
        <p:spPr>
          <a:xfrm>
            <a:off x="356981" y="3306470"/>
            <a:ext cx="3960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Recombination small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25 CuadroTexto"/>
          <p:cNvSpPr txBox="1"/>
          <p:nvPr/>
        </p:nvSpPr>
        <p:spPr>
          <a:xfrm>
            <a:off x="4855221" y="3306470"/>
            <a:ext cx="39606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Recombination small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860032" y="4223990"/>
            <a:ext cx="39606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 startAt="3"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Light mechanisms unaffected.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buFont typeface="+mj-lt"/>
              <a:buAutoNum type="alphaLcParenR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Highly transparent 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Xenon-light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just">
              <a:buAutoNum type="alphaLcParenR"/>
            </a:pP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Small quenching for S</a:t>
            </a:r>
            <a:r>
              <a:rPr lang="en-US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</a:t>
            </a:r>
            <a:r>
              <a:rPr lang="en-US" sz="1600" b="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small fluctuations in EL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cxnSp>
        <p:nvCxnSpPr>
          <p:cNvPr id="11" name="10 Conector recto"/>
          <p:cNvCxnSpPr/>
          <p:nvPr/>
        </p:nvCxnSpPr>
        <p:spPr>
          <a:xfrm>
            <a:off x="611560" y="3717032"/>
            <a:ext cx="3312368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"/>
          <p:cNvCxnSpPr/>
          <p:nvPr/>
        </p:nvCxnSpPr>
        <p:spPr>
          <a:xfrm>
            <a:off x="5148064" y="3717032"/>
            <a:ext cx="3312368" cy="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11 Rectángulo"/>
          <p:cNvSpPr/>
          <p:nvPr/>
        </p:nvSpPr>
        <p:spPr>
          <a:xfrm>
            <a:off x="4565171" y="1734261"/>
            <a:ext cx="4491672" cy="5085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17 Flecha derecha"/>
          <p:cNvSpPr/>
          <p:nvPr/>
        </p:nvSpPr>
        <p:spPr>
          <a:xfrm rot="2699625">
            <a:off x="4461465" y="1034807"/>
            <a:ext cx="1296144" cy="243437"/>
          </a:xfrm>
          <a:prstGeom prst="righ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38 Flecha derecha"/>
          <p:cNvSpPr/>
          <p:nvPr/>
        </p:nvSpPr>
        <p:spPr>
          <a:xfrm rot="7649685">
            <a:off x="3046823" y="1034806"/>
            <a:ext cx="1296144" cy="243437"/>
          </a:xfrm>
          <a:prstGeom prst="rightArrow">
            <a:avLst/>
          </a:prstGeom>
          <a:solidFill>
            <a:srgbClr val="92D05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3737035" y="2924944"/>
            <a:ext cx="13390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tool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73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16 Conector recto"/>
          <p:cNvCxnSpPr>
            <a:stCxn id="8" idx="2"/>
            <a:endCxn id="32" idx="0"/>
          </p:cNvCxnSpPr>
          <p:nvPr/>
        </p:nvCxnSpPr>
        <p:spPr>
          <a:xfrm flipH="1">
            <a:off x="4350156" y="1268760"/>
            <a:ext cx="5820" cy="2594029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Rectángulo"/>
          <p:cNvSpPr/>
          <p:nvPr/>
        </p:nvSpPr>
        <p:spPr>
          <a:xfrm>
            <a:off x="3408231" y="3862788"/>
            <a:ext cx="1883849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33 Rectángulo redondeado"/>
          <p:cNvSpPr/>
          <p:nvPr/>
        </p:nvSpPr>
        <p:spPr>
          <a:xfrm>
            <a:off x="6324713" y="5737328"/>
            <a:ext cx="1415639" cy="504056"/>
          </a:xfrm>
          <a:prstGeom prst="roundRect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Rectángulo redondeado"/>
          <p:cNvSpPr/>
          <p:nvPr/>
        </p:nvSpPr>
        <p:spPr>
          <a:xfrm>
            <a:off x="1098795" y="5733256"/>
            <a:ext cx="1384973" cy="526971"/>
          </a:xfrm>
          <a:prstGeom prst="round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22 CuadroTexto"/>
          <p:cNvSpPr txBox="1"/>
          <p:nvPr/>
        </p:nvSpPr>
        <p:spPr>
          <a:xfrm>
            <a:off x="6468850" y="5803255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Garfield++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1270228" y="5805264"/>
            <a:ext cx="106952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Magboltz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004048" y="2411596"/>
            <a:ext cx="3833101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solid"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scintillation MC, and photo-absorption 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x-section database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3408231" y="3862789"/>
            <a:ext cx="1883849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Magboltz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electron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x-section database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331640" y="44624"/>
            <a:ext cx="6718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microscopic software for electron and photon transport in gas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7" name="36 Conector recto"/>
          <p:cNvCxnSpPr>
            <a:stCxn id="33" idx="0"/>
            <a:endCxn id="32" idx="1"/>
          </p:cNvCxnSpPr>
          <p:nvPr/>
        </p:nvCxnSpPr>
        <p:spPr>
          <a:xfrm flipV="1">
            <a:off x="1791282" y="4185955"/>
            <a:ext cx="1616949" cy="1547301"/>
          </a:xfrm>
          <a:prstGeom prst="line">
            <a:avLst/>
          </a:prstGeom>
          <a:ln w="25400"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>
            <a:endCxn id="32" idx="3"/>
          </p:cNvCxnSpPr>
          <p:nvPr/>
        </p:nvCxnSpPr>
        <p:spPr>
          <a:xfrm flipH="1" flipV="1">
            <a:off x="5292080" y="4185955"/>
            <a:ext cx="1368152" cy="1547301"/>
          </a:xfrm>
          <a:prstGeom prst="line">
            <a:avLst/>
          </a:prstGeom>
          <a:ln w="254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stCxn id="8" idx="3"/>
            <a:endCxn id="4" idx="0"/>
          </p:cNvCxnSpPr>
          <p:nvPr/>
        </p:nvCxnSpPr>
        <p:spPr>
          <a:xfrm>
            <a:off x="5004048" y="1016732"/>
            <a:ext cx="1916551" cy="1394864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>
            <a:endCxn id="34" idx="0"/>
          </p:cNvCxnSpPr>
          <p:nvPr/>
        </p:nvCxnSpPr>
        <p:spPr>
          <a:xfrm>
            <a:off x="7032533" y="3057927"/>
            <a:ext cx="0" cy="2679401"/>
          </a:xfrm>
          <a:prstGeom prst="line">
            <a:avLst/>
          </a:prstGeom>
          <a:ln w="254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21 CuadroTexto"/>
          <p:cNvSpPr txBox="1"/>
          <p:nvPr/>
        </p:nvSpPr>
        <p:spPr>
          <a:xfrm>
            <a:off x="478987" y="2413337"/>
            <a:ext cx="2730235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  <a:prstDash val="dashDot"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(recombination MC/model)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[not included here]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5" name="24 Conector recto"/>
          <p:cNvCxnSpPr>
            <a:stCxn id="8" idx="1"/>
          </p:cNvCxnSpPr>
          <p:nvPr/>
        </p:nvCxnSpPr>
        <p:spPr>
          <a:xfrm flipH="1">
            <a:off x="1691680" y="1016732"/>
            <a:ext cx="2016224" cy="1395734"/>
          </a:xfrm>
          <a:prstGeom prst="line">
            <a:avLst/>
          </a:prstGeom>
          <a:ln w="254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7 Rectángulo redondeado"/>
          <p:cNvSpPr/>
          <p:nvPr/>
        </p:nvSpPr>
        <p:spPr>
          <a:xfrm>
            <a:off x="3707904" y="764704"/>
            <a:ext cx="1296144" cy="504056"/>
          </a:xfrm>
          <a:prstGeom prst="round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3935079" y="83206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Degrad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26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4 CuadroTexto"/>
          <p:cNvSpPr txBox="1"/>
          <p:nvPr/>
        </p:nvSpPr>
        <p:spPr>
          <a:xfrm>
            <a:off x="7236296" y="3131676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4440565" y="1344832"/>
            <a:ext cx="11913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(W</a:t>
            </a:r>
            <a:r>
              <a:rPr lang="en-US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F,</a:t>
            </a:r>
          </a:p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loud size)</a:t>
            </a:r>
            <a:endParaRPr lang="en-US" dirty="0"/>
          </a:p>
        </p:txBody>
      </p:sp>
      <p:sp>
        <p:nvSpPr>
          <p:cNvPr id="13" name="12 Rectángulo"/>
          <p:cNvSpPr/>
          <p:nvPr/>
        </p:nvSpPr>
        <p:spPr>
          <a:xfrm>
            <a:off x="1215354" y="6309320"/>
            <a:ext cx="12238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,D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,D</a:t>
            </a:r>
            <a:r>
              <a:rPr lang="en-US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22572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3284291" y="2924944"/>
            <a:ext cx="26789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Basic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considerations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996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CuadroTexto"/>
          <p:cNvSpPr txBox="1"/>
          <p:nvPr/>
        </p:nvSpPr>
        <p:spPr>
          <a:xfrm>
            <a:off x="2339752" y="44624"/>
            <a:ext cx="3937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lectron x-sections of relevant gases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6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501008"/>
            <a:ext cx="3960439" cy="331155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6444208" y="3523310"/>
            <a:ext cx="129614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9 CuadroTexto"/>
          <p:cNvSpPr txBox="1"/>
          <p:nvPr/>
        </p:nvSpPr>
        <p:spPr>
          <a:xfrm>
            <a:off x="7212848" y="3717032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Xenon 2016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496" y="44624"/>
            <a:ext cx="26161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764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76672"/>
            <a:ext cx="4536504" cy="2520280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07" y="3212976"/>
            <a:ext cx="4337485" cy="2645866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332656"/>
            <a:ext cx="4283966" cy="2929596"/>
          </a:xfrm>
          <a:prstGeom prst="rect">
            <a:avLst/>
          </a:prstGeom>
        </p:spPr>
      </p:pic>
      <p:cxnSp>
        <p:nvCxnSpPr>
          <p:cNvPr id="7" name="6 Conector recto"/>
          <p:cNvCxnSpPr/>
          <p:nvPr/>
        </p:nvCxnSpPr>
        <p:spPr>
          <a:xfrm>
            <a:off x="3563888" y="476672"/>
            <a:ext cx="1781257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3" y="3501008"/>
            <a:ext cx="3960439" cy="331155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10 Rectángulo"/>
          <p:cNvSpPr/>
          <p:nvPr/>
        </p:nvSpPr>
        <p:spPr>
          <a:xfrm>
            <a:off x="6444208" y="3523310"/>
            <a:ext cx="1296144" cy="14401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11 CuadroTexto"/>
          <p:cNvSpPr txBox="1"/>
          <p:nvPr/>
        </p:nvSpPr>
        <p:spPr>
          <a:xfrm>
            <a:off x="7212848" y="3717032"/>
            <a:ext cx="1319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Xenon 2016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2339752" y="44624"/>
            <a:ext cx="3937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lectron x-sections of relevant gases</a:t>
            </a: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7504" y="6167045"/>
            <a:ext cx="4347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x-sections for molecules that are plot here are actually old ones (just illustrative!)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35496" y="44624"/>
            <a:ext cx="261610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19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21844</TotalTime>
  <Words>779</Words>
  <Application>Microsoft Office PowerPoint</Application>
  <PresentationFormat>Presentación en pantalla (4:3)</PresentationFormat>
  <Paragraphs>186</Paragraphs>
  <Slides>38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39" baseType="lpstr">
      <vt:lpstr>Tema de Office</vt:lpstr>
      <vt:lpstr>Microscopic simulation of Xenon-based gaseous optical TPCs in the presence of molecular additives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Diego</dc:creator>
  <cp:lastModifiedBy>Diego</cp:lastModifiedBy>
  <cp:revision>1550</cp:revision>
  <dcterms:created xsi:type="dcterms:W3CDTF">2013-03-11T18:27:45Z</dcterms:created>
  <dcterms:modified xsi:type="dcterms:W3CDTF">2016-12-14T01:26:48Z</dcterms:modified>
</cp:coreProperties>
</file>