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6"/>
  </p:notesMasterIdLst>
  <p:handoutMasterIdLst>
    <p:handoutMasterId r:id="rId37"/>
  </p:handoutMasterIdLst>
  <p:sldIdLst>
    <p:sldId id="256" r:id="rId2"/>
    <p:sldId id="286" r:id="rId3"/>
    <p:sldId id="267" r:id="rId4"/>
    <p:sldId id="273" r:id="rId5"/>
    <p:sldId id="260" r:id="rId6"/>
    <p:sldId id="261" r:id="rId7"/>
    <p:sldId id="257" r:id="rId8"/>
    <p:sldId id="274" r:id="rId9"/>
    <p:sldId id="258" r:id="rId10"/>
    <p:sldId id="281" r:id="rId11"/>
    <p:sldId id="282" r:id="rId12"/>
    <p:sldId id="278" r:id="rId13"/>
    <p:sldId id="285" r:id="rId14"/>
    <p:sldId id="294" r:id="rId15"/>
    <p:sldId id="271" r:id="rId16"/>
    <p:sldId id="295" r:id="rId17"/>
    <p:sldId id="296" r:id="rId18"/>
    <p:sldId id="270" r:id="rId19"/>
    <p:sldId id="288" r:id="rId20"/>
    <p:sldId id="291" r:id="rId21"/>
    <p:sldId id="269" r:id="rId22"/>
    <p:sldId id="290" r:id="rId23"/>
    <p:sldId id="263" r:id="rId24"/>
    <p:sldId id="264" r:id="rId25"/>
    <p:sldId id="293" r:id="rId26"/>
    <p:sldId id="302" r:id="rId27"/>
    <p:sldId id="303" r:id="rId28"/>
    <p:sldId id="304" r:id="rId29"/>
    <p:sldId id="297" r:id="rId30"/>
    <p:sldId id="289" r:id="rId31"/>
    <p:sldId id="298" r:id="rId32"/>
    <p:sldId id="299" r:id="rId33"/>
    <p:sldId id="300" r:id="rId34"/>
    <p:sldId id="301" r:id="rId3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s Muller" initials="HM" lastIdx="4" clrIdx="0">
    <p:extLst>
      <p:ext uri="{19B8F6BF-5375-455C-9EA6-DF929625EA0E}">
        <p15:presenceInfo xmlns:p15="http://schemas.microsoft.com/office/powerpoint/2012/main" userId="S-1-5-21-1526224874-1540688658-1361462980-211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253" autoAdjust="0"/>
    <p:restoredTop sz="94201" autoAdjust="0"/>
  </p:normalViewPr>
  <p:slideViewPr>
    <p:cSldViewPr snapToGrid="0">
      <p:cViewPr>
        <p:scale>
          <a:sx n="50" d="100"/>
          <a:sy n="50" d="100"/>
        </p:scale>
        <p:origin x="379" y="28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0" d="100"/>
          <a:sy n="50" d="100"/>
        </p:scale>
        <p:origin x="1824" y="19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06T16:31:45.053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  <p:cm authorId="1" dt="2016-11-06T16:32:00.642" idx="2">
    <p:pos x="146" y="146"/>
    <p:text/>
    <p:extLst>
      <p:ext uri="{C676402C-5697-4E1C-873F-D02D1690AC5C}">
        <p15:threadingInfo xmlns:p15="http://schemas.microsoft.com/office/powerpoint/2012/main" timeZoneBias="-60"/>
      </p:ext>
    </p:extLst>
  </p:cm>
  <p:cm authorId="1" dt="2016-11-06T16:32:14.659" idx="3">
    <p:pos x="282" y="28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2-11T18:20:10.068" idx="4">
    <p:pos x="10" y="10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4304D-C82D-451A-B67D-08FC01B8B951}" type="datetimeFigureOut">
              <a:rPr lang="en-US" smtClean="0"/>
              <a:t>12/12/2016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08366B-BAD7-45E6-845A-F6906EE42D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7956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989F8-7E63-44BA-BBE9-D9190096FBAE}" type="datetimeFigureOut">
              <a:rPr lang="en-GB" smtClean="0"/>
              <a:t>12/12/2016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6FC2-3B4C-40C2-A939-A56AA53A68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77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498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7008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7674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89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551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6961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4503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30135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3251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217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042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3212686" y="6316846"/>
            <a:ext cx="6083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Workshop on Neutrino Near Detectors based on gas </a:t>
            </a:r>
            <a:r>
              <a:rPr lang="en-GB" sz="1200" dirty="0" smtClean="0"/>
              <a:t>TPCs,  Nov 2016 , CERN Geneva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354348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13" Type="http://schemas.openxmlformats.org/officeDocument/2006/relationships/image" Target="../media/image61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12" Type="http://schemas.openxmlformats.org/officeDocument/2006/relationships/image" Target="../media/image6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11" Type="http://schemas.openxmlformats.org/officeDocument/2006/relationships/image" Target="../media/image59.png"/><Relationship Id="rId5" Type="http://schemas.openxmlformats.org/officeDocument/2006/relationships/image" Target="../media/image53.jpe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3.png"/><Relationship Id="rId7" Type="http://schemas.openxmlformats.org/officeDocument/2006/relationships/image" Target="../media/image67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10" Type="http://schemas.openxmlformats.org/officeDocument/2006/relationships/image" Target="../media/image69.png"/><Relationship Id="rId4" Type="http://schemas.openxmlformats.org/officeDocument/2006/relationships/image" Target="../media/image64.png"/><Relationship Id="rId9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sys.eu/" TargetMode="External"/><Relationship Id="rId2" Type="http://schemas.openxmlformats.org/officeDocument/2006/relationships/hyperlink" Target="https://edh.cern.ch/Document/SupplyChain/MA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png"/><Relationship Id="rId5" Type="http://schemas.openxmlformats.org/officeDocument/2006/relationships/image" Target="../media/image73.jp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7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 smtClean="0"/>
              <a:t>Scalable Readout System </a:t>
            </a:r>
            <a:br>
              <a:rPr lang="en-GB" sz="7200" dirty="0" smtClean="0"/>
            </a:br>
            <a:r>
              <a:rPr lang="en-GB" sz="7200" dirty="0"/>
              <a:t> </a:t>
            </a:r>
            <a:r>
              <a:rPr lang="en-GB" sz="7200" dirty="0" smtClean="0"/>
              <a:t>     </a:t>
            </a:r>
            <a:r>
              <a:rPr lang="en-GB" sz="4400" dirty="0" smtClean="0"/>
              <a:t>RD51/GDD lab  </a:t>
            </a:r>
            <a:r>
              <a:rPr lang="en-GB" sz="4400" dirty="0" smtClean="0"/>
              <a:t>status 2016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823" y="4721301"/>
            <a:ext cx="8684188" cy="1292427"/>
          </a:xfrm>
        </p:spPr>
        <p:txBody>
          <a:bodyPr>
            <a:normAutofit fontScale="47500" lnSpcReduction="20000"/>
          </a:bodyPr>
          <a:lstStyle/>
          <a:p>
            <a:r>
              <a:rPr lang="en-GB" sz="2500" i="1" dirty="0" smtClean="0"/>
              <a:t>SRS was  developed by  RD51 collaboration  for  R&amp;D on  MPGD gas detectors</a:t>
            </a:r>
          </a:p>
          <a:p>
            <a:r>
              <a:rPr lang="en-GB" sz="2500" dirty="0" smtClean="0"/>
              <a:t>Collaborating SRS  teams and users in 2016</a:t>
            </a:r>
          </a:p>
          <a:p>
            <a:r>
              <a:rPr lang="en-GB" sz="2300" dirty="0" smtClean="0"/>
              <a:t>MPGDs @ GDD-lab CERN, Photon detectors @ NEXT coll., Muon </a:t>
            </a:r>
            <a:r>
              <a:rPr lang="en-GB" sz="2300" dirty="0" err="1" smtClean="0"/>
              <a:t>Tomografy</a:t>
            </a:r>
            <a:r>
              <a:rPr lang="en-GB" sz="2300" dirty="0" smtClean="0"/>
              <a:t> @FIT, </a:t>
            </a:r>
            <a:r>
              <a:rPr lang="en-GB" sz="2300" dirty="0" err="1" smtClean="0"/>
              <a:t>MICROMegas</a:t>
            </a:r>
            <a:r>
              <a:rPr lang="en-GB" sz="2300" dirty="0" smtClean="0"/>
              <a:t> @ ATLAS MAMMA,  DTC links and SRU@ ALICE DCAL, GEMs @ FTBF Coll., </a:t>
            </a:r>
            <a:r>
              <a:rPr lang="en-GB" sz="2300" dirty="0" err="1" smtClean="0"/>
              <a:t>Timepix</a:t>
            </a:r>
            <a:r>
              <a:rPr lang="en-GB" sz="2300" dirty="0"/>
              <a:t>-</a:t>
            </a:r>
            <a:r>
              <a:rPr lang="en-GB" sz="2300" dirty="0" smtClean="0"/>
              <a:t>SRS for ILC-TPC </a:t>
            </a:r>
            <a:r>
              <a:rPr lang="en-GB" sz="2300" dirty="0" err="1" smtClean="0"/>
              <a:t>test@Bonn</a:t>
            </a:r>
            <a:r>
              <a:rPr lang="en-GB" sz="2300" dirty="0" smtClean="0"/>
              <a:t> </a:t>
            </a:r>
            <a:r>
              <a:rPr lang="en-GB" sz="2300" dirty="0" err="1" smtClean="0"/>
              <a:t>Univ</a:t>
            </a:r>
            <a:r>
              <a:rPr lang="en-GB" sz="2300" dirty="0" smtClean="0"/>
              <a:t>,, GEM stack readout @BNL, GEMs@  CMS GEM </a:t>
            </a:r>
            <a:r>
              <a:rPr lang="en-GB" sz="2300" dirty="0" err="1" smtClean="0"/>
              <a:t>collab</a:t>
            </a:r>
            <a:r>
              <a:rPr lang="en-GB" sz="2300" dirty="0" smtClean="0"/>
              <a:t>,  optical Readout@ TOTEM, GEM detectors @ </a:t>
            </a:r>
            <a:r>
              <a:rPr lang="en-GB" sz="2300" dirty="0" err="1" smtClean="0"/>
              <a:t>PRad</a:t>
            </a:r>
            <a:r>
              <a:rPr lang="en-GB" sz="2300" dirty="0" smtClean="0"/>
              <a:t> Coll., Neutron detectors@ ESS Brightness, Large surface MUST detector @ LSBB, VMM frontend for FOCAL E-PAD@ Univ. Tsukuba, GEMs for CP-Violation @CAPP,  … </a:t>
            </a:r>
            <a:r>
              <a:rPr lang="en-GB" sz="2300" dirty="0" smtClean="0"/>
              <a:t>and new projects </a:t>
            </a:r>
            <a:r>
              <a:rPr lang="en-GB" sz="2300" dirty="0" smtClean="0"/>
              <a:t>joining these days</a:t>
            </a:r>
            <a:endParaRPr lang="en-GB" sz="2500" dirty="0" smtClean="0"/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992" y="4051012"/>
            <a:ext cx="1531315" cy="12192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516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3538538" cy="990600"/>
          </a:xfrm>
        </p:spPr>
        <p:txBody>
          <a:bodyPr/>
          <a:lstStyle/>
          <a:p>
            <a:pPr>
              <a:defRPr/>
            </a:pPr>
            <a:r>
              <a:rPr lang="en-GB" sz="3200" dirty="0"/>
              <a:t>SRS frontends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700" y="1600200"/>
            <a:ext cx="4394200" cy="190023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r>
              <a:rPr lang="en-GB" sz="1800" dirty="0"/>
              <a:t>APV25 (128 </a:t>
            </a:r>
            <a:r>
              <a:rPr lang="en-GB" sz="1800" dirty="0" err="1"/>
              <a:t>ch</a:t>
            </a:r>
            <a:r>
              <a:rPr lang="en-GB" sz="1800" dirty="0"/>
              <a:t>, </a:t>
            </a:r>
            <a:r>
              <a:rPr lang="en-GB" sz="1800" dirty="0" err="1"/>
              <a:t>analog</a:t>
            </a:r>
            <a:r>
              <a:rPr lang="en-GB" sz="1800" dirty="0"/>
              <a:t>) </a:t>
            </a:r>
            <a:r>
              <a:rPr lang="en-GB" sz="1800" dirty="0" smtClean="0"/>
              <a:t> @ CERN store, standard FE for RD51 </a:t>
            </a:r>
            <a:endParaRPr lang="en-GB" sz="1800" dirty="0"/>
          </a:p>
          <a:p>
            <a:pPr>
              <a:defRPr/>
            </a:pP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VFAT (64 </a:t>
            </a:r>
            <a:r>
              <a:rPr lang="en-GB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</a:t>
            </a: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digital) </a:t>
            </a:r>
            <a:r>
              <a:rPr lang="en-GB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CMS/Totem -&gt; prototype only</a:t>
            </a:r>
            <a:endParaRPr lang="en-GB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Beetle (128 </a:t>
            </a:r>
            <a:r>
              <a:rPr lang="en-GB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</a:t>
            </a:r>
            <a:r>
              <a:rPr lang="en-GB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anal +digital) -&gt; prototype only</a:t>
            </a:r>
          </a:p>
          <a:p>
            <a:pPr>
              <a:defRPr/>
            </a:pPr>
            <a:r>
              <a:rPr lang="en-GB" sz="1800" dirty="0" err="1" smtClean="0"/>
              <a:t>SiPM</a:t>
            </a:r>
            <a:r>
              <a:rPr lang="en-GB" sz="1800" dirty="0" smtClean="0"/>
              <a:t> and PM frontend  @ UPV Valencia for NEXT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VMM (128 </a:t>
            </a:r>
            <a:r>
              <a:rPr lang="en-GB" sz="1800" dirty="0" err="1"/>
              <a:t>ch</a:t>
            </a:r>
            <a:r>
              <a:rPr lang="en-GB" sz="1800" dirty="0"/>
              <a:t>, </a:t>
            </a:r>
            <a:r>
              <a:rPr lang="en-GB" sz="1800" dirty="0" smtClean="0"/>
              <a:t>digital+ </a:t>
            </a:r>
            <a:r>
              <a:rPr lang="en-GB" sz="1800" dirty="0"/>
              <a:t>ZS ) </a:t>
            </a:r>
            <a:r>
              <a:rPr lang="en-GB" sz="1800" dirty="0" smtClean="0"/>
              <a:t>@CERN  -&gt; testing RD51/ESS</a:t>
            </a:r>
          </a:p>
          <a:p>
            <a:pPr>
              <a:defRPr/>
            </a:pPr>
            <a:r>
              <a:rPr lang="en-GB" sz="1800" dirty="0" smtClean="0"/>
              <a:t>GEMROC (64 </a:t>
            </a:r>
            <a:r>
              <a:rPr lang="en-GB" sz="1800" dirty="0" err="1" smtClean="0"/>
              <a:t>ch</a:t>
            </a:r>
            <a:r>
              <a:rPr lang="en-GB" sz="1800" dirty="0" smtClean="0"/>
              <a:t> , digital)  in prep @ AGH and </a:t>
            </a:r>
            <a:r>
              <a:rPr lang="en-GB" sz="1800" dirty="0" err="1" smtClean="0"/>
              <a:t>EicSys</a:t>
            </a:r>
            <a:r>
              <a:rPr lang="en-GB" sz="1800" dirty="0" smtClean="0"/>
              <a:t> </a:t>
            </a:r>
            <a:endParaRPr lang="en-GB" sz="1800" dirty="0"/>
          </a:p>
          <a:p>
            <a:pPr>
              <a:defRPr/>
            </a:pPr>
            <a:r>
              <a:rPr lang="en-GB" sz="1800" dirty="0" err="1"/>
              <a:t>Timepix</a:t>
            </a:r>
            <a:r>
              <a:rPr lang="en-GB" sz="1800" dirty="0"/>
              <a:t> R&amp;D </a:t>
            </a:r>
            <a:r>
              <a:rPr lang="en-GB" sz="1800" dirty="0" smtClean="0"/>
              <a:t> </a:t>
            </a:r>
            <a:r>
              <a:rPr lang="en-GB" sz="1800" dirty="0"/>
              <a:t>for ILC TPC  </a:t>
            </a:r>
            <a:r>
              <a:rPr lang="en-GB" sz="1800" dirty="0" smtClean="0"/>
              <a:t>@ Bonn Univ.  Proto system</a:t>
            </a:r>
            <a:endParaRPr lang="en-GB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27712" y="533400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/>
              <a:t>SRS </a:t>
            </a:r>
            <a:r>
              <a:rPr lang="en-GB" sz="3000" dirty="0" smtClean="0"/>
              <a:t>system Hardware</a:t>
            </a:r>
            <a:endParaRPr lang="en-GB" sz="3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11298" y="1628800"/>
            <a:ext cx="4587628" cy="23903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5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 smtClean="0"/>
              <a:t>FEC cards  </a:t>
            </a:r>
            <a:r>
              <a:rPr lang="en-GB" sz="1800" dirty="0"/>
              <a:t>( CERN store + commercial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/>
              <a:t>analogue  adapter  (16 x ADC 12 bit) ( CERN </a:t>
            </a:r>
            <a:r>
              <a:rPr lang="en-GB" sz="1800" dirty="0" smtClean="0"/>
              <a:t>store + commercial)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digital adapter </a:t>
            </a:r>
            <a:r>
              <a:rPr lang="en-GB" sz="1800" dirty="0" smtClean="0"/>
              <a:t> for VMM frontend  (commercial)</a:t>
            </a:r>
          </a:p>
          <a:p>
            <a:pPr>
              <a:defRPr/>
            </a:pPr>
            <a:r>
              <a:rPr lang="en-GB" sz="1800" dirty="0" smtClean="0"/>
              <a:t>Mini-crates up 4k channels (CERN store)</a:t>
            </a:r>
          </a:p>
          <a:p>
            <a:pPr>
              <a:defRPr/>
            </a:pPr>
            <a:r>
              <a:rPr lang="en-GB" sz="1800" dirty="0" err="1" smtClean="0"/>
              <a:t>Eurocrates</a:t>
            </a:r>
            <a:r>
              <a:rPr lang="en-GB" sz="1800" dirty="0" smtClean="0"/>
              <a:t> ( REV2 ) up 16 k channels (commercial)</a:t>
            </a:r>
          </a:p>
          <a:p>
            <a:pPr>
              <a:defRPr/>
            </a:pPr>
            <a:r>
              <a:rPr lang="en-GB" sz="1800" dirty="0" smtClean="0"/>
              <a:t>ATCA crates, RTM cards 10 GBE, SFP  (commercial)</a:t>
            </a:r>
          </a:p>
          <a:p>
            <a:pPr>
              <a:defRPr/>
            </a:pPr>
            <a:r>
              <a:rPr lang="en-GB" sz="1800" dirty="0" smtClean="0"/>
              <a:t>ATCA blades ( 2x LX240) (commercial)</a:t>
            </a:r>
          </a:p>
          <a:p>
            <a:pPr>
              <a:defRPr/>
            </a:pPr>
            <a:r>
              <a:rPr lang="en-GB" sz="1800" dirty="0" smtClean="0"/>
              <a:t>ATCA mezzanines (ADC, 6x12fibre ribbon) commercial, CDT (UPV) 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CTF  clock-trigger </a:t>
            </a:r>
            <a:r>
              <a:rPr lang="en-GB" sz="1800" dirty="0" err="1"/>
              <a:t>fanout</a:t>
            </a:r>
            <a:r>
              <a:rPr lang="en-GB" sz="1800" dirty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inhouse</a:t>
            </a:r>
            <a:r>
              <a:rPr lang="en-GB" sz="1800" dirty="0" smtClean="0"/>
              <a:t>-&gt; commercial)</a:t>
            </a:r>
            <a:endParaRPr lang="en-GB" sz="1800" dirty="0"/>
          </a:p>
          <a:p>
            <a:pPr>
              <a:defRPr/>
            </a:pPr>
            <a:r>
              <a:rPr lang="en-GB" sz="1800" dirty="0" err="1"/>
              <a:t>Timepix</a:t>
            </a:r>
            <a:r>
              <a:rPr lang="en-GB" sz="1800" dirty="0"/>
              <a:t> adapter </a:t>
            </a:r>
            <a:r>
              <a:rPr lang="en-GB" sz="1800" dirty="0" smtClean="0"/>
              <a:t>6U  card </a:t>
            </a:r>
            <a:r>
              <a:rPr lang="en-GB" sz="1800" dirty="0"/>
              <a:t>( </a:t>
            </a:r>
            <a:r>
              <a:rPr lang="en-GB" sz="1800" dirty="0" smtClean="0"/>
              <a:t>Bonn </a:t>
            </a:r>
            <a:r>
              <a:rPr lang="en-GB" sz="1800" dirty="0" err="1" smtClean="0"/>
              <a:t>Univ</a:t>
            </a:r>
            <a:r>
              <a:rPr lang="en-GB" sz="1800" dirty="0" smtClean="0"/>
              <a:t>, prototype )</a:t>
            </a:r>
          </a:p>
          <a:p>
            <a:pPr>
              <a:defRPr/>
            </a:pPr>
            <a:r>
              <a:rPr lang="en-GB" sz="1800" dirty="0" err="1"/>
              <a:t>Optocard</a:t>
            </a:r>
            <a:r>
              <a:rPr lang="en-GB" sz="1800" dirty="0"/>
              <a:t>  VFAT 6U </a:t>
            </a:r>
            <a:r>
              <a:rPr lang="en-GB" sz="1800" dirty="0" smtClean="0"/>
              <a:t> card (Totem)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High Voltage for MPGD’s AVD NIM  ( in prep. -&gt; commercial)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SRU  LX240,  40xDTCC, NIM, 10GBE, 4x SFP  (</a:t>
            </a:r>
            <a:r>
              <a:rPr lang="en-GB" sz="1800" dirty="0" err="1" smtClean="0"/>
              <a:t>inhouse</a:t>
            </a:r>
            <a:r>
              <a:rPr lang="en-GB" sz="1800" dirty="0" smtClean="0"/>
              <a:t>-&gt; commercial 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APIC  preamp-shaper , battery box ( finalized -&gt; commercial)</a:t>
            </a:r>
          </a:p>
          <a:p>
            <a:pPr>
              <a:defRPr/>
            </a:pPr>
            <a:r>
              <a:rPr lang="en-GB" sz="1800" dirty="0" err="1" smtClean="0"/>
              <a:t>Femto</a:t>
            </a:r>
            <a:r>
              <a:rPr lang="en-GB" sz="1800" dirty="0" smtClean="0"/>
              <a:t>  online current measurement over 10 decades (in </a:t>
            </a:r>
            <a:r>
              <a:rPr lang="en-GB" sz="1800" dirty="0" err="1" smtClean="0"/>
              <a:t>prepar</a:t>
            </a:r>
            <a:r>
              <a:rPr lang="en-GB" sz="1800" dirty="0" smtClean="0"/>
              <a:t>.) </a:t>
            </a:r>
          </a:p>
          <a:p>
            <a:pPr>
              <a:defRPr/>
            </a:pPr>
            <a:endParaRPr lang="en-GB" sz="1800" dirty="0"/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17307" y="3481210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SRS Online </a:t>
            </a:r>
            <a:r>
              <a:rPr lang="en-GB" sz="3200" dirty="0" smtClean="0"/>
              <a:t>SW ( via UDP )</a:t>
            </a:r>
            <a:endParaRPr lang="en-GB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17179" y="4242338"/>
            <a:ext cx="3945478" cy="21181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/>
              <a:t>DATE </a:t>
            </a:r>
            <a:r>
              <a:rPr lang="en-GB" sz="1800" dirty="0" smtClean="0"/>
              <a:t>(= default RD51)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MMDAQ (ATLAS MM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 smtClean="0"/>
              <a:t>CODA ( </a:t>
            </a:r>
            <a:r>
              <a:rPr lang="en-GB" sz="1800" dirty="0" err="1" smtClean="0"/>
              <a:t>PRad</a:t>
            </a:r>
            <a:r>
              <a:rPr lang="en-GB" sz="1800" dirty="0" smtClean="0"/>
              <a:t>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RCDAQ  ( </a:t>
            </a:r>
            <a:r>
              <a:rPr lang="en-GB" sz="1800" dirty="0" smtClean="0"/>
              <a:t>BNL/RHIC</a:t>
            </a:r>
            <a:r>
              <a:rPr lang="en-GB" sz="1800" dirty="0"/>
              <a:t>)</a:t>
            </a:r>
          </a:p>
          <a:p>
            <a:pPr>
              <a:defRPr/>
            </a:pPr>
            <a:r>
              <a:rPr lang="en-GB" sz="1800" dirty="0" err="1"/>
              <a:t>Labview</a:t>
            </a:r>
            <a:r>
              <a:rPr lang="en-GB" sz="1800" dirty="0"/>
              <a:t> SRS ( </a:t>
            </a:r>
            <a:r>
              <a:rPr lang="en-GB" sz="1800" dirty="0" smtClean="0"/>
              <a:t>test systems)</a:t>
            </a:r>
            <a:endParaRPr lang="en-GB" sz="1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95388" y="3811272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Slow controls </a:t>
            </a:r>
            <a:r>
              <a:rPr lang="en-GB" sz="3200" dirty="0" smtClean="0"/>
              <a:t>(via IP )</a:t>
            </a:r>
            <a:endParaRPr lang="en-GB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11297" y="4869672"/>
            <a:ext cx="3916342" cy="148199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700" dirty="0"/>
              <a:t>SDC  </a:t>
            </a:r>
            <a:r>
              <a:rPr lang="en-GB" sz="1700" dirty="0" smtClean="0"/>
              <a:t>(Scalable Detector Controls </a:t>
            </a:r>
            <a:r>
              <a:rPr lang="en-GB" sz="1700" dirty="0"/>
              <a:t>)</a:t>
            </a:r>
          </a:p>
          <a:p>
            <a:pPr>
              <a:defRPr/>
            </a:pPr>
            <a:r>
              <a:rPr lang="en-GB" sz="2000" dirty="0"/>
              <a:t>scripts via Linux/DATE</a:t>
            </a:r>
          </a:p>
          <a:p>
            <a:pPr>
              <a:defRPr/>
            </a:pPr>
            <a:r>
              <a:rPr lang="en-GB" sz="2000" dirty="0" err="1"/>
              <a:t>Labview</a:t>
            </a:r>
            <a:r>
              <a:rPr lang="en-GB" sz="2000" dirty="0"/>
              <a:t> </a:t>
            </a:r>
            <a:r>
              <a:rPr lang="en-GB" sz="2000" dirty="0" smtClean="0"/>
              <a:t>(for testing</a:t>
            </a:r>
            <a:r>
              <a:rPr lang="en-GB" sz="2000" dirty="0"/>
              <a:t>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9" y="1842435"/>
            <a:ext cx="1690273" cy="1580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470" y="1524000"/>
            <a:ext cx="1415859" cy="26788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" y="4929751"/>
            <a:ext cx="1858158" cy="13947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405" y="5025494"/>
            <a:ext cx="1829041" cy="1176085"/>
          </a:xfrm>
          <a:prstGeom prst="rect">
            <a:avLst/>
          </a:prstGeom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09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3538538" cy="990600"/>
          </a:xfrm>
        </p:spPr>
        <p:txBody>
          <a:bodyPr/>
          <a:lstStyle/>
          <a:p>
            <a:pPr>
              <a:defRPr/>
            </a:pPr>
            <a:r>
              <a:rPr lang="en-GB" sz="3200" dirty="0"/>
              <a:t>frontend </a:t>
            </a:r>
            <a:r>
              <a:rPr lang="en-GB" sz="3200" dirty="0" smtClean="0"/>
              <a:t>link Adapters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1600200"/>
            <a:ext cx="4114801" cy="165451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rtlCol="0">
            <a:normAutofit/>
          </a:bodyPr>
          <a:lstStyle/>
          <a:p>
            <a:pPr>
              <a:defRPr/>
            </a:pPr>
            <a:r>
              <a:rPr lang="en-GB" sz="1800" dirty="0" smtClean="0"/>
              <a:t>ADC and DVM cards with HDMI ports</a:t>
            </a:r>
          </a:p>
          <a:p>
            <a:pPr>
              <a:defRPr/>
            </a:pPr>
            <a:r>
              <a:rPr lang="en-GB" sz="1800" dirty="0" smtClean="0"/>
              <a:t>HDMI and SFP  mezzanines (ATCA)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Optical ribbon mezzanines (ATCA)</a:t>
            </a:r>
          </a:p>
          <a:p>
            <a:pPr>
              <a:defRPr/>
            </a:pPr>
            <a:endParaRPr lang="en-GB" sz="18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1" y="549275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/>
              <a:t>Crate environment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312024" y="1539280"/>
            <a:ext cx="4176464" cy="18177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err="1"/>
              <a:t>Minicrate</a:t>
            </a:r>
            <a:r>
              <a:rPr lang="en-GB" sz="2000" dirty="0"/>
              <a:t> 19” 3U (CERN store)</a:t>
            </a:r>
          </a:p>
          <a:p>
            <a:pPr>
              <a:defRPr/>
            </a:pPr>
            <a:r>
              <a:rPr lang="en-GB" sz="2000" dirty="0" err="1"/>
              <a:t>Eurocrate</a:t>
            </a:r>
            <a:r>
              <a:rPr lang="en-GB" sz="2000" dirty="0"/>
              <a:t> 19” 6U (CERN store)</a:t>
            </a:r>
          </a:p>
          <a:p>
            <a:pPr>
              <a:defRPr/>
            </a:pPr>
            <a:r>
              <a:rPr lang="en-GB" sz="2000" dirty="0"/>
              <a:t>ATCA </a:t>
            </a:r>
            <a:r>
              <a:rPr lang="en-GB" sz="2000" dirty="0" err="1"/>
              <a:t>Minicrate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EicSys</a:t>
            </a:r>
            <a:r>
              <a:rPr lang="en-GB" sz="2000" dirty="0" smtClean="0"/>
              <a:t> </a:t>
            </a:r>
            <a:r>
              <a:rPr lang="en-GB" sz="2000" dirty="0"/>
              <a:t>)</a:t>
            </a:r>
          </a:p>
          <a:p>
            <a:pPr>
              <a:defRPr/>
            </a:pPr>
            <a:r>
              <a:rPr lang="en-GB" sz="2000" dirty="0"/>
              <a:t>ATCA 14 slot full crate </a:t>
            </a:r>
            <a:r>
              <a:rPr lang="en-GB" sz="2000" dirty="0" smtClean="0"/>
              <a:t>(</a:t>
            </a:r>
            <a:r>
              <a:rPr lang="en-GB" sz="2000" dirty="0" err="1"/>
              <a:t>E</a:t>
            </a:r>
            <a:r>
              <a:rPr lang="en-GB" sz="2000" dirty="0" err="1" smtClean="0"/>
              <a:t>icSys</a:t>
            </a:r>
            <a:r>
              <a:rPr lang="en-GB" sz="2000" dirty="0" smtClean="0"/>
              <a:t>)</a:t>
            </a:r>
            <a:r>
              <a:rPr lang="en-GB" sz="2000" dirty="0"/>
              <a:t>	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19288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Readout Units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17306" y="4519762"/>
            <a:ext cx="3890662" cy="121349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/>
              <a:t>Network switch ( </a:t>
            </a:r>
            <a:r>
              <a:rPr lang="en-GB" sz="1600" dirty="0" smtClean="0"/>
              <a:t>small systems)</a:t>
            </a:r>
            <a:endParaRPr lang="en-GB" sz="1600" dirty="0"/>
          </a:p>
          <a:p>
            <a:pPr>
              <a:defRPr/>
            </a:pPr>
            <a:r>
              <a:rPr lang="en-GB" sz="1600" dirty="0"/>
              <a:t>SRU ( default, large systems)</a:t>
            </a:r>
          </a:p>
          <a:p>
            <a:pPr>
              <a:defRPr/>
            </a:pPr>
            <a:r>
              <a:rPr lang="en-GB" sz="1600" dirty="0"/>
              <a:t>SRU-ATCA </a:t>
            </a:r>
            <a:r>
              <a:rPr lang="en-GB" sz="1600" dirty="0" smtClean="0"/>
              <a:t>(planned</a:t>
            </a:r>
            <a:r>
              <a:rPr lang="en-GB" sz="1600" dirty="0"/>
              <a:t>)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0" y="3603433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SRS firmware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56608" y="4415123"/>
            <a:ext cx="4005183" cy="19335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6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smtClean="0"/>
              <a:t>FEC -APV  frontend </a:t>
            </a:r>
            <a:endParaRPr lang="en-GB" sz="2000" dirty="0"/>
          </a:p>
          <a:p>
            <a:pPr>
              <a:defRPr/>
            </a:pPr>
            <a:r>
              <a:rPr lang="en-GB" sz="2000" dirty="0" smtClean="0"/>
              <a:t>FEC -VMM frontend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analogue module APV readout</a:t>
            </a:r>
          </a:p>
          <a:p>
            <a:pPr>
              <a:defRPr/>
            </a:pPr>
            <a:r>
              <a:rPr lang="en-GB" sz="2000" dirty="0"/>
              <a:t>common mode/pedestal correction</a:t>
            </a:r>
          </a:p>
          <a:p>
            <a:pPr>
              <a:defRPr/>
            </a:pPr>
            <a:r>
              <a:rPr lang="en-GB" sz="2000" dirty="0"/>
              <a:t>Zero Suppression APV</a:t>
            </a:r>
          </a:p>
          <a:p>
            <a:pPr>
              <a:defRPr/>
            </a:pPr>
            <a:r>
              <a:rPr lang="en-GB" sz="2000" dirty="0"/>
              <a:t>10 </a:t>
            </a:r>
            <a:r>
              <a:rPr lang="en-GB" sz="2000" dirty="0" err="1"/>
              <a:t>Gbit</a:t>
            </a:r>
            <a:r>
              <a:rPr lang="en-GB" sz="2000" dirty="0"/>
              <a:t> core  Virtex6 XAUI ( SRU)</a:t>
            </a:r>
          </a:p>
          <a:p>
            <a:pPr>
              <a:defRPr/>
            </a:pPr>
            <a:r>
              <a:rPr lang="en-GB" sz="2000" dirty="0"/>
              <a:t>DDL core ALICE </a:t>
            </a:r>
          </a:p>
          <a:p>
            <a:pPr>
              <a:defRPr/>
            </a:pPr>
            <a:r>
              <a:rPr lang="en-GB" sz="2000" dirty="0"/>
              <a:t>Slink core ATLAS</a:t>
            </a:r>
          </a:p>
          <a:p>
            <a:pPr>
              <a:defRPr/>
            </a:pPr>
            <a:r>
              <a:rPr lang="en-GB" sz="2000" dirty="0"/>
              <a:t>TTC </a:t>
            </a:r>
            <a:r>
              <a:rPr lang="en-GB" sz="2000" dirty="0" err="1"/>
              <a:t>rx</a:t>
            </a:r>
            <a:r>
              <a:rPr lang="en-GB" sz="2000" dirty="0"/>
              <a:t>  module Virtex-6 (SRU)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sz="2000" dirty="0"/>
          </a:p>
        </p:txBody>
      </p:sp>
      <p:pic>
        <p:nvPicPr>
          <p:cNvPr id="18449" name="Picture 3" descr="C:\Hans\R&amp;D\RD51\WG52\Production files SRS\Minicrate\Views\3U Minicrate front side , cover plates remov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652" y="1719076"/>
            <a:ext cx="1547568" cy="7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4" descr="C:\Hans\R&amp;D\RD51\WG52\Production files SRS\SRU\SRU-3\Views\Readout Unit with link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5732463"/>
            <a:ext cx="27717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5" descr="C:\Hans\R&amp;D\RD51\WG52\Production files SRS\SRS-ATCA\Views general\2-slot ATCA carte with 2 SRS card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773" y="2542866"/>
            <a:ext cx="1384709" cy="7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6" descr="C:\Hans\R&amp;D\RD51\WG52\Production files SRS\SRS-ATCA\view mezzanine cards\optical  ATAC  mezzan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0" y="752188"/>
            <a:ext cx="1673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" y="1918459"/>
            <a:ext cx="1917306" cy="87058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0685" y="91660"/>
            <a:ext cx="1531315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2" y="2905589"/>
            <a:ext cx="1097714" cy="1018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144" y="3963707"/>
            <a:ext cx="2251320" cy="959132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8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053" y="216281"/>
            <a:ext cx="10058400" cy="1609344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APV 128  hybrid SRS </a:t>
            </a:r>
            <a:r>
              <a:rPr lang="en-GB" sz="1800" dirty="0" smtClean="0"/>
              <a:t>(</a:t>
            </a:r>
            <a:r>
              <a:rPr lang="en-GB" sz="1800" dirty="0"/>
              <a:t>CERN store SCEM 07.89.00.005.9 )</a:t>
            </a:r>
          </a:p>
        </p:txBody>
      </p:sp>
      <p:pic>
        <p:nvPicPr>
          <p:cNvPr id="12291" name="Picture 3" descr="C:\Hans\R&amp;D\rd51\WG52\Production files SRS\APV Hybrid V4\Photos\hybrid_V4_Mast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3593" y="1602075"/>
            <a:ext cx="6478588" cy="474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1862139" y="5241925"/>
            <a:ext cx="17107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Micro HDMI-D </a:t>
            </a:r>
          </a:p>
          <a:p>
            <a:pPr eaLnBrk="1" hangingPunct="1"/>
            <a:r>
              <a:rPr lang="en-GB" altLang="en-US"/>
              <a:t>readout plug</a:t>
            </a:r>
          </a:p>
          <a:p>
            <a:pPr eaLnBrk="1" hangingPunct="1"/>
            <a:r>
              <a:rPr lang="en-GB" altLang="en-US"/>
              <a:t>= SRS chiplink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045451" y="2133600"/>
            <a:ext cx="1146175" cy="87788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94075" y="3244850"/>
            <a:ext cx="1811338" cy="6556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1871664" y="2741614"/>
            <a:ext cx="17605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Wire –bonded,</a:t>
            </a:r>
          </a:p>
          <a:p>
            <a:pPr eaLnBrk="1" hangingPunct="1"/>
            <a:r>
              <a:rPr lang="en-GB" altLang="en-US"/>
              <a:t>APV 25 chip,</a:t>
            </a:r>
          </a:p>
          <a:p>
            <a:pPr eaLnBrk="1" hangingPunct="1"/>
            <a:r>
              <a:rPr lang="en-GB" altLang="en-US"/>
              <a:t>analogue</a:t>
            </a:r>
          </a:p>
          <a:p>
            <a:pPr eaLnBrk="1" hangingPunct="1"/>
            <a:r>
              <a:rPr lang="en-GB" altLang="en-US"/>
              <a:t>128 channels</a:t>
            </a:r>
          </a:p>
          <a:p>
            <a:pPr eaLnBrk="1" hangingPunct="1"/>
            <a:r>
              <a:rPr lang="en-GB" altLang="en-US"/>
              <a:t>(below globtop)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289800" y="5865813"/>
            <a:ext cx="1081088" cy="3238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16"/>
          <p:cNvSpPr txBox="1">
            <a:spLocks noChangeArrowheads="1"/>
          </p:cNvSpPr>
          <p:nvPr/>
        </p:nvSpPr>
        <p:spPr bwMode="auto">
          <a:xfrm>
            <a:off x="8275638" y="6015039"/>
            <a:ext cx="24545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MMCX connector</a:t>
            </a:r>
          </a:p>
          <a:p>
            <a:pPr eaLnBrk="1" hangingPunct="1"/>
            <a:r>
              <a:rPr lang="en-GB" altLang="en-US"/>
              <a:t>array for GND/click-in </a:t>
            </a:r>
          </a:p>
        </p:txBody>
      </p:sp>
      <p:pic>
        <p:nvPicPr>
          <p:cNvPr id="1229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1" y="1765301"/>
            <a:ext cx="17494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3251201" y="1801813"/>
            <a:ext cx="468313" cy="69056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TextBox 18"/>
          <p:cNvSpPr txBox="1">
            <a:spLocks noChangeArrowheads="1"/>
          </p:cNvSpPr>
          <p:nvPr/>
        </p:nvSpPr>
        <p:spPr bwMode="auto">
          <a:xfrm>
            <a:off x="1909763" y="1500188"/>
            <a:ext cx="15440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/>
              <a:t>Master-Slave</a:t>
            </a:r>
          </a:p>
          <a:p>
            <a:pPr eaLnBrk="1" hangingPunct="1"/>
            <a:r>
              <a:rPr lang="en-GB" altLang="en-US" dirty="0"/>
              <a:t>cable</a:t>
            </a:r>
          </a:p>
          <a:p>
            <a:pPr eaLnBrk="1" hangingPunct="1"/>
            <a:r>
              <a:rPr lang="en-GB" altLang="en-US" dirty="0"/>
              <a:t>connector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759825" y="4581525"/>
            <a:ext cx="431800" cy="431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2" name="TextBox 21"/>
          <p:cNvSpPr txBox="1">
            <a:spLocks noChangeArrowheads="1"/>
          </p:cNvSpPr>
          <p:nvPr/>
        </p:nvSpPr>
        <p:spPr bwMode="auto">
          <a:xfrm>
            <a:off x="9191625" y="3543301"/>
            <a:ext cx="13516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IEC-61000 </a:t>
            </a:r>
          </a:p>
          <a:p>
            <a:pPr eaLnBrk="1" hangingPunct="1"/>
            <a:r>
              <a:rPr lang="en-GB" altLang="en-US"/>
              <a:t>Level-4</a:t>
            </a:r>
          </a:p>
          <a:p>
            <a:pPr eaLnBrk="1" hangingPunct="1"/>
            <a:r>
              <a:rPr lang="en-GB" altLang="en-US"/>
              <a:t>spark</a:t>
            </a:r>
          </a:p>
          <a:p>
            <a:pPr eaLnBrk="1" hangingPunct="1"/>
            <a:r>
              <a:rPr lang="en-GB" altLang="en-US"/>
              <a:t>protection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071814" y="4964113"/>
            <a:ext cx="820737" cy="3365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4" name="Picture 2" descr="C:\Hans\R&amp;D\RD51\WG52\Production files SRS\APV Hybrid V4\Views\hybrid V4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952" y="882004"/>
            <a:ext cx="1795312" cy="83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5" name="TextBox 8"/>
          <p:cNvSpPr txBox="1">
            <a:spLocks noChangeArrowheads="1"/>
          </p:cNvSpPr>
          <p:nvPr/>
        </p:nvSpPr>
        <p:spPr bwMode="auto">
          <a:xfrm>
            <a:off x="1871663" y="4376739"/>
            <a:ext cx="22279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PLL for clock/trigger</a:t>
            </a:r>
          </a:p>
          <a:p>
            <a:pPr eaLnBrk="1" hangingPunct="1"/>
            <a:r>
              <a:rPr lang="en-GB" altLang="en-US"/>
              <a:t>separation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454401" y="3860800"/>
            <a:ext cx="696913" cy="5159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7" name="TextBox 17"/>
          <p:cNvSpPr txBox="1">
            <a:spLocks noChangeArrowheads="1"/>
          </p:cNvSpPr>
          <p:nvPr/>
        </p:nvSpPr>
        <p:spPr bwMode="auto">
          <a:xfrm>
            <a:off x="4440239" y="6018213"/>
            <a:ext cx="3865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Discrete AC coupling and grounding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64201" y="4508500"/>
            <a:ext cx="1223963" cy="16573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TextBox 24"/>
          <p:cNvSpPr txBox="1">
            <a:spLocks noChangeArrowheads="1"/>
          </p:cNvSpPr>
          <p:nvPr/>
        </p:nvSpPr>
        <p:spPr bwMode="auto">
          <a:xfrm>
            <a:off x="3803650" y="1444625"/>
            <a:ext cx="1924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Low noise LDO’s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375276" y="1765300"/>
            <a:ext cx="73025" cy="8715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5470" y="119572"/>
            <a:ext cx="1531315" cy="12192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80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8820" y="-10682"/>
            <a:ext cx="10058400" cy="1609344"/>
          </a:xfrm>
        </p:spPr>
        <p:txBody>
          <a:bodyPr/>
          <a:lstStyle/>
          <a:p>
            <a:r>
              <a:rPr lang="en-GB" dirty="0" smtClean="0"/>
              <a:t>VMM hybrid SRS </a:t>
            </a:r>
            <a:r>
              <a:rPr lang="en-GB" sz="2800" dirty="0" smtClean="0"/>
              <a:t>( new digital SRS frontend </a:t>
            </a:r>
            <a:r>
              <a:rPr lang="en-GB" sz="2800" dirty="0" smtClean="0">
                <a:solidFill>
                  <a:srgbClr val="FF0000"/>
                </a:solidFill>
              </a:rPr>
              <a:t>under test 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426" y="2093976"/>
            <a:ext cx="6914064" cy="407710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069572" y="2195681"/>
            <a:ext cx="531628" cy="4730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40531" y="1897714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 link 1 DTCCP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9156197" y="3211033"/>
            <a:ext cx="384334" cy="21265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601200" y="3001190"/>
            <a:ext cx="72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JTAG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486378" y="5201702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 link 2 DTCCP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198698" y="3903332"/>
            <a:ext cx="1413135" cy="44420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601200" y="3686829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Companion FPGA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035170" y="1644775"/>
            <a:ext cx="410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Photo: 2 x wire-bonded VMM2 chips</a:t>
            </a:r>
            <a:r>
              <a:rPr lang="en-GB" dirty="0"/>
              <a:t> 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496494" y="1935727"/>
            <a:ext cx="221598" cy="913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1721181" y="2511546"/>
            <a:ext cx="1149611" cy="9121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726" y="2308553"/>
            <a:ext cx="1927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 coupling</a:t>
            </a:r>
          </a:p>
          <a:p>
            <a:r>
              <a:rPr lang="en-GB" dirty="0"/>
              <a:t> </a:t>
            </a:r>
            <a:r>
              <a:rPr lang="en-GB" dirty="0" smtClean="0"/>
              <a:t>         &amp;</a:t>
            </a:r>
          </a:p>
          <a:p>
            <a:r>
              <a:rPr lang="en-GB" dirty="0"/>
              <a:t>s</a:t>
            </a:r>
            <a:r>
              <a:rPr lang="en-GB" dirty="0" smtClean="0"/>
              <a:t>park protection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578472" y="3827402"/>
            <a:ext cx="1761715" cy="3615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011" y="4294364"/>
            <a:ext cx="254422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Panasonic 130 pin</a:t>
            </a:r>
          </a:p>
          <a:p>
            <a:r>
              <a:rPr lang="en-GB" sz="1600" dirty="0"/>
              <a:t>c</a:t>
            </a:r>
            <a:r>
              <a:rPr lang="en-GB" sz="1600" dirty="0" smtClean="0"/>
              <a:t>onnector for MPGDs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Will be  replaced by new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140 pin HRS 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connector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570381" y="5922335"/>
            <a:ext cx="202019" cy="3504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18092" y="6072877"/>
            <a:ext cx="328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Neighbor</a:t>
            </a:r>
            <a:r>
              <a:rPr lang="en-GB" dirty="0"/>
              <a:t>-</a:t>
            </a:r>
            <a:r>
              <a:rPr lang="en-GB" dirty="0" smtClean="0"/>
              <a:t>channel via MMCX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340187" y="5827973"/>
            <a:ext cx="439333" cy="3431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74481" y="6074007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GND </a:t>
            </a:r>
            <a:r>
              <a:rPr lang="en-GB" dirty="0" err="1" smtClean="0"/>
              <a:t>MMCx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8902178" y="5386368"/>
            <a:ext cx="584200" cy="135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067" y="39671"/>
            <a:ext cx="1531315" cy="1219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60049" y="1613903"/>
            <a:ext cx="3717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-&gt; new VMM3 board fully routed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6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5694" y="292834"/>
            <a:ext cx="10058400" cy="1609344"/>
          </a:xfrm>
        </p:spPr>
        <p:txBody>
          <a:bodyPr/>
          <a:lstStyle/>
          <a:p>
            <a:r>
              <a:rPr lang="en-US" dirty="0" smtClean="0"/>
              <a:t>VMM3 hybrid design / RD51*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438" y="1657464"/>
            <a:ext cx="10038583" cy="4051300"/>
          </a:xfrm>
        </p:spPr>
      </p:pic>
      <p:sp>
        <p:nvSpPr>
          <p:cNvPr id="10" name="TextBox 9"/>
          <p:cNvSpPr txBox="1"/>
          <p:nvPr/>
        </p:nvSpPr>
        <p:spPr>
          <a:xfrm>
            <a:off x="1567108" y="1327803"/>
            <a:ext cx="6082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VMM3 chip is larger and has ~30 more pads than VMM2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766425" y="1025015"/>
            <a:ext cx="3184783" cy="175432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STATUS December 2016</a:t>
            </a:r>
          </a:p>
          <a:p>
            <a:endParaRPr lang="en-US" dirty="0"/>
          </a:p>
          <a:p>
            <a:r>
              <a:rPr lang="en-US" dirty="0" smtClean="0"/>
              <a:t>-all updates applied</a:t>
            </a:r>
          </a:p>
          <a:p>
            <a:r>
              <a:rPr lang="en-US" dirty="0" smtClean="0"/>
              <a:t>-routing finalized</a:t>
            </a:r>
          </a:p>
          <a:p>
            <a:r>
              <a:rPr lang="en-US" dirty="0" smtClean="0"/>
              <a:t>-PCB order 15 cards in prep.</a:t>
            </a:r>
          </a:p>
          <a:p>
            <a:r>
              <a:rPr lang="en-US" dirty="0" smtClean="0"/>
              <a:t>-Wire bonding  ASAP.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29456" y="5825943"/>
            <a:ext cx="44985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 3</a:t>
            </a:r>
            <a:r>
              <a:rPr lang="en-US" baseline="30000" dirty="0" smtClean="0"/>
              <a:t>rd</a:t>
            </a:r>
            <a:r>
              <a:rPr lang="en-US" dirty="0" smtClean="0"/>
              <a:t> revision  of VMM hybrids for  SRS  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12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36" y="118772"/>
            <a:ext cx="10058400" cy="1609344"/>
          </a:xfrm>
        </p:spPr>
        <p:txBody>
          <a:bodyPr/>
          <a:lstStyle/>
          <a:p>
            <a:r>
              <a:rPr lang="en-GB" dirty="0" smtClean="0"/>
              <a:t>APV</a:t>
            </a:r>
            <a:r>
              <a:rPr lang="en-GB" sz="2400" dirty="0" smtClean="0"/>
              <a:t>(analogue)   </a:t>
            </a:r>
            <a:r>
              <a:rPr lang="en-GB" dirty="0"/>
              <a:t> </a:t>
            </a:r>
            <a:r>
              <a:rPr lang="en-GB" dirty="0" smtClean="0"/>
              <a:t>           VMM</a:t>
            </a:r>
            <a:r>
              <a:rPr lang="en-GB" sz="2800" dirty="0" smtClean="0"/>
              <a:t>(digital)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273" y="1436539"/>
            <a:ext cx="4335272" cy="46828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 smtClean="0"/>
              <a:t>APV  (250 nm CMOS)</a:t>
            </a:r>
          </a:p>
          <a:p>
            <a:r>
              <a:rPr lang="en-GB" sz="1800" dirty="0" smtClean="0"/>
              <a:t>Pipeline depth:  max. 192 clocks</a:t>
            </a:r>
          </a:p>
          <a:p>
            <a:r>
              <a:rPr lang="en-GB" sz="1800" dirty="0" smtClean="0"/>
              <a:t>Trigger latency: max.  3 us</a:t>
            </a:r>
          </a:p>
          <a:p>
            <a:r>
              <a:rPr lang="en-GB" sz="1800" dirty="0" smtClean="0"/>
              <a:t>Noise:  &lt; 500 e- intrinsic  &gt;750..1400 e- on detector</a:t>
            </a:r>
          </a:p>
          <a:p>
            <a:r>
              <a:rPr lang="en-GB" sz="1800" dirty="0" smtClean="0"/>
              <a:t>dynamic range:    25 </a:t>
            </a:r>
            <a:r>
              <a:rPr lang="en-GB" sz="1800" dirty="0" err="1" smtClean="0"/>
              <a:t>fC</a:t>
            </a:r>
            <a:r>
              <a:rPr lang="en-GB" sz="1800" dirty="0" smtClean="0"/>
              <a:t>  </a:t>
            </a:r>
          </a:p>
          <a:p>
            <a:r>
              <a:rPr lang="en-GB" sz="1800" dirty="0" smtClean="0"/>
              <a:t>Detector capacity:  18… &lt; 60pf </a:t>
            </a:r>
          </a:p>
          <a:p>
            <a:r>
              <a:rPr lang="en-GB" sz="1800" dirty="0" smtClean="0"/>
              <a:t>ADC ext.  4096/1000  [counts/baseline]</a:t>
            </a:r>
          </a:p>
          <a:p>
            <a:r>
              <a:rPr lang="en-GB" sz="1800" dirty="0" smtClean="0"/>
              <a:t>Gain:  fixed CSA gain 100uA/</a:t>
            </a:r>
            <a:r>
              <a:rPr lang="en-GB" sz="1800" dirty="0" err="1" smtClean="0"/>
              <a:t>mip</a:t>
            </a:r>
            <a:r>
              <a:rPr lang="en-GB" sz="1800" dirty="0" smtClean="0"/>
              <a:t>, 5 output signal gains (in step of 20%)   </a:t>
            </a:r>
          </a:p>
          <a:p>
            <a:r>
              <a:rPr lang="en-GB" sz="1800" dirty="0" smtClean="0"/>
              <a:t>Timing jitter :  ½(1/fc)  [+- 12ns]</a:t>
            </a:r>
          </a:p>
          <a:p>
            <a:r>
              <a:rPr lang="en-GB" sz="1800" dirty="0" smtClean="0"/>
              <a:t>Shaping times: 50 ns adjustable to 80 ns</a:t>
            </a:r>
          </a:p>
          <a:p>
            <a:r>
              <a:rPr lang="en-GB" sz="1800" dirty="0"/>
              <a:t>m</a:t>
            </a:r>
            <a:r>
              <a:rPr lang="en-GB" sz="1800" dirty="0" smtClean="0"/>
              <a:t>ax readout rate:  7 kHz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46952" y="1436539"/>
            <a:ext cx="5284216" cy="4584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800" b="1" u="sng" dirty="0" smtClean="0"/>
              <a:t>VMM (130nm CMOS)</a:t>
            </a:r>
          </a:p>
          <a:p>
            <a:r>
              <a:rPr lang="en-GB" sz="1700" dirty="0" smtClean="0"/>
              <a:t>Pipeline depth:  64  digital frames (peak)</a:t>
            </a:r>
          </a:p>
          <a:p>
            <a:r>
              <a:rPr lang="en-GB" sz="1700" dirty="0" smtClean="0"/>
              <a:t>Trigger latency: (self triggered) or  L0 (12.8us)</a:t>
            </a:r>
          </a:p>
          <a:p>
            <a:r>
              <a:rPr lang="en-GB" sz="1700" dirty="0" smtClean="0"/>
              <a:t>noise :  &lt; 400 e- on 10x10 detector reported</a:t>
            </a:r>
          </a:p>
          <a:p>
            <a:r>
              <a:rPr lang="en-GB" sz="1700" dirty="0" smtClean="0"/>
              <a:t>dynamic range: </a:t>
            </a:r>
            <a:r>
              <a:rPr lang="en-GB" sz="1700" dirty="0"/>
              <a:t> </a:t>
            </a:r>
            <a:r>
              <a:rPr lang="en-GB" sz="1700" dirty="0" smtClean="0"/>
              <a:t>expect &gt;&gt; 25 </a:t>
            </a:r>
            <a:r>
              <a:rPr lang="en-GB" sz="1700" dirty="0" err="1" smtClean="0"/>
              <a:t>fC</a:t>
            </a:r>
            <a:endParaRPr lang="en-GB" sz="1700" dirty="0" smtClean="0"/>
          </a:p>
          <a:p>
            <a:r>
              <a:rPr lang="en-GB" sz="1700" dirty="0" smtClean="0"/>
              <a:t>Detector capacity:   30pF  .. .. &lt; </a:t>
            </a:r>
            <a:r>
              <a:rPr lang="en-GB" sz="1700" dirty="0"/>
              <a:t>1nF </a:t>
            </a:r>
          </a:p>
          <a:p>
            <a:r>
              <a:rPr lang="en-GB" sz="1700" dirty="0" smtClean="0"/>
              <a:t>ADC: embedded,  10 bit </a:t>
            </a:r>
          </a:p>
          <a:p>
            <a:r>
              <a:rPr lang="en-GB" sz="1700" dirty="0" smtClean="0"/>
              <a:t>Gains: 8 CSA gains  [0.5..16mV/</a:t>
            </a:r>
            <a:r>
              <a:rPr lang="en-GB" sz="1700" dirty="0" err="1" smtClean="0"/>
              <a:t>fC</a:t>
            </a:r>
            <a:r>
              <a:rPr lang="en-GB" sz="1700" dirty="0" smtClean="0"/>
              <a:t>]</a:t>
            </a:r>
          </a:p>
          <a:p>
            <a:r>
              <a:rPr lang="en-GB" sz="1700" dirty="0" smtClean="0"/>
              <a:t>Timing jitter:  20 bit t-stamp, 1ns resolution</a:t>
            </a:r>
          </a:p>
          <a:p>
            <a:r>
              <a:rPr lang="en-GB" sz="1700" dirty="0" smtClean="0"/>
              <a:t>Shaping times: 4 [ 25… 200ns]</a:t>
            </a:r>
          </a:p>
          <a:p>
            <a:r>
              <a:rPr lang="en-GB" sz="1700" dirty="0"/>
              <a:t>m</a:t>
            </a:r>
            <a:r>
              <a:rPr lang="en-GB" sz="1700" dirty="0" smtClean="0"/>
              <a:t>ax readout rates: estimated 4 MHz/</a:t>
            </a:r>
            <a:r>
              <a:rPr lang="en-GB" sz="1700" dirty="0" err="1" smtClean="0"/>
              <a:t>ch</a:t>
            </a:r>
            <a:r>
              <a:rPr lang="en-GB" sz="1700" dirty="0" smtClean="0"/>
              <a:t> </a:t>
            </a:r>
          </a:p>
          <a:p>
            <a:pPr marL="0" indent="0">
              <a:buFont typeface="Wingdings" pitchFamily="2" charset="2"/>
              <a:buNone/>
            </a:pP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95" y="91411"/>
            <a:ext cx="1531315" cy="12192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10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6350" y="461075"/>
            <a:ext cx="10058400" cy="1609344"/>
          </a:xfrm>
        </p:spPr>
        <p:txBody>
          <a:bodyPr/>
          <a:lstStyle/>
          <a:p>
            <a:r>
              <a:rPr lang="en-US" dirty="0" smtClean="0"/>
              <a:t>Connectors for VMM3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76" y="1435100"/>
            <a:ext cx="9128916" cy="4598198"/>
          </a:xfrm>
        </p:spPr>
      </p:pic>
      <p:sp>
        <p:nvSpPr>
          <p:cNvPr id="8" name="TextBox 7"/>
          <p:cNvSpPr txBox="1"/>
          <p:nvPr/>
        </p:nvSpPr>
        <p:spPr>
          <a:xfrm>
            <a:off x="7456721" y="1539196"/>
            <a:ext cx="4387548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CONNECTORS  VMM3</a:t>
            </a:r>
          </a:p>
          <a:p>
            <a:endParaRPr lang="en-US" dirty="0"/>
          </a:p>
          <a:p>
            <a:r>
              <a:rPr lang="en-US" dirty="0" smtClean="0"/>
              <a:t>-2 x HDMI-D (Micro ) Master and Slave</a:t>
            </a:r>
          </a:p>
          <a:p>
            <a:endParaRPr lang="en-US" dirty="0"/>
          </a:p>
          <a:p>
            <a:r>
              <a:rPr lang="en-US" dirty="0" smtClean="0"/>
              <a:t>IPL1  direct  power option </a:t>
            </a:r>
          </a:p>
          <a:p>
            <a:endParaRPr lang="en-US" dirty="0"/>
          </a:p>
          <a:p>
            <a:r>
              <a:rPr lang="en-US" dirty="0" smtClean="0"/>
              <a:t>MMCX  for GND  and  neighbor  signals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3741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VMM3 Master-Slave connectivity plan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291" y="1395984"/>
            <a:ext cx="9249800" cy="4659086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772" y="4615543"/>
            <a:ext cx="1679305" cy="943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6386" y="5513654"/>
            <a:ext cx="24323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</a:t>
            </a:r>
            <a:r>
              <a:rPr lang="en-US" sz="1400" dirty="0" smtClean="0"/>
              <a:t>hoto prototype power box</a:t>
            </a:r>
            <a:endParaRPr lang="en-US" sz="1400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5336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Eurocrates</a:t>
            </a:r>
            <a:r>
              <a:rPr lang="en-GB" dirty="0" smtClean="0"/>
              <a:t> </a:t>
            </a:r>
            <a:r>
              <a:rPr lang="en-GB" dirty="0" err="1" smtClean="0"/>
              <a:t>fOR</a:t>
            </a:r>
            <a:r>
              <a:rPr lang="en-GB" dirty="0" smtClean="0"/>
              <a:t> larger systems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069" y="1824108"/>
            <a:ext cx="5555646" cy="3527566"/>
          </a:xfrm>
        </p:spPr>
      </p:pic>
      <p:sp>
        <p:nvSpPr>
          <p:cNvPr id="8" name="TextBox 7"/>
          <p:cNvSpPr txBox="1"/>
          <p:nvPr/>
        </p:nvSpPr>
        <p:spPr>
          <a:xfrm>
            <a:off x="1088136" y="1824108"/>
            <a:ext cx="2592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Stacking “of vertical slices”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</a:t>
            </a:r>
            <a:r>
              <a:rPr lang="en-GB" dirty="0" smtClean="0"/>
              <a:t>p to 8K APV channels</a:t>
            </a:r>
            <a:r>
              <a:rPr lang="en-GB" dirty="0"/>
              <a:t> </a:t>
            </a:r>
            <a:r>
              <a:rPr lang="en-GB" dirty="0" smtClean="0"/>
              <a:t>per crate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CTF card for common clock and Trigger (TC link)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HDMI frontend links connected on rear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 for APV or VMM via HDMI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sp>
        <p:nvSpPr>
          <p:cNvPr id="3" name="Right Arrow 2"/>
          <p:cNvSpPr/>
          <p:nvPr/>
        </p:nvSpPr>
        <p:spPr>
          <a:xfrm>
            <a:off x="3698488" y="5867400"/>
            <a:ext cx="535184" cy="4053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476953" y="5725155"/>
            <a:ext cx="63479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With VMM power box, 12V from ATX can be used for VMM</a:t>
            </a:r>
          </a:p>
          <a:p>
            <a:r>
              <a:rPr lang="en-US" dirty="0" smtClean="0"/>
              <a:t>(12V @ 250W ) -&gt; fill up crate with 8  </a:t>
            </a:r>
            <a:r>
              <a:rPr lang="en-US" dirty="0" err="1" smtClean="0"/>
              <a:t>DVMcards</a:t>
            </a:r>
            <a:r>
              <a:rPr lang="en-US" dirty="0" smtClean="0"/>
              <a:t>/FECs</a:t>
            </a:r>
          </a:p>
          <a:p>
            <a:r>
              <a:rPr lang="en-US" dirty="0" smtClean="0"/>
              <a:t>Revised </a:t>
            </a:r>
            <a:r>
              <a:rPr lang="en-US" dirty="0" err="1" smtClean="0"/>
              <a:t>Eurocrates</a:t>
            </a:r>
            <a:r>
              <a:rPr lang="en-US" dirty="0" smtClean="0"/>
              <a:t> with custom PS in discussion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17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ATCA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28868"/>
          <a:stretch/>
        </p:blipFill>
        <p:spPr>
          <a:xfrm>
            <a:off x="2299897" y="1801923"/>
            <a:ext cx="5544000" cy="4051300"/>
          </a:xfrm>
        </p:spPr>
      </p:pic>
      <p:sp>
        <p:nvSpPr>
          <p:cNvPr id="10" name="TextBox 9"/>
          <p:cNvSpPr txBox="1"/>
          <p:nvPr/>
        </p:nvSpPr>
        <p:spPr>
          <a:xfrm>
            <a:off x="2299897" y="1856233"/>
            <a:ext cx="2422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ATCA </a:t>
            </a:r>
            <a:r>
              <a:rPr lang="en-GB" dirty="0" err="1" smtClean="0"/>
              <a:t>Minicrate</a:t>
            </a:r>
            <a:r>
              <a:rPr lang="en-GB" dirty="0" smtClean="0"/>
              <a:t> </a:t>
            </a:r>
          </a:p>
          <a:p>
            <a:r>
              <a:rPr lang="en-GB" dirty="0" smtClean="0"/>
              <a:t>2 slots for SRS blades</a:t>
            </a:r>
          </a:p>
          <a:p>
            <a:r>
              <a:rPr lang="en-GB" dirty="0" smtClean="0"/>
              <a:t>shelf manager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55539" y="4458064"/>
            <a:ext cx="2056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2x</a:t>
            </a:r>
          </a:p>
          <a:p>
            <a:r>
              <a:rPr lang="en-GB" dirty="0" smtClean="0"/>
              <a:t>SRS mezzanines</a:t>
            </a:r>
          </a:p>
          <a:p>
            <a:r>
              <a:rPr lang="en-GB" dirty="0" smtClean="0"/>
              <a:t>Left: optical </a:t>
            </a:r>
          </a:p>
          <a:p>
            <a:r>
              <a:rPr lang="en-GB" dirty="0" smtClean="0"/>
              <a:t>Right: ADC/HDMI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325293" y="2317898"/>
            <a:ext cx="3295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RTM (rear Transition Module)</a:t>
            </a:r>
          </a:p>
          <a:p>
            <a:r>
              <a:rPr lang="en-GB" dirty="0" smtClean="0"/>
              <a:t>10 GB Ethernet, 3 GB SFP  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765005" y="3993929"/>
            <a:ext cx="2126511" cy="854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273209" y="1477926"/>
            <a:ext cx="2052084" cy="1415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25293" y="1267253"/>
            <a:ext cx="2333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Meshed backplane </a:t>
            </a:r>
          </a:p>
          <a:p>
            <a:r>
              <a:rPr lang="en-GB" dirty="0" smtClean="0"/>
              <a:t>(</a:t>
            </a:r>
            <a:r>
              <a:rPr lang="en-GB" dirty="0"/>
              <a:t>6</a:t>
            </a:r>
            <a:r>
              <a:rPr lang="en-GB" dirty="0" smtClean="0"/>
              <a:t> </a:t>
            </a:r>
            <a:r>
              <a:rPr lang="en-GB" dirty="0" err="1" smtClean="0"/>
              <a:t>Gbps</a:t>
            </a:r>
            <a:r>
              <a:rPr lang="en-GB" dirty="0" smtClean="0"/>
              <a:t>, 100</a:t>
            </a:r>
            <a:r>
              <a:rPr lang="en-GB" dirty="0" smtClean="0">
                <a:latin typeface="Symbol" panose="05050102010706020507" pitchFamily="18" charset="2"/>
              </a:rPr>
              <a:t>W</a:t>
            </a:r>
            <a:r>
              <a:rPr lang="en-GB" dirty="0" smtClean="0"/>
              <a:t> links)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475228" y="3672518"/>
            <a:ext cx="1850065" cy="163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04977" y="3624587"/>
            <a:ext cx="3819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ATCA blade</a:t>
            </a:r>
          </a:p>
          <a:p>
            <a:r>
              <a:rPr lang="en-GB" dirty="0"/>
              <a:t>2x FPGA  </a:t>
            </a:r>
            <a:r>
              <a:rPr lang="en-GB" dirty="0" smtClean="0"/>
              <a:t>LX240, 2 mezzanine slots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765005" y="4270918"/>
            <a:ext cx="3402418" cy="577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44157" y="4300033"/>
            <a:ext cx="1797448" cy="1943636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3" idx="2"/>
          </p:cNvCxnSpPr>
          <p:nvPr/>
        </p:nvCxnSpPr>
        <p:spPr>
          <a:xfrm flipH="1" flipV="1">
            <a:off x="6052457" y="4119154"/>
            <a:ext cx="2318606" cy="1152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659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concept </a:t>
            </a:r>
            <a:r>
              <a:rPr lang="en-GB" sz="1800" dirty="0" smtClean="0"/>
              <a:t>(since 2009)</a:t>
            </a:r>
            <a:endParaRPr lang="en-GB" sz="1800" dirty="0"/>
          </a:p>
        </p:txBody>
      </p:sp>
      <p:pic>
        <p:nvPicPr>
          <p:cNvPr id="7" name="Image 40" descr="RD51_SRS_Struct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190"/>
          <a:stretch/>
        </p:blipFill>
        <p:spPr bwMode="auto">
          <a:xfrm>
            <a:off x="481687" y="1923853"/>
            <a:ext cx="7071060" cy="32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73490" y="2054352"/>
            <a:ext cx="493491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choose the best  </a:t>
            </a:r>
            <a:r>
              <a:rPr lang="en-GB" dirty="0">
                <a:latin typeface="Arial" charset="0"/>
                <a:cs typeface="Arial" charset="0"/>
              </a:rPr>
              <a:t>frontend </a:t>
            </a:r>
            <a:r>
              <a:rPr lang="en-GB" dirty="0" smtClean="0">
                <a:latin typeface="Arial" charset="0"/>
                <a:cs typeface="Arial" charset="0"/>
              </a:rPr>
              <a:t> for your detector</a:t>
            </a:r>
          </a:p>
          <a:p>
            <a:pPr>
              <a:defRPr/>
            </a:pPr>
            <a:r>
              <a:rPr lang="en-GB" dirty="0" smtClean="0">
                <a:latin typeface="Arial" charset="0"/>
                <a:cs typeface="Arial" charset="0"/>
              </a:rPr>
              <a:t>     low </a:t>
            </a:r>
            <a:r>
              <a:rPr lang="en-GB" dirty="0">
                <a:latin typeface="Arial" charset="0"/>
                <a:cs typeface="Arial" charset="0"/>
              </a:rPr>
              <a:t>noise, </a:t>
            </a:r>
            <a:r>
              <a:rPr lang="en-GB" dirty="0" smtClean="0">
                <a:latin typeface="Arial" charset="0"/>
                <a:cs typeface="Arial" charset="0"/>
              </a:rPr>
              <a:t>spark protection, </a:t>
            </a:r>
            <a:r>
              <a:rPr lang="en-GB" dirty="0" err="1" smtClean="0">
                <a:latin typeface="Arial" charset="0"/>
                <a:cs typeface="Arial" charset="0"/>
              </a:rPr>
              <a:t>dyn</a:t>
            </a:r>
            <a:r>
              <a:rPr lang="en-GB" dirty="0" smtClean="0">
                <a:latin typeface="Arial" charset="0"/>
                <a:cs typeface="Arial" charset="0"/>
              </a:rPr>
              <a:t>. range.. 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connect X frontends to SRS backend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s</a:t>
            </a:r>
            <a:r>
              <a:rPr lang="en-GB" dirty="0" smtClean="0">
                <a:latin typeface="Arial" charset="0"/>
                <a:cs typeface="Arial" charset="0"/>
              </a:rPr>
              <a:t>calable DTCC links instead of bus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start with few channels (1 hybrid=128 </a:t>
            </a:r>
            <a:r>
              <a:rPr lang="en-GB" dirty="0" err="1" smtClean="0">
                <a:latin typeface="Arial" charset="0"/>
                <a:cs typeface="Arial" charset="0"/>
              </a:rPr>
              <a:t>ch.</a:t>
            </a:r>
            <a:r>
              <a:rPr lang="en-GB" dirty="0" smtClean="0">
                <a:latin typeface="Arial" charset="0"/>
                <a:cs typeface="Arial" charset="0"/>
              </a:rPr>
              <a:t>) 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g</a:t>
            </a:r>
            <a:r>
              <a:rPr lang="en-GB" dirty="0" smtClean="0">
                <a:latin typeface="Arial" charset="0"/>
                <a:cs typeface="Arial" charset="0"/>
              </a:rPr>
              <a:t>et used with DAQ and Analysis software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scale </a:t>
            </a:r>
            <a:r>
              <a:rPr lang="en-GB" dirty="0">
                <a:latin typeface="Arial" charset="0"/>
                <a:cs typeface="Arial" charset="0"/>
              </a:rPr>
              <a:t>up </a:t>
            </a:r>
            <a:r>
              <a:rPr lang="en-GB" dirty="0" smtClean="0">
                <a:latin typeface="Arial" charset="0"/>
                <a:cs typeface="Arial" charset="0"/>
              </a:rPr>
              <a:t>to X channels with same software</a:t>
            </a:r>
            <a:endParaRPr lang="en-GB" dirty="0">
              <a:latin typeface="Arial" charset="0"/>
              <a:cs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g</a:t>
            </a:r>
            <a:r>
              <a:rPr lang="en-GB" dirty="0" smtClean="0">
                <a:latin typeface="Arial" charset="0"/>
                <a:cs typeface="Arial" charset="0"/>
              </a:rPr>
              <a:t>et support </a:t>
            </a:r>
            <a:r>
              <a:rPr lang="en-GB" dirty="0">
                <a:latin typeface="Arial" charset="0"/>
                <a:cs typeface="Arial" charset="0"/>
              </a:rPr>
              <a:t>by </a:t>
            </a:r>
            <a:r>
              <a:rPr lang="en-GB" dirty="0" smtClean="0">
                <a:latin typeface="Arial" charset="0"/>
                <a:cs typeface="Arial" charset="0"/>
              </a:rPr>
              <a:t>large SRS </a:t>
            </a:r>
            <a:r>
              <a:rPr lang="en-GB" dirty="0">
                <a:latin typeface="Arial" charset="0"/>
                <a:cs typeface="Arial" charset="0"/>
              </a:rPr>
              <a:t>user </a:t>
            </a:r>
            <a:r>
              <a:rPr lang="en-GB" dirty="0" smtClean="0">
                <a:latin typeface="Arial" charset="0"/>
                <a:cs typeface="Arial" charset="0"/>
              </a:rPr>
              <a:t>base RD51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m</a:t>
            </a:r>
            <a:r>
              <a:rPr lang="en-GB" dirty="0" smtClean="0">
                <a:latin typeface="Arial" charset="0"/>
                <a:cs typeface="Arial" charset="0"/>
              </a:rPr>
              <a:t>any SRS systems, much experience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SRS services: detector-HV, amplifiers etc.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SRS Classic: purchase via </a:t>
            </a:r>
            <a:r>
              <a:rPr lang="en-GB" dirty="0">
                <a:latin typeface="Arial" charset="0"/>
                <a:cs typeface="Arial" charset="0"/>
              </a:rPr>
              <a:t>@CERN </a:t>
            </a:r>
            <a:r>
              <a:rPr lang="en-GB" dirty="0" smtClean="0">
                <a:latin typeface="Arial" charset="0"/>
                <a:cs typeface="Arial" charset="0"/>
              </a:rPr>
              <a:t>store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Commercial SRS starting 2017 *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New SRS frontends: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 request-driven R&amp;D collaboration based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48568" y="5946319"/>
            <a:ext cx="396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*exception: APV hybrid, only available through CERN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383677" y="5728740"/>
            <a:ext cx="8162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DTCCP</a:t>
            </a:r>
            <a:r>
              <a:rPr lang="en-GB" sz="800" dirty="0" smtClean="0"/>
              <a:t> links</a:t>
            </a:r>
          </a:p>
          <a:p>
            <a:r>
              <a:rPr lang="en-GB" sz="700" dirty="0"/>
              <a:t>d</a:t>
            </a:r>
            <a:r>
              <a:rPr lang="en-GB" sz="700" dirty="0" smtClean="0"/>
              <a:t>efault HDMI</a:t>
            </a:r>
            <a:endParaRPr lang="en-GB" sz="700" dirty="0"/>
          </a:p>
        </p:txBody>
      </p:sp>
      <p:sp>
        <p:nvSpPr>
          <p:cNvPr id="20" name="TextBox 19"/>
          <p:cNvSpPr txBox="1"/>
          <p:nvPr/>
        </p:nvSpPr>
        <p:spPr>
          <a:xfrm>
            <a:off x="3405100" y="5691048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DTCC</a:t>
            </a:r>
            <a:r>
              <a:rPr lang="en-GB" sz="800" dirty="0" smtClean="0"/>
              <a:t> links</a:t>
            </a:r>
          </a:p>
          <a:p>
            <a:r>
              <a:rPr lang="en-GB" sz="800" dirty="0" smtClean="0"/>
              <a:t>Default CAT7</a:t>
            </a:r>
            <a:endParaRPr lang="en-GB" sz="8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41414" y="5215388"/>
            <a:ext cx="7024728" cy="730931"/>
            <a:chOff x="481687" y="5695217"/>
            <a:chExt cx="7024728" cy="730931"/>
          </a:xfrm>
        </p:grpSpPr>
        <p:sp>
          <p:nvSpPr>
            <p:cNvPr id="10" name="Rectangle 9"/>
            <p:cNvSpPr/>
            <p:nvPr/>
          </p:nvSpPr>
          <p:spPr>
            <a:xfrm>
              <a:off x="481687" y="5715259"/>
              <a:ext cx="1461977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4023" y="5709212"/>
              <a:ext cx="1463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Frontend carrier </a:t>
              </a:r>
              <a:r>
                <a:rPr lang="en-GB" sz="800" dirty="0" smtClean="0">
                  <a:solidFill>
                    <a:srgbClr val="FF0000"/>
                  </a:solidFill>
                </a:rPr>
                <a:t>(hybrids) </a:t>
              </a:r>
            </a:p>
            <a:p>
              <a:r>
                <a:rPr lang="en-GB" sz="800" dirty="0" smtClean="0"/>
                <a:t>ASICs, preamplifiers</a:t>
              </a:r>
            </a:p>
            <a:p>
              <a:r>
                <a:rPr lang="en-GB" sz="800" dirty="0" smtClean="0"/>
                <a:t>on detector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25502" y="5706364"/>
              <a:ext cx="1771331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31436" y="5723658"/>
              <a:ext cx="1745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FE Adapter  </a:t>
              </a:r>
              <a:r>
                <a:rPr lang="en-GB" sz="800" dirty="0" smtClean="0">
                  <a:solidFill>
                    <a:srgbClr val="FF0000"/>
                  </a:solidFill>
                </a:rPr>
                <a:t>(cards, mezzanines)</a:t>
              </a:r>
            </a:p>
            <a:p>
              <a:r>
                <a:rPr lang="en-GB" sz="800" dirty="0" smtClean="0"/>
                <a:t>( ADC, DVM, </a:t>
              </a:r>
              <a:r>
                <a:rPr lang="en-GB" sz="800" dirty="0" err="1" smtClean="0"/>
                <a:t>Timepix</a:t>
              </a:r>
              <a:r>
                <a:rPr lang="en-GB" sz="800" dirty="0" smtClean="0"/>
                <a:t>, </a:t>
              </a:r>
              <a:r>
                <a:rPr lang="en-GB" sz="800" dirty="0" err="1" smtClean="0"/>
                <a:t>SiPM</a:t>
              </a:r>
              <a:r>
                <a:rPr lang="en-GB" sz="800" dirty="0" smtClean="0"/>
                <a:t>, PM)</a:t>
              </a:r>
            </a:p>
            <a:p>
              <a:r>
                <a:rPr lang="en-GB" sz="800" dirty="0" smtClean="0"/>
                <a:t>+ Frontend concentrator </a:t>
              </a:r>
              <a:r>
                <a:rPr lang="en-GB" sz="800" dirty="0" smtClean="0">
                  <a:solidFill>
                    <a:srgbClr val="FF0000"/>
                  </a:solidFill>
                </a:rPr>
                <a:t>(FEC)</a:t>
              </a:r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1832715" y="5924519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39069" y="5699733"/>
              <a:ext cx="1835026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Left-Right Arrow 18"/>
            <p:cNvSpPr/>
            <p:nvPr/>
          </p:nvSpPr>
          <p:spPr>
            <a:xfrm>
              <a:off x="3832989" y="5940044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66066" y="5716665"/>
              <a:ext cx="19095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Opt. Scalable Readout Unit </a:t>
              </a:r>
              <a:r>
                <a:rPr lang="en-GB" sz="800" dirty="0" smtClean="0">
                  <a:solidFill>
                    <a:srgbClr val="FF0000"/>
                  </a:solidFill>
                </a:rPr>
                <a:t>(SRU)</a:t>
              </a:r>
            </a:p>
            <a:p>
              <a:r>
                <a:rPr lang="en-GB" sz="800" dirty="0"/>
                <a:t>d</a:t>
              </a:r>
              <a:r>
                <a:rPr lang="en-GB" sz="800" dirty="0" smtClean="0"/>
                <a:t>ata MUX/Buffer, </a:t>
              </a:r>
              <a:r>
                <a:rPr lang="en-GB" sz="800" dirty="0" err="1" smtClean="0"/>
                <a:t>TTCrx</a:t>
              </a:r>
              <a:r>
                <a:rPr lang="en-GB" sz="800" dirty="0" smtClean="0"/>
                <a:t>, clock and </a:t>
              </a:r>
              <a:r>
                <a:rPr lang="en-GB" sz="800" dirty="0"/>
                <a:t>t</a:t>
              </a:r>
              <a:r>
                <a:rPr lang="en-GB" sz="800" dirty="0" smtClean="0"/>
                <a:t>rigger  source, Busy, Slow Controls 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4204" y="5695217"/>
              <a:ext cx="1268279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Left-Right Arrow 22"/>
            <p:cNvSpPr/>
            <p:nvPr/>
          </p:nvSpPr>
          <p:spPr>
            <a:xfrm>
              <a:off x="5899687" y="5934847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40098" y="6179927"/>
              <a:ext cx="9220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UPD/ 10GBE</a:t>
              </a:r>
              <a:endParaRPr lang="en-GB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46612" y="5728752"/>
              <a:ext cx="1259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FF0000"/>
                  </a:solidFill>
                </a:rPr>
                <a:t>PC</a:t>
              </a:r>
              <a:r>
                <a:rPr lang="en-GB" sz="800" dirty="0" smtClean="0"/>
                <a:t> / Laptop with </a:t>
              </a:r>
            </a:p>
            <a:p>
              <a:r>
                <a:rPr lang="en-GB" sz="800" dirty="0" smtClean="0"/>
                <a:t>DAQ and  Analysis SW </a:t>
              </a:r>
            </a:p>
            <a:p>
              <a:r>
                <a:rPr lang="en-GB" sz="800" dirty="0" smtClean="0"/>
                <a:t>Slow controls 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93" y="70104"/>
            <a:ext cx="1531315" cy="1219200"/>
          </a:xfrm>
          <a:prstGeom prst="rect">
            <a:avLst/>
          </a:prstGeom>
        </p:spPr>
      </p:pic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40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473" y="0"/>
            <a:ext cx="8229600" cy="1143000"/>
          </a:xfrm>
        </p:spPr>
        <p:txBody>
          <a:bodyPr/>
          <a:lstStyle/>
          <a:p>
            <a:r>
              <a:rPr lang="en-GB" dirty="0" smtClean="0"/>
              <a:t>SRS  ATCA overview</a:t>
            </a:r>
            <a:endParaRPr lang="en-GB" dirty="0"/>
          </a:p>
        </p:txBody>
      </p:sp>
      <p:pic>
        <p:nvPicPr>
          <p:cNvPr id="1026" name="Picture 2" descr="C:\Hans\R&amp;D\rd51\WG52\Production files SRS\SRS-ATCA\Eicsys\Photos\EicSys atca_adc_rt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7926" y="1367714"/>
            <a:ext cx="4771649" cy="516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44272" y="1593667"/>
            <a:ext cx="348415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RTM I/O card:  </a:t>
            </a:r>
          </a:p>
          <a:p>
            <a:r>
              <a:rPr lang="en-GB" sz="1200" dirty="0">
                <a:solidFill>
                  <a:srgbClr val="00B050"/>
                </a:solidFill>
              </a:rPr>
              <a:t>2 x 8 SFP+ </a:t>
            </a:r>
            <a:r>
              <a:rPr lang="en-GB" sz="1200" dirty="0" smtClean="0">
                <a:solidFill>
                  <a:srgbClr val="00B050"/>
                </a:solidFill>
              </a:rPr>
              <a:t>ports</a:t>
            </a:r>
          </a:p>
          <a:p>
            <a:r>
              <a:rPr lang="en-GB" sz="1200" dirty="0" smtClean="0">
                <a:solidFill>
                  <a:srgbClr val="00B050"/>
                </a:solidFill>
              </a:rPr>
              <a:t> ( 2x 10 GBE FPGA, 2 x 7 4Gbps to mezzanines)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Rj45  </a:t>
            </a:r>
            <a:r>
              <a:rPr lang="en-GB" sz="1200" dirty="0" smtClean="0">
                <a:solidFill>
                  <a:srgbClr val="00B050"/>
                </a:solidFill>
              </a:rPr>
              <a:t>(1  DTCC to each mezzanine)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NIM  (SMA)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8328248" y="2101499"/>
            <a:ext cx="216024" cy="138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7852" y="1152139"/>
            <a:ext cx="196694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Blade main board:  </a:t>
            </a:r>
          </a:p>
          <a:p>
            <a:r>
              <a:rPr lang="en-GB" sz="1200" dirty="0">
                <a:solidFill>
                  <a:srgbClr val="00B050"/>
                </a:solidFill>
              </a:rPr>
              <a:t>2 x  </a:t>
            </a:r>
            <a:r>
              <a:rPr lang="en-GB" sz="1200" dirty="0" err="1">
                <a:solidFill>
                  <a:srgbClr val="00B050"/>
                </a:solidFill>
              </a:rPr>
              <a:t>Virtex</a:t>
            </a:r>
            <a:r>
              <a:rPr lang="en-GB" sz="1200" dirty="0">
                <a:solidFill>
                  <a:srgbClr val="00B050"/>
                </a:solidFill>
              </a:rPr>
              <a:t> 6 </a:t>
            </a:r>
            <a:r>
              <a:rPr lang="en-GB" sz="1200" dirty="0" smtClean="0">
                <a:solidFill>
                  <a:srgbClr val="00B050"/>
                </a:solidFill>
              </a:rPr>
              <a:t> LX240 FPGA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 </a:t>
            </a:r>
            <a:r>
              <a:rPr lang="en-GB" sz="1200" dirty="0" smtClean="0">
                <a:solidFill>
                  <a:srgbClr val="00B050"/>
                </a:solidFill>
              </a:rPr>
              <a:t>DDR3 plugin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</a:t>
            </a:r>
            <a:r>
              <a:rPr lang="en-GB" sz="1200" dirty="0" err="1">
                <a:solidFill>
                  <a:srgbClr val="00B050"/>
                </a:solidFill>
              </a:rPr>
              <a:t>mezzaine</a:t>
            </a:r>
            <a:r>
              <a:rPr lang="en-GB" sz="1200" dirty="0">
                <a:solidFill>
                  <a:srgbClr val="00B050"/>
                </a:solidFill>
              </a:rPr>
              <a:t> ports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534" y="3335226"/>
            <a:ext cx="169315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2 x Mezzanines (ADC):</a:t>
            </a: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3240689" y="3335229"/>
            <a:ext cx="142541" cy="1384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3"/>
          </p:cNvCxnSpPr>
          <p:nvPr/>
        </p:nvCxnSpPr>
        <p:spPr>
          <a:xfrm>
            <a:off x="3240689" y="3473726"/>
            <a:ext cx="142541" cy="8768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70199" y="5661249"/>
            <a:ext cx="179247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backplane connectors </a:t>
            </a:r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7248129" y="4869161"/>
            <a:ext cx="1322070" cy="10229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85154" y="6107127"/>
            <a:ext cx="239924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1  power connector </a:t>
            </a: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 flipV="1">
            <a:off x="7248129" y="5999320"/>
            <a:ext cx="537024" cy="246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662176" y="3150560"/>
            <a:ext cx="137890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3</a:t>
            </a:r>
          </a:p>
          <a:p>
            <a:r>
              <a:rPr lang="en-GB" sz="1200" dirty="0">
                <a:solidFill>
                  <a:srgbClr val="FF0000"/>
                </a:solidFill>
              </a:rPr>
              <a:t>RTM </a:t>
            </a:r>
            <a:r>
              <a:rPr lang="en-GB" sz="1200" dirty="0" err="1">
                <a:solidFill>
                  <a:srgbClr val="FF0000"/>
                </a:solidFill>
              </a:rPr>
              <a:t>comemctor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7350276" y="2780929"/>
            <a:ext cx="1311900" cy="369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807019" y="4350545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</a:t>
            </a:r>
            <a:r>
              <a:rPr lang="en-GB" dirty="0" smtClean="0"/>
              <a:t>ADC mezzanines</a:t>
            </a:r>
            <a:r>
              <a:rPr lang="en-GB" dirty="0"/>
              <a:t>:</a:t>
            </a:r>
          </a:p>
          <a:p>
            <a:r>
              <a:rPr lang="en-GB" sz="1400" dirty="0"/>
              <a:t>u</a:t>
            </a:r>
            <a:r>
              <a:rPr lang="en-GB" sz="1400" dirty="0" smtClean="0"/>
              <a:t>p to APV 6144 channels</a:t>
            </a:r>
            <a:endParaRPr lang="en-GB" sz="1400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54394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576" y="140503"/>
            <a:ext cx="10058400" cy="1609344"/>
          </a:xfrm>
        </p:spPr>
        <p:txBody>
          <a:bodyPr/>
          <a:lstStyle/>
          <a:p>
            <a:r>
              <a:rPr lang="en-GB" dirty="0" smtClean="0"/>
              <a:t>ATCA - based SRS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446" y="2246159"/>
            <a:ext cx="6718676" cy="3540636"/>
          </a:xfrm>
        </p:spPr>
      </p:pic>
      <p:sp>
        <p:nvSpPr>
          <p:cNvPr id="10" name="TextBox 9"/>
          <p:cNvSpPr txBox="1"/>
          <p:nvPr/>
        </p:nvSpPr>
        <p:spPr>
          <a:xfrm>
            <a:off x="641433" y="1779687"/>
            <a:ext cx="3043723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ATCA industry standard </a:t>
            </a:r>
            <a:r>
              <a:rPr lang="en-GB" dirty="0" smtClean="0"/>
              <a:t>crates </a:t>
            </a:r>
            <a:r>
              <a:rPr lang="en-GB" dirty="0" smtClean="0"/>
              <a:t>(Comtel, </a:t>
            </a:r>
            <a:r>
              <a:rPr lang="en-GB" dirty="0" err="1" smtClean="0"/>
              <a:t>Schroff</a:t>
            </a:r>
            <a:r>
              <a:rPr lang="en-GB" dirty="0" smtClean="0"/>
              <a:t> </a:t>
            </a:r>
            <a:r>
              <a:rPr lang="en-GB" dirty="0" err="1" smtClean="0"/>
              <a:t>etc</a:t>
            </a:r>
            <a:r>
              <a:rPr lang="en-GB" dirty="0" smtClean="0"/>
              <a:t> ) of </a:t>
            </a:r>
            <a:r>
              <a:rPr lang="en-GB" dirty="0" smtClean="0"/>
              <a:t>different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Very high-speed linked backplanes between blade-slots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x channel density compared to FEC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FEC =&gt; Blade with 2 x Adapter plugins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Adapter card=&gt; mezzanine 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711162" y="5903452"/>
            <a:ext cx="7957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 SRS </a:t>
            </a:r>
            <a:r>
              <a:rPr lang="en-GB" dirty="0" err="1" smtClean="0"/>
              <a:t>Minicrate</a:t>
            </a:r>
            <a:r>
              <a:rPr lang="en-GB" dirty="0" smtClean="0"/>
              <a:t> </a:t>
            </a:r>
            <a:r>
              <a:rPr lang="en-GB" dirty="0" smtClean="0"/>
              <a:t>(Comtel) with </a:t>
            </a:r>
            <a:r>
              <a:rPr lang="en-GB" dirty="0" smtClean="0"/>
              <a:t>1 blade, 24 HDMI ports for 6 </a:t>
            </a:r>
            <a:r>
              <a:rPr lang="en-GB" dirty="0" err="1" smtClean="0"/>
              <a:t>kchannels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39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797" y="448544"/>
            <a:ext cx="10058400" cy="1609344"/>
          </a:xfrm>
        </p:spPr>
        <p:txBody>
          <a:bodyPr/>
          <a:lstStyle/>
          <a:p>
            <a:r>
              <a:rPr lang="en-GB" dirty="0" smtClean="0"/>
              <a:t>SRS Classic  </a:t>
            </a:r>
            <a:r>
              <a:rPr lang="en-GB" sz="3200" dirty="0" smtClean="0"/>
              <a:t>versus</a:t>
            </a:r>
            <a:r>
              <a:rPr lang="en-GB" dirty="0" smtClean="0"/>
              <a:t>  SRS ATCA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9" y="2652584"/>
            <a:ext cx="6134444" cy="28177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428" y="2894773"/>
            <a:ext cx="3504274" cy="29594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7163" y="2167065"/>
            <a:ext cx="4450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 k  APV channels  4  </a:t>
            </a:r>
            <a:r>
              <a:rPr lang="en-GB" dirty="0" err="1" smtClean="0"/>
              <a:t>Eurocrates</a:t>
            </a:r>
            <a:r>
              <a:rPr lang="en-GB" dirty="0" smtClean="0"/>
              <a:t> crates </a:t>
            </a:r>
          </a:p>
          <a:p>
            <a:r>
              <a:rPr lang="en-GB" dirty="0"/>
              <a:t>i</a:t>
            </a:r>
            <a:r>
              <a:rPr lang="en-GB" dirty="0" smtClean="0"/>
              <a:t>n a Rack  with  SRS Classic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86987" y="2131477"/>
            <a:ext cx="5524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80k APV channels in one single 14 slot ATCA crate</a:t>
            </a:r>
          </a:p>
          <a:p>
            <a:r>
              <a:rPr lang="en-GB" dirty="0"/>
              <a:t>w</a:t>
            </a:r>
            <a:r>
              <a:rPr lang="en-GB" dirty="0" smtClean="0"/>
              <a:t>ith ATCA SRU in slot 1 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49095" y="5837554"/>
            <a:ext cx="47388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ATCA blades, RTMs and  ADC mezzanines are available</a:t>
            </a:r>
          </a:p>
          <a:p>
            <a:r>
              <a:rPr lang="en-GB" sz="1400" dirty="0" smtClean="0"/>
              <a:t>(ATCA </a:t>
            </a:r>
            <a:r>
              <a:rPr lang="en-GB" sz="1400" dirty="0"/>
              <a:t>SRU is a </a:t>
            </a:r>
            <a:r>
              <a:rPr lang="en-GB" sz="1400" dirty="0" smtClean="0"/>
              <a:t>planned)</a:t>
            </a:r>
            <a:endParaRPr lang="en-GB" sz="1400" dirty="0"/>
          </a:p>
          <a:p>
            <a:r>
              <a:rPr lang="en-GB" sz="1400" dirty="0" smtClean="0"/>
              <a:t>  </a:t>
            </a:r>
            <a:endParaRPr lang="en-GB" sz="1400" dirty="0"/>
          </a:p>
        </p:txBody>
      </p:sp>
      <p:sp>
        <p:nvSpPr>
          <p:cNvPr id="13" name="Right Arrow 12"/>
          <p:cNvSpPr/>
          <p:nvPr/>
        </p:nvSpPr>
        <p:spPr>
          <a:xfrm>
            <a:off x="4904785" y="4212056"/>
            <a:ext cx="2288620" cy="1567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ATCA:</a:t>
            </a:r>
          </a:p>
          <a:p>
            <a:pPr algn="ctr"/>
            <a:r>
              <a:rPr lang="en-GB" dirty="0" smtClean="0"/>
              <a:t>3 x channel density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08784" y="5594717"/>
            <a:ext cx="3430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FECs, ADC, SRU  available</a:t>
            </a:r>
          </a:p>
          <a:p>
            <a:r>
              <a:rPr lang="en-GB" sz="1400" dirty="0" err="1" smtClean="0"/>
              <a:t>Eurocrates</a:t>
            </a:r>
            <a:r>
              <a:rPr lang="en-GB" sz="1400" dirty="0" smtClean="0"/>
              <a:t> for 8 FEC/ADC  require ATX</a:t>
            </a:r>
          </a:p>
          <a:p>
            <a:r>
              <a:rPr lang="en-GB" sz="1400" dirty="0"/>
              <a:t>p</a:t>
            </a:r>
            <a:r>
              <a:rPr lang="en-GB" sz="1400" dirty="0" smtClean="0"/>
              <a:t>ower upgrade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2913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190" y="213406"/>
            <a:ext cx="10058400" cy="1609344"/>
          </a:xfrm>
        </p:spPr>
        <p:txBody>
          <a:bodyPr/>
          <a:lstStyle/>
          <a:p>
            <a:r>
              <a:rPr lang="en-GB" dirty="0" smtClean="0"/>
              <a:t>SRS </a:t>
            </a:r>
            <a:r>
              <a:rPr lang="en-GB" sz="4000" dirty="0" smtClean="0"/>
              <a:t>in</a:t>
            </a:r>
            <a:r>
              <a:rPr lang="en-GB" dirty="0" smtClean="0"/>
              <a:t> Experiments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0406" y="484632"/>
            <a:ext cx="1335140" cy="1066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382" y="1830944"/>
            <a:ext cx="1707760" cy="2361002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3"/>
          <a:stretch>
            <a:fillRect/>
          </a:stretch>
        </p:blipFill>
        <p:spPr bwMode="auto">
          <a:xfrm>
            <a:off x="8818304" y="1822750"/>
            <a:ext cx="3240892" cy="175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17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36382" y="1528355"/>
            <a:ext cx="311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PRad</a:t>
            </a:r>
            <a:r>
              <a:rPr lang="en-GB" sz="1200" dirty="0" smtClean="0"/>
              <a:t> GEM with SRS- APV frontend @ </a:t>
            </a:r>
            <a:r>
              <a:rPr lang="en-GB" sz="1200" dirty="0" err="1" smtClean="0"/>
              <a:t>UVa</a:t>
            </a:r>
            <a:endParaRPr lang="en-GB" sz="1200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9009354" y="4059913"/>
            <a:ext cx="33177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 smtClean="0"/>
              <a:t>NEXT Collab.  SRS-ATCA  with photon </a:t>
            </a:r>
          </a:p>
          <a:p>
            <a:pPr eaLnBrk="1" hangingPunct="1"/>
            <a:r>
              <a:rPr lang="en-US" altLang="en-US" sz="1400" dirty="0" smtClean="0"/>
              <a:t>Detector frontend</a:t>
            </a:r>
            <a:endParaRPr lang="en-US" altLang="en-US" sz="1400" dirty="0"/>
          </a:p>
        </p:txBody>
      </p:sp>
      <p:pic>
        <p:nvPicPr>
          <p:cNvPr id="17" name="Picture 19" descr="logo_lsb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91" y="2068715"/>
            <a:ext cx="1397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27" y="4387832"/>
            <a:ext cx="966742" cy="39060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91" y="4766876"/>
            <a:ext cx="3218333" cy="124360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423" y="2552206"/>
            <a:ext cx="2980391" cy="1674696"/>
          </a:xfrm>
          <a:prstGeom prst="rect">
            <a:avLst/>
          </a:prstGeom>
        </p:spPr>
      </p:pic>
      <p:pic>
        <p:nvPicPr>
          <p:cNvPr id="16" name="Image 6" descr="Figure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1100" r="1961" b="50243"/>
          <a:stretch>
            <a:fillRect/>
          </a:stretch>
        </p:blipFill>
        <p:spPr bwMode="auto">
          <a:xfrm>
            <a:off x="2726421" y="2544485"/>
            <a:ext cx="2182813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929904" y="4365369"/>
            <a:ext cx="311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with </a:t>
            </a:r>
            <a:r>
              <a:rPr lang="en-GB" dirty="0" err="1" smtClean="0"/>
              <a:t>Timepix</a:t>
            </a:r>
            <a:r>
              <a:rPr lang="en-GB" dirty="0" smtClean="0"/>
              <a:t> frontend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494283" y="1943821"/>
            <a:ext cx="24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Large surface MUST detector </a:t>
            </a:r>
          </a:p>
          <a:p>
            <a:r>
              <a:rPr lang="en-GB" sz="1100" dirty="0" smtClean="0"/>
              <a:t>with SRS Classic  and APIC trigger</a:t>
            </a:r>
            <a:endParaRPr lang="en-GB" sz="11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96" y="4482056"/>
            <a:ext cx="2004774" cy="176857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94061" y="4199850"/>
            <a:ext cx="2399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Totem: optical readout DTC</a:t>
            </a:r>
            <a:endParaRPr lang="en-GB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065" y="2100437"/>
            <a:ext cx="2439219" cy="19872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47612" y="1497824"/>
            <a:ext cx="4021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telescope with SRS readout</a:t>
            </a:r>
          </a:p>
          <a:p>
            <a:r>
              <a:rPr lang="en-GB" dirty="0" smtClean="0"/>
              <a:t>@</a:t>
            </a:r>
            <a:r>
              <a:rPr lang="en-GB" dirty="0" err="1" smtClean="0"/>
              <a:t>testbeam</a:t>
            </a:r>
            <a:r>
              <a:rPr lang="en-GB" dirty="0" smtClean="0"/>
              <a:t> 2016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007" y="4647028"/>
            <a:ext cx="2447818" cy="1651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197" y="4573494"/>
            <a:ext cx="2563106" cy="164586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1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6619" y="971786"/>
            <a:ext cx="7297805" cy="1003781"/>
          </a:xfrm>
        </p:spPr>
        <p:txBody>
          <a:bodyPr>
            <a:normAutofit/>
          </a:bodyPr>
          <a:lstStyle/>
          <a:p>
            <a:r>
              <a:rPr lang="en-GB" sz="4400" dirty="0" smtClean="0"/>
              <a:t>AIDA-</a:t>
            </a:r>
            <a:r>
              <a:rPr lang="en-GB" sz="2000" dirty="0" smtClean="0"/>
              <a:t>sponsored Projects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095" y="1956597"/>
            <a:ext cx="10058400" cy="4050792"/>
          </a:xfrm>
        </p:spPr>
        <p:txBody>
          <a:bodyPr>
            <a:normAutofit fontScale="85000" lnSpcReduction="20000"/>
          </a:bodyPr>
          <a:lstStyle/>
          <a:p>
            <a:r>
              <a:rPr lang="en-GB" u="sng" dirty="0" smtClean="0"/>
              <a:t>APIC</a:t>
            </a:r>
            <a:r>
              <a:rPr lang="en-GB" dirty="0" smtClean="0"/>
              <a:t>:    preamplifier -shaper box, solar </a:t>
            </a:r>
            <a:r>
              <a:rPr lang="en-GB" dirty="0" smtClean="0"/>
              <a:t>chargeable</a:t>
            </a:r>
          </a:p>
          <a:p>
            <a:pPr marL="0" indent="0">
              <a:buNone/>
            </a:pPr>
            <a:r>
              <a:rPr lang="en-US" dirty="0" smtClean="0"/>
              <a:t>	4  </a:t>
            </a:r>
            <a:r>
              <a:rPr lang="en-US" dirty="0"/>
              <a:t>APIC prototypes in </a:t>
            </a:r>
            <a:r>
              <a:rPr lang="en-US" dirty="0" smtClean="0"/>
              <a:t>use by teams </a:t>
            </a:r>
            <a:r>
              <a:rPr lang="en-US" dirty="0"/>
              <a:t>( blue boxes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/>
              <a:t>	Tested </a:t>
            </a:r>
            <a:r>
              <a:rPr lang="en-US" dirty="0"/>
              <a:t>with GEMs, </a:t>
            </a:r>
            <a:r>
              <a:rPr lang="en-US" dirty="0" err="1"/>
              <a:t>Micromega</a:t>
            </a:r>
            <a:r>
              <a:rPr lang="en-US" dirty="0"/>
              <a:t> mesh/strip, large surface MPPC , PMT’s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-&gt; </a:t>
            </a:r>
            <a:r>
              <a:rPr lang="en-GB" dirty="0" smtClean="0">
                <a:solidFill>
                  <a:srgbClr val="FF0000"/>
                </a:solidFill>
              </a:rPr>
              <a:t>finalizing for commercial availability 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u="sng" dirty="0" err="1" smtClean="0"/>
              <a:t>Femto</a:t>
            </a:r>
            <a:r>
              <a:rPr lang="en-GB" u="sng" dirty="0" smtClean="0"/>
              <a:t>:  </a:t>
            </a:r>
            <a:r>
              <a:rPr lang="en-GB" dirty="0" err="1" smtClean="0"/>
              <a:t>Femto</a:t>
            </a:r>
            <a:r>
              <a:rPr lang="en-GB" dirty="0" smtClean="0"/>
              <a:t>-ampere meter  with </a:t>
            </a:r>
            <a:r>
              <a:rPr lang="en-GB" dirty="0" err="1" smtClean="0"/>
              <a:t>realtime</a:t>
            </a:r>
            <a:r>
              <a:rPr lang="en-GB" dirty="0" smtClean="0"/>
              <a:t> signal output</a:t>
            </a:r>
          </a:p>
          <a:p>
            <a:pPr marL="0" indent="0">
              <a:buNone/>
            </a:pPr>
            <a:r>
              <a:rPr lang="en-GB" dirty="0" smtClean="0"/>
              <a:t>                 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-&gt; </a:t>
            </a:r>
            <a:r>
              <a:rPr lang="en-GB" dirty="0" smtClean="0">
                <a:solidFill>
                  <a:srgbClr val="FF0000"/>
                </a:solidFill>
              </a:rPr>
              <a:t>continued prototype status, new revision  planned  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u="sng" dirty="0" smtClean="0"/>
              <a:t>AVD</a:t>
            </a:r>
            <a:r>
              <a:rPr lang="en-GB" dirty="0" smtClean="0"/>
              <a:t>:    Active Voltage Divider / generator for MPGD’s 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smtClean="0">
                <a:solidFill>
                  <a:srgbClr val="FF0000"/>
                </a:solidFill>
              </a:rPr>
              <a:t>                   -&gt; </a:t>
            </a:r>
            <a:r>
              <a:rPr lang="en-GB" dirty="0">
                <a:solidFill>
                  <a:srgbClr val="FF0000"/>
                </a:solidFill>
              </a:rPr>
              <a:t>3</a:t>
            </a:r>
            <a:r>
              <a:rPr lang="en-GB" baseline="30000" dirty="0">
                <a:solidFill>
                  <a:srgbClr val="FF0000"/>
                </a:solidFill>
              </a:rPr>
              <a:t>rd</a:t>
            </a:r>
            <a:r>
              <a:rPr lang="en-GB" dirty="0">
                <a:solidFill>
                  <a:srgbClr val="FF0000"/>
                </a:solidFill>
              </a:rPr>
              <a:t> prototype status, all issues </a:t>
            </a:r>
            <a:r>
              <a:rPr lang="en-GB" dirty="0" smtClean="0">
                <a:solidFill>
                  <a:srgbClr val="FF0000"/>
                </a:solidFill>
              </a:rPr>
              <a:t>understood, NIM-AVD planned for 1 Q 2017</a:t>
            </a: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VMM3  frontend for SRS</a:t>
            </a:r>
            <a:endParaRPr lang="en-GB" dirty="0" smtClean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C:\Hans\R&amp;D\RD51\WG52\Production files SRS\SRS service boxes\Femto box\views\FEMTO Box 0207201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r="28129"/>
          <a:stretch/>
        </p:blipFill>
        <p:spPr bwMode="auto">
          <a:xfrm>
            <a:off x="8059729" y="3243860"/>
            <a:ext cx="2106842" cy="132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424" y="1384081"/>
            <a:ext cx="1749301" cy="12233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397" y="3442155"/>
            <a:ext cx="2094413" cy="9320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656" y="5184664"/>
            <a:ext cx="2181736" cy="11842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150" y="5208918"/>
            <a:ext cx="2293098" cy="11599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04" y="5146125"/>
            <a:ext cx="792031" cy="12227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0495" y="70104"/>
            <a:ext cx="1531315" cy="1219200"/>
          </a:xfrm>
          <a:prstGeom prst="rect">
            <a:avLst/>
          </a:prstGeom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5607" y="162422"/>
            <a:ext cx="7336130" cy="9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397" y="1504069"/>
            <a:ext cx="1403829" cy="905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536" y="728036"/>
            <a:ext cx="10058400" cy="1609344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APIC finalization/ commercialization 2017</a:t>
            </a:r>
            <a:endParaRPr lang="en-US" sz="44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60" t="8114" r="24190" b="15062"/>
          <a:stretch/>
        </p:blipFill>
        <p:spPr>
          <a:xfrm>
            <a:off x="1644293" y="1770316"/>
            <a:ext cx="3931920" cy="2834640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10" t="2951" r="33890" b="13183"/>
          <a:stretch/>
        </p:blipFill>
        <p:spPr>
          <a:xfrm>
            <a:off x="7964424" y="2931823"/>
            <a:ext cx="3474720" cy="28346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8484" y="4349143"/>
            <a:ext cx="75069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Commercial APIC versions  in prep.  for sales  for 2017</a:t>
            </a:r>
          </a:p>
          <a:p>
            <a:endParaRPr lang="en-US" dirty="0" smtClean="0"/>
          </a:p>
          <a:p>
            <a:r>
              <a:rPr lang="en-US" dirty="0" smtClean="0"/>
              <a:t>                          2 APIC types so far:  </a:t>
            </a:r>
          </a:p>
          <a:p>
            <a:endParaRPr lang="en-US" dirty="0" smtClean="0"/>
          </a:p>
          <a:p>
            <a:r>
              <a:rPr lang="en-US" dirty="0" smtClean="0"/>
              <a:t> APIC-MPGD  fast MPGD’s (20ns/400ns) for high rate up 4 MHz </a:t>
            </a:r>
          </a:p>
          <a:p>
            <a:r>
              <a:rPr lang="en-US" dirty="0" smtClean="0"/>
              <a:t> APIC-</a:t>
            </a:r>
            <a:r>
              <a:rPr lang="en-US" dirty="0" err="1" smtClean="0"/>
              <a:t>SiPM</a:t>
            </a:r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 high capacitance/charge  </a:t>
            </a:r>
            <a:r>
              <a:rPr lang="en-US" dirty="0" smtClean="0"/>
              <a:t>MPPCs  </a:t>
            </a:r>
            <a:r>
              <a:rPr lang="en-US" dirty="0" smtClean="0"/>
              <a:t>4us/8us up 100 kHz   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536" y="185734"/>
            <a:ext cx="7336130" cy="9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525727" y="2350320"/>
            <a:ext cx="6190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box, commercial </a:t>
            </a:r>
            <a:r>
              <a:rPr lang="en-US" dirty="0" smtClean="0"/>
              <a:t>look </a:t>
            </a:r>
            <a:endParaRPr lang="en-US" dirty="0" smtClean="0"/>
          </a:p>
          <a:p>
            <a:r>
              <a:rPr lang="en-US" dirty="0" smtClean="0"/>
              <a:t>Added features: Trigger </a:t>
            </a:r>
            <a:r>
              <a:rPr lang="en-US" dirty="0" smtClean="0"/>
              <a:t>and Bias Voltage for Si detectors 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992414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581" y="595206"/>
            <a:ext cx="10058400" cy="1902968"/>
          </a:xfrm>
        </p:spPr>
        <p:txBody>
          <a:bodyPr/>
          <a:lstStyle/>
          <a:p>
            <a:r>
              <a:rPr lang="en-US" dirty="0" smtClean="0"/>
              <a:t>APIC characteristics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0982" y="2121407"/>
            <a:ext cx="5711951" cy="4050792"/>
          </a:xfrm>
        </p:spPr>
        <p:txBody>
          <a:bodyPr>
            <a:noAutofit/>
          </a:bodyPr>
          <a:lstStyle/>
          <a:p>
            <a:r>
              <a:rPr lang="en-US" sz="1600" dirty="0" smtClean="0"/>
              <a:t>50 OHM outputs: Preamplifier and  2 x Shaper (+)/(-) </a:t>
            </a:r>
          </a:p>
          <a:p>
            <a:r>
              <a:rPr lang="en-US" sz="1600" dirty="0" smtClean="0"/>
              <a:t>Spark protection: 0-failure since &gt; 1 year in experiments</a:t>
            </a:r>
          </a:p>
          <a:p>
            <a:r>
              <a:rPr lang="en-US" sz="1600" dirty="0" smtClean="0"/>
              <a:t>Preamplifier gain 2mV/</a:t>
            </a:r>
            <a:r>
              <a:rPr lang="en-US" sz="1600" dirty="0" err="1" smtClean="0"/>
              <a:t>fC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AC Input coupling from HV planes (SHV) or  DC from strips/pads (BNC)</a:t>
            </a:r>
          </a:p>
          <a:p>
            <a:r>
              <a:rPr lang="en-US" sz="1600" dirty="0" smtClean="0"/>
              <a:t>SHV input  for detector Bias Voltage ( RF filter included)  </a:t>
            </a:r>
          </a:p>
          <a:p>
            <a:r>
              <a:rPr lang="en-US" sz="1600" dirty="0" smtClean="0"/>
              <a:t>Gain  trimmer 1-1000 (max +/-1.5V)</a:t>
            </a:r>
          </a:p>
          <a:p>
            <a:r>
              <a:rPr lang="en-US" sz="1600" dirty="0" smtClean="0"/>
              <a:t>Baseline selection fixed (0V) or tunable +/- 1.5V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Input rates up 4 MHz rates with 20 ns shaper</a:t>
            </a:r>
          </a:p>
          <a:p>
            <a:r>
              <a:rPr lang="en-US" sz="1600" dirty="0"/>
              <a:t>MPGD version: shaper 20ns/400  </a:t>
            </a:r>
            <a:r>
              <a:rPr lang="en-US" sz="1600" dirty="0" smtClean="0"/>
              <a:t>ns</a:t>
            </a:r>
          </a:p>
          <a:p>
            <a:r>
              <a:rPr lang="en-US" sz="1600" dirty="0" smtClean="0"/>
              <a:t>MPPC version: shaper 4000/8000ns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12933" y="2121407"/>
            <a:ext cx="5711951" cy="40507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Test </a:t>
            </a:r>
            <a:r>
              <a:rPr lang="en-US" sz="1600" dirty="0"/>
              <a:t>pulse  5ns </a:t>
            </a:r>
            <a:r>
              <a:rPr lang="en-US" sz="1600" dirty="0" err="1"/>
              <a:t>risetime</a:t>
            </a:r>
            <a:r>
              <a:rPr lang="en-US" sz="1600" dirty="0"/>
              <a:t> (switch permanent/off/ single</a:t>
            </a:r>
            <a:r>
              <a:rPr lang="en-US" sz="1600" dirty="0" smtClean="0"/>
              <a:t>)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Battery autonomy 24h, charger cables from NIM or Solar </a:t>
            </a:r>
            <a:r>
              <a:rPr lang="en-US" sz="1600" dirty="0" smtClean="0"/>
              <a:t>panel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Battery-low blinking LED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commercial APICs:  NIM trigger (CSA), Bias 25-70V for MPPC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0" indent="0">
              <a:buNone/>
            </a:pPr>
            <a:r>
              <a:rPr lang="en-US" sz="1600" dirty="0" smtClean="0"/>
              <a:t>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536" y="185734"/>
            <a:ext cx="7336130" cy="9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8857333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03" y="791307"/>
            <a:ext cx="10058400" cy="1609344"/>
          </a:xfrm>
        </p:spPr>
        <p:txBody>
          <a:bodyPr/>
          <a:lstStyle/>
          <a:p>
            <a:r>
              <a:rPr lang="en-US" dirty="0" smtClean="0"/>
              <a:t>AVD NIM </a:t>
            </a:r>
            <a:r>
              <a:rPr lang="en-US" sz="2800" dirty="0" smtClean="0"/>
              <a:t>scheduled for March 2017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9848" y="2121408"/>
            <a:ext cx="6118352" cy="405079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sz="2800" dirty="0" smtClean="0"/>
              <a:t>AVD-NIM</a:t>
            </a:r>
          </a:p>
          <a:p>
            <a:pPr marL="0" indent="0">
              <a:buNone/>
            </a:pPr>
            <a:r>
              <a:rPr lang="en-US" dirty="0" smtClean="0"/>
              <a:t>The active voltage generator/ </a:t>
            </a:r>
            <a:r>
              <a:rPr lang="en-US" dirty="0"/>
              <a:t>d</a:t>
            </a:r>
            <a:r>
              <a:rPr lang="en-US" dirty="0" smtClean="0"/>
              <a:t>ivider for MPGs </a:t>
            </a:r>
          </a:p>
          <a:p>
            <a:pPr marL="0" indent="0">
              <a:buNone/>
            </a:pPr>
            <a:r>
              <a:rPr lang="en-US" dirty="0"/>
              <a:t>r</a:t>
            </a:r>
            <a:r>
              <a:rPr lang="en-US" dirty="0" smtClean="0"/>
              <a:t>esolved design items: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Prompt Voltage and </a:t>
            </a:r>
            <a:r>
              <a:rPr lang="en-US" dirty="0" err="1" smtClean="0"/>
              <a:t>femtoampere</a:t>
            </a:r>
            <a:r>
              <a:rPr lang="en-US" dirty="0" smtClean="0"/>
              <a:t> current measurement from HV  planes without cables or batteries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Control, and monitoring with parameter display (Arduino)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HV generation up 5kV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Short circuit immune active divider for max  9 cascaded HV’s 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Optional e-Fuses for  prompt “disconnection” of  individual HV planes  above threshold current  &gt;5uA  </a:t>
            </a:r>
          </a:p>
          <a:p>
            <a:pPr marL="0" indent="0">
              <a:buNone/>
            </a:pPr>
            <a:r>
              <a:rPr lang="en-US" dirty="0" smtClean="0"/>
              <a:t>Still working on: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</a:t>
            </a:r>
            <a:r>
              <a:rPr lang="en-US" dirty="0" smtClean="0"/>
              <a:t>park quencher, eliminate stored energy from detector plane</a:t>
            </a:r>
          </a:p>
          <a:p>
            <a:pPr marL="0" indent="0">
              <a:buNone/>
            </a:pPr>
            <a:r>
              <a:rPr lang="en-US" dirty="0" smtClean="0"/>
              <a:t>  	</a:t>
            </a:r>
            <a:r>
              <a:rPr lang="en-US" sz="2800" dirty="0" smtClean="0"/>
              <a:t>	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5536" y="185734"/>
            <a:ext cx="7336130" cy="93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8445" y="1414821"/>
            <a:ext cx="4806652" cy="26047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710786" y="4249093"/>
            <a:ext cx="40857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AVD NIM  box  </a:t>
            </a:r>
            <a:r>
              <a:rPr lang="en-US" dirty="0" smtClean="0"/>
              <a:t>with 3 functional units</a:t>
            </a:r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710786" y="4971871"/>
            <a:ext cx="366876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-prototype NIM box with HV and </a:t>
            </a:r>
          </a:p>
          <a:p>
            <a:r>
              <a:rPr lang="en-US" dirty="0"/>
              <a:t>monitoring board exists</a:t>
            </a:r>
          </a:p>
          <a:p>
            <a:r>
              <a:rPr lang="en-US" dirty="0"/>
              <a:t>-AVD and </a:t>
            </a:r>
            <a:r>
              <a:rPr lang="en-US" dirty="0" err="1"/>
              <a:t>eFuse</a:t>
            </a:r>
            <a:r>
              <a:rPr lang="en-US" dirty="0"/>
              <a:t> box exists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82066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576" y="1526032"/>
            <a:ext cx="10058400" cy="1609344"/>
          </a:xfrm>
        </p:spPr>
        <p:txBody>
          <a:bodyPr/>
          <a:lstStyle/>
          <a:p>
            <a:r>
              <a:rPr lang="en-US" dirty="0" smtClean="0"/>
              <a:t>Progress too slow 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360333" y="3600366"/>
            <a:ext cx="7004643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kern="1200" cap="all" baseline="0">
                <a:blipFill>
                  <a:blip r:embed="rId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JOIN the GDD lab Electronics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93169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2909" y="2271432"/>
            <a:ext cx="10058400" cy="1609344"/>
          </a:xfrm>
        </p:spPr>
        <p:txBody>
          <a:bodyPr/>
          <a:lstStyle/>
          <a:p>
            <a:r>
              <a:rPr lang="en-US" dirty="0" smtClean="0"/>
              <a:t>Backups /reminders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8105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8730" y="307375"/>
            <a:ext cx="10058400" cy="1609344"/>
          </a:xfrm>
        </p:spPr>
        <p:txBody>
          <a:bodyPr/>
          <a:lstStyle/>
          <a:p>
            <a:r>
              <a:rPr lang="en-GB" dirty="0" smtClean="0"/>
              <a:t>Scalable readout Architecture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1280437" y="3006004"/>
            <a:ext cx="4920645" cy="17627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788114" y="3081980"/>
            <a:ext cx="2354284" cy="29540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SRU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88114" y="2153826"/>
            <a:ext cx="2354284" cy="525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PCs with Online SW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88114" y="3647378"/>
            <a:ext cx="2354284" cy="111713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759268" y="5077785"/>
            <a:ext cx="2354284" cy="67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64358" y="4760268"/>
            <a:ext cx="513916" cy="337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…..</a:t>
            </a:r>
          </a:p>
        </p:txBody>
      </p:sp>
      <p:sp>
        <p:nvSpPr>
          <p:cNvPr id="15" name="Right Arrow 14"/>
          <p:cNvSpPr/>
          <p:nvPr/>
        </p:nvSpPr>
        <p:spPr>
          <a:xfrm rot="16200000">
            <a:off x="3811378" y="2777769"/>
            <a:ext cx="402446" cy="205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22644" y="476450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57175" y="476874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91705" y="476026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26236" y="476026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012531" y="476874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585892" y="2083282"/>
            <a:ext cx="1614237" cy="605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Laptop</a:t>
            </a:r>
          </a:p>
          <a:p>
            <a:pPr algn="ctr"/>
            <a:r>
              <a:rPr lang="en-GB" sz="1400" dirty="0"/>
              <a:t>with Test/Online SW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318947" y="3658259"/>
            <a:ext cx="167417" cy="10502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318947" y="5093075"/>
            <a:ext cx="169398" cy="657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392058" y="4743569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27543" y="3187383"/>
            <a:ext cx="0" cy="20722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09960" y="3195863"/>
            <a:ext cx="0" cy="20637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08164" y="3207983"/>
            <a:ext cx="0" cy="20516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92921" y="3207983"/>
            <a:ext cx="0" cy="20391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791328" y="4370227"/>
            <a:ext cx="235107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795232" y="5247138"/>
            <a:ext cx="2313925" cy="124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88114" y="3404289"/>
            <a:ext cx="23254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894816" y="4427669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Adapters</a:t>
            </a:r>
            <a:r>
              <a:rPr lang="en-GB" sz="1200" dirty="0" smtClean="0"/>
              <a:t>.)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949212" y="4065506"/>
            <a:ext cx="573813" cy="2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FECs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32523" y="4749217"/>
            <a:ext cx="1709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Frontend DTCC  </a:t>
            </a:r>
            <a:r>
              <a:rPr lang="en-GB" sz="1200" dirty="0"/>
              <a:t>links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66972" y="5045786"/>
            <a:ext cx="1116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frontend 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593412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391616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795208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012531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71855" y="3357721"/>
            <a:ext cx="1880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Backend DTCC </a:t>
            </a:r>
            <a:r>
              <a:rPr lang="en-GB" sz="1400" dirty="0"/>
              <a:t>links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3718963" y="2688315"/>
            <a:ext cx="0" cy="4024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0937" y="2649217"/>
            <a:ext cx="1014055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high BW data </a:t>
            </a:r>
          </a:p>
          <a:p>
            <a:r>
              <a:rPr lang="en-GB" sz="1100" dirty="0"/>
              <a:t>over UDP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92087" y="2954752"/>
            <a:ext cx="602264" cy="238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trigger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44515" y="2637663"/>
            <a:ext cx="1003573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controls over </a:t>
            </a:r>
          </a:p>
          <a:p>
            <a:r>
              <a:rPr lang="en-GB" sz="1100" dirty="0" err="1"/>
              <a:t>ethernet</a:t>
            </a:r>
            <a:endParaRPr lang="en-GB" sz="1100" dirty="0"/>
          </a:p>
        </p:txBody>
      </p:sp>
      <p:sp>
        <p:nvSpPr>
          <p:cNvPr id="45" name="Rectangle 44"/>
          <p:cNvSpPr/>
          <p:nvPr/>
        </p:nvSpPr>
        <p:spPr>
          <a:xfrm>
            <a:off x="1835536" y="4370228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282194" y="4692432"/>
            <a:ext cx="843348" cy="547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SRS </a:t>
            </a:r>
          </a:p>
          <a:p>
            <a:r>
              <a:rPr lang="en-GB" sz="1100" dirty="0"/>
              <a:t>service</a:t>
            </a:r>
          </a:p>
          <a:p>
            <a:r>
              <a:rPr lang="en-GB" sz="1100" dirty="0"/>
              <a:t>electronics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28740" y="3428171"/>
            <a:ext cx="89639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USB Device</a:t>
            </a:r>
          </a:p>
          <a:p>
            <a:r>
              <a:rPr lang="en-GB" sz="1050" dirty="0" smtClean="0"/>
              <a:t>Controls</a:t>
            </a:r>
          </a:p>
          <a:p>
            <a:r>
              <a:rPr lang="en-GB" sz="1050" dirty="0"/>
              <a:t>&amp;</a:t>
            </a:r>
            <a:r>
              <a:rPr lang="en-GB" sz="1050" dirty="0" smtClean="0"/>
              <a:t> readout</a:t>
            </a:r>
            <a:endParaRPr lang="en-GB" sz="1050" dirty="0"/>
          </a:p>
        </p:txBody>
      </p:sp>
      <p:cxnSp>
        <p:nvCxnSpPr>
          <p:cNvPr id="49" name="Elbow Connector 48"/>
          <p:cNvCxnSpPr>
            <a:endCxn id="10" idx="1"/>
          </p:cNvCxnSpPr>
          <p:nvPr/>
        </p:nvCxnSpPr>
        <p:spPr>
          <a:xfrm rot="5400000" flipH="1" flipV="1">
            <a:off x="1812254" y="3370520"/>
            <a:ext cx="1116696" cy="835023"/>
          </a:xfrm>
          <a:prstGeom prst="bentConnector2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13" idx="1"/>
          </p:cNvCxnSpPr>
          <p:nvPr/>
        </p:nvCxnSpPr>
        <p:spPr>
          <a:xfrm rot="16200000" flipH="1">
            <a:off x="2200332" y="4855062"/>
            <a:ext cx="670429" cy="44744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355783" y="5357214"/>
            <a:ext cx="376152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HV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909561" y="3517822"/>
            <a:ext cx="271256" cy="2282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5335500" y="3650077"/>
            <a:ext cx="1403589" cy="3385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 Vertical </a:t>
            </a:r>
            <a:r>
              <a:rPr lang="en-GB" sz="1400" dirty="0">
                <a:solidFill>
                  <a:srgbClr val="FF0000"/>
                </a:solidFill>
              </a:rPr>
              <a:t>Slic</a:t>
            </a:r>
            <a:r>
              <a:rPr lang="en-GB" sz="1600" dirty="0">
                <a:solidFill>
                  <a:srgbClr val="FF0000"/>
                </a:solidFill>
              </a:rPr>
              <a:t>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443855" y="2688315"/>
            <a:ext cx="9646" cy="9699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51232" y="1591707"/>
            <a:ext cx="3813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Minimal </a:t>
            </a:r>
            <a:r>
              <a:rPr lang="en-GB" dirty="0" smtClean="0"/>
              <a:t>SRS:  1 or 2  vertical slices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171862" y="1597801"/>
            <a:ext cx="363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Full </a:t>
            </a:r>
            <a:r>
              <a:rPr lang="en-GB" dirty="0" smtClean="0"/>
              <a:t>SRS: stacks of  </a:t>
            </a:r>
            <a:r>
              <a:rPr lang="en-GB" dirty="0" smtClean="0">
                <a:solidFill>
                  <a:srgbClr val="FF0000"/>
                </a:solidFill>
              </a:rPr>
              <a:t>vertical-slices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8501016" y="2718335"/>
            <a:ext cx="1295570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UDP  Ethernet </a:t>
            </a:r>
          </a:p>
          <a:p>
            <a:r>
              <a:rPr lang="en-GB" sz="1100" dirty="0"/>
              <a:t>Data and  Controls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594871" y="3868523"/>
            <a:ext cx="428563" cy="238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FEC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594872" y="4427669"/>
            <a:ext cx="2079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Adapter </a:t>
            </a:r>
            <a:r>
              <a:rPr lang="en-GB" sz="1050" dirty="0"/>
              <a:t>(ADC, </a:t>
            </a:r>
            <a:r>
              <a:rPr lang="en-GB" sz="1050" dirty="0" err="1" smtClean="0"/>
              <a:t>DVMcard</a:t>
            </a:r>
            <a:r>
              <a:rPr lang="en-GB" sz="1050" dirty="0"/>
              <a:t>, </a:t>
            </a:r>
            <a:r>
              <a:rPr lang="en-GB" sz="1050" dirty="0" err="1" smtClean="0"/>
              <a:t>etc</a:t>
            </a:r>
            <a:r>
              <a:rPr lang="en-GB" sz="1050" dirty="0"/>
              <a:t>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560015" y="4132820"/>
            <a:ext cx="13708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(Mini)Crate</a:t>
            </a:r>
            <a:endParaRPr lang="en-GB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584418" y="5055306"/>
            <a:ext cx="2263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Frontend (APV,VMM </a:t>
            </a:r>
            <a:r>
              <a:rPr lang="en-GB" sz="1200" dirty="0" err="1" smtClean="0"/>
              <a:t>etc</a:t>
            </a:r>
            <a:r>
              <a:rPr lang="en-GB" sz="1200" dirty="0" smtClean="0"/>
              <a:t>) 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8560887" y="5421643"/>
            <a:ext cx="1048795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Test Detector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594871" y="4772851"/>
            <a:ext cx="1127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</a:t>
            </a:r>
            <a:r>
              <a:rPr lang="en-GB" sz="1200" dirty="0" smtClean="0"/>
              <a:t>rontend </a:t>
            </a:r>
            <a:r>
              <a:rPr lang="en-GB" sz="1200" dirty="0"/>
              <a:t>link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8497337" y="3777009"/>
            <a:ext cx="91370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78092" y="3207549"/>
            <a:ext cx="7168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Trigger 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8256510" y="4370229"/>
            <a:ext cx="271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258544" y="5259637"/>
            <a:ext cx="3023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207827" y="4369479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9077521" y="3601360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857042" y="5674428"/>
            <a:ext cx="1165415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Trigger Pickup</a:t>
            </a:r>
          </a:p>
        </p:txBody>
      </p:sp>
      <p:cxnSp>
        <p:nvCxnSpPr>
          <p:cNvPr id="72" name="Elbow Connector 71"/>
          <p:cNvCxnSpPr/>
          <p:nvPr/>
        </p:nvCxnSpPr>
        <p:spPr>
          <a:xfrm rot="16200000" flipV="1">
            <a:off x="1921311" y="4836472"/>
            <a:ext cx="914039" cy="761874"/>
          </a:xfrm>
          <a:prstGeom prst="bentConnector3">
            <a:avLst>
              <a:gd name="adj1" fmla="val 98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813190" y="4734959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602414" y="4743743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4393728" y="4759964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ight Arrow 75"/>
          <p:cNvSpPr/>
          <p:nvPr/>
        </p:nvSpPr>
        <p:spPr>
          <a:xfrm rot="10800000">
            <a:off x="6851165" y="3670834"/>
            <a:ext cx="616250" cy="334418"/>
          </a:xfrm>
          <a:prstGeom prst="right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262205" y="3524912"/>
            <a:ext cx="271256" cy="2282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7554418" y="3377385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TC </a:t>
            </a:r>
            <a:r>
              <a:rPr lang="en-GB" sz="1400" dirty="0"/>
              <a:t>link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107513" y="4107265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Crate(s)</a:t>
            </a:r>
            <a:endParaRPr lang="en-GB" b="1" dirty="0"/>
          </a:p>
        </p:txBody>
      </p:sp>
      <p:sp>
        <p:nvSpPr>
          <p:cNvPr id="80" name="Rectangle 79"/>
          <p:cNvSpPr/>
          <p:nvPr/>
        </p:nvSpPr>
        <p:spPr>
          <a:xfrm>
            <a:off x="7646907" y="3090762"/>
            <a:ext cx="758244" cy="242704"/>
          </a:xfrm>
          <a:prstGeom prst="rect">
            <a:avLst/>
          </a:prstGeom>
          <a:solidFill>
            <a:schemeClr val="accent1">
              <a:alpha val="52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CTF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8056749" y="3657312"/>
            <a:ext cx="167417" cy="10502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056749" y="5092129"/>
            <a:ext cx="169398" cy="6571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8129859" y="4742623"/>
            <a:ext cx="0" cy="328568"/>
          </a:xfrm>
          <a:prstGeom prst="straightConnector1">
            <a:avLst/>
          </a:prstGeom>
          <a:ln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8127932" y="3313595"/>
            <a:ext cx="0" cy="328568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8376655" y="3318810"/>
            <a:ext cx="0" cy="328568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endCxn id="80" idx="3"/>
          </p:cNvCxnSpPr>
          <p:nvPr/>
        </p:nvCxnSpPr>
        <p:spPr>
          <a:xfrm rot="10800000">
            <a:off x="8405150" y="3212114"/>
            <a:ext cx="672370" cy="435264"/>
          </a:xfrm>
          <a:prstGeom prst="bentConnector3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2" descr="C:\Hans\R&amp;D\RD51\WG52\Production files SRS\SRS Resources\Logo\SRS_RA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219" y="4490287"/>
            <a:ext cx="336627" cy="21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Arrow Connector 89"/>
          <p:cNvCxnSpPr/>
          <p:nvPr/>
        </p:nvCxnSpPr>
        <p:spPr>
          <a:xfrm>
            <a:off x="2094270" y="3962400"/>
            <a:ext cx="0" cy="324465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2355783" y="3959781"/>
            <a:ext cx="0" cy="324465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5170390" y="3819354"/>
            <a:ext cx="2020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446775" y="4374639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70268"/>
            <a:ext cx="1531315" cy="12192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87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to </a:t>
            </a:r>
            <a:r>
              <a:rPr lang="en-GB" dirty="0" err="1" smtClean="0"/>
              <a:t>BUy</a:t>
            </a:r>
            <a:r>
              <a:rPr lang="en-GB" dirty="0" smtClean="0"/>
              <a:t> </a:t>
            </a:r>
            <a:r>
              <a:rPr lang="en-GB" dirty="0" smtClean="0"/>
              <a:t>SRS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7529"/>
            <a:ext cx="5312664" cy="3700776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1600" b="1" u="sng" dirty="0" smtClean="0"/>
              <a:t>SRS procurement until 2016 </a:t>
            </a:r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b="1" dirty="0" smtClean="0"/>
              <a:t>INHOUSE  production RD51 ( basically all early systems )</a:t>
            </a:r>
          </a:p>
          <a:p>
            <a:pPr marL="0" indent="0">
              <a:buNone/>
            </a:pPr>
            <a:endParaRPr lang="en-GB" sz="1600" b="1" u="sng" dirty="0" smtClean="0"/>
          </a:p>
          <a:p>
            <a:pPr marL="0" indent="0">
              <a:buNone/>
            </a:pPr>
            <a:r>
              <a:rPr lang="en-GB" sz="1600" b="1" dirty="0" smtClean="0"/>
              <a:t>CERN Store ( from produces like </a:t>
            </a:r>
            <a:r>
              <a:rPr lang="en-GB" sz="1600" b="1" dirty="0" err="1" smtClean="0"/>
              <a:t>Rentron</a:t>
            </a:r>
            <a:r>
              <a:rPr lang="en-GB" sz="1600" b="1" dirty="0" smtClean="0"/>
              <a:t>, </a:t>
            </a:r>
            <a:r>
              <a:rPr lang="en-GB" sz="1600" b="1" dirty="0" err="1" smtClean="0"/>
              <a:t>Prisma</a:t>
            </a:r>
            <a:r>
              <a:rPr lang="en-GB" sz="1600" b="1" dirty="0" smtClean="0"/>
              <a:t>, NEOHM </a:t>
            </a:r>
            <a:r>
              <a:rPr lang="en-GB" sz="1600" b="1" dirty="0" err="1" smtClean="0"/>
              <a:t>etc</a:t>
            </a:r>
            <a:r>
              <a:rPr lang="en-GB" sz="1600" b="1" dirty="0" smtClean="0"/>
              <a:t> ) </a:t>
            </a:r>
            <a:r>
              <a:rPr lang="en-GB" sz="1600" b="1" dirty="0">
                <a:hlinkClick r:id="rId2"/>
              </a:rPr>
              <a:t>https://</a:t>
            </a:r>
            <a:r>
              <a:rPr lang="en-GB" sz="1600" b="1" dirty="0" smtClean="0">
                <a:hlinkClick r:id="rId2"/>
              </a:rPr>
              <a:t>edh.cern.ch/Document/SupplyChain/MAG</a:t>
            </a:r>
            <a:endParaRPr lang="en-GB" sz="1600" b="1" dirty="0" smtClean="0"/>
          </a:p>
          <a:p>
            <a:pPr marL="0" indent="0">
              <a:buNone/>
            </a:pPr>
            <a:endParaRPr lang="en-GB" sz="1600" b="1" dirty="0" smtClean="0"/>
          </a:p>
          <a:p>
            <a:pPr marL="274320" lvl="1" indent="0">
              <a:buNone/>
            </a:pPr>
            <a:r>
              <a:rPr lang="en-GB" sz="1400" dirty="0" smtClean="0"/>
              <a:t>AVP hybrids, FEC + ADC cards,  </a:t>
            </a:r>
            <a:r>
              <a:rPr lang="en-GB" sz="1400" dirty="0" err="1" smtClean="0"/>
              <a:t>Minicrates</a:t>
            </a:r>
            <a:r>
              <a:rPr lang="en-GB" sz="1400" dirty="0" smtClean="0"/>
              <a:t>, HDMI cables, SRS accessories</a:t>
            </a:r>
          </a:p>
          <a:p>
            <a:pPr marL="274320" lvl="1" indent="0"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However !!! </a:t>
            </a:r>
            <a:r>
              <a:rPr lang="en-GB" sz="1400" dirty="0" smtClean="0"/>
              <a:t>Only via team account, delivery only to CERN,  APV purchase restrictions</a:t>
            </a:r>
          </a:p>
          <a:p>
            <a:pPr marL="274320" lvl="1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600" b="1" dirty="0" err="1"/>
              <a:t>EicSys</a:t>
            </a:r>
            <a:r>
              <a:rPr lang="en-GB" sz="1600" b="1" dirty="0"/>
              <a:t>   </a:t>
            </a:r>
            <a:r>
              <a:rPr lang="en-GB" sz="1600" b="1" dirty="0">
                <a:hlinkClick r:id="rId3"/>
              </a:rPr>
              <a:t>http://www.eicsys.eu</a:t>
            </a:r>
            <a:r>
              <a:rPr lang="en-GB" sz="1600" b="1" dirty="0" smtClean="0">
                <a:hlinkClick r:id="rId3"/>
              </a:rPr>
              <a:t>/</a:t>
            </a: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274320" lvl="1" indent="0">
              <a:buNone/>
            </a:pPr>
            <a:r>
              <a:rPr lang="en-GB" sz="1400" dirty="0"/>
              <a:t>B</a:t>
            </a:r>
            <a:r>
              <a:rPr lang="en-GB" sz="1400" dirty="0" smtClean="0"/>
              <a:t>lades</a:t>
            </a:r>
            <a:r>
              <a:rPr lang="en-GB" sz="1400" dirty="0"/>
              <a:t>, RTM cards;  ADC mezzanines</a:t>
            </a:r>
          </a:p>
          <a:p>
            <a:pPr marL="274320" lvl="1" indent="0">
              <a:buNone/>
            </a:pPr>
            <a:r>
              <a:rPr lang="en-GB" sz="1400" dirty="0" smtClean="0"/>
              <a:t>waiting </a:t>
            </a:r>
            <a:r>
              <a:rPr lang="en-GB" sz="1400" dirty="0"/>
              <a:t>for </a:t>
            </a:r>
            <a:r>
              <a:rPr lang="en-GB" sz="1400" dirty="0" smtClean="0"/>
              <a:t>news and </a:t>
            </a:r>
            <a:r>
              <a:rPr lang="en-GB" sz="1400" dirty="0" err="1"/>
              <a:t>t</a:t>
            </a:r>
            <a:r>
              <a:rPr lang="en-GB" sz="1400" dirty="0" err="1" smtClean="0"/>
              <a:t>estbeam</a:t>
            </a:r>
            <a:r>
              <a:rPr lang="en-GB" sz="1400" dirty="0" smtClean="0"/>
              <a:t> </a:t>
            </a:r>
            <a:r>
              <a:rPr lang="en-GB" sz="1400" dirty="0"/>
              <a:t>qualification </a:t>
            </a:r>
            <a:endParaRPr lang="en-GB" sz="1400" dirty="0" smtClean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50947" y="1809123"/>
            <a:ext cx="388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( this is the </a:t>
            </a:r>
            <a:r>
              <a:rPr lang="en-GB" i="1" dirty="0" smtClean="0"/>
              <a:t>most difficult about SRS </a:t>
            </a:r>
            <a:r>
              <a:rPr lang="en-GB" i="1" dirty="0" smtClean="0"/>
              <a:t>)</a:t>
            </a:r>
            <a:endParaRPr lang="en-GB" i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9264" y="3637008"/>
            <a:ext cx="10058400" cy="1401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1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998464" y="2487529"/>
            <a:ext cx="5623560" cy="37007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92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600" b="1" u="sng" dirty="0" smtClean="0"/>
              <a:t>SRS procurement from 2017+ </a:t>
            </a:r>
          </a:p>
          <a:p>
            <a:pPr marL="0" indent="0">
              <a:buNone/>
            </a:pPr>
            <a:r>
              <a:rPr lang="en-GB" sz="1600" b="1" dirty="0"/>
              <a:t>INHOUSE  production </a:t>
            </a:r>
            <a:r>
              <a:rPr lang="en-GB" sz="1600" b="1" dirty="0" smtClean="0"/>
              <a:t>RD51</a:t>
            </a:r>
            <a:r>
              <a:rPr lang="en-GB" sz="1600" b="1" dirty="0" smtClean="0">
                <a:solidFill>
                  <a:srgbClr val="FF0000"/>
                </a:solidFill>
              </a:rPr>
              <a:t>: stopped !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b="1" dirty="0" smtClean="0"/>
              <a:t>CERN Store:   </a:t>
            </a:r>
            <a:r>
              <a:rPr lang="en-GB" sz="1600" dirty="0" smtClean="0"/>
              <a:t>continued for team account owners only</a:t>
            </a:r>
            <a:endParaRPr lang="en-GB" sz="1600" dirty="0" smtClean="0"/>
          </a:p>
          <a:p>
            <a:pPr marL="0" indent="0">
              <a:buFont typeface="Wingdings" pitchFamily="2" charset="2"/>
              <a:buNone/>
            </a:pPr>
            <a:r>
              <a:rPr lang="en-GB" u="sng" dirty="0" smtClean="0">
                <a:solidFill>
                  <a:srgbClr val="FF0000"/>
                </a:solidFill>
              </a:rPr>
              <a:t>NEW </a:t>
            </a:r>
            <a:r>
              <a:rPr lang="en-GB" u="sng" dirty="0" smtClean="0">
                <a:solidFill>
                  <a:srgbClr val="FF0000"/>
                </a:solidFill>
              </a:rPr>
              <a:t>SRS </a:t>
            </a:r>
            <a:r>
              <a:rPr lang="en-GB" sz="1800" u="sng" dirty="0" smtClean="0"/>
              <a:t> </a:t>
            </a:r>
            <a:r>
              <a:rPr lang="en-GB" sz="1800" u="sng" dirty="0" smtClean="0"/>
              <a:t>production and purchase </a:t>
            </a:r>
            <a:r>
              <a:rPr lang="en-GB" sz="1800" u="sng" dirty="0" err="1" smtClean="0"/>
              <a:t>licencies</a:t>
            </a:r>
            <a:r>
              <a:rPr lang="en-GB" sz="1800" u="sng" dirty="0" smtClean="0"/>
              <a:t>*  </a:t>
            </a:r>
            <a:r>
              <a:rPr lang="en-GB" sz="1800" u="sng" dirty="0" smtClean="0"/>
              <a:t>2017</a:t>
            </a:r>
          </a:p>
          <a:p>
            <a:pPr marL="0" indent="0">
              <a:buFont typeface="Wingdings" pitchFamily="2" charset="2"/>
              <a:buNone/>
            </a:pPr>
            <a:r>
              <a:rPr lang="en-GB" sz="1800" dirty="0" smtClean="0"/>
              <a:t>No team account ? ask  CERN/KT for SRS purchase licence  </a:t>
            </a:r>
          </a:p>
          <a:p>
            <a:pPr marL="0" indent="0">
              <a:buFont typeface="Wingdings" pitchFamily="2" charset="2"/>
              <a:buNone/>
            </a:pPr>
            <a:r>
              <a:rPr lang="en-GB" sz="1800" b="1" dirty="0" smtClean="0"/>
              <a:t>Direct SRS sales starting in 2017: </a:t>
            </a:r>
            <a:endParaRPr lang="en-GB" sz="1800" b="1" dirty="0" smtClean="0"/>
          </a:p>
          <a:p>
            <a:pPr marL="0" indent="0">
              <a:buNone/>
            </a:pPr>
            <a:r>
              <a:rPr lang="en-GB" sz="1600" b="1" dirty="0" smtClean="0"/>
              <a:t>SAMWAY Electronics</a:t>
            </a:r>
            <a:r>
              <a:rPr lang="en-GB" sz="1600" dirty="0" smtClean="0"/>
              <a:t>:  </a:t>
            </a:r>
            <a:r>
              <a:rPr lang="en-GB" sz="1600" dirty="0">
                <a:solidFill>
                  <a:srgbClr val="FFC000"/>
                </a:solidFill>
              </a:rPr>
              <a:t>http://</a:t>
            </a:r>
            <a:r>
              <a:rPr lang="en-GB" sz="1600" dirty="0" smtClean="0">
                <a:solidFill>
                  <a:srgbClr val="FFC000"/>
                </a:solidFill>
              </a:rPr>
              <a:t>www.samwayelectronic.com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dirty="0"/>
              <a:t>	</a:t>
            </a:r>
            <a:r>
              <a:rPr lang="en-GB" sz="1600" dirty="0" smtClean="0"/>
              <a:t>FEC and ADC cards,  </a:t>
            </a:r>
            <a:r>
              <a:rPr lang="en-GB" sz="1600" dirty="0" err="1" smtClean="0"/>
              <a:t>Eurocrates</a:t>
            </a:r>
            <a:r>
              <a:rPr lang="en-GB" sz="1600" dirty="0" smtClean="0"/>
              <a:t>, SRS-ATCA 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dirty="0"/>
              <a:t>	</a:t>
            </a:r>
            <a:r>
              <a:rPr lang="en-GB" sz="1600" dirty="0" smtClean="0"/>
              <a:t>mezzanines </a:t>
            </a:r>
            <a:r>
              <a:rPr lang="en-GB" sz="1600" dirty="0" err="1" smtClean="0"/>
              <a:t>etc</a:t>
            </a:r>
            <a:endParaRPr lang="en-GB" sz="1600" dirty="0" smtClean="0"/>
          </a:p>
          <a:p>
            <a:pPr marL="0" indent="0">
              <a:buNone/>
            </a:pPr>
            <a:r>
              <a:rPr lang="en-GB" sz="1600" b="1" dirty="0" smtClean="0"/>
              <a:t>SRS Technology</a:t>
            </a:r>
            <a:r>
              <a:rPr lang="en-GB" sz="1600" dirty="0"/>
              <a:t>:  </a:t>
            </a:r>
            <a:r>
              <a:rPr lang="en-GB" sz="1600" dirty="0">
                <a:solidFill>
                  <a:srgbClr val="FFC000"/>
                </a:solidFill>
              </a:rPr>
              <a:t>http://</a:t>
            </a:r>
            <a:r>
              <a:rPr lang="en-GB" sz="1600" dirty="0" smtClean="0">
                <a:solidFill>
                  <a:srgbClr val="FFC000"/>
                </a:solidFill>
              </a:rPr>
              <a:t>www.srstechnology.ch</a:t>
            </a:r>
          </a:p>
          <a:p>
            <a:pPr marL="0" indent="0">
              <a:buNone/>
            </a:pPr>
            <a:r>
              <a:rPr lang="en-GB" sz="1600" dirty="0"/>
              <a:t>	</a:t>
            </a:r>
            <a:r>
              <a:rPr lang="en-GB" sz="1600" dirty="0"/>
              <a:t> </a:t>
            </a:r>
            <a:r>
              <a:rPr lang="en-GB" sz="1600" dirty="0" smtClean="0"/>
              <a:t>APIC, </a:t>
            </a:r>
            <a:r>
              <a:rPr lang="en-GB" sz="1600" dirty="0" smtClean="0"/>
              <a:t>hybrids</a:t>
            </a:r>
            <a:r>
              <a:rPr lang="en-GB" sz="1600" dirty="0" smtClean="0"/>
              <a:t>, </a:t>
            </a:r>
            <a:r>
              <a:rPr lang="en-GB" sz="1600" dirty="0" err="1" smtClean="0"/>
              <a:t>Powerbox</a:t>
            </a:r>
            <a:r>
              <a:rPr lang="en-GB" sz="1600" dirty="0" smtClean="0"/>
              <a:t>, </a:t>
            </a:r>
            <a:r>
              <a:rPr lang="en-GB" sz="1600" dirty="0" err="1" smtClean="0"/>
              <a:t>DVMcards</a:t>
            </a:r>
            <a:r>
              <a:rPr lang="en-GB" sz="1600" dirty="0" smtClean="0"/>
              <a:t>, SRU, </a:t>
            </a:r>
            <a:r>
              <a:rPr lang="en-GB" sz="1600" dirty="0" smtClean="0"/>
              <a:t>AVD </a:t>
            </a:r>
            <a:r>
              <a:rPr lang="en-GB" sz="1600" dirty="0" err="1" smtClean="0"/>
              <a:t>etc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495" y="70104"/>
            <a:ext cx="1531315" cy="121920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1069848" y="6256365"/>
            <a:ext cx="6327648" cy="365125"/>
          </a:xfrm>
        </p:spPr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48" y="4845600"/>
            <a:ext cx="761341" cy="23546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9048" y="5703164"/>
            <a:ext cx="861925" cy="485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4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New </a:t>
            </a:r>
            <a:r>
              <a:rPr lang="en-GB" dirty="0" smtClean="0"/>
              <a:t>HRS 140 pin connector</a:t>
            </a:r>
            <a:br>
              <a:rPr lang="en-GB" dirty="0" smtClean="0"/>
            </a:br>
            <a:r>
              <a:rPr lang="en-GB" sz="4000" dirty="0" smtClean="0"/>
              <a:t>to come on</a:t>
            </a:r>
            <a:r>
              <a:rPr lang="en-GB" sz="4000" dirty="0" smtClean="0"/>
              <a:t>  VMM3 version 3.1 </a:t>
            </a:r>
            <a:endParaRPr lang="en-GB" sz="4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3794" y="2969858"/>
            <a:ext cx="3979039" cy="2843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2523" y="3340043"/>
            <a:ext cx="5544064" cy="21029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7249" y="5813151"/>
            <a:ext cx="2173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Altium</a:t>
            </a:r>
            <a:r>
              <a:rPr lang="en-GB" dirty="0" smtClean="0"/>
              <a:t> design </a:t>
            </a:r>
            <a:r>
              <a:rPr lang="en-GB" dirty="0" err="1" smtClean="0"/>
              <a:t>A.Rusu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1759143" y="2169514"/>
            <a:ext cx="5817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  <a:r>
              <a:rPr lang="en-US" dirty="0" smtClean="0"/>
              <a:t>irst VMM3.0 prototypes still with PNASONIC 128 PIN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299" y="1481534"/>
            <a:ext cx="4162168" cy="1622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0834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538" y="235250"/>
            <a:ext cx="10058400" cy="1609344"/>
          </a:xfrm>
        </p:spPr>
        <p:txBody>
          <a:bodyPr/>
          <a:lstStyle/>
          <a:p>
            <a:r>
              <a:rPr lang="en-GB" dirty="0" smtClean="0"/>
              <a:t>Adapters for transition time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85322"/>
            <a:ext cx="12192000" cy="4459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12750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3175686" y="5634679"/>
            <a:ext cx="8785655" cy="9761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3" name="Rectangle 42"/>
          <p:cNvSpPr/>
          <p:nvPr/>
        </p:nvSpPr>
        <p:spPr>
          <a:xfrm>
            <a:off x="5832389" y="4274512"/>
            <a:ext cx="5521411" cy="13601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189" y="127619"/>
            <a:ext cx="10058400" cy="1609344"/>
          </a:xfrm>
        </p:spPr>
        <p:txBody>
          <a:bodyPr/>
          <a:lstStyle/>
          <a:p>
            <a:r>
              <a:rPr lang="en-GB" dirty="0" smtClean="0"/>
              <a:t>New functionalities</a:t>
            </a:r>
            <a:br>
              <a:rPr lang="en-GB" dirty="0" smtClean="0"/>
            </a:br>
            <a:r>
              <a:rPr lang="en-GB" sz="3600" dirty="0" smtClean="0"/>
              <a:t>a.) </a:t>
            </a:r>
            <a:r>
              <a:rPr lang="en-GB" sz="3600" dirty="0" smtClean="0">
                <a:solidFill>
                  <a:srgbClr val="FF0000"/>
                </a:solidFill>
              </a:rPr>
              <a:t>geographic address position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5" r="6262"/>
          <a:stretch/>
        </p:blipFill>
        <p:spPr>
          <a:xfrm>
            <a:off x="722446" y="1544703"/>
            <a:ext cx="5846805" cy="270372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128960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6487306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845652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178253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7491287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804321" y="4868560"/>
            <a:ext cx="160637" cy="4077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/>
          <p:cNvCxnSpPr/>
          <p:nvPr/>
        </p:nvCxnSpPr>
        <p:spPr>
          <a:xfrm>
            <a:off x="6209278" y="4646139"/>
            <a:ext cx="2255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209278" y="4646139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561445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6925970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7258571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571605" y="4646139"/>
            <a:ext cx="0" cy="127722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7881544" y="4646139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496127" y="4499228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+2V5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6011569" y="5522399"/>
            <a:ext cx="2160194" cy="1943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6011569" y="5758247"/>
            <a:ext cx="376883" cy="330225"/>
            <a:chOff x="2848231" y="6301946"/>
            <a:chExt cx="376883" cy="330225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/>
          <p:cNvGrpSpPr/>
          <p:nvPr/>
        </p:nvGrpSpPr>
        <p:grpSpPr>
          <a:xfrm>
            <a:off x="7693102" y="5782963"/>
            <a:ext cx="376883" cy="330225"/>
            <a:chOff x="2848231" y="6301946"/>
            <a:chExt cx="376883" cy="33022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1" name="Straight Connector 40"/>
          <p:cNvCxnSpPr/>
          <p:nvPr/>
        </p:nvCxnSpPr>
        <p:spPr>
          <a:xfrm flipV="1">
            <a:off x="6200010" y="5387544"/>
            <a:ext cx="3648333" cy="123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1"/>
          <p:cNvSpPr/>
          <p:nvPr/>
        </p:nvSpPr>
        <p:spPr>
          <a:xfrm>
            <a:off x="9551781" y="4646138"/>
            <a:ext cx="1334530" cy="581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FPGA </a:t>
            </a:r>
            <a:endParaRPr lang="en-GB" dirty="0"/>
          </a:p>
        </p:txBody>
      </p:sp>
      <p:sp>
        <p:nvSpPr>
          <p:cNvPr id="45" name="TextBox 44"/>
          <p:cNvSpPr txBox="1"/>
          <p:nvPr/>
        </p:nvSpPr>
        <p:spPr>
          <a:xfrm>
            <a:off x="3286898" y="6210640"/>
            <a:ext cx="183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Detector Frame</a:t>
            </a:r>
            <a:endParaRPr lang="en-GB" sz="20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8536044" y="5653364"/>
            <a:ext cx="3425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Position coding by GND / No GND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5737808" y="6241229"/>
            <a:ext cx="27583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Example Position = 10 0001</a:t>
            </a:r>
            <a:endParaRPr lang="en-GB" dirty="0"/>
          </a:p>
        </p:txBody>
      </p:sp>
      <p:cxnSp>
        <p:nvCxnSpPr>
          <p:cNvPr id="49" name="Straight Connector 48"/>
          <p:cNvCxnSpPr/>
          <p:nvPr/>
        </p:nvCxnSpPr>
        <p:spPr>
          <a:xfrm flipV="1">
            <a:off x="9848343" y="5227976"/>
            <a:ext cx="0" cy="15956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V="1">
            <a:off x="8464387" y="5284749"/>
            <a:ext cx="128707" cy="237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8464387" y="530635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</a:t>
            </a:r>
            <a:endParaRPr lang="en-GB" dirty="0"/>
          </a:p>
        </p:txBody>
      </p:sp>
      <p:sp>
        <p:nvSpPr>
          <p:cNvPr id="53" name="Freeform 52"/>
          <p:cNvSpPr/>
          <p:nvPr/>
        </p:nvSpPr>
        <p:spPr>
          <a:xfrm>
            <a:off x="9774052" y="2953265"/>
            <a:ext cx="420272" cy="1680519"/>
          </a:xfrm>
          <a:custGeom>
            <a:avLst/>
            <a:gdLst>
              <a:gd name="connsiteX0" fmla="*/ 383202 w 420272"/>
              <a:gd name="connsiteY0" fmla="*/ 0 h 1680519"/>
              <a:gd name="connsiteX1" fmla="*/ 143 w 420272"/>
              <a:gd name="connsiteY1" fmla="*/ 778476 h 1680519"/>
              <a:gd name="connsiteX2" fmla="*/ 420272 w 420272"/>
              <a:gd name="connsiteY2" fmla="*/ 1680519 h 168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272" h="1680519">
                <a:moveTo>
                  <a:pt x="383202" y="0"/>
                </a:moveTo>
                <a:cubicBezTo>
                  <a:pt x="188583" y="249195"/>
                  <a:pt x="-6035" y="498390"/>
                  <a:pt x="143" y="778476"/>
                </a:cubicBezTo>
                <a:cubicBezTo>
                  <a:pt x="6321" y="1058563"/>
                  <a:pt x="213296" y="1369541"/>
                  <a:pt x="420272" y="168051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TextBox 53"/>
          <p:cNvSpPr txBox="1"/>
          <p:nvPr/>
        </p:nvSpPr>
        <p:spPr>
          <a:xfrm>
            <a:off x="9982281" y="3468613"/>
            <a:ext cx="18080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Readout via</a:t>
            </a:r>
          </a:p>
          <a:p>
            <a:r>
              <a:rPr lang="en-GB" dirty="0"/>
              <a:t>s</a:t>
            </a:r>
            <a:r>
              <a:rPr lang="en-GB" dirty="0" smtClean="0"/>
              <a:t>low controls SRS</a:t>
            </a:r>
            <a:endParaRPr lang="en-GB" dirty="0"/>
          </a:p>
        </p:txBody>
      </p:sp>
      <p:sp>
        <p:nvSpPr>
          <p:cNvPr id="55" name="TextBox 54"/>
          <p:cNvSpPr txBox="1"/>
          <p:nvPr/>
        </p:nvSpPr>
        <p:spPr>
          <a:xfrm>
            <a:off x="862982" y="4898455"/>
            <a:ext cx="407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code pins on right side viewed from top</a:t>
            </a:r>
            <a:endParaRPr lang="en-GB" dirty="0"/>
          </a:p>
        </p:txBody>
      </p:sp>
      <p:cxnSp>
        <p:nvCxnSpPr>
          <p:cNvPr id="57" name="Straight Connector 56"/>
          <p:cNvCxnSpPr/>
          <p:nvPr/>
        </p:nvCxnSpPr>
        <p:spPr>
          <a:xfrm flipV="1">
            <a:off x="1163594" y="3733284"/>
            <a:ext cx="1421195" cy="1165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4156241" y="3891747"/>
            <a:ext cx="56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59" name="TextBox 58"/>
          <p:cNvSpPr txBox="1"/>
          <p:nvPr/>
        </p:nvSpPr>
        <p:spPr>
          <a:xfrm>
            <a:off x="523486" y="3791778"/>
            <a:ext cx="143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side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7916831" y="4896573"/>
            <a:ext cx="11342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10k pullups</a:t>
            </a:r>
            <a:endParaRPr lang="en-GB" sz="1600" dirty="0"/>
          </a:p>
        </p:txBody>
      </p:sp>
      <p:sp>
        <p:nvSpPr>
          <p:cNvPr id="61" name="TextBox 60"/>
          <p:cNvSpPr txBox="1"/>
          <p:nvPr/>
        </p:nvSpPr>
        <p:spPr>
          <a:xfrm>
            <a:off x="6519760" y="4251077"/>
            <a:ext cx="152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VMM hybrid</a:t>
            </a:r>
            <a:endParaRPr lang="en-GB" sz="2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6861720" y="1774225"/>
            <a:ext cx="4199611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Will allow to read the geographical</a:t>
            </a:r>
          </a:p>
          <a:p>
            <a:r>
              <a:rPr lang="en-GB" dirty="0" smtClean="0"/>
              <a:t>position of a hybrid along a detector frame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708537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Rectangle 128"/>
          <p:cNvSpPr/>
          <p:nvPr/>
        </p:nvSpPr>
        <p:spPr>
          <a:xfrm>
            <a:off x="3175686" y="5548180"/>
            <a:ext cx="8785655" cy="9761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0" name="TextBox 129"/>
          <p:cNvSpPr txBox="1"/>
          <p:nvPr/>
        </p:nvSpPr>
        <p:spPr>
          <a:xfrm>
            <a:off x="9085588" y="6222833"/>
            <a:ext cx="18371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Detector Frame</a:t>
            </a:r>
            <a:endParaRPr lang="en-GB" sz="20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New functionalities</a:t>
            </a:r>
            <a:br>
              <a:rPr lang="en-GB" dirty="0" smtClean="0"/>
            </a:br>
            <a:r>
              <a:rPr lang="en-GB" sz="3600" dirty="0"/>
              <a:t>b</a:t>
            </a:r>
            <a:r>
              <a:rPr lang="en-GB" sz="3600" dirty="0" smtClean="0"/>
              <a:t>.) optional </a:t>
            </a:r>
            <a:r>
              <a:rPr lang="en-GB" sz="3600" dirty="0" smtClean="0">
                <a:solidFill>
                  <a:srgbClr val="FF0000"/>
                </a:solidFill>
              </a:rPr>
              <a:t>I2C devices on detector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26" t="346" r="2507" b="17698"/>
          <a:stretch/>
        </p:blipFill>
        <p:spPr>
          <a:xfrm>
            <a:off x="727575" y="1697990"/>
            <a:ext cx="6912000" cy="2556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910" y="4581272"/>
            <a:ext cx="5837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6 x  </a:t>
            </a:r>
            <a:r>
              <a:rPr lang="en-GB" dirty="0" smtClean="0"/>
              <a:t>support </a:t>
            </a:r>
            <a:r>
              <a:rPr lang="en-GB" dirty="0" smtClean="0"/>
              <a:t>pins </a:t>
            </a:r>
            <a:r>
              <a:rPr lang="en-GB" dirty="0" smtClean="0"/>
              <a:t> I2C (SDA,SCL) </a:t>
            </a:r>
          </a:p>
          <a:p>
            <a:r>
              <a:rPr lang="en-GB" dirty="0" smtClean="0"/>
              <a:t>and Signals (S-in/S-out)  on </a:t>
            </a:r>
            <a:r>
              <a:rPr lang="en-GB" dirty="0" smtClean="0"/>
              <a:t>left  side, viewed from top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064740" y="3480968"/>
            <a:ext cx="1421195" cy="116517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082998" y="2555907"/>
            <a:ext cx="561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TOP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2106" y="2740573"/>
            <a:ext cx="1438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side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067169" y="4113871"/>
            <a:ext cx="5521411" cy="136016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6444058" y="4485498"/>
            <a:ext cx="225510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444058" y="4485498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6796225" y="4769240"/>
            <a:ext cx="0" cy="16588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7160750" y="5067335"/>
            <a:ext cx="0" cy="936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7501614" y="4961675"/>
            <a:ext cx="1535" cy="1724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7806385" y="5226903"/>
            <a:ext cx="0" cy="9514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8125591" y="4473143"/>
            <a:ext cx="0" cy="9885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8752805" y="4103811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+2V5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8496814" y="5107146"/>
            <a:ext cx="376883" cy="330225"/>
            <a:chOff x="2848231" y="6301946"/>
            <a:chExt cx="376883" cy="330225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3045940" y="6301946"/>
              <a:ext cx="0" cy="33022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848231" y="6619816"/>
              <a:ext cx="376883" cy="0"/>
            </a:xfrm>
            <a:prstGeom prst="line">
              <a:avLst/>
            </a:prstGeom>
            <a:ln w="762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" name="Straight Connector 31"/>
          <p:cNvCxnSpPr/>
          <p:nvPr/>
        </p:nvCxnSpPr>
        <p:spPr>
          <a:xfrm>
            <a:off x="7806385" y="5226903"/>
            <a:ext cx="2919289" cy="26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9761839" y="4238362"/>
            <a:ext cx="1334530" cy="5818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FPGA </a:t>
            </a:r>
            <a:endParaRPr lang="en-GB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10725674" y="4820200"/>
            <a:ext cx="0" cy="4329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 38"/>
          <p:cNvSpPr/>
          <p:nvPr/>
        </p:nvSpPr>
        <p:spPr>
          <a:xfrm flipH="1">
            <a:off x="9918787" y="2984878"/>
            <a:ext cx="253851" cy="1224065"/>
          </a:xfrm>
          <a:custGeom>
            <a:avLst/>
            <a:gdLst>
              <a:gd name="connsiteX0" fmla="*/ 383202 w 420272"/>
              <a:gd name="connsiteY0" fmla="*/ 0 h 1680519"/>
              <a:gd name="connsiteX1" fmla="*/ 143 w 420272"/>
              <a:gd name="connsiteY1" fmla="*/ 778476 h 1680519"/>
              <a:gd name="connsiteX2" fmla="*/ 420272 w 420272"/>
              <a:gd name="connsiteY2" fmla="*/ 1680519 h 16805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20272" h="1680519">
                <a:moveTo>
                  <a:pt x="383202" y="0"/>
                </a:moveTo>
                <a:cubicBezTo>
                  <a:pt x="188583" y="249195"/>
                  <a:pt x="-6035" y="498390"/>
                  <a:pt x="143" y="778476"/>
                </a:cubicBezTo>
                <a:cubicBezTo>
                  <a:pt x="6321" y="1058563"/>
                  <a:pt x="213296" y="1369541"/>
                  <a:pt x="420272" y="168051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8685255" y="2219969"/>
            <a:ext cx="34596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I2C device control and readout</a:t>
            </a:r>
          </a:p>
          <a:p>
            <a:r>
              <a:rPr lang="en-GB" dirty="0" smtClean="0"/>
              <a:t> </a:t>
            </a:r>
            <a:r>
              <a:rPr lang="en-GB" dirty="0" smtClean="0"/>
              <a:t>via slow </a:t>
            </a:r>
            <a:r>
              <a:rPr lang="en-GB" dirty="0" smtClean="0"/>
              <a:t>controls SRS</a:t>
            </a:r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6754540" y="4090436"/>
            <a:ext cx="1528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VMM hybrid</a:t>
            </a:r>
            <a:endParaRPr lang="en-GB" sz="2000" b="1" dirty="0"/>
          </a:p>
        </p:txBody>
      </p:sp>
      <p:cxnSp>
        <p:nvCxnSpPr>
          <p:cNvPr id="48" name="Straight Connector 47"/>
          <p:cNvCxnSpPr>
            <a:stCxn id="56" idx="6"/>
          </p:cNvCxnSpPr>
          <p:nvPr/>
        </p:nvCxnSpPr>
        <p:spPr>
          <a:xfrm flipV="1">
            <a:off x="6147036" y="6178376"/>
            <a:ext cx="1659349" cy="653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 58"/>
          <p:cNvGrpSpPr/>
          <p:nvPr/>
        </p:nvGrpSpPr>
        <p:grpSpPr>
          <a:xfrm>
            <a:off x="5844748" y="5867217"/>
            <a:ext cx="308919" cy="622315"/>
            <a:chOff x="5436973" y="5716701"/>
            <a:chExt cx="308919" cy="622315"/>
          </a:xfrm>
        </p:grpSpPr>
        <p:sp>
          <p:nvSpPr>
            <p:cNvPr id="52" name="Rectangle 51"/>
            <p:cNvSpPr/>
            <p:nvPr/>
          </p:nvSpPr>
          <p:spPr>
            <a:xfrm>
              <a:off x="5436973" y="5716701"/>
              <a:ext cx="308919" cy="62231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Oval 52"/>
            <p:cNvSpPr/>
            <p:nvPr/>
          </p:nvSpPr>
          <p:spPr>
            <a:xfrm>
              <a:off x="5436973" y="5782963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Oval 53"/>
            <p:cNvSpPr/>
            <p:nvPr/>
          </p:nvSpPr>
          <p:spPr>
            <a:xfrm>
              <a:off x="5614087" y="5787079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Oval 54"/>
            <p:cNvSpPr/>
            <p:nvPr/>
          </p:nvSpPr>
          <p:spPr>
            <a:xfrm>
              <a:off x="5453446" y="5960077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Oval 55"/>
            <p:cNvSpPr/>
            <p:nvPr/>
          </p:nvSpPr>
          <p:spPr>
            <a:xfrm>
              <a:off x="5630560" y="5964193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Oval 56"/>
            <p:cNvSpPr/>
            <p:nvPr/>
          </p:nvSpPr>
          <p:spPr>
            <a:xfrm>
              <a:off x="5457564" y="6161905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Oval 57"/>
            <p:cNvSpPr/>
            <p:nvPr/>
          </p:nvSpPr>
          <p:spPr>
            <a:xfrm>
              <a:off x="5634678" y="6166021"/>
              <a:ext cx="108701" cy="14039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cxnSp>
        <p:nvCxnSpPr>
          <p:cNvPr id="62" name="Elbow Connector 61"/>
          <p:cNvCxnSpPr>
            <a:stCxn id="53" idx="0"/>
          </p:cNvCxnSpPr>
          <p:nvPr/>
        </p:nvCxnSpPr>
        <p:spPr>
          <a:xfrm rot="5400000" flipH="1" flipV="1">
            <a:off x="5873896" y="5363318"/>
            <a:ext cx="595364" cy="544959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7160750" y="5067335"/>
            <a:ext cx="1533773" cy="174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147036" y="6003677"/>
            <a:ext cx="10137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>
            <a:stCxn id="58" idx="6"/>
          </p:cNvCxnSpPr>
          <p:nvPr/>
        </p:nvCxnSpPr>
        <p:spPr>
          <a:xfrm>
            <a:off x="6151154" y="6386735"/>
            <a:ext cx="645071" cy="82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Elbow Connector 79"/>
          <p:cNvCxnSpPr>
            <a:stCxn id="55" idx="2"/>
          </p:cNvCxnSpPr>
          <p:nvPr/>
        </p:nvCxnSpPr>
        <p:spPr>
          <a:xfrm rot="10800000" flipH="1" flipV="1">
            <a:off x="5861220" y="6180791"/>
            <a:ext cx="1625959" cy="504972"/>
          </a:xfrm>
          <a:prstGeom prst="bentConnector3">
            <a:avLst>
              <a:gd name="adj1" fmla="val -3457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/>
          <p:nvPr/>
        </p:nvCxnSpPr>
        <p:spPr>
          <a:xfrm>
            <a:off x="7487180" y="4983160"/>
            <a:ext cx="2824018" cy="117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 flipV="1">
            <a:off x="10311198" y="4808596"/>
            <a:ext cx="20614" cy="1745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/>
          <p:cNvSpPr txBox="1"/>
          <p:nvPr/>
        </p:nvSpPr>
        <p:spPr>
          <a:xfrm>
            <a:off x="6172498" y="5699463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gnd</a:t>
            </a:r>
            <a:endParaRPr lang="en-GB" sz="1200" dirty="0"/>
          </a:p>
        </p:txBody>
      </p:sp>
      <p:sp>
        <p:nvSpPr>
          <p:cNvPr id="90" name="TextBox 89"/>
          <p:cNvSpPr txBox="1"/>
          <p:nvPr/>
        </p:nvSpPr>
        <p:spPr>
          <a:xfrm>
            <a:off x="5486671" y="5572244"/>
            <a:ext cx="4289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Vcc</a:t>
            </a:r>
            <a:endParaRPr lang="en-GB" sz="1400" dirty="0"/>
          </a:p>
        </p:txBody>
      </p:sp>
      <p:sp>
        <p:nvSpPr>
          <p:cNvPr id="91" name="TextBox 90"/>
          <p:cNvSpPr txBox="1"/>
          <p:nvPr/>
        </p:nvSpPr>
        <p:spPr>
          <a:xfrm>
            <a:off x="6283962" y="5957123"/>
            <a:ext cx="3465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scl</a:t>
            </a:r>
            <a:endParaRPr lang="en-GB" sz="1200" dirty="0"/>
          </a:p>
        </p:txBody>
      </p:sp>
      <p:sp>
        <p:nvSpPr>
          <p:cNvPr id="92" name="TextBox 91"/>
          <p:cNvSpPr txBox="1"/>
          <p:nvPr/>
        </p:nvSpPr>
        <p:spPr>
          <a:xfrm>
            <a:off x="5244774" y="5976462"/>
            <a:ext cx="3994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sda</a:t>
            </a:r>
            <a:endParaRPr lang="en-GB" sz="1200" dirty="0"/>
          </a:p>
        </p:txBody>
      </p:sp>
      <p:cxnSp>
        <p:nvCxnSpPr>
          <p:cNvPr id="94" name="Straight Connector 93"/>
          <p:cNvCxnSpPr/>
          <p:nvPr/>
        </p:nvCxnSpPr>
        <p:spPr>
          <a:xfrm>
            <a:off x="6754540" y="4793954"/>
            <a:ext cx="30072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6259733" y="6168006"/>
            <a:ext cx="4171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S-in</a:t>
            </a:r>
            <a:endParaRPr lang="en-GB" sz="1200" dirty="0"/>
          </a:p>
        </p:txBody>
      </p:sp>
      <p:cxnSp>
        <p:nvCxnSpPr>
          <p:cNvPr id="101" name="Straight Connector 100"/>
          <p:cNvCxnSpPr/>
          <p:nvPr/>
        </p:nvCxnSpPr>
        <p:spPr>
          <a:xfrm flipH="1">
            <a:off x="5676407" y="6382619"/>
            <a:ext cx="164218" cy="82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5677929" y="6602977"/>
            <a:ext cx="13188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V="1">
            <a:off x="6976710" y="4646139"/>
            <a:ext cx="0" cy="19523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>
            <a:off x="6996731" y="4646139"/>
            <a:ext cx="27651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 flipH="1" flipV="1">
            <a:off x="5657892" y="6382619"/>
            <a:ext cx="10277" cy="21589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5345794" y="6228661"/>
            <a:ext cx="5148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S-out</a:t>
            </a:r>
            <a:endParaRPr lang="en-GB" sz="1200" dirty="0"/>
          </a:p>
        </p:txBody>
      </p:sp>
      <p:sp>
        <p:nvSpPr>
          <p:cNvPr id="25" name="Rectangle 24"/>
          <p:cNvSpPr/>
          <p:nvPr/>
        </p:nvSpPr>
        <p:spPr>
          <a:xfrm>
            <a:off x="6246349" y="5361758"/>
            <a:ext cx="2160194" cy="19430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1" name="Group 130"/>
          <p:cNvGrpSpPr/>
          <p:nvPr/>
        </p:nvGrpSpPr>
        <p:grpSpPr>
          <a:xfrm>
            <a:off x="1830529" y="5387061"/>
            <a:ext cx="2530392" cy="1235882"/>
            <a:chOff x="2584934" y="5425016"/>
            <a:chExt cx="2530392" cy="1235882"/>
          </a:xfrm>
        </p:grpSpPr>
        <p:sp>
          <p:nvSpPr>
            <p:cNvPr id="128" name="Rectangle 127"/>
            <p:cNvSpPr/>
            <p:nvPr/>
          </p:nvSpPr>
          <p:spPr>
            <a:xfrm>
              <a:off x="2584934" y="5425016"/>
              <a:ext cx="2530392" cy="1235882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2965967" y="5835933"/>
              <a:ext cx="939114" cy="55158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smtClean="0"/>
                <a:t>I2C device</a:t>
              </a:r>
              <a:endParaRPr lang="en-GB" dirty="0"/>
            </a:p>
          </p:txBody>
        </p:sp>
        <p:grpSp>
          <p:nvGrpSpPr>
            <p:cNvPr id="119" name="Group 118"/>
            <p:cNvGrpSpPr/>
            <p:nvPr/>
          </p:nvGrpSpPr>
          <p:grpSpPr>
            <a:xfrm>
              <a:off x="4106334" y="5831922"/>
              <a:ext cx="308919" cy="622315"/>
              <a:chOff x="5436973" y="5716701"/>
              <a:chExt cx="308919" cy="622315"/>
            </a:xfrm>
          </p:grpSpPr>
          <p:sp>
            <p:nvSpPr>
              <p:cNvPr id="120" name="Rectangle 119"/>
              <p:cNvSpPr/>
              <p:nvPr/>
            </p:nvSpPr>
            <p:spPr>
              <a:xfrm>
                <a:off x="5436973" y="5716701"/>
                <a:ext cx="308919" cy="62231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1" name="Oval 120"/>
              <p:cNvSpPr/>
              <p:nvPr/>
            </p:nvSpPr>
            <p:spPr>
              <a:xfrm>
                <a:off x="5436973" y="5782963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2" name="Oval 121"/>
              <p:cNvSpPr/>
              <p:nvPr/>
            </p:nvSpPr>
            <p:spPr>
              <a:xfrm>
                <a:off x="5614087" y="5787079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3" name="Oval 122"/>
              <p:cNvSpPr/>
              <p:nvPr/>
            </p:nvSpPr>
            <p:spPr>
              <a:xfrm>
                <a:off x="5453446" y="5960077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4" name="Oval 123"/>
              <p:cNvSpPr/>
              <p:nvPr/>
            </p:nvSpPr>
            <p:spPr>
              <a:xfrm>
                <a:off x="5630560" y="5964193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5" name="Oval 124"/>
              <p:cNvSpPr/>
              <p:nvPr/>
            </p:nvSpPr>
            <p:spPr>
              <a:xfrm>
                <a:off x="5457564" y="6161905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26" name="Oval 125"/>
              <p:cNvSpPr/>
              <p:nvPr/>
            </p:nvSpPr>
            <p:spPr>
              <a:xfrm>
                <a:off x="5634678" y="6166021"/>
                <a:ext cx="108701" cy="140396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7" name="TextBox 126"/>
            <p:cNvSpPr txBox="1"/>
            <p:nvPr/>
          </p:nvSpPr>
          <p:spPr>
            <a:xfrm>
              <a:off x="2731762" y="5511440"/>
              <a:ext cx="22355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6pin connector plugin</a:t>
              </a:r>
              <a:endParaRPr lang="en-GB" dirty="0"/>
            </a:p>
          </p:txBody>
        </p:sp>
      </p:grpSp>
      <p:sp>
        <p:nvSpPr>
          <p:cNvPr id="132" name="Down Arrow 131"/>
          <p:cNvSpPr/>
          <p:nvPr/>
        </p:nvSpPr>
        <p:spPr>
          <a:xfrm rot="16200000">
            <a:off x="4351516" y="5818078"/>
            <a:ext cx="1178278" cy="51138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3" name="TextBox 132"/>
          <p:cNvSpPr txBox="1"/>
          <p:nvPr/>
        </p:nvSpPr>
        <p:spPr>
          <a:xfrm>
            <a:off x="8029167" y="1051659"/>
            <a:ext cx="3779240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Will allow to place and</a:t>
            </a:r>
          </a:p>
          <a:p>
            <a:r>
              <a:rPr lang="en-GB" dirty="0" smtClean="0"/>
              <a:t>use intelligent sensors on the detector</a:t>
            </a:r>
            <a:endParaRPr lang="en-GB" dirty="0"/>
          </a:p>
        </p:txBody>
      </p:sp>
      <p:cxnSp>
        <p:nvCxnSpPr>
          <p:cNvPr id="135" name="Elbow Connector 134"/>
          <p:cNvCxnSpPr/>
          <p:nvPr/>
        </p:nvCxnSpPr>
        <p:spPr>
          <a:xfrm>
            <a:off x="1322173" y="5793967"/>
            <a:ext cx="889389" cy="206658"/>
          </a:xfrm>
          <a:prstGeom prst="bentConnector3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0514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err="1" smtClean="0"/>
              <a:t>x</a:t>
            </a:r>
            <a:r>
              <a:rPr lang="en-GB" dirty="0" err="1" smtClean="0"/>
              <a:t>TC</a:t>
            </a:r>
            <a:r>
              <a:rPr lang="en-GB" sz="4000" dirty="0" err="1" smtClean="0"/>
              <a:t>X</a:t>
            </a:r>
            <a:r>
              <a:rPr lang="en-GB" dirty="0" smtClean="0"/>
              <a:t>  links  </a:t>
            </a:r>
            <a:r>
              <a:rPr lang="en-GB" sz="2800" dirty="0" smtClean="0"/>
              <a:t>( SRS-specific links )</a:t>
            </a:r>
            <a:endParaRPr lang="en-GB" sz="2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411" y="1317330"/>
            <a:ext cx="2866447" cy="1450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70965" y="2795856"/>
            <a:ext cx="4067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ALICE </a:t>
            </a:r>
            <a:r>
              <a:rPr lang="en-GB" sz="1200" dirty="0" err="1"/>
              <a:t>D</a:t>
            </a:r>
            <a:r>
              <a:rPr lang="en-GB" sz="1200" dirty="0" err="1" smtClean="0"/>
              <a:t>Cal</a:t>
            </a:r>
            <a:r>
              <a:rPr lang="en-GB" sz="1200" dirty="0" smtClean="0"/>
              <a:t>: DTC links over CAT7 from 40 FEE to 1 SRU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16287" y="3225041"/>
            <a:ext cx="3497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xTCx</a:t>
            </a:r>
            <a:r>
              <a:rPr lang="en-GB" dirty="0" smtClean="0"/>
              <a:t> links  make SRS  scalable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1132168" y="2855066"/>
            <a:ext cx="4456932" cy="3329103"/>
            <a:chOff x="838452" y="2847403"/>
            <a:chExt cx="3437844" cy="2531777"/>
          </a:xfrm>
        </p:grpSpPr>
        <p:sp>
          <p:nvSpPr>
            <p:cNvPr id="61" name="TextBox 60"/>
            <p:cNvSpPr txBox="1"/>
            <p:nvPr/>
          </p:nvSpPr>
          <p:spPr>
            <a:xfrm>
              <a:off x="2179823" y="4898044"/>
              <a:ext cx="1266395" cy="198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/>
                <a:t>DTCCP</a:t>
              </a:r>
              <a:r>
                <a:rPr lang="en-GB" sz="1100" dirty="0" smtClean="0">
                  <a:solidFill>
                    <a:srgbClr val="FF0000"/>
                  </a:solidFill>
                </a:rPr>
                <a:t> frontend links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838452" y="2847403"/>
              <a:ext cx="3437844" cy="2531777"/>
              <a:chOff x="1593326" y="3143914"/>
              <a:chExt cx="3437844" cy="253177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981683" y="3143914"/>
                <a:ext cx="443345" cy="3496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PC</a:t>
                </a:r>
                <a:endParaRPr lang="en-GB" sz="12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330259" y="3613630"/>
                <a:ext cx="1204572" cy="175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10 Gigabit Ethernet / UDP</a:t>
                </a:r>
                <a:endParaRPr lang="en-GB" sz="9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21647" y="3870428"/>
                <a:ext cx="563418" cy="5226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/>
                  <a:t>SRU</a:t>
                </a:r>
                <a:endParaRPr lang="en-GB" sz="16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593326" y="4663588"/>
                <a:ext cx="3364939" cy="157037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rgbClr val="FF0000"/>
                    </a:solidFill>
                  </a:rPr>
                  <a:t>BUS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285639" y="5242255"/>
                <a:ext cx="678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. . . . .</a:t>
                </a:r>
                <a:endParaRPr lang="en-GB" dirty="0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1859592" y="4368795"/>
                <a:ext cx="1139911" cy="544946"/>
              </a:xfrm>
              <a:custGeom>
                <a:avLst/>
                <a:gdLst>
                  <a:gd name="connsiteX0" fmla="*/ 80044 w 1139911"/>
                  <a:gd name="connsiteY0" fmla="*/ 544946 h 544946"/>
                  <a:gd name="connsiteX1" fmla="*/ 89281 w 1139911"/>
                  <a:gd name="connsiteY1" fmla="*/ 147782 h 544946"/>
                  <a:gd name="connsiteX2" fmla="*/ 985208 w 1139911"/>
                  <a:gd name="connsiteY2" fmla="*/ 212437 h 544946"/>
                  <a:gd name="connsiteX3" fmla="*/ 1132990 w 1139911"/>
                  <a:gd name="connsiteY3" fmla="*/ 0 h 544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9911" h="544946">
                    <a:moveTo>
                      <a:pt x="80044" y="544946"/>
                    </a:moveTo>
                    <a:cubicBezTo>
                      <a:pt x="9232" y="374073"/>
                      <a:pt x="-61580" y="203200"/>
                      <a:pt x="89281" y="147782"/>
                    </a:cubicBezTo>
                    <a:cubicBezTo>
                      <a:pt x="240142" y="92364"/>
                      <a:pt x="811257" y="237067"/>
                      <a:pt x="985208" y="212437"/>
                    </a:cubicBezTo>
                    <a:cubicBezTo>
                      <a:pt x="1159160" y="187807"/>
                      <a:pt x="1146075" y="93903"/>
                      <a:pt x="113299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2715491" y="4378032"/>
                <a:ext cx="434109" cy="517236"/>
              </a:xfrm>
              <a:custGeom>
                <a:avLst/>
                <a:gdLst>
                  <a:gd name="connsiteX0" fmla="*/ 0 w 434109"/>
                  <a:gd name="connsiteY0" fmla="*/ 517236 h 517236"/>
                  <a:gd name="connsiteX1" fmla="*/ 332509 w 434109"/>
                  <a:gd name="connsiteY1" fmla="*/ 212436 h 517236"/>
                  <a:gd name="connsiteX2" fmla="*/ 434109 w 434109"/>
                  <a:gd name="connsiteY2" fmla="*/ 0 h 51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109" h="517236">
                    <a:moveTo>
                      <a:pt x="0" y="517236"/>
                    </a:moveTo>
                    <a:cubicBezTo>
                      <a:pt x="130079" y="407939"/>
                      <a:pt x="260158" y="298642"/>
                      <a:pt x="332509" y="212436"/>
                    </a:cubicBezTo>
                    <a:cubicBezTo>
                      <a:pt x="404860" y="126230"/>
                      <a:pt x="419484" y="63115"/>
                      <a:pt x="434109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3392262" y="4378031"/>
                <a:ext cx="1295762" cy="526473"/>
              </a:xfrm>
              <a:custGeom>
                <a:avLst/>
                <a:gdLst>
                  <a:gd name="connsiteX0" fmla="*/ 1164005 w 1295762"/>
                  <a:gd name="connsiteY0" fmla="*/ 526473 h 526473"/>
                  <a:gd name="connsiteX1" fmla="*/ 1210187 w 1295762"/>
                  <a:gd name="connsiteY1" fmla="*/ 138545 h 526473"/>
                  <a:gd name="connsiteX2" fmla="*/ 175714 w 1295762"/>
                  <a:gd name="connsiteY2" fmla="*/ 221673 h 526473"/>
                  <a:gd name="connsiteX3" fmla="*/ 9459 w 1295762"/>
                  <a:gd name="connsiteY3" fmla="*/ 0 h 526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5762" h="526473">
                    <a:moveTo>
                      <a:pt x="1164005" y="526473"/>
                    </a:moveTo>
                    <a:cubicBezTo>
                      <a:pt x="1269453" y="357909"/>
                      <a:pt x="1374902" y="189345"/>
                      <a:pt x="1210187" y="138545"/>
                    </a:cubicBezTo>
                    <a:cubicBezTo>
                      <a:pt x="1045472" y="87745"/>
                      <a:pt x="375835" y="244764"/>
                      <a:pt x="175714" y="221673"/>
                    </a:cubicBezTo>
                    <a:cubicBezTo>
                      <a:pt x="-24407" y="198582"/>
                      <a:pt x="-7474" y="99291"/>
                      <a:pt x="9459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5" name="Straight Connector 54"/>
              <p:cNvCxnSpPr>
                <a:stCxn id="15" idx="2"/>
                <a:endCxn id="17" idx="0"/>
              </p:cNvCxnSpPr>
              <p:nvPr/>
            </p:nvCxnSpPr>
            <p:spPr>
              <a:xfrm>
                <a:off x="3203356" y="3493591"/>
                <a:ext cx="0" cy="3768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3542605" y="4271475"/>
                <a:ext cx="1488565" cy="234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DTCC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 backend links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3149600" y="4516577"/>
                <a:ext cx="335465" cy="39716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3068897" y="4584612"/>
                <a:ext cx="299528" cy="3880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Group 66"/>
              <p:cNvGrpSpPr/>
              <p:nvPr/>
            </p:nvGrpSpPr>
            <p:grpSpPr>
              <a:xfrm>
                <a:off x="1652610" y="4913741"/>
                <a:ext cx="601899" cy="761950"/>
                <a:chOff x="1652610" y="4913741"/>
                <a:chExt cx="601899" cy="76195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2440987" y="4899219"/>
                <a:ext cx="601899" cy="761950"/>
                <a:chOff x="1652610" y="4913741"/>
                <a:chExt cx="601899" cy="761950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4318133" y="4900879"/>
                <a:ext cx="601899" cy="761950"/>
                <a:chOff x="1652610" y="4913741"/>
                <a:chExt cx="601899" cy="76195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35" name="TextBox 134"/>
          <p:cNvSpPr txBox="1"/>
          <p:nvPr/>
        </p:nvSpPr>
        <p:spPr>
          <a:xfrm>
            <a:off x="6369414" y="3605247"/>
            <a:ext cx="4321867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/>
              <a:t>LINK scalability features vs.  parallel Bus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Data in parallel over p-p links</a:t>
            </a:r>
          </a:p>
          <a:p>
            <a:r>
              <a:rPr lang="en-GB" sz="1400" dirty="0" smtClean="0"/>
              <a:t>     =&gt;Higher BW &amp; Trigger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p</a:t>
            </a:r>
            <a:r>
              <a:rPr lang="en-GB" sz="1400" dirty="0" smtClean="0"/>
              <a:t>oint-point controlled impedance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very high bitrates &amp; lower error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o</a:t>
            </a:r>
            <a:r>
              <a:rPr lang="en-GB" sz="1400" dirty="0" smtClean="0"/>
              <a:t>vercome bus length  limit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single point failures = non fatal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l</a:t>
            </a:r>
            <a:r>
              <a:rPr lang="en-GB" sz="1400" dirty="0" smtClean="0"/>
              <a:t>ess wear-out of contacts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more reliable, less cost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970738" y="1648440"/>
            <a:ext cx="6410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u="sng" dirty="0" err="1" smtClean="0"/>
              <a:t>xTCx</a:t>
            </a:r>
            <a:r>
              <a:rPr lang="en-GB" sz="1200" b="1" u="sng" dirty="0" smtClean="0"/>
              <a:t>  link </a:t>
            </a:r>
            <a:r>
              <a:rPr lang="en-GB" sz="1200" b="1" u="sng" dirty="0" err="1" smtClean="0"/>
              <a:t>flavors</a:t>
            </a:r>
            <a:r>
              <a:rPr lang="en-GB" sz="1200" b="1" u="sng" dirty="0"/>
              <a:t> </a:t>
            </a:r>
            <a:r>
              <a:rPr lang="en-GB" sz="1200" b="1" u="sng" dirty="0" smtClean="0"/>
              <a:t>in use so far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   	</a:t>
            </a:r>
            <a:r>
              <a:rPr lang="en-GB" sz="1200" dirty="0" err="1" smtClean="0"/>
              <a:t>Data+Trigger</a:t>
            </a:r>
            <a:r>
              <a:rPr lang="en-GB" sz="1200" dirty="0" err="1"/>
              <a:t>+</a:t>
            </a:r>
            <a:r>
              <a:rPr lang="en-GB" sz="1200" dirty="0" err="1" smtClean="0"/>
              <a:t>Clock</a:t>
            </a:r>
            <a:r>
              <a:rPr lang="en-GB" sz="1200" dirty="0" smtClean="0"/>
              <a:t> (over CAT7, SRU-FEE )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</a:t>
            </a:r>
            <a:r>
              <a:rPr lang="en-GB" sz="1200" b="1" dirty="0"/>
              <a:t>TC</a:t>
            </a:r>
            <a:r>
              <a:rPr lang="en-GB" sz="1200" dirty="0"/>
              <a:t>CP	Data+ Trigger+ Clock +Control + Power ( over HMDI*, FEC-Frontend) </a:t>
            </a:r>
            <a:r>
              <a:rPr lang="en-GB" sz="1200" dirty="0" smtClean="0"/>
              <a:t>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TC</a:t>
            </a:r>
            <a:r>
              <a:rPr lang="en-GB" sz="1200" dirty="0" smtClean="0"/>
              <a:t>      	Trigger + Clock  ( over CAT7, CTF - FEC)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C	Data +Trigger+ Clock +Control ( over CAT7,  SRU - FEC)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CO  Data+ Trigger+ Clock+ Control  over Optical fibre  ( planned , 2017 ) 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41031" y="5911152"/>
            <a:ext cx="1580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copper or fibre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99216" y="5881857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hybrids</a:t>
            </a:r>
            <a:endParaRPr lang="en-GB" sz="1100" dirty="0">
              <a:solidFill>
                <a:srgbClr val="FF0000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1281" y="151984"/>
            <a:ext cx="1405738" cy="111921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95305" y="3902159"/>
            <a:ext cx="907428" cy="1831493"/>
            <a:chOff x="458305" y="3021834"/>
            <a:chExt cx="907428" cy="183149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989776" y="3303135"/>
              <a:ext cx="9144" cy="15244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1161227" y="3312802"/>
              <a:ext cx="9144" cy="15244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807707" y="3295756"/>
              <a:ext cx="19762" cy="15404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632279" y="3322470"/>
              <a:ext cx="13121" cy="15308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8305" y="3021834"/>
              <a:ext cx="9074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 T C </a:t>
              </a:r>
              <a:r>
                <a:rPr lang="en-GB" sz="1600" dirty="0" err="1" smtClean="0"/>
                <a:t>C</a:t>
              </a:r>
              <a:endParaRPr lang="en-GB" sz="1600" dirty="0"/>
            </a:p>
          </p:txBody>
        </p:sp>
      </p:grp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1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Table-Top SRS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365" y="2120900"/>
            <a:ext cx="6019620" cy="4051300"/>
          </a:xfrm>
        </p:spPr>
      </p:pic>
      <p:sp>
        <p:nvSpPr>
          <p:cNvPr id="5" name="TextBox 4"/>
          <p:cNvSpPr txBox="1"/>
          <p:nvPr/>
        </p:nvSpPr>
        <p:spPr>
          <a:xfrm>
            <a:off x="3374578" y="1751568"/>
            <a:ext cx="502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Powered SRS crate with FEC / </a:t>
            </a:r>
            <a:r>
              <a:rPr lang="en-GB" dirty="0" smtClean="0"/>
              <a:t>adapter </a:t>
            </a:r>
            <a:r>
              <a:rPr lang="en-GB" dirty="0" smtClean="0"/>
              <a:t>combo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6582" y="3873910"/>
            <a:ext cx="2052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</a:t>
            </a:r>
          </a:p>
          <a:p>
            <a:r>
              <a:rPr lang="en-GB" dirty="0" smtClean="0"/>
              <a:t>with APV hybrids</a:t>
            </a:r>
          </a:p>
          <a:p>
            <a:endParaRPr lang="en-GB" dirty="0"/>
          </a:p>
          <a:p>
            <a:r>
              <a:rPr lang="en-GB" dirty="0" smtClean="0"/>
              <a:t>Readout &amp; power </a:t>
            </a:r>
          </a:p>
          <a:p>
            <a:r>
              <a:rPr lang="en-GB" dirty="0" smtClean="0"/>
              <a:t>via HDMI link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281652" y="3873910"/>
            <a:ext cx="2523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Laptop connected via </a:t>
            </a:r>
          </a:p>
          <a:p>
            <a:r>
              <a:rPr lang="en-GB" dirty="0" smtClean="0"/>
              <a:t>Ethernet cable to FEC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281652" y="4798142"/>
            <a:ext cx="3000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Online Readout systems</a:t>
            </a:r>
          </a:p>
          <a:p>
            <a:r>
              <a:rPr lang="en-GB" dirty="0" smtClean="0"/>
              <a:t>DATE, and/or </a:t>
            </a:r>
            <a:r>
              <a:rPr lang="en-GB" dirty="0" err="1" smtClean="0"/>
              <a:t>Labview</a:t>
            </a:r>
            <a:r>
              <a:rPr lang="en-GB" dirty="0" smtClean="0"/>
              <a:t> SRS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762" y="197630"/>
            <a:ext cx="1335140" cy="1066892"/>
          </a:xfrm>
          <a:prstGeom prst="rect">
            <a:avLst/>
          </a:prstGeom>
        </p:spPr>
      </p:pic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2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41" y="127646"/>
            <a:ext cx="10058400" cy="1609344"/>
          </a:xfrm>
        </p:spPr>
        <p:txBody>
          <a:bodyPr/>
          <a:lstStyle/>
          <a:p>
            <a:r>
              <a:rPr lang="en-GB" dirty="0" smtClean="0"/>
              <a:t>SCALABILITY </a:t>
            </a:r>
            <a:r>
              <a:rPr lang="en-GB" sz="2000" dirty="0" smtClean="0"/>
              <a:t>( a. </a:t>
            </a:r>
            <a:r>
              <a:rPr lang="en-GB" sz="2000" dirty="0" smtClean="0">
                <a:solidFill>
                  <a:srgbClr val="FF0000"/>
                </a:solidFill>
              </a:rPr>
              <a:t>over types of frontend 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328" y="1738231"/>
            <a:ext cx="4808072" cy="37568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 smtClean="0"/>
              <a:t>-general-purpose </a:t>
            </a:r>
            <a:r>
              <a:rPr lang="en-GB" b="1" u="sng" dirty="0"/>
              <a:t>SRS: </a:t>
            </a:r>
          </a:p>
          <a:p>
            <a:endParaRPr lang="en-GB" sz="1400" dirty="0" smtClean="0"/>
          </a:p>
          <a:p>
            <a:r>
              <a:rPr lang="en-GB" sz="1400" dirty="0" smtClean="0"/>
              <a:t>APV frontend = 128 analogue </a:t>
            </a:r>
            <a:r>
              <a:rPr lang="en-GB" sz="1400" dirty="0" err="1" smtClean="0"/>
              <a:t>ch.</a:t>
            </a:r>
            <a:r>
              <a:rPr lang="en-GB" sz="1400" dirty="0" smtClean="0"/>
              <a:t> </a:t>
            </a:r>
            <a:r>
              <a:rPr lang="en-GB" sz="1400" dirty="0"/>
              <a:t>o</a:t>
            </a:r>
            <a:r>
              <a:rPr lang="en-GB" sz="1400" dirty="0" smtClean="0"/>
              <a:t>n hybrid</a:t>
            </a:r>
          </a:p>
          <a:p>
            <a:endParaRPr lang="en-GB" sz="1400" dirty="0"/>
          </a:p>
          <a:p>
            <a:r>
              <a:rPr lang="en-GB" sz="1400" dirty="0" smtClean="0"/>
              <a:t>VMM frontend= 128 digital </a:t>
            </a:r>
            <a:r>
              <a:rPr lang="en-GB" sz="1400" dirty="0" err="1" smtClean="0"/>
              <a:t>ch.</a:t>
            </a:r>
            <a:r>
              <a:rPr lang="en-GB" sz="1400" dirty="0" smtClean="0"/>
              <a:t> </a:t>
            </a:r>
            <a:r>
              <a:rPr lang="en-GB" sz="1400" dirty="0"/>
              <a:t> o</a:t>
            </a:r>
            <a:r>
              <a:rPr lang="en-GB" sz="1400" dirty="0" smtClean="0"/>
              <a:t>n hybrid</a:t>
            </a:r>
          </a:p>
          <a:p>
            <a:endParaRPr lang="en-GB" sz="1400" dirty="0"/>
          </a:p>
          <a:p>
            <a:pPr marL="0" indent="0">
              <a:buNone/>
            </a:pPr>
            <a:r>
              <a:rPr lang="en-GB" b="1" u="sng" dirty="0" smtClean="0"/>
              <a:t>-experiment –specific SRS: </a:t>
            </a:r>
          </a:p>
          <a:p>
            <a:endParaRPr lang="en-GB" sz="1400" dirty="0" smtClean="0"/>
          </a:p>
          <a:p>
            <a:r>
              <a:rPr lang="en-GB" sz="1400" dirty="0" err="1" smtClean="0"/>
              <a:t>SiPM</a:t>
            </a:r>
            <a:r>
              <a:rPr lang="en-GB" sz="1400" dirty="0" smtClean="0"/>
              <a:t> </a:t>
            </a:r>
            <a:r>
              <a:rPr lang="en-GB" sz="1400" dirty="0"/>
              <a:t>and PM  </a:t>
            </a:r>
            <a:r>
              <a:rPr lang="en-GB" sz="1400" dirty="0" smtClean="0"/>
              <a:t>adapter (NEXT</a:t>
            </a:r>
            <a:r>
              <a:rPr lang="en-GB" sz="1400" dirty="0"/>
              <a:t>)</a:t>
            </a:r>
          </a:p>
          <a:p>
            <a:endParaRPr lang="en-GB" sz="1400" dirty="0" smtClean="0"/>
          </a:p>
          <a:p>
            <a:r>
              <a:rPr lang="en-GB" sz="1400" dirty="0" smtClean="0"/>
              <a:t>Octal Timepix-2 adapter  (Univ. Bonn)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99" y="1620689"/>
            <a:ext cx="3973769" cy="1772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964" y="458044"/>
            <a:ext cx="1795520" cy="1662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21351" y="1061726"/>
            <a:ext cx="279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 ASIC: 128 analogue </a:t>
            </a:r>
            <a:r>
              <a:rPr lang="en-GB" dirty="0" err="1" smtClean="0">
                <a:solidFill>
                  <a:srgbClr val="FF0000"/>
                </a:solidFill>
              </a:rPr>
              <a:t>ch.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89484" y="673003"/>
            <a:ext cx="2889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APV wire-bonded, on SRS hybrid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263" y="3504281"/>
            <a:ext cx="2609994" cy="1539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46" y="5105259"/>
            <a:ext cx="2318403" cy="12706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207676" y="4537509"/>
            <a:ext cx="237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 ASIC: 64 digital </a:t>
            </a:r>
            <a:r>
              <a:rPr lang="en-GB" dirty="0" err="1" smtClean="0">
                <a:solidFill>
                  <a:srgbClr val="FF0000"/>
                </a:solidFill>
              </a:rPr>
              <a:t>ch.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07676" y="3768578"/>
            <a:ext cx="2801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x VMM </a:t>
            </a:r>
            <a:r>
              <a:rPr lang="en-GB" sz="1200" dirty="0"/>
              <a:t> </a:t>
            </a:r>
            <a:r>
              <a:rPr lang="en-GB" sz="1200" dirty="0" smtClean="0"/>
              <a:t>wire bonded on SRS hybrid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0414215" y="2163315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APV channel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085983" y="5573054"/>
            <a:ext cx="181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VMM channel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074" y="12036"/>
            <a:ext cx="963293" cy="7669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6328" y="5573054"/>
            <a:ext cx="560506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Example of different frontends combined in a single RO system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5625737" y="4711337"/>
            <a:ext cx="278674" cy="861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450080" y="4537509"/>
            <a:ext cx="1134531" cy="138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3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Scalability </a:t>
            </a:r>
            <a:r>
              <a:rPr lang="en-GB" sz="1800" dirty="0" smtClean="0"/>
              <a:t>( B.  </a:t>
            </a:r>
            <a:r>
              <a:rPr lang="en-GB" sz="1800" dirty="0" smtClean="0">
                <a:solidFill>
                  <a:srgbClr val="FF0000"/>
                </a:solidFill>
              </a:rPr>
              <a:t># channels </a:t>
            </a:r>
            <a:r>
              <a:rPr lang="en-GB" sz="1800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SRS channel </a:t>
            </a:r>
            <a:r>
              <a:rPr lang="en-GB" dirty="0"/>
              <a:t>u</a:t>
            </a:r>
            <a:r>
              <a:rPr lang="en-GB" dirty="0" smtClean="0"/>
              <a:t>nit = 1 hybrid 128 channels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DTCCP  readout </a:t>
            </a:r>
            <a:r>
              <a:rPr lang="en-GB" dirty="0" smtClean="0"/>
              <a:t>cable* </a:t>
            </a:r>
            <a:r>
              <a:rPr lang="en-GB" dirty="0" smtClean="0"/>
              <a:t>unit = 256 channels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FEC Frontend concentrator unit = 2k </a:t>
            </a:r>
            <a:r>
              <a:rPr lang="en-GB" dirty="0" err="1" smtClean="0"/>
              <a:t>ch.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Multi-FEC system with SRU = 4k…16 k </a:t>
            </a:r>
            <a:r>
              <a:rPr lang="en-GB" dirty="0" err="1" smtClean="0"/>
              <a:t>ch.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Multi-Crate with SRU(s)   &gt;  16k </a:t>
            </a:r>
            <a:r>
              <a:rPr lang="en-GB" dirty="0" err="1" smtClean="0"/>
              <a:t>ch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472" y="3303808"/>
            <a:ext cx="2285748" cy="13387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158" y="1834616"/>
            <a:ext cx="1635252" cy="19074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09" y="4286145"/>
            <a:ext cx="2194749" cy="161180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678530" y="1574954"/>
            <a:ext cx="230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Table-top minimal SRS system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189741" y="2101814"/>
            <a:ext cx="2267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 ADC adapter card + 1 FEC  </a:t>
            </a:r>
          </a:p>
          <a:p>
            <a:r>
              <a:rPr lang="en-GB" sz="1200" dirty="0" smtClean="0"/>
              <a:t>8 HDMI ports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123116" y="2769275"/>
            <a:ext cx="16668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Frontend Hybrids</a:t>
            </a:r>
          </a:p>
          <a:p>
            <a:r>
              <a:rPr lang="en-GB" sz="1200" dirty="0" smtClean="0"/>
              <a:t>along </a:t>
            </a:r>
            <a:r>
              <a:rPr lang="en-GB" sz="1200" dirty="0"/>
              <a:t>d</a:t>
            </a:r>
            <a:r>
              <a:rPr lang="en-GB" sz="1200" dirty="0" smtClean="0"/>
              <a:t>etector </a:t>
            </a:r>
            <a:r>
              <a:rPr lang="en-GB" sz="1200" dirty="0" smtClean="0"/>
              <a:t>frame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453212" y="5178606"/>
            <a:ext cx="2147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slices (</a:t>
            </a:r>
            <a:r>
              <a:rPr lang="en-GB" sz="1200" dirty="0" err="1" smtClean="0"/>
              <a:t>FEC+Adapter</a:t>
            </a:r>
            <a:r>
              <a:rPr lang="en-GB" sz="1200" dirty="0" smtClean="0"/>
              <a:t>)</a:t>
            </a:r>
          </a:p>
          <a:p>
            <a:r>
              <a:rPr lang="en-GB" sz="1200" dirty="0"/>
              <a:t>i</a:t>
            </a:r>
            <a:r>
              <a:rPr lang="en-GB" sz="1200" dirty="0" smtClean="0"/>
              <a:t>n </a:t>
            </a:r>
            <a:r>
              <a:rPr lang="en-GB" sz="1200" dirty="0" err="1" smtClean="0"/>
              <a:t>Euocrate</a:t>
            </a:r>
            <a:r>
              <a:rPr lang="en-GB" sz="1200" dirty="0" smtClean="0"/>
              <a:t> with SRU below </a:t>
            </a:r>
            <a:endParaRPr lang="en-GB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618" y="371474"/>
            <a:ext cx="2753430" cy="12502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4220" y="46096"/>
            <a:ext cx="1081913" cy="86139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03320" y="3334408"/>
            <a:ext cx="15953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* default = HDMI cables</a:t>
            </a:r>
            <a:endParaRPr lang="en-US" sz="10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0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links </a:t>
            </a:r>
            <a:r>
              <a:rPr lang="en-GB" sz="2800" dirty="0" smtClean="0"/>
              <a:t>(DTCCP)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342" y="1956390"/>
            <a:ext cx="1951426" cy="1249326"/>
          </a:xfr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496" y="1590453"/>
            <a:ext cx="2314575" cy="198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880" y="1883037"/>
            <a:ext cx="4965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HDMI* cables A-D  (micro) up 5m</a:t>
            </a:r>
          </a:p>
          <a:p>
            <a:r>
              <a:rPr lang="en-GB" dirty="0"/>
              <a:t> </a:t>
            </a:r>
            <a:r>
              <a:rPr lang="en-GB" dirty="0" smtClean="0"/>
              <a:t>HDMI </a:t>
            </a:r>
            <a:r>
              <a:rPr lang="en-GB" dirty="0"/>
              <a:t> </a:t>
            </a:r>
            <a:r>
              <a:rPr lang="en-GB" dirty="0" smtClean="0"/>
              <a:t> cables A-A  coupled to  A-D   up  25m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01574" y="3722122"/>
            <a:ext cx="3758016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New: active HDMI cables (  exploring the options ) </a:t>
            </a:r>
          </a:p>
          <a:p>
            <a:endParaRPr lang="en-GB" sz="1200" dirty="0" smtClean="0"/>
          </a:p>
          <a:p>
            <a:r>
              <a:rPr lang="en-GB" sz="1200" dirty="0" smtClean="0"/>
              <a:t>- active HDMI  </a:t>
            </a:r>
            <a:r>
              <a:rPr lang="en-GB" sz="1200" dirty="0" smtClean="0">
                <a:solidFill>
                  <a:srgbClr val="FF0000"/>
                </a:solidFill>
              </a:rPr>
              <a:t>copper</a:t>
            </a:r>
            <a:r>
              <a:rPr lang="en-GB" sz="1200" dirty="0" smtClean="0"/>
              <a:t>  A-A  + A-D   max 50 m</a:t>
            </a:r>
          </a:p>
          <a:p>
            <a:endParaRPr lang="en-GB" sz="1200" dirty="0"/>
          </a:p>
          <a:p>
            <a:endParaRPr lang="en-GB" sz="1200" dirty="0" smtClean="0"/>
          </a:p>
          <a:p>
            <a:r>
              <a:rPr lang="en-GB" sz="1200" dirty="0"/>
              <a:t>-</a:t>
            </a:r>
            <a:r>
              <a:rPr lang="en-GB" sz="1200" dirty="0" smtClean="0"/>
              <a:t> active HMDI  </a:t>
            </a:r>
            <a:r>
              <a:rPr lang="en-GB" sz="1200" dirty="0" smtClean="0">
                <a:solidFill>
                  <a:srgbClr val="FF0000"/>
                </a:solidFill>
              </a:rPr>
              <a:t>fibre</a:t>
            </a:r>
            <a:r>
              <a:rPr lang="en-GB" sz="1200" dirty="0" smtClean="0"/>
              <a:t>  A-A + A-D  max 150 m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072312" y="5975159"/>
            <a:ext cx="261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sz="1200" dirty="0" smtClean="0"/>
              <a:t>we do NOT use HDMI protocols 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356" y="3038413"/>
            <a:ext cx="2281963" cy="304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11347" y="5236977"/>
            <a:ext cx="130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SRS </a:t>
            </a:r>
            <a:r>
              <a:rPr lang="en-GB" sz="1400" dirty="0" err="1" smtClean="0"/>
              <a:t>Minicrate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107177" y="4748502"/>
            <a:ext cx="1192284" cy="526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42275" y="4565287"/>
            <a:ext cx="1922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DTCC link HDMI A-A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255242" y="3076646"/>
            <a:ext cx="2044219" cy="404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56016" y="2983458"/>
            <a:ext cx="18811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GEM detector with </a:t>
            </a:r>
          </a:p>
          <a:p>
            <a:r>
              <a:rPr lang="en-GB" sz="1400" dirty="0" smtClean="0"/>
              <a:t>SRS APV  hybrid, </a:t>
            </a:r>
          </a:p>
          <a:p>
            <a:r>
              <a:rPr lang="en-GB" sz="1400" dirty="0"/>
              <a:t>p</a:t>
            </a:r>
            <a:r>
              <a:rPr lang="en-GB" sz="1400" dirty="0" smtClean="0"/>
              <a:t>owered over HDMI 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91043" y="2760005"/>
            <a:ext cx="260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Photo: SRS test with RCDAQ at BNL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322576" y="5404104"/>
            <a:ext cx="1817087" cy="490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103120" y="4052650"/>
            <a:ext cx="2052896" cy="915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13266" y="3874582"/>
            <a:ext cx="1828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Laptop with RCDAQ</a:t>
            </a:r>
            <a:endParaRPr lang="en-GB" sz="14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0685" y="107655"/>
            <a:ext cx="1531315" cy="12192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600" y="4459697"/>
            <a:ext cx="1356895" cy="143536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960527" y="3874582"/>
            <a:ext cx="15199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Commercial</a:t>
            </a:r>
          </a:p>
          <a:p>
            <a:r>
              <a:rPr lang="en-GB" sz="1100" dirty="0" smtClean="0"/>
              <a:t>100m active, optical </a:t>
            </a:r>
          </a:p>
          <a:p>
            <a:r>
              <a:rPr lang="en-GB" sz="1100" dirty="0" smtClean="0"/>
              <a:t>HDMI cable </a:t>
            </a:r>
            <a:endParaRPr lang="en-GB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8774342" y="1691640"/>
            <a:ext cx="2528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5m HDMI standard A to micro (D)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9601200" y="4748502"/>
            <a:ext cx="437526" cy="219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02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 systems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2348" y="167148"/>
            <a:ext cx="1333726" cy="1061884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01" y="1679898"/>
            <a:ext cx="54197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6582"/>
          <a:stretch/>
        </p:blipFill>
        <p:spPr bwMode="auto">
          <a:xfrm>
            <a:off x="6746533" y="2905448"/>
            <a:ext cx="4212000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160835" y="5373494"/>
            <a:ext cx="3423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Mini-crate SRS system</a:t>
            </a:r>
          </a:p>
          <a:p>
            <a:r>
              <a:rPr lang="en-GB" dirty="0" smtClean="0"/>
              <a:t> </a:t>
            </a:r>
            <a:r>
              <a:rPr lang="en-GB" sz="1200" dirty="0"/>
              <a:t>&gt;</a:t>
            </a:r>
            <a:r>
              <a:rPr lang="en-GB" sz="1200" dirty="0" smtClean="0"/>
              <a:t> 100 crate systems  in use worldwide</a:t>
            </a:r>
          </a:p>
          <a:p>
            <a:r>
              <a:rPr lang="en-GB" sz="1200" dirty="0"/>
              <a:t>m</a:t>
            </a:r>
            <a:r>
              <a:rPr lang="en-GB" sz="1200" dirty="0" smtClean="0"/>
              <a:t>ainly by members of the RD51 collaboration</a:t>
            </a: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306438" y="3622297"/>
            <a:ext cx="204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Table-top SRS</a:t>
            </a:r>
          </a:p>
          <a:p>
            <a:r>
              <a:rPr lang="en-GB" dirty="0" smtClean="0"/>
              <a:t>= 1 vertical slice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535310" y="2170423"/>
            <a:ext cx="3302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omplete</a:t>
            </a:r>
          </a:p>
          <a:p>
            <a:r>
              <a:rPr lang="en-GB" dirty="0"/>
              <a:t>r</a:t>
            </a:r>
            <a:r>
              <a:rPr lang="en-GB" dirty="0" smtClean="0"/>
              <a:t>eadout system from detector</a:t>
            </a:r>
          </a:p>
          <a:p>
            <a:r>
              <a:rPr lang="en-GB" dirty="0"/>
              <a:t>u</a:t>
            </a:r>
            <a:r>
              <a:rPr lang="en-GB" dirty="0" smtClean="0"/>
              <a:t>p to offline Analysis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9" idx="0"/>
          </p:cNvCxnSpPr>
          <p:nvPr/>
        </p:nvCxnSpPr>
        <p:spPr>
          <a:xfrm flipV="1">
            <a:off x="2206505" y="3486489"/>
            <a:ext cx="293513" cy="874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99801" y="4360961"/>
            <a:ext cx="261340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HDMI cables max 25 m</a:t>
            </a:r>
          </a:p>
          <a:p>
            <a:r>
              <a:rPr lang="en-GB" dirty="0" smtClean="0"/>
              <a:t>(active HDMI up 150m)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99801" y="5237255"/>
            <a:ext cx="320025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Hardware available via CERN store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Firmware included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Software via RD51 database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2017+  commercial SRS sales licences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415784" y="1599087"/>
            <a:ext cx="231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“SRS Classic”</a:t>
            </a:r>
            <a:endParaRPr lang="en-GB" sz="3200" dirty="0"/>
          </a:p>
        </p:txBody>
      </p:sp>
      <p:sp>
        <p:nvSpPr>
          <p:cNvPr id="22" name="Right Arrow 21"/>
          <p:cNvSpPr/>
          <p:nvPr/>
        </p:nvSpPr>
        <p:spPr>
          <a:xfrm rot="2300770">
            <a:off x="4572962" y="4389788"/>
            <a:ext cx="1063279" cy="353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196260" y="4850740"/>
            <a:ext cx="204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Crate –based SRS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12/11/2016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5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9475</TotalTime>
  <Words>2775</Words>
  <Application>Microsoft Office PowerPoint</Application>
  <PresentationFormat>Widescreen</PresentationFormat>
  <Paragraphs>600</Paragraphs>
  <Slides>34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Rockwell</vt:lpstr>
      <vt:lpstr>Rockwell Condensed</vt:lpstr>
      <vt:lpstr>Symbol</vt:lpstr>
      <vt:lpstr>Wingdings</vt:lpstr>
      <vt:lpstr>Wood Type</vt:lpstr>
      <vt:lpstr>Scalable Readout System        RD51/GDD lab  status 2016</vt:lpstr>
      <vt:lpstr>SRS concept (since 2009)</vt:lpstr>
      <vt:lpstr>Scalable readout Architecture</vt:lpstr>
      <vt:lpstr>xTCX  links  ( SRS-specific links )</vt:lpstr>
      <vt:lpstr>Table-Top SRS </vt:lpstr>
      <vt:lpstr>SCALABILITY ( a. over types of frontend )</vt:lpstr>
      <vt:lpstr>Scalability ( B.  # channels )</vt:lpstr>
      <vt:lpstr>Frontend links (DTCCP)</vt:lpstr>
      <vt:lpstr>Small  systems</vt:lpstr>
      <vt:lpstr>SRS frontends</vt:lpstr>
      <vt:lpstr>frontend link Adapters</vt:lpstr>
      <vt:lpstr>APV 128  hybrid SRS (CERN store SCEM 07.89.00.005.9 )</vt:lpstr>
      <vt:lpstr>VMM hybrid SRS ( new digital SRS frontend under test )</vt:lpstr>
      <vt:lpstr>VMM3 hybrid design / RD51*</vt:lpstr>
      <vt:lpstr>APV(analogue)               VMM(digital)</vt:lpstr>
      <vt:lpstr>Connectors for VMM3</vt:lpstr>
      <vt:lpstr>VMM3 Master-Slave connectivity plan</vt:lpstr>
      <vt:lpstr>Eurocrates fOR larger systems</vt:lpstr>
      <vt:lpstr>SRS ATCA</vt:lpstr>
      <vt:lpstr>SRS  ATCA overview</vt:lpstr>
      <vt:lpstr>ATCA - based SRS</vt:lpstr>
      <vt:lpstr>SRS Classic  versus  SRS ATCA</vt:lpstr>
      <vt:lpstr>SRS in Experiments</vt:lpstr>
      <vt:lpstr>AIDA-sponsored Projects</vt:lpstr>
      <vt:lpstr>APIC finalization/ commercialization 2017</vt:lpstr>
      <vt:lpstr>APIC characteristics </vt:lpstr>
      <vt:lpstr>AVD NIM scheduled for March 2017</vt:lpstr>
      <vt:lpstr>Progress too slow ?</vt:lpstr>
      <vt:lpstr>Backups /reminders</vt:lpstr>
      <vt:lpstr>Where to BUy SRS</vt:lpstr>
      <vt:lpstr>New HRS 140 pin connector to come on  VMM3 version 3.1 </vt:lpstr>
      <vt:lpstr>Adapters for transition time</vt:lpstr>
      <vt:lpstr>New functionalities a.) geographic address position</vt:lpstr>
      <vt:lpstr>New functionalities b.) optional I2C devices on detector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</dc:title>
  <dc:creator>Hans Muller</dc:creator>
  <cp:lastModifiedBy>Hans Muller</cp:lastModifiedBy>
  <cp:revision>242</cp:revision>
  <dcterms:created xsi:type="dcterms:W3CDTF">2016-10-27T16:09:13Z</dcterms:created>
  <dcterms:modified xsi:type="dcterms:W3CDTF">2016-12-12T11:04:03Z</dcterms:modified>
</cp:coreProperties>
</file>