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304" r:id="rId3"/>
    <p:sldId id="303" r:id="rId4"/>
    <p:sldId id="297" r:id="rId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A00"/>
    <a:srgbClr val="FF9999"/>
    <a:srgbClr val="000000"/>
    <a:srgbClr val="F5A300"/>
    <a:srgbClr val="9C1C26"/>
    <a:srgbClr val="312C8C"/>
    <a:srgbClr val="B5B5B5"/>
    <a:srgbClr val="E950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23" autoAdjust="0"/>
    <p:restoredTop sz="94796" autoAdjust="0"/>
  </p:normalViewPr>
  <p:slideViewPr>
    <p:cSldViewPr snapToObjects="1">
      <p:cViewPr>
        <p:scale>
          <a:sx n="79" d="100"/>
          <a:sy n="79" d="100"/>
        </p:scale>
        <p:origin x="880" y="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90500" y="387350"/>
            <a:ext cx="54038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 b="1">
                <a:latin typeface="Stafford" pitchFamily="2" charset="0"/>
              </a:defRPr>
            </a:lvl1pPr>
          </a:lstStyle>
          <a:p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90500" y="8567738"/>
            <a:ext cx="13303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fld id="{A32DC80D-291A-4ABB-A78B-0417274A267C}" type="datetime4">
              <a:rPr lang="de-DE"/>
              <a:pPr/>
              <a:t>16. November 2016</a:t>
            </a:fld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520825" y="8567738"/>
            <a:ext cx="44640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99163" y="8567738"/>
            <a:ext cx="6699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  <a:fld id="{C7CC2173-B0D1-45F1-9D54-E33B7353DA19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50182" name="Picture 6" descr="tud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0400" y="360363"/>
            <a:ext cx="928688" cy="417512"/>
          </a:xfrm>
          <a:prstGeom prst="rect">
            <a:avLst/>
          </a:prstGeom>
          <a:noFill/>
        </p:spPr>
      </p:pic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190500" y="179388"/>
            <a:ext cx="6478588" cy="144462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190500" y="360363"/>
            <a:ext cx="647858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190500" y="8496300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188913" y="777875"/>
            <a:ext cx="647858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50070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tud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2463" y="360363"/>
            <a:ext cx="935037" cy="420687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88913" y="8685213"/>
            <a:ext cx="161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fld id="{065B079B-E513-489A-8A1B-D7C78493EA86}" type="datetime4">
              <a:rPr lang="de-DE"/>
              <a:pPr/>
              <a:t>16. November 2016</a:t>
            </a:fld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22388" y="923925"/>
            <a:ext cx="4194175" cy="30718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90500" y="4284663"/>
            <a:ext cx="6477000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808163" y="8685213"/>
            <a:ext cx="4105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3438" y="8685213"/>
            <a:ext cx="94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  <a:fld id="{C36AA9A4-5D0B-4134-89A6-D8B9DAA4F25C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90500" y="387350"/>
            <a:ext cx="540385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000" tIns="0" rIns="0" bIns="0" anchor="ctr"/>
          <a:lstStyle/>
          <a:p>
            <a:pPr>
              <a:lnSpc>
                <a:spcPts val="1300"/>
              </a:lnSpc>
            </a:pPr>
            <a:endParaRPr lang="de-DE" sz="1000" b="1">
              <a:latin typeface="Stafford" pitchFamily="2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90500" y="179388"/>
            <a:ext cx="6478588" cy="144462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90500" y="360363"/>
            <a:ext cx="647858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190500" y="781050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90500" y="8685213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188913" y="4103688"/>
            <a:ext cx="647858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78740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1pPr>
    <a:lvl2pPr marL="4572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2pPr>
    <a:lvl3pPr marL="9144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3pPr>
    <a:lvl4pPr marL="13716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4pPr>
    <a:lvl5pPr marL="18288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923925"/>
            <a:ext cx="4095750" cy="30718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Ich denke es ist selbsterklärend: zwei extreme Annahmen: ausreichend </a:t>
            </a:r>
            <a:br>
              <a:rPr lang="de-DE" dirty="0"/>
            </a:br>
            <a:r>
              <a:rPr lang="de-DE" dirty="0"/>
              <a:t>Dämpfung für blau und nicht ausreichend bei rot.</a:t>
            </a:r>
            <a:br>
              <a:rPr lang="de-DE" dirty="0"/>
            </a:br>
            <a:br>
              <a:rPr lang="de-DE" dirty="0"/>
            </a:br>
            <a:r>
              <a:rPr lang="de-DE" dirty="0"/>
              <a:t>LHC hat 168 </a:t>
            </a:r>
            <a:r>
              <a:rPr lang="de-DE" dirty="0" err="1"/>
              <a:t>Oktupole</a:t>
            </a:r>
            <a:r>
              <a:rPr lang="de-DE" dirty="0"/>
              <a:t>.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65B079B-E513-489A-8A1B-D7C78493EA86}" type="datetime4">
              <a:rPr lang="de-DE" smtClean="0"/>
              <a:pPr/>
              <a:t>16. November 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|  </a:t>
            </a:r>
            <a:fld id="{C36AA9A4-5D0B-4134-89A6-D8B9DAA4F25C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7734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9C1C2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642117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5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E482C5-58E3-4583-8C64-AB4EA00E1990}" type="datetime1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16.11.2016</a:t>
            </a:fld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 |  ETIT  | 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Accelerator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physics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group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 |  Oliver Boine-Frankenheim  |  </a:t>
            </a:r>
            <a:fld id="{8E9B2640-8CD7-45FF-9440-54608BC4647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6823569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6421455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642145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8775" y="1592263"/>
            <a:ext cx="4135438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1592263"/>
            <a:ext cx="4105274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57620" y="1620000"/>
            <a:ext cx="5000660" cy="45061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8776" y="1620000"/>
            <a:ext cx="3106738" cy="45061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40000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928801"/>
            <a:ext cx="5486400" cy="27987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10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E482C5-58E3-4583-8C64-AB4EA00E1990}" type="datetime1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16.11.2016</a:t>
            </a:fld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 |  ETIT  | 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Accelerator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physics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group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 |  Oliver Boine-Frankenheim  |  </a:t>
            </a:r>
            <a:fld id="{8E9B2640-8CD7-45FF-9440-54608BC4647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64.png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/>
          <p:nvPr/>
        </p:nvPicPr>
        <p:blipFill>
          <a:blip r:embed="rId2"/>
          <a:stretch/>
        </p:blipFill>
        <p:spPr>
          <a:xfrm>
            <a:off x="251520" y="1700808"/>
            <a:ext cx="8641080" cy="4709160"/>
          </a:xfrm>
          <a:prstGeom prst="rect">
            <a:avLst/>
          </a:prstGeom>
          <a:ln w="27360">
            <a:noFill/>
          </a:ln>
        </p:spPr>
      </p:pic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341116" y="1245886"/>
            <a:ext cx="6642117" cy="944562"/>
          </a:xfrm>
        </p:spPr>
        <p:txBody>
          <a:bodyPr/>
          <a:lstStyle/>
          <a:p>
            <a:r>
              <a:rPr lang="de-DE" dirty="0"/>
              <a:t>O. Boine-Frankenheim (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EuroCirCol</a:t>
            </a:r>
            <a:r>
              <a:rPr lang="de-DE" dirty="0"/>
              <a:t> Task 2.4) 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FFFFFF"/>
                </a:solidFill>
              </a:rPr>
              <a:t>FCC-</a:t>
            </a:r>
            <a:r>
              <a:rPr lang="de-DE" dirty="0" err="1">
                <a:solidFill>
                  <a:srgbClr val="FFFFFF"/>
                </a:solidFill>
              </a:rPr>
              <a:t>hh</a:t>
            </a:r>
            <a:r>
              <a:rPr lang="de-DE" dirty="0">
                <a:solidFill>
                  <a:srgbClr val="FFFFFF"/>
                </a:solidFill>
              </a:rPr>
              <a:t> </a:t>
            </a:r>
            <a:r>
              <a:rPr lang="de-DE" dirty="0" err="1">
                <a:solidFill>
                  <a:srgbClr val="FFFFFF"/>
                </a:solidFill>
              </a:rPr>
              <a:t>impedances</a:t>
            </a:r>
            <a:r>
              <a:rPr lang="de-DE" dirty="0">
                <a:solidFill>
                  <a:srgbClr val="FFFFFF"/>
                </a:solidFill>
              </a:rPr>
              <a:t> </a:t>
            </a:r>
            <a:r>
              <a:rPr lang="de-DE" dirty="0" err="1">
                <a:solidFill>
                  <a:srgbClr val="FFFFFF"/>
                </a:solidFill>
              </a:rPr>
              <a:t>and</a:t>
            </a:r>
            <a:r>
              <a:rPr lang="de-DE" dirty="0">
                <a:solidFill>
                  <a:srgbClr val="FFFFFF"/>
                </a:solidFill>
              </a:rPr>
              <a:t> </a:t>
            </a:r>
            <a:r>
              <a:rPr lang="de-DE" dirty="0" err="1">
                <a:solidFill>
                  <a:srgbClr val="FFFFFF"/>
                </a:solidFill>
              </a:rPr>
              <a:t>instabilities</a:t>
            </a:r>
            <a:endParaRPr lang="de-DE" dirty="0"/>
          </a:p>
        </p:txBody>
      </p:sp>
      <p:pic>
        <p:nvPicPr>
          <p:cNvPr id="7" name="Bild 6"/>
          <p:cNvPicPr/>
          <p:nvPr/>
        </p:nvPicPr>
        <p:blipFill>
          <a:blip r:embed="rId3"/>
          <a:stretch/>
        </p:blipFill>
        <p:spPr>
          <a:xfrm>
            <a:off x="7005280" y="1718167"/>
            <a:ext cx="1739160" cy="836280"/>
          </a:xfrm>
          <a:prstGeom prst="rect">
            <a:avLst/>
          </a:prstGeom>
          <a:ln>
            <a:noFill/>
          </a:ln>
        </p:spPr>
      </p:pic>
      <p:sp>
        <p:nvSpPr>
          <p:cNvPr id="8" name="Rechteck 7"/>
          <p:cNvSpPr/>
          <p:nvPr/>
        </p:nvSpPr>
        <p:spPr>
          <a:xfrm>
            <a:off x="226096" y="1700808"/>
            <a:ext cx="73598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rgbClr val="FFFFFF"/>
                </a:solidFill>
                <a:latin typeface="Arial"/>
              </a:rPr>
              <a:t>D. </a:t>
            </a:r>
            <a:r>
              <a:rPr lang="de-DE" b="1" dirty="0" err="1">
                <a:solidFill>
                  <a:srgbClr val="FFFFFF"/>
                </a:solidFill>
                <a:latin typeface="Arial"/>
              </a:rPr>
              <a:t>Amorim</a:t>
            </a:r>
            <a:r>
              <a:rPr lang="de-DE" b="1" dirty="0">
                <a:solidFill>
                  <a:srgbClr val="FFFFFF"/>
                </a:solidFill>
                <a:latin typeface="Arial"/>
              </a:rPr>
              <a:t>, S. </a:t>
            </a:r>
            <a:r>
              <a:rPr lang="de-DE" b="1" dirty="0" err="1">
                <a:solidFill>
                  <a:srgbClr val="FFFFFF"/>
                </a:solidFill>
                <a:latin typeface="Arial"/>
              </a:rPr>
              <a:t>Arsenyev</a:t>
            </a:r>
            <a:r>
              <a:rPr lang="de-DE" b="1" dirty="0">
                <a:solidFill>
                  <a:srgbClr val="FFFFFF"/>
                </a:solidFill>
                <a:latin typeface="Arial"/>
              </a:rPr>
              <a:t>, X. </a:t>
            </a:r>
            <a:r>
              <a:rPr lang="de-DE" b="1" dirty="0" err="1">
                <a:solidFill>
                  <a:srgbClr val="FFFFFF"/>
                </a:solidFill>
                <a:latin typeface="Arial"/>
              </a:rPr>
              <a:t>Buffat</a:t>
            </a:r>
            <a:r>
              <a:rPr lang="de-DE" b="1" dirty="0">
                <a:solidFill>
                  <a:srgbClr val="FFFFFF"/>
                </a:solidFill>
                <a:latin typeface="Arial"/>
              </a:rPr>
              <a:t>, L. </a:t>
            </a:r>
            <a:r>
              <a:rPr lang="de-DE" b="1" dirty="0" err="1">
                <a:solidFill>
                  <a:srgbClr val="FFFFFF"/>
                </a:solidFill>
                <a:latin typeface="Arial"/>
              </a:rPr>
              <a:t>Mether</a:t>
            </a:r>
            <a:r>
              <a:rPr lang="de-DE" b="1" dirty="0">
                <a:solidFill>
                  <a:srgbClr val="FFFFFF"/>
                </a:solidFill>
                <a:latin typeface="Arial"/>
              </a:rPr>
              <a:t>, B. </a:t>
            </a:r>
            <a:r>
              <a:rPr lang="de-DE" b="1" dirty="0" err="1">
                <a:solidFill>
                  <a:srgbClr val="FFFFFF"/>
                </a:solidFill>
                <a:latin typeface="Arial"/>
              </a:rPr>
              <a:t>Salvant</a:t>
            </a:r>
            <a:r>
              <a:rPr lang="de-DE" b="1" dirty="0">
                <a:solidFill>
                  <a:srgbClr val="FFFFFF"/>
                </a:solidFill>
                <a:latin typeface="Arial"/>
              </a:rPr>
              <a:t>, </a:t>
            </a:r>
          </a:p>
          <a:p>
            <a:r>
              <a:rPr lang="de-DE" b="1" dirty="0">
                <a:solidFill>
                  <a:srgbClr val="FFFFFF"/>
                </a:solidFill>
                <a:latin typeface="Arial"/>
              </a:rPr>
              <a:t>D. Schulte (CERN)</a:t>
            </a:r>
          </a:p>
          <a:p>
            <a:r>
              <a:rPr lang="de-DE" b="1" dirty="0">
                <a:solidFill>
                  <a:srgbClr val="FFFFFF"/>
                </a:solidFill>
                <a:latin typeface="Arial"/>
              </a:rPr>
              <a:t>D. </a:t>
            </a:r>
            <a:r>
              <a:rPr lang="de-DE" b="1" dirty="0" err="1">
                <a:solidFill>
                  <a:srgbClr val="FFFFFF"/>
                </a:solidFill>
                <a:latin typeface="Arial"/>
              </a:rPr>
              <a:t>Astapovych</a:t>
            </a:r>
            <a:r>
              <a:rPr lang="de-DE" b="1" dirty="0">
                <a:solidFill>
                  <a:srgbClr val="FFFFFF"/>
                </a:solidFill>
                <a:latin typeface="Arial"/>
              </a:rPr>
              <a:t>, U. </a:t>
            </a:r>
            <a:r>
              <a:rPr lang="de-DE" b="1" dirty="0" err="1">
                <a:solidFill>
                  <a:srgbClr val="FFFFFF"/>
                </a:solidFill>
                <a:latin typeface="Arial"/>
              </a:rPr>
              <a:t>Niedermayer</a:t>
            </a:r>
            <a:r>
              <a:rPr lang="de-DE" b="1" dirty="0">
                <a:solidFill>
                  <a:srgbClr val="FFFFFF"/>
                </a:solidFill>
                <a:latin typeface="Arial"/>
              </a:rPr>
              <a:t>, P. </a:t>
            </a:r>
            <a:r>
              <a:rPr lang="de-DE" b="1" dirty="0" err="1">
                <a:solidFill>
                  <a:srgbClr val="FFFFFF"/>
                </a:solidFill>
                <a:latin typeface="Arial"/>
              </a:rPr>
              <a:t>Krkotic</a:t>
            </a:r>
            <a:r>
              <a:rPr lang="de-DE" b="1" dirty="0">
                <a:solidFill>
                  <a:srgbClr val="FFFFFF"/>
                </a:solidFill>
                <a:latin typeface="Arial"/>
              </a:rPr>
              <a:t> (TU Darmstadt) </a:t>
            </a:r>
          </a:p>
          <a:p>
            <a:r>
              <a:rPr lang="de-DE" b="1" dirty="0">
                <a:solidFill>
                  <a:srgbClr val="FFFFFF"/>
                </a:solidFill>
                <a:latin typeface="Arial"/>
              </a:rPr>
              <a:t>V. </a:t>
            </a:r>
            <a:r>
              <a:rPr lang="de-DE" b="1" dirty="0" err="1">
                <a:solidFill>
                  <a:srgbClr val="FFFFFF"/>
                </a:solidFill>
                <a:latin typeface="Arial"/>
              </a:rPr>
              <a:t>Kornilov</a:t>
            </a:r>
            <a:r>
              <a:rPr lang="de-DE" b="1" dirty="0">
                <a:solidFill>
                  <a:srgbClr val="FFFFFF"/>
                </a:solidFill>
                <a:latin typeface="Arial"/>
              </a:rPr>
              <a:t> (GSI) </a:t>
            </a:r>
          </a:p>
          <a:p>
            <a:r>
              <a:rPr lang="de-DE" b="1" dirty="0">
                <a:solidFill>
                  <a:srgbClr val="FFFFFF"/>
                </a:solidFill>
                <a:latin typeface="Arial"/>
              </a:rPr>
              <a:t>B. Riemann (TU Dortmund)  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12" y="4824777"/>
            <a:ext cx="2592110" cy="157263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(WP 2.4 Priorities)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358775" y="1385170"/>
            <a:ext cx="8481874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/>
              <a:t>Collimator impedance at injection and top energy (-&gt; Impedance library).</a:t>
            </a:r>
          </a:p>
          <a:p>
            <a:r>
              <a:rPr lang="en-US" dirty="0"/>
              <a:t>  -&gt; David/Sergey</a:t>
            </a:r>
          </a:p>
          <a:p>
            <a:endParaRPr lang="en-US" dirty="0"/>
          </a:p>
          <a:p>
            <a:r>
              <a:rPr lang="en-US" dirty="0"/>
              <a:t>2) The increase of the </a:t>
            </a:r>
            <a:r>
              <a:rPr lang="en-US" dirty="0" err="1"/>
              <a:t>beamscreen</a:t>
            </a:r>
            <a:r>
              <a:rPr lang="en-US" dirty="0"/>
              <a:t> impedance due to the surface treatment.</a:t>
            </a:r>
          </a:p>
          <a:p>
            <a:r>
              <a:rPr lang="en-US" dirty="0"/>
              <a:t>   (A factor 4 increase in resistivity at 3 GHz may be of concern.)</a:t>
            </a:r>
          </a:p>
          <a:p>
            <a:r>
              <a:rPr lang="en-US" dirty="0"/>
              <a:t>-&gt; Patrick/Uwe </a:t>
            </a:r>
          </a:p>
          <a:p>
            <a:endParaRPr lang="en-US" dirty="0"/>
          </a:p>
          <a:p>
            <a:r>
              <a:rPr lang="en-US" dirty="0"/>
              <a:t>3) Are the new larger </a:t>
            </a:r>
            <a:r>
              <a:rPr lang="en-US" dirty="0" err="1"/>
              <a:t>beamscreen</a:t>
            </a:r>
            <a:r>
              <a:rPr lang="en-US" dirty="0"/>
              <a:t> holes a problem (impedance/photoelectrons) ?</a:t>
            </a:r>
          </a:p>
          <a:p>
            <a:r>
              <a:rPr lang="en-US" dirty="0"/>
              <a:t>-&gt; Bernard/?</a:t>
            </a:r>
          </a:p>
          <a:p>
            <a:endParaRPr lang="en-US" dirty="0"/>
          </a:p>
          <a:p>
            <a:r>
              <a:rPr lang="en-US" dirty="0"/>
              <a:t>4) growth rate / damping (octupoles) estimates for k&gt;=0 coupled bunch modes</a:t>
            </a:r>
          </a:p>
          <a:p>
            <a:r>
              <a:rPr lang="en-US" dirty="0"/>
              <a:t>   -&gt; Vladimir/Daria</a:t>
            </a:r>
          </a:p>
          <a:p>
            <a:endParaRPr lang="en-US" dirty="0"/>
          </a:p>
          <a:p>
            <a:r>
              <a:rPr lang="en-US" dirty="0"/>
              <a:t>5) check TMCI thresholds at injection/top energy (-&gt;1)</a:t>
            </a:r>
          </a:p>
          <a:p>
            <a:r>
              <a:rPr lang="en-US" dirty="0"/>
              <a:t>    -&gt; Daria/David</a:t>
            </a:r>
          </a:p>
          <a:p>
            <a:endParaRPr lang="en-US" dirty="0"/>
          </a:p>
          <a:p>
            <a:r>
              <a:rPr lang="en-US" dirty="0"/>
              <a:t>6) threshold electron cloud density vs. energy from simulations.</a:t>
            </a:r>
          </a:p>
          <a:p>
            <a:r>
              <a:rPr lang="en-US" dirty="0"/>
              <a:t>  -&gt; Daria/Oliver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210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Absorption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synchrotron</a:t>
            </a:r>
            <a:r>
              <a:rPr lang="de-DE" dirty="0"/>
              <a:t> </a:t>
            </a:r>
            <a:r>
              <a:rPr lang="de-DE" dirty="0" err="1"/>
              <a:t>radiation</a:t>
            </a:r>
            <a:r>
              <a:rPr lang="de-DE" dirty="0"/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-19879" y="5997362"/>
            <a:ext cx="5088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G. Canton, D. Sagan, F. Zimmermann, IPAC16 (2016)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383" y="1502108"/>
            <a:ext cx="3792856" cy="18000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9283" y="1559988"/>
            <a:ext cx="3581100" cy="1742120"/>
          </a:xfrm>
          <a:prstGeom prst="rect">
            <a:avLst/>
          </a:prstGeom>
        </p:spPr>
      </p:pic>
      <p:sp>
        <p:nvSpPr>
          <p:cNvPr id="7" name="Oval 6"/>
          <p:cNvSpPr>
            <a:spLocks noChangeAspect="1"/>
          </p:cNvSpPr>
          <p:nvPr/>
        </p:nvSpPr>
        <p:spPr>
          <a:xfrm>
            <a:off x="3625833" y="222294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Bild 4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155313" y="1516096"/>
            <a:ext cx="1906777" cy="1476000"/>
          </a:xfrm>
          <a:prstGeom prst="rect">
            <a:avLst/>
          </a:prstGeom>
          <a:ln>
            <a:noFill/>
          </a:ln>
        </p:spPr>
      </p:pic>
      <p:grpSp>
        <p:nvGrpSpPr>
          <p:cNvPr id="10" name="Gruppierung 9"/>
          <p:cNvGrpSpPr/>
          <p:nvPr/>
        </p:nvGrpSpPr>
        <p:grpSpPr>
          <a:xfrm>
            <a:off x="1106199" y="1945869"/>
            <a:ext cx="7962106" cy="4290702"/>
            <a:chOff x="1106199" y="1945869"/>
            <a:chExt cx="7962106" cy="4290702"/>
          </a:xfrm>
        </p:grpSpPr>
        <p:grpSp>
          <p:nvGrpSpPr>
            <p:cNvPr id="16" name="Gruppierung 15"/>
            <p:cNvGrpSpPr/>
            <p:nvPr/>
          </p:nvGrpSpPr>
          <p:grpSpPr>
            <a:xfrm>
              <a:off x="1106199" y="1945869"/>
              <a:ext cx="6604337" cy="3883580"/>
              <a:chOff x="1106199" y="1945869"/>
              <a:chExt cx="6604337" cy="3883580"/>
            </a:xfrm>
          </p:grpSpPr>
          <p:sp>
            <p:nvSpPr>
              <p:cNvPr id="8" name="Oval 7"/>
              <p:cNvSpPr>
                <a:spLocks noChangeAspect="1"/>
              </p:cNvSpPr>
              <p:nvPr/>
            </p:nvSpPr>
            <p:spPr>
              <a:xfrm>
                <a:off x="3625833" y="1945869"/>
                <a:ext cx="108000" cy="108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" name="Gruppierung 14"/>
              <p:cNvGrpSpPr/>
              <p:nvPr/>
            </p:nvGrpSpPr>
            <p:grpSpPr>
              <a:xfrm>
                <a:off x="1106199" y="3160009"/>
                <a:ext cx="6604337" cy="2669440"/>
                <a:chOff x="1355462" y="3295745"/>
                <a:chExt cx="6604337" cy="2669440"/>
              </a:xfrm>
            </p:grpSpPr>
            <p:pic>
              <p:nvPicPr>
                <p:cNvPr id="6" name="Grafik 5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948450" y="3295745"/>
                  <a:ext cx="5418361" cy="2669440"/>
                </a:xfrm>
                <a:prstGeom prst="rect">
                  <a:avLst/>
                </a:prstGeom>
              </p:spPr>
            </p:pic>
            <p:sp>
              <p:nvSpPr>
                <p:cNvPr id="12" name="Textfeld 11"/>
                <p:cNvSpPr txBox="1"/>
                <p:nvPr/>
              </p:nvSpPr>
              <p:spPr>
                <a:xfrm>
                  <a:off x="1355462" y="4719564"/>
                  <a:ext cx="7745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0.6 %</a:t>
                  </a:r>
                </a:p>
              </p:txBody>
            </p:sp>
            <p:sp>
              <p:nvSpPr>
                <p:cNvPr id="13" name="Textfeld 12"/>
                <p:cNvSpPr txBox="1"/>
                <p:nvPr/>
              </p:nvSpPr>
              <p:spPr>
                <a:xfrm>
                  <a:off x="7249348" y="3962393"/>
                  <a:ext cx="71045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40 %</a:t>
                  </a:r>
                </a:p>
              </p:txBody>
            </p:sp>
            <p:sp>
              <p:nvSpPr>
                <p:cNvPr id="14" name="Textfeld 13"/>
                <p:cNvSpPr txBox="1"/>
                <p:nvPr/>
              </p:nvSpPr>
              <p:spPr>
                <a:xfrm>
                  <a:off x="3043622" y="4174652"/>
                  <a:ext cx="58221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1 %</a:t>
                  </a:r>
                </a:p>
              </p:txBody>
            </p:sp>
          </p:grpSp>
        </p:grpSp>
        <p:sp>
          <p:nvSpPr>
            <p:cNvPr id="17" name="Textfeld 16"/>
            <p:cNvSpPr txBox="1"/>
            <p:nvPr/>
          </p:nvSpPr>
          <p:spPr>
            <a:xfrm>
              <a:off x="5651857" y="5590240"/>
              <a:ext cx="341644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Vertical orbit error tolerance: </a:t>
              </a:r>
            </a:p>
            <a:p>
              <a:r>
                <a:rPr lang="en-US" dirty="0"/>
                <a:t>approx. 1 mm </a:t>
              </a:r>
            </a:p>
          </p:txBody>
        </p:sp>
      </p:grpSp>
      <p:sp>
        <p:nvSpPr>
          <p:cNvPr id="9" name="Rechteck 8"/>
          <p:cNvSpPr/>
          <p:nvPr/>
        </p:nvSpPr>
        <p:spPr>
          <a:xfrm>
            <a:off x="6219545" y="1903454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/>
              <a:t>Synrad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4852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488950"/>
            <a:ext cx="6805513" cy="838200"/>
          </a:xfrm>
        </p:spPr>
        <p:txBody>
          <a:bodyPr/>
          <a:lstStyle/>
          <a:p>
            <a:r>
              <a:rPr lang="en-US" dirty="0" err="1"/>
              <a:t>EuroCirCol</a:t>
            </a:r>
            <a:r>
              <a:rPr lang="en-US" dirty="0"/>
              <a:t> Task 2.4: Summary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0" y="1429269"/>
            <a:ext cx="9097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</a:t>
            </a:r>
            <a:r>
              <a:rPr lang="en-US" b="1" dirty="0"/>
              <a:t>2D frequency-domain impedance solver</a:t>
            </a:r>
            <a:r>
              <a:rPr lang="en-US" dirty="0"/>
              <a:t> (BI2D) has been developed and released:</a:t>
            </a:r>
          </a:p>
          <a:p>
            <a:pPr marL="285750" indent="-285750">
              <a:buFontTx/>
              <a:buChar char="-"/>
            </a:pPr>
            <a:r>
              <a:rPr lang="en-US" dirty="0"/>
              <a:t>FEM, focus on low frequencies, dispersive materials, SIBC</a:t>
            </a:r>
          </a:p>
        </p:txBody>
      </p:sp>
      <p:pic>
        <p:nvPicPr>
          <p:cNvPr id="7" name="Bild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340" y="2014046"/>
            <a:ext cx="3326142" cy="248400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-6970" y="2039327"/>
            <a:ext cx="58295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Resistive wall impedance/instability:</a:t>
            </a:r>
          </a:p>
          <a:p>
            <a:r>
              <a:rPr lang="en-US" dirty="0"/>
              <a:t>- Estimates growth time (k=0, 3 </a:t>
            </a:r>
            <a:r>
              <a:rPr lang="en-US" dirty="0" err="1"/>
              <a:t>TeV</a:t>
            </a:r>
            <a:r>
              <a:rPr lang="en-US" dirty="0"/>
              <a:t>) of about 100 turns</a:t>
            </a:r>
          </a:p>
          <a:p>
            <a:r>
              <a:rPr lang="en-US" dirty="0"/>
              <a:t>- Possible cures: Feedback, </a:t>
            </a:r>
            <a:r>
              <a:rPr lang="en-US" dirty="0" err="1"/>
              <a:t>Octupoles</a:t>
            </a:r>
            <a:r>
              <a:rPr lang="en-US" dirty="0"/>
              <a:t>, HTC coating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724128" y="4930075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de-DE" dirty="0"/>
            </a:b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-16704" y="2926839"/>
            <a:ext cx="55002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Other impedances:</a:t>
            </a:r>
          </a:p>
          <a:p>
            <a:pPr marL="285750" indent="-285750">
              <a:buFontTx/>
              <a:buChar char="-"/>
            </a:pPr>
            <a:r>
              <a:rPr lang="en-US" dirty="0"/>
              <a:t>Collimators: 2D simulation model/analytic models</a:t>
            </a:r>
          </a:p>
          <a:p>
            <a:pPr marL="285750" indent="-285750">
              <a:buFontTx/>
              <a:buChar char="-"/>
            </a:pPr>
            <a:r>
              <a:rPr lang="en-US" dirty="0"/>
              <a:t>Holes/Slits (analytical) + Interconnects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4300" y="3227469"/>
            <a:ext cx="939976" cy="828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0" y="3776085"/>
            <a:ext cx="64296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Electron cloud:</a:t>
            </a:r>
          </a:p>
          <a:p>
            <a:pPr marL="285750" indent="-285750">
              <a:buFontTx/>
              <a:buChar char="-"/>
            </a:pPr>
            <a:r>
              <a:rPr lang="en-US" dirty="0"/>
              <a:t>SEY &lt; 1.1 required. More detailed simulations needed !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eck 5"/>
              <p:cNvSpPr/>
              <p:nvPr/>
            </p:nvSpPr>
            <p:spPr>
              <a:xfrm>
                <a:off x="2987" y="4357828"/>
                <a:ext cx="6711004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/>
                  <a:t>Instability thresholds (TMCI):</a:t>
                </a:r>
              </a:p>
              <a:p>
                <a:r>
                  <a:rPr lang="en-US" dirty="0"/>
                  <a:t>- 3 </a:t>
                </a:r>
                <a:r>
                  <a:rPr lang="en-US" dirty="0" err="1"/>
                  <a:t>TeV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de-DE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(resistive wall)</a:t>
                </a:r>
              </a:p>
              <a:p>
                <a:r>
                  <a:rPr lang="en-US" dirty="0"/>
                  <a:t>- 50 </a:t>
                </a:r>
                <a:r>
                  <a:rPr lang="en-US" dirty="0" err="1"/>
                  <a:t>TeV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charset="0"/>
                          </a:rPr>
                          <m:t>3×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dirty="0"/>
                  <a:t> (collimators)</a:t>
                </a:r>
              </a:p>
            </p:txBody>
          </p:sp>
        </mc:Choice>
        <mc:Fallback xmlns="">
          <p:sp>
            <p:nvSpPr>
              <p:cNvPr id="6" name="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" y="4357828"/>
                <a:ext cx="6711004" cy="923330"/>
              </a:xfrm>
              <a:prstGeom prst="rect">
                <a:avLst/>
              </a:prstGeom>
              <a:blipFill rotWithShape="0">
                <a:blip r:embed="rId5"/>
                <a:stretch>
                  <a:fillRect l="-727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624191"/>
            <a:ext cx="1800000" cy="1620000"/>
          </a:xfrm>
          <a:prstGeom prst="rect">
            <a:avLst/>
          </a:prstGeom>
        </p:spPr>
      </p:pic>
      <p:sp>
        <p:nvSpPr>
          <p:cNvPr id="22" name="Rechteck 21"/>
          <p:cNvSpPr/>
          <p:nvPr/>
        </p:nvSpPr>
        <p:spPr>
          <a:xfrm>
            <a:off x="-8929" y="5188652"/>
            <a:ext cx="67110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Next steps (selected activities): </a:t>
            </a:r>
          </a:p>
          <a:p>
            <a:pPr marL="285750" indent="-285750">
              <a:buFontTx/>
              <a:buChar char="-"/>
            </a:pPr>
            <a:r>
              <a:rPr lang="en-US" dirty="0"/>
              <a:t>Coupled-bunch instabilities (k&gt;=0) and TMCI </a:t>
            </a:r>
          </a:p>
          <a:p>
            <a:pPr marL="285750" indent="-285750">
              <a:buFontTx/>
              <a:buChar char="-"/>
            </a:pPr>
            <a:r>
              <a:rPr lang="en-US" dirty="0"/>
              <a:t>Cures: RFQ, dual </a:t>
            </a:r>
            <a:r>
              <a:rPr lang="en-US" dirty="0" err="1"/>
              <a:t>rf</a:t>
            </a:r>
            <a:r>
              <a:rPr lang="en-US" dirty="0"/>
              <a:t> buckets,</a:t>
            </a:r>
            <a:r>
              <a:rPr lang="mr-IN" dirty="0"/>
              <a:t>…</a:t>
            </a:r>
            <a:r>
              <a:rPr lang="de-DE" dirty="0"/>
              <a:t>.</a:t>
            </a:r>
            <a:endParaRPr lang="en-US" b="1" dirty="0"/>
          </a:p>
          <a:p>
            <a:r>
              <a:rPr lang="en-US" dirty="0"/>
              <a:t>-   </a:t>
            </a:r>
            <a:r>
              <a:rPr lang="en-US" dirty="0">
                <a:solidFill>
                  <a:srgbClr val="FF0000"/>
                </a:solidFill>
              </a:rPr>
              <a:t>Electron cloud thresholds (3/50 </a:t>
            </a:r>
            <a:r>
              <a:rPr lang="en-US" dirty="0" err="1">
                <a:solidFill>
                  <a:srgbClr val="FF0000"/>
                </a:solidFill>
              </a:rPr>
              <a:t>TeV</a:t>
            </a:r>
            <a:r>
              <a:rPr lang="en-US" dirty="0">
                <a:solidFill>
                  <a:srgbClr val="FF0000"/>
                </a:solidFill>
              </a:rPr>
              <a:t>) for detailed chamber.</a:t>
            </a:r>
          </a:p>
        </p:txBody>
      </p:sp>
      <p:grpSp>
        <p:nvGrpSpPr>
          <p:cNvPr id="23" name="Gruppieren 22"/>
          <p:cNvGrpSpPr/>
          <p:nvPr/>
        </p:nvGrpSpPr>
        <p:grpSpPr>
          <a:xfrm>
            <a:off x="6982601" y="5065768"/>
            <a:ext cx="458418" cy="301244"/>
            <a:chOff x="3851920" y="6516960"/>
            <a:chExt cx="458418" cy="301244"/>
          </a:xfrm>
        </p:grpSpPr>
        <p:cxnSp>
          <p:nvCxnSpPr>
            <p:cNvPr id="24" name="Gerader Verbinder 23"/>
            <p:cNvCxnSpPr/>
            <p:nvPr/>
          </p:nvCxnSpPr>
          <p:spPr>
            <a:xfrm>
              <a:off x="3851920" y="6516960"/>
              <a:ext cx="396000" cy="0"/>
            </a:xfrm>
            <a:prstGeom prst="line">
              <a:avLst/>
            </a:prstGeom>
            <a:ln w="57150">
              <a:solidFill>
                <a:srgbClr val="F590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3930106" y="6541205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/>
                <a:t>Cu</a:t>
              </a:r>
              <a:endParaRPr lang="de-DE" sz="1200" dirty="0"/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7660443" y="5063089"/>
            <a:ext cx="620683" cy="328650"/>
            <a:chOff x="5337706" y="6516960"/>
            <a:chExt cx="620683" cy="328650"/>
          </a:xfrm>
        </p:grpSpPr>
        <p:cxnSp>
          <p:nvCxnSpPr>
            <p:cNvPr id="27" name="Gerader Verbinder 26"/>
            <p:cNvCxnSpPr/>
            <p:nvPr/>
          </p:nvCxnSpPr>
          <p:spPr>
            <a:xfrm>
              <a:off x="5436096" y="6516960"/>
              <a:ext cx="396000" cy="0"/>
            </a:xfrm>
            <a:prstGeom prst="line">
              <a:avLst/>
            </a:prstGeom>
            <a:ln w="57150">
              <a:solidFill>
                <a:srgbClr val="92040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feld 27"/>
            <p:cNvSpPr txBox="1"/>
            <p:nvPr/>
          </p:nvSpPr>
          <p:spPr>
            <a:xfrm>
              <a:off x="5337706" y="6568611"/>
              <a:ext cx="6206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YBCO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4145908"/>
      </p:ext>
    </p:extLst>
  </p:cSld>
  <p:clrMapOvr>
    <a:masterClrMapping/>
  </p:clrMapOvr>
</p:sld>
</file>

<file path=ppt/theme/theme1.xml><?xml version="1.0" encoding="utf-8"?>
<a:theme xmlns:a="http://schemas.openxmlformats.org/drawingml/2006/main" name="Präsentationsvorlage_BWL9">
  <a:themeElements>
    <a:clrScheme name="v1_TUD_Präsentation_r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Präsentationsvorlage_BWL9</Template>
  <TotalTime>0</TotalTime>
  <Words>392</Words>
  <Application>Microsoft Office PowerPoint</Application>
  <PresentationFormat>Bildschirmpräsentation (4:3)</PresentationFormat>
  <Paragraphs>59</Paragraphs>
  <Slides>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1" baseType="lpstr">
      <vt:lpstr>Arial</vt:lpstr>
      <vt:lpstr>Bitstream Charter</vt:lpstr>
      <vt:lpstr>Cambria Math</vt:lpstr>
      <vt:lpstr>Stafford</vt:lpstr>
      <vt:lpstr>Tahoma</vt:lpstr>
      <vt:lpstr>Wingdings</vt:lpstr>
      <vt:lpstr>Präsentationsvorlage_BWL9</vt:lpstr>
      <vt:lpstr>FCC-hh impedances and instabilities</vt:lpstr>
      <vt:lpstr>Next steps (WP 2.4 Priorities)</vt:lpstr>
      <vt:lpstr>Absorption of synchrotron radiation </vt:lpstr>
      <vt:lpstr>EuroCirCol Task 2.4: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Moritz Lohse</dc:creator>
  <cp:lastModifiedBy>Oliver Boine-Frankenheim</cp:lastModifiedBy>
  <cp:revision>452</cp:revision>
  <dcterms:created xsi:type="dcterms:W3CDTF">2009-12-23T09:42:49Z</dcterms:created>
  <dcterms:modified xsi:type="dcterms:W3CDTF">2016-11-16T10:29:06Z</dcterms:modified>
</cp:coreProperties>
</file>