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9" r:id="rId3"/>
    <p:sldId id="257" r:id="rId4"/>
    <p:sldId id="265" r:id="rId5"/>
    <p:sldId id="262" r:id="rId6"/>
    <p:sldId id="258" r:id="rId7"/>
    <p:sldId id="266" r:id="rId8"/>
    <p:sldId id="267" r:id="rId9"/>
    <p:sldId id="260" r:id="rId10"/>
    <p:sldId id="268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1" d="100"/>
          <a:sy n="161" d="100"/>
        </p:scale>
        <p:origin x="25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04337-4436-4484-A65F-E0C38DB311C7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4EC3E-F18F-4644-910C-42A44C568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889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564D7-BAB4-4A70-84F6-D5C39DDECB80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386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48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174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189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-16933" y="6400800"/>
            <a:ext cx="12240000" cy="475200"/>
          </a:xfrm>
          <a:prstGeom prst="rect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08CB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s-ES" sz="1600">
              <a:solidFill>
                <a:prstClr val="white"/>
              </a:solidFill>
            </a:endParaRPr>
          </a:p>
        </p:txBody>
      </p:sp>
      <p:pic>
        <p:nvPicPr>
          <p:cNvPr id="11" name="Picture 2" descr="See original imag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438" y="5626730"/>
            <a:ext cx="830261" cy="612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See original imag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3906" y="5671670"/>
            <a:ext cx="749116" cy="5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571" y="5727656"/>
            <a:ext cx="1377291" cy="432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10" y="204497"/>
            <a:ext cx="1933257" cy="796356"/>
          </a:xfrm>
          <a:prstGeom prst="rect">
            <a:avLst/>
          </a:prstGeom>
        </p:spPr>
      </p:pic>
      <p:sp>
        <p:nvSpPr>
          <p:cNvPr id="39" name="Snip Diagonal Corner Rectangle 38"/>
          <p:cNvSpPr/>
          <p:nvPr userDrawn="1"/>
        </p:nvSpPr>
        <p:spPr>
          <a:xfrm>
            <a:off x="11180840" y="427163"/>
            <a:ext cx="812800" cy="381000"/>
          </a:xfrm>
          <a:prstGeom prst="snip2DiagRect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F8CB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s-ES" sz="18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11180840" y="461671"/>
            <a:ext cx="8128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28898E16-7D57-4433-8286-929D10DDA5A7}" type="slidenum">
              <a:rPr lang="en-GB" sz="140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40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-16933" y="6400800"/>
            <a:ext cx="12240000" cy="475200"/>
          </a:xfrm>
          <a:prstGeom prst="rect">
            <a:avLst/>
          </a:prstGeom>
          <a:gradFill flip="none" rotWithShape="1">
            <a:gsLst>
              <a:gs pos="0">
                <a:srgbClr val="005A76">
                  <a:shade val="30000"/>
                  <a:satMod val="115000"/>
                </a:srgbClr>
              </a:gs>
              <a:gs pos="100000">
                <a:srgbClr val="008CB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s-ES" sz="1600">
              <a:solidFill>
                <a:prstClr val="white"/>
              </a:solidFill>
            </a:endParaRPr>
          </a:p>
        </p:txBody>
      </p:sp>
      <p:sp>
        <p:nvSpPr>
          <p:cNvPr id="15" name="Footer Placeholder 4"/>
          <p:cNvSpPr txBox="1">
            <a:spLocks/>
          </p:cNvSpPr>
          <p:nvPr userDrawn="1"/>
        </p:nvSpPr>
        <p:spPr>
          <a:xfrm>
            <a:off x="264720" y="6468241"/>
            <a:ext cx="156408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" sz="1600" dirty="0" smtClean="0">
                <a:solidFill>
                  <a:prstClr val="white"/>
                </a:solidFill>
                <a:latin typeface="Calibri"/>
              </a:rPr>
              <a:t>I. Bellafont</a:t>
            </a:r>
            <a:endParaRPr lang="es-ES" sz="1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2124620" y="6469161"/>
            <a:ext cx="577733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white"/>
                </a:solidFill>
                <a:latin typeface="Calibri"/>
              </a:rPr>
              <a:t>Studies on the beam induced effects in the FCC-hh</a:t>
            </a:r>
            <a:endParaRPr lang="es-ES" sz="1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Footer Placeholder 4"/>
          <p:cNvSpPr txBox="1">
            <a:spLocks/>
          </p:cNvSpPr>
          <p:nvPr userDrawn="1"/>
        </p:nvSpPr>
        <p:spPr>
          <a:xfrm>
            <a:off x="8197779" y="6469123"/>
            <a:ext cx="166640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" sz="1600" dirty="0" smtClean="0">
                <a:solidFill>
                  <a:prstClr val="white"/>
                </a:solidFill>
                <a:latin typeface="Calibri"/>
              </a:rPr>
              <a:t>07/11/2016</a:t>
            </a:r>
            <a:endParaRPr lang="es-ES" sz="1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160000" y="6469121"/>
            <a:ext cx="17941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white"/>
                </a:solidFill>
                <a:latin typeface="Calibri"/>
              </a:rPr>
              <a:t>Slide </a:t>
            </a:r>
            <a:fld id="{28898E16-7D57-4433-8286-929D10DDA5A7}" type="slidenum">
              <a:rPr lang="en-GB" sz="1600" smtClean="0">
                <a:solidFill>
                  <a:prstClr val="white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GB" sz="1600" dirty="0" smtClean="0">
                <a:solidFill>
                  <a:prstClr val="white"/>
                </a:solidFill>
                <a:latin typeface="Calibri"/>
              </a:rPr>
              <a:t> of 33</a:t>
            </a:r>
          </a:p>
        </p:txBody>
      </p:sp>
    </p:spTree>
    <p:extLst>
      <p:ext uri="{BB962C8B-B14F-4D97-AF65-F5344CB8AC3E}">
        <p14:creationId xmlns:p14="http://schemas.microsoft.com/office/powerpoint/2010/main" val="2068380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678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2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081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14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684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28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14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67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06F1B-99DE-4A70-BFDA-CCB86CA34BE7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41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tiff"/><Relationship Id="rId4" Type="http://schemas.openxmlformats.org/officeDocument/2006/relationships/image" Target="../media/image1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proposed </a:t>
            </a:r>
            <a:r>
              <a:rPr lang="en-US" dirty="0" err="1" smtClean="0"/>
              <a:t>beamscreen</a:t>
            </a:r>
            <a:r>
              <a:rPr lang="en-US" dirty="0" smtClean="0"/>
              <a:t> geometry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478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8107" y="1987668"/>
            <a:ext cx="9144000" cy="2387600"/>
          </a:xfrm>
        </p:spPr>
        <p:txBody>
          <a:bodyPr/>
          <a:lstStyle/>
          <a:p>
            <a:r>
              <a:rPr lang="en-US" dirty="0" smtClean="0"/>
              <a:t>Did we address all impedance contributions?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6694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5375" y="129212"/>
            <a:ext cx="10078370" cy="112363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Main contributions to LHC impedance (LHC design report, volume I, chapter 5) 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55" y="1114784"/>
            <a:ext cx="7185290" cy="48095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179415" y="1013506"/>
            <a:ext cx="1796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Scaled with local beta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9571777" y="1252847"/>
            <a:ext cx="54230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822663" y="1798009"/>
            <a:ext cx="445165" cy="10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35008" y="1565060"/>
            <a:ext cx="1149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Ongoing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2411807" y="1693788"/>
            <a:ext cx="3436671" cy="240603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2411806" y="2502838"/>
            <a:ext cx="3436671" cy="240603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822663" y="2607058"/>
            <a:ext cx="445165" cy="10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35008" y="2374109"/>
            <a:ext cx="1149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Ongoing</a:t>
            </a:r>
            <a:endParaRPr lang="en-GB" dirty="0"/>
          </a:p>
        </p:txBody>
      </p:sp>
      <p:sp>
        <p:nvSpPr>
          <p:cNvPr id="16" name="Rounded Rectangle 15"/>
          <p:cNvSpPr/>
          <p:nvPr/>
        </p:nvSpPr>
        <p:spPr>
          <a:xfrm>
            <a:off x="2411805" y="3311888"/>
            <a:ext cx="3436671" cy="499135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849327" y="3543630"/>
            <a:ext cx="445165" cy="10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61672" y="3310681"/>
            <a:ext cx="1149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Ongoing</a:t>
            </a:r>
            <a:endParaRPr lang="en-GB" dirty="0"/>
          </a:p>
        </p:txBody>
      </p:sp>
      <p:sp>
        <p:nvSpPr>
          <p:cNvPr id="19" name="Rounded Rectangle 18"/>
          <p:cNvSpPr/>
          <p:nvPr/>
        </p:nvSpPr>
        <p:spPr>
          <a:xfrm>
            <a:off x="2411805" y="4657917"/>
            <a:ext cx="3436671" cy="530603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871969" y="4946230"/>
            <a:ext cx="445165" cy="10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84314" y="4713281"/>
            <a:ext cx="1149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Ongoing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406447" y="5870064"/>
            <a:ext cx="704037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Crab cavities?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3994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633136" y="5911986"/>
            <a:ext cx="1748474" cy="25391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sz="1200" dirty="0">
                <a:ln w="0"/>
                <a:solidFill>
                  <a:srgbClr val="0055A0"/>
                </a:solidFill>
                <a:latin typeface="Arial"/>
              </a:rPr>
              <a:t>Deflector gap: 2.5 mm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23202" y="5911986"/>
            <a:ext cx="1531857" cy="25391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sz="1200" dirty="0">
                <a:ln w="0"/>
                <a:solidFill>
                  <a:srgbClr val="0055A0"/>
                </a:solidFill>
                <a:latin typeface="Arial"/>
              </a:rPr>
              <a:t>Deflector gap: 5 mm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4" r="39469"/>
          <a:stretch/>
        </p:blipFill>
        <p:spPr>
          <a:xfrm>
            <a:off x="2882788" y="3503418"/>
            <a:ext cx="1249173" cy="235313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3516632" y="9934"/>
            <a:ext cx="515873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0055A0"/>
                </a:solidFill>
                <a:latin typeface="Arial"/>
              </a:rPr>
              <a:t>Beam Screen Design</a:t>
            </a:r>
          </a:p>
          <a:p>
            <a:pPr algn="ctr"/>
            <a:endParaRPr lang="en-GB" sz="2000" b="1" u="sng" dirty="0">
              <a:solidFill>
                <a:srgbClr val="0055A0"/>
              </a:solidFill>
              <a:latin typeface="Arial"/>
            </a:endParaRPr>
          </a:p>
          <a:p>
            <a:pPr algn="ctr"/>
            <a:r>
              <a:rPr lang="en-GB" dirty="0">
                <a:solidFill>
                  <a:srgbClr val="0055A0"/>
                </a:solidFill>
                <a:latin typeface="Arial"/>
              </a:rPr>
              <a:t>Pumping capacity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33" r="36333"/>
          <a:stretch/>
        </p:blipFill>
        <p:spPr>
          <a:xfrm>
            <a:off x="7938651" y="3503419"/>
            <a:ext cx="1300956" cy="240856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3" name="Rectangle 22"/>
          <p:cNvSpPr/>
          <p:nvPr/>
        </p:nvSpPr>
        <p:spPr>
          <a:xfrm>
            <a:off x="7385171" y="3112342"/>
            <a:ext cx="2407919" cy="25391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sz="1200" dirty="0">
                <a:ln w="0"/>
                <a:solidFill>
                  <a:srgbClr val="0055A0"/>
                </a:solidFill>
                <a:latin typeface="Arial"/>
              </a:rPr>
              <a:t>Pumping slots length: 23.75 mm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02911" y="3112342"/>
            <a:ext cx="2208927" cy="25391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sz="1200" dirty="0">
                <a:ln w="0"/>
                <a:solidFill>
                  <a:srgbClr val="0055A0"/>
                </a:solidFill>
                <a:latin typeface="Arial"/>
              </a:rPr>
              <a:t>Pumping slots length: 1.5 mm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131961" y="3725213"/>
            <a:ext cx="3730886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400" dirty="0">
                <a:ln w="0"/>
                <a:solidFill>
                  <a:srgbClr val="0055A0"/>
                </a:solidFill>
                <a:latin typeface="Arial"/>
              </a:rPr>
              <a:t>Increasing pumping slots length and deflector gap, pumping speed will be improved.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9" t="14362" r="36689" b="19991"/>
          <a:stretch/>
        </p:blipFill>
        <p:spPr>
          <a:xfrm>
            <a:off x="7402572" y="1233608"/>
            <a:ext cx="2373114" cy="182461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718" y="1233608"/>
            <a:ext cx="3329310" cy="1878735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30646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3" grpId="0"/>
      <p:bldP spid="24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90806"/>
            <a:ext cx="6553200" cy="630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dirty="0">
                <a:solidFill>
                  <a:srgbClr val="093D4F"/>
                </a:solidFill>
              </a:rPr>
              <a:t>GEOMETRY COMPARISON</a:t>
            </a:r>
          </a:p>
          <a:p>
            <a:pPr algn="l"/>
            <a:endParaRPr lang="es-ES" dirty="0">
              <a:solidFill>
                <a:srgbClr val="093D4F"/>
              </a:solidFill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 rotWithShape="1">
          <a:blip r:embed="rId2" cstate="print"/>
          <a:srcRect t="8312" r="6014"/>
          <a:stretch/>
        </p:blipFill>
        <p:spPr bwMode="auto">
          <a:xfrm>
            <a:off x="6633403" y="1066800"/>
            <a:ext cx="3635186" cy="27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sosceles Triangle 3"/>
          <p:cNvSpPr/>
          <p:nvPr/>
        </p:nvSpPr>
        <p:spPr>
          <a:xfrm rot="5400000">
            <a:off x="5616606" y="2263806"/>
            <a:ext cx="914400" cy="196788"/>
          </a:xfrm>
          <a:prstGeom prst="triangle">
            <a:avLst/>
          </a:prstGeom>
          <a:gradFill flip="none" rotWithShape="1">
            <a:gsLst>
              <a:gs pos="0">
                <a:srgbClr val="093D4F"/>
              </a:gs>
              <a:gs pos="100000">
                <a:srgbClr val="2494B2"/>
              </a:gs>
            </a:gsLst>
            <a:lin ang="5400000" scaled="1"/>
            <a:tileRect/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2" y="3884612"/>
            <a:ext cx="342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Previous geometry, July 2016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00802" y="3890546"/>
            <a:ext cx="336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WP4 5</a:t>
            </a:r>
            <a:r>
              <a:rPr lang="en-US" b="1" baseline="30000" dirty="0">
                <a:solidFill>
                  <a:prstClr val="black"/>
                </a:solidFill>
                <a:latin typeface="Calibri"/>
              </a:rPr>
              <a:t>th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 meeting November 2016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302475" y="4724401"/>
                <a:ext cx="3108350" cy="6037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𝑎𝑣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s-E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𝑙</m:t>
                          </m:r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/</m:t>
                          </m:r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6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r>
                        <a:rPr lang="es-ES" sz="1600" i="1">
                          <a:solidFill>
                            <a:prstClr val="black"/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s-E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𝑄</m:t>
                          </m:r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𝑐𝑜𝑛𝑠𝑡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𝑚𝑏𝑎𝑟</m:t>
                              </m:r>
                              <m: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𝑃</m:t>
                          </m:r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⌊"/>
                              <m:endChr m:val="⌋"/>
                              <m:ctrlPr>
                                <a:rPr lang="es-E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16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𝑚𝑏𝑎𝑟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16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8475" y="4724400"/>
                <a:ext cx="3108350" cy="60375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1905000" y="4843096"/>
            <a:ext cx="1784350" cy="288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</a:rPr>
              <a:t>Holes length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714751" y="4843096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∼5.3mm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905000" y="5158381"/>
            <a:ext cx="1784350" cy="288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</a:rPr>
              <a:t>Holes width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14751" y="5158381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1.5mm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905000" y="5473666"/>
            <a:ext cx="1784350" cy="288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white"/>
                </a:solidFill>
              </a:rPr>
              <a:t>Central slot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714751" y="5473666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2.28mm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905000" y="5788950"/>
            <a:ext cx="1784350" cy="288000"/>
          </a:xfrm>
          <a:prstGeom prst="rect">
            <a:avLst/>
          </a:prstGeom>
          <a:solidFill>
            <a:srgbClr val="015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prstClr val="white"/>
                </a:solidFill>
              </a:rPr>
              <a:t>Av. H</a:t>
            </a:r>
            <a:r>
              <a:rPr lang="es-ES" sz="1600" baseline="-25000" dirty="0">
                <a:solidFill>
                  <a:prstClr val="white"/>
                </a:solidFill>
              </a:rPr>
              <a:t>2</a:t>
            </a:r>
            <a:r>
              <a:rPr lang="es-ES" sz="1600" dirty="0">
                <a:solidFill>
                  <a:prstClr val="white"/>
                </a:solidFill>
              </a:rPr>
              <a:t> p. </a:t>
            </a:r>
            <a:r>
              <a:rPr lang="es-ES" sz="1600" dirty="0" err="1">
                <a:solidFill>
                  <a:prstClr val="white"/>
                </a:solidFill>
              </a:rPr>
              <a:t>speed</a:t>
            </a:r>
            <a:r>
              <a:rPr lang="es-ES" sz="1600" dirty="0">
                <a:solidFill>
                  <a:prstClr val="white"/>
                </a:solidFill>
              </a:rPr>
              <a:t> 50K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714751" y="5788950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ysClr val="windowText" lastClr="000000"/>
                </a:solidFill>
              </a:rPr>
              <a:t>∼127 l/s/m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714751" y="4525300"/>
            <a:ext cx="1784349" cy="288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</a:rPr>
              <a:t>Previous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543551" y="4843096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10mm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543551" y="5158381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23.75mm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543551" y="5473666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5mm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543551" y="5788950"/>
            <a:ext cx="1784349" cy="288000"/>
          </a:xfrm>
          <a:prstGeom prst="rect">
            <a:avLst/>
          </a:prstGeom>
          <a:solidFill>
            <a:srgbClr val="E5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ysClr val="windowText" lastClr="000000"/>
                </a:solidFill>
              </a:rPr>
              <a:t>∼ 530 l/s/m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543551" y="4525300"/>
            <a:ext cx="1784349" cy="288000"/>
          </a:xfrm>
          <a:prstGeom prst="rect">
            <a:avLst/>
          </a:prstGeom>
          <a:solidFill>
            <a:srgbClr val="0F8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prstClr val="white"/>
                </a:solidFill>
              </a:rPr>
              <a:t>Current</a:t>
            </a: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 rotWithShape="1">
          <a:blip r:embed="rId4" cstate="print"/>
          <a:srcRect t="8375"/>
          <a:stretch/>
        </p:blipFill>
        <p:spPr bwMode="auto">
          <a:xfrm>
            <a:off x="1802257" y="1066800"/>
            <a:ext cx="3824987" cy="285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7097761" y="5791983"/>
            <a:ext cx="943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  <a:latin typeface="Calibri"/>
              </a:rPr>
              <a:t>x4!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9192374" y="2179989"/>
            <a:ext cx="31406" cy="105099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031459" y="3286633"/>
            <a:ext cx="1962222" cy="37165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Even larger holes? </a:t>
            </a:r>
            <a:endParaRPr lang="en-GB" i="1" dirty="0"/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8204723" y="2624020"/>
            <a:ext cx="779717" cy="66261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699658" y="904130"/>
            <a:ext cx="1962222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Exact drawings to be available by the end of November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15265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Effect of </a:t>
            </a:r>
            <a:r>
              <a:rPr lang="en-US" dirty="0" smtClean="0"/>
              <a:t>laser</a:t>
            </a:r>
            <a:r>
              <a:rPr lang="en-US" dirty="0" smtClean="0"/>
              <a:t> </a:t>
            </a:r>
            <a:r>
              <a:rPr lang="en-US" dirty="0" smtClean="0"/>
              <a:t>treatment on impedance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575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75520" y="332656"/>
            <a:ext cx="8640960" cy="64807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SUMMARY OF LASE properties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631504" y="6525344"/>
            <a:ext cx="1905000" cy="31318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/>
              <a:t>7 November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88288" y="6525344"/>
            <a:ext cx="1905000" cy="30407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528254A-2C2F-494D-8933-173F93B0D7C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 bwMode="auto">
          <a:xfrm>
            <a:off x="1838462" y="1504395"/>
            <a:ext cx="70408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lvl="1">
              <a:buFont typeface="Arial" pitchFamily="34" charset="0"/>
              <a:buChar char="•"/>
            </a:pPr>
            <a:r>
              <a:rPr lang="en-GB" b="1" dirty="0"/>
              <a:t>LASE</a:t>
            </a:r>
            <a:r>
              <a:rPr lang="en-GB" dirty="0"/>
              <a:t> on a metal surface is a very viable solution for </a:t>
            </a:r>
            <a:r>
              <a:rPr lang="en-GB" dirty="0">
                <a:solidFill>
                  <a:srgbClr val="FF0000"/>
                </a:solidFill>
              </a:rPr>
              <a:t>reducing the </a:t>
            </a:r>
            <a:r>
              <a:rPr lang="en-GB" b="1" dirty="0">
                <a:solidFill>
                  <a:srgbClr val="FF0000"/>
                </a:solidFill>
                <a:sym typeface="Symbol"/>
              </a:rPr>
              <a:t></a:t>
            </a:r>
            <a:r>
              <a:rPr lang="en-GB" dirty="0">
                <a:solidFill>
                  <a:srgbClr val="FF0000"/>
                </a:solidFill>
              </a:rPr>
              <a:t> &lt; 0.6</a:t>
            </a:r>
            <a:r>
              <a:rPr lang="en-GB" dirty="0"/>
              <a:t>.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1838463" y="1880018"/>
            <a:ext cx="7640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lvl="1">
              <a:buFont typeface="Arial" pitchFamily="34" charset="0"/>
              <a:buChar char="•"/>
            </a:pPr>
            <a:r>
              <a:rPr lang="en-GB" dirty="0"/>
              <a:t>Even the </a:t>
            </a:r>
            <a:r>
              <a:rPr lang="en-GB" dirty="0">
                <a:solidFill>
                  <a:srgbClr val="FF0000"/>
                </a:solidFill>
              </a:rPr>
              <a:t>initial (unconditioned) </a:t>
            </a:r>
            <a:r>
              <a:rPr lang="en-GB" b="1" dirty="0">
                <a:solidFill>
                  <a:srgbClr val="FF0000"/>
                </a:solidFill>
                <a:sym typeface="Symbol"/>
              </a:rPr>
              <a:t> = </a:t>
            </a:r>
            <a:r>
              <a:rPr lang="en-GB" dirty="0">
                <a:solidFill>
                  <a:srgbClr val="FF0000"/>
                </a:solidFill>
              </a:rPr>
              <a:t>0.93 </a:t>
            </a:r>
            <a:r>
              <a:rPr lang="en-GB" dirty="0"/>
              <a:t>for SS is low enough to suppress e-cloud in, e.g., the SPS, LHC, HL-­LHC, ILC or FCC, etc.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1838463" y="2526348"/>
            <a:ext cx="58466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lvl="1">
              <a:buFont typeface="Arial" pitchFamily="34" charset="0"/>
              <a:buChar char="•"/>
            </a:pPr>
            <a:r>
              <a:rPr lang="en-GB" dirty="0"/>
              <a:t>SEY is reduced by a combination of two geometrical  effects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2192694" y="2895681"/>
            <a:ext cx="74888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lvl="2">
              <a:buFont typeface="Arial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</a:rPr>
              <a:t>due to the grooves which traps the electrons by multiple side wall collision  (confirmed by measurements and modelling) and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2398774" y="3464607"/>
            <a:ext cx="720080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lvl="2">
              <a:buFont typeface="Arial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</a:rPr>
              <a:t>The </a:t>
            </a:r>
            <a:r>
              <a:rPr lang="en-GB" sz="1600" dirty="0" err="1">
                <a:solidFill>
                  <a:srgbClr val="00B050"/>
                </a:solidFill>
              </a:rPr>
              <a:t>nano</a:t>
            </a:r>
            <a:r>
              <a:rPr lang="en-GB" sz="1600" dirty="0">
                <a:solidFill>
                  <a:srgbClr val="00B050"/>
                </a:solidFill>
              </a:rPr>
              <a:t>-sphere which are superimposed on top of the walls of the groove (confirmed by measurements of metal powder and re-melting of the </a:t>
            </a:r>
            <a:r>
              <a:rPr lang="en-GB" sz="1600" dirty="0" err="1">
                <a:solidFill>
                  <a:srgbClr val="00B050"/>
                </a:solidFill>
              </a:rPr>
              <a:t>nano</a:t>
            </a:r>
            <a:r>
              <a:rPr lang="en-GB" sz="1600" dirty="0">
                <a:solidFill>
                  <a:srgbClr val="00B050"/>
                </a:solidFill>
              </a:rPr>
              <a:t> sphere)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2567609" y="4295604"/>
            <a:ext cx="763284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lvl="2">
              <a:buFont typeface="Arial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</a:rPr>
              <a:t>A further reduction can be achieved by the surface chemistry change during a </a:t>
            </a:r>
            <a:r>
              <a:rPr lang="en-GB" sz="1600" dirty="0" err="1">
                <a:solidFill>
                  <a:srgbClr val="00B050"/>
                </a:solidFill>
              </a:rPr>
              <a:t>bakeout</a:t>
            </a:r>
            <a:r>
              <a:rPr lang="en-GB" sz="1600" dirty="0">
                <a:solidFill>
                  <a:srgbClr val="00B050"/>
                </a:solidFill>
              </a:rPr>
              <a:t> and/or bombardment with electrons, ions and (very likely) photons </a:t>
            </a:r>
            <a:r>
              <a:rPr lang="en-GB" sz="1600" dirty="0">
                <a:solidFill>
                  <a:srgbClr val="FF9900"/>
                </a:solidFill>
              </a:rPr>
              <a:t>.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 bwMode="auto">
          <a:xfrm>
            <a:off x="1838463" y="1079158"/>
            <a:ext cx="8402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>
              <a:buFont typeface="Arial" pitchFamily="34" charset="0"/>
              <a:buChar char="•"/>
            </a:pPr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sym typeface="Symbol" pitchFamily="18" charset="2"/>
              </a:rPr>
              <a:t>SEY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1838462" y="5055568"/>
            <a:ext cx="55845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b="1" dirty="0">
                <a:solidFill>
                  <a:srgbClr val="0070C0"/>
                </a:solidFill>
              </a:rPr>
              <a:t>Surface resistance </a:t>
            </a:r>
            <a:r>
              <a:rPr lang="en-GB" sz="2400" dirty="0">
                <a:solidFill>
                  <a:srgbClr val="0070C0"/>
                </a:solidFill>
              </a:rPr>
              <a:t>with </a:t>
            </a:r>
            <a:r>
              <a:rPr lang="en-GB" sz="2400" b="1" dirty="0">
                <a:solidFill>
                  <a:srgbClr val="0070C0"/>
                </a:solidFill>
              </a:rPr>
              <a:t>LASE</a:t>
            </a:r>
            <a:r>
              <a:rPr lang="en-GB" sz="2400" dirty="0">
                <a:solidFill>
                  <a:srgbClr val="0070C0"/>
                </a:solidFill>
              </a:rPr>
              <a:t> can increase 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1861221" y="5560943"/>
            <a:ext cx="815177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lvl="1">
              <a:buFont typeface="Arial" pitchFamily="34" charset="0"/>
              <a:buChar char="•"/>
            </a:pPr>
            <a:r>
              <a:rPr lang="en-GB" dirty="0"/>
              <a:t>Measured values of surface resistance at 3.9 and 7.8 GHz shows that shallow groove  type with superimposed </a:t>
            </a:r>
            <a:r>
              <a:rPr lang="en-GB" dirty="0" err="1"/>
              <a:t>nano</a:t>
            </a:r>
            <a:r>
              <a:rPr lang="en-GB" dirty="0"/>
              <a:t>-sphere is a preferable solution to minimise  the surface impedance in accelerator beam pipe.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202835" y="5001584"/>
            <a:ext cx="9825197" cy="1523760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96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3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115452" y="1215881"/>
            <a:ext cx="4104456" cy="4280672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 Test cavities (3.9 and 7.8 GHz):</a:t>
            </a:r>
          </a:p>
          <a:p>
            <a:pPr lvl="1"/>
            <a:r>
              <a:rPr lang="en-GB" sz="1600" dirty="0"/>
              <a:t>The simulation results obtained with Microwave Studio</a:t>
            </a:r>
          </a:p>
          <a:p>
            <a:pPr lvl="1"/>
            <a:r>
              <a:rPr lang="en-GB" sz="1600" dirty="0"/>
              <a:t>Fabricated from Al.</a:t>
            </a:r>
          </a:p>
          <a:p>
            <a:pPr lvl="1"/>
            <a:r>
              <a:rPr lang="en-GB" sz="1600" dirty="0"/>
              <a:t>3 choke cavity operating in TM</a:t>
            </a:r>
            <a:r>
              <a:rPr lang="en-GB" sz="1600" baseline="-25000" dirty="0"/>
              <a:t>010</a:t>
            </a:r>
            <a:r>
              <a:rPr lang="en-GB" sz="1600" dirty="0"/>
              <a:t> mode, has circular H field distribution hence Induces radial current.</a:t>
            </a:r>
          </a:p>
          <a:p>
            <a:pPr lvl="1"/>
            <a:r>
              <a:rPr lang="en-GB" sz="1600" dirty="0"/>
              <a:t>Half pill box cavity operating in TM</a:t>
            </a:r>
            <a:r>
              <a:rPr lang="en-GB" sz="1600" baseline="-25000" dirty="0"/>
              <a:t>110</a:t>
            </a:r>
            <a:r>
              <a:rPr lang="en-GB" sz="1600" dirty="0"/>
              <a:t> mode, has strong transverse H field hence induces axial electric current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Samples: </a:t>
            </a:r>
          </a:p>
          <a:p>
            <a:pPr lvl="1"/>
            <a:r>
              <a:rPr lang="en-GB" sz="1600" dirty="0"/>
              <a:t>3 of 100-mm</a:t>
            </a:r>
            <a:r>
              <a:rPr lang="en-GB" sz="1600" baseline="30000" dirty="0"/>
              <a:t>2</a:t>
            </a:r>
            <a:r>
              <a:rPr lang="en-GB" sz="1600" dirty="0"/>
              <a:t> laser  treated copper surface</a:t>
            </a:r>
          </a:p>
          <a:p>
            <a:pPr marL="457200" lvl="1" indent="0">
              <a:buNone/>
            </a:pPr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06108" y="620688"/>
            <a:ext cx="6779785" cy="50405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GB" sz="3600" dirty="0"/>
              <a:t>Surface resistance measurements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0607" y="2780928"/>
            <a:ext cx="1570787" cy="135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320" y="5529480"/>
            <a:ext cx="1461392" cy="974075"/>
          </a:xfrm>
          <a:prstGeom prst="rect">
            <a:avLst/>
          </a:prstGeom>
        </p:spPr>
      </p:pic>
      <p:sp>
        <p:nvSpPr>
          <p:cNvPr id="1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0128448" y="6525344"/>
            <a:ext cx="464840" cy="30407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528254A-2C2F-494D-8933-173F93B0D7C1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22" name="Picture 21" descr="D:\conference\IPAC-2016\Cav 1.t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128" y="1268761"/>
            <a:ext cx="4245873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D:\conference\IPAC-2016\Cav 2.t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168" y="5373216"/>
            <a:ext cx="2922040" cy="101966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504109"/>
              </p:ext>
            </p:extLst>
          </p:nvPr>
        </p:nvGraphicFramePr>
        <p:xfrm>
          <a:off x="1631505" y="2811407"/>
          <a:ext cx="3312367" cy="3541667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775787"/>
                <a:gridCol w="808389"/>
                <a:gridCol w="936104"/>
                <a:gridCol w="792087"/>
              </a:tblGrid>
              <a:tr h="337418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 dirty="0">
                          <a:effectLst/>
                        </a:rPr>
                        <a:t>Sample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Cavity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Measurement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R</a:t>
                      </a:r>
                      <a:r>
                        <a:rPr lang="en-GB" sz="1200" kern="800" baseline="-25000">
                          <a:effectLst/>
                        </a:rPr>
                        <a:t>S</a:t>
                      </a:r>
                      <a:r>
                        <a:rPr lang="en-GB" sz="1200" kern="800">
                          <a:effectLst/>
                        </a:rPr>
                        <a:t> [</a:t>
                      </a:r>
                      <a:r>
                        <a:rPr lang="en-GB" sz="1200" kern="800">
                          <a:effectLst/>
                          <a:sym typeface="Symbol"/>
                        </a:rPr>
                        <a:t></a:t>
                      </a:r>
                      <a:r>
                        <a:rPr lang="en-GB" sz="1200" kern="800">
                          <a:effectLst/>
                        </a:rPr>
                        <a:t>] 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</a:tr>
              <a:tr h="337418">
                <a:tc rowSpan="4"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 dirty="0">
                          <a:effectLst/>
                        </a:rPr>
                        <a:t>Cu-1L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average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7.8×10</a:t>
                      </a:r>
                      <a:r>
                        <a:rPr lang="en-GB" sz="1200" kern="800" baseline="30000">
                          <a:effectLst/>
                        </a:rPr>
                        <a:t>-2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</a:tr>
              <a:tr h="1687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 dirty="0">
                          <a:effectLst/>
                        </a:rPr>
                        <a:t>2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0</a:t>
                      </a:r>
                      <a:r>
                        <a:rPr lang="en-GB" sz="1200" kern="800">
                          <a:effectLst/>
                          <a:sym typeface="Symbol"/>
                        </a:rPr>
                        <a:t>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0.11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</a:tr>
              <a:tr h="1687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45</a:t>
                      </a:r>
                      <a:r>
                        <a:rPr lang="en-GB" sz="1200" kern="800">
                          <a:effectLst/>
                          <a:sym typeface="Symbol"/>
                        </a:rPr>
                        <a:t>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0.11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</a:tr>
              <a:tr h="3374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 dirty="0">
                          <a:effectLst/>
                        </a:rPr>
                        <a:t>90</a:t>
                      </a:r>
                      <a:r>
                        <a:rPr lang="en-GB" sz="1200" kern="800" dirty="0">
                          <a:effectLst/>
                          <a:sym typeface="Symbol"/>
                        </a:rPr>
                        <a:t>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9.5×10</a:t>
                      </a:r>
                      <a:r>
                        <a:rPr lang="en-GB" sz="1200" kern="800" baseline="30000">
                          <a:effectLst/>
                        </a:rPr>
                        <a:t>-2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</a:tr>
              <a:tr h="306511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 dirty="0">
                          <a:effectLst/>
                        </a:rPr>
                        <a:t>Cu-2L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average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0.13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</a:tr>
              <a:tr h="168710">
                <a:tc rowSpan="4"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>
                          <a:effectLst/>
                        </a:rPr>
                        <a:t>Cu-3L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average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0.14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</a:tr>
              <a:tr h="1687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0</a:t>
                      </a:r>
                      <a:r>
                        <a:rPr lang="en-GB" sz="1200" kern="800">
                          <a:effectLst/>
                          <a:sym typeface="Symbol"/>
                        </a:rPr>
                        <a:t>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0.15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</a:tr>
              <a:tr h="1687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45</a:t>
                      </a:r>
                      <a:r>
                        <a:rPr lang="en-GB" sz="1200" kern="800">
                          <a:effectLst/>
                          <a:sym typeface="Symbol"/>
                        </a:rPr>
                        <a:t>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0.19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</a:tr>
              <a:tr h="1687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90</a:t>
                      </a:r>
                      <a:r>
                        <a:rPr lang="en-GB" sz="1200" kern="800">
                          <a:effectLst/>
                          <a:sym typeface="Symbol"/>
                        </a:rPr>
                        <a:t>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0.2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</a:tr>
              <a:tr h="337418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Cu untreated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average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3.3×10</a:t>
                      </a:r>
                      <a:r>
                        <a:rPr lang="en-GB" sz="1200" kern="800" baseline="30000">
                          <a:effectLst/>
                        </a:rPr>
                        <a:t>-2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</a:tr>
              <a:tr h="337418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Al untreated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average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7.2×10</a:t>
                      </a:r>
                      <a:r>
                        <a:rPr lang="en-GB" sz="1200" kern="800" baseline="30000">
                          <a:effectLst/>
                        </a:rPr>
                        <a:t>-2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</a:tr>
              <a:tr h="337418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 dirty="0">
                          <a:effectLst/>
                        </a:rPr>
                        <a:t>SS untreated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>
                          <a:effectLst/>
                        </a:rPr>
                        <a:t>average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kern="800" dirty="0">
                          <a:effectLst/>
                        </a:rPr>
                        <a:t>0.17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607" marR="40607" marT="0" marB="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4079019" y="5240923"/>
            <a:ext cx="860794" cy="255630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083078" y="3121165"/>
            <a:ext cx="860794" cy="25563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083078" y="4181044"/>
            <a:ext cx="860794" cy="25563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083078" y="4465643"/>
            <a:ext cx="860794" cy="25563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983173" y="5082073"/>
            <a:ext cx="571651" cy="200006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19335" y="4710421"/>
            <a:ext cx="5165861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Measurement at room temperature with no external field, at a single frequency? Can we do better? </a:t>
            </a:r>
            <a:endParaRPr lang="en-GB" i="1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5019666" y="4593458"/>
            <a:ext cx="535158" cy="23979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05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Beamscreen</a:t>
            </a:r>
            <a:r>
              <a:rPr lang="en-US" dirty="0" smtClean="0"/>
              <a:t> holes and stiffeners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941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6355" y="1730610"/>
            <a:ext cx="7058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+mj-lt"/>
              </a:rPr>
              <a:t>Ways to calculate </a:t>
            </a:r>
            <a:r>
              <a:rPr lang="en-US" sz="2800" dirty="0" err="1" smtClean="0">
                <a:latin typeface="+mj-lt"/>
              </a:rPr>
              <a:t>beamscreen</a:t>
            </a:r>
            <a:r>
              <a:rPr lang="en-US" sz="2800" dirty="0" smtClean="0">
                <a:latin typeface="+mj-lt"/>
              </a:rPr>
              <a:t> holes impedance</a:t>
            </a:r>
            <a:endParaRPr lang="en-GB" sz="2800" dirty="0">
              <a:latin typeface="+mj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497723" y="2338165"/>
            <a:ext cx="875921" cy="10494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9027" y="3495298"/>
            <a:ext cx="4861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Semi-analytical model based on </a:t>
            </a:r>
            <a:r>
              <a:rPr lang="en-US" dirty="0" err="1" smtClean="0">
                <a:latin typeface="+mj-lt"/>
              </a:rPr>
              <a:t>Kurennoy’s</a:t>
            </a:r>
            <a:r>
              <a:rPr lang="en-US" dirty="0" smtClean="0">
                <a:latin typeface="+mj-lt"/>
              </a:rPr>
              <a:t> theory</a:t>
            </a:r>
            <a:endParaRPr lang="en-GB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9828" y="3864630"/>
            <a:ext cx="36694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Already developed by B. Riemann.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Suited for the new larger holes?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Suited for the impedance of stiffeners?</a:t>
            </a:r>
            <a:endParaRPr lang="en-GB" sz="16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18996" y="4651342"/>
            <a:ext cx="2211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Wakefield simulations</a:t>
            </a:r>
            <a:endParaRPr lang="en-GB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41732" y="5099708"/>
            <a:ext cx="4212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Hard to measure with CST (rectangular mesh)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Is Ace3P better? (tetrahedral mesh)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Either way, this is very time-consuming</a:t>
            </a:r>
            <a:endParaRPr lang="en-GB" sz="16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57925" y="3495298"/>
            <a:ext cx="2647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Traveling wave simulations</a:t>
            </a:r>
            <a:endParaRPr lang="en-GB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57925" y="3864630"/>
            <a:ext cx="3145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Supposedly easier to simulate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Applies to holes of any size and stiffeners</a:t>
            </a:r>
            <a:endParaRPr lang="en-GB" sz="1600" dirty="0"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228171" y="2264016"/>
            <a:ext cx="22891" cy="226296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899458" y="2308246"/>
            <a:ext cx="595561" cy="107933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302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293" y="810073"/>
            <a:ext cx="4702467" cy="34199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011" y="1049412"/>
            <a:ext cx="3271431" cy="29941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24" y="4418577"/>
            <a:ext cx="2550010" cy="1885046"/>
          </a:xfrm>
          <a:prstGeom prst="rect">
            <a:avLst/>
          </a:prstGeom>
        </p:spPr>
      </p:pic>
      <p:cxnSp>
        <p:nvCxnSpPr>
          <p:cNvPr id="8" name="Straight Arrow Connector 7"/>
          <p:cNvCxnSpPr>
            <a:stCxn id="11" idx="0"/>
          </p:cNvCxnSpPr>
          <p:nvPr/>
        </p:nvCxnSpPr>
        <p:spPr>
          <a:xfrm flipH="1" flipV="1">
            <a:off x="8966029" y="2227700"/>
            <a:ext cx="27616" cy="211809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7609771" y="4345793"/>
            <a:ext cx="2767748" cy="2055865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 rot="19132398">
            <a:off x="9248327" y="1307162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736356" y="2295206"/>
            <a:ext cx="738087" cy="61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6474443" y="5353940"/>
            <a:ext cx="660107" cy="71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407960" y="4050545"/>
            <a:ext cx="2847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</a:t>
            </a:r>
            <a:r>
              <a:rPr lang="en-US" dirty="0" err="1" smtClean="0"/>
              <a:t>beamscreen</a:t>
            </a:r>
            <a:r>
              <a:rPr lang="en-US" dirty="0" smtClean="0"/>
              <a:t> period</a:t>
            </a:r>
          </a:p>
          <a:p>
            <a:r>
              <a:rPr lang="en-US" dirty="0" smtClean="0"/>
              <a:t> (example with simplified geometry)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730712" y="4872034"/>
                <a:ext cx="558614" cy="6312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||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0712" y="4872034"/>
                <a:ext cx="558614" cy="63126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730712" y="5595167"/>
                <a:ext cx="571438" cy="5958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0712" y="5595167"/>
                <a:ext cx="571438" cy="59586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1701260" y="310980"/>
            <a:ext cx="8539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j-lt"/>
              </a:rPr>
              <a:t>Possible method for calculation of impedance of </a:t>
            </a:r>
            <a:r>
              <a:rPr lang="en-US" sz="2400" dirty="0" err="1" smtClean="0">
                <a:latin typeface="+mj-lt"/>
              </a:rPr>
              <a:t>beamscreen</a:t>
            </a:r>
            <a:r>
              <a:rPr lang="en-US" sz="2400" dirty="0" smtClean="0">
                <a:latin typeface="+mj-lt"/>
              </a:rPr>
              <a:t> holes</a:t>
            </a:r>
            <a:endParaRPr lang="en-GB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8273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572</Words>
  <Application>Microsoft Office PowerPoint</Application>
  <PresentationFormat>Widescreen</PresentationFormat>
  <Paragraphs>128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New proposed beamscreen geometry</vt:lpstr>
      <vt:lpstr>PowerPoint Presentation</vt:lpstr>
      <vt:lpstr>PowerPoint Presentation</vt:lpstr>
      <vt:lpstr>Effect of laser treatment on impedance</vt:lpstr>
      <vt:lpstr>SUMMARY OF LASE properties</vt:lpstr>
      <vt:lpstr>Surface resistance measurements</vt:lpstr>
      <vt:lpstr>Beamscreen holes and stiffeners</vt:lpstr>
      <vt:lpstr>PowerPoint Presentation</vt:lpstr>
      <vt:lpstr>PowerPoint Presentation</vt:lpstr>
      <vt:lpstr>Did we address all impedance contributions?</vt:lpstr>
      <vt:lpstr>Main contributions to LHC impedance (LHC design report, volume I, chapter 5)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 Arsenyev</dc:creator>
  <cp:lastModifiedBy>Sergey Arsenyev</cp:lastModifiedBy>
  <cp:revision>18</cp:revision>
  <dcterms:created xsi:type="dcterms:W3CDTF">2016-11-16T13:53:02Z</dcterms:created>
  <dcterms:modified xsi:type="dcterms:W3CDTF">2016-11-17T09:28:51Z</dcterms:modified>
</cp:coreProperties>
</file>