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tiff" ContentType="image/tif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78" r:id="rId3"/>
    <p:sldId id="384" r:id="rId4"/>
    <p:sldId id="445" r:id="rId5"/>
    <p:sldId id="443" r:id="rId6"/>
    <p:sldId id="438" r:id="rId7"/>
    <p:sldId id="419" r:id="rId8"/>
    <p:sldId id="461" r:id="rId9"/>
    <p:sldId id="460" r:id="rId10"/>
    <p:sldId id="398" r:id="rId11"/>
    <p:sldId id="441" r:id="rId12"/>
    <p:sldId id="466" r:id="rId13"/>
    <p:sldId id="479" r:id="rId14"/>
    <p:sldId id="481" r:id="rId15"/>
    <p:sldId id="480" r:id="rId16"/>
    <p:sldId id="462" r:id="rId17"/>
    <p:sldId id="463" r:id="rId18"/>
    <p:sldId id="464" r:id="rId19"/>
    <p:sldId id="473" r:id="rId20"/>
    <p:sldId id="474" r:id="rId21"/>
    <p:sldId id="476" r:id="rId22"/>
    <p:sldId id="475" r:id="rId23"/>
    <p:sldId id="478" r:id="rId24"/>
    <p:sldId id="456" r:id="rId25"/>
    <p:sldId id="439" r:id="rId26"/>
    <p:sldId id="465" r:id="rId27"/>
  </p:sldIdLst>
  <p:sldSz cx="9144000" cy="6858000" type="screen4x3"/>
  <p:notesSz cx="6799263" cy="9929813"/>
  <p:defaultTextStyle>
    <a:defPPr>
      <a:defRPr lang="de-DE"/>
    </a:defPPr>
    <a:lvl1pPr marL="0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4571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71"/>
    <a:srgbClr val="FF3300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680" y="-96"/>
      </p:cViewPr>
      <p:guideLst>
        <p:guide orient="horz" pos="1361"/>
        <p:guide orient="horz" pos="681"/>
        <p:guide orient="horz" pos="794"/>
        <p:guide pos="2880"/>
        <p:guide pos="5122"/>
        <p:guide pos="4016"/>
        <p:guide pos="293"/>
        <p:guide pos="3819"/>
        <p:guide pos="5409"/>
        <p:guide pos="54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-2022" y="-96"/>
      </p:cViewPr>
      <p:guideLst>
        <p:guide orient="horz" pos="3128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\daten\Analytik\Interne%20Messergebnisse\Ic%20Messungen\2_Proben%20D-Nano\N630084%20(top)\16-0428_N630084kR\N630084_k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tina.Falter\AppData\Local\Microsoft\Windows\Temporary%20Internet%20Files\Content.Outlook\UWNOZR8D\Daten_thermozyklische%20Auslagerung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kty\02_studenti\Marek_Mosat\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rgbClr val="0070C0"/>
            </a:solidFill>
          </c:spPr>
          <c:cat>
            <c:numRef>
              <c:f>Tabelle1!$A$1:$A$9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Tabelle1!$B$1:$B$9</c:f>
              <c:numCache>
                <c:formatCode>General</c:formatCode>
                <c:ptCount val="9"/>
                <c:pt idx="0">
                  <c:v>5</c:v>
                </c:pt>
                <c:pt idx="1">
                  <c:v>15</c:v>
                </c:pt>
                <c:pt idx="2">
                  <c:v>20</c:v>
                </c:pt>
                <c:pt idx="3">
                  <c:v>75</c:v>
                </c:pt>
                <c:pt idx="4">
                  <c:v>115</c:v>
                </c:pt>
                <c:pt idx="5">
                  <c:v>145</c:v>
                </c:pt>
                <c:pt idx="6">
                  <c:v>215</c:v>
                </c:pt>
                <c:pt idx="7">
                  <c:v>260</c:v>
                </c:pt>
                <c:pt idx="8">
                  <c:v>280</c:v>
                </c:pt>
              </c:numCache>
            </c:numRef>
          </c:val>
        </c:ser>
        <c:shape val="box"/>
        <c:axId val="74647808"/>
        <c:axId val="75342592"/>
        <c:axId val="0"/>
      </c:bar3DChart>
      <c:catAx>
        <c:axId val="74647808"/>
        <c:scaling>
          <c:orientation val="minMax"/>
        </c:scaling>
        <c:axPos val="b"/>
        <c:numFmt formatCode="General" sourceLinked="1"/>
        <c:tickLblPos val="nextTo"/>
        <c:crossAx val="75342592"/>
        <c:crosses val="autoZero"/>
        <c:auto val="1"/>
        <c:lblAlgn val="ctr"/>
        <c:lblOffset val="100"/>
      </c:catAx>
      <c:valAx>
        <c:axId val="75342592"/>
        <c:scaling>
          <c:orientation val="minMax"/>
        </c:scaling>
        <c:axPos val="l"/>
        <c:majorGridlines/>
        <c:numFmt formatCode="General" sourceLinked="1"/>
        <c:tickLblPos val="nextTo"/>
        <c:crossAx val="74647808"/>
        <c:crosses val="autoZero"/>
        <c:crossBetween val="between"/>
      </c:valAx>
    </c:plotArea>
    <c:plotVisOnly val="1"/>
  </c:chart>
  <c:txPr>
    <a:bodyPr/>
    <a:lstStyle/>
    <a:p>
      <a:pPr>
        <a:defRPr sz="1300">
          <a:latin typeface="Tahoma" pitchFamily="34" charset="0"/>
          <a:ea typeface="Tahoma" pitchFamily="34" charset="0"/>
          <a:cs typeface="Tahoma" pitchFamily="34" charset="0"/>
        </a:defRPr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de-DE" sz="1200" baseline="0">
                <a:latin typeface="Arial" panose="020B0604020202020204" pitchFamily="34" charset="0"/>
                <a:cs typeface="Arial" panose="020B0604020202020204" pitchFamily="34" charset="0"/>
              </a:rPr>
              <a:t> [A] @77K vs position [m]</a:t>
            </a:r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6830315150106108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0.15014129483814584"/>
          <c:y val="0.10695610965296004"/>
          <c:w val="0.78082392825896751"/>
          <c:h val="0.73771216097987768"/>
        </c:manualLayout>
      </c:layout>
      <c:scatterChart>
        <c:scatterStyle val="lineMarker"/>
        <c:ser>
          <c:idx val="0"/>
          <c:order val="0"/>
          <c:spPr>
            <a:ln w="6350">
              <a:solidFill>
                <a:schemeClr val="accent1"/>
              </a:solidFill>
            </a:ln>
          </c:spPr>
          <c:marker>
            <c:symbol val="dash"/>
            <c:size val="30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dPt>
            <c:idx val="40"/>
            <c:marker>
              <c:spPr>
                <a:solidFill>
                  <a:schemeClr val="accent2"/>
                </a:solidFill>
                <a:ln>
                  <a:solidFill>
                    <a:schemeClr val="tx2"/>
                  </a:solidFill>
                </a:ln>
              </c:spPr>
            </c:marker>
          </c:dPt>
          <c:dLbls>
            <c:spPr>
              <a:noFill/>
              <a:ln>
                <a:noFill/>
              </a:ln>
              <a:effectLst/>
            </c:spPr>
            <c:txPr>
              <a:bodyPr anchor="b" anchorCtr="1"/>
              <a:lstStyle/>
              <a:p>
                <a:pPr>
                  <a:defRPr sz="900" b="0" i="0">
                    <a:ln>
                      <a:solidFill>
                        <a:schemeClr val="tx2"/>
                      </a:solidFill>
                    </a:ln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de-DE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xVal>
            <c:numRef>
              <c:f>CALCS!$E$2:$E$26</c:f>
              <c:numCache>
                <c:formatCode>0.0000</c:formatCode>
                <c:ptCount val="25"/>
                <c:pt idx="0">
                  <c:v>1.6300000000000001</c:v>
                </c:pt>
                <c:pt idx="1">
                  <c:v>3.2600350000000002</c:v>
                </c:pt>
                <c:pt idx="2">
                  <c:v>4.8900699999999997</c:v>
                </c:pt>
                <c:pt idx="3">
                  <c:v>6.5201049999999858</c:v>
                </c:pt>
                <c:pt idx="4">
                  <c:v>8.1501400000000004</c:v>
                </c:pt>
                <c:pt idx="5">
                  <c:v>9.782210000000001</c:v>
                </c:pt>
                <c:pt idx="6">
                  <c:v>11.412245000000002</c:v>
                </c:pt>
                <c:pt idx="7">
                  <c:v>13.042280000000002</c:v>
                </c:pt>
                <c:pt idx="8">
                  <c:v>14.672315000000001</c:v>
                </c:pt>
                <c:pt idx="9">
                  <c:v>16.304385000000035</c:v>
                </c:pt>
                <c:pt idx="10">
                  <c:v>17.934419999999989</c:v>
                </c:pt>
                <c:pt idx="11">
                  <c:v>19.564454999999999</c:v>
                </c:pt>
                <c:pt idx="12">
                  <c:v>21.194489999999988</c:v>
                </c:pt>
                <c:pt idx="13">
                  <c:v>22.824524999999987</c:v>
                </c:pt>
                <c:pt idx="14">
                  <c:v>24.454560000000001</c:v>
                </c:pt>
                <c:pt idx="15">
                  <c:v>26.086629999999928</c:v>
                </c:pt>
                <c:pt idx="16">
                  <c:v>27.716664999999999</c:v>
                </c:pt>
                <c:pt idx="17">
                  <c:v>29.346699999999952</c:v>
                </c:pt>
                <c:pt idx="18">
                  <c:v>30.976734999999948</c:v>
                </c:pt>
                <c:pt idx="19">
                  <c:v>32.608805000000011</c:v>
                </c:pt>
                <c:pt idx="20">
                  <c:v>34.238840000000003</c:v>
                </c:pt>
                <c:pt idx="21">
                  <c:v>35.868875000000003</c:v>
                </c:pt>
                <c:pt idx="22">
                  <c:v>37.498910000000095</c:v>
                </c:pt>
                <c:pt idx="23">
                  <c:v>39.128945000000087</c:v>
                </c:pt>
                <c:pt idx="24">
                  <c:v>40.758980000000001</c:v>
                </c:pt>
              </c:numCache>
            </c:numRef>
          </c:xVal>
          <c:yVal>
            <c:numRef>
              <c:f>CALCS!$G$2:$G$26</c:f>
              <c:numCache>
                <c:formatCode>0</c:formatCode>
                <c:ptCount val="25"/>
                <c:pt idx="0">
                  <c:v>264.71099999999939</c:v>
                </c:pt>
                <c:pt idx="1">
                  <c:v>266.95299999999969</c:v>
                </c:pt>
                <c:pt idx="2">
                  <c:v>261.66899999999993</c:v>
                </c:pt>
                <c:pt idx="3">
                  <c:v>246.77799999999999</c:v>
                </c:pt>
                <c:pt idx="4">
                  <c:v>249.66</c:v>
                </c:pt>
                <c:pt idx="5">
                  <c:v>252.06200000000001</c:v>
                </c:pt>
                <c:pt idx="6">
                  <c:v>252.22200000000001</c:v>
                </c:pt>
                <c:pt idx="7">
                  <c:v>249.18</c:v>
                </c:pt>
                <c:pt idx="8">
                  <c:v>252.06200000000001</c:v>
                </c:pt>
                <c:pt idx="9">
                  <c:v>250.14</c:v>
                </c:pt>
                <c:pt idx="10">
                  <c:v>254.624</c:v>
                </c:pt>
                <c:pt idx="11">
                  <c:v>254.94399999999999</c:v>
                </c:pt>
                <c:pt idx="12">
                  <c:v>250.941</c:v>
                </c:pt>
                <c:pt idx="13">
                  <c:v>254.78399999999999</c:v>
                </c:pt>
                <c:pt idx="14">
                  <c:v>247.73899999999998</c:v>
                </c:pt>
                <c:pt idx="15">
                  <c:v>240.053</c:v>
                </c:pt>
                <c:pt idx="16">
                  <c:v>241.97399999999999</c:v>
                </c:pt>
                <c:pt idx="17">
                  <c:v>242.61499999999998</c:v>
                </c:pt>
                <c:pt idx="18">
                  <c:v>240.53300000000002</c:v>
                </c:pt>
                <c:pt idx="19">
                  <c:v>243.57499999999999</c:v>
                </c:pt>
                <c:pt idx="20">
                  <c:v>244.05600000000001</c:v>
                </c:pt>
                <c:pt idx="21">
                  <c:v>241.81399999999999</c:v>
                </c:pt>
                <c:pt idx="22">
                  <c:v>250.941</c:v>
                </c:pt>
                <c:pt idx="23">
                  <c:v>251.74199999999999</c:v>
                </c:pt>
                <c:pt idx="24">
                  <c:v>248.85900000000001</c:v>
                </c:pt>
              </c:numCache>
            </c:numRef>
          </c:yVal>
        </c:ser>
        <c:axId val="80849920"/>
        <c:axId val="80857728"/>
      </c:scatterChart>
      <c:scatterChart>
        <c:scatterStyle val="lineMarker"/>
        <c:ser>
          <c:idx val="1"/>
          <c:order val="1"/>
          <c:spPr>
            <a:ln>
              <a:noFill/>
            </a:ln>
          </c:spPr>
          <c:marker>
            <c:symbol val="circle"/>
            <c:size val="5"/>
          </c:marker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de-DE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xVal>
            <c:numRef>
              <c:f>CALCS!$E$2:$E$26</c:f>
              <c:numCache>
                <c:formatCode>0.0000</c:formatCode>
                <c:ptCount val="25"/>
                <c:pt idx="0">
                  <c:v>1.6300000000000001</c:v>
                </c:pt>
                <c:pt idx="1">
                  <c:v>3.2600350000000002</c:v>
                </c:pt>
                <c:pt idx="2">
                  <c:v>4.8900699999999997</c:v>
                </c:pt>
                <c:pt idx="3">
                  <c:v>6.5201049999999858</c:v>
                </c:pt>
                <c:pt idx="4">
                  <c:v>8.1501400000000004</c:v>
                </c:pt>
                <c:pt idx="5">
                  <c:v>9.782210000000001</c:v>
                </c:pt>
                <c:pt idx="6">
                  <c:v>11.412245000000002</c:v>
                </c:pt>
                <c:pt idx="7">
                  <c:v>13.042280000000002</c:v>
                </c:pt>
                <c:pt idx="8">
                  <c:v>14.672315000000001</c:v>
                </c:pt>
                <c:pt idx="9">
                  <c:v>16.304385000000035</c:v>
                </c:pt>
                <c:pt idx="10">
                  <c:v>17.934419999999989</c:v>
                </c:pt>
                <c:pt idx="11">
                  <c:v>19.564454999999999</c:v>
                </c:pt>
                <c:pt idx="12">
                  <c:v>21.194489999999988</c:v>
                </c:pt>
                <c:pt idx="13">
                  <c:v>22.824524999999987</c:v>
                </c:pt>
                <c:pt idx="14">
                  <c:v>24.454560000000001</c:v>
                </c:pt>
                <c:pt idx="15">
                  <c:v>26.086629999999928</c:v>
                </c:pt>
                <c:pt idx="16">
                  <c:v>27.716664999999999</c:v>
                </c:pt>
                <c:pt idx="17">
                  <c:v>29.346699999999952</c:v>
                </c:pt>
                <c:pt idx="18">
                  <c:v>30.976734999999948</c:v>
                </c:pt>
                <c:pt idx="19">
                  <c:v>32.608805000000011</c:v>
                </c:pt>
                <c:pt idx="20">
                  <c:v>34.238840000000003</c:v>
                </c:pt>
                <c:pt idx="21">
                  <c:v>35.868875000000003</c:v>
                </c:pt>
                <c:pt idx="22">
                  <c:v>37.498910000000095</c:v>
                </c:pt>
                <c:pt idx="23">
                  <c:v>39.128945000000087</c:v>
                </c:pt>
                <c:pt idx="24">
                  <c:v>40.758980000000001</c:v>
                </c:pt>
              </c:numCache>
            </c:numRef>
          </c:xVal>
          <c:yVal>
            <c:numRef>
              <c:f>CALCS!$U$2:$U$26</c:f>
              <c:numCache>
                <c:formatCode>General</c:formatCode>
                <c:ptCount val="25"/>
                <c:pt idx="0">
                  <c:v>30.866268981000001</c:v>
                </c:pt>
                <c:pt idx="1">
                  <c:v>30.709642375999909</c:v>
                </c:pt>
                <c:pt idx="2">
                  <c:v>28.119283293999999</c:v>
                </c:pt>
                <c:pt idx="3">
                  <c:v>26.563236874999909</c:v>
                </c:pt>
                <c:pt idx="4">
                  <c:v>30.309483534999952</c:v>
                </c:pt>
                <c:pt idx="5">
                  <c:v>30.036712820000002</c:v>
                </c:pt>
                <c:pt idx="6">
                  <c:v>28.749760056</c:v>
                </c:pt>
                <c:pt idx="7">
                  <c:v>26.619038410000055</c:v>
                </c:pt>
                <c:pt idx="8">
                  <c:v>31.797781847</c:v>
                </c:pt>
                <c:pt idx="9">
                  <c:v>33.257822579999996</c:v>
                </c:pt>
                <c:pt idx="10">
                  <c:v>33.315664887999944</c:v>
                </c:pt>
                <c:pt idx="11">
                  <c:v>33.855991458999974</c:v>
                </c:pt>
                <c:pt idx="12">
                  <c:v>31.827105038999999</c:v>
                </c:pt>
                <c:pt idx="13">
                  <c:v>34.056967765999921</c:v>
                </c:pt>
                <c:pt idx="14">
                  <c:v>32.638083666</c:v>
                </c:pt>
                <c:pt idx="15">
                  <c:v>32.126827781999999</c:v>
                </c:pt>
                <c:pt idx="16">
                  <c:v>35.122245664000012</c:v>
                </c:pt>
                <c:pt idx="17">
                  <c:v>34.014101543999999</c:v>
                </c:pt>
                <c:pt idx="18">
                  <c:v>32.419876338000002</c:v>
                </c:pt>
                <c:pt idx="19">
                  <c:v>35.453163594999999</c:v>
                </c:pt>
                <c:pt idx="20">
                  <c:v>33.652067220999996</c:v>
                </c:pt>
                <c:pt idx="21">
                  <c:v>31.965346061999909</c:v>
                </c:pt>
                <c:pt idx="22">
                  <c:v>36.277471768999995</c:v>
                </c:pt>
                <c:pt idx="23">
                  <c:v>33.890006778</c:v>
                </c:pt>
                <c:pt idx="24">
                  <c:v>34.466040385000007</c:v>
                </c:pt>
              </c:numCache>
            </c:numRef>
          </c:yVal>
        </c:ser>
        <c:axId val="82223488"/>
        <c:axId val="82147200"/>
      </c:scatterChart>
      <c:valAx>
        <c:axId val="80849920"/>
        <c:scaling>
          <c:orientation val="minMax"/>
          <c:max val="40"/>
          <c:min val="0"/>
        </c:scaling>
        <c:axPos val="b"/>
        <c:minorGridlines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de-DE">
                    <a:latin typeface="Arial" panose="020B0604020202020204" pitchFamily="34" charset="0"/>
                    <a:cs typeface="Arial" panose="020B0604020202020204" pitchFamily="34" charset="0"/>
                  </a:rPr>
                  <a:t>x [m]</a:t>
                </a: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80857728"/>
        <c:crosses val="autoZero"/>
        <c:crossBetween val="midCat"/>
        <c:majorUnit val="5"/>
        <c:minorUnit val="1"/>
      </c:valAx>
      <c:valAx>
        <c:axId val="80857728"/>
        <c:scaling>
          <c:orientation val="minMax"/>
          <c:max val="300"/>
          <c:min val="0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de-DE">
                    <a:latin typeface="Arial" panose="020B0604020202020204" pitchFamily="34" charset="0"/>
                    <a:cs typeface="Arial" panose="020B0604020202020204" pitchFamily="34" charset="0"/>
                  </a:rPr>
                  <a:t>Ic [A]</a:t>
                </a:r>
              </a:p>
            </c:rich>
          </c:tx>
          <c:layout>
            <c:manualLayout>
              <c:xMode val="edge"/>
              <c:yMode val="edge"/>
              <c:x val="2.2222222222222282E-2"/>
              <c:y val="0.40405293088363958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80849920"/>
        <c:crosses val="autoZero"/>
        <c:crossBetween val="midCat"/>
        <c:majorUnit val="50"/>
        <c:minorUnit val="10"/>
      </c:valAx>
      <c:valAx>
        <c:axId val="82147200"/>
        <c:scaling>
          <c:orientation val="minMax"/>
          <c:max val="45"/>
          <c:min val="20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n-Werte</a:t>
                </a:r>
              </a:p>
            </c:rich>
          </c:tx>
          <c:layout/>
        </c:title>
        <c:numFmt formatCode="General" sourceLinked="1"/>
        <c:tickLblPos val="nextTo"/>
        <c:crossAx val="82223488"/>
        <c:crosses val="max"/>
        <c:crossBetween val="midCat"/>
      </c:valAx>
      <c:valAx>
        <c:axId val="82223488"/>
        <c:scaling>
          <c:orientation val="minMax"/>
        </c:scaling>
        <c:delete val="1"/>
        <c:axPos val="b"/>
        <c:numFmt formatCode="0.0000" sourceLinked="1"/>
        <c:tickLblPos val="none"/>
        <c:crossAx val="82147200"/>
        <c:crosses val="autoZero"/>
        <c:crossBetween val="midCat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val>
            <c:numRef>
              <c:f>Tabelle1!$A$1:$A$20</c:f>
              <c:numCache>
                <c:formatCode>General</c:formatCode>
                <c:ptCount val="20"/>
                <c:pt idx="0">
                  <c:v>26</c:v>
                </c:pt>
                <c:pt idx="1">
                  <c:v>29</c:v>
                </c:pt>
                <c:pt idx="2">
                  <c:v>25</c:v>
                </c:pt>
                <c:pt idx="3">
                  <c:v>25</c:v>
                </c:pt>
                <c:pt idx="4">
                  <c:v>21</c:v>
                </c:pt>
                <c:pt idx="5">
                  <c:v>27</c:v>
                </c:pt>
                <c:pt idx="6">
                  <c:v>36</c:v>
                </c:pt>
                <c:pt idx="7">
                  <c:v>21</c:v>
                </c:pt>
                <c:pt idx="8">
                  <c:v>39</c:v>
                </c:pt>
                <c:pt idx="9">
                  <c:v>32</c:v>
                </c:pt>
                <c:pt idx="10">
                  <c:v>34</c:v>
                </c:pt>
                <c:pt idx="11">
                  <c:v>28</c:v>
                </c:pt>
                <c:pt idx="12">
                  <c:v>18</c:v>
                </c:pt>
                <c:pt idx="13">
                  <c:v>25</c:v>
                </c:pt>
                <c:pt idx="14">
                  <c:v>32</c:v>
                </c:pt>
                <c:pt idx="15">
                  <c:v>37</c:v>
                </c:pt>
                <c:pt idx="16">
                  <c:v>36</c:v>
                </c:pt>
                <c:pt idx="17">
                  <c:v>27</c:v>
                </c:pt>
                <c:pt idx="18">
                  <c:v>21</c:v>
                </c:pt>
                <c:pt idx="19">
                  <c:v>30</c:v>
                </c:pt>
              </c:numCache>
            </c:numRef>
          </c:val>
        </c:ser>
        <c:axId val="82911616"/>
        <c:axId val="82913920"/>
      </c:barChart>
      <c:catAx>
        <c:axId val="82911616"/>
        <c:scaling>
          <c:orientation val="minMax"/>
        </c:scaling>
        <c:axPos val="b"/>
        <c:tickLblPos val="none"/>
        <c:spPr>
          <a:noFill/>
        </c:spPr>
        <c:crossAx val="82913920"/>
        <c:crosses val="autoZero"/>
        <c:auto val="1"/>
        <c:lblAlgn val="ctr"/>
        <c:lblOffset val="100"/>
      </c:catAx>
      <c:valAx>
        <c:axId val="82913920"/>
        <c:scaling>
          <c:orientation val="minMax"/>
          <c:max val="40"/>
        </c:scaling>
        <c:axPos val="l"/>
        <c:majorGridlines/>
        <c:numFmt formatCode="General" sourceLinked="1"/>
        <c:tickLblPos val="nextTo"/>
        <c:crossAx val="82911616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Ic % vs. cycles</a:t>
            </a:r>
          </a:p>
        </c:rich>
      </c:tx>
      <c:layout>
        <c:manualLayout>
          <c:xMode val="edge"/>
          <c:yMode val="edge"/>
          <c:x val="0.2730279506307503"/>
          <c:y val="4.0417401528512732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3518289189635221"/>
          <c:y val="0.25348434719596924"/>
          <c:w val="0.81283149809836874"/>
          <c:h val="0.55371148847341223"/>
        </c:manualLayout>
      </c:layout>
      <c:scatterChart>
        <c:scatterStyle val="lineMarker"/>
        <c:ser>
          <c:idx val="0"/>
          <c:order val="0"/>
          <c:tx>
            <c:strRef>
              <c:f>Tabelle1!$E$3</c:f>
              <c:strCache>
                <c:ptCount val="1"/>
                <c:pt idx="0">
                  <c:v>Sample-RT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Tabelle1!$C$5:$C$15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xVal>
          <c:yVal>
            <c:numRef>
              <c:f>Tabelle1!$G$5:$G$15</c:f>
              <c:numCache>
                <c:formatCode>0</c:formatCode>
                <c:ptCount val="11"/>
                <c:pt idx="0">
                  <c:v>100</c:v>
                </c:pt>
                <c:pt idx="1">
                  <c:v>100.33557046979867</c:v>
                </c:pt>
                <c:pt idx="2">
                  <c:v>99.664429530201346</c:v>
                </c:pt>
                <c:pt idx="3">
                  <c:v>99.664429530201346</c:v>
                </c:pt>
                <c:pt idx="4">
                  <c:v>99.328859060402678</c:v>
                </c:pt>
                <c:pt idx="5">
                  <c:v>99.328859060402678</c:v>
                </c:pt>
                <c:pt idx="6">
                  <c:v>99.664429530201346</c:v>
                </c:pt>
                <c:pt idx="7">
                  <c:v>98.993288590604038</c:v>
                </c:pt>
                <c:pt idx="8">
                  <c:v>99.328859060402678</c:v>
                </c:pt>
                <c:pt idx="9">
                  <c:v>99.328859060402678</c:v>
                </c:pt>
                <c:pt idx="10">
                  <c:v>99.328859060402678</c:v>
                </c:pt>
              </c:numCache>
            </c:numRef>
          </c:yVal>
        </c:ser>
        <c:ser>
          <c:idx val="1"/>
          <c:order val="1"/>
          <c:tx>
            <c:strRef>
              <c:f>Tabelle1!$I$3</c:f>
              <c:strCache>
                <c:ptCount val="1"/>
                <c:pt idx="0">
                  <c:v>Sample-150°C*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Tabelle1!$C$5:$C$10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Tabelle1!$K$5:$K$10</c:f>
              <c:numCache>
                <c:formatCode>0</c:formatCode>
                <c:ptCount val="6"/>
                <c:pt idx="0" formatCode="General">
                  <c:v>100</c:v>
                </c:pt>
                <c:pt idx="1">
                  <c:v>100.33557046979867</c:v>
                </c:pt>
                <c:pt idx="2">
                  <c:v>100.33557046979867</c:v>
                </c:pt>
                <c:pt idx="3">
                  <c:v>99.328859060402678</c:v>
                </c:pt>
                <c:pt idx="4">
                  <c:v>100.33557046979867</c:v>
                </c:pt>
                <c:pt idx="5">
                  <c:v>101.67785234899323</c:v>
                </c:pt>
              </c:numCache>
            </c:numRef>
          </c:yVal>
        </c:ser>
        <c:ser>
          <c:idx val="2"/>
          <c:order val="2"/>
          <c:tx>
            <c:strRef>
              <c:f>Tabelle1!$M$3</c:f>
              <c:strCache>
                <c:ptCount val="1"/>
                <c:pt idx="0">
                  <c:v>Sample-250°C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Tabelle1!$C$5:$C$10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Tabelle1!$O$5:$O$10</c:f>
              <c:numCache>
                <c:formatCode>0</c:formatCode>
                <c:ptCount val="6"/>
                <c:pt idx="0" formatCode="General">
                  <c:v>100</c:v>
                </c:pt>
                <c:pt idx="1">
                  <c:v>99.640287769784152</c:v>
                </c:pt>
                <c:pt idx="2" formatCode="General">
                  <c:v>100</c:v>
                </c:pt>
                <c:pt idx="3">
                  <c:v>99.280575539568318</c:v>
                </c:pt>
                <c:pt idx="4">
                  <c:v>98.920863309352526</c:v>
                </c:pt>
                <c:pt idx="5">
                  <c:v>98.561151079136692</c:v>
                </c:pt>
              </c:numCache>
            </c:numRef>
          </c:yVal>
        </c:ser>
        <c:ser>
          <c:idx val="3"/>
          <c:order val="3"/>
          <c:tx>
            <c:strRef>
              <c:f>Tabelle1!$Q$3</c:f>
              <c:strCache>
                <c:ptCount val="1"/>
                <c:pt idx="0">
                  <c:v>Sample-300°C**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xVal>
            <c:numRef>
              <c:f>Tabelle1!$C$5:$C$12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Tabelle1!$S$5:$S$12</c:f>
              <c:numCache>
                <c:formatCode>0</c:formatCode>
                <c:ptCount val="8"/>
                <c:pt idx="0">
                  <c:v>100</c:v>
                </c:pt>
                <c:pt idx="1">
                  <c:v>98.201438848920859</c:v>
                </c:pt>
                <c:pt idx="2">
                  <c:v>96.043165467625897</c:v>
                </c:pt>
                <c:pt idx="3">
                  <c:v>93.884892086330908</c:v>
                </c:pt>
                <c:pt idx="4">
                  <c:v>91.72661870503596</c:v>
                </c:pt>
                <c:pt idx="5">
                  <c:v>90.287769784172781</c:v>
                </c:pt>
              </c:numCache>
            </c:numRef>
          </c:yVal>
        </c:ser>
        <c:axId val="97338496"/>
        <c:axId val="97340800"/>
      </c:scatterChart>
      <c:valAx>
        <c:axId val="97338496"/>
        <c:scaling>
          <c:orientation val="minMax"/>
          <c:max val="10"/>
          <c:min val="0"/>
        </c:scaling>
        <c:axPos val="b"/>
        <c:minorGridlines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 dirty="0" err="1" smtClean="0"/>
                  <a:t>Number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of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Cycles</a:t>
                </a:r>
                <a:endParaRPr lang="de-DE" sz="1400" dirty="0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7340800"/>
        <c:crosses val="autoZero"/>
        <c:crossBetween val="midCat"/>
        <c:majorUnit val="1"/>
        <c:minorUnit val="1"/>
      </c:valAx>
      <c:valAx>
        <c:axId val="97340800"/>
        <c:scaling>
          <c:orientation val="minMax"/>
          <c:max val="103"/>
          <c:min val="8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600"/>
                  <a:t>Ic (%)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7338496"/>
        <c:crosses val="autoZero"/>
        <c:crossBetween val="midCat"/>
        <c:majorUnit val="5"/>
        <c:min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573086191510535"/>
          <c:y val="2.0624694640442613E-3"/>
          <c:w val="0.27960308691136326"/>
          <c:h val="0.24258378189118959"/>
        </c:manualLayout>
      </c:layout>
      <c:spPr>
        <a:solidFill>
          <a:schemeClr val="bg1"/>
        </a:solidFill>
        <a:ln>
          <a:solidFill>
            <a:schemeClr val="bg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7.3676292859013198E-2"/>
          <c:y val="2.0873202179023477E-2"/>
          <c:w val="0.89688803655858085"/>
          <c:h val="0.86622842886333862"/>
        </c:manualLayout>
      </c:layout>
      <c:scatterChart>
        <c:scatterStyle val="lineMarker"/>
        <c:ser>
          <c:idx val="0"/>
          <c:order val="0"/>
          <c:tx>
            <c:v>45deg, tape '20m/h'</c:v>
          </c:tx>
          <c:spPr>
            <a:ln w="19050" cap="rnd">
              <a:solidFill>
                <a:srgbClr val="008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8000"/>
              </a:solidFill>
              <a:ln w="9525">
                <a:solidFill>
                  <a:srgbClr val="008000"/>
                </a:solidFill>
              </a:ln>
              <a:effectLst/>
            </c:spPr>
          </c:marker>
          <c:xVal>
            <c:numRef>
              <c:f>'45deg'!$A$2:$A$9</c:f>
              <c:numCache>
                <c:formatCode>General</c:formatCode>
                <c:ptCount val="8"/>
                <c:pt idx="0">
                  <c:v>100</c:v>
                </c:pt>
                <c:pt idx="1">
                  <c:v>8</c:v>
                </c:pt>
                <c:pt idx="2">
                  <c:v>6</c:v>
                </c:pt>
                <c:pt idx="3">
                  <c:v>5</c:v>
                </c:pt>
                <c:pt idx="4">
                  <c:v>4.5</c:v>
                </c:pt>
                <c:pt idx="5">
                  <c:v>4</c:v>
                </c:pt>
                <c:pt idx="6">
                  <c:v>3.5</c:v>
                </c:pt>
                <c:pt idx="7">
                  <c:v>3</c:v>
                </c:pt>
              </c:numCache>
            </c:numRef>
          </c:xVal>
          <c:yVal>
            <c:numRef>
              <c:f>'45deg'!$D$2:$D$9</c:f>
              <c:numCache>
                <c:formatCode>General</c:formatCode>
                <c:ptCount val="8"/>
                <c:pt idx="0">
                  <c:v>1</c:v>
                </c:pt>
                <c:pt idx="1">
                  <c:v>0.9371345029239766</c:v>
                </c:pt>
                <c:pt idx="2">
                  <c:v>0.93567251461988477</c:v>
                </c:pt>
                <c:pt idx="3">
                  <c:v>0.92836257309941517</c:v>
                </c:pt>
                <c:pt idx="4">
                  <c:v>0.86622807017543968</c:v>
                </c:pt>
                <c:pt idx="5">
                  <c:v>0.87426900584795209</c:v>
                </c:pt>
                <c:pt idx="6">
                  <c:v>0.86257309941520466</c:v>
                </c:pt>
                <c:pt idx="7">
                  <c:v>0.86257309941520466</c:v>
                </c:pt>
              </c:numCache>
            </c:numRef>
          </c:yVal>
        </c:ser>
        <c:ser>
          <c:idx val="1"/>
          <c:order val="1"/>
          <c:tx>
            <c:v>35 deg, tape '20m/h'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'35deg'!$A$2:$A$9</c:f>
              <c:numCache>
                <c:formatCode>General</c:formatCode>
                <c:ptCount val="8"/>
                <c:pt idx="0">
                  <c:v>100</c:v>
                </c:pt>
                <c:pt idx="1">
                  <c:v>8</c:v>
                </c:pt>
                <c:pt idx="2">
                  <c:v>6</c:v>
                </c:pt>
                <c:pt idx="3">
                  <c:v>5</c:v>
                </c:pt>
                <c:pt idx="4">
                  <c:v>4.5</c:v>
                </c:pt>
                <c:pt idx="5">
                  <c:v>4</c:v>
                </c:pt>
                <c:pt idx="6">
                  <c:v>3.5</c:v>
                </c:pt>
                <c:pt idx="7">
                  <c:v>3</c:v>
                </c:pt>
              </c:numCache>
            </c:numRef>
          </c:xVal>
          <c:yVal>
            <c:numRef>
              <c:f>'35deg'!$D$2:$D$9</c:f>
              <c:numCache>
                <c:formatCode>General</c:formatCode>
                <c:ptCount val="8"/>
                <c:pt idx="0">
                  <c:v>1</c:v>
                </c:pt>
                <c:pt idx="1">
                  <c:v>1.0278583865351132</c:v>
                </c:pt>
                <c:pt idx="2">
                  <c:v>1.0088508415554265</c:v>
                </c:pt>
                <c:pt idx="3">
                  <c:v>1.009141033081834</c:v>
                </c:pt>
                <c:pt idx="4">
                  <c:v>0.9986941381311667</c:v>
                </c:pt>
                <c:pt idx="5">
                  <c:v>0.97925130586186859</c:v>
                </c:pt>
                <c:pt idx="6">
                  <c:v>0.96242019733023787</c:v>
                </c:pt>
                <c:pt idx="7">
                  <c:v>0.96343586767266398</c:v>
                </c:pt>
              </c:numCache>
            </c:numRef>
          </c:yVal>
        </c:ser>
        <c:ser>
          <c:idx val="3"/>
          <c:order val="2"/>
          <c:tx>
            <c:v>30deg, tape '20m/h'</c:v>
          </c:tx>
          <c:spPr>
            <a:ln w="19050" cap="rnd">
              <a:solidFill>
                <a:srgbClr val="0000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00CC"/>
              </a:solidFill>
              <a:ln w="9525">
                <a:solidFill>
                  <a:srgbClr val="0000CC"/>
                </a:solidFill>
              </a:ln>
              <a:effectLst/>
            </c:spPr>
          </c:marker>
          <c:xVal>
            <c:numRef>
              <c:f>'30deg'!$F$3:$F$10</c:f>
              <c:numCache>
                <c:formatCode>General</c:formatCode>
                <c:ptCount val="8"/>
                <c:pt idx="0">
                  <c:v>100</c:v>
                </c:pt>
                <c:pt idx="1">
                  <c:v>8</c:v>
                </c:pt>
                <c:pt idx="2">
                  <c:v>6</c:v>
                </c:pt>
                <c:pt idx="3">
                  <c:v>5</c:v>
                </c:pt>
                <c:pt idx="4">
                  <c:v>4.5</c:v>
                </c:pt>
                <c:pt idx="5">
                  <c:v>4</c:v>
                </c:pt>
                <c:pt idx="6">
                  <c:v>3.5</c:v>
                </c:pt>
                <c:pt idx="7">
                  <c:v>3</c:v>
                </c:pt>
              </c:numCache>
            </c:numRef>
          </c:xVal>
          <c:yVal>
            <c:numRef>
              <c:f>'30deg'!$I$3:$I$10</c:f>
              <c:numCache>
                <c:formatCode>General</c:formatCode>
                <c:ptCount val="8"/>
                <c:pt idx="0">
                  <c:v>1</c:v>
                </c:pt>
                <c:pt idx="1">
                  <c:v>1.0014082303238918</c:v>
                </c:pt>
                <c:pt idx="2">
                  <c:v>1.0037552808637147</c:v>
                </c:pt>
                <c:pt idx="3">
                  <c:v>0.99577530902832112</c:v>
                </c:pt>
                <c:pt idx="4">
                  <c:v>0.99765294946017835</c:v>
                </c:pt>
                <c:pt idx="5">
                  <c:v>0.99123767798466556</c:v>
                </c:pt>
                <c:pt idx="6">
                  <c:v>0.99796588953215459</c:v>
                </c:pt>
                <c:pt idx="7">
                  <c:v>0.99202002816460655</c:v>
                </c:pt>
              </c:numCache>
            </c:numRef>
          </c:yVal>
        </c:ser>
        <c:ser>
          <c:idx val="4"/>
          <c:order val="3"/>
          <c:tx>
            <c:v>30deg, tape '30m/h'</c:v>
          </c:tx>
          <c:spPr>
            <a:ln w="19050" cap="rnd">
              <a:solidFill>
                <a:srgbClr val="0000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rgbClr val="0000CC"/>
                </a:solidFill>
              </a:ln>
              <a:effectLst/>
            </c:spPr>
          </c:marker>
          <c:xVal>
            <c:numRef>
              <c:f>'30deg'!$K$3:$K$5</c:f>
              <c:numCache>
                <c:formatCode>General</c:formatCode>
                <c:ptCount val="3"/>
                <c:pt idx="0">
                  <c:v>100</c:v>
                </c:pt>
                <c:pt idx="1">
                  <c:v>3.5</c:v>
                </c:pt>
                <c:pt idx="2">
                  <c:v>3</c:v>
                </c:pt>
              </c:numCache>
            </c:numRef>
          </c:xVal>
          <c:yVal>
            <c:numRef>
              <c:f>'30deg'!$N$3:$N$5</c:f>
              <c:numCache>
                <c:formatCode>General</c:formatCode>
                <c:ptCount val="3"/>
                <c:pt idx="0">
                  <c:v>1</c:v>
                </c:pt>
                <c:pt idx="1">
                  <c:v>1.0052341597796126</c:v>
                </c:pt>
                <c:pt idx="2">
                  <c:v>0.99724517906336108</c:v>
                </c:pt>
              </c:numCache>
            </c:numRef>
          </c:yVal>
        </c:ser>
        <c:axId val="103520512"/>
        <c:axId val="105047552"/>
      </c:scatterChart>
      <c:valAx>
        <c:axId val="103520512"/>
        <c:scaling>
          <c:orientation val="minMax"/>
          <c:max val="10"/>
          <c:min val="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chemeClr val="tx1"/>
                    </a:solidFill>
                  </a:rPr>
                  <a:t>former diameter [mm]</a:t>
                </a:r>
                <a:endParaRPr lang="sk-SK" sz="1100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47092730547299538"/>
              <c:y val="0.9502091252938436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5047552"/>
        <c:crosses val="autoZero"/>
        <c:crossBetween val="midCat"/>
      </c:valAx>
      <c:valAx>
        <c:axId val="105047552"/>
        <c:scaling>
          <c:orientation val="minMax"/>
          <c:min val="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1200" b="1">
                    <a:solidFill>
                      <a:schemeClr val="tx1"/>
                    </a:solidFill>
                  </a:rPr>
                  <a:t>Ic</a:t>
                </a:r>
                <a:r>
                  <a:rPr lang="en-US" sz="1200" b="1">
                    <a:solidFill>
                      <a:schemeClr val="tx1"/>
                    </a:solidFill>
                  </a:rPr>
                  <a:t> </a:t>
                </a:r>
                <a:r>
                  <a:rPr lang="en-US" sz="1200" b="1" baseline="0">
                    <a:solidFill>
                      <a:schemeClr val="tx1"/>
                    </a:solidFill>
                  </a:rPr>
                  <a:t>/ Ic_straight [-]</a:t>
                </a:r>
                <a:endParaRPr lang="sk-SK" sz="1200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32592714164940173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35205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ayout>
        <c:manualLayout>
          <c:xMode val="edge"/>
          <c:yMode val="edge"/>
          <c:x val="0.54508418803716663"/>
          <c:y val="0.4146814505905676"/>
          <c:w val="0.28317643077199989"/>
          <c:h val="0.38236226459285694"/>
        </c:manualLayout>
      </c:layout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1343" y="0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3E0E586-B1DD-7742-8DEA-4AC203790AAB}" type="datetimeFigureOut">
              <a:rPr/>
              <a:pPr/>
              <a:t>17.01.2012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1599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1343" y="9431599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D42DE1C8-DCEB-D54B-8BFB-49B4AC91149D}" type="slidenum">
              <a:rPr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F9756DF1-935D-F949-B6E0-28EE29C5FD37}" type="datetimeFigureOut">
              <a:rPr/>
              <a:pPr/>
              <a:t>17.01.2012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927" y="4716662"/>
            <a:ext cx="5439410" cy="4468416"/>
          </a:xfrm>
          <a:prstGeom prst="rect">
            <a:avLst/>
          </a:prstGeom>
        </p:spPr>
        <p:txBody>
          <a:bodyPr vert="horz" lIns="91458" tIns="45729" rIns="91458" bIns="45729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1343" y="9431599"/>
            <a:ext cx="2946347" cy="496491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5ECFEC8C-27F6-0C41-9772-C7054C416520}" type="slidenum">
              <a:rPr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FEC8C-27F6-0C41-9772-C7054C416520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 descr="d-nano-titelmotiv_000000287475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319" y="1081088"/>
            <a:ext cx="6198361" cy="19112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5139" y="3373439"/>
            <a:ext cx="8226426" cy="1470025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5139" y="4804983"/>
            <a:ext cx="8221660" cy="134181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00000"/>
                </a:solidFill>
              </a:defRPr>
            </a:lvl1pPr>
            <a:lvl2pPr marL="457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5D24-CF68-B747-ABF5-88D1B11682A7}" type="datetime1">
              <a:rPr/>
              <a:pPr/>
              <a:t>17.01.2012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9" name="Rechteck 8"/>
          <p:cNvSpPr/>
          <p:nvPr userDrawn="1"/>
        </p:nvSpPr>
        <p:spPr>
          <a:xfrm>
            <a:off x="6062344" y="1081089"/>
            <a:ext cx="3081656" cy="1911252"/>
          </a:xfrm>
          <a:prstGeom prst="rect">
            <a:avLst/>
          </a:prstGeom>
          <a:solidFill>
            <a:srgbClr val="0041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en-GB"/>
          </a:p>
        </p:txBody>
      </p:sp>
      <p:sp>
        <p:nvSpPr>
          <p:cNvPr id="10" name="Textfeld 9"/>
          <p:cNvSpPr txBox="1"/>
          <p:nvPr userDrawn="1"/>
        </p:nvSpPr>
        <p:spPr>
          <a:xfrm>
            <a:off x="6198680" y="1822906"/>
            <a:ext cx="1932496" cy="292378"/>
          </a:xfrm>
          <a:prstGeom prst="rect">
            <a:avLst/>
          </a:prstGeom>
          <a:noFill/>
        </p:spPr>
        <p:txBody>
          <a:bodyPr wrap="square" lIns="0" tIns="45715" rIns="0" bIns="45715" rtlCol="0">
            <a:spAutoFit/>
          </a:bodyPr>
          <a:lstStyle/>
          <a:p>
            <a:pPr algn="r"/>
            <a:r>
              <a:rPr lang="de-DE" sz="1300" b="1" dirty="0" err="1" smtClean="0">
                <a:solidFill>
                  <a:schemeClr val="bg1"/>
                </a:solidFill>
                <a:latin typeface="Arial"/>
                <a:cs typeface="Arial"/>
              </a:rPr>
              <a:t>chemistry</a:t>
            </a:r>
            <a:r>
              <a:rPr lang="de-DE" sz="13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1300" b="1" dirty="0" err="1" smtClean="0">
                <a:solidFill>
                  <a:schemeClr val="bg1"/>
                </a:solidFill>
                <a:latin typeface="Arial"/>
                <a:cs typeface="Arial"/>
              </a:rPr>
              <a:t>meets</a:t>
            </a:r>
            <a:r>
              <a:rPr lang="de-DE" sz="13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1300" b="1" dirty="0" err="1" smtClean="0">
                <a:solidFill>
                  <a:schemeClr val="bg1"/>
                </a:solidFill>
                <a:latin typeface="Arial"/>
                <a:cs typeface="Arial"/>
              </a:rPr>
              <a:t>energy</a:t>
            </a:r>
            <a:endParaRPr lang="en-GB" sz="13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140" y="1081088"/>
            <a:ext cx="5597526" cy="1080000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40" y="2161089"/>
            <a:ext cx="8221661" cy="42616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74048-4366-8145-8BD0-E4BAF661CF90}" type="datetime1">
              <a:rPr/>
              <a:pPr/>
              <a:t>17.01.2012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‹Nr.›</a:t>
            </a:fld>
            <a:endParaRPr lang="en-GB"/>
          </a:p>
        </p:txBody>
      </p:sp>
      <p:pic>
        <p:nvPicPr>
          <p:cNvPr id="7" name="Bild 6" descr="d-nano-titelmotiv_000000287475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0" y="-7936"/>
            <a:ext cx="6062664" cy="108902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8788" y="3989937"/>
            <a:ext cx="82264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5138" y="2160589"/>
            <a:ext cx="822166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831F-0A21-774E-9D05-DBB9463E5180}" type="datetime1">
              <a:rPr/>
              <a:pPr/>
              <a:t>17.01.2012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/>
              <a:pPr/>
              <a:t>‹Nr.›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139" y="1081089"/>
            <a:ext cx="5597206" cy="1080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5138" y="2160588"/>
            <a:ext cx="4106862" cy="4195763"/>
          </a:xfrm>
        </p:spPr>
        <p:txBody>
          <a:bodyPr rIns="3599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2160589"/>
            <a:ext cx="4119563" cy="4195761"/>
          </a:xfrm>
        </p:spPr>
        <p:txBody>
          <a:bodyPr lIns="3599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25BEE-62F2-6946-8410-4591FD5DC49F}" type="datetime1">
              <a:rPr/>
              <a:pPr/>
              <a:t>17.01.2012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/>
              <a:pPr/>
              <a:t>‹Nr.›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138" y="2767368"/>
            <a:ext cx="8226425" cy="1408364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4A6BA-F611-6F4A-B9CB-8D4B4203B5BE}" type="datetime1">
              <a:rPr/>
              <a:pPr/>
              <a:t>17.01.2012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/>
              <a:pPr/>
              <a:t>‹Nr.›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558-1311-854E-B4A4-D0E6E25C3A24}" type="datetime1">
              <a:rPr/>
              <a:pPr/>
              <a:t>17.01.2012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/>
              <a:pPr/>
              <a:t>‹Nr.›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820" y="5527441"/>
            <a:ext cx="55975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65139" y="1260475"/>
            <a:ext cx="5605464" cy="4103668"/>
          </a:xfrm>
        </p:spPr>
        <p:txBody>
          <a:bodyPr/>
          <a:lstStyle>
            <a:lvl1pPr marL="0" indent="0">
              <a:buNone/>
              <a:defRPr sz="3200"/>
            </a:lvl1pPr>
            <a:lvl2pPr marL="457144" indent="0">
              <a:buNone/>
              <a:defRPr sz="2800"/>
            </a:lvl2pPr>
            <a:lvl3pPr marL="914287" indent="0">
              <a:buNone/>
              <a:defRPr sz="2400"/>
            </a:lvl3pPr>
            <a:lvl4pPr marL="1371431" indent="0">
              <a:buNone/>
              <a:defRPr sz="2000"/>
            </a:lvl4pPr>
            <a:lvl5pPr marL="1828574" indent="0">
              <a:buNone/>
              <a:defRPr sz="2000"/>
            </a:lvl5pPr>
            <a:lvl6pPr marL="2285717" indent="0">
              <a:buNone/>
              <a:defRPr sz="2000"/>
            </a:lvl6pPr>
            <a:lvl7pPr marL="2742861" indent="0">
              <a:buNone/>
              <a:defRPr sz="2000"/>
            </a:lvl7pPr>
            <a:lvl8pPr marL="3200004" indent="0">
              <a:buNone/>
              <a:defRPr sz="2000"/>
            </a:lvl8pPr>
            <a:lvl9pPr marL="365714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" y="6094179"/>
            <a:ext cx="5597525" cy="328510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0AC59-6359-0948-B1CE-576C5845FA2D}" type="datetime1">
              <a:rPr/>
              <a:pPr/>
              <a:t>17.01.2012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/>
              <a:pPr/>
              <a:t>‹Nr.›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139" y="1081088"/>
            <a:ext cx="5597526" cy="1080000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Bild 6" descr="d-nano-titelmotiv_000000287475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0" y="-7937"/>
            <a:ext cx="6062664" cy="108902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5139" y="1081089"/>
            <a:ext cx="5597206" cy="1080000"/>
          </a:xfrm>
          <a:prstGeom prst="rect">
            <a:avLst/>
          </a:prstGeom>
        </p:spPr>
        <p:txBody>
          <a:bodyPr vert="horz" lIns="0" tIns="0" rIns="0" bIns="45715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5138" y="2161090"/>
            <a:ext cx="8221662" cy="4261600"/>
          </a:xfrm>
          <a:prstGeom prst="rect">
            <a:avLst/>
          </a:prstGeom>
        </p:spPr>
        <p:txBody>
          <a:bodyPr vert="horz" lIns="0" tIns="45715" rIns="0" bIns="45715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68324" y="6422689"/>
            <a:ext cx="2022476" cy="365125"/>
          </a:xfrm>
          <a:prstGeom prst="rect">
            <a:avLst/>
          </a:prstGeom>
        </p:spPr>
        <p:txBody>
          <a:bodyPr vert="horz" lIns="0" tIns="45715" rIns="91428" bIns="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/>
                <a:cs typeface="Arial Narrow"/>
              </a:defRPr>
            </a:lvl1pPr>
          </a:lstStyle>
          <a:p>
            <a:fld id="{B961D391-9939-E948-A2DC-12E4ADEE36EB}" type="datetime1">
              <a:rPr lang="de-DE"/>
              <a:pPr/>
              <a:t>10.02.2017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62344" y="6422689"/>
            <a:ext cx="2068830" cy="365125"/>
          </a:xfrm>
          <a:prstGeom prst="rect">
            <a:avLst/>
          </a:prstGeom>
        </p:spPr>
        <p:txBody>
          <a:bodyPr vert="horz" lIns="0" tIns="45715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/>
                <a:cs typeface="Arial Narrow"/>
              </a:defRPr>
            </a:lvl1pPr>
          </a:lstStyle>
          <a:p>
            <a:r>
              <a:rPr lang="de-DE"/>
              <a:t>Proprietary and confidential 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31175" y="6422689"/>
            <a:ext cx="555625" cy="365125"/>
          </a:xfrm>
          <a:prstGeom prst="rect">
            <a:avLst/>
          </a:prstGeom>
        </p:spPr>
        <p:txBody>
          <a:bodyPr vert="horz" lIns="91428" tIns="45715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/>
                <a:cs typeface="Arial Narrow"/>
              </a:defRPr>
            </a:lvl1pPr>
          </a:lstStyle>
          <a:p>
            <a:fld id="{B6F064CB-2C82-FB45-8B91-F6C828F49183}" type="slidenum">
              <a:rPr lang="en-GB"/>
              <a:pPr/>
              <a:t>‹Nr.›</a:t>
            </a:fld>
            <a:endParaRPr lang="en-GB"/>
          </a:p>
        </p:txBody>
      </p:sp>
      <p:pic>
        <p:nvPicPr>
          <p:cNvPr id="12" name="Bild 11" descr="d-nano-logo.jpg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6336000" y="140508"/>
            <a:ext cx="2808000" cy="760660"/>
          </a:xfrm>
          <a:prstGeom prst="rect">
            <a:avLst/>
          </a:prstGeom>
        </p:spPr>
      </p:pic>
      <p:sp>
        <p:nvSpPr>
          <p:cNvPr id="19" name="Rechteck 18"/>
          <p:cNvSpPr/>
          <p:nvPr userDrawn="1"/>
        </p:nvSpPr>
        <p:spPr>
          <a:xfrm>
            <a:off x="6062344" y="1081089"/>
            <a:ext cx="3081656" cy="180000"/>
          </a:xfrm>
          <a:prstGeom prst="rect">
            <a:avLst/>
          </a:prstGeom>
          <a:solidFill>
            <a:srgbClr val="0041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7" r:id="rId7"/>
    <p:sldLayoutId id="2147483658" r:id="rId8"/>
  </p:sldLayoutIdLst>
  <p:transition>
    <p:fade/>
  </p:transition>
  <p:hf hdr="0" dt="0"/>
  <p:txStyles>
    <p:titleStyle>
      <a:lvl1pPr algn="l" defTabSz="457144" rtl="0" eaLnBrk="1" latinLnBrk="0" hangingPunct="1">
        <a:spcBef>
          <a:spcPct val="0"/>
        </a:spcBef>
        <a:buNone/>
        <a:defRPr sz="2400" b="0" kern="1200">
          <a:solidFill>
            <a:srgbClr val="004171"/>
          </a:solidFill>
          <a:latin typeface="Arial"/>
          <a:ea typeface="+mj-ea"/>
          <a:cs typeface="Arial"/>
        </a:defRPr>
      </a:lvl1pPr>
    </p:titleStyle>
    <p:bodyStyle>
      <a:lvl1pPr marL="342857" indent="-342857" algn="l" defTabSz="457144" rtl="0" eaLnBrk="1" latinLnBrk="0" hangingPunct="1">
        <a:spcBef>
          <a:spcPct val="20000"/>
        </a:spcBef>
        <a:buFont typeface="Lucida Grande"/>
        <a:buChar char="-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858" indent="-285715" algn="l" defTabSz="457144" rtl="0" eaLnBrk="1" latinLnBrk="0" hangingPunct="1">
        <a:spcBef>
          <a:spcPct val="20000"/>
        </a:spcBef>
        <a:buFont typeface="Lucida Grande"/>
        <a:buChar char="-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2859" indent="-228571" algn="l" defTabSz="457144" rtl="0" eaLnBrk="1" latinLnBrk="0" hangingPunct="1">
        <a:spcBef>
          <a:spcPct val="20000"/>
        </a:spcBef>
        <a:buFont typeface="Lucida Grande"/>
        <a:buChar char="-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002" indent="-228571" algn="l" defTabSz="457144" rtl="0" eaLnBrk="1" latinLnBrk="0" hangingPunct="1">
        <a:spcBef>
          <a:spcPct val="20000"/>
        </a:spcBef>
        <a:buFont typeface="Lucida Grande"/>
        <a:buChar char="-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146" indent="-228571" algn="l" defTabSz="457144" rtl="0" eaLnBrk="1" latinLnBrk="0" hangingPunct="1">
        <a:spcBef>
          <a:spcPct val="20000"/>
        </a:spcBef>
        <a:buFont typeface="Lucida Grande"/>
        <a:buChar char="-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289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3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6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9" indent="-228571" algn="l" defTabSz="45714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2.xml"/><Relationship Id="rId4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ires\AppData\Local\Temp\lvtemporary_910602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u.sav.sk/hlavna-stranka.html" TargetMode="Externa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www.elu.sav.sk/hlavna-strank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www.elu.sav.sk/hlavna-strank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u.sav.sk/hlavna-stranka.html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7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de/url?sa=i&amp;rct=j&amp;q=&amp;esrc=s&amp;source=images&amp;cd=&amp;cad=rja&amp;uact=8&amp;ved=0ahUKEwjG2OX0sYPSAhWKsxQKHWCQAy8QjRwIBw&amp;url=http://safewire.eu/&amp;psig=AFQjCNGF4Ro9lPoAjkE9otI_zjtA_nFQpw&amp;ust=1486742596444687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5139" y="3060441"/>
            <a:ext cx="8678861" cy="1865521"/>
          </a:xfrm>
        </p:spPr>
        <p:txBody>
          <a:bodyPr>
            <a:normAutofit fontScale="90000"/>
          </a:bodyPr>
          <a:lstStyle/>
          <a:p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All-Chemical-Solution Coated Conductors </a:t>
            </a:r>
            <a:br>
              <a:rPr lang="en-US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at Deutsche </a:t>
            </a:r>
            <a:r>
              <a:rPr lang="en-US" sz="3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Nanoschicht</a:t>
            </a:r>
            <a:r>
              <a:rPr lang="en-US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GmbH</a:t>
            </a: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de-DE" sz="2000" b="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Michael </a:t>
            </a:r>
            <a:r>
              <a:rPr lang="de-DE" sz="2000" b="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Baecker</a:t>
            </a:r>
            <a:r>
              <a:rPr lang="de-DE" sz="2000" b="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Martina Falter; Ron Feenstra; Brygida Wojtyniak; Jan Bennewitz; Jan Kunert; Mark O. Rikel</a:t>
            </a:r>
            <a:endParaRPr lang="en-GB" sz="20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>
          <a:xfrm>
            <a:off x="465139" y="5357040"/>
            <a:ext cx="8221660" cy="1841943"/>
          </a:xfrm>
        </p:spPr>
        <p:txBody>
          <a:bodyPr>
            <a:normAutofit/>
          </a:bodyPr>
          <a:lstStyle/>
          <a:p>
            <a:endParaRPr lang="de-DE" sz="14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Deutsche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Nanoschicht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 GmbH</a:t>
            </a:r>
          </a:p>
          <a:p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Heisenbergstr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. 16</a:t>
            </a:r>
          </a:p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53359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Rheinbach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www.d-nano.com</a:t>
            </a:r>
            <a:endParaRPr lang="en-GB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Grafik 3" descr="bmwi.gif"/>
          <p:cNvPicPr>
            <a:picLocks noChangeAspect="1"/>
          </p:cNvPicPr>
          <p:nvPr/>
        </p:nvPicPr>
        <p:blipFill>
          <a:blip r:embed="rId3" cstate="screen"/>
          <a:srcRect r="20369" b="16798"/>
          <a:stretch>
            <a:fillRect/>
          </a:stretch>
        </p:blipFill>
        <p:spPr>
          <a:xfrm>
            <a:off x="7045237" y="5676225"/>
            <a:ext cx="2098763" cy="1181775"/>
          </a:xfrm>
          <a:prstGeom prst="rect">
            <a:avLst/>
          </a:prstGeom>
        </p:spPr>
      </p:pic>
      <p:pic>
        <p:nvPicPr>
          <p:cNvPr id="27650" name="Picture 2" descr="4th Workshop on Accelerator Magnets in HTS (WAMHTS-4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"/>
            <a:ext cx="2617693" cy="10712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Expanded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pilot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line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8678861" cy="462672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EPL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construction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until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2016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completed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EPL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capacity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ramp-up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completed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Increasing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yield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ongoing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Theoretical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capacity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&gt; 200km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technical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HTS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wire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Started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sampling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projects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2016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10</a:t>
            </a:fld>
            <a:endParaRPr lang="en-GB"/>
          </a:p>
        </p:txBody>
      </p:sp>
      <p:pic>
        <p:nvPicPr>
          <p:cNvPr id="13" name="Grafik 12" descr="D13_Nano_3_0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79118" y="3830925"/>
            <a:ext cx="4088205" cy="2725470"/>
          </a:xfrm>
          <a:prstGeom prst="rect">
            <a:avLst/>
          </a:prstGeom>
        </p:spPr>
      </p:pic>
      <p:pic>
        <p:nvPicPr>
          <p:cNvPr id="14" name="Grafik 13" descr="D13_Nano_4_0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788" y="3830925"/>
            <a:ext cx="4844648" cy="2724511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-24783" y="6497796"/>
            <a:ext cx="1363554" cy="307766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Lab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processing</a:t>
            </a:r>
            <a:endParaRPr lang="de-DE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899502" y="6497796"/>
            <a:ext cx="1738144" cy="307766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Expanded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Pilot Line</a:t>
            </a:r>
            <a:endParaRPr lang="de-DE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cs typeface="Tahoma" pitchFamily="34" charset="0"/>
              </a:rPr>
              <a:t>Performance 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8678861" cy="4626726"/>
          </a:xfr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Development with industrial partners over nearly 10 years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Long lengths samples &gt;20m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11</a:t>
            </a:fld>
            <a:endParaRPr lang="en-GB"/>
          </a:p>
        </p:txBody>
      </p:sp>
      <p:sp>
        <p:nvSpPr>
          <p:cNvPr id="8" name="Textfeld 7"/>
          <p:cNvSpPr txBox="1"/>
          <p:nvPr/>
        </p:nvSpPr>
        <p:spPr>
          <a:xfrm rot="16200000">
            <a:off x="339002" y="4601528"/>
            <a:ext cx="1327583" cy="369322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r>
              <a:rPr lang="de-DE" dirty="0" err="1" smtClean="0"/>
              <a:t>Ic</a:t>
            </a:r>
            <a:r>
              <a:rPr lang="de-DE" dirty="0" smtClean="0"/>
              <a:t> [A/</a:t>
            </a:r>
            <a:r>
              <a:rPr lang="de-DE" dirty="0" err="1" smtClean="0"/>
              <a:t>Acmw</a:t>
            </a:r>
            <a:r>
              <a:rPr lang="de-DE" dirty="0" smtClean="0"/>
              <a:t>]</a:t>
            </a:r>
            <a:endParaRPr lang="de-DE" dirty="0"/>
          </a:p>
        </p:txBody>
      </p:sp>
      <p:pic>
        <p:nvPicPr>
          <p:cNvPr id="44037" name="Picture 5" descr="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1177" y="1437680"/>
            <a:ext cx="2140187" cy="764353"/>
          </a:xfrm>
          <a:prstGeom prst="rect">
            <a:avLst/>
          </a:prstGeom>
          <a:noFill/>
        </p:spPr>
      </p:pic>
      <p:sp>
        <p:nvSpPr>
          <p:cNvPr id="13" name="Rechteck 12"/>
          <p:cNvSpPr/>
          <p:nvPr/>
        </p:nvSpPr>
        <p:spPr>
          <a:xfrm>
            <a:off x="6851177" y="1865814"/>
            <a:ext cx="832513" cy="336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97087" y="1865814"/>
            <a:ext cx="1585125" cy="33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91412" y="2300725"/>
            <a:ext cx="1418883" cy="23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m 11"/>
          <p:cNvGraphicFramePr/>
          <p:nvPr/>
        </p:nvGraphicFramePr>
        <p:xfrm>
          <a:off x="1141861" y="2931938"/>
          <a:ext cx="6541829" cy="3674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>
                <a:solidFill>
                  <a:prstClr val="black">
                    <a:tint val="75000"/>
                  </a:prstClr>
                </a:solidFill>
                <a:latin typeface="Tahoma" pitchFamily="34" charset="0"/>
                <a:cs typeface="Tahoma" pitchFamily="34" charset="0"/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uppieren 19"/>
          <p:cNvGrpSpPr/>
          <p:nvPr/>
        </p:nvGrpSpPr>
        <p:grpSpPr>
          <a:xfrm>
            <a:off x="389846" y="2605597"/>
            <a:ext cx="5954954" cy="2312686"/>
            <a:chOff x="81444" y="1897297"/>
            <a:chExt cx="6480000" cy="2787657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2" cstate="print"/>
            <a:srcRect r="15117" b="15475"/>
            <a:stretch>
              <a:fillRect/>
            </a:stretch>
          </p:blipFill>
          <p:spPr bwMode="auto">
            <a:xfrm>
              <a:off x="81444" y="1897297"/>
              <a:ext cx="6480000" cy="2787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feld 10"/>
            <p:cNvSpPr txBox="1"/>
            <p:nvPr/>
          </p:nvSpPr>
          <p:spPr>
            <a:xfrm>
              <a:off x="396817" y="2372268"/>
              <a:ext cx="1669047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248 A (100 m)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Gruppieren 16"/>
          <p:cNvGrpSpPr/>
          <p:nvPr/>
        </p:nvGrpSpPr>
        <p:grpSpPr>
          <a:xfrm>
            <a:off x="1496353" y="3243539"/>
            <a:ext cx="5432525" cy="2506632"/>
            <a:chOff x="655903" y="2871950"/>
            <a:chExt cx="6480000" cy="2947229"/>
          </a:xfrm>
        </p:grpSpPr>
        <p:pic>
          <p:nvPicPr>
            <p:cNvPr id="5" name="Grafik 4" descr="N433315.wmf"/>
            <p:cNvPicPr>
              <a:picLocks noChangeAspect="1"/>
            </p:cNvPicPr>
            <p:nvPr/>
          </p:nvPicPr>
          <p:blipFill>
            <a:blip r:embed="rId3" cstate="print"/>
            <a:srcRect r="15662" b="12579"/>
            <a:stretch>
              <a:fillRect/>
            </a:stretch>
          </p:blipFill>
          <p:spPr bwMode="auto">
            <a:xfrm>
              <a:off x="655903" y="2871950"/>
              <a:ext cx="6480000" cy="2947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feld 6"/>
            <p:cNvSpPr txBox="1"/>
            <p:nvPr/>
          </p:nvSpPr>
          <p:spPr>
            <a:xfrm>
              <a:off x="974785" y="3312547"/>
              <a:ext cx="1542410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260 A (45 m)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8" name="Gruppieren 17"/>
          <p:cNvGrpSpPr/>
          <p:nvPr/>
        </p:nvGrpSpPr>
        <p:grpSpPr>
          <a:xfrm>
            <a:off x="3069771" y="3243539"/>
            <a:ext cx="5828688" cy="2329126"/>
            <a:chOff x="1288392" y="3847889"/>
            <a:chExt cx="6480000" cy="2639176"/>
          </a:xfrm>
        </p:grpSpPr>
        <p:pic>
          <p:nvPicPr>
            <p:cNvPr id="14" name="Grafik 13" descr="N4334288_best 55m.wmf"/>
            <p:cNvPicPr>
              <a:picLocks noChangeAspect="1"/>
            </p:cNvPicPr>
            <p:nvPr/>
          </p:nvPicPr>
          <p:blipFill>
            <a:blip r:embed="rId4" cstate="print"/>
            <a:srcRect r="15662" b="12579"/>
            <a:stretch>
              <a:fillRect/>
            </a:stretch>
          </p:blipFill>
          <p:spPr bwMode="auto">
            <a:xfrm>
              <a:off x="1288392" y="3847889"/>
              <a:ext cx="6480000" cy="263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feld 14"/>
            <p:cNvSpPr txBox="1"/>
            <p:nvPr/>
          </p:nvSpPr>
          <p:spPr>
            <a:xfrm>
              <a:off x="1619193" y="4226949"/>
              <a:ext cx="1542410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288 A (55 m)</a:t>
              </a:r>
              <a:endParaRPr lang="en-US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6581277" y="2605597"/>
            <a:ext cx="1951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Tapestar</a:t>
            </a:r>
            <a:r>
              <a:rPr lang="en-US" sz="1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calibrated</a:t>
            </a:r>
          </a:p>
          <a:p>
            <a:pPr defTabSz="457200">
              <a:spcAft>
                <a:spcPts val="600"/>
              </a:spcAft>
            </a:pPr>
            <a:r>
              <a:rPr lang="en-US" sz="1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against transport </a:t>
            </a:r>
            <a:r>
              <a:rPr lang="en-US" sz="1600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Ic</a:t>
            </a:r>
            <a:endParaRPr lang="en-US" sz="16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9" name="Gruppieren 38"/>
          <p:cNvGrpSpPr/>
          <p:nvPr/>
        </p:nvGrpSpPr>
        <p:grpSpPr>
          <a:xfrm>
            <a:off x="905070" y="4133461"/>
            <a:ext cx="7207444" cy="2654353"/>
            <a:chOff x="112323" y="2182483"/>
            <a:chExt cx="8501761" cy="2976113"/>
          </a:xfrm>
          <a:solidFill>
            <a:schemeClr val="bg1"/>
          </a:solidFill>
        </p:grpSpPr>
        <p:grpSp>
          <p:nvGrpSpPr>
            <p:cNvPr id="12" name="Gruppieren 17"/>
            <p:cNvGrpSpPr/>
            <p:nvPr/>
          </p:nvGrpSpPr>
          <p:grpSpPr>
            <a:xfrm>
              <a:off x="112323" y="2182483"/>
              <a:ext cx="8401950" cy="2976113"/>
              <a:chOff x="112323" y="2182483"/>
              <a:chExt cx="8401950" cy="2976113"/>
            </a:xfrm>
            <a:grpFill/>
          </p:grpSpPr>
          <p:grpSp>
            <p:nvGrpSpPr>
              <p:cNvPr id="13" name="Gruppieren 13"/>
              <p:cNvGrpSpPr/>
              <p:nvPr/>
            </p:nvGrpSpPr>
            <p:grpSpPr>
              <a:xfrm>
                <a:off x="112323" y="2182483"/>
                <a:ext cx="8401950" cy="2976113"/>
                <a:chOff x="112322" y="2009956"/>
                <a:chExt cx="8591551" cy="3149141"/>
              </a:xfrm>
              <a:grpFill/>
            </p:grpSpPr>
            <p:sp>
              <p:nvSpPr>
                <p:cNvPr id="44" name="Rechteck 43"/>
                <p:cNvSpPr/>
                <p:nvPr/>
              </p:nvSpPr>
              <p:spPr>
                <a:xfrm>
                  <a:off x="905774" y="2009956"/>
                  <a:ext cx="7712015" cy="314001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grpSp>
              <p:nvGrpSpPr>
                <p:cNvPr id="16" name="Gruppieren 12"/>
                <p:cNvGrpSpPr/>
                <p:nvPr/>
              </p:nvGrpSpPr>
              <p:grpSpPr>
                <a:xfrm>
                  <a:off x="112322" y="2009956"/>
                  <a:ext cx="8591551" cy="3149141"/>
                  <a:chOff x="112322" y="2009956"/>
                  <a:chExt cx="8591551" cy="3149141"/>
                </a:xfrm>
                <a:grpFill/>
              </p:grpSpPr>
              <p:graphicFrame>
                <p:nvGraphicFramePr>
                  <p:cNvPr id="46" name="Diagramm 45"/>
                  <p:cNvGraphicFramePr>
                    <a:graphicFrameLocks/>
                  </p:cNvGraphicFramePr>
                  <p:nvPr/>
                </p:nvGraphicFramePr>
                <p:xfrm>
                  <a:off x="112322" y="2035128"/>
                  <a:ext cx="8591551" cy="3046534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5"/>
                  </a:graphicData>
                </a:graphic>
              </p:graphicFrame>
              <p:sp>
                <p:nvSpPr>
                  <p:cNvPr id="47" name="Rechteck 46"/>
                  <p:cNvSpPr/>
                  <p:nvPr/>
                </p:nvSpPr>
                <p:spPr>
                  <a:xfrm>
                    <a:off x="173886" y="2009956"/>
                    <a:ext cx="776256" cy="3149141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/>
                  </a:p>
                </p:txBody>
              </p:sp>
            </p:grpSp>
          </p:grpSp>
          <p:sp>
            <p:nvSpPr>
              <p:cNvPr id="43" name="Textfeld 42"/>
              <p:cNvSpPr txBox="1"/>
              <p:nvPr/>
            </p:nvSpPr>
            <p:spPr>
              <a:xfrm rot="16200000">
                <a:off x="383287" y="3170763"/>
                <a:ext cx="714223" cy="35586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solidFill>
                      <a:srgbClr val="002060"/>
                    </a:solidFill>
                  </a:rPr>
                  <a:t>Ic</a:t>
                </a:r>
                <a:r>
                  <a:rPr lang="en-US" sz="1200" b="1" dirty="0" smtClean="0">
                    <a:solidFill>
                      <a:srgbClr val="002060"/>
                    </a:solidFill>
                  </a:rPr>
                  <a:t> (A)</a:t>
                </a:r>
                <a:endParaRPr lang="en-US" sz="1200" b="1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41" name="Textfeld 40"/>
            <p:cNvSpPr txBox="1"/>
            <p:nvPr/>
          </p:nvSpPr>
          <p:spPr>
            <a:xfrm rot="16200000">
              <a:off x="7979425" y="3323167"/>
              <a:ext cx="913458" cy="35586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n-value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3" name="Titel 1"/>
          <p:cNvSpPr txBox="1">
            <a:spLocks/>
          </p:cNvSpPr>
          <p:nvPr/>
        </p:nvSpPr>
        <p:spPr>
          <a:xfrm>
            <a:off x="465140" y="1081088"/>
            <a:ext cx="5597526" cy="1080000"/>
          </a:xfrm>
          <a:prstGeom prst="rect">
            <a:avLst/>
          </a:prstGeom>
        </p:spPr>
        <p:txBody>
          <a:bodyPr vert="horz" lIns="0" tIns="0" rIns="0" bIns="45715" rtlCol="0" anchor="ctr">
            <a:normAutofit/>
          </a:bodyPr>
          <a:lstStyle/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417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Performance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417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24" name="Inhaltsplatzhalter 2"/>
          <p:cNvSpPr txBox="1">
            <a:spLocks/>
          </p:cNvSpPr>
          <p:nvPr/>
        </p:nvSpPr>
        <p:spPr>
          <a:xfrm>
            <a:off x="465138" y="2161089"/>
            <a:ext cx="8678861" cy="46267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D-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nano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has produced in 2016 1cm wide 50-100m tapes with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Ic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Symbol"/>
              </a:rPr>
              <a:t> 250 A/cm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>
                <a:solidFill>
                  <a:prstClr val="black">
                    <a:tint val="75000"/>
                  </a:prstClr>
                </a:solidFill>
                <a:latin typeface="Tahoma" pitchFamily="34" charset="0"/>
                <a:cs typeface="Tahoma" pitchFamily="34" charset="0"/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>
          <a:xfrm>
            <a:off x="465140" y="1081088"/>
            <a:ext cx="5597526" cy="1080000"/>
          </a:xfrm>
          <a:prstGeom prst="rect">
            <a:avLst/>
          </a:prstGeom>
        </p:spPr>
        <p:txBody>
          <a:bodyPr vert="horz" lIns="0" tIns="0" rIns="0" bIns="45715" rtlCol="0" anchor="ctr">
            <a:normAutofit/>
          </a:bodyPr>
          <a:lstStyle/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417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Performance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417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24" name="Inhaltsplatzhalter 2"/>
          <p:cNvSpPr txBox="1">
            <a:spLocks/>
          </p:cNvSpPr>
          <p:nvPr/>
        </p:nvSpPr>
        <p:spPr>
          <a:xfrm>
            <a:off x="465138" y="2161089"/>
            <a:ext cx="8678861" cy="46267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Recent record value on EPL with length &gt;20m (10mm width uncut)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  <p:pic>
        <p:nvPicPr>
          <p:cNvPr id="25" name="Grafik 24"/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lc="http://schemas.openxmlformats.org/drawingml/2006/lockedCanvas" xmlns:a14="http://schemas.microsoft.com/office/drawing/2010/main" xmlns:xdr="http://schemas.openxmlformats.org/drawingml/2006/spreadsheetDrawing" xmlns="" val="0"/>
              </a:ext>
            </a:extLst>
          </a:blip>
          <a:stretch>
            <a:fillRect/>
          </a:stretch>
        </p:blipFill>
        <p:spPr>
          <a:xfrm>
            <a:off x="808694" y="2715905"/>
            <a:ext cx="7322481" cy="3884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Performance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Grafik 3" descr="N4304703 beste 89 m.wmf"/>
          <p:cNvPicPr>
            <a:picLocks noChangeAspect="1"/>
          </p:cNvPicPr>
          <p:nvPr/>
        </p:nvPicPr>
        <p:blipFill>
          <a:blip r:embed="rId2"/>
          <a:srcRect r="15663" b="14745"/>
          <a:stretch>
            <a:fillRect/>
          </a:stretch>
        </p:blipFill>
        <p:spPr bwMode="auto">
          <a:xfrm>
            <a:off x="999563" y="2949983"/>
            <a:ext cx="6875929" cy="314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Inhaltsplatzhalter 2"/>
          <p:cNvSpPr txBox="1">
            <a:spLocks/>
          </p:cNvSpPr>
          <p:nvPr/>
        </p:nvSpPr>
        <p:spPr>
          <a:xfrm>
            <a:off x="465138" y="2161089"/>
            <a:ext cx="8678861" cy="46267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</a:pPr>
            <a:r>
              <a:rPr lang="en-US" noProof="0" dirty="0" smtClean="0">
                <a:latin typeface="Tahoma" pitchFamily="34" charset="0"/>
                <a:cs typeface="Tahoma" pitchFamily="34" charset="0"/>
              </a:rPr>
              <a:t>EPL at 6 month after opening:  90 m long / 10 width uncut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437528" y="4373904"/>
            <a:ext cx="2528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N4304703</a:t>
            </a:r>
          </a:p>
          <a:p>
            <a:r>
              <a:rPr lang="de-DE" dirty="0" smtClean="0"/>
              <a:t>Resistive </a:t>
            </a:r>
            <a:r>
              <a:rPr lang="de-DE" dirty="0" err="1" smtClean="0"/>
              <a:t>measurement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>
                <a:solidFill>
                  <a:prstClr val="black">
                    <a:tint val="75000"/>
                  </a:prstClr>
                </a:solidFill>
                <a:latin typeface="Tahoma" pitchFamily="34" charset="0"/>
                <a:cs typeface="Tahoma" pitchFamily="34" charset="0"/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>
          <a:xfrm>
            <a:off x="465140" y="1081088"/>
            <a:ext cx="5597526" cy="1080000"/>
          </a:xfrm>
          <a:prstGeom prst="rect">
            <a:avLst/>
          </a:prstGeom>
        </p:spPr>
        <p:txBody>
          <a:bodyPr vert="horz" lIns="0" tIns="0" rIns="0" bIns="45715" rtlCol="0" anchor="ctr">
            <a:normAutofit/>
          </a:bodyPr>
          <a:lstStyle/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417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Performance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417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24" name="Inhaltsplatzhalter 2"/>
          <p:cNvSpPr txBox="1">
            <a:spLocks/>
          </p:cNvSpPr>
          <p:nvPr/>
        </p:nvSpPr>
        <p:spPr>
          <a:xfrm>
            <a:off x="465138" y="2161089"/>
            <a:ext cx="8678861" cy="46267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Typical behavior in magnetic fields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  <p:grpSp>
        <p:nvGrpSpPr>
          <p:cNvPr id="2" name="Gruppieren 29"/>
          <p:cNvGrpSpPr/>
          <p:nvPr/>
        </p:nvGrpSpPr>
        <p:grpSpPr>
          <a:xfrm>
            <a:off x="33387" y="3166118"/>
            <a:ext cx="4613258" cy="3256572"/>
            <a:chOff x="1970785" y="3405189"/>
            <a:chExt cx="4320000" cy="305927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/>
            <a:stretch>
              <a:fillRect/>
            </a:stretch>
          </p:blipFill>
          <p:spPr bwMode="auto">
            <a:xfrm>
              <a:off x="1970785" y="3405189"/>
              <a:ext cx="4320000" cy="305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hteck 7"/>
            <p:cNvSpPr/>
            <p:nvPr/>
          </p:nvSpPr>
          <p:spPr>
            <a:xfrm>
              <a:off x="5089582" y="3614469"/>
              <a:ext cx="864000" cy="1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Gerade Verbindung 8"/>
            <p:cNvCxnSpPr/>
            <p:nvPr/>
          </p:nvCxnSpPr>
          <p:spPr>
            <a:xfrm flipH="1" flipV="1">
              <a:off x="4353387" y="3654726"/>
              <a:ext cx="572218" cy="856889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45" y="3166117"/>
            <a:ext cx="4338734" cy="307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8226418" y="3388895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4.2K</a:t>
            </a:r>
            <a:endParaRPr lang="de-DE" sz="1200" dirty="0"/>
          </a:p>
        </p:txBody>
      </p:sp>
      <p:pic>
        <p:nvPicPr>
          <p:cNvPr id="13" name="Picture 6" descr="Government Site Builder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7482" y="1269328"/>
            <a:ext cx="1826518" cy="658205"/>
          </a:xfrm>
          <a:prstGeom prst="rect">
            <a:avLst/>
          </a:prstGeom>
          <a:noFill/>
        </p:spPr>
      </p:pic>
      <p:pic>
        <p:nvPicPr>
          <p:cNvPr id="38914" name="Picture 2" descr="KIT-Homep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5117" y="1789307"/>
            <a:ext cx="1507607" cy="798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8678861" cy="4626726"/>
          </a:xfr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Silver coating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Unique chemical solution deposition process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Fast and vacuum-free processing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Thin and dense coating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16</a:t>
            </a:fld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6851177" y="1865814"/>
            <a:ext cx="832513" cy="336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376868"/>
              </p:ext>
            </p:extLst>
          </p:nvPr>
        </p:nvGraphicFramePr>
        <p:xfrm>
          <a:off x="794111" y="3552710"/>
          <a:ext cx="3685591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518"/>
                <a:gridCol w="914400"/>
                <a:gridCol w="111967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Sample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</a:t>
                      </a:r>
                      <a:r>
                        <a:rPr lang="de-DE" sz="1600" baseline="-250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</a:t>
                      </a:r>
                      <a:endParaRPr lang="de-DE" sz="1600" baseline="-25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Symbol" pitchFamily="18" charset="2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r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lang="de-DE" sz="1600" baseline="-250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contact</a:t>
                      </a:r>
                      <a:endParaRPr lang="de-DE" sz="1600" baseline="-25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  <a:sym typeface="Symbol" panose="05050102010706020507" pitchFamily="18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(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cm</a:t>
                      </a:r>
                      <a:r>
                        <a:rPr lang="de-DE" sz="1600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)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N433460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90.1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0.45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N432135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88.2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0.68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N432161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88.2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0.38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N432162</a:t>
                      </a:r>
                      <a:endParaRPr lang="de-DE" sz="16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86.4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0.45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N433507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89.9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0.60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N433508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89.4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0.35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N433509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89.3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&lt; 0.30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7" name="Gruppieren 16"/>
          <p:cNvGrpSpPr/>
          <p:nvPr/>
        </p:nvGrpSpPr>
        <p:grpSpPr>
          <a:xfrm>
            <a:off x="4926563" y="3526981"/>
            <a:ext cx="3859734" cy="2285617"/>
            <a:chOff x="6375399" y="2315202"/>
            <a:chExt cx="2541927" cy="1412719"/>
          </a:xfrm>
        </p:grpSpPr>
        <p:pic>
          <p:nvPicPr>
            <p:cNvPr id="18" name="Picture 2" descr="N:\Analytik\Interne Messergebnisse\REM\Analysen Intern\Proben D-Nano\N43xxxx\N433953\N433953-CP 03.tif"/>
            <p:cNvPicPr>
              <a:picLocks noChangeAspect="1" noChangeArrowheads="1"/>
            </p:cNvPicPr>
            <p:nvPr/>
          </p:nvPicPr>
          <p:blipFill>
            <a:blip r:embed="rId3" cstate="print">
              <a:lum bright="20000" contrast="30000"/>
            </a:blip>
            <a:srcRect/>
            <a:stretch>
              <a:fillRect/>
            </a:stretch>
          </p:blipFill>
          <p:spPr bwMode="auto">
            <a:xfrm>
              <a:off x="6397326" y="2318884"/>
              <a:ext cx="2520000" cy="1409037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</p:pic>
        <p:grpSp>
          <p:nvGrpSpPr>
            <p:cNvPr id="19" name="Gruppieren 52"/>
            <p:cNvGrpSpPr/>
            <p:nvPr/>
          </p:nvGrpSpPr>
          <p:grpSpPr>
            <a:xfrm>
              <a:off x="8191176" y="3420460"/>
              <a:ext cx="624129" cy="228281"/>
              <a:chOff x="8098039" y="3420460"/>
              <a:chExt cx="624129" cy="228281"/>
            </a:xfrm>
          </p:grpSpPr>
          <p:cxnSp>
            <p:nvCxnSpPr>
              <p:cNvPr id="21" name="Gerade Verbindung 20"/>
              <p:cNvCxnSpPr/>
              <p:nvPr/>
            </p:nvCxnSpPr>
            <p:spPr>
              <a:xfrm flipV="1">
                <a:off x="8187583" y="3648741"/>
                <a:ext cx="406800" cy="0"/>
              </a:xfrm>
              <a:prstGeom prst="line">
                <a:avLst/>
              </a:prstGeom>
              <a:ln>
                <a:solidFill>
                  <a:srgbClr val="FFFF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8098039" y="3420460"/>
                <a:ext cx="624129" cy="2282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500 </a:t>
                </a:r>
                <a:r>
                  <a:rPr lang="en-US" dirty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nm</a:t>
                </a:r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>
              <a:off x="6375399" y="2315202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CSD Ag</a:t>
              </a:r>
            </a:p>
          </p:txBody>
        </p:sp>
      </p:grpSp>
      <p:pic>
        <p:nvPicPr>
          <p:cNvPr id="23" name="Picture 6" descr="Government Site Builder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7482" y="1269328"/>
            <a:ext cx="1826518" cy="6582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8678861" cy="4626726"/>
          </a:xfr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Copper electro-plating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Homogeneous coating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Variable copper layer thickness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Low contact resistance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17</a:t>
            </a:fld>
            <a:endParaRPr lang="en-GB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376868"/>
              </p:ext>
            </p:extLst>
          </p:nvPr>
        </p:nvGraphicFramePr>
        <p:xfrm>
          <a:off x="465138" y="4360209"/>
          <a:ext cx="5879674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8851"/>
                <a:gridCol w="1409619"/>
                <a:gridCol w="1178340"/>
                <a:gridCol w="14428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Sample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layer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thickness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</a:t>
                      </a:r>
                      <a:r>
                        <a:rPr lang="de-DE" sz="1600" baseline="-250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</a:t>
                      </a:r>
                      <a:endParaRPr lang="de-DE" sz="1600" baseline="-25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Symbol" pitchFamily="18" charset="2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r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lang="de-DE" sz="1600" baseline="-250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contact</a:t>
                      </a:r>
                      <a:endParaRPr lang="de-DE" sz="1600" baseline="-25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  <a:sym typeface="Symbol" panose="05050102010706020507" pitchFamily="18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(cm</a:t>
                      </a:r>
                      <a:r>
                        <a:rPr lang="de-DE" sz="1600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)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N630078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m</a:t>
                      </a:r>
                      <a:endParaRPr lang="de-DE" sz="16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89.8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7.5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N630095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m</a:t>
                      </a:r>
                      <a:endParaRPr lang="de-DE" sz="16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89.8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N630102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m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89.8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2.3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N630106Z</a:t>
                      </a:r>
                      <a:endParaRPr lang="de-DE" sz="16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45</a:t>
                      </a:r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 panose="05050102010706020507" pitchFamily="18" charset="2"/>
                        </a:rPr>
                        <a:t>m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88.7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4.2</a:t>
                      </a:r>
                      <a:endParaRPr lang="de-DE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1589" y="2005779"/>
            <a:ext cx="4475791" cy="210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6902399" y="4107243"/>
            <a:ext cx="2460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Cu-plated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HTS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conductor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45µm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single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Cu-layer</a:t>
            </a:r>
            <a:endParaRPr lang="de-DE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Picture 6" descr="Government Site Builder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7482" y="1269328"/>
            <a:ext cx="1826518" cy="6582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8678861" cy="4626726"/>
          </a:xfr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err="1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Delamination</a:t>
            </a: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 strength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c-axis tensile av. 28(6) </a:t>
            </a:r>
            <a:r>
              <a:rPr lang="en-US" dirty="0" err="1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MPa</a:t>
            </a: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 (bare insert, non-laminated)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Architecture suitable for most energy applications</a:t>
            </a:r>
          </a:p>
          <a:p>
            <a:pPr marL="742858" lvl="2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18</a:t>
            </a:fld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6851177" y="1865814"/>
            <a:ext cx="832513" cy="336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1103244" y="3554977"/>
          <a:ext cx="453244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Gerade Verbindung 8"/>
          <p:cNvCxnSpPr/>
          <p:nvPr/>
        </p:nvCxnSpPr>
        <p:spPr>
          <a:xfrm>
            <a:off x="1455575" y="4917247"/>
            <a:ext cx="43947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5973965" y="4594081"/>
            <a:ext cx="1845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Threshold</a:t>
            </a:r>
            <a:r>
              <a:rPr lang="de-DE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6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DE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6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cable</a:t>
            </a:r>
            <a:r>
              <a:rPr lang="de-DE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6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applications</a:t>
            </a:r>
            <a:endParaRPr lang="de-DE" sz="16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062666" y="5654351"/>
            <a:ext cx="2708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Specimen</a:t>
            </a:r>
            <a:r>
              <a:rPr lang="de-DE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geometry</a:t>
            </a:r>
            <a:r>
              <a:rPr lang="de-DE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12.8 x 6.4 mm²</a:t>
            </a:r>
          </a:p>
          <a:p>
            <a:r>
              <a:rPr lang="de-DE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(</a:t>
            </a:r>
            <a:r>
              <a:rPr lang="de-DE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soldered</a:t>
            </a:r>
            <a:r>
              <a:rPr lang="de-DE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on 10 x 20 mm² sample)</a:t>
            </a:r>
            <a:endParaRPr lang="de-DE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Temperature Stability 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7D052-5499-4407-B26A-2479ED2077C5}" type="slidenum">
              <a:rPr lang="ca-ES" smtClean="0"/>
              <a:pPr/>
              <a:t>19</a:t>
            </a:fld>
            <a:endParaRPr lang="ca-ES"/>
          </a:p>
        </p:txBody>
      </p:sp>
      <p:graphicFrame>
        <p:nvGraphicFramePr>
          <p:cNvPr id="5" name="Diagramm 4"/>
          <p:cNvGraphicFramePr/>
          <p:nvPr/>
        </p:nvGraphicFramePr>
        <p:xfrm>
          <a:off x="3707892" y="2276856"/>
          <a:ext cx="4896612" cy="3744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103370" y="6021324"/>
            <a:ext cx="3781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Duration per </a:t>
            </a:r>
            <a:r>
              <a:rPr lang="de-DE" sz="1400" dirty="0" err="1" smtClean="0"/>
              <a:t>cycle</a:t>
            </a:r>
            <a:r>
              <a:rPr lang="de-DE" sz="1400" dirty="0" smtClean="0"/>
              <a:t> : 30 </a:t>
            </a:r>
            <a:r>
              <a:rPr lang="de-DE" sz="1400" dirty="0" err="1" smtClean="0"/>
              <a:t>minutes</a:t>
            </a:r>
            <a:r>
              <a:rPr lang="de-DE" sz="1400" dirty="0" smtClean="0"/>
              <a:t> @ </a:t>
            </a:r>
            <a:r>
              <a:rPr lang="de-DE" sz="1400" dirty="0" err="1" smtClean="0"/>
              <a:t>peak</a:t>
            </a:r>
            <a:r>
              <a:rPr lang="de-DE" sz="1400" dirty="0" smtClean="0"/>
              <a:t> T</a:t>
            </a:r>
            <a:endParaRPr lang="de-DE" sz="1400" dirty="0"/>
          </a:p>
        </p:txBody>
      </p:sp>
      <p:sp>
        <p:nvSpPr>
          <p:cNvPr id="8" name="Textfeld 7"/>
          <p:cNvSpPr txBox="1"/>
          <p:nvPr/>
        </p:nvSpPr>
        <p:spPr>
          <a:xfrm>
            <a:off x="539496" y="2996946"/>
            <a:ext cx="356387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Tested CC with </a:t>
            </a:r>
            <a:r>
              <a:rPr lang="en-US" dirty="0" smtClean="0"/>
              <a:t>copper coating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250 deg C for &gt;1 hour</a:t>
            </a:r>
          </a:p>
          <a:p>
            <a:pPr>
              <a:buFontTx/>
              <a:buChar char="-"/>
            </a:pPr>
            <a:endParaRPr lang="en-US" sz="1000" dirty="0" smtClean="0"/>
          </a:p>
          <a:p>
            <a:pPr>
              <a:buFontTx/>
              <a:buChar char="-"/>
            </a:pPr>
            <a:r>
              <a:rPr lang="en-US" dirty="0" smtClean="0"/>
              <a:t> 300 deg C for 30 min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Material suitable for welding or soldering</a:t>
            </a:r>
            <a:endParaRPr lang="de-DE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cs typeface="Tahoma" pitchFamily="34" charset="0"/>
              </a:rPr>
              <a:t>Outline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5138" y="2193275"/>
            <a:ext cx="8678861" cy="426160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Deutsche Nanoschicht GmbH</a:t>
            </a: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technology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cs typeface="Tahoma" pitchFamily="34" charset="0"/>
              </a:rPr>
              <a:t>Expanded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pilot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line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Performance</a:t>
            </a: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cs typeface="Tahoma" pitchFamily="34" charset="0"/>
              </a:rPr>
              <a:t>Summary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  <a:buNone/>
            </a:pPr>
            <a:endParaRPr lang="de-DE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2</a:t>
            </a:fld>
            <a:endParaRPr lang="en-GB"/>
          </a:p>
        </p:txBody>
      </p:sp>
      <p:grpSp>
        <p:nvGrpSpPr>
          <p:cNvPr id="3" name="Gruppieren 10"/>
          <p:cNvGrpSpPr/>
          <p:nvPr/>
        </p:nvGrpSpPr>
        <p:grpSpPr>
          <a:xfrm>
            <a:off x="0" y="4925551"/>
            <a:ext cx="9144000" cy="1544436"/>
            <a:chOff x="0" y="4925551"/>
            <a:chExt cx="9144000" cy="1544436"/>
          </a:xfrm>
        </p:grpSpPr>
        <p:pic>
          <p:nvPicPr>
            <p:cNvPr id="6" name="Bild 33" descr="Firmenansicht-2b-Powerpoint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4925551"/>
              <a:ext cx="9144000" cy="154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57790" y="6025384"/>
              <a:ext cx="714375" cy="14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48064" y="5889655"/>
              <a:ext cx="714375" cy="14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Bending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tests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 e.g.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CORT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geometry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)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7D052-5499-4407-B26A-2479ED2077C5}" type="slidenum">
              <a:rPr lang="ca-ES" smtClean="0"/>
              <a:pPr/>
              <a:t>20</a:t>
            </a:fld>
            <a:endParaRPr lang="ca-ES"/>
          </a:p>
        </p:txBody>
      </p:sp>
      <p:graphicFrame>
        <p:nvGraphicFramePr>
          <p:cNvPr id="7" name="Chart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75725935"/>
              </p:ext>
            </p:extLst>
          </p:nvPr>
        </p:nvGraphicFramePr>
        <p:xfrm>
          <a:off x="683513" y="2708910"/>
          <a:ext cx="7268181" cy="3466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244353" y="4149559"/>
            <a:ext cx="1872234" cy="1292662"/>
          </a:xfrm>
          <a:prstGeom prst="rect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wrap="square" lIns="36000" r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200" dirty="0" smtClean="0"/>
              <a:t>45 </a:t>
            </a:r>
            <a:r>
              <a:rPr lang="de-DE" sz="1200" dirty="0" err="1" smtClean="0"/>
              <a:t>deg</a:t>
            </a:r>
            <a:r>
              <a:rPr lang="de-DE" sz="1200" dirty="0" smtClean="0"/>
              <a:t>, 7 µm Cu Shunt</a:t>
            </a:r>
          </a:p>
          <a:p>
            <a:pPr>
              <a:spcAft>
                <a:spcPts val="1200"/>
              </a:spcAft>
            </a:pPr>
            <a:r>
              <a:rPr lang="de-DE" sz="1200" dirty="0" smtClean="0"/>
              <a:t>35 </a:t>
            </a:r>
            <a:r>
              <a:rPr lang="de-DE" sz="1200" dirty="0" err="1" smtClean="0"/>
              <a:t>deg</a:t>
            </a:r>
            <a:r>
              <a:rPr lang="de-DE" sz="1200" dirty="0" smtClean="0"/>
              <a:t>, 7 µm Cu Shunt</a:t>
            </a:r>
          </a:p>
          <a:p>
            <a:pPr>
              <a:spcAft>
                <a:spcPts val="1200"/>
              </a:spcAft>
            </a:pPr>
            <a:r>
              <a:rPr lang="de-DE" sz="1200" dirty="0" smtClean="0"/>
              <a:t>30 </a:t>
            </a:r>
            <a:r>
              <a:rPr lang="de-DE" sz="1200" dirty="0" err="1" smtClean="0"/>
              <a:t>deg</a:t>
            </a:r>
            <a:r>
              <a:rPr lang="de-DE" sz="1200" dirty="0" smtClean="0"/>
              <a:t>, 7 µm Cu Shunt</a:t>
            </a:r>
          </a:p>
          <a:p>
            <a:pPr>
              <a:spcAft>
                <a:spcPts val="1200"/>
              </a:spcAft>
            </a:pPr>
            <a:r>
              <a:rPr lang="de-DE" sz="1200" dirty="0" smtClean="0"/>
              <a:t>30 </a:t>
            </a:r>
            <a:r>
              <a:rPr lang="de-DE" sz="1200" dirty="0" err="1" smtClean="0"/>
              <a:t>deg</a:t>
            </a:r>
            <a:r>
              <a:rPr lang="de-DE" sz="1200" dirty="0" smtClean="0"/>
              <a:t>, 4.7 µm Cu Shunt</a:t>
            </a:r>
            <a:endParaRPr lang="de-DE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4283964" y="3861054"/>
            <a:ext cx="1584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4 mm </a:t>
            </a:r>
            <a:r>
              <a:rPr lang="de-DE" sz="1100" dirty="0" err="1" smtClean="0"/>
              <a:t>wide</a:t>
            </a:r>
            <a:r>
              <a:rPr lang="de-DE" sz="1100" dirty="0" smtClean="0"/>
              <a:t> </a:t>
            </a:r>
            <a:r>
              <a:rPr lang="de-DE" sz="1100" dirty="0" err="1" smtClean="0"/>
              <a:t>conductor</a:t>
            </a:r>
            <a:endParaRPr lang="de-DE" sz="1100" dirty="0"/>
          </a:p>
        </p:txBody>
      </p:sp>
      <p:pic>
        <p:nvPicPr>
          <p:cNvPr id="10" name="Picture 2" descr="http://www.elu.sav.sk/fileadmin/templates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75952"/>
          <a:stretch>
            <a:fillRect/>
          </a:stretch>
        </p:blipFill>
        <p:spPr bwMode="auto">
          <a:xfrm>
            <a:off x="8068235" y="1160298"/>
            <a:ext cx="1075765" cy="144645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CORT Cable 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Proprietary and confidential 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7" name="Picture 2" descr="http://www.elu.sav.sk/fileadmin/templates/image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75952"/>
          <a:stretch>
            <a:fillRect/>
          </a:stretch>
        </p:blipFill>
        <p:spPr bwMode="auto">
          <a:xfrm>
            <a:off x="8068235" y="1160298"/>
            <a:ext cx="1075765" cy="1446459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1117163" y="5524328"/>
            <a:ext cx="3383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Stress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test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on 4 mm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wide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tapes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Pulling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along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axis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endParaRPr lang="de-DE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Picture 16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65140" y="1884870"/>
            <a:ext cx="4696371" cy="1870569"/>
          </a:xfrm>
          <a:prstGeom prst="rect">
            <a:avLst/>
          </a:prstGeom>
        </p:spPr>
      </p:pic>
      <p:pic>
        <p:nvPicPr>
          <p:cNvPr id="6" name="Picture 11"/>
          <p:cNvPicPr>
            <a:picLocks noGrp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749610" y="4352286"/>
            <a:ext cx="3616203" cy="2344084"/>
          </a:xfrm>
          <a:prstGeom prst="rect">
            <a:avLst/>
          </a:prstGeom>
        </p:spPr>
      </p:pic>
      <p:pic>
        <p:nvPicPr>
          <p:cNvPr id="10" name="Picture 2" descr="C:\Users\michael.baecker\AppData\Local\Microsoft\Windows\Temporary Internet Files\Content.Outlook\05WV7XA9\PA190415.JPG"/>
          <p:cNvPicPr>
            <a:picLocks noChangeAspect="1" noChangeArrowheads="1"/>
          </p:cNvPicPr>
          <p:nvPr/>
        </p:nvPicPr>
        <p:blipFill>
          <a:blip r:embed="rId6"/>
          <a:srcRect l="7792" r="3281"/>
          <a:stretch>
            <a:fillRect/>
          </a:stretch>
        </p:blipFill>
        <p:spPr bwMode="auto">
          <a:xfrm>
            <a:off x="5161511" y="3528324"/>
            <a:ext cx="3565092" cy="2894365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5536761" y="2006592"/>
            <a:ext cx="2531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about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 m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long</a:t>
            </a:r>
            <a:endParaRPr lang="de-DE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layers</a:t>
            </a:r>
            <a:endParaRPr lang="de-DE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4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tapes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each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layer</a:t>
            </a:r>
            <a:endParaRPr lang="de-DE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angle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about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33°</a:t>
            </a:r>
          </a:p>
          <a:p>
            <a:pPr>
              <a:buFont typeface="Arial" pitchFamily="34" charset="0"/>
              <a:buChar char="•"/>
            </a:pP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tension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during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winding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 </a:t>
            </a:r>
            <a: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br>
              <a:rPr lang="de-DE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de-DE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Technical HTS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conductor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CORT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cable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IEE 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Bratislava: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4mm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copper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coated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tape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layers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4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filaments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each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6.35 mm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tube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32°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angle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7D052-5499-4407-B26A-2479ED2077C5}" type="slidenum">
              <a:rPr lang="ca-ES" smtClean="0"/>
              <a:pPr/>
              <a:t>22</a:t>
            </a:fld>
            <a:endParaRPr lang="ca-ES"/>
          </a:p>
        </p:txBody>
      </p:sp>
      <p:pic>
        <p:nvPicPr>
          <p:cNvPr id="45058" name="Picture 2" descr="http://www.elu.sav.sk/fileadmin/templates/image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75952"/>
          <a:stretch>
            <a:fillRect/>
          </a:stretch>
        </p:blipFill>
        <p:spPr bwMode="auto">
          <a:xfrm>
            <a:off x="8068235" y="1160298"/>
            <a:ext cx="1075765" cy="1446459"/>
          </a:xfrm>
          <a:prstGeom prst="rect">
            <a:avLst/>
          </a:prstGeom>
          <a:noFill/>
        </p:spPr>
      </p:pic>
      <p:pic>
        <p:nvPicPr>
          <p:cNvPr id="10" name="Picture 2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68324" y="3971636"/>
            <a:ext cx="3887647" cy="2558632"/>
          </a:xfrm>
          <a:prstGeom prst="rect">
            <a:avLst/>
          </a:prstGeom>
        </p:spPr>
      </p:pic>
      <p:pic>
        <p:nvPicPr>
          <p:cNvPr id="4098" name="Picture 2" descr="logoEUROTAPESjag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8787" y="1264023"/>
            <a:ext cx="3109448" cy="1166043"/>
          </a:xfrm>
          <a:prstGeom prst="rect">
            <a:avLst/>
          </a:prstGeom>
          <a:noFill/>
        </p:spPr>
      </p:pic>
      <p:pic>
        <p:nvPicPr>
          <p:cNvPr id="15" name="Picture 3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634753" y="2606757"/>
            <a:ext cx="4375996" cy="391975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CORT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cable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 individual 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mm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filaments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2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layers</a:t>
            </a: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7D052-5499-4407-B26A-2479ED2077C5}" type="slidenum">
              <a:rPr lang="ca-ES" smtClean="0"/>
              <a:pPr/>
              <a:t>23</a:t>
            </a:fld>
            <a:endParaRPr lang="ca-ES"/>
          </a:p>
        </p:txBody>
      </p:sp>
      <p:pic>
        <p:nvPicPr>
          <p:cNvPr id="1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68323" y="2895949"/>
            <a:ext cx="3707841" cy="3137297"/>
          </a:xfrm>
          <a:prstGeom prst="rect">
            <a:avLst/>
          </a:prstGeom>
        </p:spPr>
      </p:pic>
      <p:pic>
        <p:nvPicPr>
          <p:cNvPr id="11" name="Picture 2" descr="http://www.elu.sav.sk/fileadmin/templates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75952"/>
          <a:stretch>
            <a:fillRect/>
          </a:stretch>
        </p:blipFill>
        <p:spPr bwMode="auto">
          <a:xfrm>
            <a:off x="8068235" y="1160298"/>
            <a:ext cx="1075765" cy="1446459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4392706" y="5551141"/>
            <a:ext cx="429409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Total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current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CORT: &gt;600 A</a:t>
            </a:r>
          </a:p>
          <a:p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Technical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current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density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18 A/cm</a:t>
            </a:r>
            <a:r>
              <a:rPr lang="de-DE" sz="20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</a:p>
          <a:p>
            <a:endParaRPr lang="de-DE" dirty="0"/>
          </a:p>
        </p:txBody>
      </p:sp>
      <p:pic>
        <p:nvPicPr>
          <p:cNvPr id="10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942078" y="2895949"/>
            <a:ext cx="3720159" cy="2420367"/>
          </a:xfrm>
          <a:prstGeom prst="rect">
            <a:avLst/>
          </a:prstGeom>
        </p:spPr>
      </p:pic>
      <p:pic>
        <p:nvPicPr>
          <p:cNvPr id="13" name="Picture 2" descr="logoEUROTAPESjag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8787" y="1264023"/>
            <a:ext cx="3109448" cy="116604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4267898" y="6483259"/>
            <a:ext cx="358953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Interface </a:t>
            </a:r>
            <a:r>
              <a:rPr lang="de-DE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defect</a:t>
            </a:r>
            <a:r>
              <a:rPr lang="de-DE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de-DE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loss</a:t>
            </a:r>
            <a:r>
              <a:rPr lang="de-DE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orientation</a:t>
            </a:r>
            <a:endParaRPr lang="de-DE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challenges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40" y="2161089"/>
            <a:ext cx="4737482" cy="4626726"/>
          </a:xfr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24</a:t>
            </a:fld>
            <a:endParaRPr lang="en-GB"/>
          </a:p>
        </p:txBody>
      </p:sp>
      <p:pic>
        <p:nvPicPr>
          <p:cNvPr id="8" name="Picture 2" descr="N:\Analytik\Externe Messergebnisse\TEM\TEM Ghent\N233933\ABSF Filtered NiW_LZO_belowCeOstructuraldef_TX-0.7_TY3.5_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794" y="2030460"/>
            <a:ext cx="4473381" cy="4482119"/>
          </a:xfrm>
          <a:prstGeom prst="rect">
            <a:avLst/>
          </a:prstGeom>
          <a:noFill/>
        </p:spPr>
      </p:pic>
      <p:pic>
        <p:nvPicPr>
          <p:cNvPr id="9" name="Picture 4" descr="Ghent Univers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31175" y="1382760"/>
            <a:ext cx="904875" cy="647700"/>
          </a:xfrm>
          <a:prstGeom prst="rect">
            <a:avLst/>
          </a:prstGeom>
          <a:noFill/>
        </p:spPr>
      </p:pic>
      <p:sp>
        <p:nvSpPr>
          <p:cNvPr id="13" name="Inhaltsplatzhalter 2"/>
          <p:cNvSpPr txBox="1">
            <a:spLocks/>
          </p:cNvSpPr>
          <p:nvPr/>
        </p:nvSpPr>
        <p:spPr>
          <a:xfrm>
            <a:off x="617540" y="2313489"/>
            <a:ext cx="4075758" cy="4626726"/>
          </a:xfrm>
          <a:prstGeom prst="rect">
            <a:avLst/>
          </a:prstGeom>
        </p:spPr>
        <p:txBody>
          <a:bodyPr vert="horz" lIns="0" tIns="45715" rIns="0" bIns="45715" rtlCol="0">
            <a:normAutofit/>
          </a:bodyPr>
          <a:lstStyle/>
          <a:p>
            <a:pPr marL="342857" marR="0" lvl="1" indent="-342857" algn="l" defTabSz="457144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Process stabilization</a:t>
            </a:r>
          </a:p>
          <a:p>
            <a:pPr marL="342857" marR="0" lvl="1" indent="-342857" algn="l" defTabSz="457144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Large area processing</a:t>
            </a:r>
          </a:p>
          <a:p>
            <a:pPr marL="342857" marR="0" lvl="1" indent="-342857" algn="l" defTabSz="457144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High throughput</a:t>
            </a:r>
          </a:p>
          <a:p>
            <a:pPr marL="342857" marR="0" lvl="1" indent="-342857" algn="l" defTabSz="457144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Local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 dropouts</a:t>
            </a:r>
          </a:p>
          <a:p>
            <a:pPr marL="800000" lvl="2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  <a:defRPr/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Interface defects</a:t>
            </a:r>
          </a:p>
          <a:p>
            <a:pPr marL="800000" lvl="2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Handling</a:t>
            </a:r>
          </a:p>
          <a:p>
            <a:pPr marL="800000" lvl="2" indent="-342857">
              <a:lnSpc>
                <a:spcPts val="2300"/>
              </a:lnSpc>
              <a:spcAft>
                <a:spcPts val="300"/>
              </a:spcAft>
              <a:buFont typeface="Lucida Grande"/>
              <a:buChar char="-"/>
              <a:defRPr/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Raw materials</a:t>
            </a: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  <a:p>
            <a:pPr marL="342857" marR="0" lvl="1" indent="-342857" algn="l" defTabSz="457144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customization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Summary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4871137" cy="462672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Chemical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solution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deposition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enables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economic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mass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production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high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temperature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superconducting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tapes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Deutsche Nanoschicht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reached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significant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performance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increase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over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last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years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starts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pilot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production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2016/17</a:t>
            </a: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HTS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conductor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successfully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customized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applications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samples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provided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customers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  <a:buNone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… but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challenges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remain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product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development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25</a:t>
            </a:fld>
            <a:endParaRPr lang="en-GB"/>
          </a:p>
        </p:txBody>
      </p:sp>
      <p:pic>
        <p:nvPicPr>
          <p:cNvPr id="9" name="Picture 2" descr="C:\Users\michael.baecker\AppData\Local\Microsoft\Windows\Temporary Internet Files\Content.Outlook\05WV7XA9\Seite_1_Supraleiter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9707" y="2039672"/>
            <a:ext cx="3256384" cy="41662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Tahoma" pitchFamily="34" charset="0"/>
                <a:cs typeface="Tahoma" pitchFamily="34" charset="0"/>
              </a:rPr>
              <a:t>Thanks for your attention</a:t>
            </a:r>
            <a:endParaRPr lang="en-GB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>
          <a:xfrm>
            <a:off x="465139" y="5376663"/>
            <a:ext cx="8221660" cy="1334277"/>
          </a:xfrm>
        </p:spPr>
        <p:txBody>
          <a:bodyPr>
            <a:normAutofit lnSpcReduction="10000"/>
          </a:bodyPr>
          <a:lstStyle/>
          <a:p>
            <a:endParaRPr lang="en-GB" sz="1600" dirty="0" smtClean="0">
              <a:latin typeface="Tahoma" pitchFamily="34" charset="0"/>
              <a:cs typeface="Tahoma" pitchFamily="34" charset="0"/>
            </a:endParaRPr>
          </a:p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Special thanks to:</a:t>
            </a:r>
          </a:p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Roger Wördenweber,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Forschungszentrum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Jülich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Werner Mader, University of Bonn</a:t>
            </a:r>
          </a:p>
          <a:p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Fedor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Gömöry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 +Michal Vojenciak , IEE Bratislava</a:t>
            </a:r>
          </a:p>
          <a:p>
            <a:endParaRPr lang="en-GB" sz="1600" dirty="0" smtClean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endParaRPr lang="en-GB" sz="1600" dirty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Grafik 3" descr="bmwi.gif"/>
          <p:cNvPicPr>
            <a:picLocks noChangeAspect="1"/>
          </p:cNvPicPr>
          <p:nvPr/>
        </p:nvPicPr>
        <p:blipFill>
          <a:blip r:embed="rId2" cstate="screen"/>
          <a:srcRect r="20369" b="16798"/>
          <a:stretch>
            <a:fillRect/>
          </a:stretch>
        </p:blipFill>
        <p:spPr>
          <a:xfrm>
            <a:off x="7045237" y="5676225"/>
            <a:ext cx="2098763" cy="1181775"/>
          </a:xfrm>
          <a:prstGeom prst="rect">
            <a:avLst/>
          </a:prstGeom>
        </p:spPr>
      </p:pic>
      <p:sp>
        <p:nvSpPr>
          <p:cNvPr id="5" name="Untertitel 10"/>
          <p:cNvSpPr txBox="1">
            <a:spLocks/>
          </p:cNvSpPr>
          <p:nvPr/>
        </p:nvSpPr>
        <p:spPr>
          <a:xfrm>
            <a:off x="6036906" y="2945894"/>
            <a:ext cx="3209735" cy="1897570"/>
          </a:xfrm>
          <a:prstGeom prst="rect">
            <a:avLst/>
          </a:prstGeom>
        </p:spPr>
        <p:txBody>
          <a:bodyPr vert="horz" lIns="0" tIns="45715" rIns="0" bIns="45715" rtlCol="0">
            <a:normAutofit/>
          </a:bodyPr>
          <a:lstStyle/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Deutsche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Nanoschicht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GmbH</a:t>
            </a:r>
          </a:p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Heisenbergstr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. 16</a:t>
            </a:r>
          </a:p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53359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Rheinbach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l" defTabSz="457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www.d-nano.com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6146" name="Picture 2" descr="Bildergebnis für european framework programm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5246" y="4811206"/>
            <a:ext cx="2348753" cy="865019"/>
          </a:xfrm>
          <a:prstGeom prst="rect">
            <a:avLst/>
          </a:prstGeom>
          <a:noFill/>
        </p:spPr>
      </p:pic>
      <p:pic>
        <p:nvPicPr>
          <p:cNvPr id="7" name="Picture 2" descr="4th Workshop on Accelerator Magnets in HTS (WAMHTS-4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1"/>
            <a:ext cx="2617693" cy="10712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cs typeface="Tahoma" pitchFamily="34" charset="0"/>
              </a:rPr>
              <a:t>Deutsche Nanoschicht GmbH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5138" y="2193275"/>
            <a:ext cx="8426935" cy="426160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cs typeface="Tahoma" pitchFamily="34" charset="0"/>
              </a:rPr>
              <a:t>Since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June 2013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part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of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BASF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group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63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employees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,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located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in Rheinbach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and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Heidelberg, Germany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High Temperature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Superconducting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(HTS)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wires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,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de-DE" dirty="0" err="1" smtClean="0">
                <a:latin typeface="Tahoma" pitchFamily="34" charset="0"/>
                <a:cs typeface="Tahoma" pitchFamily="34" charset="0"/>
              </a:rPr>
              <a:t>chemical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solution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deposition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,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ceramic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functional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layers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,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ink-jet-printing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,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epitaxial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growth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Additive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manufacturing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/ 3D-printing</a:t>
            </a:r>
          </a:p>
          <a:p>
            <a:pPr>
              <a:spcBef>
                <a:spcPts val="0"/>
              </a:spcBef>
              <a:spcAft>
                <a:spcPts val="899"/>
              </a:spcAft>
            </a:pP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  <a:buNone/>
            </a:pPr>
            <a:endParaRPr lang="de-DE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3</a:t>
            </a:fld>
            <a:endParaRPr lang="en-GB"/>
          </a:p>
        </p:txBody>
      </p:sp>
      <p:grpSp>
        <p:nvGrpSpPr>
          <p:cNvPr id="3" name="Gruppieren 10"/>
          <p:cNvGrpSpPr/>
          <p:nvPr/>
        </p:nvGrpSpPr>
        <p:grpSpPr>
          <a:xfrm>
            <a:off x="0" y="4925551"/>
            <a:ext cx="9144000" cy="1544436"/>
            <a:chOff x="0" y="4925551"/>
            <a:chExt cx="9144000" cy="1544436"/>
          </a:xfrm>
        </p:grpSpPr>
        <p:pic>
          <p:nvPicPr>
            <p:cNvPr id="6" name="Bild 33" descr="Firmenansicht-2b-Powerpoint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4925551"/>
              <a:ext cx="9144000" cy="154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57790" y="6025384"/>
              <a:ext cx="714375" cy="14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48064" y="5889655"/>
              <a:ext cx="714375" cy="14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High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Temperature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Superconductors</a:t>
            </a:r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41" y="2161089"/>
            <a:ext cx="4498745" cy="4261601"/>
          </a:xfrm>
        </p:spPr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Challenges for development and production</a:t>
            </a:r>
          </a:p>
          <a:p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Best price performance ratio (€/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kAm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Scalable large volume production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Reliable and in-time supply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Flexible but mechanically and electrically stable</a:t>
            </a:r>
          </a:p>
          <a:p>
            <a:pPr lvl="1"/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4</a:t>
            </a:fld>
            <a:endParaRPr lang="en-GB"/>
          </a:p>
        </p:txBody>
      </p:sp>
      <p:pic>
        <p:nvPicPr>
          <p:cNvPr id="1026" name="Picture 2" descr="C:\Users\michael.baecker\AppData\Local\Microsoft\Windows\Temporary Internet Files\Content.Outlook\05WV7XA9\Cover_Supraleiter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12352" y="1749075"/>
            <a:ext cx="3499876" cy="467361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Technology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40" y="2161089"/>
            <a:ext cx="4338872" cy="4626726"/>
          </a:xfrm>
        </p:spPr>
        <p:txBody>
          <a:bodyPr>
            <a:normAutofit/>
          </a:bodyPr>
          <a:lstStyle/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ＭＳ Ｐゴシック" pitchFamily="-111" charset="-128"/>
                <a:cs typeface="Tahoma" pitchFamily="34" charset="0"/>
              </a:rPr>
              <a:t>Chemical solution deposition</a:t>
            </a:r>
          </a:p>
          <a:p>
            <a:pPr marL="342857" lvl="1" indent="-342857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ea typeface="ＭＳ Ｐゴシック" pitchFamily="-111" charset="-128"/>
              <a:cs typeface="Tahoma" pitchFamily="34" charset="0"/>
            </a:endParaRPr>
          </a:p>
          <a:p>
            <a:pPr marL="536509" lvl="1" indent="-174604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Chemical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solution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deposition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(CSD)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for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all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layers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is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considered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to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be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the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„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most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promising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and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most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challenging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“</a:t>
            </a:r>
          </a:p>
          <a:p>
            <a:pPr marL="536509" lvl="1" indent="-174604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 marL="536509" lvl="1" indent="-174604">
              <a:lnSpc>
                <a:spcPts val="23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cs typeface="Tahoma" pitchFamily="34" charset="0"/>
              </a:rPr>
              <a:t>Unique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and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protected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CSD-multi-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layer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technology</a:t>
            </a:r>
            <a:endParaRPr lang="de-DE" dirty="0" smtClean="0">
              <a:latin typeface="Tahoma" pitchFamily="34" charset="0"/>
              <a:cs typeface="Tahoma" pitchFamily="34" charset="0"/>
            </a:endParaRPr>
          </a:p>
          <a:p>
            <a:pPr marL="536509" lvl="2" indent="-174604">
              <a:lnSpc>
                <a:spcPts val="2300"/>
              </a:lnSpc>
              <a:spcBef>
                <a:spcPts val="0"/>
              </a:spcBef>
              <a:spcAft>
                <a:spcPts val="300"/>
              </a:spcAft>
            </a:pPr>
            <a:endParaRPr lang="de-DE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5</a:t>
            </a:fld>
            <a:endParaRPr lang="en-GB"/>
          </a:p>
        </p:txBody>
      </p:sp>
      <p:pic>
        <p:nvPicPr>
          <p:cNvPr id="12" name="Grafik 11" descr="D13_Nano_4_058.jpg"/>
          <p:cNvPicPr>
            <a:picLocks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63946" y="4287199"/>
            <a:ext cx="3453964" cy="2111123"/>
          </a:xfrm>
          <a:prstGeom prst="rect">
            <a:avLst/>
          </a:prstGeom>
        </p:spPr>
      </p:pic>
      <p:pic>
        <p:nvPicPr>
          <p:cNvPr id="13" name="Picture 2" descr="N:\Allgemein\Mitarbeiterspeicher (Desktopersatz)\Jan Bennewitz\Bilder Beschichtung FMP AP75\DSC_0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63946" y="1916555"/>
            <a:ext cx="3453964" cy="206489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Technology</a:t>
            </a:r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HTS wire architecture – thin flexible ceramic coatings</a:t>
            </a:r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6</a:t>
            </a:fld>
            <a:endParaRPr lang="en-GB"/>
          </a:p>
        </p:txBody>
      </p:sp>
      <p:pic>
        <p:nvPicPr>
          <p:cNvPr id="15" name="Picture 5" descr="Metallbuffer-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4441" y="3042745"/>
            <a:ext cx="5053645" cy="284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786096" y="3159441"/>
            <a:ext cx="3486374" cy="326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endParaRPr lang="de-DE" sz="1600" dirty="0"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r>
              <a:rPr lang="de-DE" sz="1600" b="1" dirty="0" err="1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Superconductor</a:t>
            </a:r>
            <a:r>
              <a:rPr lang="de-DE" sz="1600" b="1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1600" b="1" dirty="0" err="1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layer</a:t>
            </a:r>
            <a:endParaRPr lang="de-DE" sz="1600" b="1" dirty="0" smtClean="0">
              <a:solidFill>
                <a:srgbClr val="FF3535"/>
              </a:solidFill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r>
              <a:rPr lang="de-DE" sz="1600" b="1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YBa</a:t>
            </a:r>
            <a:r>
              <a:rPr lang="de-DE" sz="1600" b="1" baseline="-25000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de-DE" sz="1600" b="1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Cu</a:t>
            </a:r>
            <a:r>
              <a:rPr lang="de-DE" sz="1600" b="1" baseline="-25000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3</a:t>
            </a:r>
            <a:r>
              <a:rPr lang="de-DE" sz="1600" b="1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O</a:t>
            </a:r>
            <a:r>
              <a:rPr lang="de-DE" sz="1600" b="1" baseline="-25000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x</a:t>
            </a:r>
            <a:r>
              <a:rPr lang="de-DE" sz="1600" b="1" dirty="0" smtClean="0">
                <a:solidFill>
                  <a:srgbClr val="FF3535"/>
                </a:solidFill>
                <a:latin typeface="Tahoma" pitchFamily="34" charset="0"/>
                <a:cs typeface="Tahoma" pitchFamily="34" charset="0"/>
              </a:rPr>
              <a:t> (YBCO)</a:t>
            </a:r>
            <a:endParaRPr lang="de-DE" sz="1600" b="1" baseline="-25000" dirty="0" smtClean="0">
              <a:solidFill>
                <a:srgbClr val="FF3535"/>
              </a:solidFill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endParaRPr lang="de-DE" sz="1600" dirty="0">
              <a:solidFill>
                <a:srgbClr val="FF3535"/>
              </a:solidFill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r>
              <a:rPr lang="de-DE" sz="1600" b="1" dirty="0" err="1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Buffer</a:t>
            </a:r>
            <a:r>
              <a:rPr lang="de-DE" sz="1600" b="1" dirty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1600" b="1" dirty="0" err="1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layer</a:t>
            </a:r>
            <a:endParaRPr lang="de-DE" sz="1600" b="1" dirty="0" smtClean="0">
              <a:solidFill>
                <a:srgbClr val="6699FF"/>
              </a:solidFill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r>
              <a:rPr lang="de-DE" sz="1600" b="1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La</a:t>
            </a:r>
            <a:r>
              <a:rPr lang="de-DE" sz="1600" b="1" baseline="-25000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de-DE" sz="1600" b="1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Zr</a:t>
            </a:r>
            <a:r>
              <a:rPr lang="de-DE" sz="1600" b="1" baseline="-25000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de-DE" sz="1600" b="1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O</a:t>
            </a:r>
            <a:r>
              <a:rPr lang="de-DE" sz="1600" b="1" baseline="-25000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7</a:t>
            </a:r>
            <a:r>
              <a:rPr lang="de-DE" sz="1600" b="1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 (LZO), CeO</a:t>
            </a:r>
            <a:r>
              <a:rPr lang="de-DE" sz="1600" b="1" baseline="-25000" dirty="0" smtClean="0">
                <a:solidFill>
                  <a:srgbClr val="6699FF"/>
                </a:solidFill>
                <a:latin typeface="Tahoma" pitchFamily="34" charset="0"/>
                <a:cs typeface="Tahoma" pitchFamily="34" charset="0"/>
              </a:rPr>
              <a:t>2</a:t>
            </a: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endParaRPr lang="de-DE" sz="1600" dirty="0">
              <a:solidFill>
                <a:srgbClr val="6699FF"/>
              </a:solidFill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r>
              <a:rPr lang="de-DE" sz="1600" b="1" dirty="0" err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Metal</a:t>
            </a: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1600" b="1" dirty="0" err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alloy</a:t>
            </a: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1600" b="1" dirty="0" err="1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substrate</a:t>
            </a:r>
            <a:endParaRPr lang="de-DE" sz="1600" b="1" dirty="0" smtClean="0">
              <a:solidFill>
                <a:schemeClr val="bg1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222940" indent="-222940" defTabSz="1042111">
              <a:lnSpc>
                <a:spcPct val="110000"/>
              </a:lnSpc>
              <a:spcBef>
                <a:spcPct val="20000"/>
              </a:spcBef>
            </a:pPr>
            <a:r>
              <a:rPr lang="de-DE" sz="1600" b="1" dirty="0" err="1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NiW-alloy</a:t>
            </a:r>
            <a:endParaRPr lang="de-DE" sz="1600" dirty="0">
              <a:solidFill>
                <a:schemeClr val="bg1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 descr="Metallbuffer-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4441" y="3042745"/>
            <a:ext cx="5053645" cy="284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Technology</a:t>
            </a:r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HTS wire architecture – thin flexible ceramic coatings</a:t>
            </a:r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7</a:t>
            </a:fld>
            <a:endParaRPr lang="en-GB"/>
          </a:p>
        </p:txBody>
      </p:sp>
      <p:pic>
        <p:nvPicPr>
          <p:cNvPr id="35" name="Picture 2" descr="http://www3.uni-bonn.de/logo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05112" y="1256915"/>
            <a:ext cx="1638888" cy="1210711"/>
          </a:xfrm>
          <a:prstGeom prst="rect">
            <a:avLst/>
          </a:prstGeom>
          <a:noFill/>
        </p:spPr>
      </p:pic>
      <p:grpSp>
        <p:nvGrpSpPr>
          <p:cNvPr id="4" name="Gruppieren 34"/>
          <p:cNvGrpSpPr/>
          <p:nvPr/>
        </p:nvGrpSpPr>
        <p:grpSpPr>
          <a:xfrm>
            <a:off x="101230" y="4393788"/>
            <a:ext cx="6486994" cy="2416610"/>
            <a:chOff x="328321" y="4644689"/>
            <a:chExt cx="5992103" cy="2143125"/>
          </a:xfrm>
        </p:grpSpPr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28321" y="4644689"/>
              <a:ext cx="257175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4" name="Gerade Verbindung mit Pfeil 43"/>
            <p:cNvCxnSpPr/>
            <p:nvPr/>
          </p:nvCxnSpPr>
          <p:spPr>
            <a:xfrm flipH="1">
              <a:off x="2891772" y="4810828"/>
              <a:ext cx="3428652" cy="905424"/>
            </a:xfrm>
            <a:prstGeom prst="straightConnector1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ieren 37"/>
          <p:cNvGrpSpPr/>
          <p:nvPr/>
        </p:nvGrpSpPr>
        <p:grpSpPr>
          <a:xfrm>
            <a:off x="1313331" y="3156861"/>
            <a:ext cx="4986861" cy="2416610"/>
            <a:chOff x="1969379" y="3407762"/>
            <a:chExt cx="4308694" cy="2143125"/>
          </a:xfrm>
        </p:grpSpPr>
        <p:cxnSp>
          <p:nvCxnSpPr>
            <p:cNvPr id="46" name="Gerade Verbindung mit Pfeil 45"/>
            <p:cNvCxnSpPr/>
            <p:nvPr/>
          </p:nvCxnSpPr>
          <p:spPr>
            <a:xfrm flipH="1">
              <a:off x="4550654" y="4543128"/>
              <a:ext cx="1727419" cy="34510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969379" y="3407762"/>
              <a:ext cx="2581275" cy="214312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</p:grpSp>
      <p:grpSp>
        <p:nvGrpSpPr>
          <p:cNvPr id="6" name="Gruppieren 40"/>
          <p:cNvGrpSpPr/>
          <p:nvPr/>
        </p:nvGrpSpPr>
        <p:grpSpPr>
          <a:xfrm>
            <a:off x="3079830" y="2504950"/>
            <a:ext cx="3940442" cy="2405869"/>
            <a:chOff x="3735877" y="2754636"/>
            <a:chExt cx="3404578" cy="2133600"/>
          </a:xfrm>
        </p:grpSpPr>
        <p:cxnSp>
          <p:nvCxnSpPr>
            <p:cNvPr id="49" name="Gerade Verbindung mit Pfeil 48"/>
            <p:cNvCxnSpPr/>
            <p:nvPr/>
          </p:nvCxnSpPr>
          <p:spPr>
            <a:xfrm flipH="1" flipV="1">
              <a:off x="6317153" y="3935759"/>
              <a:ext cx="823302" cy="100811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Picture 5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735877" y="2754636"/>
              <a:ext cx="258127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5140" y="2702262"/>
            <a:ext cx="66675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6612" y="2584580"/>
            <a:ext cx="2164702" cy="709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Expanded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pilot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line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8" y="2161089"/>
            <a:ext cx="8678861" cy="462672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Construction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key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process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devices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house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In-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house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built-up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more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than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10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devices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8</a:t>
            </a:fld>
            <a:endParaRPr lang="en-GB" dirty="0"/>
          </a:p>
        </p:txBody>
      </p:sp>
      <p:pic>
        <p:nvPicPr>
          <p:cNvPr id="11" name="Picture 3" descr="C:\Users\X0BEND0\AppData\Local\Temp\notes278F50\~90684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807" y="3442997"/>
            <a:ext cx="1871799" cy="2495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X0BEND0\AppData\Local\Temp\notes278F50\~23596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319" y="4117718"/>
            <a:ext cx="1871799" cy="2495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N:\Allgemein\HiRes Eröffnung Pilotproduktion\Deutsche_Nanoschicht_11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612" y="3293706"/>
            <a:ext cx="2969468" cy="1979427"/>
          </a:xfrm>
          <a:prstGeom prst="rect">
            <a:avLst/>
          </a:prstGeom>
          <a:noFill/>
        </p:spPr>
      </p:pic>
      <p:sp>
        <p:nvSpPr>
          <p:cNvPr id="17" name="Rechteck 16"/>
          <p:cNvSpPr/>
          <p:nvPr/>
        </p:nvSpPr>
        <p:spPr>
          <a:xfrm>
            <a:off x="186612" y="2584580"/>
            <a:ext cx="2164702" cy="709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cs typeface="Tahoma" pitchFamily="34" charset="0"/>
              </a:rPr>
              <a:t>Expanded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pilot</a:t>
            </a:r>
            <a:r>
              <a:rPr lang="de-DE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cs typeface="Tahoma" pitchFamily="34" charset="0"/>
              </a:rPr>
              <a:t>line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139" y="2161089"/>
            <a:ext cx="4620046" cy="462672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899"/>
              </a:spcAft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Opening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expanded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pilot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line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Rheinbach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10</a:t>
            </a:r>
            <a:r>
              <a:rPr lang="de-DE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May 2016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64CB-2C82-FB45-8B91-F6C828F49183}" type="slidenum">
              <a:rPr lang="en-GB"/>
              <a:pPr/>
              <a:t>9</a:t>
            </a:fld>
            <a:endParaRPr lang="en-GB" dirty="0"/>
          </a:p>
        </p:txBody>
      </p:sp>
      <p:pic>
        <p:nvPicPr>
          <p:cNvPr id="4" name="Picture 2" descr="N:\Allgemein\HiRes Eröffnung Pilotproduktion\Deutsche_Nanoschicht_10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1124" y="2291723"/>
            <a:ext cx="2969468" cy="1979645"/>
          </a:xfrm>
          <a:prstGeom prst="rect">
            <a:avLst/>
          </a:prstGeom>
          <a:noFill/>
        </p:spPr>
      </p:pic>
      <p:pic>
        <p:nvPicPr>
          <p:cNvPr id="1027" name="Picture 3" descr="N:\Allgemein\HiRes Eröffnung Pilotproduktion\Deutsche_Nanoschicht_10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71124" y="4439318"/>
            <a:ext cx="2969468" cy="1979645"/>
          </a:xfrm>
          <a:prstGeom prst="rect">
            <a:avLst/>
          </a:prstGeom>
          <a:noFill/>
        </p:spPr>
      </p:pic>
      <p:pic>
        <p:nvPicPr>
          <p:cNvPr id="1028" name="Picture 4" descr="N:\Allgemein\HiRes Eröffnung Pilotproduktion\Deutsche_Nanoschicht_108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5369" y="4439516"/>
            <a:ext cx="2969468" cy="19794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858</Words>
  <Application>Microsoft Office PowerPoint</Application>
  <PresentationFormat>Bildschirmpräsentation (4:3)</PresentationFormat>
  <Paragraphs>260</Paragraphs>
  <Slides>26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Office-Design</vt:lpstr>
      <vt:lpstr>    All-Chemical-Solution Coated Conductors  at Deutsche Nanoschicht GmbH  Michael Baecker; Martina Falter; Ron Feenstra; Brygida Wojtyniak; Jan Bennewitz; Jan Kunert; Mark O. Rikel</vt:lpstr>
      <vt:lpstr>Outline</vt:lpstr>
      <vt:lpstr>Deutsche Nanoschicht GmbH</vt:lpstr>
      <vt:lpstr>High Temperature Superconductors</vt:lpstr>
      <vt:lpstr>Process Technology</vt:lpstr>
      <vt:lpstr>Process Technology</vt:lpstr>
      <vt:lpstr>Process Technology</vt:lpstr>
      <vt:lpstr>Expanded pilot line</vt:lpstr>
      <vt:lpstr>Expanded pilot line</vt:lpstr>
      <vt:lpstr>Expanded pilot line</vt:lpstr>
      <vt:lpstr>Performance </vt:lpstr>
      <vt:lpstr>Folie 12</vt:lpstr>
      <vt:lpstr>Folie 13</vt:lpstr>
      <vt:lpstr>Performance</vt:lpstr>
      <vt:lpstr>Folie 15</vt:lpstr>
      <vt:lpstr>Technical HTS conductor</vt:lpstr>
      <vt:lpstr>Technical HTS conductor</vt:lpstr>
      <vt:lpstr>Technical HTS conductor</vt:lpstr>
      <vt:lpstr>Technical HTS conductor</vt:lpstr>
      <vt:lpstr>Technical HTS conductor</vt:lpstr>
      <vt:lpstr>CORT Cable </vt:lpstr>
      <vt:lpstr>Technical HTS conductor</vt:lpstr>
      <vt:lpstr>CORT cable </vt:lpstr>
      <vt:lpstr>Process challenges</vt:lpstr>
      <vt:lpstr>Summary</vt:lpstr>
      <vt:lpstr>Thanks for your attention</vt:lpstr>
    </vt:vector>
  </TitlesOfParts>
  <Company>MARKET:ING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Werbeagentur Market4ing Steinfurt Stephan Ernst</dc:creator>
  <cp:lastModifiedBy>Martina.Falter</cp:lastModifiedBy>
  <cp:revision>243</cp:revision>
  <dcterms:created xsi:type="dcterms:W3CDTF">2012-01-17T11:46:55Z</dcterms:created>
  <dcterms:modified xsi:type="dcterms:W3CDTF">2017-02-11T15:28:33Z</dcterms:modified>
</cp:coreProperties>
</file>