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43"/>
  </p:notesMasterIdLst>
  <p:sldIdLst>
    <p:sldId id="267" r:id="rId6"/>
    <p:sldId id="301" r:id="rId7"/>
    <p:sldId id="274" r:id="rId8"/>
    <p:sldId id="284" r:id="rId9"/>
    <p:sldId id="315" r:id="rId10"/>
    <p:sldId id="310" r:id="rId11"/>
    <p:sldId id="306" r:id="rId12"/>
    <p:sldId id="307" r:id="rId13"/>
    <p:sldId id="308" r:id="rId14"/>
    <p:sldId id="311" r:id="rId15"/>
    <p:sldId id="317" r:id="rId16"/>
    <p:sldId id="313" r:id="rId17"/>
    <p:sldId id="309" r:id="rId18"/>
    <p:sldId id="312" r:id="rId19"/>
    <p:sldId id="305" r:id="rId20"/>
    <p:sldId id="318" r:id="rId21"/>
    <p:sldId id="319" r:id="rId22"/>
    <p:sldId id="303" r:id="rId23"/>
    <p:sldId id="299" r:id="rId24"/>
    <p:sldId id="304" r:id="rId25"/>
    <p:sldId id="302" r:id="rId26"/>
    <p:sldId id="324" r:id="rId27"/>
    <p:sldId id="322" r:id="rId28"/>
    <p:sldId id="323" r:id="rId29"/>
    <p:sldId id="320" r:id="rId30"/>
    <p:sldId id="321" r:id="rId31"/>
    <p:sldId id="325" r:id="rId32"/>
    <p:sldId id="300" r:id="rId33"/>
    <p:sldId id="333" r:id="rId34"/>
    <p:sldId id="287" r:id="rId35"/>
    <p:sldId id="331" r:id="rId36"/>
    <p:sldId id="332" r:id="rId37"/>
    <p:sldId id="326" r:id="rId38"/>
    <p:sldId id="327" r:id="rId39"/>
    <p:sldId id="329" r:id="rId40"/>
    <p:sldId id="330" r:id="rId41"/>
    <p:sldId id="29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akko Murtomäki" initials="JM" lastIdx="4" clrIdx="0">
    <p:extLst>
      <p:ext uri="{19B8F6BF-5375-455C-9EA6-DF929625EA0E}">
        <p15:presenceInfo xmlns:p15="http://schemas.microsoft.com/office/powerpoint/2012/main" userId="a82b455c44bac4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85" autoAdjust="0"/>
    <p:restoredTop sz="94026" autoAdjust="0"/>
  </p:normalViewPr>
  <p:slideViewPr>
    <p:cSldViewPr snapToGrid="0">
      <p:cViewPr varScale="1">
        <p:scale>
          <a:sx n="115" d="100"/>
          <a:sy n="115" d="100"/>
        </p:scale>
        <p:origin x="1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19:25:35.140" idx="1">
    <p:pos x="8157" y="3078"/>
    <p:text>and conference</p:text>
    <p:extLst>
      <p:ext uri="{C676402C-5697-4E1C-873F-D02D1690AC5C}">
        <p15:threadingInfo xmlns:p15="http://schemas.microsoft.com/office/powerpoint/2012/main" timeZoneBias="-120"/>
      </p:ext>
    </p:extLst>
  </p:cm>
  <p:cm authorId="1" dt="2016-04-25T19:26:01.992" idx="2">
    <p:pos x="8157" y="3214"/>
    <p:text>logo ja yliopisto</p:text>
    <p:extLst>
      <p:ext uri="{C676402C-5697-4E1C-873F-D02D1690AC5C}">
        <p15:threadingInfo xmlns:p15="http://schemas.microsoft.com/office/powerpoint/2012/main" timeZoneBias="-120">
          <p15:parentCm authorId="1" idx="1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19:36:20.528" idx="3">
    <p:pos x="10" y="10"/>
    <p:text>Anisotropic field orientation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19:36:20.528" idx="3">
    <p:pos x="10" y="10"/>
    <p:text>Anisotropic field orientation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19:36:20.528" idx="3">
    <p:pos x="10" y="10"/>
    <p:text>Anisotropic field orientation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73F62-7515-4C72-8812-FFA15214C640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8CDC1-1955-4CE2-83E7-E6B68E0F12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878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6ADA-F429-4BB4-8E6F-CF41DBEF232A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43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E8CDC1-1955-4CE2-83E7-E6B68E0F12D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977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154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10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982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FFD09-9669-4BF7-8393-1198CD06C5B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675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519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60755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52674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D9A6-1F19-4CCC-9C42-9A6352EB5C66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09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AA75-D91E-45CF-8FEA-7FB90C52C48D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97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D61F-E2E5-474B-BCDE-F38CBCC41D55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06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E82A-0581-4B60-9667-388F2B3AD869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799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3E705-12D4-4B3F-BA42-83962445A46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840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F21F8-A98E-415F-B001-3557908163A4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3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3452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8CA2-BA26-47CC-8BEA-3570CDD82DDB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051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E779-5B5A-4E59-BFC2-D0836CFCE6D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158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4590-E780-43FE-BF1B-D2DA31A3B36C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8475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FFD09-9669-4BF7-8393-1198CD06C5B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3308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3165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60755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52674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D9A6-1F19-4CCC-9C42-9A6352EB5C66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308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AA75-D91E-45CF-8FEA-7FB90C52C48D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82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D61F-E2E5-474B-BCDE-F38CBCC41D55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934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E82A-0581-4B60-9667-388F2B3AD869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57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3E705-12D4-4B3F-BA42-83962445A46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728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9943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F21F8-A98E-415F-B001-3557908163A4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481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8CA2-BA26-47CC-8BEA-3570CDD82DDB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55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E779-5B5A-4E59-BFC2-D0836CFCE6D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230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4590-E780-43FE-BF1B-D2DA31A3B36C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7666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FFD09-9669-4BF7-8393-1198CD06C5B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2997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1568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60755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52674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D9A6-1F19-4CCC-9C42-9A6352EB5C66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466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AA75-D91E-45CF-8FEA-7FB90C52C48D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0230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D61F-E2E5-474B-BCDE-F38CBCC41D55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889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E82A-0581-4B60-9667-388F2B3AD869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6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095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3E705-12D4-4B3F-BA42-83962445A46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223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F21F8-A98E-415F-B001-3557908163A4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62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8CA2-BA26-47CC-8BEA-3570CDD82DDB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946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E779-5B5A-4E59-BFC2-D0836CFCE6D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2822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4590-E780-43FE-BF1B-D2DA31A3B36C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373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FFD09-9669-4BF7-8393-1198CD06C5B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105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58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60755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52674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6D9A6-1F19-4CCC-9C42-9A6352EB5C66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3893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5AA75-D91E-45CF-8FEA-7FB90C52C48D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482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0D61F-E2E5-474B-BCDE-F38CBCC41D55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5714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E82A-0581-4B60-9667-388F2B3AD869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1958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3E705-12D4-4B3F-BA42-83962445A46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314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F21F8-A98E-415F-B001-3557908163A4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9252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8CA2-BA26-47CC-8BEA-3570CDD82DDB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51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6E779-5B5A-4E59-BFC2-D0836CFCE6DA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3662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A4590-E780-43FE-BF1B-D2DA31A3B36C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8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1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349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274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697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98A23-CF5C-4861-8126-28BFBD993567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58FB-7CD0-4290-9EA1-3266BEEAE6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76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816" y="3230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816" y="966089"/>
            <a:ext cx="10863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16896" y="6226809"/>
            <a:ext cx="104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7BEBE88F-545B-47EF-B338-82B8709C93AF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6368" y="6214618"/>
            <a:ext cx="6766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 flipV="1">
            <a:off x="11295888" y="6252718"/>
            <a:ext cx="6096" cy="6052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211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u="none" kern="1200" cap="small" baseline="0">
          <a:solidFill>
            <a:schemeClr val="tx1"/>
          </a:solidFill>
          <a:latin typeface="Charter" panose="02000503060000020004" pitchFamily="50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6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816" y="3230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816" y="966089"/>
            <a:ext cx="10863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16896" y="6226809"/>
            <a:ext cx="104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7BEBE88F-545B-47EF-B338-82B8709C93AF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6368" y="6214618"/>
            <a:ext cx="6766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 flipV="1">
            <a:off x="11295888" y="6252718"/>
            <a:ext cx="6096" cy="6052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91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u="none" kern="1200" cap="small" baseline="0">
          <a:solidFill>
            <a:schemeClr val="tx1"/>
          </a:solidFill>
          <a:latin typeface="Charter" panose="02000503060000020004" pitchFamily="50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6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816" y="3230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816" y="966089"/>
            <a:ext cx="10863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16896" y="6226809"/>
            <a:ext cx="104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7BEBE88F-545B-47EF-B338-82B8709C93AF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6368" y="6214618"/>
            <a:ext cx="6766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 flipV="1">
            <a:off x="11295888" y="6252718"/>
            <a:ext cx="6096" cy="6052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45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u="none" kern="1200" cap="small" baseline="0">
          <a:solidFill>
            <a:schemeClr val="tx1"/>
          </a:solidFill>
          <a:latin typeface="Charter" panose="02000503060000020004" pitchFamily="50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6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816" y="3230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816" y="966089"/>
            <a:ext cx="10863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16896" y="6226809"/>
            <a:ext cx="104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7BEBE88F-545B-47EF-B338-82B8709C93AF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6368" y="6214618"/>
            <a:ext cx="6766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1"/>
                </a:solidFill>
                <a:latin typeface="Charter" panose="02000503060000020004" pitchFamily="50" charset="0"/>
              </a:defRPr>
            </a:lvl1pPr>
          </a:lstStyle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 flipV="1">
            <a:off x="11295888" y="6252718"/>
            <a:ext cx="6096" cy="60528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16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u="none" kern="1200" cap="small" baseline="0">
          <a:solidFill>
            <a:schemeClr val="tx1"/>
          </a:solidFill>
          <a:latin typeface="Charter" panose="02000503060000020004" pitchFamily="50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6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Charter" panose="0200050306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comments" Target="../comments/comment1.xml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6.xml"/><Relationship Id="rId4" Type="http://schemas.openxmlformats.org/officeDocument/2006/relationships/comments" Target="../comments/commen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comments" Target="../comments/commen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6.xml"/><Relationship Id="rId5" Type="http://schemas.openxmlformats.org/officeDocument/2006/relationships/comments" Target="../comments/comment4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F0C63-5BC2-4AF0-991F-96FAAA945F16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26" y="1412733"/>
            <a:ext cx="8370800" cy="4424802"/>
          </a:xfrm>
          <a:prstGeom prst="rect">
            <a:avLst/>
          </a:prstGeom>
        </p:spPr>
      </p:pic>
      <p:pic>
        <p:nvPicPr>
          <p:cNvPr id="12" name="Picture 2" descr="C:\Users\jevannug\Dropbox\PhDCERN 2.0\Report Layout Study\GeneralFigures\EuCARD2Logo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542" y="5756819"/>
            <a:ext cx="2100443" cy="835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jevannug\Dropbox\PhDCERN 2.0\Report Layout Study\GeneralFigures\FutureMagnet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4113" y="5756819"/>
            <a:ext cx="961571" cy="835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499" y="5756819"/>
            <a:ext cx="1885743" cy="83511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014" y="5888920"/>
            <a:ext cx="6778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prstClr val="white">
                    <a:lumMod val="85000"/>
                  </a:prstClr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Jaakko Murtomäki</a:t>
            </a:r>
            <a:r>
              <a:rPr lang="en-US" dirty="0">
                <a:solidFill>
                  <a:prstClr val="white">
                    <a:lumMod val="85000"/>
                  </a:prstClr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, thanks to </a:t>
            </a:r>
            <a:r>
              <a:rPr lang="de-CH" sz="2000" dirty="0">
                <a:solidFill>
                  <a:prstClr val="white">
                    <a:lumMod val="85000"/>
                  </a:prstClr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J. van Nugteren, </a:t>
            </a:r>
            <a:r>
              <a:rPr lang="en-US" sz="2000" dirty="0">
                <a:solidFill>
                  <a:prstClr val="white">
                    <a:lumMod val="85000"/>
                  </a:prstClr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G. Kirby, </a:t>
            </a:r>
            <a:r>
              <a:rPr lang="en-US" sz="2000" dirty="0">
                <a:solidFill>
                  <a:schemeClr val="bg1"/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L. Rossi</a:t>
            </a:r>
          </a:p>
          <a:p>
            <a:r>
              <a:rPr lang="en-US" sz="2000" dirty="0">
                <a:solidFill>
                  <a:schemeClr val="bg1"/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A. </a:t>
            </a:r>
            <a:r>
              <a:rPr lang="en-US" sz="2000" dirty="0" err="1">
                <a:solidFill>
                  <a:schemeClr val="bg1"/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Stenvall</a:t>
            </a:r>
            <a:r>
              <a:rPr lang="en-US" sz="2000" dirty="0">
                <a:solidFill>
                  <a:schemeClr val="bg1"/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, Gijs de </a:t>
            </a:r>
            <a:r>
              <a:rPr lang="en-US" sz="2000" dirty="0" err="1">
                <a:solidFill>
                  <a:schemeClr val="bg1"/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Rijk</a:t>
            </a:r>
            <a:r>
              <a:rPr lang="en-US" sz="2000" dirty="0">
                <a:solidFill>
                  <a:schemeClr val="bg1"/>
                </a:solidFill>
                <a:latin typeface="Charter" panose="02000503060000020004" pitchFamily="50" charset="0"/>
                <a:ea typeface="Calibri" panose="020F0502020204030204" pitchFamily="34" charset="0"/>
              </a:rPr>
              <a:t> </a:t>
            </a:r>
            <a:endParaRPr lang="en-GB" dirty="0">
              <a:solidFill>
                <a:schemeClr val="bg1"/>
              </a:solidFill>
              <a:latin typeface="Charter" panose="02000503060000020004" pitchFamily="50" charset="0"/>
            </a:endParaRPr>
          </a:p>
        </p:txBody>
      </p:sp>
      <p:pic>
        <p:nvPicPr>
          <p:cNvPr id="11" name="Picture 4" descr="Screen Shot 2016-03-13 at 1.11.21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13" y="4905071"/>
            <a:ext cx="4501468" cy="1032647"/>
          </a:xfrm>
          <a:prstGeom prst="rect">
            <a:avLst/>
          </a:prstGeom>
        </p:spPr>
      </p:pic>
      <p:sp>
        <p:nvSpPr>
          <p:cNvPr id="13" name="TextBox 6"/>
          <p:cNvSpPr txBox="1"/>
          <p:nvPr/>
        </p:nvSpPr>
        <p:spPr>
          <a:xfrm>
            <a:off x="142565" y="4545601"/>
            <a:ext cx="2866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http://eucard2.web.cern.ch/</a:t>
            </a:r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9716" y="0"/>
            <a:ext cx="4453308" cy="5140547"/>
          </a:xfrm>
          <a:prstGeom prst="rect">
            <a:avLst/>
          </a:prstGeom>
        </p:spPr>
      </p:pic>
      <p:pic>
        <p:nvPicPr>
          <p:cNvPr id="14" name="Picture 2" descr="https://encrypted-tbn0.gstatic.com/images?q=tbn:ANd9GcQoG1ymIovt91hJj_z3B-gARCNOG89POfNEjaiIsjrU4_m_Vch0sBh5T1U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499" y="4996596"/>
            <a:ext cx="25527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10479172" y="5082648"/>
            <a:ext cx="1737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>
                <a:solidFill>
                  <a:schemeClr val="bg1">
                    <a:lumMod val="95000"/>
                  </a:schemeClr>
                </a:solidFill>
              </a:rPr>
              <a:t>17.2. 2017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5004" y="212146"/>
            <a:ext cx="883253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prstClr val="white"/>
                </a:solidFill>
                <a:latin typeface="Charter" panose="02000503060000020004" pitchFamily="50" charset="0"/>
              </a:rPr>
              <a:t>WAM-HTS-4 Progress in design for High Field Magnets: </a:t>
            </a:r>
            <a:r>
              <a:rPr lang="en-GB" sz="2800" dirty="0">
                <a:solidFill>
                  <a:schemeClr val="bg1"/>
                </a:solidFill>
                <a:latin typeface="Charter" panose="02000503060000020004" pitchFamily="50" charset="0"/>
              </a:rPr>
              <a:t>Stress in </a:t>
            </a:r>
            <a:r>
              <a:rPr lang="en-GB" sz="2800" dirty="0">
                <a:solidFill>
                  <a:prstClr val="white"/>
                </a:solidFill>
                <a:latin typeface="Charter" panose="02000503060000020004" pitchFamily="50" charset="0"/>
              </a:rPr>
              <a:t>non-uniform current distribution and </a:t>
            </a:r>
          </a:p>
          <a:p>
            <a:endParaRPr lang="en-GB" sz="2800" dirty="0">
              <a:solidFill>
                <a:prstClr val="white"/>
              </a:solidFill>
              <a:latin typeface="Charter" panose="02000503060000020004" pitchFamily="50" charset="0"/>
            </a:endParaRPr>
          </a:p>
          <a:p>
            <a:endParaRPr lang="en-GB" sz="2800" dirty="0">
              <a:solidFill>
                <a:prstClr val="white"/>
              </a:solidFill>
              <a:latin typeface="Charter" panose="02000503060000020004" pitchFamily="50" charset="0"/>
            </a:endParaRPr>
          </a:p>
          <a:p>
            <a:r>
              <a:rPr lang="en-GB" sz="2800" dirty="0">
                <a:solidFill>
                  <a:prstClr val="white"/>
                </a:solidFill>
                <a:latin typeface="Charter" panose="02000503060000020004" pitchFamily="50" charset="0"/>
              </a:rPr>
              <a:t>Inductively Coupled Energy Dissipater (ICED)</a:t>
            </a:r>
          </a:p>
          <a:p>
            <a:r>
              <a:rPr lang="en-GB" sz="2400" dirty="0">
                <a:solidFill>
                  <a:prstClr val="black"/>
                </a:solidFill>
              </a:rPr>
              <a:t/>
            </a:r>
            <a:br>
              <a:rPr lang="en-GB" sz="2400" dirty="0">
                <a:solidFill>
                  <a:prstClr val="black"/>
                </a:solidFill>
              </a:rPr>
            </a:br>
            <a:endParaRPr lang="en-GB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33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uorakulmio 159"/>
          <p:cNvSpPr/>
          <p:nvPr/>
        </p:nvSpPr>
        <p:spPr>
          <a:xfrm>
            <a:off x="9401804" y="5911057"/>
            <a:ext cx="1640067" cy="35306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9930729" y="524094"/>
            <a:ext cx="1640067" cy="92776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52" name="Ryhmä 51"/>
          <p:cNvGrpSpPr/>
          <p:nvPr/>
        </p:nvGrpSpPr>
        <p:grpSpPr>
          <a:xfrm rot="938249">
            <a:off x="9378949" y="2923352"/>
            <a:ext cx="635508" cy="1589322"/>
            <a:chOff x="6709410" y="2812174"/>
            <a:chExt cx="635508" cy="1589322"/>
          </a:xfrm>
        </p:grpSpPr>
        <p:grpSp>
          <p:nvGrpSpPr>
            <p:cNvPr id="53" name="Ryhmä 52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56" name="Suora yhdysviiva 55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uora yhdysviiva 56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uora yhdysviiva 57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uora yhdysviiva 58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uora yhdysviiva 59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uora yhdysviiva 60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uora yhdysviiva 61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Suora yhdysviiva 53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uora yhdysviiva 54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Suorakulmio 21"/>
          <p:cNvSpPr/>
          <p:nvPr/>
        </p:nvSpPr>
        <p:spPr>
          <a:xfrm>
            <a:off x="485494" y="3369428"/>
            <a:ext cx="203200" cy="348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Suorakulmio 12"/>
          <p:cNvSpPr/>
          <p:nvPr/>
        </p:nvSpPr>
        <p:spPr>
          <a:xfrm>
            <a:off x="-4956910" y="3176265"/>
            <a:ext cx="4793343" cy="6957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465" y="524094"/>
            <a:ext cx="10387613" cy="487362"/>
          </a:xfrm>
        </p:spPr>
        <p:txBody>
          <a:bodyPr>
            <a:normAutofit fontScale="90000"/>
          </a:bodyPr>
          <a:lstStyle/>
          <a:p>
            <a:r>
              <a:rPr lang="en-GB" dirty="0"/>
              <a:t>2. Block cable geometry approximation: Elastic boundary layer</a:t>
            </a:r>
          </a:p>
        </p:txBody>
      </p:sp>
      <p:sp>
        <p:nvSpPr>
          <p:cNvPr id="19" name="Suorakulmio 18"/>
          <p:cNvSpPr/>
          <p:nvPr/>
        </p:nvSpPr>
        <p:spPr>
          <a:xfrm>
            <a:off x="485494" y="1548006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Suorakulmio 19"/>
          <p:cNvSpPr/>
          <p:nvPr/>
        </p:nvSpPr>
        <p:spPr>
          <a:xfrm>
            <a:off x="485494" y="3565493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3" name="Tekstiruutu 22"/>
          <p:cNvSpPr txBox="1"/>
          <p:nvPr/>
        </p:nvSpPr>
        <p:spPr>
          <a:xfrm>
            <a:off x="458889" y="2419011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6" name="Tekstiruutu 25"/>
          <p:cNvSpPr txBox="1"/>
          <p:nvPr/>
        </p:nvSpPr>
        <p:spPr>
          <a:xfrm>
            <a:off x="1313342" y="2807384"/>
            <a:ext cx="13967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”</a:t>
            </a:r>
            <a:r>
              <a:rPr lang="fi-FI" sz="1600" dirty="0" err="1"/>
              <a:t>Elastic</a:t>
            </a:r>
            <a:r>
              <a:rPr lang="fi-FI" sz="1600" dirty="0"/>
              <a:t> </a:t>
            </a:r>
            <a:r>
              <a:rPr lang="fi-FI" sz="1600" dirty="0" err="1"/>
              <a:t>boundary</a:t>
            </a:r>
            <a:endParaRPr lang="fi-FI" sz="1600" dirty="0"/>
          </a:p>
          <a:p>
            <a:r>
              <a:rPr lang="fi-FI" sz="1600" dirty="0" err="1"/>
              <a:t>layer</a:t>
            </a:r>
            <a:r>
              <a:rPr lang="fi-FI" sz="1600" dirty="0"/>
              <a:t>” to </a:t>
            </a:r>
            <a:r>
              <a:rPr lang="fi-FI" sz="1600" dirty="0" err="1"/>
              <a:t>approximate</a:t>
            </a:r>
            <a:endParaRPr lang="fi-FI" sz="1600" dirty="0"/>
          </a:p>
          <a:p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gap</a:t>
            </a:r>
            <a:endParaRPr lang="fi-FI" sz="1600" dirty="0"/>
          </a:p>
        </p:txBody>
      </p:sp>
      <p:grpSp>
        <p:nvGrpSpPr>
          <p:cNvPr id="42" name="Ryhmä 41"/>
          <p:cNvGrpSpPr/>
          <p:nvPr/>
        </p:nvGrpSpPr>
        <p:grpSpPr>
          <a:xfrm rot="1093233">
            <a:off x="10953498" y="2918494"/>
            <a:ext cx="635508" cy="1589322"/>
            <a:chOff x="6709410" y="2812174"/>
            <a:chExt cx="635508" cy="1589322"/>
          </a:xfrm>
        </p:grpSpPr>
        <p:grpSp>
          <p:nvGrpSpPr>
            <p:cNvPr id="35" name="Ryhmä 34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8" name="Suora yhdysviiva 17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uora yhdysviiva 28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uora yhdysviiva 29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uora yhdysviiva 30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uora yhdysviiva 31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uora yhdysviiva 32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uora yhdysviiva 33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7" name="Suora yhdysviiva 36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uora yhdysviiva 40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Suorakulmio 27"/>
          <p:cNvSpPr/>
          <p:nvPr/>
        </p:nvSpPr>
        <p:spPr>
          <a:xfrm>
            <a:off x="9943164" y="1451862"/>
            <a:ext cx="1627632" cy="14685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43" name="Ellipsi 42"/>
          <p:cNvSpPr/>
          <p:nvPr/>
        </p:nvSpPr>
        <p:spPr>
          <a:xfrm>
            <a:off x="11473136" y="2773935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44" name="Ellipsi 43"/>
          <p:cNvSpPr/>
          <p:nvPr/>
        </p:nvSpPr>
        <p:spPr>
          <a:xfrm>
            <a:off x="9866798" y="2807912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45" name="Ellipsi 44"/>
          <p:cNvSpPr/>
          <p:nvPr/>
        </p:nvSpPr>
        <p:spPr>
          <a:xfrm>
            <a:off x="9875558" y="1444944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46" name="Ellipsi 45"/>
          <p:cNvSpPr/>
          <p:nvPr/>
        </p:nvSpPr>
        <p:spPr>
          <a:xfrm>
            <a:off x="11503964" y="1422259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grpSp>
        <p:nvGrpSpPr>
          <p:cNvPr id="82" name="Ryhmä 81"/>
          <p:cNvGrpSpPr/>
          <p:nvPr/>
        </p:nvGrpSpPr>
        <p:grpSpPr>
          <a:xfrm>
            <a:off x="9308710" y="4399209"/>
            <a:ext cx="1816577" cy="1565064"/>
            <a:chOff x="5004941" y="4259737"/>
            <a:chExt cx="1816577" cy="1565064"/>
          </a:xfrm>
        </p:grpSpPr>
        <p:sp>
          <p:nvSpPr>
            <p:cNvPr id="47" name="Suorakulmio 46"/>
            <p:cNvSpPr/>
            <p:nvPr/>
          </p:nvSpPr>
          <p:spPr>
            <a:xfrm>
              <a:off x="5081307" y="4289340"/>
              <a:ext cx="1627632" cy="14685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sp>
          <p:nvSpPr>
            <p:cNvPr id="48" name="Ellipsi 47"/>
            <p:cNvSpPr/>
            <p:nvPr/>
          </p:nvSpPr>
          <p:spPr>
            <a:xfrm>
              <a:off x="6611279" y="5611413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49" name="Ellipsi 48"/>
            <p:cNvSpPr/>
            <p:nvPr/>
          </p:nvSpPr>
          <p:spPr>
            <a:xfrm>
              <a:off x="5004941" y="5645390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50" name="Ellipsi 49"/>
            <p:cNvSpPr/>
            <p:nvPr/>
          </p:nvSpPr>
          <p:spPr>
            <a:xfrm>
              <a:off x="5013701" y="4282422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51" name="Ellipsi 50"/>
            <p:cNvSpPr/>
            <p:nvPr/>
          </p:nvSpPr>
          <p:spPr>
            <a:xfrm>
              <a:off x="6642107" y="4259737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</p:grpSp>
      <p:cxnSp>
        <p:nvCxnSpPr>
          <p:cNvPr id="77" name="Suora nuoliyhdysviiva 76"/>
          <p:cNvCxnSpPr/>
          <p:nvPr/>
        </p:nvCxnSpPr>
        <p:spPr>
          <a:xfrm flipV="1">
            <a:off x="8510009" y="4601305"/>
            <a:ext cx="707651" cy="3021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iruutu 77"/>
          <p:cNvSpPr txBox="1"/>
          <p:nvPr/>
        </p:nvSpPr>
        <p:spPr>
          <a:xfrm>
            <a:off x="8066819" y="4929762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node</a:t>
            </a:r>
            <a:endParaRPr lang="fi-FI" dirty="0"/>
          </a:p>
        </p:txBody>
      </p:sp>
      <p:cxnSp>
        <p:nvCxnSpPr>
          <p:cNvPr id="79" name="Suora nuoliyhdysviiva 78"/>
          <p:cNvCxnSpPr/>
          <p:nvPr/>
        </p:nvCxnSpPr>
        <p:spPr>
          <a:xfrm flipV="1">
            <a:off x="8709062" y="3402175"/>
            <a:ext cx="707651" cy="3021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kstiruutu 79"/>
          <p:cNvSpPr txBox="1"/>
          <p:nvPr/>
        </p:nvSpPr>
        <p:spPr>
          <a:xfrm>
            <a:off x="7497329" y="3674381"/>
            <a:ext cx="1430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These</a:t>
            </a:r>
            <a:r>
              <a:rPr lang="fi-FI" dirty="0"/>
              <a:t> </a:t>
            </a:r>
            <a:r>
              <a:rPr lang="fi-FI" dirty="0" err="1"/>
              <a:t>inputs</a:t>
            </a:r>
            <a:r>
              <a:rPr lang="fi-FI" dirty="0"/>
              <a:t> </a:t>
            </a:r>
          </a:p>
          <a:p>
            <a:r>
              <a:rPr lang="fi-FI" dirty="0"/>
              <a:t>act </a:t>
            </a:r>
            <a:r>
              <a:rPr lang="fi-FI" dirty="0" err="1"/>
              <a:t>like</a:t>
            </a:r>
            <a:r>
              <a:rPr lang="fi-FI" dirty="0"/>
              <a:t> </a:t>
            </a:r>
          </a:p>
          <a:p>
            <a:r>
              <a:rPr lang="fi-FI" dirty="0" err="1"/>
              <a:t>elastic</a:t>
            </a:r>
            <a:r>
              <a:rPr lang="fi-FI" dirty="0"/>
              <a:t> </a:t>
            </a:r>
          </a:p>
          <a:p>
            <a:r>
              <a:rPr lang="fi-FI" dirty="0"/>
              <a:t>2D </a:t>
            </a:r>
            <a:r>
              <a:rPr lang="fi-FI" dirty="0" err="1"/>
              <a:t>springs</a:t>
            </a:r>
            <a:endParaRPr lang="fi-FI" dirty="0"/>
          </a:p>
        </p:txBody>
      </p:sp>
      <p:grpSp>
        <p:nvGrpSpPr>
          <p:cNvPr id="83" name="Ryhmä 82"/>
          <p:cNvGrpSpPr/>
          <p:nvPr/>
        </p:nvGrpSpPr>
        <p:grpSpPr>
          <a:xfrm>
            <a:off x="2887186" y="2005811"/>
            <a:ext cx="1816577" cy="1565064"/>
            <a:chOff x="5004941" y="4259737"/>
            <a:chExt cx="1816577" cy="1565064"/>
          </a:xfrm>
        </p:grpSpPr>
        <p:sp>
          <p:nvSpPr>
            <p:cNvPr id="84" name="Suorakulmio 83"/>
            <p:cNvSpPr/>
            <p:nvPr/>
          </p:nvSpPr>
          <p:spPr>
            <a:xfrm>
              <a:off x="5081307" y="4289340"/>
              <a:ext cx="1627632" cy="14685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sp>
          <p:nvSpPr>
            <p:cNvPr id="85" name="Ellipsi 84"/>
            <p:cNvSpPr/>
            <p:nvPr/>
          </p:nvSpPr>
          <p:spPr>
            <a:xfrm>
              <a:off x="6611279" y="5611413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86" name="Ellipsi 85"/>
            <p:cNvSpPr/>
            <p:nvPr/>
          </p:nvSpPr>
          <p:spPr>
            <a:xfrm>
              <a:off x="5004941" y="5645390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87" name="Ellipsi 86"/>
            <p:cNvSpPr/>
            <p:nvPr/>
          </p:nvSpPr>
          <p:spPr>
            <a:xfrm>
              <a:off x="5013701" y="4282422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88" name="Ellipsi 87"/>
            <p:cNvSpPr/>
            <p:nvPr/>
          </p:nvSpPr>
          <p:spPr>
            <a:xfrm>
              <a:off x="6642107" y="4259737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Ryhmä 88"/>
          <p:cNvGrpSpPr/>
          <p:nvPr/>
        </p:nvGrpSpPr>
        <p:grpSpPr>
          <a:xfrm>
            <a:off x="2903151" y="3502856"/>
            <a:ext cx="1816577" cy="1565064"/>
            <a:chOff x="5004941" y="4259737"/>
            <a:chExt cx="1816577" cy="1565064"/>
          </a:xfrm>
        </p:grpSpPr>
        <p:sp>
          <p:nvSpPr>
            <p:cNvPr id="90" name="Suorakulmio 89"/>
            <p:cNvSpPr/>
            <p:nvPr/>
          </p:nvSpPr>
          <p:spPr>
            <a:xfrm>
              <a:off x="5081307" y="4289340"/>
              <a:ext cx="1627632" cy="14685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sp>
          <p:nvSpPr>
            <p:cNvPr id="91" name="Ellipsi 90"/>
            <p:cNvSpPr/>
            <p:nvPr/>
          </p:nvSpPr>
          <p:spPr>
            <a:xfrm>
              <a:off x="6611279" y="5611413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92" name="Ellipsi 91"/>
            <p:cNvSpPr/>
            <p:nvPr/>
          </p:nvSpPr>
          <p:spPr>
            <a:xfrm>
              <a:off x="5004941" y="5645390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93" name="Ellipsi 92"/>
            <p:cNvSpPr/>
            <p:nvPr/>
          </p:nvSpPr>
          <p:spPr>
            <a:xfrm>
              <a:off x="5013701" y="4282422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  <p:sp>
          <p:nvSpPr>
            <p:cNvPr id="94" name="Ellipsi 93"/>
            <p:cNvSpPr/>
            <p:nvPr/>
          </p:nvSpPr>
          <p:spPr>
            <a:xfrm>
              <a:off x="6642107" y="4259737"/>
              <a:ext cx="179411" cy="17941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bg1"/>
                </a:solidFill>
              </a:endParaRPr>
            </a:p>
          </p:txBody>
        </p:sp>
      </p:grpSp>
      <p:sp>
        <p:nvSpPr>
          <p:cNvPr id="95" name="Nuoli oikealle 94"/>
          <p:cNvSpPr/>
          <p:nvPr/>
        </p:nvSpPr>
        <p:spPr>
          <a:xfrm rot="10587941" flipH="1">
            <a:off x="8263048" y="1657377"/>
            <a:ext cx="291734" cy="243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6" name="Tekstiruutu 95"/>
          <p:cNvSpPr txBox="1"/>
          <p:nvPr/>
        </p:nvSpPr>
        <p:spPr>
          <a:xfrm>
            <a:off x="1973075" y="1537239"/>
            <a:ext cx="380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Elastic</a:t>
            </a:r>
            <a:r>
              <a:rPr lang="fi-FI" dirty="0"/>
              <a:t> </a:t>
            </a:r>
            <a:r>
              <a:rPr lang="fi-FI" dirty="0" err="1"/>
              <a:t>boundary</a:t>
            </a:r>
            <a:r>
              <a:rPr lang="fi-FI" dirty="0"/>
              <a:t> </a:t>
            </a:r>
            <a:r>
              <a:rPr lang="fi-FI" dirty="0" err="1"/>
              <a:t>layer</a:t>
            </a:r>
            <a:r>
              <a:rPr lang="fi-FI" dirty="0"/>
              <a:t> at </a:t>
            </a:r>
            <a:r>
              <a:rPr lang="fi-FI" dirty="0" err="1"/>
              <a:t>element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</p:txBody>
      </p:sp>
      <p:sp>
        <p:nvSpPr>
          <p:cNvPr id="98" name="Tekstiruutu 97"/>
          <p:cNvSpPr txBox="1"/>
          <p:nvPr/>
        </p:nvSpPr>
        <p:spPr>
          <a:xfrm>
            <a:off x="6057834" y="1576837"/>
            <a:ext cx="13967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Realized</a:t>
            </a:r>
            <a:r>
              <a:rPr lang="fi-FI" dirty="0"/>
              <a:t> </a:t>
            </a:r>
            <a:r>
              <a:rPr lang="fi-FI" dirty="0" err="1"/>
              <a:t>through</a:t>
            </a:r>
            <a:r>
              <a:rPr lang="fi-FI" dirty="0"/>
              <a:t> input of </a:t>
            </a:r>
            <a:r>
              <a:rPr lang="fi-FI" dirty="0" err="1"/>
              <a:t>tangential</a:t>
            </a:r>
            <a:r>
              <a:rPr lang="fi-FI" dirty="0"/>
              <a:t> and </a:t>
            </a:r>
            <a:r>
              <a:rPr lang="fi-FI" dirty="0" err="1"/>
              <a:t>normal</a:t>
            </a:r>
            <a:r>
              <a:rPr lang="fi-FI" dirty="0"/>
              <a:t> </a:t>
            </a:r>
            <a:r>
              <a:rPr lang="fi-FI" dirty="0" err="1"/>
              <a:t>elasticity</a:t>
            </a:r>
            <a:r>
              <a:rPr lang="fi-FI" dirty="0"/>
              <a:t> at </a:t>
            </a:r>
            <a:r>
              <a:rPr lang="fi-FI" dirty="0" err="1"/>
              <a:t>the</a:t>
            </a:r>
            <a:r>
              <a:rPr lang="fi-FI" dirty="0"/>
              <a:t> </a:t>
            </a:r>
          </a:p>
          <a:p>
            <a:r>
              <a:rPr lang="fi-FI" dirty="0" err="1"/>
              <a:t>Bonded</a:t>
            </a:r>
            <a:r>
              <a:rPr lang="fi-FI" dirty="0"/>
              <a:t> </a:t>
            </a:r>
            <a:r>
              <a:rPr lang="fi-FI" dirty="0" err="1"/>
              <a:t>contact</a:t>
            </a:r>
            <a:r>
              <a:rPr lang="fi-FI" dirty="0"/>
              <a:t> </a:t>
            </a:r>
            <a:r>
              <a:rPr lang="fi-FI" dirty="0" err="1"/>
              <a:t>element</a:t>
            </a:r>
            <a:endParaRPr lang="fi-FI" dirty="0"/>
          </a:p>
          <a:p>
            <a:endParaRPr lang="fi-FI" dirty="0"/>
          </a:p>
          <a:p>
            <a:r>
              <a:rPr lang="fi-FI" dirty="0"/>
              <a:t>2D: [N/m^2]</a:t>
            </a:r>
          </a:p>
          <a:p>
            <a:r>
              <a:rPr lang="fi-FI" dirty="0"/>
              <a:t>3D: [N/m^3]</a:t>
            </a:r>
          </a:p>
          <a:p>
            <a:endParaRPr lang="fi-FI" dirty="0"/>
          </a:p>
        </p:txBody>
      </p:sp>
      <p:sp>
        <p:nvSpPr>
          <p:cNvPr id="99" name="Nuoli oikealle 98"/>
          <p:cNvSpPr/>
          <p:nvPr/>
        </p:nvSpPr>
        <p:spPr>
          <a:xfrm>
            <a:off x="5254292" y="3561996"/>
            <a:ext cx="708430" cy="3043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0" name="Nuoli oikealle 99"/>
          <p:cNvSpPr/>
          <p:nvPr/>
        </p:nvSpPr>
        <p:spPr>
          <a:xfrm rot="16200000">
            <a:off x="5223649" y="2999412"/>
            <a:ext cx="708430" cy="3043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03" name="Suora yhdysviiva 102"/>
          <p:cNvCxnSpPr/>
          <p:nvPr/>
        </p:nvCxnSpPr>
        <p:spPr>
          <a:xfrm flipV="1">
            <a:off x="3148853" y="3552488"/>
            <a:ext cx="1356111" cy="177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uora yhdysviiva 106"/>
          <p:cNvCxnSpPr/>
          <p:nvPr/>
        </p:nvCxnSpPr>
        <p:spPr>
          <a:xfrm flipV="1">
            <a:off x="3117916" y="3461286"/>
            <a:ext cx="1356111" cy="177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kstiruutu 108"/>
          <p:cNvSpPr txBox="1"/>
          <p:nvPr/>
        </p:nvSpPr>
        <p:spPr>
          <a:xfrm>
            <a:off x="233653" y="1132266"/>
            <a:ext cx="2146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Roebel</a:t>
            </a:r>
            <a:r>
              <a:rPr lang="fi-FI" dirty="0"/>
              <a:t> </a:t>
            </a:r>
            <a:r>
              <a:rPr lang="fi-FI" dirty="0" err="1"/>
              <a:t>cable</a:t>
            </a:r>
            <a:r>
              <a:rPr lang="fi-FI" dirty="0"/>
              <a:t> </a:t>
            </a:r>
            <a:r>
              <a:rPr lang="fi-FI" dirty="0" err="1"/>
              <a:t>section</a:t>
            </a:r>
            <a:r>
              <a:rPr lang="fi-FI" dirty="0"/>
              <a:t> </a:t>
            </a:r>
          </a:p>
        </p:txBody>
      </p:sp>
      <p:sp>
        <p:nvSpPr>
          <p:cNvPr id="110" name="Tekstiruutu 109"/>
          <p:cNvSpPr txBox="1"/>
          <p:nvPr/>
        </p:nvSpPr>
        <p:spPr>
          <a:xfrm>
            <a:off x="745616" y="2110230"/>
            <a:ext cx="1143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Top </a:t>
            </a:r>
            <a:r>
              <a:rPr lang="fi-FI" dirty="0" err="1"/>
              <a:t>stack</a:t>
            </a:r>
            <a:endParaRPr lang="fi-FI" dirty="0"/>
          </a:p>
        </p:txBody>
      </p:sp>
      <p:sp>
        <p:nvSpPr>
          <p:cNvPr id="111" name="Tekstiruutu 110"/>
          <p:cNvSpPr txBox="1"/>
          <p:nvPr/>
        </p:nvSpPr>
        <p:spPr>
          <a:xfrm>
            <a:off x="772833" y="5045373"/>
            <a:ext cx="144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Bottom</a:t>
            </a:r>
            <a:r>
              <a:rPr lang="fi-FI" dirty="0"/>
              <a:t> </a:t>
            </a:r>
            <a:r>
              <a:rPr lang="fi-FI" dirty="0" err="1"/>
              <a:t>stack</a:t>
            </a:r>
            <a:endParaRPr lang="fi-FI" dirty="0"/>
          </a:p>
        </p:txBody>
      </p:sp>
      <p:sp>
        <p:nvSpPr>
          <p:cNvPr id="112" name="Tekstiruutu 111"/>
          <p:cNvSpPr txBox="1"/>
          <p:nvPr/>
        </p:nvSpPr>
        <p:spPr>
          <a:xfrm>
            <a:off x="587094" y="5738669"/>
            <a:ext cx="8293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/>
              <a:t>Elastic</a:t>
            </a:r>
            <a:r>
              <a:rPr lang="fi-FI" b="1" dirty="0"/>
              <a:t> </a:t>
            </a:r>
            <a:r>
              <a:rPr lang="fi-FI" b="1" dirty="0" err="1"/>
              <a:t>boundary</a:t>
            </a:r>
            <a:r>
              <a:rPr lang="fi-FI" b="1" dirty="0"/>
              <a:t> </a:t>
            </a:r>
            <a:r>
              <a:rPr lang="fi-FI" b="1" dirty="0" err="1"/>
              <a:t>layer</a:t>
            </a:r>
            <a:r>
              <a:rPr lang="fi-FI" b="1" dirty="0"/>
              <a:t> </a:t>
            </a:r>
            <a:r>
              <a:rPr lang="fi-FI" b="1" dirty="0" err="1"/>
              <a:t>can</a:t>
            </a:r>
            <a:r>
              <a:rPr lang="fi-FI" b="1" dirty="0"/>
              <a:t> </a:t>
            </a:r>
            <a:r>
              <a:rPr lang="fi-FI" b="1" dirty="0" err="1"/>
              <a:t>be</a:t>
            </a:r>
            <a:r>
              <a:rPr lang="fi-FI" b="1" dirty="0"/>
              <a:t> </a:t>
            </a:r>
            <a:r>
              <a:rPr lang="fi-FI" b="1" dirty="0" err="1"/>
              <a:t>used</a:t>
            </a:r>
            <a:r>
              <a:rPr lang="fi-FI" b="1" dirty="0"/>
              <a:t> to </a:t>
            </a:r>
            <a:r>
              <a:rPr lang="fi-FI" b="1" dirty="0" err="1"/>
              <a:t>create</a:t>
            </a:r>
            <a:r>
              <a:rPr lang="fi-FI" b="1" dirty="0"/>
              <a:t> ”soft </a:t>
            </a:r>
            <a:r>
              <a:rPr lang="fi-FI" b="1" dirty="0" err="1"/>
              <a:t>or</a:t>
            </a:r>
            <a:r>
              <a:rPr lang="fi-FI" b="1" dirty="0"/>
              <a:t> </a:t>
            </a:r>
            <a:r>
              <a:rPr lang="fi-FI" b="1" dirty="0" err="1"/>
              <a:t>more</a:t>
            </a:r>
            <a:r>
              <a:rPr lang="fi-FI" b="1" dirty="0"/>
              <a:t> </a:t>
            </a:r>
            <a:r>
              <a:rPr lang="fi-FI" b="1" dirty="0" err="1"/>
              <a:t>elastic</a:t>
            </a:r>
            <a:r>
              <a:rPr lang="fi-FI" b="1" dirty="0"/>
              <a:t>” </a:t>
            </a:r>
            <a:r>
              <a:rPr lang="fi-FI" b="1" dirty="0" err="1"/>
              <a:t>boundary</a:t>
            </a:r>
            <a:r>
              <a:rPr lang="fi-FI" b="1" dirty="0"/>
              <a:t> </a:t>
            </a:r>
            <a:r>
              <a:rPr lang="fi-FI" b="1" dirty="0" err="1"/>
              <a:t>layers</a:t>
            </a:r>
            <a:r>
              <a:rPr lang="fi-FI" b="1" dirty="0"/>
              <a:t> </a:t>
            </a:r>
            <a:r>
              <a:rPr lang="fi-FI" b="1" dirty="0" err="1"/>
              <a:t>between</a:t>
            </a:r>
            <a:r>
              <a:rPr lang="fi-FI" b="1" dirty="0"/>
              <a:t> </a:t>
            </a:r>
            <a:r>
              <a:rPr lang="fi-FI" b="1" dirty="0" err="1"/>
              <a:t>parts</a:t>
            </a:r>
            <a:r>
              <a:rPr lang="fi-FI" b="1" dirty="0"/>
              <a:t> </a:t>
            </a:r>
            <a:r>
              <a:rPr lang="fi-FI" b="1" dirty="0" err="1"/>
              <a:t>that</a:t>
            </a:r>
            <a:r>
              <a:rPr lang="fi-FI" b="1" dirty="0"/>
              <a:t> </a:t>
            </a:r>
            <a:r>
              <a:rPr lang="fi-FI" b="1" dirty="0" err="1"/>
              <a:t>have</a:t>
            </a:r>
            <a:r>
              <a:rPr lang="fi-FI" b="1" dirty="0"/>
              <a:t> </a:t>
            </a:r>
            <a:r>
              <a:rPr lang="fi-FI" b="1" dirty="0" err="1"/>
              <a:t>much</a:t>
            </a:r>
            <a:r>
              <a:rPr lang="fi-FI" b="1" dirty="0"/>
              <a:t> </a:t>
            </a:r>
            <a:r>
              <a:rPr lang="fi-FI" b="1" dirty="0" err="1"/>
              <a:t>higher</a:t>
            </a:r>
            <a:r>
              <a:rPr lang="fi-FI" b="1" dirty="0"/>
              <a:t> E-</a:t>
            </a:r>
            <a:r>
              <a:rPr lang="fi-FI" b="1" dirty="0" err="1"/>
              <a:t>modulus</a:t>
            </a:r>
            <a:r>
              <a:rPr lang="fi-FI" b="1" dirty="0"/>
              <a:t> </a:t>
            </a:r>
            <a:r>
              <a:rPr lang="fi-FI" b="1" dirty="0" err="1"/>
              <a:t>than</a:t>
            </a:r>
            <a:r>
              <a:rPr lang="fi-FI" b="1" dirty="0"/>
              <a:t> </a:t>
            </a:r>
            <a:r>
              <a:rPr lang="fi-FI" b="1" dirty="0" err="1"/>
              <a:t>the</a:t>
            </a:r>
            <a:r>
              <a:rPr lang="fi-FI" b="1" dirty="0"/>
              <a:t> </a:t>
            </a:r>
            <a:r>
              <a:rPr lang="fi-FI" b="1" dirty="0" err="1"/>
              <a:t>bonding</a:t>
            </a:r>
            <a:r>
              <a:rPr lang="fi-FI" b="1" dirty="0"/>
              <a:t> </a:t>
            </a:r>
            <a:r>
              <a:rPr lang="fi-FI" b="1" dirty="0" err="1"/>
              <a:t>agent</a:t>
            </a:r>
            <a:r>
              <a:rPr lang="fi-FI" b="1" dirty="0"/>
              <a:t> </a:t>
            </a:r>
            <a:r>
              <a:rPr lang="fi-FI" b="1" dirty="0" err="1"/>
              <a:t>used</a:t>
            </a:r>
            <a:r>
              <a:rPr lang="fi-FI" b="1" dirty="0"/>
              <a:t> </a:t>
            </a:r>
            <a:r>
              <a:rPr lang="fi-FI" b="1" dirty="0" err="1"/>
              <a:t>between</a:t>
            </a:r>
            <a:r>
              <a:rPr lang="fi-FI" b="1" dirty="0"/>
              <a:t> </a:t>
            </a:r>
            <a:r>
              <a:rPr lang="fi-FI" b="1" dirty="0" err="1"/>
              <a:t>them</a:t>
            </a:r>
            <a:r>
              <a:rPr lang="fi-FI" b="1" dirty="0"/>
              <a:t>. NO NEED TO MESH THESE THIN REGIONS!</a:t>
            </a:r>
          </a:p>
        </p:txBody>
      </p:sp>
      <p:sp>
        <p:nvSpPr>
          <p:cNvPr id="113" name="Suorakulmio 112"/>
          <p:cNvSpPr/>
          <p:nvPr/>
        </p:nvSpPr>
        <p:spPr>
          <a:xfrm>
            <a:off x="233653" y="3310866"/>
            <a:ext cx="611316" cy="47834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Nuoli oikealle 24"/>
          <p:cNvSpPr/>
          <p:nvPr/>
        </p:nvSpPr>
        <p:spPr>
          <a:xfrm flipH="1">
            <a:off x="955293" y="3481892"/>
            <a:ext cx="291734" cy="243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6" name="Suora yhdysviiva 5"/>
          <p:cNvCxnSpPr/>
          <p:nvPr/>
        </p:nvCxnSpPr>
        <p:spPr>
          <a:xfrm flipV="1">
            <a:off x="844969" y="1987465"/>
            <a:ext cx="1788773" cy="133871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uora yhdysviiva 8"/>
          <p:cNvCxnSpPr/>
          <p:nvPr/>
        </p:nvCxnSpPr>
        <p:spPr>
          <a:xfrm>
            <a:off x="844969" y="3796784"/>
            <a:ext cx="1731174" cy="124473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Ellipsi 115"/>
          <p:cNvSpPr/>
          <p:nvPr/>
        </p:nvSpPr>
        <p:spPr>
          <a:xfrm>
            <a:off x="10678223" y="1398866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17" name="Ellipsi 116"/>
          <p:cNvSpPr/>
          <p:nvPr/>
        </p:nvSpPr>
        <p:spPr>
          <a:xfrm>
            <a:off x="10678222" y="2793620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18" name="Ellipsi 117"/>
          <p:cNvSpPr/>
          <p:nvPr/>
        </p:nvSpPr>
        <p:spPr>
          <a:xfrm>
            <a:off x="10128253" y="4386485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21" name="Ellipsi 120"/>
          <p:cNvSpPr/>
          <p:nvPr/>
        </p:nvSpPr>
        <p:spPr>
          <a:xfrm>
            <a:off x="10169150" y="5747538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22" name="Ellipsi 121"/>
          <p:cNvSpPr/>
          <p:nvPr/>
        </p:nvSpPr>
        <p:spPr>
          <a:xfrm>
            <a:off x="3695723" y="3348894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23" name="Ellipsi 122"/>
          <p:cNvSpPr/>
          <p:nvPr/>
        </p:nvSpPr>
        <p:spPr>
          <a:xfrm>
            <a:off x="3684514" y="3494372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1" name="Tekstiruutu 10"/>
          <p:cNvSpPr txBox="1"/>
          <p:nvPr/>
        </p:nvSpPr>
        <p:spPr>
          <a:xfrm>
            <a:off x="2895260" y="2171796"/>
            <a:ext cx="9648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Finite</a:t>
            </a:r>
            <a:r>
              <a:rPr lang="fi-FI" dirty="0"/>
              <a:t> </a:t>
            </a:r>
          </a:p>
          <a:p>
            <a:r>
              <a:rPr lang="fi-FI" dirty="0" err="1"/>
              <a:t>element</a:t>
            </a:r>
            <a:endParaRPr lang="fi-FI" dirty="0"/>
          </a:p>
          <a:p>
            <a:endParaRPr lang="fi-FI" dirty="0"/>
          </a:p>
        </p:txBody>
      </p:sp>
      <p:sp>
        <p:nvSpPr>
          <p:cNvPr id="124" name="Tekstiruutu 123"/>
          <p:cNvSpPr txBox="1"/>
          <p:nvPr/>
        </p:nvSpPr>
        <p:spPr>
          <a:xfrm>
            <a:off x="2940269" y="4275601"/>
            <a:ext cx="9648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Finite</a:t>
            </a:r>
            <a:r>
              <a:rPr lang="fi-FI" dirty="0"/>
              <a:t> </a:t>
            </a:r>
          </a:p>
          <a:p>
            <a:r>
              <a:rPr lang="fi-FI" dirty="0" err="1"/>
              <a:t>element</a:t>
            </a:r>
            <a:endParaRPr lang="fi-FI" dirty="0"/>
          </a:p>
          <a:p>
            <a:endParaRPr lang="fi-FI" dirty="0"/>
          </a:p>
        </p:txBody>
      </p:sp>
      <p:sp>
        <p:nvSpPr>
          <p:cNvPr id="125" name="Ellipsi 124"/>
          <p:cNvSpPr/>
          <p:nvPr/>
        </p:nvSpPr>
        <p:spPr>
          <a:xfrm>
            <a:off x="3702052" y="4191526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126" name="Ellipsi 125"/>
          <p:cNvSpPr/>
          <p:nvPr/>
        </p:nvSpPr>
        <p:spPr>
          <a:xfrm>
            <a:off x="4512609" y="4179890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27" name="Ellipsi 126"/>
          <p:cNvSpPr/>
          <p:nvPr/>
        </p:nvSpPr>
        <p:spPr>
          <a:xfrm>
            <a:off x="2916383" y="4160345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cxnSp>
        <p:nvCxnSpPr>
          <p:cNvPr id="14" name="Suora yhdysviiva 13"/>
          <p:cNvCxnSpPr>
            <a:stCxn id="127" idx="6"/>
            <a:endCxn id="125" idx="2"/>
          </p:cNvCxnSpPr>
          <p:nvPr/>
        </p:nvCxnSpPr>
        <p:spPr>
          <a:xfrm>
            <a:off x="3095794" y="4250051"/>
            <a:ext cx="606258" cy="3118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uora yhdysviiva 127"/>
          <p:cNvCxnSpPr>
            <a:endCxn id="126" idx="2"/>
          </p:cNvCxnSpPr>
          <p:nvPr/>
        </p:nvCxnSpPr>
        <p:spPr>
          <a:xfrm flipV="1">
            <a:off x="3885551" y="4269596"/>
            <a:ext cx="627058" cy="286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uora yhdysviiva 128"/>
          <p:cNvCxnSpPr>
            <a:stCxn id="125" idx="4"/>
          </p:cNvCxnSpPr>
          <p:nvPr/>
        </p:nvCxnSpPr>
        <p:spPr>
          <a:xfrm flipH="1">
            <a:off x="3791757" y="4370937"/>
            <a:ext cx="1" cy="6360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uora yhdysviiva 129"/>
          <p:cNvCxnSpPr>
            <a:stCxn id="123" idx="4"/>
          </p:cNvCxnSpPr>
          <p:nvPr/>
        </p:nvCxnSpPr>
        <p:spPr>
          <a:xfrm>
            <a:off x="3774220" y="3673783"/>
            <a:ext cx="17537" cy="5420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Ellipsi 130"/>
          <p:cNvSpPr/>
          <p:nvPr/>
        </p:nvSpPr>
        <p:spPr>
          <a:xfrm>
            <a:off x="3708053" y="4902818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32" name="Ellipsi 131"/>
          <p:cNvSpPr/>
          <p:nvPr/>
        </p:nvSpPr>
        <p:spPr>
          <a:xfrm>
            <a:off x="3682012" y="2642331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34" name="Ellipsi 133"/>
          <p:cNvSpPr/>
          <p:nvPr/>
        </p:nvSpPr>
        <p:spPr>
          <a:xfrm>
            <a:off x="3695020" y="1966468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35" name="Ellipsi 134"/>
          <p:cNvSpPr/>
          <p:nvPr/>
        </p:nvSpPr>
        <p:spPr>
          <a:xfrm>
            <a:off x="2871200" y="2733222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cxnSp>
        <p:nvCxnSpPr>
          <p:cNvPr id="136" name="Suora yhdysviiva 135"/>
          <p:cNvCxnSpPr>
            <a:endCxn id="132" idx="0"/>
          </p:cNvCxnSpPr>
          <p:nvPr/>
        </p:nvCxnSpPr>
        <p:spPr>
          <a:xfrm flipH="1">
            <a:off x="3771718" y="2126849"/>
            <a:ext cx="19368" cy="5154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uora yhdysviiva 136"/>
          <p:cNvCxnSpPr>
            <a:endCxn id="122" idx="0"/>
          </p:cNvCxnSpPr>
          <p:nvPr/>
        </p:nvCxnSpPr>
        <p:spPr>
          <a:xfrm>
            <a:off x="3761079" y="2813741"/>
            <a:ext cx="24350" cy="5351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uora yhdysviiva 137"/>
          <p:cNvCxnSpPr>
            <a:endCxn id="84" idx="3"/>
          </p:cNvCxnSpPr>
          <p:nvPr/>
        </p:nvCxnSpPr>
        <p:spPr>
          <a:xfrm>
            <a:off x="3879168" y="2732036"/>
            <a:ext cx="712016" cy="376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uora yhdysviiva 138"/>
          <p:cNvCxnSpPr/>
          <p:nvPr/>
        </p:nvCxnSpPr>
        <p:spPr>
          <a:xfrm flipV="1">
            <a:off x="3043993" y="2753693"/>
            <a:ext cx="639289" cy="716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kstiruutu 100"/>
          <p:cNvSpPr txBox="1"/>
          <p:nvPr/>
        </p:nvSpPr>
        <p:spPr>
          <a:xfrm>
            <a:off x="2947745" y="3052197"/>
            <a:ext cx="1657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err="1">
                <a:solidFill>
                  <a:schemeClr val="bg1"/>
                </a:solidFill>
              </a:rPr>
              <a:t>Contact</a:t>
            </a:r>
            <a:r>
              <a:rPr lang="fi-FI" sz="1600" dirty="0">
                <a:solidFill>
                  <a:schemeClr val="bg1"/>
                </a:solidFill>
              </a:rPr>
              <a:t> </a:t>
            </a:r>
            <a:r>
              <a:rPr lang="fi-FI" sz="1600" dirty="0" err="1">
                <a:solidFill>
                  <a:schemeClr val="bg1"/>
                </a:solidFill>
              </a:rPr>
              <a:t>elements</a:t>
            </a:r>
            <a:endParaRPr lang="fi-FI" sz="1600" dirty="0">
              <a:solidFill>
                <a:schemeClr val="bg1"/>
              </a:solidFill>
            </a:endParaRPr>
          </a:p>
        </p:txBody>
      </p:sp>
      <p:sp>
        <p:nvSpPr>
          <p:cNvPr id="108" name="Suorakulmio 107"/>
          <p:cNvSpPr/>
          <p:nvPr/>
        </p:nvSpPr>
        <p:spPr>
          <a:xfrm>
            <a:off x="2954019" y="3587032"/>
            <a:ext cx="1708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600" dirty="0">
                <a:solidFill>
                  <a:schemeClr val="bg1"/>
                </a:solidFill>
              </a:rPr>
              <a:t>Target </a:t>
            </a:r>
            <a:r>
              <a:rPr lang="fi-FI" sz="1600" dirty="0" err="1">
                <a:solidFill>
                  <a:schemeClr val="bg1"/>
                </a:solidFill>
              </a:rPr>
              <a:t>elements</a:t>
            </a:r>
            <a:endParaRPr lang="fi-FI" sz="1600" dirty="0">
              <a:solidFill>
                <a:schemeClr val="bg1"/>
              </a:solidFill>
            </a:endParaRPr>
          </a:p>
        </p:txBody>
      </p:sp>
      <p:sp>
        <p:nvSpPr>
          <p:cNvPr id="133" name="Ellipsi 132"/>
          <p:cNvSpPr/>
          <p:nvPr/>
        </p:nvSpPr>
        <p:spPr>
          <a:xfrm>
            <a:off x="4504527" y="2679795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14" name="Suorakulmio 113"/>
          <p:cNvSpPr/>
          <p:nvPr/>
        </p:nvSpPr>
        <p:spPr>
          <a:xfrm>
            <a:off x="2576143" y="2005810"/>
            <a:ext cx="2401540" cy="302813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40" name="Suora yhdysviiva 139"/>
          <p:cNvCxnSpPr/>
          <p:nvPr/>
        </p:nvCxnSpPr>
        <p:spPr>
          <a:xfrm>
            <a:off x="10850825" y="2156576"/>
            <a:ext cx="712016" cy="3764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uora yhdysviiva 140"/>
          <p:cNvCxnSpPr/>
          <p:nvPr/>
        </p:nvCxnSpPr>
        <p:spPr>
          <a:xfrm flipV="1">
            <a:off x="9917992" y="2149422"/>
            <a:ext cx="760230" cy="429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uora yhdysviiva 141"/>
          <p:cNvCxnSpPr>
            <a:endCxn id="116" idx="4"/>
          </p:cNvCxnSpPr>
          <p:nvPr/>
        </p:nvCxnSpPr>
        <p:spPr>
          <a:xfrm flipH="1" flipV="1">
            <a:off x="10767929" y="1578277"/>
            <a:ext cx="7811" cy="5051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uora yhdysviiva 142"/>
          <p:cNvCxnSpPr/>
          <p:nvPr/>
        </p:nvCxnSpPr>
        <p:spPr>
          <a:xfrm flipH="1" flipV="1">
            <a:off x="10766024" y="2275934"/>
            <a:ext cx="7811" cy="50513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uora yhdysviiva 143"/>
          <p:cNvCxnSpPr/>
          <p:nvPr/>
        </p:nvCxnSpPr>
        <p:spPr>
          <a:xfrm>
            <a:off x="10213840" y="4557209"/>
            <a:ext cx="7538" cy="6012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uora yhdysviiva 146"/>
          <p:cNvCxnSpPr/>
          <p:nvPr/>
        </p:nvCxnSpPr>
        <p:spPr>
          <a:xfrm>
            <a:off x="10221378" y="5259330"/>
            <a:ext cx="37477" cy="4734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uora yhdysviiva 149"/>
          <p:cNvCxnSpPr>
            <a:endCxn id="47" idx="3"/>
          </p:cNvCxnSpPr>
          <p:nvPr/>
        </p:nvCxnSpPr>
        <p:spPr>
          <a:xfrm>
            <a:off x="10258484" y="5158484"/>
            <a:ext cx="754224" cy="45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uora yhdysviiva 152"/>
          <p:cNvCxnSpPr/>
          <p:nvPr/>
        </p:nvCxnSpPr>
        <p:spPr>
          <a:xfrm>
            <a:off x="9374029" y="5198931"/>
            <a:ext cx="754224" cy="45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Ellipsi 153"/>
          <p:cNvSpPr/>
          <p:nvPr/>
        </p:nvSpPr>
        <p:spPr>
          <a:xfrm>
            <a:off x="10134976" y="5114428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55" name="Ellipsi 154"/>
          <p:cNvSpPr/>
          <p:nvPr/>
        </p:nvSpPr>
        <p:spPr>
          <a:xfrm>
            <a:off x="9299704" y="5126432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56" name="Ellipsi 155"/>
          <p:cNvSpPr/>
          <p:nvPr/>
        </p:nvSpPr>
        <p:spPr>
          <a:xfrm>
            <a:off x="10938337" y="5076251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57" name="Ellipsi 156"/>
          <p:cNvSpPr/>
          <p:nvPr/>
        </p:nvSpPr>
        <p:spPr>
          <a:xfrm>
            <a:off x="10682790" y="2106059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58" name="Ellipsi 157"/>
          <p:cNvSpPr/>
          <p:nvPr/>
        </p:nvSpPr>
        <p:spPr>
          <a:xfrm>
            <a:off x="11447674" y="2117392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159" name="Ellipsi 158"/>
          <p:cNvSpPr/>
          <p:nvPr/>
        </p:nvSpPr>
        <p:spPr>
          <a:xfrm>
            <a:off x="9852071" y="2103105"/>
            <a:ext cx="179411" cy="17941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grpSp>
        <p:nvGrpSpPr>
          <p:cNvPr id="161" name="Ryhmä 160"/>
          <p:cNvGrpSpPr/>
          <p:nvPr/>
        </p:nvGrpSpPr>
        <p:grpSpPr>
          <a:xfrm rot="938249">
            <a:off x="10213445" y="2953121"/>
            <a:ext cx="635508" cy="1589322"/>
            <a:chOff x="6709410" y="2812174"/>
            <a:chExt cx="635508" cy="1589322"/>
          </a:xfrm>
        </p:grpSpPr>
        <p:grpSp>
          <p:nvGrpSpPr>
            <p:cNvPr id="162" name="Ryhmä 161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65" name="Suora yhdysviiva 164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uora yhdysviiva 165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uora yhdysviiva 166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uora yhdysviiva 167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uora yhdysviiva 168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uora yhdysviiva 169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uora yhdysviiva 170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3" name="Suora yhdysviiva 162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uora yhdysviiva 163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2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08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831154" y="1368587"/>
            <a:ext cx="10962915" cy="965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Between the turns, there is the relatively elastic impregnated glass-</a:t>
            </a:r>
            <a:r>
              <a:rPr lang="en-GB" sz="2800" dirty="0" err="1"/>
              <a:t>fiber</a:t>
            </a:r>
            <a:r>
              <a:rPr lang="en-GB" sz="2800" dirty="0"/>
              <a:t> layer. This can be approximated by elastic boundary layer as well. </a:t>
            </a:r>
          </a:p>
          <a:p>
            <a:pPr lvl="1"/>
            <a:endParaRPr lang="en-GB" sz="2600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5216" y="4754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en-GB" dirty="0"/>
              <a:t>2. Block cable geometry approximation</a:t>
            </a:r>
          </a:p>
        </p:txBody>
      </p:sp>
      <p:sp>
        <p:nvSpPr>
          <p:cNvPr id="9" name="Suorakulmio 8"/>
          <p:cNvSpPr/>
          <p:nvPr/>
        </p:nvSpPr>
        <p:spPr>
          <a:xfrm>
            <a:off x="1375797" y="4155162"/>
            <a:ext cx="203200" cy="348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Suorakulmio 9"/>
          <p:cNvSpPr/>
          <p:nvPr/>
        </p:nvSpPr>
        <p:spPr>
          <a:xfrm>
            <a:off x="1375797" y="2333740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Suorakulmio 10"/>
          <p:cNvSpPr/>
          <p:nvPr/>
        </p:nvSpPr>
        <p:spPr>
          <a:xfrm>
            <a:off x="1375797" y="4351227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Tekstiruutu 11"/>
          <p:cNvSpPr txBox="1"/>
          <p:nvPr/>
        </p:nvSpPr>
        <p:spPr>
          <a:xfrm>
            <a:off x="1349192" y="3204745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15" name="Ryhmä 14"/>
          <p:cNvGrpSpPr/>
          <p:nvPr/>
        </p:nvGrpSpPr>
        <p:grpSpPr>
          <a:xfrm rot="5400000">
            <a:off x="1893327" y="3779199"/>
            <a:ext cx="250381" cy="844123"/>
            <a:chOff x="6709410" y="2812174"/>
            <a:chExt cx="635508" cy="1589322"/>
          </a:xfrm>
        </p:grpSpPr>
        <p:grpSp>
          <p:nvGrpSpPr>
            <p:cNvPr id="16" name="Ryhmä 15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20" name="Suora yhdysviiva 19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uora yhdysviiva 20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uora yhdysviiva 21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uora yhdysviiva 22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uora yhdysviiva 23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uora yhdysviiva 24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uora yhdysviiva 25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uora yhdysviiva 16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uora yhdysviiva 18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Ryhmä 26"/>
          <p:cNvGrpSpPr/>
          <p:nvPr/>
        </p:nvGrpSpPr>
        <p:grpSpPr>
          <a:xfrm rot="5976906">
            <a:off x="1893326" y="3272392"/>
            <a:ext cx="250381" cy="844123"/>
            <a:chOff x="6709410" y="2812174"/>
            <a:chExt cx="635508" cy="1589322"/>
          </a:xfrm>
        </p:grpSpPr>
        <p:grpSp>
          <p:nvGrpSpPr>
            <p:cNvPr id="28" name="Ryhmä 27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31" name="Suora yhdysviiva 30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uora yhdysviiva 31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uora yhdysviiva 32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uora yhdysviiva 33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uora yhdysviiva 34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uora yhdysviiva 35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uora yhdysviiva 36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uora yhdysviiva 28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uora yhdysviiva 29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Ryhmä 37"/>
          <p:cNvGrpSpPr/>
          <p:nvPr/>
        </p:nvGrpSpPr>
        <p:grpSpPr>
          <a:xfrm rot="4420990">
            <a:off x="1886697" y="2679415"/>
            <a:ext cx="250381" cy="844123"/>
            <a:chOff x="6709410" y="2812174"/>
            <a:chExt cx="635508" cy="1589322"/>
          </a:xfrm>
        </p:grpSpPr>
        <p:grpSp>
          <p:nvGrpSpPr>
            <p:cNvPr id="39" name="Ryhmä 38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42" name="Suora yhdysviiva 41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uora yhdysviiva 42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uora yhdysviiva 43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uora yhdysviiva 44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uora yhdysviiva 45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uora yhdysviiva 46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uora yhdysviiva 47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uora yhdysviiva 39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uora yhdysviiva 40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Ryhmä 48"/>
          <p:cNvGrpSpPr/>
          <p:nvPr/>
        </p:nvGrpSpPr>
        <p:grpSpPr>
          <a:xfrm rot="4420990">
            <a:off x="1873265" y="4434049"/>
            <a:ext cx="250381" cy="844123"/>
            <a:chOff x="6709410" y="2812174"/>
            <a:chExt cx="635508" cy="1589322"/>
          </a:xfrm>
        </p:grpSpPr>
        <p:grpSp>
          <p:nvGrpSpPr>
            <p:cNvPr id="50" name="Ryhmä 49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53" name="Suora yhdysviiva 52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uora yhdysviiva 53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uora yhdysviiva 54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uora yhdysviiva 55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uora yhdysviiva 56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uora yhdysviiva 57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uora yhdysviiva 58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Suora yhdysviiva 50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uora yhdysviiva 51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Ryhmä 59"/>
          <p:cNvGrpSpPr/>
          <p:nvPr/>
        </p:nvGrpSpPr>
        <p:grpSpPr>
          <a:xfrm rot="5400000">
            <a:off x="1832704" y="4954273"/>
            <a:ext cx="250381" cy="844123"/>
            <a:chOff x="6709410" y="2812174"/>
            <a:chExt cx="635508" cy="1589322"/>
          </a:xfrm>
        </p:grpSpPr>
        <p:grpSp>
          <p:nvGrpSpPr>
            <p:cNvPr id="61" name="Ryhmä 60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64" name="Suora yhdysviiva 63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uora yhdysviiva 64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uora yhdysviiva 65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uora yhdysviiva 66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uora yhdysviiva 67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uora yhdysviiva 68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uora yhdysviiva 69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uora yhdysviiva 61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uora yhdysviiva 62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Ryhmä 70"/>
          <p:cNvGrpSpPr/>
          <p:nvPr/>
        </p:nvGrpSpPr>
        <p:grpSpPr>
          <a:xfrm rot="5400000">
            <a:off x="1897349" y="5541572"/>
            <a:ext cx="250381" cy="844123"/>
            <a:chOff x="6709410" y="2812174"/>
            <a:chExt cx="635508" cy="1589322"/>
          </a:xfrm>
        </p:grpSpPr>
        <p:grpSp>
          <p:nvGrpSpPr>
            <p:cNvPr id="72" name="Ryhmä 71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75" name="Suora yhdysviiva 74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uora yhdysviiva 75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uora yhdysviiva 76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uora yhdysviiva 77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uora yhdysviiva 78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uora yhdysviiva 79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uora yhdysviiva 80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Suora yhdysviiva 72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uora yhdysviiva 73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Ryhmä 81"/>
          <p:cNvGrpSpPr/>
          <p:nvPr/>
        </p:nvGrpSpPr>
        <p:grpSpPr>
          <a:xfrm rot="5400000">
            <a:off x="1861485" y="2191371"/>
            <a:ext cx="250381" cy="844123"/>
            <a:chOff x="6709410" y="2812174"/>
            <a:chExt cx="635508" cy="1589322"/>
          </a:xfrm>
        </p:grpSpPr>
        <p:grpSp>
          <p:nvGrpSpPr>
            <p:cNvPr id="83" name="Ryhmä 82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86" name="Suora yhdysviiva 85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uora yhdysviiva 86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uora yhdysviiva 87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uora yhdysviiva 88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uora yhdysviiva 89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uora yhdysviiva 90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uora yhdysviiva 91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Suora yhdysviiva 83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uora yhdysviiva 84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Suorakulmio 92"/>
          <p:cNvSpPr/>
          <p:nvPr/>
        </p:nvSpPr>
        <p:spPr>
          <a:xfrm>
            <a:off x="2432039" y="4181185"/>
            <a:ext cx="203200" cy="348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4" name="Suorakulmio 93"/>
          <p:cNvSpPr/>
          <p:nvPr/>
        </p:nvSpPr>
        <p:spPr>
          <a:xfrm>
            <a:off x="2432039" y="2359763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5" name="Suorakulmio 94"/>
          <p:cNvSpPr/>
          <p:nvPr/>
        </p:nvSpPr>
        <p:spPr>
          <a:xfrm>
            <a:off x="2432039" y="4377250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6" name="Tekstiruutu 95"/>
          <p:cNvSpPr txBox="1"/>
          <p:nvPr/>
        </p:nvSpPr>
        <p:spPr>
          <a:xfrm>
            <a:off x="2405434" y="3230768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97" name="Suorakulmio 96"/>
          <p:cNvSpPr/>
          <p:nvPr/>
        </p:nvSpPr>
        <p:spPr>
          <a:xfrm>
            <a:off x="3442432" y="4164717"/>
            <a:ext cx="203200" cy="348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8" name="Suorakulmio 97"/>
          <p:cNvSpPr/>
          <p:nvPr/>
        </p:nvSpPr>
        <p:spPr>
          <a:xfrm>
            <a:off x="3442432" y="2343295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9" name="Suorakulmio 98"/>
          <p:cNvSpPr/>
          <p:nvPr/>
        </p:nvSpPr>
        <p:spPr>
          <a:xfrm>
            <a:off x="3442432" y="4360782"/>
            <a:ext cx="203201" cy="197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0" name="Tekstiruutu 99"/>
          <p:cNvSpPr txBox="1"/>
          <p:nvPr/>
        </p:nvSpPr>
        <p:spPr>
          <a:xfrm>
            <a:off x="3415827" y="3214300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101" name="Ryhmä 100"/>
          <p:cNvGrpSpPr/>
          <p:nvPr/>
        </p:nvGrpSpPr>
        <p:grpSpPr>
          <a:xfrm rot="5400000">
            <a:off x="2970125" y="3866981"/>
            <a:ext cx="250381" cy="844123"/>
            <a:chOff x="6709410" y="2812174"/>
            <a:chExt cx="635508" cy="1589322"/>
          </a:xfrm>
        </p:grpSpPr>
        <p:grpSp>
          <p:nvGrpSpPr>
            <p:cNvPr id="102" name="Ryhmä 101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05" name="Suora yhdysviiva 104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uora yhdysviiva 105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uora yhdysviiva 106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uora yhdysviiva 107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uora yhdysviiva 108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uora yhdysviiva 109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uora yhdysviiva 110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uora yhdysviiva 102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uora yhdysviiva 103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Ryhmä 111"/>
          <p:cNvGrpSpPr/>
          <p:nvPr/>
        </p:nvGrpSpPr>
        <p:grpSpPr>
          <a:xfrm rot="5976906">
            <a:off x="2970124" y="3360174"/>
            <a:ext cx="250381" cy="844123"/>
            <a:chOff x="6709410" y="2812174"/>
            <a:chExt cx="635508" cy="1589322"/>
          </a:xfrm>
        </p:grpSpPr>
        <p:grpSp>
          <p:nvGrpSpPr>
            <p:cNvPr id="113" name="Ryhmä 112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16" name="Suora yhdysviiva 115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uora yhdysviiva 116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uora yhdysviiva 117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uora yhdysviiva 118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uora yhdysviiva 119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uora yhdysviiva 120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uora yhdysviiva 121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4" name="Suora yhdysviiva 113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uora yhdysviiva 114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Ryhmä 122"/>
          <p:cNvGrpSpPr/>
          <p:nvPr/>
        </p:nvGrpSpPr>
        <p:grpSpPr>
          <a:xfrm rot="4420990">
            <a:off x="2907384" y="2767412"/>
            <a:ext cx="250381" cy="844123"/>
            <a:chOff x="6709410" y="2812174"/>
            <a:chExt cx="635508" cy="1589322"/>
          </a:xfrm>
        </p:grpSpPr>
        <p:grpSp>
          <p:nvGrpSpPr>
            <p:cNvPr id="124" name="Ryhmä 123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27" name="Suora yhdysviiva 126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uora yhdysviiva 127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uora yhdysviiva 128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uora yhdysviiva 129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uora yhdysviiva 130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uora yhdysviiva 131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uora yhdysviiva 132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5" name="Suora yhdysviiva 124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uora yhdysviiva 125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Ryhmä 133"/>
          <p:cNvGrpSpPr/>
          <p:nvPr/>
        </p:nvGrpSpPr>
        <p:grpSpPr>
          <a:xfrm rot="4420990">
            <a:off x="2950063" y="4521831"/>
            <a:ext cx="250381" cy="844123"/>
            <a:chOff x="6709410" y="2812174"/>
            <a:chExt cx="635508" cy="1589322"/>
          </a:xfrm>
        </p:grpSpPr>
        <p:grpSp>
          <p:nvGrpSpPr>
            <p:cNvPr id="135" name="Ryhmä 134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38" name="Suora yhdysviiva 137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uora yhdysviiva 138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uora yhdysviiva 139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uora yhdysviiva 140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uora yhdysviiva 141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uora yhdysviiva 142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uora yhdysviiva 143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6" name="Suora yhdysviiva 135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uora yhdysviiva 136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Ryhmä 144"/>
          <p:cNvGrpSpPr/>
          <p:nvPr/>
        </p:nvGrpSpPr>
        <p:grpSpPr>
          <a:xfrm rot="5400000">
            <a:off x="2909502" y="5042055"/>
            <a:ext cx="250381" cy="844123"/>
            <a:chOff x="6709410" y="2812174"/>
            <a:chExt cx="635508" cy="1589322"/>
          </a:xfrm>
        </p:grpSpPr>
        <p:grpSp>
          <p:nvGrpSpPr>
            <p:cNvPr id="146" name="Ryhmä 145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49" name="Suora yhdysviiva 148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uora yhdysviiva 149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uora yhdysviiva 150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uora yhdysviiva 151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uora yhdysviiva 152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uora yhdysviiva 153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uora yhdysviiva 154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7" name="Suora yhdysviiva 146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uora yhdysviiva 147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Ryhmä 155"/>
          <p:cNvGrpSpPr/>
          <p:nvPr/>
        </p:nvGrpSpPr>
        <p:grpSpPr>
          <a:xfrm rot="5400000">
            <a:off x="2974147" y="5629354"/>
            <a:ext cx="250381" cy="844123"/>
            <a:chOff x="6709410" y="2812174"/>
            <a:chExt cx="635508" cy="1589322"/>
          </a:xfrm>
        </p:grpSpPr>
        <p:grpSp>
          <p:nvGrpSpPr>
            <p:cNvPr id="157" name="Ryhmä 156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60" name="Suora yhdysviiva 159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uora yhdysviiva 160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uora yhdysviiva 161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uora yhdysviiva 162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uora yhdysviiva 163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uora yhdysviiva 164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uora yhdysviiva 165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8" name="Suora yhdysviiva 157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uora yhdysviiva 158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Ryhmä 166"/>
          <p:cNvGrpSpPr/>
          <p:nvPr/>
        </p:nvGrpSpPr>
        <p:grpSpPr>
          <a:xfrm rot="5400000">
            <a:off x="2916036" y="2312324"/>
            <a:ext cx="250381" cy="844123"/>
            <a:chOff x="6709410" y="2812174"/>
            <a:chExt cx="635508" cy="1589322"/>
          </a:xfrm>
        </p:grpSpPr>
        <p:grpSp>
          <p:nvGrpSpPr>
            <p:cNvPr id="168" name="Ryhmä 167"/>
            <p:cNvGrpSpPr/>
            <p:nvPr/>
          </p:nvGrpSpPr>
          <p:grpSpPr>
            <a:xfrm>
              <a:off x="6709410" y="2940933"/>
              <a:ext cx="635508" cy="1324232"/>
              <a:chOff x="8033004" y="2066544"/>
              <a:chExt cx="635508" cy="1324232"/>
            </a:xfrm>
          </p:grpSpPr>
          <p:cxnSp>
            <p:nvCxnSpPr>
              <p:cNvPr id="171" name="Suora yhdysviiva 170"/>
              <p:cNvCxnSpPr/>
              <p:nvPr/>
            </p:nvCxnSpPr>
            <p:spPr>
              <a:xfrm>
                <a:off x="8037576" y="2066544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uora yhdysviiva 171"/>
              <p:cNvCxnSpPr/>
              <p:nvPr/>
            </p:nvCxnSpPr>
            <p:spPr>
              <a:xfrm>
                <a:off x="8037576" y="2456567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uora yhdysviiva 172"/>
              <p:cNvCxnSpPr/>
              <p:nvPr/>
            </p:nvCxnSpPr>
            <p:spPr>
              <a:xfrm>
                <a:off x="8037576" y="284659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uora yhdysviiva 173"/>
              <p:cNvCxnSpPr/>
              <p:nvPr/>
            </p:nvCxnSpPr>
            <p:spPr>
              <a:xfrm>
                <a:off x="8037576" y="3236613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uora yhdysviiva 174"/>
              <p:cNvCxnSpPr/>
              <p:nvPr/>
            </p:nvCxnSpPr>
            <p:spPr>
              <a:xfrm flipH="1">
                <a:off x="8033004" y="303035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uora yhdysviiva 175"/>
              <p:cNvCxnSpPr/>
              <p:nvPr/>
            </p:nvCxnSpPr>
            <p:spPr>
              <a:xfrm flipH="1">
                <a:off x="8033004" y="2250310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uora yhdysviiva 176"/>
              <p:cNvCxnSpPr/>
              <p:nvPr/>
            </p:nvCxnSpPr>
            <p:spPr>
              <a:xfrm flipH="1">
                <a:off x="8033004" y="2671736"/>
                <a:ext cx="630936" cy="15416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9" name="Suora yhdysviiva 168"/>
            <p:cNvCxnSpPr/>
            <p:nvPr/>
          </p:nvCxnSpPr>
          <p:spPr>
            <a:xfrm flipH="1">
              <a:off x="6709410" y="2812174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uora yhdysviiva 169"/>
            <p:cNvCxnSpPr/>
            <p:nvPr/>
          </p:nvCxnSpPr>
          <p:spPr>
            <a:xfrm flipH="1">
              <a:off x="7002004" y="4272737"/>
              <a:ext cx="338342" cy="12875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Tekstiruutu 177"/>
          <p:cNvSpPr txBox="1"/>
          <p:nvPr/>
        </p:nvSpPr>
        <p:spPr>
          <a:xfrm>
            <a:off x="5257672" y="3033448"/>
            <a:ext cx="3703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b="1" dirty="0"/>
              <a:t>In ANSYS Workbench, </a:t>
            </a:r>
            <a:r>
              <a:rPr lang="fi-FI" sz="2400" b="1" dirty="0" err="1"/>
              <a:t>this</a:t>
            </a:r>
            <a:r>
              <a:rPr lang="fi-FI" sz="2400" b="1" dirty="0"/>
              <a:t> is </a:t>
            </a:r>
            <a:r>
              <a:rPr lang="fi-FI" sz="2400" b="1" dirty="0" err="1"/>
              <a:t>realized</a:t>
            </a:r>
            <a:r>
              <a:rPr lang="fi-FI" sz="2400" b="1" dirty="0"/>
              <a:t> </a:t>
            </a:r>
            <a:r>
              <a:rPr lang="fi-FI" sz="2400" b="1" dirty="0" err="1"/>
              <a:t>through</a:t>
            </a:r>
            <a:r>
              <a:rPr lang="fi-FI" sz="2400" b="1" dirty="0"/>
              <a:t> </a:t>
            </a:r>
            <a:r>
              <a:rPr lang="fi-FI" sz="2400" b="1" dirty="0" err="1"/>
              <a:t>bonded</a:t>
            </a:r>
            <a:r>
              <a:rPr lang="fi-FI" sz="2400" b="1" dirty="0"/>
              <a:t> </a:t>
            </a:r>
            <a:r>
              <a:rPr lang="fi-FI" sz="2400" b="1" dirty="0" err="1"/>
              <a:t>contacts</a:t>
            </a:r>
            <a:r>
              <a:rPr lang="fi-FI" sz="2400" b="1" dirty="0"/>
              <a:t> and </a:t>
            </a:r>
            <a:r>
              <a:rPr lang="fi-FI" sz="2400" b="1" dirty="0" err="1"/>
              <a:t>penalty</a:t>
            </a:r>
            <a:r>
              <a:rPr lang="fi-FI" sz="2400" b="1" dirty="0"/>
              <a:t> </a:t>
            </a:r>
            <a:r>
              <a:rPr lang="fi-FI" sz="2400" b="1" dirty="0" err="1"/>
              <a:t>formulation</a:t>
            </a:r>
            <a:r>
              <a:rPr lang="fi-FI" sz="2400" b="1" dirty="0"/>
              <a:t>.</a:t>
            </a:r>
          </a:p>
        </p:txBody>
      </p:sp>
      <p:sp>
        <p:nvSpPr>
          <p:cNvPr id="3" name="Tekstiruutu 2"/>
          <p:cNvSpPr txBox="1"/>
          <p:nvPr/>
        </p:nvSpPr>
        <p:spPr>
          <a:xfrm>
            <a:off x="4153524" y="4938057"/>
            <a:ext cx="77543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err="1"/>
              <a:t>Due</a:t>
            </a:r>
            <a:r>
              <a:rPr lang="fi-FI" sz="2000" b="1" dirty="0"/>
              <a:t> to </a:t>
            </a:r>
            <a:r>
              <a:rPr lang="fi-FI" sz="2000" b="1" dirty="0" err="1"/>
              <a:t>the</a:t>
            </a:r>
            <a:r>
              <a:rPr lang="fi-FI" sz="2000" b="1" dirty="0"/>
              <a:t> </a:t>
            </a:r>
            <a:r>
              <a:rPr lang="fi-FI" sz="2000" b="1" dirty="0" err="1"/>
              <a:t>thin</a:t>
            </a:r>
            <a:r>
              <a:rPr lang="fi-FI" sz="2000" b="1" dirty="0"/>
              <a:t> </a:t>
            </a:r>
            <a:r>
              <a:rPr lang="fi-FI" sz="2000" b="1" dirty="0" err="1"/>
              <a:t>elastic</a:t>
            </a:r>
            <a:r>
              <a:rPr lang="fi-FI" sz="2000" b="1" dirty="0"/>
              <a:t> </a:t>
            </a:r>
            <a:r>
              <a:rPr lang="fi-FI" sz="2000" b="1" dirty="0" err="1"/>
              <a:t>boundary</a:t>
            </a:r>
            <a:r>
              <a:rPr lang="fi-FI" sz="2000" b="1" dirty="0"/>
              <a:t> </a:t>
            </a:r>
            <a:r>
              <a:rPr lang="fi-FI" sz="2000" b="1" dirty="0" err="1"/>
              <a:t>layer</a:t>
            </a:r>
            <a:r>
              <a:rPr lang="fi-FI" sz="2000" b="1" dirty="0"/>
              <a:t> </a:t>
            </a:r>
            <a:r>
              <a:rPr lang="fi-FI" sz="2000" b="1" dirty="0" err="1"/>
              <a:t>approximation</a:t>
            </a:r>
            <a:r>
              <a:rPr lang="fi-FI" sz="2000" b="1" dirty="0"/>
              <a:t>, </a:t>
            </a:r>
            <a:r>
              <a:rPr lang="fi-FI" sz="2000" b="1" dirty="0" err="1"/>
              <a:t>shear</a:t>
            </a:r>
            <a:r>
              <a:rPr lang="fi-FI" sz="2000" b="1" dirty="0"/>
              <a:t> </a:t>
            </a:r>
            <a:r>
              <a:rPr lang="fi-FI" sz="2000" b="1" dirty="0" err="1"/>
              <a:t>modulus</a:t>
            </a:r>
            <a:r>
              <a:rPr lang="fi-FI" sz="2000" b="1" dirty="0"/>
              <a:t> </a:t>
            </a:r>
          </a:p>
          <a:p>
            <a:r>
              <a:rPr lang="fi-FI" sz="2000" b="1" dirty="0"/>
              <a:t>and </a:t>
            </a:r>
            <a:r>
              <a:rPr lang="fi-FI" sz="2000" b="1" dirty="0" err="1"/>
              <a:t>poisson’s</a:t>
            </a:r>
            <a:r>
              <a:rPr lang="fi-FI" sz="2000" b="1" dirty="0"/>
              <a:t> </a:t>
            </a:r>
            <a:r>
              <a:rPr lang="fi-FI" sz="2000" b="1" dirty="0" err="1"/>
              <a:t>ratio</a:t>
            </a:r>
            <a:r>
              <a:rPr lang="fi-FI" sz="2000" b="1" dirty="0"/>
              <a:t> </a:t>
            </a:r>
            <a:r>
              <a:rPr lang="fi-FI" sz="2000" b="1" dirty="0" err="1"/>
              <a:t>are</a:t>
            </a:r>
            <a:r>
              <a:rPr lang="fi-FI" sz="2000" b="1" dirty="0"/>
              <a:t> </a:t>
            </a:r>
            <a:r>
              <a:rPr lang="fi-FI" sz="2000" b="1" dirty="0" err="1"/>
              <a:t>not</a:t>
            </a:r>
            <a:r>
              <a:rPr lang="fi-FI" sz="2000" b="1" dirty="0"/>
              <a:t> </a:t>
            </a:r>
            <a:r>
              <a:rPr lang="fi-FI" sz="2000" b="1" dirty="0" err="1"/>
              <a:t>needed</a:t>
            </a:r>
            <a:r>
              <a:rPr lang="fi-FI" sz="2000" b="1" dirty="0"/>
              <a:t> as an input, </a:t>
            </a:r>
            <a:r>
              <a:rPr lang="fi-FI" sz="2000" b="1" dirty="0" err="1"/>
              <a:t>also</a:t>
            </a:r>
            <a:r>
              <a:rPr lang="fi-FI" sz="2000" b="1" dirty="0"/>
              <a:t> no </a:t>
            </a:r>
            <a:r>
              <a:rPr lang="fi-FI" sz="2000" b="1" dirty="0" err="1"/>
              <a:t>meshing</a:t>
            </a:r>
            <a:r>
              <a:rPr lang="fi-FI" sz="2000" b="1" dirty="0"/>
              <a:t> of </a:t>
            </a:r>
            <a:r>
              <a:rPr lang="fi-FI" sz="2000" b="1" dirty="0" err="1"/>
              <a:t>thin</a:t>
            </a:r>
            <a:r>
              <a:rPr lang="fi-FI" sz="2000" b="1" dirty="0"/>
              <a:t> </a:t>
            </a:r>
          </a:p>
          <a:p>
            <a:r>
              <a:rPr lang="fi-FI" sz="2000" b="1" dirty="0" err="1"/>
              <a:t>layers</a:t>
            </a:r>
            <a:r>
              <a:rPr lang="fi-FI" sz="2000" b="1" dirty="0"/>
              <a:t> </a:t>
            </a:r>
            <a:r>
              <a:rPr lang="fi-FI" sz="2000" b="1" dirty="0" err="1"/>
              <a:t>required</a:t>
            </a:r>
            <a:endParaRPr lang="fi-FI" sz="2000" b="1" dirty="0"/>
          </a:p>
        </p:txBody>
      </p:sp>
      <p:sp>
        <p:nvSpPr>
          <p:cNvPr id="5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862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842305" y="1923013"/>
            <a:ext cx="10962915" cy="2894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00B050"/>
                </a:solidFill>
              </a:rPr>
              <a:t>+</a:t>
            </a:r>
            <a:r>
              <a:rPr lang="en-GB" sz="2800" dirty="0"/>
              <a:t>If direction of the forces is normal to the wide face of the </a:t>
            </a:r>
            <a:r>
              <a:rPr lang="en-GB" sz="2800" dirty="0" err="1"/>
              <a:t>Roebel</a:t>
            </a:r>
            <a:r>
              <a:rPr lang="en-GB" sz="2800" dirty="0"/>
              <a:t>, block cable approximation is good</a:t>
            </a:r>
          </a:p>
          <a:p>
            <a:pPr marL="0" indent="0">
              <a:buNone/>
            </a:pPr>
            <a:r>
              <a:rPr lang="en-GB" sz="2800" b="1" dirty="0">
                <a:solidFill>
                  <a:srgbClr val="FF0000"/>
                </a:solidFill>
              </a:rPr>
              <a:t>-</a:t>
            </a:r>
            <a:r>
              <a:rPr lang="en-GB" sz="2800" dirty="0"/>
              <a:t>If the forces act parallel to the wide face and are acting differently on different tapes, the approximation is not practical</a:t>
            </a:r>
            <a:endParaRPr lang="en-GB" sz="2600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5216" y="4754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en-GB" dirty="0"/>
              <a:t>2. Block cable geometry approximation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19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orakulmio 12"/>
          <p:cNvSpPr/>
          <p:nvPr/>
        </p:nvSpPr>
        <p:spPr>
          <a:xfrm>
            <a:off x="889507" y="5878919"/>
            <a:ext cx="4793343" cy="6957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21295" y="250485"/>
            <a:ext cx="7463389" cy="4873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cap="small" dirty="0">
                <a:latin typeface="Charter" panose="02000503060000020004" pitchFamily="50" charset="0"/>
              </a:rPr>
              <a:t>3. Strand level geometry approximation</a:t>
            </a:r>
          </a:p>
        </p:txBody>
      </p:sp>
      <p:pic>
        <p:nvPicPr>
          <p:cNvPr id="16" name="Kuva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855" y="617774"/>
            <a:ext cx="9724572" cy="6480372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57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Strand level  geometry approximation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545370" y="1018618"/>
            <a:ext cx="10962915" cy="42970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>
                <a:solidFill>
                  <a:srgbClr val="FF0000"/>
                </a:solidFill>
              </a:rPr>
              <a:t>-</a:t>
            </a:r>
            <a:r>
              <a:rPr lang="en-GB" sz="3600" dirty="0"/>
              <a:t>Takes time to create and to solve due to non-linear </a:t>
            </a:r>
          </a:p>
          <a:p>
            <a:pPr marL="0" indent="0">
              <a:buNone/>
            </a:pPr>
            <a:r>
              <a:rPr lang="en-GB" sz="3600" dirty="0"/>
              <a:t>frictional contacts between the tapes.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FF0000"/>
                </a:solidFill>
              </a:rPr>
              <a:t>-</a:t>
            </a:r>
            <a:r>
              <a:rPr lang="en-GB" sz="3600" dirty="0"/>
              <a:t>Uncertainty with friction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00B050"/>
                </a:solidFill>
              </a:rPr>
              <a:t>+</a:t>
            </a:r>
            <a:r>
              <a:rPr lang="en-GB" sz="3600" dirty="0"/>
              <a:t>Independently measured material properties are available, or easier to measure than properties for a block coil for example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00B050"/>
                </a:solidFill>
              </a:rPr>
              <a:t>+</a:t>
            </a:r>
            <a:r>
              <a:rPr lang="en-GB" sz="3600" dirty="0"/>
              <a:t>No need to re-measure properties for coils with different number of turns or turn orientations</a:t>
            </a:r>
          </a:p>
          <a:p>
            <a:endParaRPr lang="en-GB" sz="3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94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86" y="1862253"/>
            <a:ext cx="10963357" cy="4056442"/>
          </a:xfrm>
          <a:prstGeom prst="rect">
            <a:avLst/>
          </a:prstGeom>
        </p:spPr>
      </p:pic>
      <p:sp>
        <p:nvSpPr>
          <p:cNvPr id="9" name="Tekstiruutu 8"/>
          <p:cNvSpPr txBox="1"/>
          <p:nvPr/>
        </p:nvSpPr>
        <p:spPr>
          <a:xfrm>
            <a:off x="4527395" y="6226809"/>
            <a:ext cx="347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permission</a:t>
            </a:r>
            <a:r>
              <a:rPr lang="fi-FI" dirty="0"/>
              <a:t> of J. van </a:t>
            </a:r>
            <a:r>
              <a:rPr lang="fi-FI" dirty="0" err="1"/>
              <a:t>Nugteren</a:t>
            </a:r>
            <a:endParaRPr lang="fi-FI" dirty="0"/>
          </a:p>
        </p:txBody>
      </p:sp>
      <p:sp>
        <p:nvSpPr>
          <p:cNvPr id="10" name="Tekstiruutu 9"/>
          <p:cNvSpPr txBox="1"/>
          <p:nvPr/>
        </p:nvSpPr>
        <p:spPr>
          <a:xfrm>
            <a:off x="1563616" y="1277478"/>
            <a:ext cx="8912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err="1"/>
              <a:t>Electromagnetic</a:t>
            </a:r>
            <a:r>
              <a:rPr lang="fi-FI" sz="3200" dirty="0"/>
              <a:t> </a:t>
            </a:r>
            <a:r>
              <a:rPr lang="fi-FI" sz="3200" dirty="0" err="1"/>
              <a:t>pressure</a:t>
            </a:r>
            <a:r>
              <a:rPr lang="fi-FI" sz="3200" dirty="0"/>
              <a:t> </a:t>
            </a:r>
            <a:r>
              <a:rPr lang="fi-FI" sz="3200" dirty="0" err="1"/>
              <a:t>distribution</a:t>
            </a:r>
            <a:r>
              <a:rPr lang="fi-FI" sz="3200" dirty="0"/>
              <a:t> in Feather-M2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63296" y="267676"/>
            <a:ext cx="10863072" cy="806849"/>
          </a:xfrm>
        </p:spPr>
        <p:txBody>
          <a:bodyPr/>
          <a:lstStyle/>
          <a:p>
            <a:r>
              <a:rPr lang="en-GB" sz="2400" dirty="0"/>
              <a:t>Results with the non-uniform current density</a:t>
            </a:r>
            <a:br>
              <a:rPr lang="en-GB" sz="2400" dirty="0"/>
            </a:br>
            <a:r>
              <a:rPr lang="en-GB" sz="2400" dirty="0"/>
              <a:t>Strand level geometry approximation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72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uva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572" y="2050596"/>
            <a:ext cx="4753260" cy="3850286"/>
          </a:xfrm>
          <a:prstGeom prst="rect">
            <a:avLst/>
          </a:prstGeom>
        </p:spPr>
      </p:pic>
      <p:pic>
        <p:nvPicPr>
          <p:cNvPr id="3" name="Kuv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612" y="2152184"/>
            <a:ext cx="5232811" cy="3647111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3296" y="267676"/>
            <a:ext cx="10863072" cy="806849"/>
          </a:xfrm>
        </p:spPr>
        <p:txBody>
          <a:bodyPr/>
          <a:lstStyle/>
          <a:p>
            <a:r>
              <a:rPr lang="en-GB" sz="2400" dirty="0"/>
              <a:t>Results with the non-uniform current density</a:t>
            </a:r>
            <a:br>
              <a:rPr lang="en-GB" sz="2400" dirty="0"/>
            </a:br>
            <a:r>
              <a:rPr lang="en-GB" sz="2400" dirty="0"/>
              <a:t>Strand level geometry approximation</a:t>
            </a:r>
          </a:p>
        </p:txBody>
      </p:sp>
      <p:sp>
        <p:nvSpPr>
          <p:cNvPr id="14" name="Tekstiruutu 13"/>
          <p:cNvSpPr txBox="1"/>
          <p:nvPr/>
        </p:nvSpPr>
        <p:spPr>
          <a:xfrm>
            <a:off x="1117567" y="1172361"/>
            <a:ext cx="7444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 err="1"/>
              <a:t>Horizontal</a:t>
            </a:r>
            <a:r>
              <a:rPr lang="fi-FI" sz="3200" dirty="0"/>
              <a:t> </a:t>
            </a:r>
            <a:r>
              <a:rPr lang="fi-FI" sz="3200" dirty="0" err="1"/>
              <a:t>stress</a:t>
            </a:r>
            <a:r>
              <a:rPr lang="fi-FI" sz="3200" dirty="0"/>
              <a:t> </a:t>
            </a:r>
            <a:r>
              <a:rPr lang="fi-FI" sz="3200" dirty="0" err="1"/>
              <a:t>distribution</a:t>
            </a:r>
            <a:r>
              <a:rPr lang="fi-FI" sz="3200" dirty="0"/>
              <a:t> in Feather-M2</a:t>
            </a:r>
          </a:p>
        </p:txBody>
      </p:sp>
      <p:sp>
        <p:nvSpPr>
          <p:cNvPr id="10" name="Suorakulmio 9"/>
          <p:cNvSpPr/>
          <p:nvPr/>
        </p:nvSpPr>
        <p:spPr>
          <a:xfrm>
            <a:off x="1250195" y="5900882"/>
            <a:ext cx="81582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>
                <a:latin typeface="NimbusRomNo9L-Regu"/>
              </a:rPr>
              <a:t>ASC </a:t>
            </a:r>
            <a:r>
              <a:rPr lang="fi-FI" sz="1200" b="1" dirty="0" err="1">
                <a:latin typeface="NimbusRomNo9L-Regu"/>
              </a:rPr>
              <a:t>number</a:t>
            </a:r>
            <a:r>
              <a:rPr lang="fi-FI" sz="1200" b="1" dirty="0">
                <a:latin typeface="NimbusRomNo9L-Regu"/>
              </a:rPr>
              <a:t> 3LPO2F-03 1 </a:t>
            </a:r>
            <a:r>
              <a:rPr lang="fi-FI" sz="1200" b="1" dirty="0" err="1">
                <a:latin typeface="NimbusRomNo9L-Regu"/>
              </a:rPr>
              <a:t>under</a:t>
            </a:r>
            <a:r>
              <a:rPr lang="fi-FI" sz="1200" b="1" dirty="0">
                <a:latin typeface="NimbusRomNo9L-Regu"/>
              </a:rPr>
              <a:t> </a:t>
            </a:r>
            <a:r>
              <a:rPr lang="fi-FI" sz="1200" b="1" dirty="0" err="1">
                <a:latin typeface="NimbusRomNo9L-Regu"/>
              </a:rPr>
              <a:t>publication</a:t>
            </a:r>
            <a:r>
              <a:rPr lang="fi-FI" sz="1200" b="1" dirty="0">
                <a:latin typeface="NimbusRomNo9L-Regu"/>
              </a:rPr>
              <a:t> IEEE</a:t>
            </a:r>
          </a:p>
          <a:p>
            <a:r>
              <a:rPr lang="en-US" sz="1200" b="1" dirty="0">
                <a:latin typeface="NimbusRomNo9L-Regu"/>
              </a:rPr>
              <a:t>“Mechanical Effects of the Non-Uniform Current Distribution on HTS Coils for Accelerators Wound </a:t>
            </a:r>
            <a:r>
              <a:rPr lang="fi-FI" sz="1200" b="1" dirty="0" err="1">
                <a:latin typeface="NimbusRomNo9L-Regu"/>
              </a:rPr>
              <a:t>with</a:t>
            </a:r>
            <a:r>
              <a:rPr lang="fi-FI" sz="1200" b="1" dirty="0">
                <a:latin typeface="NimbusRomNo9L-Regu"/>
              </a:rPr>
              <a:t> REBCO </a:t>
            </a:r>
            <a:r>
              <a:rPr lang="fi-FI" sz="1200" b="1" dirty="0" err="1">
                <a:latin typeface="NimbusRomNo9L-Regu"/>
              </a:rPr>
              <a:t>Roebel</a:t>
            </a:r>
            <a:r>
              <a:rPr lang="fi-FI" sz="1200" b="1" dirty="0">
                <a:latin typeface="NimbusRomNo9L-Regu"/>
              </a:rPr>
              <a:t> </a:t>
            </a:r>
            <a:r>
              <a:rPr lang="fi-FI" sz="1200" b="1" dirty="0" err="1">
                <a:latin typeface="NimbusRomNo9L-Regu"/>
              </a:rPr>
              <a:t>Cable</a:t>
            </a:r>
            <a:r>
              <a:rPr lang="fi-FI" sz="1200" b="1" dirty="0">
                <a:latin typeface="NimbusRomNo9L-Regu"/>
              </a:rPr>
              <a:t>”</a:t>
            </a:r>
          </a:p>
          <a:p>
            <a:r>
              <a:rPr lang="fi-FI" sz="1200" b="1" dirty="0">
                <a:latin typeface="NimbusRomNo9L-Regu"/>
              </a:rPr>
              <a:t>J. S. Murtomäki, J. van </a:t>
            </a:r>
            <a:r>
              <a:rPr lang="fi-FI" sz="1200" b="1" dirty="0" err="1">
                <a:latin typeface="NimbusRomNo9L-Regu"/>
              </a:rPr>
              <a:t>Nugteren</a:t>
            </a:r>
            <a:r>
              <a:rPr lang="fi-FI" sz="1200" b="1" dirty="0">
                <a:latin typeface="NimbusRomNo9L-Regu"/>
              </a:rPr>
              <a:t>, G. </a:t>
            </a:r>
            <a:r>
              <a:rPr lang="fi-FI" sz="1200" b="1" dirty="0" err="1">
                <a:latin typeface="NimbusRomNo9L-Regu"/>
              </a:rPr>
              <a:t>Kirby</a:t>
            </a:r>
            <a:r>
              <a:rPr lang="fi-FI" sz="1200" b="1" dirty="0">
                <a:latin typeface="NimbusRomNo9L-Regu"/>
              </a:rPr>
              <a:t>, L. Rossi, IEEE </a:t>
            </a:r>
            <a:r>
              <a:rPr lang="fi-FI" sz="1200" b="1" dirty="0" err="1">
                <a:latin typeface="NimbusRomNo9L-Regu"/>
              </a:rPr>
              <a:t>fellow</a:t>
            </a:r>
            <a:r>
              <a:rPr lang="fi-FI" sz="1200" b="1" dirty="0">
                <a:latin typeface="NimbusRomNo9L-Regu"/>
              </a:rPr>
              <a:t>, J. Ruuskanen and A. Stenvall</a:t>
            </a:r>
            <a:endParaRPr lang="fi-FI" sz="1200" b="1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52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3296" y="267676"/>
            <a:ext cx="10863072" cy="806849"/>
          </a:xfrm>
        </p:spPr>
        <p:txBody>
          <a:bodyPr/>
          <a:lstStyle/>
          <a:p>
            <a:r>
              <a:rPr lang="en-GB" sz="2400" dirty="0"/>
              <a:t>Results with the non-uniform current density</a:t>
            </a:r>
            <a:br>
              <a:rPr lang="en-GB" sz="2400" dirty="0"/>
            </a:br>
            <a:r>
              <a:rPr lang="en-GB" sz="2400" dirty="0"/>
              <a:t>Strand level geometry approximation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67673" y="2100134"/>
            <a:ext cx="10962915" cy="29402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sz="3200" dirty="0"/>
          </a:p>
          <a:p>
            <a:pPr>
              <a:buFontTx/>
              <a:buChar char="-"/>
            </a:pPr>
            <a:r>
              <a:rPr lang="en-GB" sz="3200" dirty="0"/>
              <a:t>In 2D plane strain model the coil and magnet component ends are assumed be supported to infinitely rigid wall. Cool-down step creates high stresses in the out of plane direction. </a:t>
            </a:r>
          </a:p>
          <a:p>
            <a:pPr marL="0" indent="0">
              <a:buNone/>
            </a:pPr>
            <a:r>
              <a:rPr lang="en-GB" sz="3200" dirty="0"/>
              <a:t>-&gt; stress in the 3</a:t>
            </a:r>
            <a:r>
              <a:rPr lang="en-GB" sz="3200" baseline="30000" dirty="0"/>
              <a:t>rd</a:t>
            </a:r>
            <a:r>
              <a:rPr lang="en-GB" sz="3200" dirty="0"/>
              <a:t> dimensions has an effect on the 2D-plane due to Hooke’s law -&gt; 2D-is not perfect to asses stress or strain -&gt; 3D would be better</a:t>
            </a:r>
          </a:p>
          <a:p>
            <a:endParaRPr lang="en-GB" sz="3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618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challenges of structural modelling in 3D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32816" y="1661784"/>
            <a:ext cx="10962915" cy="3758780"/>
          </a:xfrm>
        </p:spPr>
        <p:txBody>
          <a:bodyPr>
            <a:normAutofit fontScale="92500" lnSpcReduction="20000"/>
          </a:bodyPr>
          <a:lstStyle/>
          <a:p>
            <a:r>
              <a:rPr lang="en-GB" sz="3600" dirty="0"/>
              <a:t>The original electromagnetic design and geometry exists in </a:t>
            </a:r>
            <a:r>
              <a:rPr lang="en-GB" sz="3600" dirty="0" err="1"/>
              <a:t>Matlab</a:t>
            </a:r>
            <a:r>
              <a:rPr lang="en-GB" sz="3600" dirty="0"/>
              <a:t> code format (J. van </a:t>
            </a:r>
            <a:r>
              <a:rPr lang="en-GB" sz="3600" dirty="0" err="1"/>
              <a:t>Nugteren</a:t>
            </a:r>
            <a:r>
              <a:rPr lang="en-GB" sz="3600" dirty="0"/>
              <a:t>)</a:t>
            </a:r>
          </a:p>
          <a:p>
            <a:r>
              <a:rPr lang="en-GB" sz="3600" dirty="0"/>
              <a:t>How to create the coil in ANSYS Workbench?</a:t>
            </a:r>
          </a:p>
          <a:p>
            <a:r>
              <a:rPr lang="en-GB" sz="3600" dirty="0"/>
              <a:t>What element types are feasible for thin layers?</a:t>
            </a:r>
          </a:p>
          <a:p>
            <a:r>
              <a:rPr lang="en-GB" sz="3600" dirty="0"/>
              <a:t>How to transfer electromagnetic forces between dissimilar computational meshes in a conservative way?</a:t>
            </a:r>
          </a:p>
          <a:p>
            <a:r>
              <a:rPr lang="en-GB" sz="3600" dirty="0"/>
              <a:t>Due to model size, we take </a:t>
            </a:r>
            <a:r>
              <a:rPr lang="en-GB" sz="3600" b="1" dirty="0"/>
              <a:t>block cable geometry</a:t>
            </a:r>
            <a:r>
              <a:rPr lang="en-GB" sz="3600" dirty="0"/>
              <a:t> approximation</a:t>
            </a:r>
          </a:p>
          <a:p>
            <a:endParaRPr lang="en-GB" sz="3600" dirty="0"/>
          </a:p>
          <a:p>
            <a:endParaRPr lang="en-GB" sz="3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5909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504" y="3167095"/>
            <a:ext cx="5779208" cy="3412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Geometry creation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3" name="Kuv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2760099"/>
            <a:ext cx="5941668" cy="3508582"/>
          </a:xfrm>
          <a:prstGeom prst="rect">
            <a:avLst/>
          </a:prstGeom>
        </p:spPr>
      </p:pic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32816" y="1044877"/>
            <a:ext cx="10962915" cy="1769284"/>
          </a:xfrm>
        </p:spPr>
        <p:txBody>
          <a:bodyPr>
            <a:normAutofit/>
          </a:bodyPr>
          <a:lstStyle/>
          <a:p>
            <a:r>
              <a:rPr lang="en-GB" dirty="0"/>
              <a:t>ANSYS Workbench Scripting API used to rebuild the geometry (Python, JavaScript) for structural analysis to avoid manual operations in the graphical interface</a:t>
            </a:r>
          </a:p>
          <a:p>
            <a:r>
              <a:rPr lang="en-GB" dirty="0"/>
              <a:t>Challenges: slow, no parallelization and all commands not working in batch mode (the screen has to update each time a solid block is built)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301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2816" y="1112939"/>
            <a:ext cx="10962915" cy="49544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Part 1:</a:t>
            </a:r>
          </a:p>
          <a:p>
            <a:pPr marL="0" indent="0">
              <a:buNone/>
            </a:pPr>
            <a:r>
              <a:rPr lang="en-GB" dirty="0"/>
              <a:t>EuCARD-2 High Temperature Superconductor (HTS) Project</a:t>
            </a:r>
          </a:p>
          <a:p>
            <a:pPr marL="0" indent="0">
              <a:buNone/>
            </a:pPr>
            <a:r>
              <a:rPr lang="en-GB" dirty="0"/>
              <a:t>WP10 Magnet design: 40 mm Clear-Aperture Accelerator Dipole Demonstrator </a:t>
            </a:r>
          </a:p>
          <a:p>
            <a:pPr lvl="1"/>
            <a:r>
              <a:rPr lang="en-GB" sz="2000" dirty="0"/>
              <a:t>Cable: so-called “</a:t>
            </a:r>
            <a:r>
              <a:rPr lang="en-GB" sz="2000" dirty="0" err="1"/>
              <a:t>Röbel</a:t>
            </a:r>
            <a:r>
              <a:rPr lang="en-GB" sz="2000" dirty="0"/>
              <a:t>” wound from REBCO tapes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dirty="0"/>
              <a:t>Methodology for structural modelling using Finite Element Method</a:t>
            </a:r>
          </a:p>
          <a:p>
            <a:r>
              <a:rPr lang="en-GB" dirty="0"/>
              <a:t>Management of electromagnetic forces in dissimilar meshes</a:t>
            </a:r>
          </a:p>
          <a:p>
            <a:r>
              <a:rPr lang="en-GB" dirty="0"/>
              <a:t>Non-homogenous current distribution 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Part 2:</a:t>
            </a:r>
          </a:p>
          <a:p>
            <a:r>
              <a:rPr lang="en-GB" dirty="0"/>
              <a:t>Quench protection system in HF dipole magnets: Inductively Coupled Energy Dissipater (ICED)</a:t>
            </a:r>
          </a:p>
          <a:p>
            <a:r>
              <a:rPr lang="en-GB" dirty="0"/>
              <a:t>Principle</a:t>
            </a:r>
          </a:p>
          <a:p>
            <a:r>
              <a:rPr lang="en-GB" dirty="0"/>
              <a:t>Modelling</a:t>
            </a:r>
          </a:p>
          <a:p>
            <a:r>
              <a:rPr lang="en-GB" dirty="0"/>
              <a:t>Preliminary results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85216" y="4754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en-GB" sz="2800">
                <a:ea typeface="+mn-ea"/>
                <a:cs typeface="+mn-cs"/>
              </a:rPr>
              <a:t>Talk Overview </a:t>
            </a:r>
            <a:endParaRPr lang="en-GB" sz="28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8524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Mesh creation</a:t>
            </a:r>
          </a:p>
        </p:txBody>
      </p:sp>
      <p:pic>
        <p:nvPicPr>
          <p:cNvPr id="6" name="Kuv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325" y="879920"/>
            <a:ext cx="8143699" cy="480889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8" name="Kuv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16" y="3381829"/>
            <a:ext cx="3842477" cy="2269000"/>
          </a:xfrm>
          <a:prstGeom prst="rect">
            <a:avLst/>
          </a:prstGeom>
        </p:spPr>
      </p:pic>
      <p:sp>
        <p:nvSpPr>
          <p:cNvPr id="7" name="Tekstiruutu 6"/>
          <p:cNvSpPr txBox="1"/>
          <p:nvPr/>
        </p:nvSpPr>
        <p:spPr>
          <a:xfrm rot="20559315">
            <a:off x="7127913" y="1675507"/>
            <a:ext cx="5589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Full </a:t>
            </a:r>
            <a:r>
              <a:rPr lang="fi-FI" dirty="0" err="1"/>
              <a:t>model</a:t>
            </a:r>
            <a:r>
              <a:rPr lang="fi-FI" dirty="0"/>
              <a:t> 500 000 </a:t>
            </a:r>
            <a:r>
              <a:rPr lang="fi-FI" dirty="0" err="1"/>
              <a:t>nodes</a:t>
            </a:r>
            <a:r>
              <a:rPr lang="fi-FI" dirty="0"/>
              <a:t>, 200 000 </a:t>
            </a:r>
            <a:r>
              <a:rPr lang="fi-FI" dirty="0" err="1"/>
              <a:t>elements</a:t>
            </a:r>
            <a:endParaRPr lang="fi-FI" dirty="0"/>
          </a:p>
          <a:p>
            <a:r>
              <a:rPr lang="fi-FI" dirty="0" err="1"/>
              <a:t>Solves</a:t>
            </a:r>
            <a:r>
              <a:rPr lang="fi-FI" dirty="0"/>
              <a:t> in 10 min </a:t>
            </a:r>
            <a:r>
              <a:rPr lang="fi-FI" dirty="0" err="1"/>
              <a:t>with</a:t>
            </a:r>
            <a:r>
              <a:rPr lang="fi-FI" dirty="0"/>
              <a:t>  9x 3GHz </a:t>
            </a:r>
            <a:r>
              <a:rPr lang="fi-FI" dirty="0" err="1"/>
              <a:t>cores</a:t>
            </a:r>
            <a:r>
              <a:rPr lang="fi-F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2867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Tekstiruutu 6"/>
          <p:cNvSpPr txBox="1"/>
          <p:nvPr/>
        </p:nvSpPr>
        <p:spPr>
          <a:xfrm>
            <a:off x="6613973" y="246720"/>
            <a:ext cx="481732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sz="2400" dirty="0"/>
          </a:p>
          <a:p>
            <a:r>
              <a:rPr lang="fi-FI" sz="2400" dirty="0" err="1"/>
              <a:t>The</a:t>
            </a:r>
            <a:r>
              <a:rPr lang="fi-FI" sz="2400" dirty="0"/>
              <a:t> Solsh190 </a:t>
            </a:r>
            <a:r>
              <a:rPr lang="fi-FI" sz="2400" dirty="0" err="1"/>
              <a:t>allows</a:t>
            </a:r>
            <a:r>
              <a:rPr lang="fi-FI" sz="2400" dirty="0"/>
              <a:t> for </a:t>
            </a:r>
            <a:r>
              <a:rPr lang="fi-FI" sz="2400" dirty="0" err="1"/>
              <a:t>inputting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</a:p>
          <a:p>
            <a:r>
              <a:rPr lang="fi-FI" sz="2400" dirty="0" err="1"/>
              <a:t>tape</a:t>
            </a:r>
            <a:r>
              <a:rPr lang="fi-FI" sz="2400" dirty="0"/>
              <a:t> </a:t>
            </a:r>
            <a:r>
              <a:rPr lang="fi-FI" sz="2400" dirty="0" err="1"/>
              <a:t>layers</a:t>
            </a:r>
            <a:r>
              <a:rPr lang="fi-FI" sz="2400" dirty="0"/>
              <a:t> (</a:t>
            </a:r>
            <a:r>
              <a:rPr lang="fi-FI" sz="2400" dirty="0" err="1"/>
              <a:t>Cu</a:t>
            </a:r>
            <a:r>
              <a:rPr lang="fi-FI" sz="2400" dirty="0"/>
              <a:t>, </a:t>
            </a:r>
            <a:r>
              <a:rPr lang="fi-FI" sz="2400" dirty="0" err="1"/>
              <a:t>stainless</a:t>
            </a:r>
            <a:r>
              <a:rPr lang="fi-FI" sz="2400" dirty="0"/>
              <a:t> </a:t>
            </a:r>
            <a:r>
              <a:rPr lang="fi-FI" sz="2400" dirty="0" err="1"/>
              <a:t>steel</a:t>
            </a:r>
            <a:r>
              <a:rPr lang="fi-FI" sz="2400" dirty="0"/>
              <a:t> </a:t>
            </a:r>
            <a:r>
              <a:rPr lang="fi-FI" sz="2400" dirty="0" err="1"/>
              <a:t>or</a:t>
            </a:r>
            <a:r>
              <a:rPr lang="fi-FI" sz="2400" dirty="0"/>
              <a:t> </a:t>
            </a:r>
            <a:r>
              <a:rPr lang="fi-FI" sz="2400" dirty="0" err="1"/>
              <a:t>Hastelloy</a:t>
            </a:r>
            <a:r>
              <a:rPr lang="fi-FI" sz="2400" dirty="0"/>
              <a:t>, </a:t>
            </a:r>
            <a:r>
              <a:rPr lang="fi-FI" sz="2400" dirty="0" err="1"/>
              <a:t>etc</a:t>
            </a:r>
            <a:r>
              <a:rPr lang="fi-FI" sz="2400" dirty="0"/>
              <a:t>) </a:t>
            </a:r>
            <a:r>
              <a:rPr lang="fi-FI" sz="2400" dirty="0" err="1"/>
              <a:t>material</a:t>
            </a:r>
            <a:r>
              <a:rPr lang="fi-FI" sz="2400" dirty="0"/>
              <a:t> </a:t>
            </a:r>
            <a:r>
              <a:rPr lang="fi-FI" sz="2400" dirty="0" err="1"/>
              <a:t>properties</a:t>
            </a:r>
            <a:r>
              <a:rPr lang="fi-FI" sz="2400" dirty="0"/>
              <a:t> as </a:t>
            </a:r>
            <a:r>
              <a:rPr lang="fi-FI" sz="2400" dirty="0" err="1"/>
              <a:t>sectional</a:t>
            </a:r>
            <a:r>
              <a:rPr lang="fi-FI" sz="2400" dirty="0"/>
              <a:t> data into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element</a:t>
            </a:r>
            <a:r>
              <a:rPr lang="fi-FI" sz="2400" dirty="0"/>
              <a:t> -&gt; </a:t>
            </a:r>
            <a:r>
              <a:rPr lang="fi-FI" sz="2400" dirty="0" err="1"/>
              <a:t>all</a:t>
            </a:r>
            <a:r>
              <a:rPr lang="fi-FI" sz="2400" dirty="0"/>
              <a:t> </a:t>
            </a:r>
            <a:r>
              <a:rPr lang="fi-FI" sz="2400" dirty="0" err="1"/>
              <a:t>tapes</a:t>
            </a:r>
            <a:r>
              <a:rPr lang="fi-FI" sz="2400" dirty="0"/>
              <a:t> </a:t>
            </a:r>
            <a:r>
              <a:rPr lang="fi-FI" sz="2400" dirty="0" err="1"/>
              <a:t>assumed</a:t>
            </a:r>
            <a:r>
              <a:rPr lang="fi-FI" sz="2400" dirty="0"/>
              <a:t> to </a:t>
            </a:r>
            <a:r>
              <a:rPr lang="fi-FI" sz="2400" dirty="0" err="1"/>
              <a:t>move</a:t>
            </a:r>
            <a:r>
              <a:rPr lang="fi-FI" sz="2400" dirty="0"/>
              <a:t> </a:t>
            </a:r>
            <a:r>
              <a:rPr lang="fi-FI" sz="2400" dirty="0" err="1"/>
              <a:t>together</a:t>
            </a:r>
            <a:r>
              <a:rPr lang="fi-FI" sz="2400" dirty="0"/>
              <a:t> as a </a:t>
            </a:r>
            <a:r>
              <a:rPr lang="fi-FI" sz="2400" dirty="0" err="1"/>
              <a:t>one</a:t>
            </a:r>
            <a:r>
              <a:rPr lang="fi-FI" sz="2400" dirty="0"/>
              <a:t> </a:t>
            </a:r>
            <a:r>
              <a:rPr lang="fi-FI" sz="2400" dirty="0" err="1"/>
              <a:t>composite</a:t>
            </a:r>
            <a:r>
              <a:rPr lang="fi-FI" sz="2400" dirty="0"/>
              <a:t> domain. No </a:t>
            </a:r>
            <a:r>
              <a:rPr lang="fi-FI" sz="2400" dirty="0" err="1"/>
              <a:t>non-linearities</a:t>
            </a:r>
            <a:r>
              <a:rPr lang="fi-FI" sz="2400" dirty="0"/>
              <a:t> </a:t>
            </a:r>
            <a:r>
              <a:rPr lang="fi-FI" sz="2400" dirty="0" err="1"/>
              <a:t>due</a:t>
            </a:r>
            <a:r>
              <a:rPr lang="fi-FI" sz="2400" dirty="0"/>
              <a:t> to </a:t>
            </a:r>
            <a:r>
              <a:rPr lang="fi-FI" sz="2400" dirty="0" err="1"/>
              <a:t>frictional</a:t>
            </a:r>
            <a:r>
              <a:rPr lang="fi-FI" sz="2400" dirty="0"/>
              <a:t> </a:t>
            </a:r>
            <a:r>
              <a:rPr lang="fi-FI" sz="2400" dirty="0" err="1"/>
              <a:t>contacts</a:t>
            </a:r>
            <a:r>
              <a:rPr lang="fi-FI" sz="2400" dirty="0"/>
              <a:t>.</a:t>
            </a:r>
          </a:p>
          <a:p>
            <a:endParaRPr lang="fi-FI" sz="2400" dirty="0"/>
          </a:p>
          <a:p>
            <a:r>
              <a:rPr lang="fi-FI" sz="2400" dirty="0" err="1"/>
              <a:t>Elastic</a:t>
            </a:r>
            <a:r>
              <a:rPr lang="fi-FI" sz="2400" dirty="0"/>
              <a:t> </a:t>
            </a:r>
            <a:r>
              <a:rPr lang="fi-FI" sz="2400" dirty="0" err="1"/>
              <a:t>boundary</a:t>
            </a:r>
            <a:r>
              <a:rPr lang="fi-FI" sz="2400" dirty="0"/>
              <a:t> </a:t>
            </a:r>
            <a:r>
              <a:rPr lang="fi-FI" sz="2400" dirty="0" err="1"/>
              <a:t>layers</a:t>
            </a:r>
            <a:r>
              <a:rPr lang="fi-FI" sz="2400" dirty="0"/>
              <a:t> </a:t>
            </a:r>
            <a:r>
              <a:rPr lang="fi-FI" sz="2400" dirty="0" err="1"/>
              <a:t>described</a:t>
            </a:r>
            <a:r>
              <a:rPr lang="fi-FI" sz="2400" dirty="0"/>
              <a:t> </a:t>
            </a:r>
            <a:r>
              <a:rPr lang="fi-FI" sz="2400" dirty="0" err="1"/>
              <a:t>before</a:t>
            </a:r>
            <a:r>
              <a:rPr lang="fi-FI" sz="2400" dirty="0"/>
              <a:t> </a:t>
            </a:r>
            <a:r>
              <a:rPr lang="fi-FI" sz="2400" dirty="0" err="1"/>
              <a:t>take</a:t>
            </a:r>
            <a:r>
              <a:rPr lang="fi-FI" sz="2400" dirty="0"/>
              <a:t> in </a:t>
            </a:r>
            <a:r>
              <a:rPr lang="fi-FI" sz="2400" dirty="0" err="1"/>
              <a:t>account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elasticity</a:t>
            </a:r>
            <a:r>
              <a:rPr lang="fi-FI" sz="2400" dirty="0"/>
              <a:t> of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insulation</a:t>
            </a:r>
            <a:r>
              <a:rPr lang="fi-FI" sz="2400" dirty="0"/>
              <a:t> </a:t>
            </a:r>
            <a:r>
              <a:rPr lang="fi-FI" sz="2400" dirty="0" err="1"/>
              <a:t>between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turns</a:t>
            </a:r>
            <a:r>
              <a:rPr lang="fi-FI" sz="2400" dirty="0"/>
              <a:t> </a:t>
            </a:r>
            <a:r>
              <a:rPr lang="fi-FI" sz="2400" dirty="0" err="1"/>
              <a:t>without</a:t>
            </a:r>
            <a:r>
              <a:rPr lang="fi-FI" sz="2400" dirty="0"/>
              <a:t> </a:t>
            </a:r>
            <a:r>
              <a:rPr lang="fi-FI" sz="2400" dirty="0" err="1"/>
              <a:t>requirement</a:t>
            </a:r>
            <a:r>
              <a:rPr lang="fi-FI" sz="2400" dirty="0"/>
              <a:t> to </a:t>
            </a:r>
            <a:r>
              <a:rPr lang="fi-FI" sz="2400" dirty="0" err="1"/>
              <a:t>mesh</a:t>
            </a:r>
            <a:endParaRPr lang="fi-FI" sz="2400" dirty="0"/>
          </a:p>
        </p:txBody>
      </p:sp>
      <p:sp>
        <p:nvSpPr>
          <p:cNvPr id="10" name="Tekstiruutu 9"/>
          <p:cNvSpPr txBox="1"/>
          <p:nvPr/>
        </p:nvSpPr>
        <p:spPr>
          <a:xfrm>
            <a:off x="939812" y="6314287"/>
            <a:ext cx="4318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Other</a:t>
            </a:r>
            <a:r>
              <a:rPr lang="fi-FI" dirty="0"/>
              <a:t> </a:t>
            </a:r>
            <a:r>
              <a:rPr lang="fi-FI" dirty="0" err="1"/>
              <a:t>optional</a:t>
            </a:r>
            <a:r>
              <a:rPr lang="fi-FI" dirty="0"/>
              <a:t> </a:t>
            </a:r>
            <a:r>
              <a:rPr lang="fi-FI" dirty="0" err="1"/>
              <a:t>elements</a:t>
            </a:r>
            <a:r>
              <a:rPr lang="fi-FI" dirty="0"/>
              <a:t>: Shell181, Solid185</a:t>
            </a:r>
          </a:p>
        </p:txBody>
      </p:sp>
      <p:pic>
        <p:nvPicPr>
          <p:cNvPr id="14" name="Kuva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889829">
            <a:off x="1763339" y="1489617"/>
            <a:ext cx="4124325" cy="2962275"/>
          </a:xfrm>
          <a:prstGeom prst="rect">
            <a:avLst/>
          </a:prstGeom>
        </p:spPr>
      </p:pic>
      <p:sp>
        <p:nvSpPr>
          <p:cNvPr id="12" name="Nuoli oikealle 11"/>
          <p:cNvSpPr/>
          <p:nvPr/>
        </p:nvSpPr>
        <p:spPr>
          <a:xfrm rot="1276134">
            <a:off x="1193290" y="3885399"/>
            <a:ext cx="4257604" cy="364049"/>
          </a:xfrm>
          <a:prstGeom prst="rightArrow">
            <a:avLst>
              <a:gd name="adj1" fmla="val 2942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Tekstiruutu 12"/>
          <p:cNvSpPr txBox="1"/>
          <p:nvPr/>
        </p:nvSpPr>
        <p:spPr>
          <a:xfrm>
            <a:off x="2209800" y="4196222"/>
            <a:ext cx="11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Cable</a:t>
            </a:r>
            <a:r>
              <a:rPr lang="fi-FI" dirty="0"/>
              <a:t> </a:t>
            </a:r>
            <a:r>
              <a:rPr lang="fi-FI" dirty="0" err="1"/>
              <a:t>axis</a:t>
            </a:r>
            <a:endParaRPr lang="fi-FI" dirty="0"/>
          </a:p>
        </p:txBody>
      </p:sp>
      <p:pic>
        <p:nvPicPr>
          <p:cNvPr id="16" name="Kuva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21115" flipV="1">
            <a:off x="1650465" y="2573080"/>
            <a:ext cx="4064112" cy="407484"/>
          </a:xfrm>
          <a:prstGeom prst="rect">
            <a:avLst/>
          </a:prstGeom>
        </p:spPr>
      </p:pic>
      <p:sp>
        <p:nvSpPr>
          <p:cNvPr id="11" name="Tekstiruutu 10"/>
          <p:cNvSpPr txBox="1"/>
          <p:nvPr/>
        </p:nvSpPr>
        <p:spPr>
          <a:xfrm>
            <a:off x="912563" y="5061590"/>
            <a:ext cx="4924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/>
              <a:t>Coil</a:t>
            </a:r>
            <a:r>
              <a:rPr lang="fi-FI" sz="2400" dirty="0"/>
              <a:t> </a:t>
            </a:r>
            <a:r>
              <a:rPr lang="fi-FI" sz="2400" dirty="0" err="1"/>
              <a:t>meshed</a:t>
            </a:r>
            <a:r>
              <a:rPr lang="fi-FI" sz="2400" dirty="0"/>
              <a:t> </a:t>
            </a:r>
            <a:r>
              <a:rPr lang="fi-FI" sz="2400" dirty="0" err="1"/>
              <a:t>with</a:t>
            </a:r>
            <a:r>
              <a:rPr lang="fi-FI" sz="2400" dirty="0"/>
              <a:t> </a:t>
            </a:r>
            <a:r>
              <a:rPr lang="fi-FI" sz="2400" dirty="0" err="1"/>
              <a:t>solid</a:t>
            </a:r>
            <a:r>
              <a:rPr lang="fi-FI" sz="2400" dirty="0"/>
              <a:t> </a:t>
            </a:r>
            <a:r>
              <a:rPr lang="fi-FI" sz="2400" dirty="0" err="1"/>
              <a:t>shell</a:t>
            </a:r>
            <a:r>
              <a:rPr lang="fi-FI" sz="2400" dirty="0"/>
              <a:t> Solsh190-elements to </a:t>
            </a:r>
            <a:r>
              <a:rPr lang="fi-FI" sz="2400" dirty="0" err="1"/>
              <a:t>enable</a:t>
            </a:r>
            <a:r>
              <a:rPr lang="fi-FI" sz="2400" dirty="0"/>
              <a:t> </a:t>
            </a:r>
            <a:r>
              <a:rPr lang="fi-FI" sz="2400" dirty="0" err="1"/>
              <a:t>thin</a:t>
            </a:r>
            <a:r>
              <a:rPr lang="fi-FI" sz="2400" dirty="0"/>
              <a:t> </a:t>
            </a:r>
            <a:r>
              <a:rPr lang="fi-FI" sz="2400" b="1" dirty="0" err="1"/>
              <a:t>block</a:t>
            </a:r>
            <a:r>
              <a:rPr lang="fi-FI" sz="2400" b="1" dirty="0"/>
              <a:t> </a:t>
            </a:r>
            <a:r>
              <a:rPr lang="fi-FI" sz="2400" b="1" dirty="0" err="1"/>
              <a:t>cable</a:t>
            </a:r>
            <a:r>
              <a:rPr lang="fi-FI" sz="2400" b="1" dirty="0"/>
              <a:t> </a:t>
            </a:r>
            <a:r>
              <a:rPr lang="fi-FI" sz="2400" dirty="0" err="1"/>
              <a:t>mesh</a:t>
            </a:r>
            <a:r>
              <a:rPr lang="fi-FI" sz="2400" dirty="0"/>
              <a:t>. </a:t>
            </a:r>
          </a:p>
          <a:p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Modelling considerations</a:t>
            </a:r>
          </a:p>
        </p:txBody>
      </p:sp>
      <p:grpSp>
        <p:nvGrpSpPr>
          <p:cNvPr id="19" name="Ryhmä 18"/>
          <p:cNvGrpSpPr/>
          <p:nvPr/>
        </p:nvGrpSpPr>
        <p:grpSpPr>
          <a:xfrm>
            <a:off x="8510052" y="5236857"/>
            <a:ext cx="753609" cy="1234382"/>
            <a:chOff x="-3320904" y="1834313"/>
            <a:chExt cx="2452715" cy="4017453"/>
          </a:xfrm>
        </p:grpSpPr>
        <p:sp>
          <p:nvSpPr>
            <p:cNvPr id="20" name="Suorakulmio 19"/>
            <p:cNvSpPr/>
            <p:nvPr/>
          </p:nvSpPr>
          <p:spPr>
            <a:xfrm>
              <a:off x="-3294299" y="3655735"/>
              <a:ext cx="203200" cy="3485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1" name="Suorakulmio 20"/>
            <p:cNvSpPr/>
            <p:nvPr/>
          </p:nvSpPr>
          <p:spPr>
            <a:xfrm>
              <a:off x="-3294299" y="1834313"/>
              <a:ext cx="203201" cy="19739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2" name="Suorakulmio 21"/>
            <p:cNvSpPr/>
            <p:nvPr/>
          </p:nvSpPr>
          <p:spPr>
            <a:xfrm>
              <a:off x="-3294299" y="3851800"/>
              <a:ext cx="203201" cy="19739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3" name="Tekstiruutu 22"/>
            <p:cNvSpPr txBox="1"/>
            <p:nvPr/>
          </p:nvSpPr>
          <p:spPr>
            <a:xfrm>
              <a:off x="-3320904" y="2705318"/>
              <a:ext cx="386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chemeClr val="bg1"/>
                  </a:solidFill>
                </a:rPr>
                <a:t>?</a:t>
              </a:r>
            </a:p>
          </p:txBody>
        </p:sp>
        <p:grpSp>
          <p:nvGrpSpPr>
            <p:cNvPr id="24" name="Ryhmä 23"/>
            <p:cNvGrpSpPr/>
            <p:nvPr/>
          </p:nvGrpSpPr>
          <p:grpSpPr>
            <a:xfrm rot="5400000">
              <a:off x="-2776769" y="3279772"/>
              <a:ext cx="250381" cy="844123"/>
              <a:chOff x="6709410" y="2812174"/>
              <a:chExt cx="635508" cy="1589322"/>
            </a:xfrm>
          </p:grpSpPr>
          <p:grpSp>
            <p:nvGrpSpPr>
              <p:cNvPr id="176" name="Ryhmä 17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79" name="Suora yhdysviiva 17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uora yhdysviiva 17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uora yhdysviiva 18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uora yhdysviiva 18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uora yhdysviiva 18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uora yhdysviiva 18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uora yhdysviiva 18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7" name="Suora yhdysviiva 17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uora yhdysviiva 17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Ryhmä 24"/>
            <p:cNvGrpSpPr/>
            <p:nvPr/>
          </p:nvGrpSpPr>
          <p:grpSpPr>
            <a:xfrm rot="5976906">
              <a:off x="-2776770" y="2772965"/>
              <a:ext cx="250381" cy="844123"/>
              <a:chOff x="6709410" y="2812174"/>
              <a:chExt cx="635508" cy="1589322"/>
            </a:xfrm>
          </p:grpSpPr>
          <p:grpSp>
            <p:nvGrpSpPr>
              <p:cNvPr id="166" name="Ryhmä 16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69" name="Suora yhdysviiva 16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uora yhdysviiva 16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uora yhdysviiva 17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uora yhdysviiva 17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uora yhdysviiva 17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uora yhdysviiva 17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uora yhdysviiva 17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7" name="Suora yhdysviiva 16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uora yhdysviiva 16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Ryhmä 25"/>
            <p:cNvGrpSpPr/>
            <p:nvPr/>
          </p:nvGrpSpPr>
          <p:grpSpPr>
            <a:xfrm rot="4420990">
              <a:off x="-2783399" y="2179988"/>
              <a:ext cx="250381" cy="844123"/>
              <a:chOff x="6709410" y="2812174"/>
              <a:chExt cx="635508" cy="1589322"/>
            </a:xfrm>
          </p:grpSpPr>
          <p:grpSp>
            <p:nvGrpSpPr>
              <p:cNvPr id="156" name="Ryhmä 15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59" name="Suora yhdysviiva 15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uora yhdysviiva 15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uora yhdysviiva 16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uora yhdysviiva 16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uora yhdysviiva 16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uora yhdysviiva 16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uora yhdysviiva 16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7" name="Suora yhdysviiva 15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uora yhdysviiva 15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Ryhmä 26"/>
            <p:cNvGrpSpPr/>
            <p:nvPr/>
          </p:nvGrpSpPr>
          <p:grpSpPr>
            <a:xfrm rot="4420990">
              <a:off x="-2796831" y="3934622"/>
              <a:ext cx="250381" cy="844123"/>
              <a:chOff x="6709410" y="2812174"/>
              <a:chExt cx="635508" cy="1589322"/>
            </a:xfrm>
          </p:grpSpPr>
          <p:grpSp>
            <p:nvGrpSpPr>
              <p:cNvPr id="146" name="Ryhmä 14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49" name="Suora yhdysviiva 14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uora yhdysviiva 14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uora yhdysviiva 15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uora yhdysviiva 15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uora yhdysviiva 15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uora yhdysviiva 15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uora yhdysviiva 15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7" name="Suora yhdysviiva 14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uora yhdysviiva 14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Ryhmä 27"/>
            <p:cNvGrpSpPr/>
            <p:nvPr/>
          </p:nvGrpSpPr>
          <p:grpSpPr>
            <a:xfrm rot="5400000">
              <a:off x="-2837392" y="4454846"/>
              <a:ext cx="250381" cy="844123"/>
              <a:chOff x="6709410" y="2812174"/>
              <a:chExt cx="635508" cy="1589322"/>
            </a:xfrm>
          </p:grpSpPr>
          <p:grpSp>
            <p:nvGrpSpPr>
              <p:cNvPr id="136" name="Ryhmä 13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39" name="Suora yhdysviiva 13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uora yhdysviiva 13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uora yhdysviiva 14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uora yhdysviiva 14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uora yhdysviiva 14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uora yhdysviiva 14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uora yhdysviiva 14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uora yhdysviiva 13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uora yhdysviiva 13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Ryhmä 28"/>
            <p:cNvGrpSpPr/>
            <p:nvPr/>
          </p:nvGrpSpPr>
          <p:grpSpPr>
            <a:xfrm rot="5400000">
              <a:off x="-2772747" y="5042145"/>
              <a:ext cx="250381" cy="844123"/>
              <a:chOff x="6709410" y="2812174"/>
              <a:chExt cx="635508" cy="1589322"/>
            </a:xfrm>
          </p:grpSpPr>
          <p:grpSp>
            <p:nvGrpSpPr>
              <p:cNvPr id="126" name="Ryhmä 12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29" name="Suora yhdysviiva 12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uora yhdysviiva 12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uora yhdysviiva 13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uora yhdysviiva 13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uora yhdysviiva 13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uora yhdysviiva 13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uora yhdysviiva 13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7" name="Suora yhdysviiva 12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uora yhdysviiva 12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Ryhmä 29"/>
            <p:cNvGrpSpPr/>
            <p:nvPr/>
          </p:nvGrpSpPr>
          <p:grpSpPr>
            <a:xfrm rot="5400000">
              <a:off x="-2808611" y="1691944"/>
              <a:ext cx="250381" cy="844123"/>
              <a:chOff x="6709410" y="2812174"/>
              <a:chExt cx="635508" cy="1589322"/>
            </a:xfrm>
          </p:grpSpPr>
          <p:grpSp>
            <p:nvGrpSpPr>
              <p:cNvPr id="116" name="Ryhmä 11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19" name="Suora yhdysviiva 11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uora yhdysviiva 11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uora yhdysviiva 12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uora yhdysviiva 12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uora yhdysviiva 12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uora yhdysviiva 12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uora yhdysviiva 12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7" name="Suora yhdysviiva 11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uora yhdysviiva 11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Suorakulmio 30"/>
            <p:cNvSpPr/>
            <p:nvPr/>
          </p:nvSpPr>
          <p:spPr>
            <a:xfrm>
              <a:off x="-2238057" y="3681758"/>
              <a:ext cx="203200" cy="3485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2" name="Suorakulmio 31"/>
            <p:cNvSpPr/>
            <p:nvPr/>
          </p:nvSpPr>
          <p:spPr>
            <a:xfrm>
              <a:off x="-2238057" y="1860336"/>
              <a:ext cx="203201" cy="19739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3" name="Suorakulmio 32"/>
            <p:cNvSpPr/>
            <p:nvPr/>
          </p:nvSpPr>
          <p:spPr>
            <a:xfrm>
              <a:off x="-2238057" y="3877823"/>
              <a:ext cx="203201" cy="19739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4" name="Tekstiruutu 33"/>
            <p:cNvSpPr txBox="1"/>
            <p:nvPr/>
          </p:nvSpPr>
          <p:spPr>
            <a:xfrm>
              <a:off x="-2264662" y="2731341"/>
              <a:ext cx="386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chemeClr val="bg1"/>
                  </a:solidFill>
                </a:rPr>
                <a:t>?</a:t>
              </a:r>
            </a:p>
          </p:txBody>
        </p:sp>
        <p:sp>
          <p:nvSpPr>
            <p:cNvPr id="35" name="Suorakulmio 34"/>
            <p:cNvSpPr/>
            <p:nvPr/>
          </p:nvSpPr>
          <p:spPr>
            <a:xfrm>
              <a:off x="-1227664" y="3665290"/>
              <a:ext cx="203200" cy="3485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6" name="Suorakulmio 35"/>
            <p:cNvSpPr/>
            <p:nvPr/>
          </p:nvSpPr>
          <p:spPr>
            <a:xfrm>
              <a:off x="-1227664" y="1843868"/>
              <a:ext cx="203201" cy="19739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7" name="Suorakulmio 36"/>
            <p:cNvSpPr/>
            <p:nvPr/>
          </p:nvSpPr>
          <p:spPr>
            <a:xfrm>
              <a:off x="-1227664" y="3861355"/>
              <a:ext cx="203201" cy="19739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8" name="Tekstiruutu 37"/>
            <p:cNvSpPr txBox="1"/>
            <p:nvPr/>
          </p:nvSpPr>
          <p:spPr>
            <a:xfrm>
              <a:off x="-1254269" y="2714873"/>
              <a:ext cx="3860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chemeClr val="bg1"/>
                  </a:solidFill>
                </a:rPr>
                <a:t>?</a:t>
              </a:r>
            </a:p>
          </p:txBody>
        </p:sp>
        <p:grpSp>
          <p:nvGrpSpPr>
            <p:cNvPr id="39" name="Ryhmä 38"/>
            <p:cNvGrpSpPr/>
            <p:nvPr/>
          </p:nvGrpSpPr>
          <p:grpSpPr>
            <a:xfrm rot="5400000">
              <a:off x="-1699971" y="3367554"/>
              <a:ext cx="250381" cy="844123"/>
              <a:chOff x="6709410" y="2812174"/>
              <a:chExt cx="635508" cy="1589322"/>
            </a:xfrm>
          </p:grpSpPr>
          <p:grpSp>
            <p:nvGrpSpPr>
              <p:cNvPr id="106" name="Ryhmä 10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109" name="Suora yhdysviiva 10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uora yhdysviiva 10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uora yhdysviiva 11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uora yhdysviiva 11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uora yhdysviiva 11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uora yhdysviiva 11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uora yhdysviiva 11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7" name="Suora yhdysviiva 10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uora yhdysviiva 10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Ryhmä 39"/>
            <p:cNvGrpSpPr/>
            <p:nvPr/>
          </p:nvGrpSpPr>
          <p:grpSpPr>
            <a:xfrm rot="5976906">
              <a:off x="-1699972" y="2860747"/>
              <a:ext cx="250381" cy="844123"/>
              <a:chOff x="6709410" y="2812174"/>
              <a:chExt cx="635508" cy="1589322"/>
            </a:xfrm>
          </p:grpSpPr>
          <p:grpSp>
            <p:nvGrpSpPr>
              <p:cNvPr id="96" name="Ryhmä 9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99" name="Suora yhdysviiva 9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uora yhdysviiva 9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uora yhdysviiva 10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uora yhdysviiva 10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uora yhdysviiva 10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uora yhdysviiva 10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uora yhdysviiva 10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7" name="Suora yhdysviiva 9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uora yhdysviiva 9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Ryhmä 40"/>
            <p:cNvGrpSpPr/>
            <p:nvPr/>
          </p:nvGrpSpPr>
          <p:grpSpPr>
            <a:xfrm rot="4420990">
              <a:off x="-1762712" y="2267985"/>
              <a:ext cx="250381" cy="844123"/>
              <a:chOff x="6709410" y="2812174"/>
              <a:chExt cx="635508" cy="1589322"/>
            </a:xfrm>
          </p:grpSpPr>
          <p:grpSp>
            <p:nvGrpSpPr>
              <p:cNvPr id="86" name="Ryhmä 8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89" name="Suora yhdysviiva 8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uora yhdysviiva 8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uora yhdysviiva 9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uora yhdysviiva 9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uora yhdysviiva 9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uora yhdysviiva 9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uora yhdysviiva 9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7" name="Suora yhdysviiva 8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uora yhdysviiva 8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Ryhmä 41"/>
            <p:cNvGrpSpPr/>
            <p:nvPr/>
          </p:nvGrpSpPr>
          <p:grpSpPr>
            <a:xfrm rot="4420990">
              <a:off x="-1720033" y="4022404"/>
              <a:ext cx="250381" cy="844123"/>
              <a:chOff x="6709410" y="2812174"/>
              <a:chExt cx="635508" cy="1589322"/>
            </a:xfrm>
          </p:grpSpPr>
          <p:grpSp>
            <p:nvGrpSpPr>
              <p:cNvPr id="76" name="Ryhmä 7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79" name="Suora yhdysviiva 7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uora yhdysviiva 7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uora yhdysviiva 8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uora yhdysviiva 8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uora yhdysviiva 8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uora yhdysviiva 8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uora yhdysviiva 8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7" name="Suora yhdysviiva 7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uora yhdysviiva 7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Ryhmä 42"/>
            <p:cNvGrpSpPr/>
            <p:nvPr/>
          </p:nvGrpSpPr>
          <p:grpSpPr>
            <a:xfrm rot="5400000">
              <a:off x="-1760594" y="4542628"/>
              <a:ext cx="250381" cy="844123"/>
              <a:chOff x="6709410" y="2812174"/>
              <a:chExt cx="635508" cy="1589322"/>
            </a:xfrm>
          </p:grpSpPr>
          <p:grpSp>
            <p:nvGrpSpPr>
              <p:cNvPr id="66" name="Ryhmä 6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69" name="Suora yhdysviiva 6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uora yhdysviiva 6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uora yhdysviiva 7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uora yhdysviiva 7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uora yhdysviiva 7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uora yhdysviiva 7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uora yhdysviiva 7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7" name="Suora yhdysviiva 6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uora yhdysviiva 6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Ryhmä 43"/>
            <p:cNvGrpSpPr/>
            <p:nvPr/>
          </p:nvGrpSpPr>
          <p:grpSpPr>
            <a:xfrm rot="5400000">
              <a:off x="-1695949" y="5129927"/>
              <a:ext cx="250381" cy="844123"/>
              <a:chOff x="6709410" y="2812174"/>
              <a:chExt cx="635508" cy="1589322"/>
            </a:xfrm>
          </p:grpSpPr>
          <p:grpSp>
            <p:nvGrpSpPr>
              <p:cNvPr id="56" name="Ryhmä 5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59" name="Suora yhdysviiva 5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uora yhdysviiva 5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uora yhdysviiva 6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uora yhdysviiva 6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uora yhdysviiva 6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uora yhdysviiva 6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uora yhdysviiva 6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7" name="Suora yhdysviiva 5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uora yhdysviiva 5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Ryhmä 44"/>
            <p:cNvGrpSpPr/>
            <p:nvPr/>
          </p:nvGrpSpPr>
          <p:grpSpPr>
            <a:xfrm rot="5400000">
              <a:off x="-1754060" y="1812897"/>
              <a:ext cx="250381" cy="844123"/>
              <a:chOff x="6709410" y="2812174"/>
              <a:chExt cx="635508" cy="1589322"/>
            </a:xfrm>
          </p:grpSpPr>
          <p:grpSp>
            <p:nvGrpSpPr>
              <p:cNvPr id="46" name="Ryhmä 45"/>
              <p:cNvGrpSpPr/>
              <p:nvPr/>
            </p:nvGrpSpPr>
            <p:grpSpPr>
              <a:xfrm>
                <a:off x="6709410" y="2940933"/>
                <a:ext cx="635508" cy="1324232"/>
                <a:chOff x="8033004" y="2066544"/>
                <a:chExt cx="635508" cy="1324232"/>
              </a:xfrm>
            </p:grpSpPr>
            <p:cxnSp>
              <p:nvCxnSpPr>
                <p:cNvPr id="49" name="Suora yhdysviiva 48"/>
                <p:cNvCxnSpPr/>
                <p:nvPr/>
              </p:nvCxnSpPr>
              <p:spPr>
                <a:xfrm>
                  <a:off x="8037576" y="2066544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uora yhdysviiva 49"/>
                <p:cNvCxnSpPr/>
                <p:nvPr/>
              </p:nvCxnSpPr>
              <p:spPr>
                <a:xfrm>
                  <a:off x="8037576" y="2456567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uora yhdysviiva 50"/>
                <p:cNvCxnSpPr/>
                <p:nvPr/>
              </p:nvCxnSpPr>
              <p:spPr>
                <a:xfrm>
                  <a:off x="8037576" y="284659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uora yhdysviiva 51"/>
                <p:cNvCxnSpPr/>
                <p:nvPr/>
              </p:nvCxnSpPr>
              <p:spPr>
                <a:xfrm>
                  <a:off x="8037576" y="3236613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uora yhdysviiva 52"/>
                <p:cNvCxnSpPr/>
                <p:nvPr/>
              </p:nvCxnSpPr>
              <p:spPr>
                <a:xfrm flipH="1">
                  <a:off x="8033004" y="303035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uora yhdysviiva 53"/>
                <p:cNvCxnSpPr/>
                <p:nvPr/>
              </p:nvCxnSpPr>
              <p:spPr>
                <a:xfrm flipH="1">
                  <a:off x="8033004" y="2250310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uora yhdysviiva 54"/>
                <p:cNvCxnSpPr/>
                <p:nvPr/>
              </p:nvCxnSpPr>
              <p:spPr>
                <a:xfrm flipH="1">
                  <a:off x="8033004" y="2671736"/>
                  <a:ext cx="630936" cy="15416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uora yhdysviiva 46"/>
              <p:cNvCxnSpPr/>
              <p:nvPr/>
            </p:nvCxnSpPr>
            <p:spPr>
              <a:xfrm flipH="1">
                <a:off x="6709410" y="2812174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uora yhdysviiva 47"/>
              <p:cNvCxnSpPr/>
              <p:nvPr/>
            </p:nvCxnSpPr>
            <p:spPr>
              <a:xfrm flipH="1">
                <a:off x="7002004" y="4272737"/>
                <a:ext cx="338342" cy="12875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38701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333247"/>
            <a:ext cx="5745076" cy="556832"/>
          </a:xfrm>
        </p:spPr>
        <p:txBody>
          <a:bodyPr/>
          <a:lstStyle/>
          <a:p>
            <a:r>
              <a:rPr lang="en-GB" dirty="0"/>
              <a:t>Modelling considerations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9" name="Kuva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039" y="1021833"/>
            <a:ext cx="7146308" cy="5192785"/>
          </a:xfrm>
          <a:prstGeom prst="rect">
            <a:avLst/>
          </a:prstGeom>
        </p:spPr>
      </p:pic>
      <p:sp>
        <p:nvSpPr>
          <p:cNvPr id="10" name="Tekstiruutu 9"/>
          <p:cNvSpPr txBox="1"/>
          <p:nvPr/>
        </p:nvSpPr>
        <p:spPr>
          <a:xfrm>
            <a:off x="308472" y="3018622"/>
            <a:ext cx="504041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dirty="0"/>
              <a:t>Experiment to </a:t>
            </a:r>
            <a:r>
              <a:rPr lang="fi-FI" sz="3200" dirty="0" err="1"/>
              <a:t>determine</a:t>
            </a:r>
            <a:endParaRPr lang="fi-FI" sz="3200" dirty="0"/>
          </a:p>
          <a:p>
            <a:r>
              <a:rPr lang="fi-FI" sz="3200" dirty="0" err="1"/>
              <a:t>Axial</a:t>
            </a:r>
            <a:r>
              <a:rPr lang="fi-FI" sz="3200" dirty="0"/>
              <a:t> </a:t>
            </a:r>
            <a:r>
              <a:rPr lang="fi-FI" sz="3200" dirty="0" err="1"/>
              <a:t>elastic</a:t>
            </a:r>
            <a:r>
              <a:rPr lang="fi-FI" sz="3200" dirty="0"/>
              <a:t> </a:t>
            </a:r>
            <a:r>
              <a:rPr lang="fi-FI" sz="3200" dirty="0" err="1"/>
              <a:t>modulus</a:t>
            </a:r>
            <a:endParaRPr lang="fi-FI" sz="3200" dirty="0"/>
          </a:p>
          <a:p>
            <a:r>
              <a:rPr lang="fi-FI" sz="3200" dirty="0"/>
              <a:t> of </a:t>
            </a:r>
            <a:r>
              <a:rPr lang="fi-FI" sz="3200" dirty="0" err="1"/>
              <a:t>the</a:t>
            </a:r>
            <a:r>
              <a:rPr lang="fi-FI" sz="3200" dirty="0"/>
              <a:t> </a:t>
            </a:r>
            <a:r>
              <a:rPr lang="fi-FI" sz="3200" dirty="0" err="1"/>
              <a:t>cable</a:t>
            </a:r>
            <a:endParaRPr lang="fi-FI" sz="3200" dirty="0"/>
          </a:p>
          <a:p>
            <a:endParaRPr lang="fi-FI" sz="3200" dirty="0"/>
          </a:p>
          <a:p>
            <a:r>
              <a:rPr lang="fi-FI" sz="3200" dirty="0"/>
              <a:t>(</a:t>
            </a:r>
            <a:r>
              <a:rPr lang="fi-FI" sz="3200" dirty="0" err="1"/>
              <a:t>dominated</a:t>
            </a:r>
            <a:r>
              <a:rPr lang="fi-FI" sz="3200" dirty="0"/>
              <a:t> </a:t>
            </a:r>
            <a:r>
              <a:rPr lang="fi-FI" sz="3200" dirty="0" err="1"/>
              <a:t>by</a:t>
            </a:r>
            <a:r>
              <a:rPr lang="fi-FI" sz="3200" dirty="0"/>
              <a:t> </a:t>
            </a:r>
            <a:r>
              <a:rPr lang="fi-FI" sz="3200" dirty="0" err="1"/>
              <a:t>the</a:t>
            </a:r>
            <a:r>
              <a:rPr lang="fi-FI" sz="3200" dirty="0"/>
              <a:t> </a:t>
            </a:r>
            <a:r>
              <a:rPr lang="fi-FI" sz="3200" dirty="0" err="1"/>
              <a:t>substrate</a:t>
            </a:r>
            <a:r>
              <a:rPr lang="fi-FI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1778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uorakulmio 25"/>
          <p:cNvSpPr/>
          <p:nvPr/>
        </p:nvSpPr>
        <p:spPr>
          <a:xfrm>
            <a:off x="4327320" y="2167690"/>
            <a:ext cx="2755300" cy="129123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96" y="507939"/>
            <a:ext cx="10863072" cy="556832"/>
          </a:xfrm>
        </p:spPr>
        <p:txBody>
          <a:bodyPr/>
          <a:lstStyle/>
          <a:p>
            <a:r>
              <a:rPr lang="en-GB" dirty="0"/>
              <a:t>Force transfer from Field 2017 program to ANSYS</a:t>
            </a:r>
            <a:br>
              <a:rPr lang="en-GB" dirty="0"/>
            </a:br>
            <a:r>
              <a:rPr lang="en-GB" dirty="0"/>
              <a:t>between dissimilar meshes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7376" y="6214618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3" name="Kuv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37" y="3062780"/>
            <a:ext cx="3945474" cy="3776834"/>
          </a:xfrm>
          <a:prstGeom prst="rect">
            <a:avLst/>
          </a:prstGeom>
        </p:spPr>
      </p:pic>
      <p:sp>
        <p:nvSpPr>
          <p:cNvPr id="9" name="Tekstiruutu 8"/>
          <p:cNvSpPr txBox="1"/>
          <p:nvPr/>
        </p:nvSpPr>
        <p:spPr>
          <a:xfrm flipH="1">
            <a:off x="739225" y="2210851"/>
            <a:ext cx="1432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Force</a:t>
            </a:r>
            <a:r>
              <a:rPr lang="fi-FI" dirty="0"/>
              <a:t> </a:t>
            </a:r>
            <a:r>
              <a:rPr lang="fi-FI" dirty="0" err="1"/>
              <a:t>density</a:t>
            </a:r>
            <a:r>
              <a:rPr lang="fi-FI" dirty="0"/>
              <a:t> </a:t>
            </a:r>
            <a:r>
              <a:rPr lang="fi-FI" dirty="0" err="1"/>
              <a:t>vectors</a:t>
            </a:r>
            <a:endParaRPr lang="fi-FI" dirty="0"/>
          </a:p>
        </p:txBody>
      </p:sp>
      <p:sp>
        <p:nvSpPr>
          <p:cNvPr id="12" name="Nuoli oikealle 11"/>
          <p:cNvSpPr/>
          <p:nvPr/>
        </p:nvSpPr>
        <p:spPr>
          <a:xfrm>
            <a:off x="2321012" y="2347254"/>
            <a:ext cx="1740666" cy="301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Tekstiruutu 14"/>
          <p:cNvSpPr txBox="1"/>
          <p:nvPr/>
        </p:nvSpPr>
        <p:spPr>
          <a:xfrm>
            <a:off x="739225" y="1742009"/>
            <a:ext cx="3676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/>
              <a:t>FIELD2017 (J. van </a:t>
            </a:r>
            <a:r>
              <a:rPr lang="fi-FI" sz="2400" dirty="0" err="1"/>
              <a:t>Nugteren</a:t>
            </a:r>
            <a:r>
              <a:rPr lang="fi-FI" sz="2400" dirty="0"/>
              <a:t>)</a:t>
            </a:r>
          </a:p>
        </p:txBody>
      </p:sp>
      <p:sp>
        <p:nvSpPr>
          <p:cNvPr id="17" name="Tekstiruutu 16"/>
          <p:cNvSpPr txBox="1"/>
          <p:nvPr/>
        </p:nvSpPr>
        <p:spPr>
          <a:xfrm>
            <a:off x="146108" y="2814114"/>
            <a:ext cx="3770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Element</a:t>
            </a:r>
            <a:r>
              <a:rPr lang="fi-FI" dirty="0"/>
              <a:t> </a:t>
            </a:r>
            <a:r>
              <a:rPr lang="fi-FI" dirty="0" err="1"/>
              <a:t>centroid</a:t>
            </a:r>
            <a:r>
              <a:rPr lang="fi-FI" dirty="0"/>
              <a:t> </a:t>
            </a:r>
            <a:r>
              <a:rPr lang="fi-FI" dirty="0" err="1"/>
              <a:t>coordinates</a:t>
            </a:r>
            <a:endParaRPr lang="fi-FI" dirty="0"/>
          </a:p>
        </p:txBody>
      </p:sp>
      <p:sp>
        <p:nvSpPr>
          <p:cNvPr id="18" name="Nuoli oikealle 17"/>
          <p:cNvSpPr/>
          <p:nvPr/>
        </p:nvSpPr>
        <p:spPr>
          <a:xfrm>
            <a:off x="3265632" y="2857182"/>
            <a:ext cx="749147" cy="3264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Tekstiruutu 18"/>
          <p:cNvSpPr txBox="1"/>
          <p:nvPr/>
        </p:nvSpPr>
        <p:spPr>
          <a:xfrm>
            <a:off x="8393626" y="1745235"/>
            <a:ext cx="1389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600" dirty="0"/>
              <a:t>ANSYS</a:t>
            </a:r>
          </a:p>
        </p:txBody>
      </p:sp>
      <p:sp>
        <p:nvSpPr>
          <p:cNvPr id="20" name="Tekstiruutu 19"/>
          <p:cNvSpPr txBox="1"/>
          <p:nvPr/>
        </p:nvSpPr>
        <p:spPr>
          <a:xfrm flipH="1">
            <a:off x="9190775" y="2564356"/>
            <a:ext cx="1802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Element</a:t>
            </a:r>
            <a:r>
              <a:rPr lang="fi-FI" dirty="0"/>
              <a:t> </a:t>
            </a:r>
            <a:r>
              <a:rPr lang="fi-FI" dirty="0" err="1"/>
              <a:t>volume</a:t>
            </a:r>
            <a:endParaRPr lang="fi-FI" dirty="0"/>
          </a:p>
        </p:txBody>
      </p:sp>
      <p:sp>
        <p:nvSpPr>
          <p:cNvPr id="21" name="Tekstiruutu 20"/>
          <p:cNvSpPr txBox="1"/>
          <p:nvPr/>
        </p:nvSpPr>
        <p:spPr>
          <a:xfrm>
            <a:off x="8767708" y="2948069"/>
            <a:ext cx="3770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Element</a:t>
            </a:r>
            <a:r>
              <a:rPr lang="fi-FI" dirty="0"/>
              <a:t> </a:t>
            </a:r>
            <a:r>
              <a:rPr lang="fi-FI" dirty="0" err="1"/>
              <a:t>centroid</a:t>
            </a:r>
            <a:r>
              <a:rPr lang="fi-FI" dirty="0"/>
              <a:t> </a:t>
            </a:r>
            <a:r>
              <a:rPr lang="fi-FI" dirty="0" err="1"/>
              <a:t>coordinates</a:t>
            </a:r>
            <a:endParaRPr lang="fi-FI" dirty="0"/>
          </a:p>
        </p:txBody>
      </p:sp>
      <p:sp>
        <p:nvSpPr>
          <p:cNvPr id="23" name="Nuoli oikealle 22"/>
          <p:cNvSpPr/>
          <p:nvPr/>
        </p:nvSpPr>
        <p:spPr>
          <a:xfrm flipH="1">
            <a:off x="7267296" y="2586621"/>
            <a:ext cx="1740666" cy="3015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Nuoli oikealle 23"/>
          <p:cNvSpPr/>
          <p:nvPr/>
        </p:nvSpPr>
        <p:spPr>
          <a:xfrm rot="10800000">
            <a:off x="7644479" y="2998780"/>
            <a:ext cx="749147" cy="3264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5" name="Tekstiruutu 24"/>
          <p:cNvSpPr txBox="1"/>
          <p:nvPr/>
        </p:nvSpPr>
        <p:spPr>
          <a:xfrm>
            <a:off x="4482749" y="2469215"/>
            <a:ext cx="25975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Find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nearest</a:t>
            </a:r>
            <a:r>
              <a:rPr lang="fi-FI" dirty="0"/>
              <a:t> </a:t>
            </a:r>
            <a:r>
              <a:rPr lang="fi-FI" dirty="0" err="1"/>
              <a:t>element</a:t>
            </a:r>
            <a:r>
              <a:rPr lang="fi-FI" dirty="0"/>
              <a:t> </a:t>
            </a:r>
          </a:p>
          <a:p>
            <a:r>
              <a:rPr lang="fi-FI" dirty="0" err="1"/>
              <a:t>centroids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</a:p>
          <a:p>
            <a:r>
              <a:rPr lang="fi-FI" dirty="0" err="1"/>
              <a:t>meshes</a:t>
            </a:r>
            <a:endParaRPr lang="fi-FI" dirty="0"/>
          </a:p>
        </p:txBody>
      </p:sp>
      <p:sp>
        <p:nvSpPr>
          <p:cNvPr id="27" name="Alanuoli 26"/>
          <p:cNvSpPr/>
          <p:nvPr/>
        </p:nvSpPr>
        <p:spPr>
          <a:xfrm>
            <a:off x="5306831" y="3271153"/>
            <a:ext cx="991686" cy="8703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9" name="Suorakulmio 28"/>
          <p:cNvSpPr/>
          <p:nvPr/>
        </p:nvSpPr>
        <p:spPr>
          <a:xfrm>
            <a:off x="4340048" y="4298928"/>
            <a:ext cx="2755300" cy="201373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0" name="Tekstiruutu 29"/>
          <p:cNvSpPr txBox="1"/>
          <p:nvPr/>
        </p:nvSpPr>
        <p:spPr>
          <a:xfrm>
            <a:off x="8101082" y="4363140"/>
            <a:ext cx="2676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Send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nodal</a:t>
            </a:r>
            <a:r>
              <a:rPr lang="fi-FI" dirty="0"/>
              <a:t> </a:t>
            </a:r>
            <a:r>
              <a:rPr lang="fi-FI" dirty="0" err="1"/>
              <a:t>loads</a:t>
            </a:r>
            <a:r>
              <a:rPr lang="fi-FI" dirty="0"/>
              <a:t> into ANSYS</a:t>
            </a:r>
          </a:p>
        </p:txBody>
      </p:sp>
      <p:sp>
        <p:nvSpPr>
          <p:cNvPr id="31" name="Nuoli oikealle 30"/>
          <p:cNvSpPr/>
          <p:nvPr/>
        </p:nvSpPr>
        <p:spPr>
          <a:xfrm>
            <a:off x="7392029" y="4672482"/>
            <a:ext cx="508666" cy="5574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2" name="Suorakulmio 31"/>
          <p:cNvSpPr/>
          <p:nvPr/>
        </p:nvSpPr>
        <p:spPr>
          <a:xfrm>
            <a:off x="7985852" y="4179188"/>
            <a:ext cx="2755300" cy="129123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3" name="Tekstiruutu 32"/>
          <p:cNvSpPr txBox="1"/>
          <p:nvPr/>
        </p:nvSpPr>
        <p:spPr>
          <a:xfrm>
            <a:off x="4571345" y="4547093"/>
            <a:ext cx="2676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Multiply</a:t>
            </a:r>
            <a:r>
              <a:rPr lang="fi-FI" dirty="0"/>
              <a:t> </a:t>
            </a:r>
            <a:r>
              <a:rPr lang="fi-FI" dirty="0" err="1"/>
              <a:t>Force</a:t>
            </a:r>
            <a:r>
              <a:rPr lang="fi-FI" dirty="0"/>
              <a:t> </a:t>
            </a:r>
            <a:r>
              <a:rPr lang="fi-FI" dirty="0" err="1"/>
              <a:t>density</a:t>
            </a:r>
            <a:r>
              <a:rPr lang="fi-FI" dirty="0"/>
              <a:t> </a:t>
            </a:r>
            <a:r>
              <a:rPr lang="fi-FI" dirty="0" err="1"/>
              <a:t>vector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element</a:t>
            </a:r>
            <a:r>
              <a:rPr lang="fi-FI" dirty="0"/>
              <a:t> </a:t>
            </a:r>
            <a:r>
              <a:rPr lang="fi-FI" dirty="0" err="1"/>
              <a:t>volumes</a:t>
            </a:r>
            <a:r>
              <a:rPr lang="fi-FI" dirty="0"/>
              <a:t> in ANSYS and </a:t>
            </a:r>
            <a:r>
              <a:rPr lang="fi-FI" dirty="0" err="1"/>
              <a:t>divide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load</a:t>
            </a:r>
            <a:r>
              <a:rPr lang="fi-FI" dirty="0"/>
              <a:t> for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nodes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elements</a:t>
            </a:r>
            <a:endParaRPr lang="fi-FI" dirty="0"/>
          </a:p>
        </p:txBody>
      </p:sp>
      <p:pic>
        <p:nvPicPr>
          <p:cNvPr id="35" name="Kuva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8753" y="525076"/>
            <a:ext cx="1630750" cy="188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492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333247"/>
            <a:ext cx="5745076" cy="556832"/>
          </a:xfrm>
        </p:spPr>
        <p:txBody>
          <a:bodyPr/>
          <a:lstStyle/>
          <a:p>
            <a:r>
              <a:rPr lang="en-GB" dirty="0"/>
              <a:t>Force vector transfer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7" name="Kuva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358" y="890079"/>
            <a:ext cx="9189666" cy="5195866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30" y="1352641"/>
            <a:ext cx="3881570" cy="213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590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85274"/>
            <a:ext cx="10863072" cy="556832"/>
          </a:xfrm>
        </p:spPr>
        <p:txBody>
          <a:bodyPr/>
          <a:lstStyle/>
          <a:p>
            <a:r>
              <a:rPr lang="en-GB" dirty="0"/>
              <a:t>Model deformation (visual purpose)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25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6" name="video test FM2 Coi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7600" y="642106"/>
            <a:ext cx="9956800" cy="5461000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6041" y="3827070"/>
            <a:ext cx="4548359" cy="227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22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6" y="85274"/>
            <a:ext cx="10863072" cy="556832"/>
          </a:xfrm>
        </p:spPr>
        <p:txBody>
          <a:bodyPr/>
          <a:lstStyle/>
          <a:p>
            <a:r>
              <a:rPr lang="en-GB" dirty="0"/>
              <a:t>Part 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02336" y="906981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en-GB" dirty="0"/>
              <a:t>Inductively Coupled Energy Dissipater</a:t>
            </a:r>
          </a:p>
        </p:txBody>
      </p:sp>
      <p:sp>
        <p:nvSpPr>
          <p:cNvPr id="3" name="Tekstiruutu 2"/>
          <p:cNvSpPr txBox="1"/>
          <p:nvPr/>
        </p:nvSpPr>
        <p:spPr>
          <a:xfrm>
            <a:off x="683044" y="1728688"/>
            <a:ext cx="106433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err="1"/>
              <a:t>High</a:t>
            </a:r>
            <a:r>
              <a:rPr lang="fi-FI" sz="2400" dirty="0"/>
              <a:t> </a:t>
            </a:r>
            <a:r>
              <a:rPr lang="fi-FI" sz="2400" dirty="0" err="1"/>
              <a:t>field</a:t>
            </a:r>
            <a:r>
              <a:rPr lang="fi-FI" sz="2400" dirty="0"/>
              <a:t> </a:t>
            </a:r>
            <a:r>
              <a:rPr lang="fi-FI" sz="2400" dirty="0" err="1"/>
              <a:t>magnets</a:t>
            </a:r>
            <a:r>
              <a:rPr lang="fi-FI" sz="2400" dirty="0"/>
              <a:t> </a:t>
            </a:r>
            <a:r>
              <a:rPr lang="fi-FI" sz="2400" dirty="0" err="1"/>
              <a:t>require</a:t>
            </a:r>
            <a:r>
              <a:rPr lang="fi-FI" sz="2400" dirty="0"/>
              <a:t> </a:t>
            </a:r>
            <a:r>
              <a:rPr lang="fi-FI" sz="2400" dirty="0" err="1"/>
              <a:t>efficient</a:t>
            </a:r>
            <a:r>
              <a:rPr lang="fi-FI" sz="2400" dirty="0"/>
              <a:t> </a:t>
            </a:r>
            <a:r>
              <a:rPr lang="fi-FI" sz="2400" dirty="0" err="1"/>
              <a:t>quench</a:t>
            </a:r>
            <a:r>
              <a:rPr lang="fi-FI" sz="2400" dirty="0"/>
              <a:t> </a:t>
            </a:r>
            <a:r>
              <a:rPr lang="fi-FI" sz="2400" dirty="0" err="1"/>
              <a:t>protection</a:t>
            </a:r>
            <a:r>
              <a:rPr lang="fi-FI" sz="2400" dirty="0"/>
              <a:t> </a:t>
            </a:r>
            <a:r>
              <a:rPr lang="fi-FI" sz="2400" dirty="0" err="1"/>
              <a:t>schemes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/>
              <a:t>An </a:t>
            </a:r>
            <a:r>
              <a:rPr lang="fi-FI" sz="2400" dirty="0" err="1"/>
              <a:t>inductively</a:t>
            </a:r>
            <a:r>
              <a:rPr lang="fi-FI" sz="2400" dirty="0"/>
              <a:t> </a:t>
            </a:r>
            <a:r>
              <a:rPr lang="fi-FI" sz="2400" dirty="0" err="1"/>
              <a:t>coupled</a:t>
            </a:r>
            <a:r>
              <a:rPr lang="fi-FI" sz="2400" dirty="0"/>
              <a:t> </a:t>
            </a:r>
            <a:r>
              <a:rPr lang="fi-FI" sz="2400" dirty="0" err="1"/>
              <a:t>secondary</a:t>
            </a:r>
            <a:r>
              <a:rPr lang="fi-FI" sz="2400" dirty="0"/>
              <a:t> </a:t>
            </a:r>
            <a:r>
              <a:rPr lang="fi-FI" sz="2400" dirty="0" err="1"/>
              <a:t>coils</a:t>
            </a:r>
            <a:r>
              <a:rPr lang="fi-FI" sz="2400" dirty="0"/>
              <a:t> </a:t>
            </a:r>
            <a:r>
              <a:rPr lang="fi-FI" sz="2400" dirty="0" err="1"/>
              <a:t>have</a:t>
            </a:r>
            <a:r>
              <a:rPr lang="fi-FI" sz="2400" dirty="0"/>
              <a:t> </a:t>
            </a:r>
            <a:r>
              <a:rPr lang="fi-FI" sz="2400" dirty="0" err="1"/>
              <a:t>been</a:t>
            </a:r>
            <a:r>
              <a:rPr lang="fi-FI" sz="2400" dirty="0"/>
              <a:t> </a:t>
            </a:r>
            <a:r>
              <a:rPr lang="fi-FI" sz="2400" dirty="0" err="1"/>
              <a:t>previously</a:t>
            </a:r>
            <a:r>
              <a:rPr lang="fi-FI" sz="2400" dirty="0"/>
              <a:t> </a:t>
            </a:r>
            <a:r>
              <a:rPr lang="fi-FI" sz="2400" dirty="0" err="1"/>
              <a:t>presented</a:t>
            </a:r>
            <a:r>
              <a:rPr lang="fi-FI" sz="2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  <a:p>
            <a:r>
              <a:rPr lang="fi-FI" sz="1600" dirty="0"/>
              <a:t>-M. Wilson, “</a:t>
            </a:r>
            <a:r>
              <a:rPr lang="fi-FI" sz="1600" dirty="0" err="1"/>
              <a:t>Superconducting</a:t>
            </a:r>
            <a:r>
              <a:rPr lang="fi-FI" sz="1600" dirty="0"/>
              <a:t> </a:t>
            </a:r>
            <a:r>
              <a:rPr lang="fi-FI" sz="1600" dirty="0" err="1"/>
              <a:t>Magnets</a:t>
            </a:r>
            <a:r>
              <a:rPr lang="fi-FI" sz="1600" dirty="0"/>
              <a:t>,” Oxford Science Publications, 1983. </a:t>
            </a:r>
          </a:p>
          <a:p>
            <a:r>
              <a:rPr lang="fi-FI" sz="1600" dirty="0"/>
              <a:t>-M. </a:t>
            </a:r>
            <a:r>
              <a:rPr lang="fi-FI" sz="1600" dirty="0" err="1"/>
              <a:t>Gupta</a:t>
            </a:r>
            <a:r>
              <a:rPr lang="fi-FI" sz="1600" dirty="0"/>
              <a:t>, R. </a:t>
            </a:r>
            <a:r>
              <a:rPr lang="fi-FI" sz="1600" dirty="0" err="1"/>
              <a:t>Anerella</a:t>
            </a:r>
            <a:r>
              <a:rPr lang="fi-FI" sz="1600" dirty="0"/>
              <a:t>, A. </a:t>
            </a:r>
            <a:r>
              <a:rPr lang="fi-FI" sz="1600" dirty="0" err="1"/>
              <a:t>Ghosh</a:t>
            </a:r>
            <a:r>
              <a:rPr lang="fi-FI" sz="1600" dirty="0"/>
              <a:t> et al., “</a:t>
            </a:r>
            <a:r>
              <a:rPr lang="fi-FI" sz="1600" dirty="0" err="1"/>
              <a:t>High</a:t>
            </a:r>
            <a:r>
              <a:rPr lang="fi-FI" sz="1600" dirty="0"/>
              <a:t> </a:t>
            </a:r>
            <a:r>
              <a:rPr lang="fi-FI" sz="1600" dirty="0" err="1"/>
              <a:t>Field</a:t>
            </a:r>
            <a:r>
              <a:rPr lang="fi-FI" sz="1600" dirty="0"/>
              <a:t> HTS </a:t>
            </a:r>
            <a:r>
              <a:rPr lang="fi-FI" sz="1600" dirty="0" err="1"/>
              <a:t>Solenoid</a:t>
            </a:r>
            <a:r>
              <a:rPr lang="fi-FI" sz="1600" dirty="0"/>
              <a:t> </a:t>
            </a:r>
            <a:r>
              <a:rPr lang="en-US" sz="1600" dirty="0"/>
              <a:t>for a Muon </a:t>
            </a:r>
            <a:r>
              <a:rPr lang="en-US" sz="1600" dirty="0" err="1"/>
              <a:t>ColliderDemonstrations</a:t>
            </a:r>
            <a:r>
              <a:rPr lang="en-US" sz="1600" dirty="0"/>
              <a:t>, Challenges, and Strategies,” IEEE </a:t>
            </a:r>
            <a:r>
              <a:rPr lang="fi-FI" sz="1600" dirty="0" err="1"/>
              <a:t>Transactions</a:t>
            </a:r>
            <a:r>
              <a:rPr lang="fi-FI" sz="1600" dirty="0"/>
              <a:t> on </a:t>
            </a:r>
            <a:r>
              <a:rPr lang="fi-FI" sz="1600" dirty="0" err="1"/>
              <a:t>Applied</a:t>
            </a:r>
            <a:r>
              <a:rPr lang="fi-FI" sz="1600" dirty="0"/>
              <a:t> </a:t>
            </a:r>
            <a:r>
              <a:rPr lang="fi-FI" sz="1600" dirty="0" err="1"/>
              <a:t>Superconductivity</a:t>
            </a:r>
            <a:endParaRPr lang="fi-FI" sz="1600" dirty="0"/>
          </a:p>
          <a:p>
            <a:r>
              <a:rPr lang="en-US" sz="1600" dirty="0"/>
              <a:t>-W. Witte, H. Sampson, R. </a:t>
            </a:r>
            <a:r>
              <a:rPr lang="en-US" sz="1600" dirty="0" err="1"/>
              <a:t>Weggel</a:t>
            </a:r>
            <a:r>
              <a:rPr lang="en-US" sz="1600" dirty="0"/>
              <a:t> et al., “Reduction of the Hot Spot </a:t>
            </a:r>
            <a:r>
              <a:rPr lang="fi-FI" sz="1600" dirty="0" err="1"/>
              <a:t>Temperature</a:t>
            </a:r>
            <a:r>
              <a:rPr lang="fi-FI" sz="1600" dirty="0"/>
              <a:t> in HTS </a:t>
            </a:r>
            <a:r>
              <a:rPr lang="fi-FI" sz="1600" dirty="0" err="1"/>
              <a:t>Coils</a:t>
            </a:r>
            <a:r>
              <a:rPr lang="fi-FI" sz="1600" dirty="0"/>
              <a:t>,” IEEE </a:t>
            </a:r>
            <a:r>
              <a:rPr lang="fi-FI" sz="1600" dirty="0" err="1"/>
              <a:t>Transactions</a:t>
            </a:r>
            <a:r>
              <a:rPr lang="fi-FI" sz="1600" dirty="0"/>
              <a:t> on </a:t>
            </a:r>
            <a:r>
              <a:rPr lang="fi-FI" sz="1600" dirty="0" err="1"/>
              <a:t>Applied</a:t>
            </a:r>
            <a:r>
              <a:rPr lang="fi-FI" sz="1600" dirty="0"/>
              <a:t> </a:t>
            </a:r>
            <a:r>
              <a:rPr lang="fi-FI" sz="1600" dirty="0" err="1"/>
              <a:t>Superconductivity</a:t>
            </a:r>
            <a:endParaRPr lang="fi-FI" sz="1600" dirty="0"/>
          </a:p>
          <a:p>
            <a:endParaRPr lang="fi-FI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/>
              <a:t>ICED </a:t>
            </a:r>
            <a:r>
              <a:rPr lang="fi-FI" sz="2000" dirty="0" err="1"/>
              <a:t>copper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r>
              <a:rPr lang="fi-FI" sz="2000" dirty="0"/>
              <a:t> </a:t>
            </a:r>
            <a:r>
              <a:rPr lang="fi-FI" sz="2000" dirty="0" err="1"/>
              <a:t>have</a:t>
            </a:r>
            <a:r>
              <a:rPr lang="fi-FI" sz="2000" dirty="0"/>
              <a:t> </a:t>
            </a:r>
            <a:r>
              <a:rPr lang="fi-FI" sz="2000" dirty="0" err="1"/>
              <a:t>been</a:t>
            </a:r>
            <a:r>
              <a:rPr lang="fi-FI" sz="2000" dirty="0"/>
              <a:t> </a:t>
            </a:r>
            <a:r>
              <a:rPr lang="fi-FI" sz="2000" dirty="0" err="1"/>
              <a:t>incorporated</a:t>
            </a:r>
            <a:r>
              <a:rPr lang="fi-FI" sz="2000" dirty="0"/>
              <a:t> into Feather-M2 </a:t>
            </a:r>
            <a:r>
              <a:rPr lang="fi-FI" sz="2000" dirty="0" err="1"/>
              <a:t>magnet</a:t>
            </a:r>
            <a:endParaRPr lang="fi-FI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/>
              <a:t>A </a:t>
            </a:r>
            <a:r>
              <a:rPr lang="fi-FI" sz="2000" dirty="0" err="1"/>
              <a:t>novel</a:t>
            </a:r>
            <a:r>
              <a:rPr lang="fi-FI" sz="2000" dirty="0"/>
              <a:t> </a:t>
            </a:r>
            <a:r>
              <a:rPr lang="fi-FI" sz="2000" dirty="0" err="1"/>
              <a:t>proposal</a:t>
            </a:r>
            <a:r>
              <a:rPr lang="fi-FI" sz="2000" dirty="0"/>
              <a:t> for a HF </a:t>
            </a:r>
            <a:r>
              <a:rPr lang="fi-FI" sz="2000" dirty="0" err="1"/>
              <a:t>dipole</a:t>
            </a:r>
            <a:r>
              <a:rPr lang="fi-FI" sz="2000" dirty="0"/>
              <a:t> </a:t>
            </a:r>
            <a:r>
              <a:rPr lang="fi-FI" sz="2000" dirty="0" err="1"/>
              <a:t>magnet</a:t>
            </a:r>
            <a:r>
              <a:rPr lang="fi-FI" sz="2000" dirty="0"/>
              <a:t> </a:t>
            </a:r>
            <a:r>
              <a:rPr lang="fi-FI" sz="2000" dirty="0" err="1"/>
              <a:t>consists</a:t>
            </a:r>
            <a:r>
              <a:rPr lang="fi-FI" sz="2000" dirty="0"/>
              <a:t> of a </a:t>
            </a:r>
            <a:r>
              <a:rPr lang="fi-FI" sz="2000" dirty="0" err="1"/>
              <a:t>coupled</a:t>
            </a:r>
            <a:r>
              <a:rPr lang="fi-FI" sz="2000" dirty="0"/>
              <a:t> </a:t>
            </a:r>
            <a:r>
              <a:rPr lang="fi-FI" sz="2000" dirty="0" err="1"/>
              <a:t>secondary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r>
              <a:rPr lang="fi-FI" sz="2000" dirty="0"/>
              <a:t>, </a:t>
            </a:r>
            <a:r>
              <a:rPr lang="fi-FI" sz="2000" dirty="0" err="1"/>
              <a:t>one</a:t>
            </a:r>
            <a:r>
              <a:rPr lang="fi-FI" sz="2000" dirty="0"/>
              <a:t> per </a:t>
            </a:r>
            <a:r>
              <a:rPr lang="fi-FI" sz="2000" dirty="0" err="1"/>
              <a:t>each</a:t>
            </a:r>
            <a:r>
              <a:rPr lang="fi-FI" sz="2000" dirty="0"/>
              <a:t> </a:t>
            </a:r>
            <a:r>
              <a:rPr lang="fi-FI" sz="2000" dirty="0" err="1"/>
              <a:t>pole</a:t>
            </a:r>
            <a:r>
              <a:rPr lang="fi-FI" sz="2000" dirty="0"/>
              <a:t> of a 2-in-1 </a:t>
            </a:r>
            <a:r>
              <a:rPr lang="fi-FI" sz="2000" dirty="0" err="1"/>
              <a:t>dipole</a:t>
            </a:r>
            <a:endParaRPr lang="fi-FI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/>
              <a:t>Iron </a:t>
            </a:r>
            <a:r>
              <a:rPr lang="fi-FI" sz="2000" dirty="0" err="1"/>
              <a:t>yoke</a:t>
            </a:r>
            <a:r>
              <a:rPr lang="fi-FI" sz="2000" dirty="0"/>
              <a:t> </a:t>
            </a:r>
            <a:r>
              <a:rPr lang="fi-FI" sz="2000" dirty="0" err="1"/>
              <a:t>laminations</a:t>
            </a:r>
            <a:r>
              <a:rPr lang="fi-FI" sz="2000" dirty="0"/>
              <a:t> </a:t>
            </a:r>
            <a:r>
              <a:rPr lang="fi-FI" sz="2000" dirty="0" err="1"/>
              <a:t>increase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flux</a:t>
            </a:r>
            <a:r>
              <a:rPr lang="fi-FI" sz="2000" dirty="0"/>
              <a:t> </a:t>
            </a:r>
            <a:r>
              <a:rPr lang="fi-FI" sz="2000" dirty="0" err="1"/>
              <a:t>coupling</a:t>
            </a:r>
            <a:r>
              <a:rPr lang="fi-FI" sz="2000" dirty="0"/>
              <a:t> </a:t>
            </a:r>
            <a:r>
              <a:rPr lang="fi-FI" sz="2000" dirty="0" err="1"/>
              <a:t>through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endParaRPr lang="fi-FI" sz="2000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46429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Modelling</a:t>
            </a:r>
            <a:r>
              <a:rPr lang="fi-FI" dirty="0"/>
              <a:t> </a:t>
            </a:r>
            <a:r>
              <a:rPr lang="fi-FI" dirty="0" err="1"/>
              <a:t>methodology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Tekstiruutu 6"/>
          <p:cNvSpPr txBox="1"/>
          <p:nvPr/>
        </p:nvSpPr>
        <p:spPr>
          <a:xfrm>
            <a:off x="1042061" y="1600200"/>
            <a:ext cx="989314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err="1"/>
              <a:t>We</a:t>
            </a:r>
            <a:r>
              <a:rPr lang="fi-FI" sz="2400" dirty="0"/>
              <a:t> </a:t>
            </a:r>
            <a:r>
              <a:rPr lang="fi-FI" sz="2400" dirty="0" err="1"/>
              <a:t>study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protection</a:t>
            </a:r>
            <a:r>
              <a:rPr lang="fi-FI" sz="2400" dirty="0"/>
              <a:t> </a:t>
            </a:r>
            <a:r>
              <a:rPr lang="fi-FI" sz="2400" dirty="0" err="1"/>
              <a:t>concept</a:t>
            </a:r>
            <a:r>
              <a:rPr lang="fi-FI" sz="2400" dirty="0"/>
              <a:t> </a:t>
            </a:r>
            <a:r>
              <a:rPr lang="fi-FI" sz="2400" dirty="0" err="1"/>
              <a:t>through</a:t>
            </a:r>
            <a:r>
              <a:rPr lang="fi-FI" sz="2400" dirty="0"/>
              <a:t> a 16 T </a:t>
            </a:r>
            <a:r>
              <a:rPr lang="fi-FI" sz="2400" dirty="0" err="1"/>
              <a:t>graded</a:t>
            </a:r>
            <a:r>
              <a:rPr lang="fi-FI" sz="2400" dirty="0"/>
              <a:t> </a:t>
            </a:r>
            <a:r>
              <a:rPr lang="fi-FI" sz="2400" dirty="0" err="1"/>
              <a:t>high-field</a:t>
            </a:r>
            <a:r>
              <a:rPr lang="fi-FI" sz="2400" dirty="0"/>
              <a:t> </a:t>
            </a:r>
            <a:r>
              <a:rPr lang="fi-FI" sz="2400" dirty="0" err="1"/>
              <a:t>magnet</a:t>
            </a:r>
            <a:r>
              <a:rPr lang="fi-FI" sz="2400" dirty="0"/>
              <a:t> layout*, </a:t>
            </a:r>
            <a:r>
              <a:rPr lang="fi-FI" sz="2400" dirty="0" err="1"/>
              <a:t>that</a:t>
            </a:r>
            <a:r>
              <a:rPr lang="fi-FI" sz="2400" dirty="0"/>
              <a:t> is in no </a:t>
            </a:r>
            <a:r>
              <a:rPr lang="fi-FI" sz="2400" dirty="0" err="1"/>
              <a:t>way</a:t>
            </a:r>
            <a:r>
              <a:rPr lang="fi-FI" sz="2400" dirty="0"/>
              <a:t> </a:t>
            </a:r>
            <a:r>
              <a:rPr lang="fi-FI" sz="2400" dirty="0" err="1"/>
              <a:t>optimized</a:t>
            </a:r>
            <a:r>
              <a:rPr lang="fi-FI" sz="2400" dirty="0"/>
              <a:t> for </a:t>
            </a:r>
            <a:r>
              <a:rPr lang="fi-FI" sz="2400" dirty="0" err="1"/>
              <a:t>functioning</a:t>
            </a:r>
            <a:r>
              <a:rPr lang="fi-FI" sz="2400" dirty="0"/>
              <a:t> in </a:t>
            </a:r>
            <a:r>
              <a:rPr lang="fi-FI" sz="2400" dirty="0" err="1"/>
              <a:t>conjuction</a:t>
            </a:r>
            <a:r>
              <a:rPr lang="fi-FI" sz="2400" dirty="0"/>
              <a:t> </a:t>
            </a:r>
            <a:r>
              <a:rPr lang="fi-FI" sz="2400" dirty="0" err="1"/>
              <a:t>with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ICED </a:t>
            </a:r>
            <a:r>
              <a:rPr lang="fi-FI" sz="2400" dirty="0" err="1"/>
              <a:t>system</a:t>
            </a:r>
            <a:endParaRPr lang="fi-FI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multi-physics approach is used to simulate ICED. It includes quench modelling, magnetic field computation, heat transfer evaluation and circuit analysis. </a:t>
            </a:r>
            <a:endParaRPr lang="fi-FI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/>
              <a:t>For </a:t>
            </a:r>
            <a:r>
              <a:rPr lang="fi-FI" sz="2400" dirty="0" err="1"/>
              <a:t>modelling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system</a:t>
            </a:r>
            <a:r>
              <a:rPr lang="fi-FI" sz="2400" dirty="0"/>
              <a:t>, a </a:t>
            </a:r>
            <a:r>
              <a:rPr lang="fi-FI" sz="2400" dirty="0" err="1"/>
              <a:t>Matlab</a:t>
            </a:r>
            <a:r>
              <a:rPr lang="fi-FI" sz="2400" dirty="0"/>
              <a:t> and </a:t>
            </a:r>
            <a:r>
              <a:rPr lang="fi-FI" sz="2400" dirty="0" err="1"/>
              <a:t>Comsol</a:t>
            </a:r>
            <a:r>
              <a:rPr lang="fi-FI" sz="2400" dirty="0"/>
              <a:t> </a:t>
            </a:r>
            <a:r>
              <a:rPr lang="fi-FI" sz="2400" dirty="0" err="1"/>
              <a:t>programs</a:t>
            </a:r>
            <a:r>
              <a:rPr lang="fi-FI" sz="2400" dirty="0"/>
              <a:t> </a:t>
            </a:r>
            <a:r>
              <a:rPr lang="fi-FI" sz="2400" dirty="0" err="1"/>
              <a:t>are</a:t>
            </a:r>
            <a:r>
              <a:rPr lang="fi-FI" sz="2400" dirty="0"/>
              <a:t> </a:t>
            </a:r>
            <a:r>
              <a:rPr lang="fi-FI" sz="2400" dirty="0" err="1"/>
              <a:t>used</a:t>
            </a:r>
            <a:r>
              <a:rPr lang="fi-FI" sz="2400" dirty="0"/>
              <a:t>. </a:t>
            </a:r>
          </a:p>
          <a:p>
            <a:endParaRPr lang="fi-FI" sz="2400" dirty="0"/>
          </a:p>
          <a:p>
            <a:endParaRPr lang="en-US" sz="2400" dirty="0"/>
          </a:p>
        </p:txBody>
      </p:sp>
      <p:sp>
        <p:nvSpPr>
          <p:cNvPr id="8" name="Tekstiruutu 7"/>
          <p:cNvSpPr txBox="1"/>
          <p:nvPr/>
        </p:nvSpPr>
        <p:spPr>
          <a:xfrm>
            <a:off x="6744471" y="6249947"/>
            <a:ext cx="358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*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permission</a:t>
            </a:r>
            <a:r>
              <a:rPr lang="fi-FI" dirty="0"/>
              <a:t> of J. van </a:t>
            </a:r>
            <a:r>
              <a:rPr lang="fi-FI" dirty="0" err="1"/>
              <a:t>Nugteren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248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86678" y="6273641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77108" y="6256413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ICED Layout in 2-in-1 HF 16 T dipole magnet</a:t>
            </a:r>
          </a:p>
        </p:txBody>
      </p:sp>
      <p:pic>
        <p:nvPicPr>
          <p:cNvPr id="9" name="Kuva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590" y="4265125"/>
            <a:ext cx="5467522" cy="1215290"/>
          </a:xfrm>
          <a:prstGeom prst="rect">
            <a:avLst/>
          </a:prstGeom>
        </p:spPr>
      </p:pic>
      <p:pic>
        <p:nvPicPr>
          <p:cNvPr id="7" name="Kuv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1" y="816481"/>
            <a:ext cx="7087076" cy="6076891"/>
          </a:xfrm>
          <a:prstGeom prst="rect">
            <a:avLst/>
          </a:prstGeom>
        </p:spPr>
      </p:pic>
      <p:pic>
        <p:nvPicPr>
          <p:cNvPr id="8" name="Kuva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144" y="1312504"/>
            <a:ext cx="5393880" cy="2098747"/>
          </a:xfrm>
          <a:prstGeom prst="rect">
            <a:avLst/>
          </a:prstGeom>
        </p:spPr>
      </p:pic>
      <p:sp>
        <p:nvSpPr>
          <p:cNvPr id="12" name="Alanuoli 11"/>
          <p:cNvSpPr/>
          <p:nvPr/>
        </p:nvSpPr>
        <p:spPr>
          <a:xfrm flipV="1">
            <a:off x="7951089" y="5417484"/>
            <a:ext cx="180975" cy="699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Alanuoli 13"/>
          <p:cNvSpPr/>
          <p:nvPr/>
        </p:nvSpPr>
        <p:spPr>
          <a:xfrm flipV="1">
            <a:off x="7592568" y="5416168"/>
            <a:ext cx="180975" cy="699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Alanuoli 14"/>
          <p:cNvSpPr/>
          <p:nvPr/>
        </p:nvSpPr>
        <p:spPr>
          <a:xfrm flipV="1">
            <a:off x="7234048" y="5416168"/>
            <a:ext cx="180975" cy="6996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Tekstiruutu 12"/>
          <p:cNvSpPr txBox="1"/>
          <p:nvPr/>
        </p:nvSpPr>
        <p:spPr>
          <a:xfrm>
            <a:off x="7796562" y="6001863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5400" dirty="0"/>
              <a:t>3</a:t>
            </a:r>
          </a:p>
        </p:txBody>
      </p:sp>
      <p:sp>
        <p:nvSpPr>
          <p:cNvPr id="17" name="Tekstiruutu 16"/>
          <p:cNvSpPr txBox="1"/>
          <p:nvPr/>
        </p:nvSpPr>
        <p:spPr>
          <a:xfrm>
            <a:off x="7444441" y="5994539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5400" dirty="0"/>
              <a:t>2</a:t>
            </a:r>
          </a:p>
        </p:txBody>
      </p:sp>
      <p:sp>
        <p:nvSpPr>
          <p:cNvPr id="19" name="Tekstiruutu 18"/>
          <p:cNvSpPr txBox="1"/>
          <p:nvPr/>
        </p:nvSpPr>
        <p:spPr>
          <a:xfrm>
            <a:off x="7063244" y="5987215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5400" dirty="0"/>
              <a:t>1</a:t>
            </a:r>
          </a:p>
        </p:txBody>
      </p:sp>
      <p:sp>
        <p:nvSpPr>
          <p:cNvPr id="16" name="Tekstiruutu 15"/>
          <p:cNvSpPr txBox="1"/>
          <p:nvPr/>
        </p:nvSpPr>
        <p:spPr>
          <a:xfrm>
            <a:off x="5776274" y="6115811"/>
            <a:ext cx="1356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600" dirty="0" err="1"/>
              <a:t>Layers</a:t>
            </a:r>
            <a:endParaRPr lang="fi-FI" sz="3600" dirty="0"/>
          </a:p>
        </p:txBody>
      </p:sp>
      <p:sp>
        <p:nvSpPr>
          <p:cNvPr id="20" name="Tekstiruutu 19"/>
          <p:cNvSpPr txBox="1"/>
          <p:nvPr/>
        </p:nvSpPr>
        <p:spPr>
          <a:xfrm>
            <a:off x="7612048" y="3431154"/>
            <a:ext cx="1058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600" dirty="0"/>
              <a:t>ICED</a:t>
            </a:r>
          </a:p>
        </p:txBody>
      </p:sp>
      <p:sp>
        <p:nvSpPr>
          <p:cNvPr id="21" name="Tekstiruutu 20"/>
          <p:cNvSpPr txBox="1"/>
          <p:nvPr/>
        </p:nvSpPr>
        <p:spPr>
          <a:xfrm>
            <a:off x="7649797" y="1042830"/>
            <a:ext cx="4075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err="1"/>
              <a:t>Pole</a:t>
            </a:r>
            <a:r>
              <a:rPr lang="fi-FI" sz="3600" dirty="0"/>
              <a:t> </a:t>
            </a:r>
            <a:r>
              <a:rPr lang="fi-FI" sz="3600" dirty="0" err="1"/>
              <a:t>circuit</a:t>
            </a:r>
            <a:r>
              <a:rPr lang="fi-FI" sz="3600" dirty="0"/>
              <a:t> </a:t>
            </a:r>
          </a:p>
        </p:txBody>
      </p:sp>
      <p:cxnSp>
        <p:nvCxnSpPr>
          <p:cNvPr id="6" name="Suora nuoliyhdysviiva 5"/>
          <p:cNvCxnSpPr/>
          <p:nvPr/>
        </p:nvCxnSpPr>
        <p:spPr>
          <a:xfrm>
            <a:off x="3294043" y="2588964"/>
            <a:ext cx="253388" cy="5728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uora nuoliyhdysviiva 21"/>
          <p:cNvCxnSpPr/>
          <p:nvPr/>
        </p:nvCxnSpPr>
        <p:spPr>
          <a:xfrm flipH="1">
            <a:off x="5155894" y="3712684"/>
            <a:ext cx="234128" cy="220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uorakulmio 23"/>
          <p:cNvSpPr/>
          <p:nvPr/>
        </p:nvSpPr>
        <p:spPr>
          <a:xfrm>
            <a:off x="8813800" y="3319219"/>
            <a:ext cx="3651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b="1" dirty="0" err="1"/>
              <a:t>coupled</a:t>
            </a:r>
            <a:r>
              <a:rPr lang="fi-FI" sz="2400" b="1" dirty="0"/>
              <a:t> </a:t>
            </a:r>
            <a:r>
              <a:rPr lang="fi-FI" sz="2400" b="1" dirty="0" err="1"/>
              <a:t>secondary</a:t>
            </a:r>
            <a:r>
              <a:rPr lang="fi-FI" sz="2400" b="1" dirty="0"/>
              <a:t> </a:t>
            </a:r>
            <a:r>
              <a:rPr lang="fi-FI" sz="2400" b="1" dirty="0" err="1"/>
              <a:t>loops</a:t>
            </a:r>
            <a:r>
              <a:rPr lang="fi-FI" sz="2400" b="1" dirty="0"/>
              <a:t>, </a:t>
            </a:r>
            <a:r>
              <a:rPr lang="fi-FI" sz="2400" b="1" dirty="0" err="1"/>
              <a:t>one</a:t>
            </a:r>
            <a:r>
              <a:rPr lang="fi-FI" sz="2400" b="1" dirty="0"/>
              <a:t> per </a:t>
            </a:r>
            <a:r>
              <a:rPr lang="fi-FI" sz="2400" b="1" dirty="0" err="1"/>
              <a:t>each</a:t>
            </a:r>
            <a:r>
              <a:rPr lang="fi-FI" sz="2400" b="1" dirty="0"/>
              <a:t> </a:t>
            </a:r>
            <a:r>
              <a:rPr lang="fi-FI" sz="2400" b="1" dirty="0" err="1"/>
              <a:t>pole</a:t>
            </a:r>
            <a:r>
              <a:rPr lang="fi-FI" sz="2400" b="1" dirty="0"/>
              <a:t> </a:t>
            </a:r>
          </a:p>
        </p:txBody>
      </p:sp>
      <p:sp>
        <p:nvSpPr>
          <p:cNvPr id="25" name="Tekstiruutu 24"/>
          <p:cNvSpPr txBox="1"/>
          <p:nvPr/>
        </p:nvSpPr>
        <p:spPr>
          <a:xfrm>
            <a:off x="1173080" y="5271074"/>
            <a:ext cx="445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/>
              <a:t>Operating </a:t>
            </a:r>
            <a:r>
              <a:rPr lang="fi-FI" sz="2800" b="1" dirty="0" err="1"/>
              <a:t>temperature</a:t>
            </a:r>
            <a:r>
              <a:rPr lang="fi-FI" sz="2800" b="1" dirty="0"/>
              <a:t> 1.9 K</a:t>
            </a:r>
          </a:p>
        </p:txBody>
      </p:sp>
      <p:sp>
        <p:nvSpPr>
          <p:cNvPr id="26" name="Tekstiruutu 25"/>
          <p:cNvSpPr txBox="1"/>
          <p:nvPr/>
        </p:nvSpPr>
        <p:spPr>
          <a:xfrm>
            <a:off x="1863089" y="5913638"/>
            <a:ext cx="324618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i-FI" sz="2800" dirty="0" err="1"/>
              <a:t>Loop</a:t>
            </a:r>
            <a:r>
              <a:rPr lang="fi-FI" sz="2800" dirty="0"/>
              <a:t> cross-</a:t>
            </a:r>
            <a:r>
              <a:rPr lang="fi-FI" sz="2800" dirty="0" err="1"/>
              <a:t>section</a:t>
            </a:r>
            <a:r>
              <a:rPr lang="fi-FI" sz="2800" dirty="0"/>
              <a:t> 60 mm x 55 mm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73080" y="1961512"/>
            <a:ext cx="131561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</a:t>
            </a:r>
            <a:r>
              <a:rPr lang="en-US" dirty="0" smtClean="0">
                <a:solidFill>
                  <a:schemeClr val="bg1"/>
                </a:solidFill>
              </a:rPr>
              <a:t>estraining coil support structures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7" name="Suora nuoliyhdysviiva 5"/>
          <p:cNvCxnSpPr/>
          <p:nvPr/>
        </p:nvCxnSpPr>
        <p:spPr>
          <a:xfrm>
            <a:off x="1736395" y="2838374"/>
            <a:ext cx="253388" cy="5728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1811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consideration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28996" y="1549090"/>
            <a:ext cx="757566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an accelerator dipole, locating the loop </a:t>
            </a:r>
            <a:r>
              <a:rPr lang="en-GB" dirty="0" smtClean="0"/>
              <a:t>around the </a:t>
            </a:r>
            <a:r>
              <a:rPr lang="en-GB" dirty="0"/>
              <a:t>coil like in the </a:t>
            </a:r>
            <a:r>
              <a:rPr lang="en-GB" dirty="0" smtClean="0"/>
              <a:t>EuCard-2 demonstrator </a:t>
            </a:r>
            <a:r>
              <a:rPr lang="en-GB" dirty="0"/>
              <a:t>magnet F</a:t>
            </a:r>
            <a:r>
              <a:rPr lang="en-GB" dirty="0" smtClean="0"/>
              <a:t>eather-M2 would </a:t>
            </a:r>
            <a:r>
              <a:rPr lang="en-GB" dirty="0"/>
              <a:t>in many </a:t>
            </a:r>
            <a:r>
              <a:rPr lang="en-GB" dirty="0" smtClean="0"/>
              <a:t>cases mean </a:t>
            </a:r>
            <a:r>
              <a:rPr lang="en-GB" dirty="0"/>
              <a:t>a trade-off between quench protection and </a:t>
            </a:r>
            <a:r>
              <a:rPr lang="en-GB" dirty="0" smtClean="0"/>
              <a:t>mechanical stability</a:t>
            </a:r>
            <a:r>
              <a:rPr lang="en-GB" dirty="0"/>
              <a:t>. To avoid this, it is desirable to locate the </a:t>
            </a:r>
            <a:r>
              <a:rPr lang="en-GB" dirty="0" smtClean="0"/>
              <a:t>dissipaters outside </a:t>
            </a:r>
            <a:r>
              <a:rPr lang="en-GB" dirty="0"/>
              <a:t>the coil restraining structure, in a location where </a:t>
            </a:r>
            <a:r>
              <a:rPr lang="en-GB" dirty="0" smtClean="0"/>
              <a:t>the dissipater </a:t>
            </a:r>
            <a:r>
              <a:rPr lang="en-GB" dirty="0"/>
              <a:t>does not interfere with coil critical supporting elements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ensure </a:t>
            </a:r>
            <a:r>
              <a:rPr lang="en-GB" dirty="0" smtClean="0"/>
              <a:t>high </a:t>
            </a:r>
            <a:r>
              <a:rPr lang="en-GB" dirty="0"/>
              <a:t>coupling, it is nevertheless </a:t>
            </a:r>
            <a:r>
              <a:rPr lang="en-GB" dirty="0" smtClean="0"/>
              <a:t>necessary that </a:t>
            </a:r>
            <a:r>
              <a:rPr lang="en-GB" dirty="0"/>
              <a:t>a large fraction of the magnetic flux is enclosed in </a:t>
            </a:r>
            <a:r>
              <a:rPr lang="en-GB" dirty="0" smtClean="0"/>
              <a:t>the loop</a:t>
            </a:r>
            <a:r>
              <a:rPr lang="en-GB" dirty="0"/>
              <a:t>. By placing the loop inside the yoke of an </a:t>
            </a:r>
            <a:r>
              <a:rPr lang="en-GB" dirty="0" smtClean="0"/>
              <a:t>accelerator dipole </a:t>
            </a:r>
            <a:r>
              <a:rPr lang="en-GB" dirty="0"/>
              <a:t>magnet a large fraction of the magnetic flux is </a:t>
            </a:r>
            <a:r>
              <a:rPr lang="en-GB" dirty="0" smtClean="0"/>
              <a:t>conveyed through </a:t>
            </a:r>
            <a:r>
              <a:rPr lang="en-GB" dirty="0"/>
              <a:t>the dissipater loop, even if the loop is located far </a:t>
            </a:r>
            <a:r>
              <a:rPr lang="en-GB" dirty="0" smtClean="0"/>
              <a:t>away from </a:t>
            </a:r>
            <a:r>
              <a:rPr lang="en-GB" dirty="0"/>
              <a:t>the coils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Loop material in this computation was </a:t>
            </a:r>
            <a:r>
              <a:rPr lang="en-US" dirty="0" err="1" smtClean="0"/>
              <a:t>aluminium</a:t>
            </a:r>
            <a:r>
              <a:rPr lang="en-US" dirty="0" smtClean="0"/>
              <a:t> with RRR=2000 (suitable materials are any highly conductive materials like: </a:t>
            </a:r>
            <a:r>
              <a:rPr lang="en-US" dirty="0" err="1" smtClean="0"/>
              <a:t>aluminium</a:t>
            </a:r>
            <a:r>
              <a:rPr lang="en-US" dirty="0" smtClean="0"/>
              <a:t>, copper, etc.)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86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77" y="4411996"/>
            <a:ext cx="10284615" cy="3024731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 flipH="1" flipV="1">
            <a:off x="6708328" y="5690988"/>
            <a:ext cx="155588" cy="6591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6899564" cy="38810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368678">
            <a:off x="2756990" y="1966153"/>
            <a:ext cx="6673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Feather 2 inside Fresca2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33887" y="5779165"/>
            <a:ext cx="1002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Fresca 2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01267" y="6380806"/>
            <a:ext cx="1325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Feather M2 </a:t>
            </a:r>
          </a:p>
        </p:txBody>
      </p:sp>
      <p:sp>
        <p:nvSpPr>
          <p:cNvPr id="2" name="Tekstiruutu 1"/>
          <p:cNvSpPr txBox="1"/>
          <p:nvPr/>
        </p:nvSpPr>
        <p:spPr>
          <a:xfrm>
            <a:off x="4732607" y="3591854"/>
            <a:ext cx="21669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/>
              <a:t>Paulo </a:t>
            </a:r>
            <a:r>
              <a:rPr lang="fi-FI" sz="1100" dirty="0" err="1"/>
              <a:t>Ferracin</a:t>
            </a:r>
            <a:r>
              <a:rPr lang="fi-FI" sz="1100" dirty="0"/>
              <a:t>, </a:t>
            </a:r>
            <a:r>
              <a:rPr lang="fi-FI" sz="1100" dirty="0" err="1"/>
              <a:t>Jeroen</a:t>
            </a:r>
            <a:r>
              <a:rPr lang="fi-FI" sz="1100" dirty="0"/>
              <a:t> v. </a:t>
            </a:r>
            <a:r>
              <a:rPr lang="fi-FI" sz="1100" dirty="0" err="1"/>
              <a:t>Nugteren</a:t>
            </a:r>
            <a:endParaRPr lang="fi-FI" sz="1100" dirty="0"/>
          </a:p>
        </p:txBody>
      </p:sp>
      <p:pic>
        <p:nvPicPr>
          <p:cNvPr id="3" name="Kuva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752" y="159553"/>
            <a:ext cx="3759383" cy="3333939"/>
          </a:xfrm>
          <a:prstGeom prst="rect">
            <a:avLst/>
          </a:prstGeom>
        </p:spPr>
      </p:pic>
      <p:pic>
        <p:nvPicPr>
          <p:cNvPr id="12" name="Kuva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90" y="3319850"/>
            <a:ext cx="3068410" cy="1576778"/>
          </a:xfrm>
          <a:prstGeom prst="rect">
            <a:avLst/>
          </a:prstGeom>
        </p:spPr>
      </p:pic>
      <p:sp>
        <p:nvSpPr>
          <p:cNvPr id="15" name="Päivämäärän paikkamerkki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Tekstiruutu 3"/>
          <p:cNvSpPr txBox="1"/>
          <p:nvPr/>
        </p:nvSpPr>
        <p:spPr>
          <a:xfrm>
            <a:off x="844866" y="3818919"/>
            <a:ext cx="6255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The</a:t>
            </a:r>
            <a:r>
              <a:rPr lang="fi-FI" dirty="0"/>
              <a:t> main </a:t>
            </a:r>
            <a:r>
              <a:rPr lang="fi-FI" dirty="0" err="1"/>
              <a:t>mechanical</a:t>
            </a:r>
            <a:r>
              <a:rPr lang="fi-FI" dirty="0"/>
              <a:t> </a:t>
            </a:r>
            <a:r>
              <a:rPr lang="fi-FI" dirty="0" err="1"/>
              <a:t>constraint</a:t>
            </a:r>
            <a:r>
              <a:rPr lang="fi-FI" dirty="0"/>
              <a:t> is </a:t>
            </a:r>
            <a:r>
              <a:rPr lang="fi-FI" dirty="0" err="1"/>
              <a:t>that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insert</a:t>
            </a:r>
            <a:r>
              <a:rPr lang="fi-FI" dirty="0"/>
              <a:t> is </a:t>
            </a:r>
            <a:r>
              <a:rPr lang="fi-FI" dirty="0" err="1"/>
              <a:t>mechanically</a:t>
            </a:r>
            <a:endParaRPr lang="fi-FI" dirty="0"/>
          </a:p>
          <a:p>
            <a:r>
              <a:rPr lang="fi-FI" dirty="0" err="1"/>
              <a:t>self-supported</a:t>
            </a:r>
            <a:r>
              <a:rPr lang="fi-FI" dirty="0"/>
              <a:t> and </a:t>
            </a:r>
            <a:r>
              <a:rPr lang="fi-FI" dirty="0" err="1"/>
              <a:t>decoupled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Fresca</a:t>
            </a:r>
            <a:r>
              <a:rPr lang="fi-FI" dirty="0"/>
              <a:t> 2 </a:t>
            </a:r>
            <a:r>
              <a:rPr lang="fi-FI" dirty="0" err="1"/>
              <a:t>outsert</a:t>
            </a:r>
            <a:r>
              <a:rPr lang="fi-FI" dirty="0"/>
              <a:t> </a:t>
            </a:r>
            <a:r>
              <a:rPr lang="fi-FI" dirty="0" err="1"/>
              <a:t>magnet</a:t>
            </a:r>
            <a:r>
              <a:rPr lang="fi-FI" dirty="0"/>
              <a:t>.</a:t>
            </a:r>
          </a:p>
          <a:p>
            <a:endParaRPr lang="fi-FI" dirty="0"/>
          </a:p>
        </p:txBody>
      </p:sp>
      <p:sp>
        <p:nvSpPr>
          <p:cNvPr id="5" name="Nuoli oikealle 4"/>
          <p:cNvSpPr/>
          <p:nvPr/>
        </p:nvSpPr>
        <p:spPr>
          <a:xfrm>
            <a:off x="913922" y="44119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kstiruutu 7"/>
          <p:cNvSpPr txBox="1"/>
          <p:nvPr/>
        </p:nvSpPr>
        <p:spPr>
          <a:xfrm>
            <a:off x="2132475" y="4450107"/>
            <a:ext cx="4731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>
                <a:solidFill>
                  <a:srgbClr val="FF0000"/>
                </a:solidFill>
              </a:rPr>
              <a:t>Main </a:t>
            </a:r>
            <a:r>
              <a:rPr lang="fi-FI" b="1" dirty="0" err="1">
                <a:solidFill>
                  <a:srgbClr val="FF0000"/>
                </a:solidFill>
              </a:rPr>
              <a:t>constraint</a:t>
            </a:r>
            <a:r>
              <a:rPr lang="fi-FI" b="1" dirty="0">
                <a:solidFill>
                  <a:srgbClr val="FF0000"/>
                </a:solidFill>
              </a:rPr>
              <a:t> for </a:t>
            </a:r>
            <a:r>
              <a:rPr lang="fi-FI" b="1" dirty="0" err="1">
                <a:solidFill>
                  <a:srgbClr val="FF0000"/>
                </a:solidFill>
              </a:rPr>
              <a:t>supports</a:t>
            </a:r>
            <a:r>
              <a:rPr lang="fi-FI" b="1" dirty="0">
                <a:solidFill>
                  <a:srgbClr val="FF0000"/>
                </a:solidFill>
              </a:rPr>
              <a:t> of </a:t>
            </a:r>
            <a:r>
              <a:rPr lang="fi-FI" b="1" dirty="0" err="1">
                <a:solidFill>
                  <a:srgbClr val="FF0000"/>
                </a:solidFill>
              </a:rPr>
              <a:t>the</a:t>
            </a:r>
            <a:r>
              <a:rPr lang="fi-FI" b="1" dirty="0">
                <a:solidFill>
                  <a:srgbClr val="FF0000"/>
                </a:solidFill>
              </a:rPr>
              <a:t> </a:t>
            </a:r>
            <a:r>
              <a:rPr lang="fi-FI" b="1" dirty="0" err="1">
                <a:solidFill>
                  <a:srgbClr val="FF0000"/>
                </a:solidFill>
              </a:rPr>
              <a:t>Feather</a:t>
            </a:r>
            <a:r>
              <a:rPr lang="fi-FI" b="1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8" name="Otsikko 1"/>
          <p:cNvSpPr txBox="1">
            <a:spLocks/>
          </p:cNvSpPr>
          <p:nvPr/>
        </p:nvSpPr>
        <p:spPr>
          <a:xfrm>
            <a:off x="91717" y="416198"/>
            <a:ext cx="5930392" cy="5568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i-FI" sz="2800" dirty="0" err="1"/>
              <a:t>Insert</a:t>
            </a:r>
            <a:r>
              <a:rPr lang="fi-FI" sz="2800" dirty="0"/>
              <a:t> </a:t>
            </a:r>
            <a:r>
              <a:rPr lang="fi-FI" sz="2800" dirty="0" err="1"/>
              <a:t>configuration</a:t>
            </a:r>
            <a:r>
              <a:rPr lang="fi-FI" sz="2800" dirty="0"/>
              <a:t> for </a:t>
            </a:r>
            <a:r>
              <a:rPr lang="fi-FI" sz="2800" dirty="0" err="1"/>
              <a:t>going</a:t>
            </a:r>
            <a:r>
              <a:rPr lang="fi-FI" sz="2800" dirty="0"/>
              <a:t> to </a:t>
            </a:r>
            <a:r>
              <a:rPr lang="fi-FI" sz="2800" dirty="0" err="1"/>
              <a:t>High</a:t>
            </a:r>
            <a:r>
              <a:rPr lang="fi-FI" sz="2800" dirty="0"/>
              <a:t> </a:t>
            </a:r>
            <a:r>
              <a:rPr lang="fi-FI" sz="2800" dirty="0" err="1"/>
              <a:t>background</a:t>
            </a:r>
            <a:r>
              <a:rPr lang="fi-FI" sz="2800" dirty="0"/>
              <a:t> </a:t>
            </a:r>
            <a:r>
              <a:rPr lang="fi-FI" sz="2800" dirty="0" err="1"/>
              <a:t>fields</a:t>
            </a:r>
            <a:r>
              <a:rPr lang="fi-FI" sz="2800" dirty="0"/>
              <a:t> (13 T)</a:t>
            </a:r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10216896" y="6226809"/>
            <a:ext cx="104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Charter" panose="02000503060000020004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5036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Tekstiruutu 7"/>
          <p:cNvSpPr txBox="1"/>
          <p:nvPr/>
        </p:nvSpPr>
        <p:spPr>
          <a:xfrm>
            <a:off x="6744471" y="6249947"/>
            <a:ext cx="358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*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permission</a:t>
            </a:r>
            <a:r>
              <a:rPr lang="fi-FI" dirty="0"/>
              <a:t> of J. van </a:t>
            </a:r>
            <a:r>
              <a:rPr lang="fi-FI" dirty="0" err="1"/>
              <a:t>Nugteren</a:t>
            </a:r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983996" y="1148887"/>
            <a:ext cx="9474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NimbusRomNo9L-Regu"/>
              </a:rPr>
              <a:t>Two methods have been employed, a quench analysis using lumped element method in </a:t>
            </a:r>
            <a:r>
              <a:rPr lang="en-US" sz="2800" dirty="0" err="1">
                <a:latin typeface="NimbusRomNo9L-Regu"/>
              </a:rPr>
              <a:t>Matlab</a:t>
            </a:r>
            <a:r>
              <a:rPr lang="en-US" sz="2800" dirty="0">
                <a:latin typeface="NimbusRomNo9L-Regu"/>
              </a:rPr>
              <a:t>* and a more elaborated quench analysis using full FE analysis in </a:t>
            </a:r>
            <a:r>
              <a:rPr lang="en-US" sz="2800" dirty="0" err="1">
                <a:latin typeface="NimbusRomNo9L-Regu"/>
              </a:rPr>
              <a:t>Comsol</a:t>
            </a:r>
            <a:r>
              <a:rPr lang="en-US" sz="2800" dirty="0">
                <a:latin typeface="NimbusRomNo9L-Regu"/>
              </a:rPr>
              <a:t>. </a:t>
            </a:r>
            <a:r>
              <a:rPr lang="en-US" sz="2800" dirty="0" err="1">
                <a:latin typeface="NimbusRomNo9L-Regu"/>
              </a:rPr>
              <a:t>Matlab</a:t>
            </a:r>
            <a:r>
              <a:rPr lang="en-US" sz="2800" dirty="0">
                <a:latin typeface="NimbusRomNo9L-Regu"/>
              </a:rPr>
              <a:t> analysis includes an adiabatic quench model. The </a:t>
            </a:r>
            <a:r>
              <a:rPr lang="en-US" sz="2800" dirty="0" err="1">
                <a:latin typeface="NimbusRomNo9L-Regu"/>
              </a:rPr>
              <a:t>Matlab</a:t>
            </a:r>
            <a:r>
              <a:rPr lang="en-US" sz="2800" dirty="0">
                <a:latin typeface="NimbusRomNo9L-Regu"/>
              </a:rPr>
              <a:t> model is used to carefully validate various parts of the </a:t>
            </a:r>
            <a:r>
              <a:rPr lang="en-US" sz="2800" dirty="0" err="1">
                <a:latin typeface="NimbusRomNo9L-Regu"/>
              </a:rPr>
              <a:t>Comsol</a:t>
            </a:r>
            <a:r>
              <a:rPr lang="en-US" sz="2800" dirty="0">
                <a:latin typeface="NimbusRomNo9L-Regu"/>
              </a:rPr>
              <a:t> model, thus the iron is not present at first in the </a:t>
            </a:r>
            <a:r>
              <a:rPr lang="en-US" sz="2800" dirty="0" err="1">
                <a:latin typeface="NimbusRomNo9L-Regu"/>
              </a:rPr>
              <a:t>Comsol</a:t>
            </a:r>
            <a:r>
              <a:rPr lang="en-US" sz="2800" dirty="0">
                <a:latin typeface="NimbusRomNo9L-Regu"/>
              </a:rPr>
              <a:t>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NimbusRomNo9L-Regu"/>
              </a:rPr>
              <a:t>The iron is included in the computations in the final part of the </a:t>
            </a:r>
            <a:r>
              <a:rPr lang="en-US" sz="2800" dirty="0" err="1">
                <a:latin typeface="NimbusRomNo9L-Regu"/>
              </a:rPr>
              <a:t>Comsol</a:t>
            </a:r>
            <a:r>
              <a:rPr lang="en-US" sz="2800" dirty="0">
                <a:latin typeface="NimbusRomNo9L-Regu"/>
              </a:rPr>
              <a:t> computations.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NimbusRomNo9L-Regu"/>
              </a:rPr>
              <a:t>The adiabatic quench initiation of the conductor is computed in </a:t>
            </a:r>
            <a:r>
              <a:rPr lang="fi-FI" sz="2800" dirty="0" err="1">
                <a:latin typeface="NimbusRomNo9L-Regu"/>
              </a:rPr>
              <a:t>detail</a:t>
            </a:r>
            <a:r>
              <a:rPr lang="fi-FI" sz="2800" dirty="0">
                <a:latin typeface="NimbusRomNo9L-Regu"/>
              </a:rPr>
              <a:t> in </a:t>
            </a:r>
            <a:r>
              <a:rPr lang="fi-FI" sz="2800" dirty="0" err="1">
                <a:latin typeface="NimbusRomNo9L-Regu"/>
              </a:rPr>
              <a:t>Matlab</a:t>
            </a:r>
            <a:r>
              <a:rPr lang="fi-FI" sz="2800" dirty="0">
                <a:latin typeface="NimbusRomNo9L-Regu"/>
              </a:rPr>
              <a:t> </a:t>
            </a:r>
            <a:r>
              <a:rPr lang="fi-FI" sz="2800" dirty="0" err="1">
                <a:latin typeface="NimbusRomNo9L-Regu"/>
              </a:rPr>
              <a:t>only</a:t>
            </a:r>
            <a:r>
              <a:rPr lang="fi-FI" sz="2800" dirty="0">
                <a:latin typeface="NimbusRomNo9L-Regu"/>
              </a:rPr>
              <a:t>.</a:t>
            </a:r>
            <a:endParaRPr lang="fi-FI" sz="2800" dirty="0"/>
          </a:p>
        </p:txBody>
      </p:sp>
      <p:sp>
        <p:nvSpPr>
          <p:cNvPr id="10" name="Otsikko 1"/>
          <p:cNvSpPr txBox="1">
            <a:spLocks/>
          </p:cNvSpPr>
          <p:nvPr/>
        </p:nvSpPr>
        <p:spPr>
          <a:xfrm>
            <a:off x="585216" y="4754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fi-FI"/>
              <a:t>Modelling methodology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63366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ICED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Tekstiruutu 6"/>
          <p:cNvSpPr txBox="1"/>
          <p:nvPr/>
        </p:nvSpPr>
        <p:spPr>
          <a:xfrm>
            <a:off x="627960" y="1476260"/>
            <a:ext cx="98931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circuit model in </a:t>
            </a:r>
            <a:r>
              <a:rPr lang="en-US" sz="2400" dirty="0" err="1"/>
              <a:t>Comsol</a:t>
            </a:r>
            <a:r>
              <a:rPr lang="en-US" sz="2400" dirty="0"/>
              <a:t> FE model was validated against the circuit model implemented in </a:t>
            </a:r>
            <a:r>
              <a:rPr lang="en-US" sz="2400" dirty="0" err="1"/>
              <a:t>Matlab</a:t>
            </a:r>
            <a:r>
              <a:rPr lang="en-US" sz="2400" dirty="0"/>
              <a:t>. Due to this, the FE computation of magnetic field is not used initially in the </a:t>
            </a:r>
            <a:r>
              <a:rPr lang="en-US" sz="2400" dirty="0" err="1"/>
              <a:t>Comsol</a:t>
            </a:r>
            <a:r>
              <a:rPr lang="en-US" sz="2400" dirty="0"/>
              <a:t> computation. The </a:t>
            </a:r>
            <a:r>
              <a:rPr lang="en-US" sz="2400" dirty="0" err="1"/>
              <a:t>Matlab</a:t>
            </a:r>
            <a:r>
              <a:rPr lang="en-US" sz="2400" dirty="0"/>
              <a:t> quench model results show 1.2% higher peak temperature than the FE quench model with ICED and 1.0% without ICED</a:t>
            </a:r>
          </a:p>
          <a:p>
            <a:endParaRPr lang="fi-FI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Once the temperatures agree the Multi turn coil feature in </a:t>
            </a:r>
            <a:r>
              <a:rPr lang="en-US" sz="2400" dirty="0" err="1"/>
              <a:t>Comsol</a:t>
            </a:r>
            <a:r>
              <a:rPr lang="en-US" sz="2400" dirty="0"/>
              <a:t> is validated against inductors in a circuit model in </a:t>
            </a:r>
            <a:r>
              <a:rPr lang="en-US" sz="2400" dirty="0" err="1"/>
              <a:t>Matlab</a:t>
            </a:r>
            <a:r>
              <a:rPr lang="en-US" sz="2400" dirty="0"/>
              <a:t>.</a:t>
            </a:r>
          </a:p>
        </p:txBody>
      </p:sp>
      <p:sp>
        <p:nvSpPr>
          <p:cNvPr id="8" name="Tekstiruutu 7"/>
          <p:cNvSpPr txBox="1"/>
          <p:nvPr/>
        </p:nvSpPr>
        <p:spPr>
          <a:xfrm>
            <a:off x="6744471" y="6249947"/>
            <a:ext cx="358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*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permission</a:t>
            </a:r>
            <a:r>
              <a:rPr lang="fi-FI" dirty="0"/>
              <a:t> of J. van </a:t>
            </a:r>
            <a:r>
              <a:rPr lang="fi-FI" dirty="0" err="1"/>
              <a:t>Nugteren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723097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1" name="Otsikko 1"/>
          <p:cNvSpPr>
            <a:spLocks noGrp="1"/>
          </p:cNvSpPr>
          <p:nvPr>
            <p:ph type="title"/>
          </p:nvPr>
        </p:nvSpPr>
        <p:spPr>
          <a:xfrm>
            <a:off x="432816" y="323088"/>
            <a:ext cx="10863072" cy="556832"/>
          </a:xfrm>
        </p:spPr>
        <p:txBody>
          <a:bodyPr/>
          <a:lstStyle/>
          <a:p>
            <a:r>
              <a:rPr lang="fi-FI" dirty="0"/>
              <a:t>Peak </a:t>
            </a:r>
            <a:r>
              <a:rPr lang="fi-FI" dirty="0" err="1"/>
              <a:t>temperature</a:t>
            </a:r>
            <a:r>
              <a:rPr lang="fi-FI" dirty="0"/>
              <a:t> </a:t>
            </a:r>
            <a:r>
              <a:rPr lang="fi-FI" dirty="0" err="1"/>
              <a:t>reduction</a:t>
            </a:r>
            <a:endParaRPr lang="fi-FI" dirty="0"/>
          </a:p>
        </p:txBody>
      </p:sp>
      <p:pic>
        <p:nvPicPr>
          <p:cNvPr id="8" name="Kuva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7" y="3455628"/>
            <a:ext cx="5426055" cy="2331592"/>
          </a:xfrm>
          <a:prstGeom prst="rect">
            <a:avLst/>
          </a:prstGeom>
        </p:spPr>
      </p:pic>
      <p:sp>
        <p:nvSpPr>
          <p:cNvPr id="12" name="Suorakulmio 11"/>
          <p:cNvSpPr/>
          <p:nvPr/>
        </p:nvSpPr>
        <p:spPr>
          <a:xfrm>
            <a:off x="945931" y="3160986"/>
            <a:ext cx="3901966" cy="244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5" name="Suorakulmio 14"/>
          <p:cNvSpPr/>
          <p:nvPr/>
        </p:nvSpPr>
        <p:spPr>
          <a:xfrm>
            <a:off x="795337" y="3468414"/>
            <a:ext cx="1206884" cy="2345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Suorakulmio 15"/>
          <p:cNvSpPr/>
          <p:nvPr/>
        </p:nvSpPr>
        <p:spPr>
          <a:xfrm>
            <a:off x="692862" y="3753256"/>
            <a:ext cx="1206884" cy="260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Suorakulmio 16"/>
          <p:cNvSpPr/>
          <p:nvPr/>
        </p:nvSpPr>
        <p:spPr>
          <a:xfrm>
            <a:off x="945931" y="2866344"/>
            <a:ext cx="3901966" cy="2443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pic>
        <p:nvPicPr>
          <p:cNvPr id="19" name="Kuva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16" y="1001952"/>
            <a:ext cx="6738882" cy="2428602"/>
          </a:xfrm>
          <a:prstGeom prst="rect">
            <a:avLst/>
          </a:prstGeom>
        </p:spPr>
      </p:pic>
      <p:sp>
        <p:nvSpPr>
          <p:cNvPr id="20" name="Tekstiruutu 19"/>
          <p:cNvSpPr txBox="1"/>
          <p:nvPr/>
        </p:nvSpPr>
        <p:spPr>
          <a:xfrm>
            <a:off x="715180" y="5624541"/>
            <a:ext cx="3561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/>
              <a:t>Current</a:t>
            </a:r>
            <a:r>
              <a:rPr lang="fi-FI" sz="2400" dirty="0"/>
              <a:t> in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loop</a:t>
            </a:r>
            <a:r>
              <a:rPr lang="fi-FI" sz="2400" dirty="0"/>
              <a:t> at </a:t>
            </a:r>
            <a:r>
              <a:rPr lang="fi-FI" sz="2400" dirty="0" err="1"/>
              <a:t>maximum</a:t>
            </a:r>
            <a:r>
              <a:rPr lang="fi-FI" sz="2400" dirty="0"/>
              <a:t>: 500 </a:t>
            </a:r>
            <a:r>
              <a:rPr lang="fi-FI" sz="2400" dirty="0" err="1"/>
              <a:t>kA</a:t>
            </a:r>
            <a:endParaRPr lang="fi-FI" sz="2400" dirty="0"/>
          </a:p>
          <a:p>
            <a:r>
              <a:rPr lang="fi-FI" sz="2400" dirty="0" err="1"/>
              <a:t>Heats</a:t>
            </a:r>
            <a:r>
              <a:rPr lang="fi-FI" sz="2400" dirty="0"/>
              <a:t> </a:t>
            </a:r>
            <a:r>
              <a:rPr lang="fi-FI" sz="2400" dirty="0" err="1"/>
              <a:t>up</a:t>
            </a:r>
            <a:r>
              <a:rPr lang="fi-FI" sz="2400" dirty="0"/>
              <a:t> to 100 K</a:t>
            </a:r>
          </a:p>
        </p:txBody>
      </p:sp>
      <p:pic>
        <p:nvPicPr>
          <p:cNvPr id="23" name="Kuva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391" y="468874"/>
            <a:ext cx="3417189" cy="3341532"/>
          </a:xfrm>
          <a:prstGeom prst="rect">
            <a:avLst/>
          </a:prstGeom>
        </p:spPr>
      </p:pic>
      <p:pic>
        <p:nvPicPr>
          <p:cNvPr id="24" name="Kuva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3221" y="3741340"/>
            <a:ext cx="3361069" cy="3169691"/>
          </a:xfrm>
          <a:prstGeom prst="rect">
            <a:avLst/>
          </a:prstGeom>
        </p:spPr>
      </p:pic>
      <p:sp>
        <p:nvSpPr>
          <p:cNvPr id="25" name="Tekstiruutu 24"/>
          <p:cNvSpPr txBox="1"/>
          <p:nvPr/>
        </p:nvSpPr>
        <p:spPr>
          <a:xfrm>
            <a:off x="10900410" y="1730116"/>
            <a:ext cx="1345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b="1" dirty="0"/>
              <a:t>0.13 ms</a:t>
            </a:r>
          </a:p>
        </p:txBody>
      </p:sp>
      <p:sp>
        <p:nvSpPr>
          <p:cNvPr id="26" name="Tekstiruutu 25"/>
          <p:cNvSpPr txBox="1"/>
          <p:nvPr/>
        </p:nvSpPr>
        <p:spPr>
          <a:xfrm>
            <a:off x="10915105" y="4666781"/>
            <a:ext cx="1059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200" b="1" dirty="0"/>
              <a:t>1.5 s </a:t>
            </a:r>
          </a:p>
        </p:txBody>
      </p:sp>
      <p:sp>
        <p:nvSpPr>
          <p:cNvPr id="27" name="Tekstiruutu 26"/>
          <p:cNvSpPr txBox="1"/>
          <p:nvPr/>
        </p:nvSpPr>
        <p:spPr>
          <a:xfrm>
            <a:off x="7738110" y="68300"/>
            <a:ext cx="3208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err="1"/>
              <a:t>Magnetig</a:t>
            </a:r>
            <a:r>
              <a:rPr lang="fi-FI" b="1" dirty="0"/>
              <a:t> </a:t>
            </a:r>
            <a:r>
              <a:rPr lang="fi-FI" b="1" dirty="0" err="1"/>
              <a:t>flux</a:t>
            </a:r>
            <a:r>
              <a:rPr lang="fi-FI" b="1" dirty="0"/>
              <a:t> </a:t>
            </a:r>
            <a:r>
              <a:rPr lang="fi-FI" b="1" dirty="0" err="1"/>
              <a:t>density</a:t>
            </a:r>
            <a:r>
              <a:rPr lang="fi-FI" b="1" dirty="0"/>
              <a:t>, </a:t>
            </a:r>
            <a:r>
              <a:rPr lang="fi-FI" b="1" dirty="0" err="1"/>
              <a:t>flux</a:t>
            </a:r>
            <a:r>
              <a:rPr lang="fi-FI" b="1" dirty="0"/>
              <a:t> </a:t>
            </a:r>
            <a:r>
              <a:rPr lang="fi-FI" b="1" dirty="0" err="1"/>
              <a:t>lines</a:t>
            </a:r>
            <a:endParaRPr lang="fi-FI" b="1" dirty="0"/>
          </a:p>
        </p:txBody>
      </p:sp>
    </p:spTree>
    <p:extLst>
      <p:ext uri="{BB962C8B-B14F-4D97-AF65-F5344CB8AC3E}">
        <p14:creationId xmlns:p14="http://schemas.microsoft.com/office/powerpoint/2010/main" val="14105599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33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9" name="Kuva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86" y="2669418"/>
            <a:ext cx="12020514" cy="3331922"/>
          </a:xfrm>
          <a:prstGeom prst="rect">
            <a:avLst/>
          </a:prstGeom>
        </p:spPr>
      </p:pic>
      <p:sp>
        <p:nvSpPr>
          <p:cNvPr id="10" name="Tekstiruutu 9"/>
          <p:cNvSpPr txBox="1"/>
          <p:nvPr/>
        </p:nvSpPr>
        <p:spPr>
          <a:xfrm>
            <a:off x="1132116" y="1573819"/>
            <a:ext cx="2575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/>
              <a:t>No </a:t>
            </a:r>
            <a:r>
              <a:rPr lang="fi-FI" sz="2800" dirty="0" err="1"/>
              <a:t>iron</a:t>
            </a:r>
            <a:r>
              <a:rPr lang="fi-FI" sz="2800" dirty="0"/>
              <a:t>, no ICED</a:t>
            </a:r>
          </a:p>
        </p:txBody>
      </p:sp>
      <p:sp>
        <p:nvSpPr>
          <p:cNvPr id="11" name="Otsikko 1"/>
          <p:cNvSpPr>
            <a:spLocks noGrp="1"/>
          </p:cNvSpPr>
          <p:nvPr>
            <p:ph type="title"/>
          </p:nvPr>
        </p:nvSpPr>
        <p:spPr>
          <a:xfrm>
            <a:off x="432816" y="323088"/>
            <a:ext cx="10863072" cy="556832"/>
          </a:xfrm>
        </p:spPr>
        <p:txBody>
          <a:bodyPr/>
          <a:lstStyle/>
          <a:p>
            <a:r>
              <a:rPr lang="fi-FI" dirty="0" err="1"/>
              <a:t>Field</a:t>
            </a:r>
            <a:r>
              <a:rPr lang="fi-FI" dirty="0"/>
              <a:t> </a:t>
            </a:r>
            <a:r>
              <a:rPr lang="fi-FI" dirty="0" err="1"/>
              <a:t>quality</a:t>
            </a:r>
            <a:r>
              <a:rPr lang="fi-FI" dirty="0"/>
              <a:t> – </a:t>
            </a:r>
            <a:r>
              <a:rPr lang="fi-FI" dirty="0" err="1"/>
              <a:t>ramp</a:t>
            </a:r>
            <a:r>
              <a:rPr lang="fi-FI" dirty="0"/>
              <a:t> </a:t>
            </a:r>
            <a:r>
              <a:rPr lang="fi-FI" dirty="0" err="1"/>
              <a:t>up</a:t>
            </a:r>
            <a:r>
              <a:rPr lang="fi-FI" dirty="0"/>
              <a:t> in 20 min </a:t>
            </a:r>
          </a:p>
        </p:txBody>
      </p:sp>
      <p:sp>
        <p:nvSpPr>
          <p:cNvPr id="13" name="Tekstiruutu 12"/>
          <p:cNvSpPr txBox="1"/>
          <p:nvPr/>
        </p:nvSpPr>
        <p:spPr>
          <a:xfrm>
            <a:off x="5456746" y="1679521"/>
            <a:ext cx="6900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/>
              <a:t>Ramp</a:t>
            </a:r>
            <a:r>
              <a:rPr lang="fi-FI" sz="3200" dirty="0"/>
              <a:t> </a:t>
            </a:r>
            <a:r>
              <a:rPr lang="fi-FI" sz="3200" dirty="0" err="1"/>
              <a:t>up</a:t>
            </a:r>
            <a:r>
              <a:rPr lang="fi-FI" sz="3200" dirty="0"/>
              <a:t> into 12 </a:t>
            </a:r>
            <a:r>
              <a:rPr lang="fi-FI" sz="3200" dirty="0" err="1"/>
              <a:t>kA</a:t>
            </a:r>
            <a:r>
              <a:rPr lang="fi-FI" sz="3200" dirty="0"/>
              <a:t> in 1200 s</a:t>
            </a:r>
          </a:p>
        </p:txBody>
      </p:sp>
      <p:sp>
        <p:nvSpPr>
          <p:cNvPr id="14" name="Tekstiruutu 13"/>
          <p:cNvSpPr txBox="1"/>
          <p:nvPr/>
        </p:nvSpPr>
        <p:spPr>
          <a:xfrm>
            <a:off x="4089400" y="362575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B3</a:t>
            </a:r>
          </a:p>
        </p:txBody>
      </p:sp>
    </p:spTree>
    <p:extLst>
      <p:ext uri="{BB962C8B-B14F-4D97-AF65-F5344CB8AC3E}">
        <p14:creationId xmlns:p14="http://schemas.microsoft.com/office/powerpoint/2010/main" val="19046881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34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52700"/>
            <a:ext cx="12067541" cy="3074240"/>
          </a:xfrm>
          <a:prstGeom prst="rect">
            <a:avLst/>
          </a:prstGeom>
        </p:spPr>
      </p:pic>
      <p:sp>
        <p:nvSpPr>
          <p:cNvPr id="8" name="Tekstiruutu 7"/>
          <p:cNvSpPr txBox="1"/>
          <p:nvPr/>
        </p:nvSpPr>
        <p:spPr>
          <a:xfrm>
            <a:off x="1103088" y="1138390"/>
            <a:ext cx="2080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/>
              <a:t>Iron, no ICED</a:t>
            </a:r>
          </a:p>
        </p:txBody>
      </p:sp>
      <p:sp>
        <p:nvSpPr>
          <p:cNvPr id="13" name="Tekstiruutu 12"/>
          <p:cNvSpPr txBox="1"/>
          <p:nvPr/>
        </p:nvSpPr>
        <p:spPr>
          <a:xfrm>
            <a:off x="4364546" y="1184261"/>
            <a:ext cx="6900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/>
              <a:t>Ramp</a:t>
            </a:r>
            <a:r>
              <a:rPr lang="fi-FI" sz="3200" dirty="0"/>
              <a:t> </a:t>
            </a:r>
            <a:r>
              <a:rPr lang="fi-FI" sz="3200" dirty="0" err="1"/>
              <a:t>up</a:t>
            </a:r>
            <a:r>
              <a:rPr lang="fi-FI" sz="3200" dirty="0"/>
              <a:t> into 12 </a:t>
            </a:r>
            <a:r>
              <a:rPr lang="fi-FI" sz="3200" dirty="0" err="1"/>
              <a:t>kA</a:t>
            </a:r>
            <a:r>
              <a:rPr lang="fi-FI" sz="3200" dirty="0"/>
              <a:t> in 1200 s</a:t>
            </a:r>
          </a:p>
        </p:txBody>
      </p:sp>
      <p:sp>
        <p:nvSpPr>
          <p:cNvPr id="3" name="Tekstiruutu 2"/>
          <p:cNvSpPr txBox="1"/>
          <p:nvPr/>
        </p:nvSpPr>
        <p:spPr>
          <a:xfrm>
            <a:off x="9232900" y="390515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B3</a:t>
            </a:r>
          </a:p>
        </p:txBody>
      </p:sp>
      <p:sp>
        <p:nvSpPr>
          <p:cNvPr id="14" name="Tekstiruutu 13"/>
          <p:cNvSpPr txBox="1"/>
          <p:nvPr/>
        </p:nvSpPr>
        <p:spPr>
          <a:xfrm>
            <a:off x="4749800" y="503545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B3</a:t>
            </a:r>
          </a:p>
        </p:txBody>
      </p:sp>
      <p:sp>
        <p:nvSpPr>
          <p:cNvPr id="15" name="Tekstiruutu 14"/>
          <p:cNvSpPr txBox="1"/>
          <p:nvPr/>
        </p:nvSpPr>
        <p:spPr>
          <a:xfrm>
            <a:off x="4749800" y="304155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B2</a:t>
            </a:r>
          </a:p>
        </p:txBody>
      </p:sp>
      <p:sp>
        <p:nvSpPr>
          <p:cNvPr id="16" name="Tekstiruutu 15"/>
          <p:cNvSpPr txBox="1"/>
          <p:nvPr/>
        </p:nvSpPr>
        <p:spPr>
          <a:xfrm>
            <a:off x="10871708" y="4850788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B2</a:t>
            </a:r>
          </a:p>
        </p:txBody>
      </p:sp>
    </p:spTree>
    <p:extLst>
      <p:ext uri="{BB962C8B-B14F-4D97-AF65-F5344CB8AC3E}">
        <p14:creationId xmlns:p14="http://schemas.microsoft.com/office/powerpoint/2010/main" val="15650481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Tekstiruutu 7"/>
          <p:cNvSpPr txBox="1"/>
          <p:nvPr/>
        </p:nvSpPr>
        <p:spPr>
          <a:xfrm>
            <a:off x="731613" y="658319"/>
            <a:ext cx="4658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/>
              <a:t>Iron, </a:t>
            </a:r>
            <a:r>
              <a:rPr lang="fi-FI" sz="2800" dirty="0" err="1"/>
              <a:t>add</a:t>
            </a:r>
            <a:r>
              <a:rPr lang="fi-FI" sz="2800" dirty="0"/>
              <a:t> </a:t>
            </a:r>
            <a:r>
              <a:rPr lang="fi-FI" sz="2800" dirty="0" err="1"/>
              <a:t>holes</a:t>
            </a:r>
            <a:r>
              <a:rPr lang="fi-FI" sz="2800" dirty="0"/>
              <a:t> to </a:t>
            </a:r>
            <a:r>
              <a:rPr lang="fi-FI" sz="2800" dirty="0" err="1"/>
              <a:t>iron</a:t>
            </a:r>
            <a:r>
              <a:rPr lang="fi-FI" sz="2800" dirty="0"/>
              <a:t> for ICED</a:t>
            </a:r>
          </a:p>
        </p:txBody>
      </p:sp>
      <p:pic>
        <p:nvPicPr>
          <p:cNvPr id="6" name="Kuv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6421" y="2387600"/>
            <a:ext cx="12308421" cy="3239572"/>
          </a:xfrm>
          <a:prstGeom prst="rect">
            <a:avLst/>
          </a:prstGeom>
        </p:spPr>
      </p:pic>
      <p:sp>
        <p:nvSpPr>
          <p:cNvPr id="7" name="Tekstiruutu 6"/>
          <p:cNvSpPr txBox="1"/>
          <p:nvPr/>
        </p:nvSpPr>
        <p:spPr>
          <a:xfrm>
            <a:off x="4364546" y="1184261"/>
            <a:ext cx="6900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/>
              <a:t>Ramp</a:t>
            </a:r>
            <a:r>
              <a:rPr lang="fi-FI" sz="3200" dirty="0"/>
              <a:t> </a:t>
            </a:r>
            <a:r>
              <a:rPr lang="fi-FI" sz="3200" dirty="0" err="1"/>
              <a:t>up</a:t>
            </a:r>
            <a:r>
              <a:rPr lang="fi-FI" sz="3200" dirty="0"/>
              <a:t> into 12 </a:t>
            </a:r>
            <a:r>
              <a:rPr lang="fi-FI" sz="3200" dirty="0" err="1"/>
              <a:t>kA</a:t>
            </a:r>
            <a:r>
              <a:rPr lang="fi-FI" sz="3200" dirty="0"/>
              <a:t> in 1200 s</a:t>
            </a:r>
          </a:p>
        </p:txBody>
      </p:sp>
      <p:sp>
        <p:nvSpPr>
          <p:cNvPr id="10" name="Tekstiruutu 9"/>
          <p:cNvSpPr txBox="1"/>
          <p:nvPr/>
        </p:nvSpPr>
        <p:spPr>
          <a:xfrm>
            <a:off x="8712200" y="363805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B3</a:t>
            </a:r>
          </a:p>
        </p:txBody>
      </p:sp>
      <p:sp>
        <p:nvSpPr>
          <p:cNvPr id="11" name="Tekstiruutu 10"/>
          <p:cNvSpPr txBox="1"/>
          <p:nvPr/>
        </p:nvSpPr>
        <p:spPr>
          <a:xfrm>
            <a:off x="8498840" y="4116443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B2</a:t>
            </a:r>
          </a:p>
        </p:txBody>
      </p:sp>
      <p:sp>
        <p:nvSpPr>
          <p:cNvPr id="12" name="Tekstiruutu 11"/>
          <p:cNvSpPr txBox="1"/>
          <p:nvPr/>
        </p:nvSpPr>
        <p:spPr>
          <a:xfrm>
            <a:off x="4483100" y="363805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B2</a:t>
            </a:r>
          </a:p>
        </p:txBody>
      </p:sp>
      <p:sp>
        <p:nvSpPr>
          <p:cNvPr id="13" name="Tekstiruutu 12"/>
          <p:cNvSpPr txBox="1"/>
          <p:nvPr/>
        </p:nvSpPr>
        <p:spPr>
          <a:xfrm>
            <a:off x="3556000" y="493385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B3</a:t>
            </a:r>
          </a:p>
        </p:txBody>
      </p:sp>
      <p:sp>
        <p:nvSpPr>
          <p:cNvPr id="14" name="Alanuoli 13"/>
          <p:cNvSpPr/>
          <p:nvPr/>
        </p:nvSpPr>
        <p:spPr>
          <a:xfrm>
            <a:off x="3022600" y="3873500"/>
            <a:ext cx="215900" cy="61227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Alanuoli 14"/>
          <p:cNvSpPr/>
          <p:nvPr/>
        </p:nvSpPr>
        <p:spPr>
          <a:xfrm rot="10800000">
            <a:off x="8925560" y="4381500"/>
            <a:ext cx="213360" cy="355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42415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Tekstiruutu 7"/>
          <p:cNvSpPr txBox="1"/>
          <p:nvPr/>
        </p:nvSpPr>
        <p:spPr>
          <a:xfrm>
            <a:off x="836388" y="852912"/>
            <a:ext cx="225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/>
              <a:t>Iron, </a:t>
            </a:r>
            <a:r>
              <a:rPr lang="fi-FI" sz="2800" dirty="0" err="1"/>
              <a:t>add</a:t>
            </a:r>
            <a:r>
              <a:rPr lang="fi-FI" sz="2800" dirty="0"/>
              <a:t> ICED</a:t>
            </a:r>
          </a:p>
        </p:txBody>
      </p:sp>
      <p:sp>
        <p:nvSpPr>
          <p:cNvPr id="10" name="Tekstiruutu 9"/>
          <p:cNvSpPr txBox="1"/>
          <p:nvPr/>
        </p:nvSpPr>
        <p:spPr>
          <a:xfrm>
            <a:off x="3937826" y="636523"/>
            <a:ext cx="69008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/>
              <a:t>Ramp</a:t>
            </a:r>
            <a:r>
              <a:rPr lang="fi-FI" sz="3200" dirty="0"/>
              <a:t> </a:t>
            </a:r>
            <a:r>
              <a:rPr lang="fi-FI" sz="3200" dirty="0" err="1"/>
              <a:t>up</a:t>
            </a:r>
            <a:r>
              <a:rPr lang="fi-FI" sz="3200" dirty="0"/>
              <a:t> into 12 </a:t>
            </a:r>
            <a:r>
              <a:rPr lang="fi-FI" sz="3200" dirty="0" err="1"/>
              <a:t>kA</a:t>
            </a:r>
            <a:r>
              <a:rPr lang="fi-FI" sz="3200" dirty="0"/>
              <a:t> in 1200 s, </a:t>
            </a:r>
          </a:p>
          <a:p>
            <a:r>
              <a:rPr lang="fi-FI" sz="3200" dirty="0"/>
              <a:t>and </a:t>
            </a:r>
            <a:r>
              <a:rPr lang="fi-FI" sz="3200" dirty="0" err="1"/>
              <a:t>wait</a:t>
            </a:r>
            <a:r>
              <a:rPr lang="fi-FI" sz="3200" dirty="0"/>
              <a:t> </a:t>
            </a:r>
            <a:r>
              <a:rPr lang="fi-FI" sz="3200" dirty="0" err="1"/>
              <a:t>until</a:t>
            </a:r>
            <a:r>
              <a:rPr lang="fi-FI" sz="3200" dirty="0"/>
              <a:t> 1800 s</a:t>
            </a:r>
          </a:p>
          <a:p>
            <a:endParaRPr lang="fi-FI" sz="3200" dirty="0"/>
          </a:p>
          <a:p>
            <a:r>
              <a:rPr lang="fi-FI" sz="3200" dirty="0" err="1"/>
              <a:t>Loop</a:t>
            </a:r>
            <a:r>
              <a:rPr lang="fi-FI" sz="3200" dirty="0"/>
              <a:t> in </a:t>
            </a:r>
            <a:r>
              <a:rPr lang="fi-FI" sz="3200" dirty="0" err="1"/>
              <a:t>adiabatic</a:t>
            </a:r>
            <a:r>
              <a:rPr lang="fi-FI" sz="3200" dirty="0"/>
              <a:t> </a:t>
            </a:r>
            <a:r>
              <a:rPr lang="fi-FI" sz="3200" dirty="0" err="1"/>
              <a:t>condition</a:t>
            </a:r>
            <a:r>
              <a:rPr lang="fi-FI" sz="3200" dirty="0"/>
              <a:t> </a:t>
            </a:r>
          </a:p>
        </p:txBody>
      </p:sp>
      <p:pic>
        <p:nvPicPr>
          <p:cNvPr id="13" name="Kuva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85" y="2790973"/>
            <a:ext cx="11861539" cy="3516498"/>
          </a:xfrm>
          <a:prstGeom prst="rect">
            <a:avLst/>
          </a:prstGeom>
        </p:spPr>
      </p:pic>
      <p:sp>
        <p:nvSpPr>
          <p:cNvPr id="11" name="Alanuoli 10"/>
          <p:cNvSpPr/>
          <p:nvPr/>
        </p:nvSpPr>
        <p:spPr>
          <a:xfrm>
            <a:off x="10607183" y="3932467"/>
            <a:ext cx="260096" cy="46990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Tekstiruutu 11"/>
          <p:cNvSpPr txBox="1"/>
          <p:nvPr/>
        </p:nvSpPr>
        <p:spPr>
          <a:xfrm>
            <a:off x="10216896" y="3286136"/>
            <a:ext cx="104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Ramp-up</a:t>
            </a:r>
            <a:endParaRPr lang="fi-FI" dirty="0"/>
          </a:p>
          <a:p>
            <a:r>
              <a:rPr lang="fi-FI" dirty="0" err="1"/>
              <a:t>finished</a:t>
            </a:r>
            <a:endParaRPr lang="fi-FI" dirty="0"/>
          </a:p>
        </p:txBody>
      </p:sp>
      <p:sp>
        <p:nvSpPr>
          <p:cNvPr id="14" name="Tekstiruutu 13"/>
          <p:cNvSpPr txBox="1"/>
          <p:nvPr/>
        </p:nvSpPr>
        <p:spPr>
          <a:xfrm>
            <a:off x="7814977" y="3798085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B2</a:t>
            </a:r>
          </a:p>
        </p:txBody>
      </p:sp>
      <p:sp>
        <p:nvSpPr>
          <p:cNvPr id="15" name="Tekstiruutu 14"/>
          <p:cNvSpPr txBox="1"/>
          <p:nvPr/>
        </p:nvSpPr>
        <p:spPr>
          <a:xfrm>
            <a:off x="7388257" y="511967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B3</a:t>
            </a:r>
          </a:p>
        </p:txBody>
      </p:sp>
      <p:sp>
        <p:nvSpPr>
          <p:cNvPr id="16" name="Tekstiruutu 15"/>
          <p:cNvSpPr txBox="1"/>
          <p:nvPr/>
        </p:nvSpPr>
        <p:spPr>
          <a:xfrm>
            <a:off x="4151186" y="342422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B2</a:t>
            </a:r>
          </a:p>
        </p:txBody>
      </p:sp>
      <p:sp>
        <p:nvSpPr>
          <p:cNvPr id="17" name="Tekstiruutu 16"/>
          <p:cNvSpPr txBox="1"/>
          <p:nvPr/>
        </p:nvSpPr>
        <p:spPr>
          <a:xfrm>
            <a:off x="3797904" y="4968571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B3</a:t>
            </a:r>
          </a:p>
        </p:txBody>
      </p:sp>
      <p:sp>
        <p:nvSpPr>
          <p:cNvPr id="18" name="Alanuoli 17"/>
          <p:cNvSpPr/>
          <p:nvPr/>
        </p:nvSpPr>
        <p:spPr>
          <a:xfrm rot="10800000">
            <a:off x="7424690" y="3879149"/>
            <a:ext cx="213360" cy="355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Alanuoli 18"/>
          <p:cNvSpPr/>
          <p:nvPr/>
        </p:nvSpPr>
        <p:spPr>
          <a:xfrm rot="10800000">
            <a:off x="1574800" y="4154016"/>
            <a:ext cx="215900" cy="361249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Alanuoli 19"/>
          <p:cNvSpPr/>
          <p:nvPr/>
        </p:nvSpPr>
        <p:spPr>
          <a:xfrm>
            <a:off x="8599494" y="4046582"/>
            <a:ext cx="203082" cy="118720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2" name="Kuva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6890" y="346911"/>
            <a:ext cx="2491740" cy="2335562"/>
          </a:xfrm>
          <a:prstGeom prst="rect">
            <a:avLst/>
          </a:prstGeom>
        </p:spPr>
      </p:pic>
      <p:sp>
        <p:nvSpPr>
          <p:cNvPr id="23" name="Tekstiruutu 22"/>
          <p:cNvSpPr txBox="1"/>
          <p:nvPr/>
        </p:nvSpPr>
        <p:spPr>
          <a:xfrm>
            <a:off x="9002993" y="19610"/>
            <a:ext cx="3208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 err="1"/>
              <a:t>Magnetig</a:t>
            </a:r>
            <a:r>
              <a:rPr lang="fi-FI" b="1" dirty="0"/>
              <a:t> </a:t>
            </a:r>
            <a:r>
              <a:rPr lang="fi-FI" b="1" dirty="0" err="1"/>
              <a:t>flux</a:t>
            </a:r>
            <a:r>
              <a:rPr lang="fi-FI" b="1" dirty="0"/>
              <a:t> </a:t>
            </a:r>
            <a:r>
              <a:rPr lang="fi-FI" b="1" dirty="0" err="1"/>
              <a:t>density</a:t>
            </a:r>
            <a:r>
              <a:rPr lang="fi-FI" b="1" dirty="0"/>
              <a:t>, </a:t>
            </a:r>
            <a:r>
              <a:rPr lang="fi-FI" b="1" dirty="0" err="1"/>
              <a:t>flux</a:t>
            </a:r>
            <a:r>
              <a:rPr lang="fi-FI" b="1" dirty="0"/>
              <a:t> </a:t>
            </a:r>
            <a:r>
              <a:rPr lang="fi-FI" b="1" dirty="0" err="1"/>
              <a:t>lines</a:t>
            </a:r>
            <a:endParaRPr lang="fi-FI" b="1" dirty="0"/>
          </a:p>
        </p:txBody>
      </p:sp>
    </p:spTree>
    <p:extLst>
      <p:ext uri="{BB962C8B-B14F-4D97-AF65-F5344CB8AC3E}">
        <p14:creationId xmlns:p14="http://schemas.microsoft.com/office/powerpoint/2010/main" val="16588668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Conclusions</a:t>
            </a:r>
            <a:endParaRPr lang="fi-FI" dirty="0"/>
          </a:p>
        </p:txBody>
      </p:sp>
      <p:sp>
        <p:nvSpPr>
          <p:cNvPr id="8" name="Content Placeholder 12"/>
          <p:cNvSpPr>
            <a:spLocks noGrp="1"/>
          </p:cNvSpPr>
          <p:nvPr>
            <p:ph idx="1"/>
          </p:nvPr>
        </p:nvSpPr>
        <p:spPr>
          <a:xfrm>
            <a:off x="432816" y="966089"/>
            <a:ext cx="11397234" cy="4351338"/>
          </a:xfrm>
        </p:spPr>
        <p:txBody>
          <a:bodyPr/>
          <a:lstStyle/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The modelling methodology for HTS magnets was presented </a:t>
            </a:r>
          </a:p>
          <a:p>
            <a:r>
              <a:rPr lang="en-GB" sz="2400" dirty="0"/>
              <a:t>The stress distribution due to non-homogenous current distribution was modelled in Feather-M2</a:t>
            </a:r>
          </a:p>
          <a:p>
            <a:r>
              <a:rPr lang="en-GB" sz="2400" dirty="0"/>
              <a:t>ICED concept was presented</a:t>
            </a:r>
          </a:p>
          <a:p>
            <a:r>
              <a:rPr lang="en-GB" sz="2400" dirty="0"/>
              <a:t>Peak temperature can be reduced with a passive protection system in non-optimized 16 T coil by 49 K</a:t>
            </a:r>
          </a:p>
          <a:p>
            <a:r>
              <a:rPr lang="en-GB" sz="2400" dirty="0"/>
              <a:t>Field quality was studied for the ICED in adiabatic condition, but additional studies needed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/>
              <a:pPr/>
              <a:t>20/02/2017</a:t>
            </a:fld>
            <a:endParaRPr lang="en-GB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23CC5-962E-4B78-90BB-49ABEB0227EE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81437" y="4590884"/>
            <a:ext cx="3834199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en-GB" dirty="0"/>
              <a:t>Thank you!</a:t>
            </a:r>
          </a:p>
        </p:txBody>
      </p:sp>
      <p:pic>
        <p:nvPicPr>
          <p:cNvPr id="11" name="Picture 2" descr="C:\Users\jevannug\Dropbox\PhDCERN 2.0\Report Layout Study\GeneralFigures\EuCARD2Logo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542" y="5756819"/>
            <a:ext cx="2100443" cy="835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jevannug\Dropbox\PhDCERN 2.0\Report Layout Study\GeneralFigures\FutureMagnet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4113" y="5756819"/>
            <a:ext cx="961571" cy="835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499" y="5756819"/>
            <a:ext cx="1885743" cy="835115"/>
          </a:xfrm>
          <a:prstGeom prst="rect">
            <a:avLst/>
          </a:prstGeom>
        </p:spPr>
      </p:pic>
      <p:sp>
        <p:nvSpPr>
          <p:cNvPr id="14" name="TextBox 19"/>
          <p:cNvSpPr txBox="1"/>
          <p:nvPr/>
        </p:nvSpPr>
        <p:spPr>
          <a:xfrm>
            <a:off x="106903" y="6009261"/>
            <a:ext cx="7622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harter" panose="02000503060000020004" pitchFamily="50" charset="0"/>
                <a:ea typeface="Calibri" panose="020F0502020204030204" pitchFamily="34" charset="0"/>
              </a:rPr>
              <a:t>Thanks to G. Kirby, </a:t>
            </a:r>
            <a:r>
              <a:rPr lang="de-CH" sz="2000" dirty="0">
                <a:latin typeface="Charter" panose="02000503060000020004" pitchFamily="50" charset="0"/>
                <a:ea typeface="Calibri" panose="020F0502020204030204" pitchFamily="34" charset="0"/>
              </a:rPr>
              <a:t>J. van </a:t>
            </a:r>
            <a:r>
              <a:rPr lang="de-CH" sz="2000" dirty="0" err="1">
                <a:latin typeface="Charter" panose="02000503060000020004" pitchFamily="50" charset="0"/>
                <a:ea typeface="Calibri" panose="020F0502020204030204" pitchFamily="34" charset="0"/>
              </a:rPr>
              <a:t>Nugteren</a:t>
            </a:r>
            <a:r>
              <a:rPr lang="de-CH" sz="2000" dirty="0">
                <a:latin typeface="Charter" panose="02000503060000020004" pitchFamily="50" charset="0"/>
                <a:ea typeface="Calibri" panose="020F0502020204030204" pitchFamily="34" charset="0"/>
              </a:rPr>
              <a:t>, L. Rossi, A. </a:t>
            </a:r>
            <a:r>
              <a:rPr lang="de-CH" sz="2000" dirty="0" err="1">
                <a:latin typeface="Charter" panose="02000503060000020004" pitchFamily="50" charset="0"/>
                <a:ea typeface="Calibri" panose="020F0502020204030204" pitchFamily="34" charset="0"/>
              </a:rPr>
              <a:t>Stenvall</a:t>
            </a:r>
            <a:r>
              <a:rPr lang="de-CH" sz="2000" dirty="0">
                <a:latin typeface="Charter" panose="02000503060000020004" pitchFamily="50" charset="0"/>
                <a:ea typeface="Calibri" panose="020F0502020204030204" pitchFamily="34" charset="0"/>
              </a:rPr>
              <a:t>, G. de </a:t>
            </a:r>
            <a:r>
              <a:rPr lang="de-CH" sz="2000" dirty="0" err="1">
                <a:latin typeface="Charter" panose="02000503060000020004" pitchFamily="50" charset="0"/>
                <a:ea typeface="Calibri" panose="020F0502020204030204" pitchFamily="34" charset="0"/>
              </a:rPr>
              <a:t>Rijk</a:t>
            </a:r>
            <a:r>
              <a:rPr lang="en-US" sz="2000" dirty="0">
                <a:latin typeface="Charter" panose="02000503060000020004" pitchFamily="50" charset="0"/>
                <a:ea typeface="Calibri" panose="020F0502020204030204" pitchFamily="34" charset="0"/>
              </a:rPr>
              <a:t> </a:t>
            </a:r>
            <a:endParaRPr lang="en-GB" dirty="0">
              <a:latin typeface="Charter" panose="02000503060000020004" pitchFamily="50" charset="0"/>
            </a:endParaRPr>
          </a:p>
        </p:txBody>
      </p:sp>
      <p:pic>
        <p:nvPicPr>
          <p:cNvPr id="15" name="Picture 4" descr="Screen Shot 2016-03-13 at 1.11.2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13" y="4905071"/>
            <a:ext cx="4501468" cy="1032647"/>
          </a:xfrm>
          <a:prstGeom prst="rect">
            <a:avLst/>
          </a:prstGeom>
        </p:spPr>
      </p:pic>
      <p:pic>
        <p:nvPicPr>
          <p:cNvPr id="16" name="Picture 2" descr="https://encrypted-tbn0.gstatic.com/images?q=tbn:ANd9GcQoG1ymIovt91hJj_z3B-gARCNOG89POfNEjaiIsjrU4_m_Vch0sBh5T1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499" y="4433456"/>
            <a:ext cx="4620122" cy="125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334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487" y="876300"/>
            <a:ext cx="9725025" cy="5105400"/>
          </a:xfrm>
          <a:prstGeom prst="rect">
            <a:avLst/>
          </a:prstGeom>
        </p:spPr>
      </p:pic>
      <p:sp>
        <p:nvSpPr>
          <p:cNvPr id="5" name="Otsikko 1"/>
          <p:cNvSpPr>
            <a:spLocks noGrp="1"/>
          </p:cNvSpPr>
          <p:nvPr>
            <p:ph type="title"/>
          </p:nvPr>
        </p:nvSpPr>
        <p:spPr>
          <a:xfrm>
            <a:off x="432816" y="323088"/>
            <a:ext cx="10863072" cy="556832"/>
          </a:xfrm>
        </p:spPr>
        <p:txBody>
          <a:bodyPr/>
          <a:lstStyle/>
          <a:p>
            <a:r>
              <a:rPr lang="fi-FI" dirty="0" err="1"/>
              <a:t>Magnetic</a:t>
            </a:r>
            <a:r>
              <a:rPr lang="fi-FI" dirty="0"/>
              <a:t> </a:t>
            </a:r>
            <a:r>
              <a:rPr lang="fi-FI" dirty="0" err="1"/>
              <a:t>field</a:t>
            </a:r>
            <a:r>
              <a:rPr lang="fi-FI" dirty="0"/>
              <a:t> </a:t>
            </a:r>
            <a:r>
              <a:rPr lang="fi-FI" dirty="0" err="1"/>
              <a:t>direction</a:t>
            </a:r>
            <a:r>
              <a:rPr lang="fi-FI" dirty="0"/>
              <a:t> and </a:t>
            </a:r>
            <a:r>
              <a:rPr lang="fi-FI" dirty="0" err="1"/>
              <a:t>forces</a:t>
            </a:r>
            <a:endParaRPr lang="fi-FI" dirty="0"/>
          </a:p>
        </p:txBody>
      </p:sp>
      <p:sp>
        <p:nvSpPr>
          <p:cNvPr id="2" name="Nuoli oikealle 1"/>
          <p:cNvSpPr/>
          <p:nvPr/>
        </p:nvSpPr>
        <p:spPr>
          <a:xfrm>
            <a:off x="9301018" y="2809836"/>
            <a:ext cx="915878" cy="61685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Nuoli oikealle 6"/>
          <p:cNvSpPr/>
          <p:nvPr/>
        </p:nvSpPr>
        <p:spPr>
          <a:xfrm flipH="1">
            <a:off x="6631709" y="2809836"/>
            <a:ext cx="983672" cy="61685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Nuoli oikealle 8"/>
          <p:cNvSpPr/>
          <p:nvPr/>
        </p:nvSpPr>
        <p:spPr>
          <a:xfrm flipH="1">
            <a:off x="2641600" y="2836399"/>
            <a:ext cx="369454" cy="61685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Nuoli oikealle 9"/>
          <p:cNvSpPr/>
          <p:nvPr/>
        </p:nvSpPr>
        <p:spPr>
          <a:xfrm>
            <a:off x="4504819" y="2836399"/>
            <a:ext cx="383743" cy="61685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Tekstiruutu 2"/>
          <p:cNvSpPr txBox="1"/>
          <p:nvPr/>
        </p:nvSpPr>
        <p:spPr>
          <a:xfrm>
            <a:off x="5374888" y="6214618"/>
            <a:ext cx="3472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permission</a:t>
            </a:r>
            <a:r>
              <a:rPr lang="fi-FI" dirty="0"/>
              <a:t> of J. van </a:t>
            </a:r>
            <a:r>
              <a:rPr lang="fi-FI" dirty="0" err="1"/>
              <a:t>Nugteren</a:t>
            </a:r>
            <a:endParaRPr lang="fi-FI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503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material properties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701781" y="1438506"/>
            <a:ext cx="10962915" cy="4776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err="1"/>
              <a:t>Roebel</a:t>
            </a:r>
            <a:r>
              <a:rPr lang="en-GB" sz="3600" dirty="0"/>
              <a:t> cable is challenging to model in large coils due to the complicated and thin 3D structure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GOAL: Simplify, but to the level where it is still possible to relate your model to the measured ultimate conductor limits (stress/strain maximum where </a:t>
            </a:r>
            <a:r>
              <a:rPr lang="en-GB" sz="3600" dirty="0" err="1"/>
              <a:t>Ic</a:t>
            </a:r>
            <a:r>
              <a:rPr lang="en-GB" sz="3600" dirty="0"/>
              <a:t> still reversible)  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/>
              <a:t>-&gt;Axial strain, transverse pressure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97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Mechanical material properties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701781" y="1221625"/>
            <a:ext cx="10962915" cy="53581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3600" dirty="0"/>
              <a:t>Structural modelling of the coil requires good knowledge of the material properties:</a:t>
            </a:r>
          </a:p>
          <a:p>
            <a:pPr marL="0" indent="0">
              <a:buNone/>
            </a:pPr>
            <a:endParaRPr lang="en-GB" sz="3600" dirty="0"/>
          </a:p>
          <a:p>
            <a:r>
              <a:rPr lang="en-GB" sz="3600" dirty="0"/>
              <a:t>Elastic modulus</a:t>
            </a:r>
          </a:p>
          <a:p>
            <a:r>
              <a:rPr lang="en-GB" sz="3600" dirty="0"/>
              <a:t>Shear modulus</a:t>
            </a:r>
          </a:p>
          <a:p>
            <a:r>
              <a:rPr lang="en-GB" sz="3600" dirty="0"/>
              <a:t>Poisson’s ratio</a:t>
            </a:r>
          </a:p>
          <a:p>
            <a:r>
              <a:rPr lang="en-GB" sz="3600" dirty="0"/>
              <a:t>Thermal contraction</a:t>
            </a:r>
          </a:p>
          <a:p>
            <a:endParaRPr lang="en-GB" sz="3600" dirty="0"/>
          </a:p>
          <a:p>
            <a:r>
              <a:rPr lang="en-GB" sz="3600" dirty="0"/>
              <a:t>For orthotropic materials all three directions needed</a:t>
            </a:r>
          </a:p>
          <a:p>
            <a:pPr marL="0" indent="0">
              <a:buNone/>
            </a:pPr>
            <a:r>
              <a:rPr lang="en-GB" sz="3600" dirty="0"/>
              <a:t>All these properties required </a:t>
            </a:r>
            <a:r>
              <a:rPr lang="en-GB" sz="3600" dirty="0">
                <a:solidFill>
                  <a:srgbClr val="7030A0"/>
                </a:solidFill>
              </a:rPr>
              <a:t>for the chosen coil geometry approximation</a:t>
            </a:r>
            <a:endParaRPr lang="en-GB" dirty="0">
              <a:solidFill>
                <a:srgbClr val="7030A0"/>
              </a:solidFill>
            </a:endParaRP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598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Block coil geometry approximation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32816" y="1372886"/>
            <a:ext cx="10962915" cy="1428371"/>
          </a:xfrm>
        </p:spPr>
        <p:txBody>
          <a:bodyPr>
            <a:normAutofit/>
          </a:bodyPr>
          <a:lstStyle/>
          <a:p>
            <a:r>
              <a:rPr lang="en-GB" sz="2800" dirty="0"/>
              <a:t>Typically magnets have been modelled with single block coil using homogenous material properties (all turns with insulation around are represented with a block of homogenous material properties)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Kuva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164" y="2491116"/>
            <a:ext cx="3595916" cy="359591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186910" y="3444763"/>
            <a:ext cx="2980036" cy="3298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Block coil approximation</a:t>
            </a:r>
          </a:p>
        </p:txBody>
      </p:sp>
      <p:sp>
        <p:nvSpPr>
          <p:cNvPr id="10" name="Suorakulmio 9"/>
          <p:cNvSpPr/>
          <p:nvPr/>
        </p:nvSpPr>
        <p:spPr>
          <a:xfrm>
            <a:off x="1370164" y="5632630"/>
            <a:ext cx="4002550" cy="6957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>
                <a:solidFill>
                  <a:schemeClr val="tx1"/>
                </a:solidFill>
              </a:rPr>
              <a:t>Feather</a:t>
            </a:r>
            <a:r>
              <a:rPr lang="fi-FI" dirty="0">
                <a:solidFill>
                  <a:schemeClr val="tx1"/>
                </a:solidFill>
              </a:rPr>
              <a:t> M2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86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32816" y="1372885"/>
            <a:ext cx="10962915" cy="45707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It is challenging to address the conductor stress-strain state in block coil approximation since:</a:t>
            </a:r>
          </a:p>
          <a:p>
            <a:pPr marL="0" indent="0">
              <a:buNone/>
            </a:pPr>
            <a:endParaRPr lang="en-GB" sz="2800" dirty="0"/>
          </a:p>
          <a:p>
            <a:pPr lvl="1"/>
            <a:r>
              <a:rPr lang="en-GB" sz="2600" dirty="0"/>
              <a:t>Measured material properties are a mix of isotropic and orthotropic behaviour of the participating materials</a:t>
            </a:r>
          </a:p>
          <a:p>
            <a:pPr lvl="1"/>
            <a:r>
              <a:rPr lang="en-GB" sz="2600" dirty="0"/>
              <a:t>Each material measurement for a block coil applies well only for one configuration (number of turns, geometric alignment of turns, insulation thickness)</a:t>
            </a:r>
          </a:p>
          <a:p>
            <a:pPr lvl="1"/>
            <a:r>
              <a:rPr lang="en-GB" sz="2600" dirty="0"/>
              <a:t>How to read the results is not straightforward</a:t>
            </a:r>
          </a:p>
          <a:p>
            <a:pPr marL="457200" lvl="1" indent="0">
              <a:buNone/>
            </a:pPr>
            <a:endParaRPr lang="en-GB" sz="2600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5216" y="475488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en-GB" dirty="0"/>
              <a:t>1. Block coil geometry approximation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0216896" y="6226809"/>
            <a:ext cx="1048512" cy="365125"/>
          </a:xfrm>
        </p:spPr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465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orakulmio 21"/>
          <p:cNvSpPr/>
          <p:nvPr/>
        </p:nvSpPr>
        <p:spPr>
          <a:xfrm>
            <a:off x="9535078" y="3344597"/>
            <a:ext cx="203200" cy="348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24638-051E-452A-AC42-A738B71AE201}" type="datetime1">
              <a:rPr lang="en-GB" smtClean="0">
                <a:solidFill>
                  <a:prstClr val="black"/>
                </a:solidFill>
              </a:rPr>
              <a:pPr/>
              <a:t>20/02/2017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10" name="Kuva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" y="820161"/>
            <a:ext cx="5790940" cy="5790940"/>
          </a:xfrm>
          <a:prstGeom prst="rect">
            <a:avLst/>
          </a:prstGeom>
        </p:spPr>
      </p:pic>
      <p:sp>
        <p:nvSpPr>
          <p:cNvPr id="13" name="Suorakulmio 12"/>
          <p:cNvSpPr/>
          <p:nvPr/>
        </p:nvSpPr>
        <p:spPr>
          <a:xfrm>
            <a:off x="838200" y="5899096"/>
            <a:ext cx="4793343" cy="8223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2" name="Suorakulmio 11"/>
          <p:cNvSpPr/>
          <p:nvPr/>
        </p:nvSpPr>
        <p:spPr>
          <a:xfrm>
            <a:off x="7658405" y="1510185"/>
            <a:ext cx="203200" cy="1814286"/>
          </a:xfrm>
          <a:prstGeom prst="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6" name="Suorakulmio 15"/>
          <p:cNvSpPr/>
          <p:nvPr/>
        </p:nvSpPr>
        <p:spPr>
          <a:xfrm>
            <a:off x="7658405" y="3687328"/>
            <a:ext cx="203200" cy="1814286"/>
          </a:xfrm>
          <a:prstGeom prst="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Suorakulmio 16"/>
          <p:cNvSpPr/>
          <p:nvPr/>
        </p:nvSpPr>
        <p:spPr>
          <a:xfrm>
            <a:off x="6871888" y="1481277"/>
            <a:ext cx="237067" cy="3991430"/>
          </a:xfrm>
          <a:prstGeom prst="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/>
              <a:t>?</a:t>
            </a:r>
          </a:p>
        </p:txBody>
      </p:sp>
      <p:sp>
        <p:nvSpPr>
          <p:cNvPr id="19" name="Suorakulmio 18"/>
          <p:cNvSpPr/>
          <p:nvPr/>
        </p:nvSpPr>
        <p:spPr>
          <a:xfrm>
            <a:off x="9535078" y="1523175"/>
            <a:ext cx="203201" cy="1973943"/>
          </a:xfrm>
          <a:prstGeom prst="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0" name="Suorakulmio 19"/>
          <p:cNvSpPr/>
          <p:nvPr/>
        </p:nvSpPr>
        <p:spPr>
          <a:xfrm>
            <a:off x="9535078" y="3540662"/>
            <a:ext cx="203201" cy="1973943"/>
          </a:xfrm>
          <a:prstGeom prst="rect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Suorakulmio 20"/>
          <p:cNvSpPr/>
          <p:nvPr/>
        </p:nvSpPr>
        <p:spPr>
          <a:xfrm>
            <a:off x="7658405" y="3331969"/>
            <a:ext cx="203200" cy="348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Tekstiruutu 14"/>
          <p:cNvSpPr txBox="1"/>
          <p:nvPr/>
        </p:nvSpPr>
        <p:spPr>
          <a:xfrm>
            <a:off x="7898202" y="2454387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3" name="Tekstiruutu 22"/>
          <p:cNvSpPr txBox="1"/>
          <p:nvPr/>
        </p:nvSpPr>
        <p:spPr>
          <a:xfrm>
            <a:off x="9508473" y="2394180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24" name="Tekstiruutu 23"/>
          <p:cNvSpPr txBox="1"/>
          <p:nvPr/>
        </p:nvSpPr>
        <p:spPr>
          <a:xfrm>
            <a:off x="7626952" y="3355996"/>
            <a:ext cx="38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?</a:t>
            </a:r>
          </a:p>
        </p:txBody>
      </p:sp>
      <p:sp>
        <p:nvSpPr>
          <p:cNvPr id="25" name="Nuoli oikealle 24"/>
          <p:cNvSpPr/>
          <p:nvPr/>
        </p:nvSpPr>
        <p:spPr>
          <a:xfrm flipH="1">
            <a:off x="9836333" y="3376169"/>
            <a:ext cx="291734" cy="243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6" name="Tekstiruutu 25"/>
          <p:cNvSpPr txBox="1"/>
          <p:nvPr/>
        </p:nvSpPr>
        <p:spPr>
          <a:xfrm>
            <a:off x="10234011" y="2325751"/>
            <a:ext cx="21239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”</a:t>
            </a:r>
            <a:r>
              <a:rPr lang="fi-FI" dirty="0" err="1"/>
              <a:t>Elastic</a:t>
            </a:r>
            <a:r>
              <a:rPr lang="fi-FI" dirty="0"/>
              <a:t> </a:t>
            </a:r>
            <a:r>
              <a:rPr lang="fi-FI" dirty="0" err="1"/>
              <a:t>boundary</a:t>
            </a:r>
            <a:endParaRPr lang="fi-FI" dirty="0"/>
          </a:p>
          <a:p>
            <a:r>
              <a:rPr lang="fi-FI" dirty="0" err="1"/>
              <a:t>layer</a:t>
            </a:r>
            <a:r>
              <a:rPr lang="fi-FI" dirty="0"/>
              <a:t>” to </a:t>
            </a:r>
            <a:r>
              <a:rPr lang="fi-FI" dirty="0" err="1"/>
              <a:t>approximate</a:t>
            </a:r>
            <a:endParaRPr lang="fi-FI" dirty="0"/>
          </a:p>
          <a:p>
            <a:r>
              <a:rPr lang="fi-FI" dirty="0" err="1"/>
              <a:t>the</a:t>
            </a:r>
            <a:r>
              <a:rPr lang="fi-FI" dirty="0"/>
              <a:t> 0.2 to 1 mm </a:t>
            </a:r>
          </a:p>
          <a:p>
            <a:r>
              <a:rPr lang="fi-FI" dirty="0" err="1"/>
              <a:t>gap</a:t>
            </a:r>
            <a:endParaRPr lang="fi-FI" dirty="0"/>
          </a:p>
          <a:p>
            <a:endParaRPr lang="fi-FI" dirty="0"/>
          </a:p>
          <a:p>
            <a:r>
              <a:rPr lang="fi-FI" dirty="0" err="1"/>
              <a:t>See</a:t>
            </a:r>
            <a:r>
              <a:rPr lang="fi-FI" dirty="0"/>
              <a:t> </a:t>
            </a:r>
            <a:r>
              <a:rPr lang="fi-FI" dirty="0" err="1"/>
              <a:t>next</a:t>
            </a:r>
            <a:r>
              <a:rPr lang="fi-FI" dirty="0"/>
              <a:t> </a:t>
            </a:r>
            <a:r>
              <a:rPr lang="fi-FI" dirty="0" err="1"/>
              <a:t>slide</a:t>
            </a:r>
            <a:endParaRPr lang="fi-FI" dirty="0"/>
          </a:p>
        </p:txBody>
      </p:sp>
      <p:sp>
        <p:nvSpPr>
          <p:cNvPr id="27" name="Tekstiruutu 26"/>
          <p:cNvSpPr txBox="1"/>
          <p:nvPr/>
        </p:nvSpPr>
        <p:spPr>
          <a:xfrm>
            <a:off x="8201063" y="2914249"/>
            <a:ext cx="12851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err="1"/>
              <a:t>Rectangular</a:t>
            </a:r>
            <a:endParaRPr lang="fi-FI" sz="1600" dirty="0"/>
          </a:p>
          <a:p>
            <a:r>
              <a:rPr lang="fi-FI" sz="1600" dirty="0" err="1"/>
              <a:t>material</a:t>
            </a:r>
            <a:r>
              <a:rPr lang="fi-FI" sz="1600" dirty="0"/>
              <a:t> domain to</a:t>
            </a:r>
          </a:p>
          <a:p>
            <a:r>
              <a:rPr lang="fi-FI" sz="1600" dirty="0" err="1"/>
              <a:t>approximate</a:t>
            </a:r>
            <a:r>
              <a:rPr lang="fi-FI" sz="1600" dirty="0"/>
              <a:t> </a:t>
            </a:r>
            <a:r>
              <a:rPr lang="fi-FI" sz="1600" dirty="0" err="1"/>
              <a:t>the</a:t>
            </a:r>
            <a:r>
              <a:rPr lang="fi-FI" sz="1600" dirty="0"/>
              <a:t> </a:t>
            </a:r>
            <a:r>
              <a:rPr lang="fi-FI" sz="1600" dirty="0" err="1"/>
              <a:t>gap</a:t>
            </a:r>
            <a:endParaRPr lang="fi-FI" sz="1600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585216" y="307851"/>
            <a:ext cx="10863072" cy="556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u="none" kern="1200" cap="small" baseline="0">
                <a:solidFill>
                  <a:schemeClr val="tx1"/>
                </a:solidFill>
                <a:latin typeface="Charter" panose="02000503060000020004" pitchFamily="50" charset="0"/>
                <a:ea typeface="+mj-ea"/>
                <a:cs typeface="+mj-cs"/>
              </a:defRPr>
            </a:lvl1pPr>
          </a:lstStyle>
          <a:p>
            <a:r>
              <a:rPr lang="en-GB" dirty="0"/>
              <a:t>1. Block cable geometry approximation</a:t>
            </a:r>
          </a:p>
        </p:txBody>
      </p:sp>
      <p:pic>
        <p:nvPicPr>
          <p:cNvPr id="2" name="Kuva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413001" y="3344168"/>
            <a:ext cx="4033330" cy="349444"/>
          </a:xfrm>
          <a:prstGeom prst="rect">
            <a:avLst/>
          </a:prstGeom>
        </p:spPr>
      </p:pic>
      <p:sp>
        <p:nvSpPr>
          <p:cNvPr id="29" name="Nuoli oikealle 28"/>
          <p:cNvSpPr/>
          <p:nvPr/>
        </p:nvSpPr>
        <p:spPr>
          <a:xfrm flipH="1">
            <a:off x="7909941" y="3372571"/>
            <a:ext cx="291734" cy="243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kstiruutu 5"/>
          <p:cNvSpPr txBox="1"/>
          <p:nvPr/>
        </p:nvSpPr>
        <p:spPr>
          <a:xfrm>
            <a:off x="6376156" y="5727146"/>
            <a:ext cx="1327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/>
              <a:t>A.) One </a:t>
            </a:r>
          </a:p>
          <a:p>
            <a:r>
              <a:rPr lang="fi-FI" b="1" dirty="0" err="1"/>
              <a:t>rectangular</a:t>
            </a:r>
            <a:r>
              <a:rPr lang="fi-FI" b="1" dirty="0"/>
              <a:t> </a:t>
            </a:r>
          </a:p>
          <a:p>
            <a:r>
              <a:rPr lang="fi-FI" b="1" dirty="0"/>
              <a:t>domain</a:t>
            </a:r>
          </a:p>
        </p:txBody>
      </p:sp>
      <p:sp>
        <p:nvSpPr>
          <p:cNvPr id="31" name="Tekstiruutu 30"/>
          <p:cNvSpPr txBox="1"/>
          <p:nvPr/>
        </p:nvSpPr>
        <p:spPr>
          <a:xfrm>
            <a:off x="7581808" y="5687771"/>
            <a:ext cx="1327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/>
              <a:t>B.) </a:t>
            </a:r>
            <a:r>
              <a:rPr lang="fi-FI" b="1" dirty="0" err="1"/>
              <a:t>three</a:t>
            </a:r>
            <a:r>
              <a:rPr lang="fi-FI" b="1" dirty="0"/>
              <a:t> </a:t>
            </a:r>
          </a:p>
          <a:p>
            <a:r>
              <a:rPr lang="fi-FI" b="1" dirty="0" err="1"/>
              <a:t>rectangular</a:t>
            </a:r>
            <a:r>
              <a:rPr lang="fi-FI" b="1" dirty="0"/>
              <a:t> </a:t>
            </a:r>
          </a:p>
          <a:p>
            <a:r>
              <a:rPr lang="fi-FI" b="1" dirty="0" err="1"/>
              <a:t>domains</a:t>
            </a:r>
            <a:endParaRPr lang="fi-FI" b="1" dirty="0"/>
          </a:p>
        </p:txBody>
      </p:sp>
      <p:sp>
        <p:nvSpPr>
          <p:cNvPr id="32" name="Tekstiruutu 31"/>
          <p:cNvSpPr txBox="1"/>
          <p:nvPr/>
        </p:nvSpPr>
        <p:spPr>
          <a:xfrm>
            <a:off x="8938796" y="5514605"/>
            <a:ext cx="16296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b="1" dirty="0"/>
              <a:t>C.) </a:t>
            </a:r>
            <a:r>
              <a:rPr lang="fi-FI" b="1" dirty="0" err="1"/>
              <a:t>two</a:t>
            </a:r>
            <a:r>
              <a:rPr lang="fi-FI" b="1" dirty="0"/>
              <a:t> </a:t>
            </a:r>
          </a:p>
          <a:p>
            <a:r>
              <a:rPr lang="fi-FI" b="1" dirty="0" err="1"/>
              <a:t>rectangular</a:t>
            </a:r>
            <a:r>
              <a:rPr lang="fi-FI" b="1" dirty="0"/>
              <a:t> </a:t>
            </a:r>
          </a:p>
          <a:p>
            <a:r>
              <a:rPr lang="fi-FI" b="1" dirty="0" err="1"/>
              <a:t>domains</a:t>
            </a:r>
            <a:r>
              <a:rPr lang="fi-FI" b="1" dirty="0"/>
              <a:t> + </a:t>
            </a:r>
          </a:p>
          <a:p>
            <a:r>
              <a:rPr lang="fi-FI" b="1" dirty="0" err="1"/>
              <a:t>boundary</a:t>
            </a:r>
            <a:r>
              <a:rPr lang="fi-FI" b="1" dirty="0"/>
              <a:t> </a:t>
            </a:r>
            <a:r>
              <a:rPr lang="fi-FI" b="1" dirty="0" err="1"/>
              <a:t>layer</a:t>
            </a:r>
            <a:endParaRPr lang="fi-FI" b="1" dirty="0"/>
          </a:p>
        </p:txBody>
      </p:sp>
      <p:sp>
        <p:nvSpPr>
          <p:cNvPr id="8" name="Tekstiruutu 7"/>
          <p:cNvSpPr txBox="1"/>
          <p:nvPr/>
        </p:nvSpPr>
        <p:spPr>
          <a:xfrm>
            <a:off x="0" y="5964770"/>
            <a:ext cx="6092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/>
              <a:t>In </a:t>
            </a:r>
            <a:r>
              <a:rPr lang="fi-FI" b="1" dirty="0" err="1"/>
              <a:t>this</a:t>
            </a:r>
            <a:r>
              <a:rPr lang="fi-FI" b="1" dirty="0"/>
              <a:t> </a:t>
            </a:r>
            <a:r>
              <a:rPr lang="fi-FI" b="1" dirty="0" err="1"/>
              <a:t>approximation</a:t>
            </a:r>
            <a:r>
              <a:rPr lang="fi-FI" b="1" dirty="0"/>
              <a:t>, </a:t>
            </a:r>
            <a:r>
              <a:rPr lang="fi-FI" b="1" dirty="0" err="1"/>
              <a:t>we</a:t>
            </a:r>
            <a:r>
              <a:rPr lang="fi-FI" b="1" dirty="0"/>
              <a:t> </a:t>
            </a:r>
            <a:r>
              <a:rPr lang="fi-FI" b="1" dirty="0" err="1"/>
              <a:t>leave</a:t>
            </a:r>
            <a:r>
              <a:rPr lang="fi-FI" b="1" dirty="0"/>
              <a:t> out </a:t>
            </a:r>
            <a:r>
              <a:rPr lang="fi-FI" b="1" dirty="0" err="1"/>
              <a:t>the</a:t>
            </a:r>
            <a:r>
              <a:rPr lang="fi-FI" b="1" dirty="0"/>
              <a:t> cross-</a:t>
            </a:r>
            <a:r>
              <a:rPr lang="fi-FI" b="1" dirty="0" err="1"/>
              <a:t>over</a:t>
            </a:r>
            <a:r>
              <a:rPr lang="fi-FI" b="1" dirty="0"/>
              <a:t> </a:t>
            </a:r>
            <a:r>
              <a:rPr lang="fi-FI" b="1" dirty="0" err="1"/>
              <a:t>geometry</a:t>
            </a:r>
            <a:r>
              <a:rPr lang="fi-FI" b="1" dirty="0"/>
              <a:t> for </a:t>
            </a:r>
            <a:r>
              <a:rPr lang="fi-FI" b="1" dirty="0" err="1"/>
              <a:t>simplicity</a:t>
            </a:r>
            <a:r>
              <a:rPr lang="fi-FI" b="1" dirty="0"/>
              <a:t>, </a:t>
            </a:r>
            <a:r>
              <a:rPr lang="fi-FI" b="1" dirty="0" err="1"/>
              <a:t>because</a:t>
            </a:r>
            <a:r>
              <a:rPr lang="fi-FI" b="1" dirty="0"/>
              <a:t> </a:t>
            </a:r>
            <a:r>
              <a:rPr lang="fi-FI" b="1" dirty="0" err="1"/>
              <a:t>the</a:t>
            </a:r>
            <a:r>
              <a:rPr lang="fi-FI" b="1" dirty="0"/>
              <a:t> </a:t>
            </a:r>
            <a:r>
              <a:rPr lang="fi-FI" b="1" dirty="0" err="1"/>
              <a:t>forces</a:t>
            </a:r>
            <a:r>
              <a:rPr lang="fi-FI" b="1" dirty="0"/>
              <a:t> </a:t>
            </a:r>
            <a:r>
              <a:rPr lang="fi-FI" b="1" dirty="0" err="1"/>
              <a:t>are</a:t>
            </a:r>
            <a:r>
              <a:rPr lang="fi-FI" b="1" dirty="0"/>
              <a:t> </a:t>
            </a:r>
            <a:r>
              <a:rPr lang="fi-FI" b="1" dirty="0" err="1"/>
              <a:t>normal</a:t>
            </a:r>
            <a:r>
              <a:rPr lang="fi-FI" b="1" dirty="0"/>
              <a:t> to </a:t>
            </a:r>
            <a:r>
              <a:rPr lang="fi-FI" b="1" dirty="0" err="1"/>
              <a:t>the</a:t>
            </a:r>
            <a:r>
              <a:rPr lang="fi-FI" b="1" dirty="0"/>
              <a:t> </a:t>
            </a:r>
            <a:r>
              <a:rPr lang="fi-FI" b="1" dirty="0" err="1"/>
              <a:t>wide</a:t>
            </a:r>
            <a:r>
              <a:rPr lang="fi-FI" b="1" dirty="0"/>
              <a:t> </a:t>
            </a:r>
            <a:r>
              <a:rPr lang="fi-FI" b="1" dirty="0" err="1"/>
              <a:t>face</a:t>
            </a:r>
            <a:r>
              <a:rPr lang="fi-FI" b="1" dirty="0"/>
              <a:t>.</a:t>
            </a:r>
          </a:p>
        </p:txBody>
      </p:sp>
      <p:sp>
        <p:nvSpPr>
          <p:cNvPr id="4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326368" y="6214618"/>
            <a:ext cx="676656" cy="365125"/>
          </a:xfrm>
          <a:ln>
            <a:solidFill>
              <a:schemeClr val="tx1"/>
            </a:solidFill>
          </a:ln>
        </p:spPr>
        <p:txBody>
          <a:bodyPr/>
          <a:lstStyle/>
          <a:p>
            <a:fld id="{33023CC5-962E-4B78-90BB-49ABEB0227EE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41" name="Tekstiruutu 40"/>
          <p:cNvSpPr txBox="1"/>
          <p:nvPr/>
        </p:nvSpPr>
        <p:spPr>
          <a:xfrm>
            <a:off x="8039637" y="1900988"/>
            <a:ext cx="1143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/>
              <a:t>Top </a:t>
            </a:r>
            <a:r>
              <a:rPr lang="fi-FI" b="1" dirty="0" err="1"/>
              <a:t>stack</a:t>
            </a:r>
            <a:endParaRPr lang="fi-FI" b="1" dirty="0"/>
          </a:p>
        </p:txBody>
      </p:sp>
      <p:sp>
        <p:nvSpPr>
          <p:cNvPr id="42" name="Tekstiruutu 41"/>
          <p:cNvSpPr txBox="1"/>
          <p:nvPr/>
        </p:nvSpPr>
        <p:spPr>
          <a:xfrm>
            <a:off x="8066854" y="4836131"/>
            <a:ext cx="144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/>
              <a:t>Bottom</a:t>
            </a:r>
            <a:r>
              <a:rPr lang="fi-FI" b="1" dirty="0"/>
              <a:t> </a:t>
            </a:r>
            <a:r>
              <a:rPr lang="fi-FI" b="1" dirty="0" err="1"/>
              <a:t>stack</a:t>
            </a:r>
            <a:endParaRPr lang="fi-FI" b="1" dirty="0"/>
          </a:p>
        </p:txBody>
      </p:sp>
    </p:spTree>
    <p:extLst>
      <p:ext uri="{BB962C8B-B14F-4D97-AF65-F5344CB8AC3E}">
        <p14:creationId xmlns:p14="http://schemas.microsoft.com/office/powerpoint/2010/main" val="442113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5278</TotalTime>
  <Words>2146</Words>
  <Application>Microsoft Office PowerPoint</Application>
  <PresentationFormat>Widescreen</PresentationFormat>
  <Paragraphs>375</Paragraphs>
  <Slides>37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Calibri</vt:lpstr>
      <vt:lpstr>Calibri Light</vt:lpstr>
      <vt:lpstr>Charter</vt:lpstr>
      <vt:lpstr>Courier New</vt:lpstr>
      <vt:lpstr>NimbusRomNo9L-Regu</vt:lpstr>
      <vt:lpstr>Office Theme</vt:lpstr>
      <vt:lpstr>1_Office Theme</vt:lpstr>
      <vt:lpstr>2_Office Theme</vt:lpstr>
      <vt:lpstr>3_Office Theme</vt:lpstr>
      <vt:lpstr>4_Office Theme</vt:lpstr>
      <vt:lpstr>PowerPoint Presentation</vt:lpstr>
      <vt:lpstr>PowerPoint Presentation</vt:lpstr>
      <vt:lpstr>PowerPoint Presentation</vt:lpstr>
      <vt:lpstr>Magnetic field direction and forces</vt:lpstr>
      <vt:lpstr>Mechanical material properties</vt:lpstr>
      <vt:lpstr>Mechanical material properties</vt:lpstr>
      <vt:lpstr>1. Block coil geometry approximation</vt:lpstr>
      <vt:lpstr>PowerPoint Presentation</vt:lpstr>
      <vt:lpstr>PowerPoint Presentation</vt:lpstr>
      <vt:lpstr>2. Block cable geometry approximation: Elastic boundary layer</vt:lpstr>
      <vt:lpstr>PowerPoint Presentation</vt:lpstr>
      <vt:lpstr>PowerPoint Presentation</vt:lpstr>
      <vt:lpstr>PowerPoint Presentation</vt:lpstr>
      <vt:lpstr>Strand level  geometry approximation</vt:lpstr>
      <vt:lpstr>Results with the non-uniform current density Strand level geometry approximation</vt:lpstr>
      <vt:lpstr>Results with the non-uniform current density Strand level geometry approximation</vt:lpstr>
      <vt:lpstr>Results with the non-uniform current density Strand level geometry approximation</vt:lpstr>
      <vt:lpstr>Main challenges of structural modelling in 3D</vt:lpstr>
      <vt:lpstr>Geometry creation</vt:lpstr>
      <vt:lpstr>Mesh creation</vt:lpstr>
      <vt:lpstr>Modelling considerations</vt:lpstr>
      <vt:lpstr>Modelling considerations</vt:lpstr>
      <vt:lpstr>Force transfer from Field 2017 program to ANSYS between dissimilar meshes</vt:lpstr>
      <vt:lpstr>Force vector transfer</vt:lpstr>
      <vt:lpstr>Model deformation (visual purpose)</vt:lpstr>
      <vt:lpstr>Part 2</vt:lpstr>
      <vt:lpstr>Modelling methodology</vt:lpstr>
      <vt:lpstr>ICED Layout in 2-in-1 HF 16 T dipole magnet</vt:lpstr>
      <vt:lpstr>Mechanical consideration</vt:lpstr>
      <vt:lpstr>PowerPoint Presentation</vt:lpstr>
      <vt:lpstr>ICED</vt:lpstr>
      <vt:lpstr>Peak temperature reduction</vt:lpstr>
      <vt:lpstr>Field quality – ramp up in 20 min </vt:lpstr>
      <vt:lpstr>PowerPoint Presentation</vt:lpstr>
      <vt:lpstr>PowerPoint Presentation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Jaakko Samuel Murtomaki</dc:creator>
  <cp:lastModifiedBy>Jaakko Samuel Murtomaki</cp:lastModifiedBy>
  <cp:revision>225</cp:revision>
  <dcterms:created xsi:type="dcterms:W3CDTF">2016-04-24T17:23:25Z</dcterms:created>
  <dcterms:modified xsi:type="dcterms:W3CDTF">2017-02-20T09:37:05Z</dcterms:modified>
</cp:coreProperties>
</file>