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07C9674-B89F-4123-A7F4-897B94E81BB5}" type="datetimeFigureOut">
              <a:rPr lang="ru-RU" smtClean="0"/>
              <a:t>17.11.2016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1541900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7C9674-B89F-4123-A7F4-897B94E81BB5}" type="datetimeFigureOut">
              <a:rPr lang="ru-RU" smtClean="0"/>
              <a:t>17.11.2016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3765576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7C9674-B89F-4123-A7F4-897B94E81BB5}" type="datetimeFigureOut">
              <a:rPr lang="ru-RU" smtClean="0"/>
              <a:t>17.11.2016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405494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7C9674-B89F-4123-A7F4-897B94E81BB5}" type="datetimeFigureOut">
              <a:rPr lang="ru-RU" smtClean="0"/>
              <a:t>17.11.2016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2250636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07C9674-B89F-4123-A7F4-897B94E81BB5}" type="datetimeFigureOut">
              <a:rPr lang="ru-RU" smtClean="0"/>
              <a:t>17.11.2016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1269981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07C9674-B89F-4123-A7F4-897B94E81BB5}" type="datetimeFigureOut">
              <a:rPr lang="ru-RU" smtClean="0"/>
              <a:t>17.11.2016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3335225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07C9674-B89F-4123-A7F4-897B94E81BB5}" type="datetimeFigureOut">
              <a:rPr lang="ru-RU" smtClean="0"/>
              <a:t>17.11.2016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41261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07C9674-B89F-4123-A7F4-897B94E81BB5}" type="datetimeFigureOut">
              <a:rPr lang="ru-RU" smtClean="0"/>
              <a:t>17.11.2016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3799965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07C9674-B89F-4123-A7F4-897B94E81BB5}" type="datetimeFigureOut">
              <a:rPr lang="ru-RU" smtClean="0"/>
              <a:t>17.11.2016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1127323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07C9674-B89F-4123-A7F4-897B94E81BB5}" type="datetimeFigureOut">
              <a:rPr lang="ru-RU" smtClean="0"/>
              <a:t>17.11.2016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2218003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07C9674-B89F-4123-A7F4-897B94E81BB5}" type="datetimeFigureOut">
              <a:rPr lang="ru-RU" smtClean="0"/>
              <a:t>17.11.2016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C2AED11-0031-45BC-8562-4B72FD8AD0D1}" type="slidenum">
              <a:rPr lang="ru-RU" smtClean="0"/>
              <a:t>‹#›</a:t>
            </a:fld>
            <a:endParaRPr lang="ru-RU"/>
          </a:p>
        </p:txBody>
      </p:sp>
    </p:spTree>
    <p:extLst>
      <p:ext uri="{BB962C8B-B14F-4D97-AF65-F5344CB8AC3E}">
        <p14:creationId xmlns:p14="http://schemas.microsoft.com/office/powerpoint/2010/main" val="1755322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7C9674-B89F-4123-A7F4-897B94E81BB5}" type="datetimeFigureOut">
              <a:rPr lang="ru-RU" smtClean="0"/>
              <a:t>17.11.2016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AED11-0031-45BC-8562-4B72FD8AD0D1}" type="slidenum">
              <a:rPr lang="ru-RU" smtClean="0"/>
              <a:t>‹#›</a:t>
            </a:fld>
            <a:endParaRPr lang="ru-RU"/>
          </a:p>
        </p:txBody>
      </p:sp>
    </p:spTree>
    <p:extLst>
      <p:ext uri="{BB962C8B-B14F-4D97-AF65-F5344CB8AC3E}">
        <p14:creationId xmlns:p14="http://schemas.microsoft.com/office/powerpoint/2010/main" val="137718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908720"/>
            <a:ext cx="8064896" cy="2664296"/>
          </a:xfrm>
        </p:spPr>
        <p:txBody>
          <a:bodyPr>
            <a:normAutofit fontScale="90000"/>
          </a:bodyPr>
          <a:lstStyle/>
          <a:p>
            <a:r>
              <a:rPr lang="en-US" dirty="0" smtClean="0"/>
              <a:t>Alternative to Resonant Depolarization Energy Measurements</a:t>
            </a:r>
            <a:br>
              <a:rPr lang="en-US" dirty="0" smtClean="0"/>
            </a:br>
            <a:r>
              <a:rPr lang="en-US" dirty="0" smtClean="0"/>
              <a:t/>
            </a:r>
            <a:br>
              <a:rPr lang="en-US" dirty="0" smtClean="0"/>
            </a:br>
            <a:r>
              <a:rPr lang="en-US" dirty="0" err="1" smtClean="0"/>
              <a:t>I.Koop</a:t>
            </a:r>
            <a:r>
              <a:rPr lang="en-US" dirty="0" smtClean="0"/>
              <a:t>, BINP, Novosibirsk</a:t>
            </a:r>
            <a:endParaRPr lang="ru-RU" dirty="0"/>
          </a:p>
        </p:txBody>
      </p:sp>
      <p:sp>
        <p:nvSpPr>
          <p:cNvPr id="3" name="Подзаголовок 2"/>
          <p:cNvSpPr>
            <a:spLocks noGrp="1"/>
          </p:cNvSpPr>
          <p:nvPr>
            <p:ph type="subTitle" idx="1"/>
          </p:nvPr>
        </p:nvSpPr>
        <p:spPr>
          <a:xfrm>
            <a:off x="683568" y="4725144"/>
            <a:ext cx="7560840" cy="913656"/>
          </a:xfrm>
        </p:spPr>
        <p:txBody>
          <a:bodyPr>
            <a:normAutofit fontScale="85000" lnSpcReduction="20000"/>
          </a:bodyPr>
          <a:lstStyle/>
          <a:p>
            <a:r>
              <a:rPr lang="en-US" dirty="0" smtClean="0">
                <a:solidFill>
                  <a:schemeClr val="tx1"/>
                </a:solidFill>
              </a:rPr>
              <a:t>1-st </a:t>
            </a:r>
            <a:r>
              <a:rPr lang="en-US" dirty="0" err="1" smtClean="0">
                <a:solidFill>
                  <a:schemeClr val="tx1"/>
                </a:solidFill>
              </a:rPr>
              <a:t>FCCee</a:t>
            </a:r>
            <a:r>
              <a:rPr lang="en-US" dirty="0" smtClean="0">
                <a:solidFill>
                  <a:schemeClr val="tx1"/>
                </a:solidFill>
              </a:rPr>
              <a:t> EPOL workshop, November 17, 2016,</a:t>
            </a:r>
          </a:p>
          <a:p>
            <a:r>
              <a:rPr lang="en-US" dirty="0" smtClean="0">
                <a:solidFill>
                  <a:schemeClr val="tx1"/>
                </a:solidFill>
              </a:rPr>
              <a:t>CERN by </a:t>
            </a:r>
            <a:r>
              <a:rPr lang="en-US" smtClean="0">
                <a:solidFill>
                  <a:schemeClr val="tx1"/>
                </a:solidFill>
              </a:rPr>
              <a:t>VIDYO conference</a:t>
            </a:r>
            <a:endParaRPr lang="ru-RU" dirty="0">
              <a:solidFill>
                <a:schemeClr val="tx1"/>
              </a:solidFill>
            </a:endParaRPr>
          </a:p>
        </p:txBody>
      </p:sp>
    </p:spTree>
    <p:extLst>
      <p:ext uri="{BB962C8B-B14F-4D97-AF65-F5344CB8AC3E}">
        <p14:creationId xmlns:p14="http://schemas.microsoft.com/office/powerpoint/2010/main" val="4025573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3999" cy="620688"/>
          </a:xfrm>
        </p:spPr>
        <p:txBody>
          <a:bodyPr>
            <a:normAutofit fontScale="90000"/>
          </a:bodyPr>
          <a:lstStyle/>
          <a:p>
            <a:r>
              <a:rPr lang="en-US" dirty="0" smtClean="0"/>
              <a:t>My current activity plan</a:t>
            </a:r>
            <a:endParaRPr lang="ru-RU" dirty="0"/>
          </a:p>
        </p:txBody>
      </p:sp>
      <p:sp>
        <p:nvSpPr>
          <p:cNvPr id="3" name="TextBox 2"/>
          <p:cNvSpPr txBox="1"/>
          <p:nvPr/>
        </p:nvSpPr>
        <p:spPr>
          <a:xfrm>
            <a:off x="179512" y="620687"/>
            <a:ext cx="8640959" cy="6001643"/>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Investigate in more details the saw-tooth problematics.</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Formulate the requirements to accuracy of RF measurements.</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Understand:  can we rely on saw-tooth calculations, supported by  the RD data, to predict the local beam energy at IP with 10</a:t>
            </a:r>
            <a:r>
              <a:rPr lang="en-US" sz="2400" baseline="30000" dirty="0" smtClean="0"/>
              <a:t>-6</a:t>
            </a:r>
            <a:r>
              <a:rPr lang="en-US" sz="2400" dirty="0" smtClean="0"/>
              <a:t> accuracy?</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Or we are forced to think on direct measurements of the local energy by the magnetic spectrometer or some other devices? (Pre-calibrated by RD, of cause!). </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Continue efforts on simulation of RD by my code to understand what are the limits on the attainable energy calibration accuracy. Compare the free spin precession approach with the standard RD method.</a:t>
            </a:r>
            <a:endParaRPr lang="ru-RU" sz="2400" dirty="0"/>
          </a:p>
        </p:txBody>
      </p:sp>
    </p:spTree>
    <p:extLst>
      <p:ext uri="{BB962C8B-B14F-4D97-AF65-F5344CB8AC3E}">
        <p14:creationId xmlns:p14="http://schemas.microsoft.com/office/powerpoint/2010/main" val="607246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3999" cy="706090"/>
          </a:xfrm>
        </p:spPr>
        <p:txBody>
          <a:bodyPr>
            <a:normAutofit fontScale="90000"/>
          </a:bodyPr>
          <a:lstStyle/>
          <a:p>
            <a:r>
              <a:rPr lang="en-US" dirty="0" smtClean="0"/>
              <a:t>Other activities to think ahead </a:t>
            </a:r>
            <a:endParaRPr lang="ru-RU" dirty="0"/>
          </a:p>
        </p:txBody>
      </p:sp>
      <p:sp>
        <p:nvSpPr>
          <p:cNvPr id="3" name="TextBox 2"/>
          <p:cNvSpPr txBox="1"/>
          <p:nvPr/>
        </p:nvSpPr>
        <p:spPr>
          <a:xfrm>
            <a:off x="128495" y="764703"/>
            <a:ext cx="8964488" cy="5632311"/>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For </a:t>
            </a:r>
            <a:r>
              <a:rPr lang="en-US" sz="2400" dirty="0" err="1" smtClean="0"/>
              <a:t>FCCee</a:t>
            </a:r>
            <a:r>
              <a:rPr lang="en-US" sz="2400" dirty="0" smtClean="0"/>
              <a:t> is vital to control the magnetic field in dipoles with ultrahigh precision, at a level 10</a:t>
            </a:r>
            <a:r>
              <a:rPr lang="en-US" sz="2400" baseline="30000" dirty="0" smtClean="0"/>
              <a:t>-6</a:t>
            </a:r>
            <a:r>
              <a:rPr lang="en-US" sz="2400" dirty="0" smtClean="0"/>
              <a:t> – 10</a:t>
            </a:r>
            <a:r>
              <a:rPr lang="en-US" sz="2400" baseline="30000" dirty="0" smtClean="0"/>
              <a:t>-5</a:t>
            </a:r>
            <a:r>
              <a:rPr lang="en-US" sz="2400" dirty="0" smtClean="0"/>
              <a:t>, while B=100 </a:t>
            </a:r>
            <a:r>
              <a:rPr lang="en-US" sz="2400" dirty="0" err="1" smtClean="0"/>
              <a:t>Gs</a:t>
            </a:r>
            <a:r>
              <a:rPr lang="en-US" sz="2400" dirty="0" smtClean="0"/>
              <a:t> or less.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So, we should recruit few experts for this developments:  magnet design, power supply innovations and magnetic field measurements.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Also geodesic experts are needed to think on alignment problems and especially on the magnetic spectrometer issues.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In case if the longitudinal polarization at Z is requested, one should foresee the relevant spin rotator insertions in the collider lattice.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Production and acceleration of polarized e-/e+ beams in the booster synchrotron for experiments with the longitudinal polarization we should think in advance to insert the Siberian Snakes into its lattice .</a:t>
            </a:r>
            <a:endParaRPr lang="ru-RU" sz="2400" dirty="0"/>
          </a:p>
        </p:txBody>
      </p:sp>
    </p:spTree>
    <p:extLst>
      <p:ext uri="{BB962C8B-B14F-4D97-AF65-F5344CB8AC3E}">
        <p14:creationId xmlns:p14="http://schemas.microsoft.com/office/powerpoint/2010/main" val="357996108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263</Words>
  <Application>Microsoft Office PowerPoint</Application>
  <PresentationFormat>Экран (4:3)</PresentationFormat>
  <Paragraphs>23</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Тема Office</vt:lpstr>
      <vt:lpstr>Alternative to Resonant Depolarization Energy Measurements  I.Koop, BINP, Novosibirsk</vt:lpstr>
      <vt:lpstr>My current activity plan</vt:lpstr>
      <vt:lpstr>Other activities to think ahead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Alternative to Resonant Depolarization Energy Measurement  I.Koop, BINP, Novosibirsk</dc:title>
  <dc:creator>Koop</dc:creator>
  <cp:lastModifiedBy>Koop</cp:lastModifiedBy>
  <cp:revision>10</cp:revision>
  <dcterms:created xsi:type="dcterms:W3CDTF">2016-11-17T12:34:56Z</dcterms:created>
  <dcterms:modified xsi:type="dcterms:W3CDTF">2016-11-17T14:29:35Z</dcterms:modified>
</cp:coreProperties>
</file>