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60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010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390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5590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8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431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32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517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518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064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715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714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B5BBB-4735-4420-948F-B412C9850186}" type="datetimeFigureOut">
              <a:rPr lang="en-GB" smtClean="0"/>
              <a:t>17/11/2016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88DAE-CD26-4452-8F7E-74A6A0B450A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5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714" y="312025"/>
            <a:ext cx="8594982" cy="5601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sz="2000" dirty="0">
              <a:solidFill>
                <a:prstClr val="black"/>
              </a:solidFill>
              <a:latin typeface="Calibri"/>
            </a:endParaRPr>
          </a:p>
          <a:p>
            <a:r>
              <a:rPr lang="fr-CH" sz="2000" dirty="0" err="1">
                <a:solidFill>
                  <a:prstClr val="black"/>
                </a:solidFill>
                <a:latin typeface="Calibri"/>
              </a:rPr>
              <a:t>P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recise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meast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of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E</a:t>
            </a:r>
            <a:r>
              <a:rPr lang="fr-CH" sz="2000" baseline="-25000" dirty="0" err="1" smtClean="0">
                <a:solidFill>
                  <a:prstClr val="black"/>
                </a:solidFill>
                <a:latin typeface="Calibri"/>
              </a:rPr>
              <a:t>beam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by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resonant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depolarization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~100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keV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each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time the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meast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is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made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                 LEP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 </a:t>
            </a:r>
            <a:endParaRPr lang="fr-CH" sz="2000" b="0" i="1" dirty="0">
              <a:solidFill>
                <a:srgbClr val="008080"/>
              </a:solidFill>
              <a:latin typeface="Calibri"/>
            </a:endParaRPr>
          </a:p>
          <a:p>
            <a:endParaRPr lang="fr-CH" sz="1600" dirty="0">
              <a:solidFill>
                <a:prstClr val="black"/>
              </a:solidFill>
              <a:latin typeface="Calibri"/>
            </a:endParaRPr>
          </a:p>
          <a:p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LEP transverse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polarization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was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achieved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routinely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at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Z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peak</a:t>
            </a:r>
            <a:r>
              <a:rPr lang="fr-CH" sz="2000" dirty="0">
                <a:solidFill>
                  <a:prstClr val="black"/>
                </a:solidFill>
                <a:latin typeface="Calibri"/>
              </a:rPr>
              <a:t>.</a:t>
            </a:r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instrumental in 10</a:t>
            </a:r>
            <a:r>
              <a:rPr lang="fr-CH" sz="2000" b="0" i="1" baseline="30000" dirty="0" smtClean="0">
                <a:solidFill>
                  <a:srgbClr val="008080"/>
                </a:solidFill>
                <a:latin typeface="Calibri"/>
              </a:rPr>
              <a:t>-3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measurement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of the Z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width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in 1993 </a:t>
            </a:r>
          </a:p>
          <a:p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led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to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prediction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of top quark mass (179+- 20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GeV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) in March 94</a:t>
            </a:r>
          </a:p>
          <a:p>
            <a:endParaRPr lang="fr-CH" sz="1600" dirty="0" smtClean="0">
              <a:solidFill>
                <a:prstClr val="black"/>
              </a:solidFill>
              <a:latin typeface="Calibri"/>
            </a:endParaRPr>
          </a:p>
          <a:p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Polarization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in collisions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was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observed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(40% at BBTS = 0.04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)</a:t>
            </a:r>
            <a:endParaRPr lang="fr-CH" sz="2000" b="0" i="1" dirty="0">
              <a:solidFill>
                <a:srgbClr val="008080"/>
              </a:solidFill>
              <a:latin typeface="Calibri"/>
            </a:endParaRPr>
          </a:p>
          <a:p>
            <a:endParaRPr lang="fr-CH" sz="1600" dirty="0">
              <a:solidFill>
                <a:prstClr val="black"/>
              </a:solidFill>
              <a:latin typeface="Calibri"/>
            </a:endParaRPr>
          </a:p>
          <a:p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At LEP a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beam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energy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spread </a:t>
            </a:r>
            <a:r>
              <a:rPr lang="fr-CH" sz="2000" b="0" i="1" dirty="0">
                <a:latin typeface="Calibri"/>
                <a:sym typeface="Symbol"/>
              </a:rPr>
              <a:t></a:t>
            </a:r>
            <a:r>
              <a:rPr lang="fr-CH" sz="2000" b="0" i="1" baseline="-25000" dirty="0">
                <a:latin typeface="Calibri"/>
                <a:sym typeface="Symbol"/>
              </a:rPr>
              <a:t>E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&gt; 55 MeV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destroyed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polarization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above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61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GeV</a:t>
            </a:r>
            <a:endParaRPr lang="fr-CH" sz="2000" dirty="0" smtClean="0">
              <a:solidFill>
                <a:prstClr val="black"/>
              </a:solidFill>
              <a:latin typeface="Calibri"/>
            </a:endParaRPr>
          </a:p>
          <a:p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Symbol"/>
              </a:rPr>
              <a:t></a:t>
            </a:r>
            <a:r>
              <a:rPr lang="fr-CH" sz="2000" b="0" i="1" baseline="-25000" dirty="0" smtClean="0">
                <a:solidFill>
                  <a:srgbClr val="008080"/>
                </a:solidFill>
                <a:latin typeface="Calibri"/>
                <a:sym typeface="Symbol"/>
              </a:rPr>
              <a:t>E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Symbol"/>
              </a:rPr>
              <a:t>  E</a:t>
            </a:r>
            <a:r>
              <a:rPr lang="fr-CH" sz="2000" b="0" i="1" baseline="30000" dirty="0" smtClean="0">
                <a:solidFill>
                  <a:srgbClr val="008080"/>
                </a:solidFill>
                <a:latin typeface="Calibri"/>
                <a:sym typeface="Symbol"/>
              </a:rPr>
              <a:t>2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Symbol"/>
              </a:rPr>
              <a:t>/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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Symbol"/>
              </a:rPr>
              <a:t>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At FCC-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ee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transverse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polarization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up to &gt; 81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GeV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  (WW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</a:rPr>
              <a:t>threshold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)</a:t>
            </a:r>
          </a:p>
          <a:p>
            <a:endParaRPr lang="fr-CH" sz="1600" b="0" i="1" dirty="0">
              <a:solidFill>
                <a:srgbClr val="008080"/>
              </a:solidFill>
              <a:latin typeface="Calibri"/>
            </a:endParaRPr>
          </a:p>
          <a:p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FCC-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ee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: use ‘single’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bunches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to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measure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the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beam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energy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err="1" smtClean="0">
                <a:solidFill>
                  <a:prstClr val="black"/>
                </a:solidFill>
                <a:latin typeface="Calibri"/>
              </a:rPr>
              <a:t>continuously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2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</a:rPr>
              <a:t>no 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interpolation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errors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due to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tides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, </a:t>
            </a:r>
            <a:r>
              <a:rPr lang="fr-CH" sz="2000" b="0" i="1" dirty="0" err="1">
                <a:solidFill>
                  <a:srgbClr val="008080"/>
                </a:solidFill>
                <a:latin typeface="Calibri"/>
              </a:rPr>
              <a:t>ground</a:t>
            </a:r>
            <a:r>
              <a:rPr lang="fr-CH" sz="2000" b="0" i="1" dirty="0">
                <a:solidFill>
                  <a:srgbClr val="008080"/>
                </a:solidFill>
                <a:latin typeface="Calibri"/>
              </a:rPr>
              <a:t> motion or trains etc…</a:t>
            </a:r>
          </a:p>
          <a:p>
            <a:r>
              <a:rPr lang="fr-CH" sz="20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  </a:t>
            </a:r>
            <a:r>
              <a:rPr lang="fr-CH" sz="2000" b="0" i="1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    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 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further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work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is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needed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 to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understand</a:t>
            </a:r>
            <a:r>
              <a:rPr lang="fr-CH" sz="2000" b="0" i="1" dirty="0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2000" b="0" i="1" dirty="0" err="1" smtClean="0">
                <a:solidFill>
                  <a:srgbClr val="008080"/>
                </a:solidFill>
                <a:latin typeface="Calibri"/>
                <a:sym typeface="Wingdings" pitchFamily="2" charset="2"/>
              </a:rPr>
              <a:t>operability</a:t>
            </a:r>
            <a:endParaRPr lang="fr-CH" sz="2000" b="0" i="1" dirty="0">
              <a:solidFill>
                <a:srgbClr val="008080"/>
              </a:solidFill>
              <a:latin typeface="Calibri"/>
              <a:sym typeface="Wingdings" pitchFamily="2" charset="2"/>
            </a:endParaRPr>
          </a:p>
          <a:p>
            <a:endParaRPr lang="fr-CH" sz="1400" b="0" i="1" dirty="0" smtClean="0">
              <a:solidFill>
                <a:srgbClr val="0000FF"/>
              </a:solidFill>
              <a:latin typeface="Calibri"/>
              <a:sym typeface="Wingdings" pitchFamily="2" charset="2"/>
            </a:endParaRPr>
          </a:p>
          <a:p>
            <a:r>
              <a:rPr lang="fr-CH" sz="2000" b="1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&lt;&lt; 100 </a:t>
            </a:r>
            <a:r>
              <a:rPr lang="fr-CH" sz="2000" b="1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keV</a:t>
            </a:r>
            <a:r>
              <a:rPr lang="fr-CH" sz="2000" b="1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2000" b="1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beam</a:t>
            </a:r>
            <a:r>
              <a:rPr lang="fr-CH" sz="2000" b="1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</a:t>
            </a:r>
            <a:r>
              <a:rPr lang="fr-CH" sz="2000" b="1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energy</a:t>
            </a:r>
            <a:r>
              <a:rPr lang="fr-CH" sz="2000" b="1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calibration </a:t>
            </a:r>
            <a:r>
              <a:rPr lang="fr-CH" sz="2000" b="1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around</a:t>
            </a:r>
            <a:r>
              <a:rPr lang="fr-CH" sz="2000" b="1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Z </a:t>
            </a:r>
            <a:r>
              <a:rPr lang="fr-CH" sz="2000" b="1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peak</a:t>
            </a:r>
            <a:r>
              <a:rPr lang="fr-CH" sz="2000" b="1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 and W pair </a:t>
            </a:r>
            <a:r>
              <a:rPr lang="fr-CH" sz="2000" b="1" dirty="0" err="1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threshold</a:t>
            </a:r>
            <a:r>
              <a:rPr lang="fr-CH" sz="2000" dirty="0" smtClean="0">
                <a:solidFill>
                  <a:srgbClr val="0000FF"/>
                </a:solidFill>
                <a:latin typeface="Calibri"/>
                <a:sym typeface="Wingdings" pitchFamily="2" charset="2"/>
              </a:rPr>
              <a:t>. </a:t>
            </a:r>
            <a:r>
              <a:rPr lang="fr-CH" sz="2000" dirty="0" smtClean="0">
                <a:solidFill>
                  <a:srgbClr val="0000FF"/>
                </a:solidFill>
                <a:latin typeface="Calibri"/>
              </a:rPr>
              <a:t> </a:t>
            </a:r>
          </a:p>
          <a:p>
            <a:r>
              <a:rPr lang="fr-CH" sz="2000" dirty="0" smtClean="0">
                <a:solidFill>
                  <a:srgbClr val="FF0000"/>
                </a:solidFill>
                <a:sym typeface="Symbol"/>
              </a:rPr>
              <a:t>     </a:t>
            </a:r>
            <a:r>
              <a:rPr lang="fr-CH" sz="2000" b="1" dirty="0" smtClean="0">
                <a:solidFill>
                  <a:srgbClr val="C00000"/>
                </a:solidFill>
                <a:sym typeface="Symbol"/>
              </a:rPr>
              <a:t></a:t>
            </a:r>
            <a:r>
              <a:rPr lang="fr-CH" sz="2000" b="1" dirty="0" err="1" smtClean="0">
                <a:solidFill>
                  <a:srgbClr val="C00000"/>
                </a:solidFill>
                <a:sym typeface="Symbol"/>
              </a:rPr>
              <a:t>m</a:t>
            </a:r>
            <a:r>
              <a:rPr lang="fr-CH" sz="2000" b="1" baseline="-25000" dirty="0" err="1" smtClean="0">
                <a:solidFill>
                  <a:srgbClr val="C00000"/>
                </a:solidFill>
                <a:sym typeface="Symbol"/>
              </a:rPr>
              <a:t>Z</a:t>
            </a:r>
            <a:r>
              <a:rPr lang="fr-CH" sz="2000" b="1" baseline="-25000" dirty="0" smtClean="0">
                <a:solidFill>
                  <a:srgbClr val="C00000"/>
                </a:solidFill>
                <a:sym typeface="Symbol"/>
              </a:rPr>
              <a:t> </a:t>
            </a:r>
            <a:r>
              <a:rPr lang="fr-CH" sz="2000" b="1" dirty="0">
                <a:solidFill>
                  <a:srgbClr val="C00000"/>
                </a:solidFill>
                <a:latin typeface="Calibri"/>
                <a:sym typeface="Symbol"/>
              </a:rPr>
              <a:t>~0.1 </a:t>
            </a:r>
            <a:r>
              <a:rPr lang="fr-CH" sz="2000" b="1" dirty="0" smtClean="0">
                <a:solidFill>
                  <a:srgbClr val="C00000"/>
                </a:solidFill>
                <a:latin typeface="Calibri"/>
                <a:sym typeface="Symbol"/>
              </a:rPr>
              <a:t>MeV, </a:t>
            </a:r>
            <a:r>
              <a:rPr lang="fr-CH" sz="2000" b="1" dirty="0" smtClean="0">
                <a:solidFill>
                  <a:srgbClr val="C00000"/>
                </a:solidFill>
                <a:sym typeface="Symbol"/>
              </a:rPr>
              <a:t></a:t>
            </a:r>
            <a:r>
              <a:rPr lang="fr-CH" sz="2000" b="1" baseline="-25000" dirty="0" smtClean="0">
                <a:solidFill>
                  <a:srgbClr val="C00000"/>
                </a:solidFill>
                <a:sym typeface="Symbol"/>
              </a:rPr>
              <a:t>Z </a:t>
            </a:r>
            <a:r>
              <a:rPr lang="fr-CH" sz="2000" b="1" dirty="0">
                <a:solidFill>
                  <a:srgbClr val="C00000"/>
                </a:solidFill>
                <a:sym typeface="Symbol"/>
              </a:rPr>
              <a:t>~</a:t>
            </a:r>
            <a:r>
              <a:rPr lang="fr-CH" sz="2000" b="1" dirty="0">
                <a:solidFill>
                  <a:srgbClr val="C00000"/>
                </a:solidFill>
                <a:latin typeface="Calibri"/>
                <a:sym typeface="Symbol"/>
              </a:rPr>
              <a:t>0.1 MeV, </a:t>
            </a:r>
            <a:r>
              <a:rPr lang="fr-CH" sz="2000" b="1" dirty="0" smtClean="0">
                <a:solidFill>
                  <a:srgbClr val="C00000"/>
                </a:solidFill>
                <a:latin typeface="Calibri"/>
                <a:sym typeface="Symbol"/>
              </a:rPr>
              <a:t> m</a:t>
            </a:r>
            <a:r>
              <a:rPr lang="fr-CH" sz="2000" b="1" baseline="-25000" dirty="0" smtClean="0">
                <a:solidFill>
                  <a:srgbClr val="C00000"/>
                </a:solidFill>
                <a:latin typeface="Calibri"/>
                <a:sym typeface="Symbol"/>
              </a:rPr>
              <a:t>W</a:t>
            </a:r>
            <a:r>
              <a:rPr lang="fr-CH" sz="2000" b="1" dirty="0" smtClean="0">
                <a:solidFill>
                  <a:srgbClr val="C00000"/>
                </a:solidFill>
                <a:latin typeface="Calibri"/>
                <a:sym typeface="Symbol"/>
              </a:rPr>
              <a:t> ~ 0.5 MeV</a:t>
            </a:r>
            <a:endParaRPr lang="fr-CH" sz="2000" b="1" dirty="0">
              <a:solidFill>
                <a:srgbClr val="C00000"/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3360" t="3874"/>
          <a:stretch>
            <a:fillRect/>
          </a:stretch>
        </p:blipFill>
        <p:spPr bwMode="auto">
          <a:xfrm>
            <a:off x="7019919" y="778240"/>
            <a:ext cx="2124081" cy="209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18052"/>
            <a:ext cx="9144000" cy="646331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600">
                <a:solidFill>
                  <a:srgbClr val="FFFF00"/>
                </a:solidFill>
                <a:latin typeface="Calibri"/>
              </a:defRPr>
            </a:lvl1pPr>
          </a:lstStyle>
          <a:p>
            <a:pPr algn="r"/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polarization</a:t>
            </a:r>
            <a:r>
              <a:rPr lang="fr-CH" dirty="0"/>
              <a:t> and </a:t>
            </a:r>
            <a:r>
              <a:rPr lang="fr-CH" dirty="0" smtClean="0"/>
              <a:t>E-calibration</a:t>
            </a:r>
            <a:endParaRPr lang="fr-CH" dirty="0"/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42" y="26144"/>
            <a:ext cx="1497027" cy="62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7177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980728"/>
            <a:ext cx="32873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b="1" dirty="0" err="1">
                <a:solidFill>
                  <a:srgbClr val="C00000"/>
                </a:solidFill>
              </a:rPr>
              <a:t>C</a:t>
            </a:r>
            <a:r>
              <a:rPr lang="fr-CH" sz="2000" b="1" dirty="0" err="1" smtClean="0">
                <a:solidFill>
                  <a:srgbClr val="C00000"/>
                </a:solidFill>
              </a:rPr>
              <a:t>onstraints</a:t>
            </a:r>
            <a:r>
              <a:rPr lang="fr-CH" sz="2000" b="1" dirty="0" smtClean="0">
                <a:solidFill>
                  <a:srgbClr val="C00000"/>
                </a:solidFill>
              </a:rPr>
              <a:t> on </a:t>
            </a:r>
            <a:r>
              <a:rPr lang="fr-CH" sz="2000" b="1" dirty="0" err="1" smtClean="0">
                <a:solidFill>
                  <a:srgbClr val="C00000"/>
                </a:solidFill>
              </a:rPr>
              <a:t>energy</a:t>
            </a:r>
            <a:r>
              <a:rPr lang="fr-CH" sz="2000" b="1" dirty="0" smtClean="0">
                <a:solidFill>
                  <a:srgbClr val="C00000"/>
                </a:solidFill>
              </a:rPr>
              <a:t> spread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1988840"/>
            <a:ext cx="753129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fr-CH" dirty="0" err="1" smtClean="0"/>
              <a:t>Experimental</a:t>
            </a:r>
            <a:r>
              <a:rPr lang="fr-CH" dirty="0" smtClean="0"/>
              <a:t> </a:t>
            </a:r>
            <a:r>
              <a:rPr lang="fr-CH" dirty="0" err="1" smtClean="0"/>
              <a:t>evidence</a:t>
            </a:r>
            <a:r>
              <a:rPr lang="fr-CH" dirty="0" smtClean="0"/>
              <a:t> of </a:t>
            </a:r>
            <a:r>
              <a:rPr lang="fr-CH" dirty="0" err="1" smtClean="0"/>
              <a:t>effect</a:t>
            </a:r>
            <a:r>
              <a:rPr lang="fr-CH" dirty="0" smtClean="0"/>
              <a:t> of </a:t>
            </a:r>
            <a:r>
              <a:rPr lang="fr-CH" dirty="0" err="1" smtClean="0"/>
              <a:t>energy</a:t>
            </a:r>
            <a:r>
              <a:rPr lang="fr-CH" dirty="0" smtClean="0"/>
              <a:t> spread on </a:t>
            </a:r>
            <a:r>
              <a:rPr lang="fr-CH" dirty="0" err="1" smtClean="0"/>
              <a:t>polarization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LEP </a:t>
            </a:r>
          </a:p>
          <a:p>
            <a:r>
              <a:rPr lang="fr-CH" dirty="0"/>
              <a:t> </a:t>
            </a:r>
            <a:r>
              <a:rPr lang="fr-CH" dirty="0" smtClean="0"/>
              <a:t>     </a:t>
            </a:r>
            <a:r>
              <a:rPr lang="fr-CH" dirty="0" err="1" smtClean="0"/>
              <a:t>Wigglers</a:t>
            </a:r>
            <a:r>
              <a:rPr lang="fr-CH" dirty="0" smtClean="0"/>
              <a:t> at </a:t>
            </a:r>
            <a:r>
              <a:rPr lang="fr-CH" dirty="0" err="1" smtClean="0"/>
              <a:t>fixed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or </a:t>
            </a:r>
            <a:r>
              <a:rPr lang="fr-CH" dirty="0" err="1" smtClean="0"/>
              <a:t>hihest</a:t>
            </a:r>
            <a:r>
              <a:rPr lang="fr-CH" dirty="0" smtClean="0"/>
              <a:t>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without</a:t>
            </a:r>
            <a:r>
              <a:rPr lang="fr-CH" dirty="0" smtClean="0"/>
              <a:t> </a:t>
            </a:r>
            <a:r>
              <a:rPr lang="fr-CH" dirty="0" err="1" smtClean="0"/>
              <a:t>wigglers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-- compilation</a:t>
            </a:r>
            <a:r>
              <a:rPr lang="fr-CH" dirty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– </a:t>
            </a:r>
            <a:r>
              <a:rPr lang="fr-CH" dirty="0" err="1" smtClean="0"/>
              <a:t>limit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52 to 58 MeV</a:t>
            </a:r>
          </a:p>
          <a:p>
            <a:r>
              <a:rPr lang="fr-CH" dirty="0"/>
              <a:t> </a:t>
            </a:r>
            <a:r>
              <a:rPr lang="fr-CH" dirty="0" smtClean="0"/>
              <a:t>            -- </a:t>
            </a:r>
            <a:r>
              <a:rPr lang="fr-CH" dirty="0" err="1" smtClean="0"/>
              <a:t>needs</a:t>
            </a:r>
            <a:r>
              <a:rPr lang="fr-CH" dirty="0" smtClean="0"/>
              <a:t> to cross-check </a:t>
            </a:r>
            <a:r>
              <a:rPr lang="fr-CH" dirty="0" err="1" smtClean="0"/>
              <a:t>J</a:t>
            </a:r>
            <a:r>
              <a:rPr lang="fr-CH" baseline="-25000" dirty="0" err="1" smtClean="0"/>
              <a:t>x</a:t>
            </a:r>
            <a:r>
              <a:rPr lang="fr-CH" baseline="-25000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used</a:t>
            </a:r>
            <a:r>
              <a:rPr lang="fr-CH" dirty="0" smtClean="0"/>
              <a:t>. </a:t>
            </a:r>
          </a:p>
          <a:p>
            <a:pPr marL="342900" indent="-342900">
              <a:buAutoNum type="arabicPeriod"/>
            </a:pPr>
            <a:endParaRPr lang="fr-CH" dirty="0" smtClean="0"/>
          </a:p>
          <a:p>
            <a:r>
              <a:rPr lang="fr-CH" dirty="0" smtClean="0"/>
              <a:t>2.   </a:t>
            </a:r>
            <a:r>
              <a:rPr lang="fr-CH" dirty="0" err="1" smtClean="0"/>
              <a:t>Effect</a:t>
            </a:r>
            <a:r>
              <a:rPr lang="fr-CH" dirty="0" smtClean="0"/>
              <a:t> of </a:t>
            </a:r>
            <a:r>
              <a:rPr lang="fr-CH" dirty="0" err="1" smtClean="0"/>
              <a:t>energy</a:t>
            </a:r>
            <a:r>
              <a:rPr lang="fr-CH" dirty="0" smtClean="0"/>
              <a:t> spread on </a:t>
            </a:r>
            <a:r>
              <a:rPr lang="fr-CH" dirty="0" err="1" smtClean="0"/>
              <a:t>measurement</a:t>
            </a:r>
            <a:r>
              <a:rPr lang="fr-CH" dirty="0" smtClean="0"/>
              <a:t> of the Z </a:t>
            </a:r>
            <a:r>
              <a:rPr lang="fr-CH" dirty="0" err="1" smtClean="0"/>
              <a:t>width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-- </a:t>
            </a:r>
            <a:r>
              <a:rPr lang="fr-CH" dirty="0" err="1" smtClean="0"/>
              <a:t>needs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known</a:t>
            </a:r>
            <a:r>
              <a:rPr lang="fr-CH" dirty="0" smtClean="0"/>
              <a:t> to a fraction of </a:t>
            </a:r>
            <a:r>
              <a:rPr lang="fr-CH" dirty="0"/>
              <a:t>M</a:t>
            </a:r>
            <a:r>
              <a:rPr lang="fr-CH" dirty="0" smtClean="0"/>
              <a:t>eV – </a:t>
            </a:r>
            <a:r>
              <a:rPr lang="fr-CH" dirty="0" err="1" smtClean="0"/>
              <a:t>measure</a:t>
            </a:r>
            <a:r>
              <a:rPr lang="fr-CH" dirty="0"/>
              <a:t>!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--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cannot</a:t>
            </a:r>
            <a:r>
              <a:rPr lang="fr-CH" dirty="0" smtClean="0"/>
              <a:t>  use the </a:t>
            </a:r>
            <a:r>
              <a:rPr lang="fr-CH" dirty="0" err="1" smtClean="0"/>
              <a:t>the</a:t>
            </a:r>
            <a:r>
              <a:rPr lang="fr-CH" dirty="0" smtClean="0"/>
              <a:t> </a:t>
            </a:r>
            <a:r>
              <a:rPr lang="fr-CH" dirty="0" err="1" smtClean="0"/>
              <a:t>bunch</a:t>
            </a:r>
            <a:r>
              <a:rPr lang="fr-CH" dirty="0" smtClean="0"/>
              <a:t> </a:t>
            </a:r>
            <a:r>
              <a:rPr lang="fr-CH" dirty="0" err="1" smtClean="0"/>
              <a:t>length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r>
              <a:rPr lang="fr-CH" dirty="0" smtClean="0"/>
              <a:t> in </a:t>
            </a:r>
            <a:r>
              <a:rPr lang="fr-CH" dirty="0" err="1" smtClean="0"/>
              <a:t>crab</a:t>
            </a:r>
            <a:r>
              <a:rPr lang="fr-CH" dirty="0" smtClean="0"/>
              <a:t> </a:t>
            </a:r>
            <a:r>
              <a:rPr lang="fr-CH" dirty="0" err="1" smtClean="0"/>
              <a:t>waist</a:t>
            </a:r>
            <a:endParaRPr lang="fr-CH" dirty="0" smtClean="0"/>
          </a:p>
          <a:p>
            <a:r>
              <a:rPr lang="fr-CH" dirty="0"/>
              <a:t> </a:t>
            </a:r>
            <a:r>
              <a:rPr lang="fr-CH" dirty="0" smtClean="0"/>
              <a:t>     -- </a:t>
            </a:r>
            <a:r>
              <a:rPr lang="fr-CH" dirty="0" err="1" smtClean="0"/>
              <a:t>avoid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 </a:t>
            </a:r>
            <a:r>
              <a:rPr lang="fr-CH" dirty="0" err="1" smtClean="0"/>
              <a:t>outside</a:t>
            </a:r>
            <a:r>
              <a:rPr lang="fr-CH" dirty="0" smtClean="0"/>
              <a:t> of </a:t>
            </a:r>
            <a:r>
              <a:rPr lang="fr-CH" dirty="0" err="1" smtClean="0"/>
              <a:t>physics</a:t>
            </a:r>
            <a:r>
              <a:rPr lang="fr-CH" dirty="0" smtClean="0"/>
              <a:t> conditions</a:t>
            </a:r>
          </a:p>
          <a:p>
            <a:r>
              <a:rPr lang="fr-CH" dirty="0"/>
              <a:t> </a:t>
            </a:r>
            <a:r>
              <a:rPr lang="fr-CH" dirty="0" smtClean="0"/>
              <a:t>     </a:t>
            </a:r>
            <a:r>
              <a:rPr lang="fr-CH" dirty="0" smtClean="0"/>
              <a:t> -- synchrotron light monitors? </a:t>
            </a:r>
            <a:r>
              <a:rPr lang="fr-CH" dirty="0" err="1" smtClean="0"/>
              <a:t>Qs</a:t>
            </a:r>
            <a:r>
              <a:rPr lang="fr-CH" dirty="0" smtClean="0"/>
              <a:t> changes? </a:t>
            </a:r>
            <a:endParaRPr lang="fr-CH" dirty="0" smtClean="0"/>
          </a:p>
          <a:p>
            <a:r>
              <a:rPr lang="fr-CH" dirty="0" smtClean="0"/>
              <a:t>  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1133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1" y="1124067"/>
            <a:ext cx="8947231" cy="4667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39433" y="313096"/>
            <a:ext cx="56600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effect</a:t>
            </a:r>
            <a:r>
              <a:rPr lang="fr-CH" sz="2000" dirty="0" smtClean="0">
                <a:latin typeface="+mn-lt"/>
              </a:rPr>
              <a:t> of </a:t>
            </a:r>
            <a:r>
              <a:rPr lang="fr-CH" sz="2000" dirty="0" err="1" smtClean="0">
                <a:latin typeface="+mn-lt"/>
              </a:rPr>
              <a:t>energy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spread</a:t>
            </a:r>
            <a:r>
              <a:rPr lang="fr-CH" sz="2000" dirty="0" smtClean="0">
                <a:latin typeface="+mn-lt"/>
              </a:rPr>
              <a:t> on </a:t>
            </a:r>
            <a:r>
              <a:rPr lang="fr-CH" sz="2000" dirty="0" err="1" smtClean="0">
                <a:latin typeface="+mn-lt"/>
              </a:rPr>
              <a:t>Polarization</a:t>
            </a:r>
            <a:r>
              <a:rPr lang="fr-CH" sz="2000" dirty="0" smtClean="0">
                <a:latin typeface="+mn-lt"/>
              </a:rPr>
              <a:t> in a </a:t>
            </a:r>
            <a:r>
              <a:rPr lang="fr-CH" sz="2000" dirty="0" err="1" smtClean="0">
                <a:latin typeface="+mn-lt"/>
              </a:rPr>
              <a:t>given</a:t>
            </a:r>
            <a:r>
              <a:rPr lang="fr-CH" sz="2000" dirty="0" smtClean="0">
                <a:latin typeface="+mn-lt"/>
              </a:rPr>
              <a:t> machine </a:t>
            </a:r>
            <a:r>
              <a:rPr lang="fr-CH" sz="2000" dirty="0" err="1" smtClean="0">
                <a:latin typeface="+mn-lt"/>
              </a:rPr>
              <a:t>was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studied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using</a:t>
            </a:r>
            <a:r>
              <a:rPr lang="fr-CH" sz="2000" dirty="0" smtClean="0">
                <a:latin typeface="+mn-lt"/>
              </a:rPr>
              <a:t> the </a:t>
            </a:r>
            <a:r>
              <a:rPr lang="fr-CH" sz="2000" dirty="0" err="1" smtClean="0">
                <a:latin typeface="+mn-lt"/>
              </a:rPr>
              <a:t>damping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wigglers</a:t>
            </a:r>
            <a:r>
              <a:rPr lang="fr-CH" sz="2000" dirty="0" smtClean="0">
                <a:latin typeface="+mn-lt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53896" y="3257959"/>
            <a:ext cx="1476686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  <a:sym typeface="Symbol"/>
              </a:rPr>
              <a:t></a:t>
            </a:r>
            <a:r>
              <a:rPr lang="fr-CH" sz="2000" baseline="-25000" dirty="0" smtClean="0">
                <a:latin typeface="+mn-lt"/>
                <a:sym typeface="Symbol"/>
              </a:rPr>
              <a:t>E</a:t>
            </a:r>
            <a:r>
              <a:rPr lang="fr-CH" sz="2000" dirty="0" smtClean="0">
                <a:latin typeface="+mn-lt"/>
                <a:sym typeface="Symbol"/>
              </a:rPr>
              <a:t> </a:t>
            </a:r>
            <a:r>
              <a:rPr lang="fr-CH" sz="2000" dirty="0" smtClean="0">
                <a:latin typeface="+mn-lt"/>
                <a:sym typeface="Symbol"/>
              </a:rPr>
              <a:t>~ 55 MeV</a:t>
            </a:r>
            <a:endParaRPr lang="fr-CH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8743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949" y="668046"/>
            <a:ext cx="7132135" cy="4110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5084" y="267936"/>
            <a:ext cx="16482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  <a:sym typeface="Symbol"/>
              </a:rPr>
              <a:t></a:t>
            </a:r>
            <a:r>
              <a:rPr lang="fr-CH" sz="2000" baseline="-25000" dirty="0" smtClean="0">
                <a:latin typeface="+mn-lt"/>
                <a:sym typeface="Symbol"/>
              </a:rPr>
              <a:t>E</a:t>
            </a:r>
            <a:r>
              <a:rPr lang="fr-CH" sz="2000" dirty="0" smtClean="0">
                <a:latin typeface="+mn-lt"/>
                <a:sym typeface="Symbol"/>
              </a:rPr>
              <a:t>   E</a:t>
            </a:r>
            <a:r>
              <a:rPr lang="fr-CH" sz="2000" baseline="-25000" dirty="0" smtClean="0">
                <a:latin typeface="+mn-lt"/>
                <a:sym typeface="Symbol"/>
              </a:rPr>
              <a:t>b</a:t>
            </a:r>
            <a:r>
              <a:rPr lang="fr-CH" sz="2000" baseline="30000" dirty="0" smtClean="0">
                <a:latin typeface="+mn-lt"/>
                <a:sym typeface="Symbol"/>
              </a:rPr>
              <a:t>2</a:t>
            </a:r>
            <a:r>
              <a:rPr lang="fr-CH" sz="2000" dirty="0" smtClean="0">
                <a:latin typeface="+mn-lt"/>
                <a:sym typeface="Symbol"/>
              </a:rPr>
              <a:t> /  </a:t>
            </a:r>
            <a:endParaRPr lang="fr-CH" sz="2000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4948" y="4953964"/>
            <a:ext cx="73725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The good news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is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that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polarization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in LEP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61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GeV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corresponds  to </a:t>
            </a:r>
          </a:p>
          <a:p>
            <a:r>
              <a:rPr lang="fr-CH" sz="2000" dirty="0">
                <a:solidFill>
                  <a:srgbClr val="C00000"/>
                </a:solidFill>
                <a:latin typeface="+mn-lt"/>
              </a:rPr>
              <a:t> 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                                       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polarization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in TLEP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at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81 </a:t>
            </a:r>
            <a:r>
              <a:rPr lang="fr-CH" sz="2000" dirty="0" err="1" smtClean="0">
                <a:solidFill>
                  <a:srgbClr val="C00000"/>
                </a:solidFill>
                <a:latin typeface="+mn-lt"/>
              </a:rPr>
              <a:t>GeV</a:t>
            </a:r>
            <a:r>
              <a:rPr lang="fr-CH" sz="2000" dirty="0" smtClean="0">
                <a:solidFill>
                  <a:srgbClr val="C00000"/>
                </a:solidFill>
                <a:latin typeface="+mn-lt"/>
              </a:rPr>
              <a:t> </a:t>
            </a:r>
          </a:p>
          <a:p>
            <a:endParaRPr lang="fr-CH" sz="2000" dirty="0">
              <a:latin typeface="+mn-lt"/>
            </a:endParaRPr>
          </a:p>
          <a:p>
            <a:r>
              <a:rPr lang="fr-CH" sz="200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 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Good news for M</a:t>
            </a:r>
            <a:r>
              <a:rPr lang="fr-CH" sz="2000" baseline="-25000" dirty="0" smtClean="0">
                <a:solidFill>
                  <a:srgbClr val="FF0000"/>
                </a:solidFill>
                <a:latin typeface="+mn-lt"/>
              </a:rPr>
              <a:t>W</a:t>
            </a:r>
            <a:r>
              <a:rPr lang="fr-CH" sz="20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sz="2000" dirty="0" err="1" smtClean="0">
                <a:solidFill>
                  <a:srgbClr val="FF0000"/>
                </a:solidFill>
                <a:latin typeface="+mn-lt"/>
              </a:rPr>
              <a:t>measurement</a:t>
            </a:r>
            <a:endParaRPr lang="fr-CH" sz="2000" dirty="0" smtClean="0">
              <a:solidFill>
                <a:srgbClr val="FF0000"/>
              </a:solidFill>
              <a:latin typeface="+mn-lt"/>
            </a:endParaRPr>
          </a:p>
          <a:p>
            <a:r>
              <a:rPr lang="fr-CH" sz="2000" dirty="0">
                <a:latin typeface="+mn-lt"/>
              </a:rPr>
              <a:t> </a:t>
            </a:r>
            <a:r>
              <a:rPr lang="fr-CH" sz="2000" dirty="0" smtClean="0">
                <a:latin typeface="+mn-lt"/>
              </a:rPr>
              <a:t>                          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64644" y="2889390"/>
            <a:ext cx="1491114" cy="40011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latin typeface="+mn-lt"/>
                <a:sym typeface="Symbol"/>
              </a:rPr>
              <a:t></a:t>
            </a:r>
            <a:r>
              <a:rPr lang="fr-CH" sz="2000" baseline="-25000" dirty="0" smtClean="0">
                <a:latin typeface="+mn-lt"/>
                <a:sym typeface="Symbol"/>
              </a:rPr>
              <a:t>E</a:t>
            </a:r>
            <a:r>
              <a:rPr lang="fr-CH" sz="2000" dirty="0" smtClean="0">
                <a:latin typeface="+mn-lt"/>
                <a:sym typeface="Symbol"/>
              </a:rPr>
              <a:t> </a:t>
            </a:r>
            <a:r>
              <a:rPr lang="fr-CH" sz="2000" dirty="0" smtClean="0">
                <a:latin typeface="+mn-lt"/>
                <a:sym typeface="Symbol"/>
              </a:rPr>
              <a:t>~ 59 MeV</a:t>
            </a:r>
            <a:endParaRPr lang="fr-CH" sz="2000" dirty="0" smtClean="0">
              <a:latin typeface="+mn-lt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3761772" y="3089445"/>
            <a:ext cx="302872" cy="116742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078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5668" y="101300"/>
            <a:ext cx="5546082" cy="3259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292" y="3399399"/>
            <a:ext cx="5792795" cy="32769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21049" y="4227484"/>
            <a:ext cx="250421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b="1" i="1" dirty="0">
                <a:solidFill>
                  <a:srgbClr val="0000CC"/>
                </a:solidFill>
                <a:latin typeface="Symbol" pitchFamily="18" charset="2"/>
              </a:rPr>
              <a:t>r</a:t>
            </a:r>
            <a:r>
              <a:rPr lang="en-US" sz="2000" b="1" dirty="0" smtClean="0">
                <a:solidFill>
                  <a:srgbClr val="0000CC"/>
                </a:solidFill>
              </a:rPr>
              <a:t> = 9000 m, </a:t>
            </a:r>
            <a:r>
              <a:rPr lang="en-US" sz="2000" b="1" i="1" dirty="0" smtClean="0">
                <a:solidFill>
                  <a:srgbClr val="0000CC"/>
                </a:solidFill>
              </a:rPr>
              <a:t>C</a:t>
            </a:r>
            <a:r>
              <a:rPr lang="en-US" sz="2000" b="1" dirty="0" smtClean="0">
                <a:solidFill>
                  <a:srgbClr val="0000CC"/>
                </a:solidFill>
              </a:rPr>
              <a:t> = 80 km</a:t>
            </a:r>
            <a:endParaRPr lang="en-GB" sz="2000" b="1" dirty="0">
              <a:solidFill>
                <a:srgbClr val="0000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37472" y="3726461"/>
            <a:ext cx="239681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U Wienands, April 2013</a:t>
            </a:r>
            <a:endParaRPr lang="en-GB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980090" y="665038"/>
                <a:ext cx="2088232" cy="12099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FF0000"/>
                    </a:solidFill>
                  </a:rPr>
                  <a:t>loss of polarization due to growing energy spread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𝑬</m:t>
                          </m:r>
                        </m:sub>
                      </m:sSub>
                      <m:r>
                        <a:rPr lang="en-GB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type m:val="lin"/>
                          <m:ctrlPr>
                            <a:rPr lang="en-GB" b="1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𝑬</m:t>
                              </m:r>
                            </m:e>
                            <m:sup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𝟐</m:t>
                              </m:r>
                            </m:sup>
                          </m:sSup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1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𝝆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0090" y="665038"/>
                <a:ext cx="2088232" cy="1209947"/>
              </a:xfrm>
              <a:prstGeom prst="rect">
                <a:avLst/>
              </a:prstGeom>
              <a:blipFill rotWithShape="1">
                <a:blip r:embed="rId4"/>
                <a:stretch>
                  <a:fillRect t="-503" b="-18090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893025" y="295706"/>
            <a:ext cx="1325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R. </a:t>
            </a:r>
            <a:r>
              <a:rPr lang="en-US" dirty="0" err="1" smtClean="0">
                <a:solidFill>
                  <a:prstClr val="black"/>
                </a:solidFill>
              </a:rPr>
              <a:t>Assmann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34282" y="4911567"/>
            <a:ext cx="230026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l</a:t>
            </a:r>
            <a:r>
              <a:rPr lang="en-US" b="1" dirty="0" smtClean="0">
                <a:solidFill>
                  <a:srgbClr val="FF0000"/>
                </a:solidFill>
              </a:rPr>
              <a:t>ower energy spread, high polarization up to </a:t>
            </a:r>
            <a:r>
              <a:rPr lang="en-US" b="1" i="1" dirty="0" smtClean="0">
                <a:solidFill>
                  <a:srgbClr val="FF0000"/>
                </a:solidFill>
              </a:rPr>
              <a:t>W</a:t>
            </a:r>
            <a:r>
              <a:rPr lang="en-US" b="1" dirty="0" smtClean="0">
                <a:solidFill>
                  <a:srgbClr val="FF0000"/>
                </a:solidFill>
              </a:rPr>
              <a:t> threshold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37698" y="249539"/>
            <a:ext cx="628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LEP</a:t>
            </a:r>
            <a:endParaRPr lang="en-GB" sz="24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53564" y="3680294"/>
            <a:ext cx="78098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TLEP</a:t>
            </a:r>
            <a:endParaRPr lang="en-GB" sz="2400" b="1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597" y="3080130"/>
            <a:ext cx="27936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+mn-lt"/>
              </a:rPr>
              <a:t>this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is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confirmed</a:t>
            </a:r>
            <a:r>
              <a:rPr lang="fr-CH" sz="2000" dirty="0" smtClean="0">
                <a:latin typeface="+mn-lt"/>
              </a:rPr>
              <a:t> by</a:t>
            </a:r>
          </a:p>
          <a:p>
            <a:r>
              <a:rPr lang="fr-CH" sz="2000" dirty="0" err="1" smtClean="0">
                <a:latin typeface="+mn-lt"/>
              </a:rPr>
              <a:t>higher</a:t>
            </a:r>
            <a:r>
              <a:rPr lang="fr-CH" sz="2000" dirty="0" smtClean="0">
                <a:latin typeface="+mn-lt"/>
              </a:rPr>
              <a:t> </a:t>
            </a:r>
            <a:r>
              <a:rPr lang="fr-CH" sz="2000" dirty="0" err="1" smtClean="0">
                <a:latin typeface="+mn-lt"/>
              </a:rPr>
              <a:t>order</a:t>
            </a:r>
            <a:r>
              <a:rPr lang="fr-CH" sz="2000" dirty="0" smtClean="0">
                <a:latin typeface="+mn-lt"/>
              </a:rPr>
              <a:t> simulations</a:t>
            </a:r>
          </a:p>
          <a:p>
            <a:endParaRPr lang="fr-CH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4128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GB" sz="2800" dirty="0" smtClean="0"/>
              <a:t>Effect of Energy spread on Physics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1"/>
            <a:ext cx="8229600" cy="1552902"/>
          </a:xfrm>
        </p:spPr>
        <p:txBody>
          <a:bodyPr>
            <a:noAutofit/>
          </a:bodyPr>
          <a:lstStyle/>
          <a:p>
            <a:r>
              <a:rPr lang="en-GB" sz="2000" dirty="0" smtClean="0"/>
              <a:t>For the Z width measurement, the energy spread needs to be known accurately.</a:t>
            </a:r>
          </a:p>
          <a:p>
            <a:r>
              <a:rPr lang="en-GB" sz="2000" dirty="0" smtClean="0"/>
              <a:t>The energy spread is related to the bunch length which can be measured accurately by the experiments by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</a:t>
            </a:r>
            <a:r>
              <a:rPr lang="en-US" dirty="0" err="1" smtClean="0"/>
              <a:t>Koratzinos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122"/>
          <a:stretch/>
        </p:blipFill>
        <p:spPr bwMode="auto">
          <a:xfrm>
            <a:off x="838200" y="2375336"/>
            <a:ext cx="3878317" cy="90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3061122"/>
            <a:ext cx="8229600" cy="29125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Q(incoherent) can be estimated from </a:t>
            </a:r>
          </a:p>
          <a:p>
            <a:endParaRPr lang="en-GB" sz="2000" dirty="0"/>
          </a:p>
          <a:p>
            <a:endParaRPr lang="en-GB" sz="2000" dirty="0" smtClean="0"/>
          </a:p>
          <a:p>
            <a:r>
              <a:rPr lang="el-GR" sz="2000" dirty="0" smtClean="0"/>
              <a:t>κ</a:t>
            </a:r>
            <a:r>
              <a:rPr lang="en-GB" sz="2000" dirty="0" smtClean="0"/>
              <a:t> was measured to be 0.045</a:t>
            </a:r>
            <a:r>
              <a:rPr lang="en-GB" sz="2000" dirty="0" smtClean="0">
                <a:latin typeface="Cambria Math"/>
                <a:ea typeface="Cambria Math"/>
              </a:rPr>
              <a:t>±0.022. This introduced the dominant error (</a:t>
            </a:r>
            <a:r>
              <a:rPr lang="en-GB" sz="2000" dirty="0" smtClean="0">
                <a:solidFill>
                  <a:srgbClr val="7030A0"/>
                </a:solidFill>
                <a:latin typeface="Cambria Math"/>
                <a:ea typeface="Cambria Math"/>
              </a:rPr>
              <a:t>700keV</a:t>
            </a:r>
            <a:r>
              <a:rPr lang="en-GB" sz="2000" dirty="0" smtClean="0">
                <a:latin typeface="Cambria Math"/>
                <a:ea typeface="Cambria Math"/>
              </a:rPr>
              <a:t>)</a:t>
            </a:r>
          </a:p>
          <a:p>
            <a:r>
              <a:rPr lang="en-GB" sz="2000" dirty="0" smtClean="0">
                <a:latin typeface="Cambria Math"/>
                <a:ea typeface="Cambria Math"/>
              </a:rPr>
              <a:t>Mom. Compaction factor </a:t>
            </a:r>
            <a:r>
              <a:rPr lang="el-GR" sz="2000" dirty="0" smtClean="0">
                <a:latin typeface="Cambria Math"/>
                <a:ea typeface="Cambria Math"/>
              </a:rPr>
              <a:t>α</a:t>
            </a:r>
            <a:r>
              <a:rPr lang="en-GB" sz="2000" dirty="0" smtClean="0">
                <a:latin typeface="Cambria Math"/>
                <a:ea typeface="Cambria Math"/>
              </a:rPr>
              <a:t> error of 1% translated to an energy spread error of </a:t>
            </a:r>
            <a:r>
              <a:rPr lang="en-GB" sz="2000" dirty="0" smtClean="0">
                <a:solidFill>
                  <a:srgbClr val="7030A0"/>
                </a:solidFill>
                <a:latin typeface="Cambria Math"/>
                <a:ea typeface="Cambria Math"/>
              </a:rPr>
              <a:t>400keV</a:t>
            </a:r>
          </a:p>
          <a:p>
            <a:r>
              <a:rPr lang="en-GB" sz="2000" dirty="0" smtClean="0">
                <a:latin typeface="Cambria Math"/>
                <a:ea typeface="Cambria Math"/>
              </a:rPr>
              <a:t>Total error was </a:t>
            </a:r>
            <a:r>
              <a:rPr lang="en-GB" sz="2000" b="1" dirty="0" smtClean="0">
                <a:solidFill>
                  <a:srgbClr val="7030A0"/>
                </a:solidFill>
                <a:latin typeface="Cambria Math"/>
                <a:ea typeface="Cambria Math"/>
              </a:rPr>
              <a:t>1000keV</a:t>
            </a:r>
            <a:r>
              <a:rPr lang="en-GB" sz="2000" b="1" dirty="0" smtClean="0">
                <a:latin typeface="Cambria Math"/>
                <a:ea typeface="Cambria Math"/>
              </a:rPr>
              <a:t> translating to </a:t>
            </a:r>
            <a:r>
              <a:rPr lang="en-GB" sz="2000" b="1" dirty="0" smtClean="0">
                <a:solidFill>
                  <a:srgbClr val="7030A0"/>
                </a:solidFill>
                <a:latin typeface="Cambria Math"/>
                <a:ea typeface="Cambria Math"/>
              </a:rPr>
              <a:t>200keV</a:t>
            </a:r>
            <a:r>
              <a:rPr lang="en-GB" sz="2000" b="1" dirty="0" smtClean="0">
                <a:latin typeface="Cambria Math"/>
                <a:ea typeface="Cambria Math"/>
              </a:rPr>
              <a:t> for the Z width</a:t>
            </a:r>
            <a:endParaRPr lang="en-GB" sz="2000" b="1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41"/>
          <a:stretch/>
        </p:blipFill>
        <p:spPr bwMode="auto">
          <a:xfrm>
            <a:off x="420172" y="3386941"/>
            <a:ext cx="4714371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90600" y="5973661"/>
            <a:ext cx="6451190" cy="40011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/>
              <a:t>We need to improve this by at least a factor of 10 for </a:t>
            </a:r>
            <a:r>
              <a:rPr lang="en-GB" sz="2000" dirty="0" smtClean="0"/>
              <a:t>FCC-</a:t>
            </a:r>
            <a:r>
              <a:rPr lang="en-GB" sz="2000" dirty="0" err="1" smtClean="0"/>
              <a:t>ee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482007" y="5973661"/>
            <a:ext cx="166199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al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needs</a:t>
            </a:r>
            <a:r>
              <a:rPr lang="fr-CH" dirty="0" smtClean="0"/>
              <a:t> to </a:t>
            </a:r>
          </a:p>
          <a:p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checked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1288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510</Words>
  <Application>Microsoft Office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Effect of Energy spread on Physics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4</cp:revision>
  <dcterms:created xsi:type="dcterms:W3CDTF">2016-11-17T13:40:26Z</dcterms:created>
  <dcterms:modified xsi:type="dcterms:W3CDTF">2016-11-17T14:23:52Z</dcterms:modified>
</cp:coreProperties>
</file>