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f"/>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9.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5.xml" ContentType="application/vnd.openxmlformats-officedocument.drawingml.chart+xml"/>
  <Override PartName="/ppt/notesSlides/notesSlide35.xml" ContentType="application/vnd.openxmlformats-officedocument.presentationml.notesSlide+xml"/>
  <Override PartName="/ppt/charts/chart6.xml" ContentType="application/vnd.openxmlformats-officedocument.drawingml.chart+xml"/>
  <Override PartName="/ppt/notesSlides/notesSlide36.xml" ContentType="application/vnd.openxmlformats-officedocument.presentationml.notesSlide+xml"/>
  <Override PartName="/ppt/charts/chart7.xml" ContentType="application/vnd.openxmlformats-officedocument.drawingml.chart+xml"/>
  <Override PartName="/ppt/notesSlides/notesSlide37.xml" ContentType="application/vnd.openxmlformats-officedocument.presentationml.notesSlide+xml"/>
  <Override PartName="/ppt/charts/chart8.xml" ContentType="application/vnd.openxmlformats-officedocument.drawingml.chart+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9.xml" ContentType="application/vnd.openxmlformats-officedocument.drawingml.chart+xml"/>
  <Override PartName="/ppt/theme/themeOverride2.xml" ContentType="application/vnd.openxmlformats-officedocument.themeOverride+xml"/>
  <Override PartName="/ppt/notesSlides/notesSlide42.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rts/chart12.xml" ContentType="application/vnd.openxmlformats-officedocument.drawingml.chart+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4"/>
  </p:notesMasterIdLst>
  <p:handoutMasterIdLst>
    <p:handoutMasterId r:id="rId75"/>
  </p:handoutMasterIdLst>
  <p:sldIdLst>
    <p:sldId id="256" r:id="rId2"/>
    <p:sldId id="314" r:id="rId3"/>
    <p:sldId id="259" r:id="rId4"/>
    <p:sldId id="327" r:id="rId5"/>
    <p:sldId id="371" r:id="rId6"/>
    <p:sldId id="372" r:id="rId7"/>
    <p:sldId id="326" r:id="rId8"/>
    <p:sldId id="328" r:id="rId9"/>
    <p:sldId id="329" r:id="rId10"/>
    <p:sldId id="373" r:id="rId11"/>
    <p:sldId id="330" r:id="rId12"/>
    <p:sldId id="315" r:id="rId13"/>
    <p:sldId id="331" r:id="rId14"/>
    <p:sldId id="359" r:id="rId15"/>
    <p:sldId id="339" r:id="rId16"/>
    <p:sldId id="286" r:id="rId17"/>
    <p:sldId id="289" r:id="rId18"/>
    <p:sldId id="276" r:id="rId19"/>
    <p:sldId id="308" r:id="rId20"/>
    <p:sldId id="275" r:id="rId21"/>
    <p:sldId id="288" r:id="rId22"/>
    <p:sldId id="333" r:id="rId23"/>
    <p:sldId id="332" r:id="rId24"/>
    <p:sldId id="277" r:id="rId25"/>
    <p:sldId id="325" r:id="rId26"/>
    <p:sldId id="324" r:id="rId27"/>
    <p:sldId id="321" r:id="rId28"/>
    <p:sldId id="322" r:id="rId29"/>
    <p:sldId id="323" r:id="rId30"/>
    <p:sldId id="320" r:id="rId31"/>
    <p:sldId id="287" r:id="rId32"/>
    <p:sldId id="303" r:id="rId33"/>
    <p:sldId id="295" r:id="rId34"/>
    <p:sldId id="300" r:id="rId35"/>
    <p:sldId id="283" r:id="rId36"/>
    <p:sldId id="284" r:id="rId37"/>
    <p:sldId id="278" r:id="rId38"/>
    <p:sldId id="279" r:id="rId39"/>
    <p:sldId id="280" r:id="rId40"/>
    <p:sldId id="318" r:id="rId41"/>
    <p:sldId id="338" r:id="rId42"/>
    <p:sldId id="346" r:id="rId43"/>
    <p:sldId id="345" r:id="rId44"/>
    <p:sldId id="343" r:id="rId45"/>
    <p:sldId id="348" r:id="rId46"/>
    <p:sldId id="337" r:id="rId47"/>
    <p:sldId id="342" r:id="rId48"/>
    <p:sldId id="341" r:id="rId49"/>
    <p:sldId id="350" r:id="rId50"/>
    <p:sldId id="351" r:id="rId51"/>
    <p:sldId id="352" r:id="rId52"/>
    <p:sldId id="353" r:id="rId53"/>
    <p:sldId id="354" r:id="rId54"/>
    <p:sldId id="356" r:id="rId55"/>
    <p:sldId id="357" r:id="rId56"/>
    <p:sldId id="369" r:id="rId57"/>
    <p:sldId id="361" r:id="rId58"/>
    <p:sldId id="360" r:id="rId59"/>
    <p:sldId id="368" r:id="rId60"/>
    <p:sldId id="362" r:id="rId61"/>
    <p:sldId id="363" r:id="rId62"/>
    <p:sldId id="364" r:id="rId63"/>
    <p:sldId id="365" r:id="rId64"/>
    <p:sldId id="366" r:id="rId65"/>
    <p:sldId id="367" r:id="rId66"/>
    <p:sldId id="349" r:id="rId67"/>
    <p:sldId id="319" r:id="rId68"/>
    <p:sldId id="336" r:id="rId69"/>
    <p:sldId id="370" r:id="rId70"/>
    <p:sldId id="316" r:id="rId71"/>
    <p:sldId id="335" r:id="rId72"/>
    <p:sldId id="317" r:id="rId7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0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76571" autoAdjust="0"/>
  </p:normalViewPr>
  <p:slideViewPr>
    <p:cSldViewPr snapToGrid="0">
      <p:cViewPr>
        <p:scale>
          <a:sx n="75" d="100"/>
          <a:sy n="75" d="100"/>
        </p:scale>
        <p:origin x="-1956" y="-3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Φύλλο1!$B$1</c:f>
              <c:strCache>
                <c:ptCount val="1"/>
                <c:pt idx="0">
                  <c:v>Coil, Max. Azimuthal Stress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0"/>
              <c:layout>
                <c:manualLayout>
                  <c:x val="-2.3646862324027677E-2"/>
                  <c:y val="2.0316188546607113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
              <c:layout>
                <c:manualLayout>
                  <c:x val="-4.9977809591982822E-2"/>
                  <c:y val="5.8924344983192892E-2"/>
                </c:manualLayout>
              </c:layout>
              <c:dLblPos val="r"/>
              <c:showLegendKey val="0"/>
              <c:showVal val="1"/>
              <c:showCatName val="0"/>
              <c:showSerName val="0"/>
              <c:showPercent val="0"/>
              <c:showBubbleSize val="0"/>
              <c:extLst>
                <c:ext xmlns:c15="http://schemas.microsoft.com/office/drawing/2012/chart" uri="{CE6537A1-D6FC-4f65-9D91-7224C49458BB}"/>
              </c:extLst>
            </c:dLbl>
            <c:dLbl>
              <c:idx val="2"/>
              <c:layout>
                <c:manualLayout>
                  <c:x val="-4.5938200906704842E-2"/>
                  <c:y val="-7.62665193166642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4.6718444285373417E-2"/>
                  <c:y val="5.3638470629767773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6.9807205917442133E-2"/>
                  <c:y val="3.5395926386394681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6.701932712956335E-2"/>
                  <c:y val="4.3667480161471046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accent5">
                        <a:lumMod val="60000"/>
                        <a:lumOff val="40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Φύλλο1!$A$2:$A$8</c:f>
              <c:strCache>
                <c:ptCount val="6"/>
                <c:pt idx="0">
                  <c:v>Under Collaring Press</c:v>
                </c:pt>
                <c:pt idx="1">
                  <c:v>Collared Coil</c:v>
                </c:pt>
                <c:pt idx="2">
                  <c:v>Yoke Assembly</c:v>
                </c:pt>
                <c:pt idx="3">
                  <c:v>4.2 K</c:v>
                </c:pt>
                <c:pt idx="4">
                  <c:v>4.2 K ,140 T/m</c:v>
                </c:pt>
                <c:pt idx="5">
                  <c:v>4.2 K ,155 T/m</c:v>
                </c:pt>
              </c:strCache>
            </c:strRef>
          </c:cat>
          <c:val>
            <c:numRef>
              <c:f>Φύλλο1!$B$2:$B$8</c:f>
              <c:numCache>
                <c:formatCode>General</c:formatCode>
                <c:ptCount val="7"/>
                <c:pt idx="0">
                  <c:v>-112</c:v>
                </c:pt>
                <c:pt idx="1">
                  <c:v>-87</c:v>
                </c:pt>
                <c:pt idx="2">
                  <c:v>-134</c:v>
                </c:pt>
                <c:pt idx="3">
                  <c:v>-107</c:v>
                </c:pt>
                <c:pt idx="4">
                  <c:v>-136</c:v>
                </c:pt>
                <c:pt idx="5">
                  <c:v>-156</c:v>
                </c:pt>
              </c:numCache>
            </c:numRef>
          </c:val>
          <c:smooth val="0"/>
        </c:ser>
        <c:ser>
          <c:idx val="1"/>
          <c:order val="1"/>
          <c:tx>
            <c:strRef>
              <c:f>Φύλλο1!$C$1</c:f>
              <c:strCache>
                <c:ptCount val="1"/>
                <c:pt idx="0">
                  <c:v>With 0.2 Friction</c:v>
                </c:pt>
              </c:strCache>
            </c:strRef>
          </c:tx>
          <c:marker>
            <c:symbol val="none"/>
          </c:marker>
          <c:dLbls>
            <c:dLbl>
              <c:idx val="0"/>
              <c:layout>
                <c:manualLayout>
                  <c:x val="-7.2142209496540211E-2"/>
                  <c:y val="-3.962302957744317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
              <c:layout>
                <c:manualLayout>
                  <c:x val="-4.5801717967072296E-2"/>
                  <c:y val="-4.033000260932295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2"/>
              <c:layout>
                <c:manualLayout>
                  <c:x val="-6.4194547756216899E-2"/>
                  <c:y val="4.1365782680547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4.9570746838463374E-2"/>
                  <c:y val="-2.76364138693188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2.0779527559055117E-2"/>
                  <c:y val="-3.191938726957376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1.5130994989262595E-2"/>
                  <c:y val="-2.9733081610412732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a:solidFill>
                      <a:schemeClr val="accent2"/>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Φύλλο1!$A$2:$A$8</c:f>
              <c:strCache>
                <c:ptCount val="6"/>
                <c:pt idx="0">
                  <c:v>Under Collaring Press</c:v>
                </c:pt>
                <c:pt idx="1">
                  <c:v>Collared Coil</c:v>
                </c:pt>
                <c:pt idx="2">
                  <c:v>Yoke Assembly</c:v>
                </c:pt>
                <c:pt idx="3">
                  <c:v>4.2 K</c:v>
                </c:pt>
                <c:pt idx="4">
                  <c:v>4.2 K ,140 T/m</c:v>
                </c:pt>
                <c:pt idx="5">
                  <c:v>4.2 K ,155 T/m</c:v>
                </c:pt>
              </c:strCache>
            </c:strRef>
          </c:cat>
          <c:val>
            <c:numRef>
              <c:f>Φύλλο1!$C$2:$C$8</c:f>
              <c:numCache>
                <c:formatCode>General</c:formatCode>
                <c:ptCount val="7"/>
                <c:pt idx="0">
                  <c:v>-111</c:v>
                </c:pt>
                <c:pt idx="1">
                  <c:v>-86</c:v>
                </c:pt>
                <c:pt idx="2">
                  <c:v>-136</c:v>
                </c:pt>
                <c:pt idx="3">
                  <c:v>-105</c:v>
                </c:pt>
                <c:pt idx="4">
                  <c:v>-134</c:v>
                </c:pt>
                <c:pt idx="5">
                  <c:v>-153</c:v>
                </c:pt>
              </c:numCache>
            </c:numRef>
          </c:val>
          <c:smooth val="0"/>
        </c:ser>
        <c:dLbls>
          <c:dLblPos val="t"/>
          <c:showLegendKey val="0"/>
          <c:showVal val="1"/>
          <c:showCatName val="0"/>
          <c:showSerName val="0"/>
          <c:showPercent val="0"/>
          <c:showBubbleSize val="0"/>
        </c:dLbls>
        <c:marker val="1"/>
        <c:smooth val="0"/>
        <c:axId val="121455744"/>
        <c:axId val="121457280"/>
      </c:lineChart>
      <c:catAx>
        <c:axId val="121455744"/>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1457280"/>
        <c:crosses val="autoZero"/>
        <c:auto val="1"/>
        <c:lblAlgn val="ctr"/>
        <c:lblOffset val="100"/>
        <c:noMultiLvlLbl val="0"/>
      </c:catAx>
      <c:valAx>
        <c:axId val="121457280"/>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14557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Century Gothic" panose="020B0502020202020204" pitchFamily="34" charset="0"/>
              <a:ea typeface="+mn-ea"/>
              <a:cs typeface="+mn-cs"/>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145023898174701E-2"/>
          <c:y val="0.19963287816870987"/>
          <c:w val="0.88523989121454505"/>
          <c:h val="0.74570101392789356"/>
        </c:manualLayout>
      </c:layout>
      <c:lineChart>
        <c:grouping val="standard"/>
        <c:varyColors val="0"/>
        <c:ser>
          <c:idx val="0"/>
          <c:order val="0"/>
          <c:tx>
            <c:strRef>
              <c:f>Φύλλο1!$B$1</c:f>
              <c:strCache>
                <c:ptCount val="1"/>
                <c:pt idx="0">
                  <c:v>Vertical Pole Turn</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3.9E-2</c:v>
                </c:pt>
                <c:pt idx="1">
                  <c:v>0.11</c:v>
                </c:pt>
                <c:pt idx="2" formatCode="0.00E+00">
                  <c:v>5.7000000000000002E-2</c:v>
                </c:pt>
                <c:pt idx="3">
                  <c:v>-0.12</c:v>
                </c:pt>
                <c:pt idx="4" formatCode="0.00E+00">
                  <c:v>-9.0999999999999998E-2</c:v>
                </c:pt>
                <c:pt idx="5" formatCode="0.00E+00">
                  <c:v>-7.6999999999999999E-2</c:v>
                </c:pt>
              </c:numCache>
            </c:numRef>
          </c:val>
          <c:smooth val="0"/>
        </c:ser>
        <c:ser>
          <c:idx val="1"/>
          <c:order val="1"/>
          <c:tx>
            <c:strRef>
              <c:f>Φύλλο1!$C$1</c:f>
              <c:strCache>
                <c:ptCount val="1"/>
                <c:pt idx="0">
                  <c:v>Mid-turn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0.10199999999999999</c:v>
                </c:pt>
                <c:pt idx="1">
                  <c:v>0.14000000000000001</c:v>
                </c:pt>
                <c:pt idx="2">
                  <c:v>7.8E-2</c:v>
                </c:pt>
                <c:pt idx="3">
                  <c:v>-8.1199999999999994E-2</c:v>
                </c:pt>
                <c:pt idx="4">
                  <c:v>-3.32E-2</c:v>
                </c:pt>
                <c:pt idx="5">
                  <c:v>-0.02</c:v>
                </c:pt>
              </c:numCache>
            </c:numRef>
          </c:val>
          <c:smooth val="0"/>
        </c:ser>
        <c:ser>
          <c:idx val="2"/>
          <c:order val="2"/>
          <c:tx>
            <c:strRef>
              <c:f>Φύλλο1!$D$1</c:f>
              <c:strCache>
                <c:ptCount val="1"/>
                <c:pt idx="0">
                  <c:v>Horizontal Pole Turn</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9.1399999999999995E-2</c:v>
                </c:pt>
                <c:pt idx="1">
                  <c:v>0.1</c:v>
                </c:pt>
                <c:pt idx="2" formatCode="0.00E+00">
                  <c:v>3.0200000000000001E-2</c:v>
                </c:pt>
                <c:pt idx="3">
                  <c:v>-0.12</c:v>
                </c:pt>
                <c:pt idx="4" formatCode="0.00E+00">
                  <c:v>-0.1</c:v>
                </c:pt>
                <c:pt idx="5" formatCode="0.00E+00">
                  <c:v>-9.5000000000000001E-2</c:v>
                </c:pt>
              </c:numCache>
            </c:numRef>
          </c:val>
          <c:smooth val="0"/>
        </c:ser>
        <c:ser>
          <c:idx val="3"/>
          <c:order val="3"/>
          <c:tx>
            <c:strRef>
              <c:f>Φύλλο1!$E$1</c:f>
              <c:strCache>
                <c:ptCount val="1"/>
                <c:pt idx="0">
                  <c:v>Vertical Pole Turn with 0.2 friction</c:v>
                </c:pt>
              </c:strCache>
            </c:strRef>
          </c:tx>
          <c:spPr>
            <a:ln w="28575">
              <a:prstDash val="dashDot"/>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pt idx="0">
                  <c:v>0.03</c:v>
                </c:pt>
                <c:pt idx="1">
                  <c:v>9.2999999999999999E-2</c:v>
                </c:pt>
                <c:pt idx="2" formatCode="0.00E+00">
                  <c:v>6.3E-2</c:v>
                </c:pt>
                <c:pt idx="3">
                  <c:v>-0.12</c:v>
                </c:pt>
                <c:pt idx="4" formatCode="0.00E+00">
                  <c:v>-9.6000000000000002E-2</c:v>
                </c:pt>
                <c:pt idx="5" formatCode="0.00E+00">
                  <c:v>-8.4199999999999997E-2</c:v>
                </c:pt>
              </c:numCache>
            </c:numRef>
          </c:val>
          <c:smooth val="0"/>
        </c:ser>
        <c:ser>
          <c:idx val="4"/>
          <c:order val="4"/>
          <c:tx>
            <c:strRef>
              <c:f>Φύλλο1!$F$1</c:f>
              <c:strCache>
                <c:ptCount val="1"/>
                <c:pt idx="0">
                  <c:v>Mid-turn with 0.2 Friction</c:v>
                </c:pt>
              </c:strCache>
            </c:strRef>
          </c:tx>
          <c:spPr>
            <a:ln w="38100">
              <a:prstDash val="sysDot"/>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Φύλλο1!$F$2:$F$7</c:f>
              <c:numCache>
                <c:formatCode>General</c:formatCode>
                <c:ptCount val="6"/>
                <c:pt idx="0">
                  <c:v>9.8000000000000004E-2</c:v>
                </c:pt>
                <c:pt idx="1">
                  <c:v>0.13</c:v>
                </c:pt>
                <c:pt idx="2" formatCode="0.00E+00">
                  <c:v>7.6999999999999999E-2</c:v>
                </c:pt>
                <c:pt idx="3" formatCode="0.00E+00">
                  <c:v>-8.2100000000000006E-2</c:v>
                </c:pt>
                <c:pt idx="4" formatCode="0.00E+00">
                  <c:v>-3.4000000000000002E-2</c:v>
                </c:pt>
                <c:pt idx="5" formatCode="0.00E+00">
                  <c:v>-2.1100000000000001E-2</c:v>
                </c:pt>
              </c:numCache>
            </c:numRef>
          </c:val>
          <c:smooth val="0"/>
        </c:ser>
        <c:ser>
          <c:idx val="5"/>
          <c:order val="5"/>
          <c:tx>
            <c:strRef>
              <c:f>Φύλλο1!$G$1</c:f>
              <c:strCache>
                <c:ptCount val="1"/>
                <c:pt idx="0">
                  <c:v>Horizontal Pole Turn with 0.2 Friction</c:v>
                </c:pt>
              </c:strCache>
            </c:strRef>
          </c:tx>
          <c:spPr>
            <a:ln w="28575">
              <a:prstDash val="sysDash"/>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Φύλλο1!$G$2:$G$7</c:f>
              <c:numCache>
                <c:formatCode>General</c:formatCode>
                <c:ptCount val="6"/>
                <c:pt idx="0">
                  <c:v>8.6999999999999994E-2</c:v>
                </c:pt>
                <c:pt idx="1">
                  <c:v>0.11</c:v>
                </c:pt>
                <c:pt idx="2" formatCode="0.00E+00">
                  <c:v>2.1999999999999999E-2</c:v>
                </c:pt>
                <c:pt idx="3">
                  <c:v>-0.12</c:v>
                </c:pt>
                <c:pt idx="4">
                  <c:v>-0.1</c:v>
                </c:pt>
                <c:pt idx="5">
                  <c:v>-0.1</c:v>
                </c:pt>
              </c:numCache>
            </c:numRef>
          </c:val>
          <c:smooth val="0"/>
        </c:ser>
        <c:dLbls>
          <c:showLegendKey val="0"/>
          <c:showVal val="0"/>
          <c:showCatName val="0"/>
          <c:showSerName val="0"/>
          <c:showPercent val="0"/>
          <c:showBubbleSize val="0"/>
        </c:dLbls>
        <c:marker val="1"/>
        <c:smooth val="0"/>
        <c:axId val="123783040"/>
        <c:axId val="123784576"/>
      </c:lineChart>
      <c:catAx>
        <c:axId val="123783040"/>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3784576"/>
        <c:crosses val="autoZero"/>
        <c:auto val="1"/>
        <c:lblAlgn val="ctr"/>
        <c:lblOffset val="100"/>
        <c:noMultiLvlLbl val="0"/>
      </c:catAx>
      <c:valAx>
        <c:axId val="123784576"/>
        <c:scaling>
          <c:orientation val="minMax"/>
          <c:min val="-0.30000000000000004"/>
        </c:scaling>
        <c:delete val="0"/>
        <c:axPos val="l"/>
        <c:majorGridlines>
          <c:spPr>
            <a:ln w="9525" cap="flat" cmpd="sng" algn="ctr">
              <a:solidFill>
                <a:schemeClr val="lt1">
                  <a:lumMod val="95000"/>
                  <a:alpha val="10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3783040"/>
        <c:crosses val="autoZero"/>
        <c:crossBetween val="between"/>
        <c:majorUnit val="0.1"/>
      </c:valAx>
      <c:spPr>
        <a:noFill/>
        <a:ln>
          <a:noFill/>
        </a:ln>
        <a:effectLst/>
      </c:spPr>
    </c:plotArea>
    <c:legend>
      <c:legendPos val="b"/>
      <c:layout>
        <c:manualLayout>
          <c:xMode val="edge"/>
          <c:yMode val="edge"/>
          <c:x val="0.34418996632865057"/>
          <c:y val="5.9672633679834931E-4"/>
          <c:w val="0.65211304256260005"/>
          <c:h val="0.34600654323656427"/>
        </c:manualLayout>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145023898174701E-2"/>
          <c:y val="0.19963287816870987"/>
          <c:w val="0.88523989121454505"/>
          <c:h val="0.74570101392789356"/>
        </c:manualLayout>
      </c:layout>
      <c:lineChart>
        <c:grouping val="standard"/>
        <c:varyColors val="0"/>
        <c:ser>
          <c:idx val="0"/>
          <c:order val="0"/>
          <c:tx>
            <c:strRef>
              <c:f>Φύλλο1!$B$1</c:f>
              <c:strCache>
                <c:ptCount val="1"/>
                <c:pt idx="0">
                  <c:v>Vertical Pole Turn</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6.2217000000000001E-2</c:v>
                </c:pt>
                <c:pt idx="1">
                  <c:v>0.12742000000000001</c:v>
                </c:pt>
                <c:pt idx="2">
                  <c:v>8.1283999999999995E-2</c:v>
                </c:pt>
                <c:pt idx="3">
                  <c:v>-0.21962000000000001</c:v>
                </c:pt>
                <c:pt idx="4">
                  <c:v>-0.20673</c:v>
                </c:pt>
                <c:pt idx="5">
                  <c:v>-0.19893</c:v>
                </c:pt>
              </c:numCache>
            </c:numRef>
          </c:val>
          <c:smooth val="0"/>
        </c:ser>
        <c:ser>
          <c:idx val="1"/>
          <c:order val="1"/>
          <c:tx>
            <c:strRef>
              <c:f>Φύλλο1!$C$1</c:f>
              <c:strCache>
                <c:ptCount val="1"/>
                <c:pt idx="0">
                  <c:v>Mid-turn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0.10659</c:v>
                </c:pt>
                <c:pt idx="1">
                  <c:v>0.13988999999999999</c:v>
                </c:pt>
                <c:pt idx="2">
                  <c:v>8.1696000000000005E-2</c:v>
                </c:pt>
                <c:pt idx="3">
                  <c:v>-0.20161000000000001</c:v>
                </c:pt>
                <c:pt idx="4">
                  <c:v>-0.17127999999999999</c:v>
                </c:pt>
                <c:pt idx="5">
                  <c:v>-0.16198000000000001</c:v>
                </c:pt>
              </c:numCache>
            </c:numRef>
          </c:val>
          <c:smooth val="0"/>
        </c:ser>
        <c:ser>
          <c:idx val="2"/>
          <c:order val="2"/>
          <c:tx>
            <c:strRef>
              <c:f>Φύλλο1!$D$1</c:f>
              <c:strCache>
                <c:ptCount val="1"/>
                <c:pt idx="0">
                  <c:v>Horizontal Pole Turn</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0.11105</c:v>
                </c:pt>
                <c:pt idx="1">
                  <c:v>0.11989</c:v>
                </c:pt>
                <c:pt idx="2">
                  <c:v>5.0812000000000003E-2</c:v>
                </c:pt>
                <c:pt idx="3">
                  <c:v>-0.21956000000000001</c:v>
                </c:pt>
                <c:pt idx="4">
                  <c:v>-0.21751999999999999</c:v>
                </c:pt>
                <c:pt idx="5">
                  <c:v>-0.21518000000000001</c:v>
                </c:pt>
              </c:numCache>
            </c:numRef>
          </c:val>
          <c:smooth val="0"/>
        </c:ser>
        <c:ser>
          <c:idx val="3"/>
          <c:order val="3"/>
          <c:tx>
            <c:strRef>
              <c:f>Φύλλο1!$E$1</c:f>
              <c:strCache>
                <c:ptCount val="1"/>
                <c:pt idx="0">
                  <c:v>Vertical Pole Turn with 0.2 friction</c:v>
                </c:pt>
              </c:strCache>
            </c:strRef>
          </c:tx>
          <c:spPr>
            <a:ln w="28575">
              <a:prstDash val="dashDot"/>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numCache>
            </c:numRef>
          </c:val>
          <c:smooth val="0"/>
        </c:ser>
        <c:ser>
          <c:idx val="4"/>
          <c:order val="4"/>
          <c:tx>
            <c:strRef>
              <c:f>Φύλλο1!$F$1</c:f>
              <c:strCache>
                <c:ptCount val="1"/>
                <c:pt idx="0">
                  <c:v>Mid-turn with 0.2 Friction</c:v>
                </c:pt>
              </c:strCache>
            </c:strRef>
          </c:tx>
          <c:spPr>
            <a:ln w="38100">
              <a:prstDash val="sysDot"/>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Φύλλο1!$F$2:$F$7</c:f>
              <c:numCache>
                <c:formatCode>General</c:formatCode>
                <c:ptCount val="6"/>
              </c:numCache>
            </c:numRef>
          </c:val>
          <c:smooth val="0"/>
        </c:ser>
        <c:ser>
          <c:idx val="5"/>
          <c:order val="5"/>
          <c:tx>
            <c:strRef>
              <c:f>Φύλλο1!$G$1</c:f>
              <c:strCache>
                <c:ptCount val="1"/>
                <c:pt idx="0">
                  <c:v>Horizontal Pole Turn with 0.2 Friction</c:v>
                </c:pt>
              </c:strCache>
            </c:strRef>
          </c:tx>
          <c:spPr>
            <a:ln w="28575">
              <a:prstDash val="sysDash"/>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Φύλλο1!$G$2:$G$7</c:f>
              <c:numCache>
                <c:formatCode>General</c:formatCode>
                <c:ptCount val="6"/>
              </c:numCache>
            </c:numRef>
          </c:val>
          <c:smooth val="0"/>
        </c:ser>
        <c:dLbls>
          <c:showLegendKey val="0"/>
          <c:showVal val="0"/>
          <c:showCatName val="0"/>
          <c:showSerName val="0"/>
          <c:showPercent val="0"/>
          <c:showBubbleSize val="0"/>
        </c:dLbls>
        <c:marker val="1"/>
        <c:smooth val="0"/>
        <c:axId val="132824064"/>
        <c:axId val="132825856"/>
      </c:lineChart>
      <c:catAx>
        <c:axId val="132824064"/>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32825856"/>
        <c:crosses val="autoZero"/>
        <c:auto val="1"/>
        <c:lblAlgn val="ctr"/>
        <c:lblOffset val="100"/>
        <c:noMultiLvlLbl val="0"/>
      </c:catAx>
      <c:valAx>
        <c:axId val="132825856"/>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32824064"/>
        <c:crosses val="autoZero"/>
        <c:crossBetween val="between"/>
        <c:majorUnit val="0.1"/>
      </c:valAx>
      <c:spPr>
        <a:noFill/>
        <a:ln>
          <a:noFill/>
        </a:ln>
        <a:effectLst/>
      </c:spPr>
    </c:plotArea>
    <c:legend>
      <c:legendPos val="b"/>
      <c:layout>
        <c:manualLayout>
          <c:xMode val="edge"/>
          <c:yMode val="edge"/>
          <c:x val="0.34418996632865057"/>
          <c:y val="5.9672633679834931E-4"/>
          <c:w val="0.65211304256260005"/>
          <c:h val="0.34600654323656427"/>
        </c:manualLayout>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113086916366519E-2"/>
          <c:y val="6.2205946656953573E-2"/>
          <c:w val="0.89005722235003271"/>
          <c:h val="0.53822100627252101"/>
        </c:manualLayout>
      </c:layout>
      <c:lineChart>
        <c:grouping val="standard"/>
        <c:varyColors val="0"/>
        <c:ser>
          <c:idx val="4"/>
          <c:order val="0"/>
          <c:tx>
            <c:strRef>
              <c:f>Φύλλο1!$F$1</c:f>
              <c:strCache>
                <c:ptCount val="1"/>
                <c:pt idx="0">
                  <c:v>Dir. Deform. [mm]: 50mm Endplate/4 Bullets/Rod/0.5 mm gap elements</c:v>
                </c:pt>
              </c:strCache>
            </c:strRef>
          </c:tx>
          <c:marker>
            <c:symbol val="none"/>
          </c:marker>
          <c:cat>
            <c:strRef>
              <c:f>Φύλλο1!$A$2:$A$5</c:f>
              <c:strCache>
                <c:ptCount val="4"/>
                <c:pt idx="0">
                  <c:v>Yoke Assembly</c:v>
                </c:pt>
                <c:pt idx="1">
                  <c:v>4.2 K</c:v>
                </c:pt>
                <c:pt idx="2">
                  <c:v>140 T/m</c:v>
                </c:pt>
                <c:pt idx="3">
                  <c:v>155 T/m</c:v>
                </c:pt>
              </c:strCache>
            </c:strRef>
          </c:cat>
          <c:val>
            <c:numRef>
              <c:f>Φύλλο1!$F$2:$F$5</c:f>
              <c:numCache>
                <c:formatCode>General</c:formatCode>
                <c:ptCount val="4"/>
                <c:pt idx="0">
                  <c:v>-4.9357999999999999E-2</c:v>
                </c:pt>
                <c:pt idx="1">
                  <c:v>1.9320999999999999</c:v>
                </c:pt>
                <c:pt idx="2">
                  <c:v>1.6128</c:v>
                </c:pt>
                <c:pt idx="3">
                  <c:v>1.4925999999999999</c:v>
                </c:pt>
              </c:numCache>
            </c:numRef>
          </c:val>
          <c:smooth val="0"/>
        </c:ser>
        <c:dLbls>
          <c:showLegendKey val="0"/>
          <c:showVal val="0"/>
          <c:showCatName val="0"/>
          <c:showSerName val="0"/>
          <c:showPercent val="0"/>
          <c:showBubbleSize val="0"/>
        </c:dLbls>
        <c:marker val="1"/>
        <c:smooth val="0"/>
        <c:axId val="143289728"/>
        <c:axId val="143316096"/>
      </c:lineChart>
      <c:catAx>
        <c:axId val="143289728"/>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43316096"/>
        <c:crosses val="autoZero"/>
        <c:auto val="1"/>
        <c:lblAlgn val="ctr"/>
        <c:lblOffset val="100"/>
        <c:noMultiLvlLbl val="0"/>
      </c:catAx>
      <c:valAx>
        <c:axId val="143316096"/>
        <c:scaling>
          <c:orientation val="minMax"/>
          <c:max val="2"/>
          <c:min val="0"/>
        </c:scaling>
        <c:delete val="0"/>
        <c:axPos val="l"/>
        <c:majorGridlines>
          <c:spPr>
            <a:ln w="9525" cap="flat" cmpd="sng" algn="ctr">
              <a:solidFill>
                <a:schemeClr val="lt1">
                  <a:lumMod val="95000"/>
                  <a:alpha val="10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43289728"/>
        <c:crosses val="autoZero"/>
        <c:crossBetween val="between"/>
        <c:majorUnit val="0.5"/>
      </c:valAx>
      <c:spPr>
        <a:noFill/>
        <a:ln>
          <a:noFill/>
        </a:ln>
        <a:effectLst/>
      </c:spPr>
    </c:plotArea>
    <c:legend>
      <c:legendPos val="b"/>
      <c:layout>
        <c:manualLayout>
          <c:xMode val="edge"/>
          <c:yMode val="edge"/>
          <c:x val="0"/>
          <c:y val="0.69691646768934257"/>
          <c:w val="1"/>
          <c:h val="0.30308332221184214"/>
        </c:manualLayout>
      </c:layout>
      <c:overlay val="0"/>
      <c:spPr>
        <a:noFill/>
        <a:ln>
          <a:noFill/>
        </a:ln>
        <a:effectLst/>
      </c:spPr>
      <c:txPr>
        <a:bodyPr rot="0" spcFirstLastPara="1" vertOverflow="ellipsis" vert="horz" wrap="square" anchor="ctr" anchorCtr="1"/>
        <a:lstStyle/>
        <a:p>
          <a:pPr>
            <a:defRPr lang="en-US" sz="700" b="0" i="0" u="none" strike="noStrike" kern="1200" baseline="0">
              <a:solidFill>
                <a:schemeClr val="lt1">
                  <a:lumMod val="85000"/>
                </a:schemeClr>
              </a:solidFill>
              <a:latin typeface="Century Gothic" panose="020B0502020202020204" pitchFamily="34" charset="0"/>
              <a:ea typeface="+mn-ea"/>
              <a:cs typeface="+mn-cs"/>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Φύλλο1!$B$1</c:f>
              <c:strCache>
                <c:ptCount val="1"/>
                <c:pt idx="0">
                  <c:v>InnerLayer_Pole_V MAX</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-93</c:v>
                </c:pt>
                <c:pt idx="1">
                  <c:v>-76</c:v>
                </c:pt>
                <c:pt idx="2">
                  <c:v>-118</c:v>
                </c:pt>
                <c:pt idx="3">
                  <c:v>-86</c:v>
                </c:pt>
                <c:pt idx="4">
                  <c:v>-32</c:v>
                </c:pt>
                <c:pt idx="5">
                  <c:v>-20</c:v>
                </c:pt>
              </c:numCache>
            </c:numRef>
          </c:val>
          <c:smooth val="0"/>
        </c:ser>
        <c:ser>
          <c:idx val="1"/>
          <c:order val="1"/>
          <c:tx>
            <c:strRef>
              <c:f>Φύλλο1!$C$1</c:f>
              <c:strCache>
                <c:ptCount val="1"/>
                <c:pt idx="0">
                  <c:v>InnerLayer_Pole_V MIN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-75</c:v>
                </c:pt>
                <c:pt idx="1">
                  <c:v>-62</c:v>
                </c:pt>
                <c:pt idx="2">
                  <c:v>-97</c:v>
                </c:pt>
                <c:pt idx="3">
                  <c:v>-67</c:v>
                </c:pt>
                <c:pt idx="4">
                  <c:v>-2</c:v>
                </c:pt>
                <c:pt idx="5">
                  <c:v>2</c:v>
                </c:pt>
              </c:numCache>
            </c:numRef>
          </c:val>
          <c:smooth val="0"/>
        </c:ser>
        <c:ser>
          <c:idx val="2"/>
          <c:order val="2"/>
          <c:tx>
            <c:strRef>
              <c:f>Φύλλο1!$D$1</c:f>
              <c:strCache>
                <c:ptCount val="1"/>
                <c:pt idx="0">
                  <c:v>OuterLayer_Pole_V MAX</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-104</c:v>
                </c:pt>
                <c:pt idx="1">
                  <c:v>-80</c:v>
                </c:pt>
                <c:pt idx="2">
                  <c:v>-124</c:v>
                </c:pt>
                <c:pt idx="3">
                  <c:v>-103</c:v>
                </c:pt>
                <c:pt idx="4">
                  <c:v>-27</c:v>
                </c:pt>
                <c:pt idx="5">
                  <c:v>-30</c:v>
                </c:pt>
              </c:numCache>
            </c:numRef>
          </c:val>
          <c:smooth val="0"/>
        </c:ser>
        <c:ser>
          <c:idx val="3"/>
          <c:order val="3"/>
          <c:tx>
            <c:strRef>
              <c:f>Φύλλο1!$E$1</c:f>
              <c:strCache>
                <c:ptCount val="1"/>
                <c:pt idx="0">
                  <c:v>OuterLayer_Pole_V MIN</c:v>
                </c:pt>
              </c:strCache>
            </c:strRef>
          </c:tx>
          <c:spPr>
            <a:ln w="34925" cap="rnd">
              <a:solidFill>
                <a:schemeClr val="accent4"/>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pt idx="0">
                  <c:v>-54</c:v>
                </c:pt>
                <c:pt idx="1">
                  <c:v>-33</c:v>
                </c:pt>
                <c:pt idx="2">
                  <c:v>-51</c:v>
                </c:pt>
                <c:pt idx="3">
                  <c:v>-37</c:v>
                </c:pt>
                <c:pt idx="4">
                  <c:v>2</c:v>
                </c:pt>
                <c:pt idx="5">
                  <c:v>3</c:v>
                </c:pt>
              </c:numCache>
            </c:numRef>
          </c:val>
          <c:smooth val="0"/>
        </c:ser>
        <c:dLbls>
          <c:showLegendKey val="0"/>
          <c:showVal val="0"/>
          <c:showCatName val="0"/>
          <c:showSerName val="0"/>
          <c:showPercent val="0"/>
          <c:showBubbleSize val="0"/>
        </c:dLbls>
        <c:marker val="1"/>
        <c:smooth val="0"/>
        <c:axId val="121406208"/>
        <c:axId val="121407744"/>
      </c:lineChart>
      <c:catAx>
        <c:axId val="121406208"/>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1407744"/>
        <c:crosses val="autoZero"/>
        <c:auto val="1"/>
        <c:lblAlgn val="ctr"/>
        <c:lblOffset val="100"/>
        <c:noMultiLvlLbl val="0"/>
      </c:catAx>
      <c:valAx>
        <c:axId val="121407744"/>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14062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Φύλλο1!$B$1</c:f>
              <c:strCache>
                <c:ptCount val="1"/>
                <c:pt idx="0">
                  <c:v>InnerLayer_Pole_H MAX</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-95</c:v>
                </c:pt>
                <c:pt idx="1">
                  <c:v>-69</c:v>
                </c:pt>
                <c:pt idx="2">
                  <c:v>-106</c:v>
                </c:pt>
                <c:pt idx="3">
                  <c:v>-78</c:v>
                </c:pt>
                <c:pt idx="4">
                  <c:v>-18</c:v>
                </c:pt>
                <c:pt idx="5">
                  <c:v>-14</c:v>
                </c:pt>
              </c:numCache>
            </c:numRef>
          </c:val>
          <c:smooth val="0"/>
        </c:ser>
        <c:ser>
          <c:idx val="1"/>
          <c:order val="1"/>
          <c:tx>
            <c:strRef>
              <c:f>Φύλλο1!$C$1</c:f>
              <c:strCache>
                <c:ptCount val="1"/>
                <c:pt idx="0">
                  <c:v>InnerLayer_Pole_H MIN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-79</c:v>
                </c:pt>
                <c:pt idx="1">
                  <c:v>-55</c:v>
                </c:pt>
                <c:pt idx="2">
                  <c:v>-81</c:v>
                </c:pt>
                <c:pt idx="3">
                  <c:v>-62</c:v>
                </c:pt>
                <c:pt idx="4">
                  <c:v>-4</c:v>
                </c:pt>
                <c:pt idx="5">
                  <c:v>2</c:v>
                </c:pt>
              </c:numCache>
            </c:numRef>
          </c:val>
          <c:smooth val="0"/>
        </c:ser>
        <c:ser>
          <c:idx val="2"/>
          <c:order val="2"/>
          <c:tx>
            <c:strRef>
              <c:f>Φύλλο1!$D$1</c:f>
              <c:strCache>
                <c:ptCount val="1"/>
                <c:pt idx="0">
                  <c:v>OuterLayer_Pole_H MAX</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-101</c:v>
                </c:pt>
                <c:pt idx="1">
                  <c:v>-77</c:v>
                </c:pt>
                <c:pt idx="2">
                  <c:v>-119</c:v>
                </c:pt>
                <c:pt idx="3">
                  <c:v>-96</c:v>
                </c:pt>
                <c:pt idx="4">
                  <c:v>-28</c:v>
                </c:pt>
                <c:pt idx="5">
                  <c:v>-30</c:v>
                </c:pt>
              </c:numCache>
            </c:numRef>
          </c:val>
          <c:smooth val="0"/>
        </c:ser>
        <c:ser>
          <c:idx val="3"/>
          <c:order val="3"/>
          <c:tx>
            <c:strRef>
              <c:f>Φύλλο1!$E$1</c:f>
              <c:strCache>
                <c:ptCount val="1"/>
                <c:pt idx="0">
                  <c:v>OuterLayer_Pole_H MIN</c:v>
                </c:pt>
              </c:strCache>
            </c:strRef>
          </c:tx>
          <c:spPr>
            <a:ln w="34925" cap="rnd">
              <a:solidFill>
                <a:schemeClr val="accent4"/>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pt idx="0">
                  <c:v>-60</c:v>
                </c:pt>
                <c:pt idx="1">
                  <c:v>-46</c:v>
                </c:pt>
                <c:pt idx="2">
                  <c:v>-81</c:v>
                </c:pt>
                <c:pt idx="3">
                  <c:v>-57</c:v>
                </c:pt>
                <c:pt idx="4">
                  <c:v>-5</c:v>
                </c:pt>
                <c:pt idx="5">
                  <c:v>4</c:v>
                </c:pt>
              </c:numCache>
            </c:numRef>
          </c:val>
          <c:smooth val="0"/>
        </c:ser>
        <c:dLbls>
          <c:showLegendKey val="0"/>
          <c:showVal val="0"/>
          <c:showCatName val="0"/>
          <c:showSerName val="0"/>
          <c:showPercent val="0"/>
          <c:showBubbleSize val="0"/>
        </c:dLbls>
        <c:marker val="1"/>
        <c:smooth val="0"/>
        <c:axId val="121323904"/>
        <c:axId val="121325440"/>
      </c:lineChart>
      <c:catAx>
        <c:axId val="121323904"/>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1325440"/>
        <c:crosses val="autoZero"/>
        <c:auto val="1"/>
        <c:lblAlgn val="ctr"/>
        <c:lblOffset val="100"/>
        <c:noMultiLvlLbl val="0"/>
      </c:catAx>
      <c:valAx>
        <c:axId val="121325440"/>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13239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531501174591699"/>
          <c:y val="5.761630182528623E-2"/>
          <c:w val="0.85929396814909564"/>
          <c:h val="0.71217667129549289"/>
        </c:manualLayout>
      </c:layout>
      <c:lineChart>
        <c:grouping val="standard"/>
        <c:varyColors val="0"/>
        <c:ser>
          <c:idx val="0"/>
          <c:order val="0"/>
          <c:tx>
            <c:strRef>
              <c:f>Φύλλο1!$B$1</c:f>
              <c:strCache>
                <c:ptCount val="1"/>
                <c:pt idx="0">
                  <c:v>InnerLayer_MidPlane MAX</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-89</c:v>
                </c:pt>
                <c:pt idx="1">
                  <c:v>-62</c:v>
                </c:pt>
                <c:pt idx="2">
                  <c:v>-103</c:v>
                </c:pt>
                <c:pt idx="3">
                  <c:v>-78</c:v>
                </c:pt>
                <c:pt idx="4">
                  <c:v>-130</c:v>
                </c:pt>
                <c:pt idx="5">
                  <c:v>-149</c:v>
                </c:pt>
              </c:numCache>
            </c:numRef>
          </c:val>
          <c:smooth val="0"/>
        </c:ser>
        <c:ser>
          <c:idx val="1"/>
          <c:order val="1"/>
          <c:tx>
            <c:strRef>
              <c:f>Φύλλο1!$C$1</c:f>
              <c:strCache>
                <c:ptCount val="1"/>
                <c:pt idx="0">
                  <c:v>InnerLayer_MidPlane MIN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-83</c:v>
                </c:pt>
                <c:pt idx="1">
                  <c:v>-62</c:v>
                </c:pt>
                <c:pt idx="2">
                  <c:v>-96</c:v>
                </c:pt>
                <c:pt idx="3">
                  <c:v>-65</c:v>
                </c:pt>
                <c:pt idx="4">
                  <c:v>-118</c:v>
                </c:pt>
                <c:pt idx="5">
                  <c:v>-137</c:v>
                </c:pt>
              </c:numCache>
            </c:numRef>
          </c:val>
          <c:smooth val="0"/>
        </c:ser>
        <c:ser>
          <c:idx val="2"/>
          <c:order val="2"/>
          <c:tx>
            <c:strRef>
              <c:f>Φύλλο1!$D$1</c:f>
              <c:strCache>
                <c:ptCount val="1"/>
                <c:pt idx="0">
                  <c:v>OuterLayer_MidPlane MAX</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-93</c:v>
                </c:pt>
                <c:pt idx="1">
                  <c:v>-74</c:v>
                </c:pt>
                <c:pt idx="2">
                  <c:v>-119</c:v>
                </c:pt>
                <c:pt idx="3">
                  <c:v>-70</c:v>
                </c:pt>
                <c:pt idx="4">
                  <c:v>-121</c:v>
                </c:pt>
                <c:pt idx="5">
                  <c:v>-141</c:v>
                </c:pt>
              </c:numCache>
            </c:numRef>
          </c:val>
          <c:smooth val="0"/>
        </c:ser>
        <c:ser>
          <c:idx val="3"/>
          <c:order val="3"/>
          <c:tx>
            <c:strRef>
              <c:f>Φύλλο1!$E$1</c:f>
              <c:strCache>
                <c:ptCount val="1"/>
                <c:pt idx="0">
                  <c:v>OuterLayer_MidPlane MIN</c:v>
                </c:pt>
              </c:strCache>
            </c:strRef>
          </c:tx>
          <c:spPr>
            <a:ln w="34925" cap="rnd">
              <a:solidFill>
                <a:schemeClr val="accent4"/>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pt idx="0">
                  <c:v>-80</c:v>
                </c:pt>
                <c:pt idx="1">
                  <c:v>-62</c:v>
                </c:pt>
                <c:pt idx="2">
                  <c:v>-96</c:v>
                </c:pt>
                <c:pt idx="3">
                  <c:v>-62</c:v>
                </c:pt>
                <c:pt idx="4">
                  <c:v>-109</c:v>
                </c:pt>
                <c:pt idx="5">
                  <c:v>-128</c:v>
                </c:pt>
              </c:numCache>
            </c:numRef>
          </c:val>
          <c:smooth val="0"/>
        </c:ser>
        <c:dLbls>
          <c:showLegendKey val="0"/>
          <c:showVal val="0"/>
          <c:showCatName val="0"/>
          <c:showSerName val="0"/>
          <c:showPercent val="0"/>
          <c:showBubbleSize val="0"/>
        </c:dLbls>
        <c:marker val="1"/>
        <c:smooth val="0"/>
        <c:axId val="121909248"/>
        <c:axId val="121910784"/>
      </c:lineChart>
      <c:catAx>
        <c:axId val="121909248"/>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1910784"/>
        <c:crosses val="autoZero"/>
        <c:auto val="1"/>
        <c:lblAlgn val="ctr"/>
        <c:lblOffset val="100"/>
        <c:noMultiLvlLbl val="0"/>
      </c:catAx>
      <c:valAx>
        <c:axId val="121910784"/>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1909248"/>
        <c:crosses val="autoZero"/>
        <c:crossBetween val="between"/>
      </c:valAx>
      <c:spPr>
        <a:noFill/>
        <a:ln>
          <a:noFill/>
        </a:ln>
        <a:effectLst/>
      </c:spPr>
    </c:plotArea>
    <c:legend>
      <c:legendPos val="b"/>
      <c:layout>
        <c:manualLayout>
          <c:xMode val="edge"/>
          <c:yMode val="edge"/>
          <c:x val="0.21231876035668701"/>
          <c:y val="0.69122528881357104"/>
          <c:w val="0.5721448604866739"/>
          <c:h val="0.27734763746354602"/>
        </c:manualLayout>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Φύλλο1!$B$1</c:f>
              <c:strCache>
                <c:ptCount val="1"/>
                <c:pt idx="0">
                  <c:v>Von-Mises Stress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2"/>
              <c:layout>
                <c:manualLayout>
                  <c:x val="-1.5055110112835701E-2"/>
                  <c:y val="3.53786370980387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3.5813171080887614E-2"/>
                  <c:y val="7.082972440944881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5.0986138321935513E-2"/>
                  <c:y val="4.0333463031798335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4.6920148813508575E-2"/>
                  <c:y val="4.3430331227802904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en-US" sz="1000" b="0"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2">
                  <c:v>100</c:v>
                </c:pt>
                <c:pt idx="3">
                  <c:v>139</c:v>
                </c:pt>
                <c:pt idx="4">
                  <c:v>108</c:v>
                </c:pt>
                <c:pt idx="5">
                  <c:v>94</c:v>
                </c:pt>
              </c:numCache>
            </c:numRef>
          </c:val>
          <c:smooth val="0"/>
        </c:ser>
        <c:ser>
          <c:idx val="1"/>
          <c:order val="1"/>
          <c:tx>
            <c:strRef>
              <c:f>Φύλλο1!$C$1</c:f>
              <c:strCache>
                <c:ptCount val="1"/>
                <c:pt idx="0">
                  <c:v>With 0.2 Friction</c:v>
                </c:pt>
              </c:strCache>
            </c:strRef>
          </c:tx>
          <c:marker>
            <c:symbol val="none"/>
          </c:marker>
          <c:dLbls>
            <c:dLbl>
              <c:idx val="2"/>
              <c:layout>
                <c:manualLayout>
                  <c:x val="-6.7025619413040111E-2"/>
                  <c:y val="1.1832660175740499E-3"/>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6.8770221904080178E-2"/>
                  <c:y val="-8.1333661417322831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3.6397758593871801E-2"/>
                  <c:y val="-4.244020762792550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3.6342371017222048E-2"/>
                  <c:y val="-4.2439876482908798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lang="en-US">
                    <a:solidFill>
                      <a:schemeClr val="accent2"/>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2">
                  <c:v>92</c:v>
                </c:pt>
                <c:pt idx="3">
                  <c:v>134</c:v>
                </c:pt>
                <c:pt idx="4">
                  <c:v>107</c:v>
                </c:pt>
                <c:pt idx="5">
                  <c:v>96</c:v>
                </c:pt>
              </c:numCache>
            </c:numRef>
          </c:val>
          <c:smooth val="0"/>
        </c:ser>
        <c:dLbls>
          <c:showLegendKey val="0"/>
          <c:showVal val="1"/>
          <c:showCatName val="0"/>
          <c:showSerName val="0"/>
          <c:showPercent val="0"/>
          <c:showBubbleSize val="0"/>
        </c:dLbls>
        <c:marker val="1"/>
        <c:smooth val="0"/>
        <c:axId val="123421440"/>
        <c:axId val="123422976"/>
      </c:lineChart>
      <c:catAx>
        <c:axId val="123421440"/>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3422976"/>
        <c:crosses val="autoZero"/>
        <c:auto val="1"/>
        <c:lblAlgn val="ctr"/>
        <c:lblOffset val="100"/>
        <c:noMultiLvlLbl val="0"/>
      </c:catAx>
      <c:valAx>
        <c:axId val="123422976"/>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342144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715408839390028E-2"/>
          <c:y val="9.0572251955537184E-2"/>
          <c:w val="0.87436538055314805"/>
          <c:h val="0.4859386092588579"/>
        </c:manualLayout>
      </c:layout>
      <c:lineChart>
        <c:grouping val="standard"/>
        <c:varyColors val="0"/>
        <c:ser>
          <c:idx val="0"/>
          <c:order val="0"/>
          <c:tx>
            <c:strRef>
              <c:f>Φύλλο1!$B$1</c:f>
              <c:strCache>
                <c:ptCount val="1"/>
                <c:pt idx="0">
                  <c:v>Contact Pressure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3"/>
              <c:layout>
                <c:manualLayout>
                  <c:x val="-7.0566409898429008E-2"/>
                  <c:y val="-4.323115102070121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3.96470993392962E-2"/>
                  <c:y val="-5.2729872806879796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3.3752988751998003E-2"/>
                  <c:y val="-5.8537042927444313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en-US" sz="1000" b="0" i="0" u="none" strike="noStrike" kern="1200" baseline="0">
                    <a:solidFill>
                      <a:schemeClr val="accent5">
                        <a:lumMod val="60000"/>
                        <a:lumOff val="40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2">
                  <c:v>0</c:v>
                </c:pt>
                <c:pt idx="3">
                  <c:v>129</c:v>
                </c:pt>
                <c:pt idx="4">
                  <c:v>99</c:v>
                </c:pt>
                <c:pt idx="5">
                  <c:v>86</c:v>
                </c:pt>
              </c:numCache>
            </c:numRef>
          </c:val>
          <c:smooth val="0"/>
        </c:ser>
        <c:ser>
          <c:idx val="1"/>
          <c:order val="1"/>
          <c:tx>
            <c:strRef>
              <c:f>Φύλλο1!$C$1</c:f>
              <c:strCache>
                <c:ptCount val="1"/>
                <c:pt idx="0">
                  <c:v>With 0.2 Friction</c:v>
                </c:pt>
              </c:strCache>
            </c:strRef>
          </c:tx>
          <c:marker>
            <c:symbol val="none"/>
          </c:marker>
          <c:dLbls>
            <c:dLbl>
              <c:idx val="2"/>
              <c:layout>
                <c:manualLayout>
                  <c:x val="3.1046310049149786E-3"/>
                  <c:y val="-2.672621038569934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2.1511385477264066E-2"/>
                  <c:y val="4.771611835856118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4.6843751466287935E-2"/>
                  <c:y val="4.513800072100539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5.6720491718899022E-2"/>
                  <c:y val="6.613118497856478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lang="en-US">
                    <a:solidFill>
                      <a:schemeClr val="accent2"/>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2">
                  <c:v>0</c:v>
                </c:pt>
                <c:pt idx="3">
                  <c:v>124</c:v>
                </c:pt>
                <c:pt idx="4">
                  <c:v>98</c:v>
                </c:pt>
                <c:pt idx="5">
                  <c:v>85</c:v>
                </c:pt>
              </c:numCache>
            </c:numRef>
          </c:val>
          <c:smooth val="0"/>
        </c:ser>
        <c:dLbls>
          <c:showLegendKey val="0"/>
          <c:showVal val="1"/>
          <c:showCatName val="0"/>
          <c:showSerName val="0"/>
          <c:showPercent val="0"/>
          <c:showBubbleSize val="0"/>
        </c:dLbls>
        <c:marker val="1"/>
        <c:smooth val="0"/>
        <c:axId val="123246464"/>
        <c:axId val="123248000"/>
      </c:lineChart>
      <c:catAx>
        <c:axId val="123246464"/>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3248000"/>
        <c:crosses val="autoZero"/>
        <c:auto val="1"/>
        <c:lblAlgn val="ctr"/>
        <c:lblOffset val="100"/>
        <c:noMultiLvlLbl val="0"/>
      </c:catAx>
      <c:valAx>
        <c:axId val="123248000"/>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32464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Φύλλο1!$B$1</c:f>
              <c:strCache>
                <c:ptCount val="1"/>
                <c:pt idx="0">
                  <c:v>Contact Pressure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2"/>
              <c:layout>
                <c:manualLayout>
                  <c:x val="-0.14528026419890519"/>
                  <c:y val="8.8783545411090688E-3"/>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en-US" sz="1197" b="0"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2">
                  <c:v>16</c:v>
                </c:pt>
                <c:pt idx="3">
                  <c:v>0</c:v>
                </c:pt>
                <c:pt idx="4">
                  <c:v>0</c:v>
                </c:pt>
                <c:pt idx="5">
                  <c:v>0</c:v>
                </c:pt>
              </c:numCache>
            </c:numRef>
          </c:val>
          <c:smooth val="0"/>
        </c:ser>
        <c:ser>
          <c:idx val="1"/>
          <c:order val="1"/>
          <c:tx>
            <c:strRef>
              <c:f>Φύλλο1!$C$1</c:f>
              <c:strCache>
                <c:ptCount val="1"/>
                <c:pt idx="0">
                  <c:v>With 0.2 Friction</c:v>
                </c:pt>
              </c:strCache>
            </c:strRef>
          </c:tx>
          <c:marker>
            <c:symbol val="none"/>
          </c:marker>
          <c:dLbls>
            <c:dLbl>
              <c:idx val="2"/>
              <c:layout>
                <c:manualLayout>
                  <c:x val="-7.7941311707232924E-3"/>
                  <c:y val="1.51765545781452E-2"/>
                </c:manualLayout>
              </c:layout>
              <c:spPr/>
              <c:txPr>
                <a:bodyPr/>
                <a:lstStyle/>
                <a:p>
                  <a:pPr>
                    <a:defRPr lang="en-US">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spPr>
              <a:noFill/>
              <a:ln>
                <a:noFill/>
              </a:ln>
              <a:effectLst/>
            </c:spPr>
            <c:txPr>
              <a:bodyPr/>
              <a:lstStyle/>
              <a:p>
                <a:pPr>
                  <a:defRPr lang="en-US"/>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2">
                  <c:v>19</c:v>
                </c:pt>
                <c:pt idx="3">
                  <c:v>0</c:v>
                </c:pt>
                <c:pt idx="4">
                  <c:v>0</c:v>
                </c:pt>
                <c:pt idx="5">
                  <c:v>0</c:v>
                </c:pt>
              </c:numCache>
            </c:numRef>
          </c:val>
          <c:smooth val="0"/>
        </c:ser>
        <c:dLbls>
          <c:showLegendKey val="0"/>
          <c:showVal val="1"/>
          <c:showCatName val="0"/>
          <c:showSerName val="0"/>
          <c:showPercent val="0"/>
          <c:showBubbleSize val="0"/>
        </c:dLbls>
        <c:marker val="1"/>
        <c:smooth val="0"/>
        <c:axId val="123273216"/>
        <c:axId val="123274752"/>
      </c:lineChart>
      <c:catAx>
        <c:axId val="123273216"/>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3274752"/>
        <c:crosses val="autoZero"/>
        <c:auto val="1"/>
        <c:lblAlgn val="ctr"/>
        <c:lblOffset val="100"/>
        <c:noMultiLvlLbl val="0"/>
      </c:catAx>
      <c:valAx>
        <c:axId val="123274752"/>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32732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Φύλλο1!$B$1</c:f>
              <c:strCache>
                <c:ptCount val="1"/>
                <c:pt idx="0">
                  <c:v>Azimuthal Stress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2"/>
              <c:layout>
                <c:manualLayout>
                  <c:x val="-1.4228862098902801E-2"/>
                  <c:y val="3.6127524631278288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en-US" sz="1000" b="0"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2">
                  <c:v>334</c:v>
                </c:pt>
                <c:pt idx="3">
                  <c:v>501</c:v>
                </c:pt>
                <c:pt idx="4">
                  <c:v>509</c:v>
                </c:pt>
                <c:pt idx="5">
                  <c:v>513</c:v>
                </c:pt>
              </c:numCache>
            </c:numRef>
          </c:val>
          <c:smooth val="0"/>
        </c:ser>
        <c:ser>
          <c:idx val="1"/>
          <c:order val="1"/>
          <c:tx>
            <c:strRef>
              <c:f>Φύλλο1!$C$1</c:f>
              <c:strCache>
                <c:ptCount val="1"/>
                <c:pt idx="0">
                  <c:v>With 0.2 Friction</c:v>
                </c:pt>
              </c:strCache>
            </c:strRef>
          </c:tx>
          <c:marker>
            <c:symbol val="none"/>
          </c:marker>
          <c:dLbls>
            <c:dLbl>
              <c:idx val="2"/>
              <c:layout>
                <c:manualLayout>
                  <c:x val="-0.12040192241386502"/>
                  <c:y val="-4.767759286762151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5.6054613132069803E-2"/>
                  <c:y val="4.6603628301028502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6.8924074988428924E-2"/>
                  <c:y val="5.7079319541989602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5.6571924964957387E-2"/>
                  <c:y val="6.2317165162470198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lang="en-US">
                    <a:solidFill>
                      <a:schemeClr val="accent2"/>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2">
                  <c:v>377</c:v>
                </c:pt>
                <c:pt idx="3">
                  <c:v>466</c:v>
                </c:pt>
                <c:pt idx="4">
                  <c:v>472</c:v>
                </c:pt>
                <c:pt idx="5">
                  <c:v>475</c:v>
                </c:pt>
              </c:numCache>
            </c:numRef>
          </c:val>
          <c:smooth val="0"/>
        </c:ser>
        <c:dLbls>
          <c:showLegendKey val="0"/>
          <c:showVal val="1"/>
          <c:showCatName val="0"/>
          <c:showSerName val="0"/>
          <c:showPercent val="0"/>
          <c:showBubbleSize val="0"/>
        </c:dLbls>
        <c:marker val="1"/>
        <c:smooth val="0"/>
        <c:axId val="123377152"/>
        <c:axId val="123378688"/>
      </c:lineChart>
      <c:catAx>
        <c:axId val="123377152"/>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3378688"/>
        <c:crosses val="autoZero"/>
        <c:auto val="1"/>
        <c:lblAlgn val="ctr"/>
        <c:lblOffset val="100"/>
        <c:noMultiLvlLbl val="0"/>
      </c:catAx>
      <c:valAx>
        <c:axId val="123378688"/>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23377152"/>
        <c:crosses val="autoZero"/>
        <c:crossBetween val="between"/>
      </c:valAx>
      <c:spPr>
        <a:noFill/>
        <a:ln>
          <a:noFill/>
        </a:ln>
        <a:effectLst/>
      </c:spPr>
    </c:plotArea>
    <c:legend>
      <c:legendPos val="b"/>
      <c:layout/>
      <c:overlay val="0"/>
      <c:txPr>
        <a:bodyPr/>
        <a:lstStyle/>
        <a:p>
          <a:pPr>
            <a:defRPr lang="en-US" sz="900">
              <a:solidFill>
                <a:schemeClr val="bg1">
                  <a:lumMod val="85000"/>
                </a:schemeClr>
              </a:solidFill>
              <a:latin typeface="Century Gothic" pitchFamily="34" charset="0"/>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Φύλλο1!$B$1</c:f>
              <c:strCache>
                <c:ptCount val="1"/>
                <c:pt idx="0">
                  <c:v>Coil, Max. Azimuthal Stress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0"/>
              <c:layout>
                <c:manualLayout>
                  <c:x val="-2.3646862324027677E-2"/>
                  <c:y val="2.0316188546607113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
              <c:layout>
                <c:manualLayout>
                  <c:x val="-4.9977809591982822E-2"/>
                  <c:y val="5.8924344983192892E-2"/>
                </c:manualLayout>
              </c:layout>
              <c:dLblPos val="r"/>
              <c:showLegendKey val="0"/>
              <c:showVal val="1"/>
              <c:showCatName val="0"/>
              <c:showSerName val="0"/>
              <c:showPercent val="0"/>
              <c:showBubbleSize val="0"/>
              <c:extLst>
                <c:ext xmlns:c15="http://schemas.microsoft.com/office/drawing/2012/chart" uri="{CE6537A1-D6FC-4f65-9D91-7224C49458BB}"/>
              </c:extLst>
            </c:dLbl>
            <c:dLbl>
              <c:idx val="2"/>
              <c:layout>
                <c:manualLayout>
                  <c:x val="-4.5938200906704842E-2"/>
                  <c:y val="-7.62665193166642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4.6718444285373417E-2"/>
                  <c:y val="5.3638470629767773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6.9807205917442133E-2"/>
                  <c:y val="3.5395926386394681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6.701932712956335E-2"/>
                  <c:y val="4.3667480161471046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accent5">
                        <a:lumMod val="60000"/>
                        <a:lumOff val="40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Φύλλο1!$A$2:$A$8</c:f>
              <c:strCache>
                <c:ptCount val="6"/>
                <c:pt idx="0">
                  <c:v>Under Collaring Press</c:v>
                </c:pt>
                <c:pt idx="1">
                  <c:v>Collared Coil</c:v>
                </c:pt>
                <c:pt idx="2">
                  <c:v>Yoke Assembly</c:v>
                </c:pt>
                <c:pt idx="3">
                  <c:v>4.2 K</c:v>
                </c:pt>
                <c:pt idx="4">
                  <c:v>4.2 K ,140 T/m</c:v>
                </c:pt>
                <c:pt idx="5">
                  <c:v>4.2 K ,155 T/m</c:v>
                </c:pt>
              </c:strCache>
            </c:strRef>
          </c:cat>
          <c:val>
            <c:numRef>
              <c:f>Φύλλο1!$B$2:$B$8</c:f>
              <c:numCache>
                <c:formatCode>General</c:formatCode>
                <c:ptCount val="7"/>
                <c:pt idx="0">
                  <c:v>-112</c:v>
                </c:pt>
                <c:pt idx="1">
                  <c:v>-87</c:v>
                </c:pt>
                <c:pt idx="2">
                  <c:v>-134</c:v>
                </c:pt>
                <c:pt idx="3">
                  <c:v>-107</c:v>
                </c:pt>
                <c:pt idx="4">
                  <c:v>-136</c:v>
                </c:pt>
                <c:pt idx="5">
                  <c:v>-156</c:v>
                </c:pt>
              </c:numCache>
            </c:numRef>
          </c:val>
          <c:smooth val="0"/>
        </c:ser>
        <c:ser>
          <c:idx val="1"/>
          <c:order val="1"/>
          <c:tx>
            <c:strRef>
              <c:f>Φύλλο1!$C$1</c:f>
              <c:strCache>
                <c:ptCount val="1"/>
                <c:pt idx="0">
                  <c:v>With 0.2 Friction</c:v>
                </c:pt>
              </c:strCache>
            </c:strRef>
          </c:tx>
          <c:marker>
            <c:symbol val="none"/>
          </c:marker>
          <c:dLbls>
            <c:dLbl>
              <c:idx val="0"/>
              <c:layout>
                <c:manualLayout>
                  <c:x val="-7.2142209496540211E-2"/>
                  <c:y val="-3.962302957744317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
              <c:layout>
                <c:manualLayout>
                  <c:x val="-4.5801717967072296E-2"/>
                  <c:y val="-4.033000260932295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2"/>
              <c:layout>
                <c:manualLayout>
                  <c:x val="-6.4194547756216899E-2"/>
                  <c:y val="4.1365782680547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4.9570746838463374E-2"/>
                  <c:y val="-2.76364138693188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2.0779527559055117E-2"/>
                  <c:y val="-3.191938726957376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1.5130994989262595E-2"/>
                  <c:y val="-2.9733081610412732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a:solidFill>
                      <a:schemeClr val="accent2"/>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Φύλλο1!$A$2:$A$8</c:f>
              <c:strCache>
                <c:ptCount val="6"/>
                <c:pt idx="0">
                  <c:v>Under Collaring Press</c:v>
                </c:pt>
                <c:pt idx="1">
                  <c:v>Collared Coil</c:v>
                </c:pt>
                <c:pt idx="2">
                  <c:v>Yoke Assembly</c:v>
                </c:pt>
                <c:pt idx="3">
                  <c:v>4.2 K</c:v>
                </c:pt>
                <c:pt idx="4">
                  <c:v>4.2 K ,140 T/m</c:v>
                </c:pt>
                <c:pt idx="5">
                  <c:v>4.2 K ,155 T/m</c:v>
                </c:pt>
              </c:strCache>
            </c:strRef>
          </c:cat>
          <c:val>
            <c:numRef>
              <c:f>Φύλλο1!$C$2:$C$8</c:f>
              <c:numCache>
                <c:formatCode>General</c:formatCode>
                <c:ptCount val="7"/>
                <c:pt idx="0">
                  <c:v>-111</c:v>
                </c:pt>
                <c:pt idx="1">
                  <c:v>-86</c:v>
                </c:pt>
                <c:pt idx="2">
                  <c:v>-136</c:v>
                </c:pt>
                <c:pt idx="3">
                  <c:v>-105</c:v>
                </c:pt>
                <c:pt idx="4">
                  <c:v>-134</c:v>
                </c:pt>
                <c:pt idx="5">
                  <c:v>-153</c:v>
                </c:pt>
              </c:numCache>
            </c:numRef>
          </c:val>
          <c:smooth val="0"/>
        </c:ser>
        <c:dLbls>
          <c:dLblPos val="t"/>
          <c:showLegendKey val="0"/>
          <c:showVal val="1"/>
          <c:showCatName val="0"/>
          <c:showSerName val="0"/>
          <c:showPercent val="0"/>
          <c:showBubbleSize val="0"/>
        </c:dLbls>
        <c:marker val="1"/>
        <c:smooth val="0"/>
        <c:axId val="132443520"/>
        <c:axId val="132445312"/>
      </c:lineChart>
      <c:catAx>
        <c:axId val="132443520"/>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8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32445312"/>
        <c:crosses val="autoZero"/>
        <c:auto val="1"/>
        <c:lblAlgn val="ctr"/>
        <c:lblOffset val="100"/>
        <c:noMultiLvlLbl val="0"/>
      </c:catAx>
      <c:valAx>
        <c:axId val="132445312"/>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Century Gothic" panose="020B0502020202020204" pitchFamily="34" charset="0"/>
                <a:ea typeface="+mn-ea"/>
                <a:cs typeface="+mn-cs"/>
              </a:defRPr>
            </a:pPr>
            <a:endParaRPr lang="en-US"/>
          </a:p>
        </c:txPr>
        <c:crossAx val="13244352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Century Gothic" panose="020B0502020202020204" pitchFamily="34" charset="0"/>
              <a:ea typeface="+mn-ea"/>
              <a:cs typeface="+mn-cs"/>
            </a:defRPr>
          </a:pPr>
          <a:endParaRPr lang="en-US"/>
        </a:p>
      </c:txPr>
    </c:legend>
    <c:plotVisOnly val="1"/>
    <c:dispBlanksAs val="gap"/>
    <c:showDLblsOverMax val="0"/>
  </c:chart>
  <c:spPr>
    <a:solidFill>
      <a:schemeClr val="tx1">
        <a:lumMod val="75000"/>
        <a:lumOff val="25000"/>
      </a:schemeClr>
    </a:solidFill>
    <a:ln>
      <a:noFill/>
    </a:ln>
    <a:effectLst/>
  </c:spPr>
  <c:txPr>
    <a:bodyPr/>
    <a:lstStyle/>
    <a:p>
      <a:pPr>
        <a:defRPr/>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546C31-918F-4195-87AA-D663C3510F4F}" type="doc">
      <dgm:prSet loTypeId="urn:microsoft.com/office/officeart/2005/8/layout/chevron1" loCatId="process" qsTypeId="urn:microsoft.com/office/officeart/2005/8/quickstyle/3d4" qsCatId="3D" csTypeId="urn:microsoft.com/office/officeart/2005/8/colors/colorful3" csCatId="colorful" phldr="1"/>
      <dgm:spPr/>
    </dgm:pt>
    <dgm:pt modelId="{8750E941-E02B-437C-9C5E-81CD0D8FBCF9}">
      <dgm:prSet phldrT="[Text]" custT="1"/>
      <dgm:spPr/>
      <dgm:t>
        <a:bodyPr/>
        <a:lstStyle/>
        <a:p>
          <a:r>
            <a:rPr lang="en-US" sz="1600" dirty="0" smtClean="0">
              <a:latin typeface="Century Gothic" pitchFamily="34" charset="0"/>
            </a:rPr>
            <a:t>Under collaring press</a:t>
          </a:r>
          <a:endParaRPr lang="en-US" sz="1600" dirty="0">
            <a:latin typeface="Century Gothic" pitchFamily="34" charset="0"/>
          </a:endParaRPr>
        </a:p>
      </dgm:t>
    </dgm:pt>
    <dgm:pt modelId="{01D65211-84F0-4951-9727-48B0747B0472}" type="parTrans" cxnId="{3060C907-6658-4EA6-B56B-0FBFC6970301}">
      <dgm:prSet/>
      <dgm:spPr/>
      <dgm:t>
        <a:bodyPr/>
        <a:lstStyle/>
        <a:p>
          <a:endParaRPr lang="en-US" sz="1400">
            <a:latin typeface="Century Gothic" pitchFamily="34" charset="0"/>
          </a:endParaRPr>
        </a:p>
      </dgm:t>
    </dgm:pt>
    <dgm:pt modelId="{20E3B732-9204-4C18-A601-A99BF035D67E}" type="sibTrans" cxnId="{3060C907-6658-4EA6-B56B-0FBFC6970301}">
      <dgm:prSet/>
      <dgm:spPr/>
      <dgm:t>
        <a:bodyPr/>
        <a:lstStyle/>
        <a:p>
          <a:endParaRPr lang="en-US" sz="1400">
            <a:latin typeface="Century Gothic" pitchFamily="34" charset="0"/>
          </a:endParaRPr>
        </a:p>
      </dgm:t>
    </dgm:pt>
    <dgm:pt modelId="{6FFB7F5B-EC07-4828-8E06-B7C1D79FC672}">
      <dgm:prSet phldrT="[Text]" custT="1"/>
      <dgm:spPr/>
      <dgm:t>
        <a:bodyPr/>
        <a:lstStyle/>
        <a:p>
          <a:r>
            <a:rPr lang="en-US" sz="1600" dirty="0" smtClean="0">
              <a:latin typeface="Century Gothic" pitchFamily="34" charset="0"/>
            </a:rPr>
            <a:t>Collared coil</a:t>
          </a:r>
          <a:endParaRPr lang="en-US" sz="1600" dirty="0">
            <a:latin typeface="Century Gothic" pitchFamily="34" charset="0"/>
          </a:endParaRPr>
        </a:p>
      </dgm:t>
    </dgm:pt>
    <dgm:pt modelId="{DD192D6D-1136-48DE-A798-DCC2666C435C}" type="parTrans" cxnId="{BC728F81-D893-4DB0-8A3A-2F3B61BC2BAB}">
      <dgm:prSet/>
      <dgm:spPr/>
      <dgm:t>
        <a:bodyPr/>
        <a:lstStyle/>
        <a:p>
          <a:endParaRPr lang="en-US" sz="1400">
            <a:latin typeface="Century Gothic" pitchFamily="34" charset="0"/>
          </a:endParaRPr>
        </a:p>
      </dgm:t>
    </dgm:pt>
    <dgm:pt modelId="{90E1BC33-35D9-4115-8779-3AC541485780}" type="sibTrans" cxnId="{BC728F81-D893-4DB0-8A3A-2F3B61BC2BAB}">
      <dgm:prSet/>
      <dgm:spPr/>
      <dgm:t>
        <a:bodyPr/>
        <a:lstStyle/>
        <a:p>
          <a:endParaRPr lang="en-US" sz="1400">
            <a:latin typeface="Century Gothic" pitchFamily="34" charset="0"/>
          </a:endParaRPr>
        </a:p>
      </dgm:t>
    </dgm:pt>
    <dgm:pt modelId="{350D9A20-64B9-4F04-83FC-3CE2313F7D03}">
      <dgm:prSet phldrT="[Text]" custT="1"/>
      <dgm:spPr/>
      <dgm:t>
        <a:bodyPr/>
        <a:lstStyle/>
        <a:p>
          <a:r>
            <a:rPr lang="en-US" sz="1600" dirty="0" smtClean="0">
              <a:latin typeface="Century Gothic" pitchFamily="34" charset="0"/>
            </a:rPr>
            <a:t>Yoke assembly </a:t>
          </a:r>
        </a:p>
        <a:p>
          <a:r>
            <a:rPr lang="en-US" sz="1600" dirty="0" smtClean="0">
              <a:latin typeface="Century Gothic" pitchFamily="34" charset="0"/>
            </a:rPr>
            <a:t>@293 K</a:t>
          </a:r>
          <a:endParaRPr lang="en-US" sz="1600" dirty="0">
            <a:latin typeface="Century Gothic" pitchFamily="34" charset="0"/>
          </a:endParaRPr>
        </a:p>
      </dgm:t>
    </dgm:pt>
    <dgm:pt modelId="{836BC382-0A9D-42E3-B2A8-1B5CB72A893D}" type="parTrans" cxnId="{26531663-F367-4172-BC8C-3EA80975BEFC}">
      <dgm:prSet/>
      <dgm:spPr/>
      <dgm:t>
        <a:bodyPr/>
        <a:lstStyle/>
        <a:p>
          <a:endParaRPr lang="en-US" sz="1400">
            <a:latin typeface="Century Gothic" pitchFamily="34" charset="0"/>
          </a:endParaRPr>
        </a:p>
      </dgm:t>
    </dgm:pt>
    <dgm:pt modelId="{50E72D29-45C3-440D-BDDE-EE31262A0805}" type="sibTrans" cxnId="{26531663-F367-4172-BC8C-3EA80975BEFC}">
      <dgm:prSet/>
      <dgm:spPr/>
      <dgm:t>
        <a:bodyPr/>
        <a:lstStyle/>
        <a:p>
          <a:endParaRPr lang="en-US" sz="1400">
            <a:latin typeface="Century Gothic" pitchFamily="34" charset="0"/>
          </a:endParaRPr>
        </a:p>
      </dgm:t>
    </dgm:pt>
    <dgm:pt modelId="{F91602BB-7F6D-4198-9372-E5580BCBDFCC}">
      <dgm:prSet custT="1"/>
      <dgm:spPr/>
      <dgm:t>
        <a:bodyPr/>
        <a:lstStyle/>
        <a:p>
          <a:r>
            <a:rPr lang="en-US" sz="1600" dirty="0" smtClean="0">
              <a:latin typeface="Century Gothic" pitchFamily="34" charset="0"/>
            </a:rPr>
            <a:t>@4.2 K</a:t>
          </a:r>
          <a:endParaRPr lang="en-US" sz="1600" dirty="0">
            <a:latin typeface="Century Gothic" pitchFamily="34" charset="0"/>
          </a:endParaRPr>
        </a:p>
      </dgm:t>
    </dgm:pt>
    <dgm:pt modelId="{3791E0CB-D178-4297-AA7C-5B9FD2149F86}" type="parTrans" cxnId="{2A48DA06-8F90-4D2F-A06A-5D29D153CB7B}">
      <dgm:prSet/>
      <dgm:spPr/>
      <dgm:t>
        <a:bodyPr/>
        <a:lstStyle/>
        <a:p>
          <a:endParaRPr lang="en-US" sz="1400">
            <a:latin typeface="Century Gothic" pitchFamily="34" charset="0"/>
          </a:endParaRPr>
        </a:p>
      </dgm:t>
    </dgm:pt>
    <dgm:pt modelId="{C03310AD-A136-4B0E-B0F7-CFAF9079C230}" type="sibTrans" cxnId="{2A48DA06-8F90-4D2F-A06A-5D29D153CB7B}">
      <dgm:prSet/>
      <dgm:spPr/>
      <dgm:t>
        <a:bodyPr/>
        <a:lstStyle/>
        <a:p>
          <a:endParaRPr lang="en-US" sz="1400">
            <a:latin typeface="Century Gothic" pitchFamily="34" charset="0"/>
          </a:endParaRPr>
        </a:p>
      </dgm:t>
    </dgm:pt>
    <dgm:pt modelId="{1D643B02-9300-40A5-B71A-4942725CFFD6}">
      <dgm:prSet custT="1"/>
      <dgm:spPr/>
      <dgm:t>
        <a:bodyPr/>
        <a:lstStyle/>
        <a:p>
          <a:r>
            <a:rPr lang="en-US" sz="1600" dirty="0" smtClean="0">
              <a:latin typeface="Century Gothic" pitchFamily="34" charset="0"/>
            </a:rPr>
            <a:t>@4.2 K, </a:t>
          </a:r>
        </a:p>
        <a:p>
          <a:r>
            <a:rPr lang="en-US" sz="1600" dirty="0" smtClean="0">
              <a:latin typeface="Century Gothic" pitchFamily="34" charset="0"/>
            </a:rPr>
            <a:t>140 T/m</a:t>
          </a:r>
          <a:endParaRPr lang="en-US" sz="1600" dirty="0">
            <a:latin typeface="Century Gothic" pitchFamily="34" charset="0"/>
          </a:endParaRPr>
        </a:p>
      </dgm:t>
    </dgm:pt>
    <dgm:pt modelId="{B29CC578-E4EC-44B7-A75F-7F4E0393370E}" type="parTrans" cxnId="{6C20B357-9982-47C9-B998-176663A33B2E}">
      <dgm:prSet/>
      <dgm:spPr/>
      <dgm:t>
        <a:bodyPr/>
        <a:lstStyle/>
        <a:p>
          <a:endParaRPr lang="en-US" sz="1400">
            <a:latin typeface="Century Gothic" pitchFamily="34" charset="0"/>
          </a:endParaRPr>
        </a:p>
      </dgm:t>
    </dgm:pt>
    <dgm:pt modelId="{1587F50D-27DA-4622-B861-5D8DAEBA7FD3}" type="sibTrans" cxnId="{6C20B357-9982-47C9-B998-176663A33B2E}">
      <dgm:prSet/>
      <dgm:spPr/>
      <dgm:t>
        <a:bodyPr/>
        <a:lstStyle/>
        <a:p>
          <a:endParaRPr lang="en-US" sz="1400">
            <a:latin typeface="Century Gothic" pitchFamily="34" charset="0"/>
          </a:endParaRPr>
        </a:p>
      </dgm:t>
    </dgm:pt>
    <dgm:pt modelId="{94A542C1-91BF-4089-9946-DB185B943AE3}">
      <dgm:prSet custT="1"/>
      <dgm:spPr/>
      <dgm:t>
        <a:bodyPr/>
        <a:lstStyle/>
        <a:p>
          <a:r>
            <a:rPr lang="en-US" sz="1600" dirty="0" smtClean="0">
              <a:latin typeface="Century Gothic" pitchFamily="34" charset="0"/>
            </a:rPr>
            <a:t>@4.2 K, </a:t>
          </a:r>
        </a:p>
        <a:p>
          <a:r>
            <a:rPr lang="en-US" sz="1600" dirty="0" smtClean="0">
              <a:latin typeface="Century Gothic" pitchFamily="34" charset="0"/>
            </a:rPr>
            <a:t>155 T/m</a:t>
          </a:r>
          <a:endParaRPr lang="en-US" sz="1600" dirty="0">
            <a:latin typeface="Century Gothic" pitchFamily="34" charset="0"/>
          </a:endParaRPr>
        </a:p>
      </dgm:t>
    </dgm:pt>
    <dgm:pt modelId="{4988503C-3892-4CE6-8368-EC864A8BBDDB}" type="parTrans" cxnId="{81DE6FD4-1EA6-420E-BEAA-2D52F3D40244}">
      <dgm:prSet/>
      <dgm:spPr/>
      <dgm:t>
        <a:bodyPr/>
        <a:lstStyle/>
        <a:p>
          <a:endParaRPr lang="en-US" sz="1400">
            <a:latin typeface="Century Gothic" pitchFamily="34" charset="0"/>
          </a:endParaRPr>
        </a:p>
      </dgm:t>
    </dgm:pt>
    <dgm:pt modelId="{C4897F9B-381C-46FF-A4F1-B09BFC6DA43A}" type="sibTrans" cxnId="{81DE6FD4-1EA6-420E-BEAA-2D52F3D40244}">
      <dgm:prSet/>
      <dgm:spPr/>
      <dgm:t>
        <a:bodyPr/>
        <a:lstStyle/>
        <a:p>
          <a:endParaRPr lang="en-US" sz="1400">
            <a:latin typeface="Century Gothic" pitchFamily="34" charset="0"/>
          </a:endParaRPr>
        </a:p>
      </dgm:t>
    </dgm:pt>
    <dgm:pt modelId="{08682B6A-3AB0-44F2-9787-119004E568F1}" type="pres">
      <dgm:prSet presAssocID="{35546C31-918F-4195-87AA-D663C3510F4F}" presName="Name0" presStyleCnt="0">
        <dgm:presLayoutVars>
          <dgm:dir/>
          <dgm:animLvl val="lvl"/>
          <dgm:resizeHandles val="exact"/>
        </dgm:presLayoutVars>
      </dgm:prSet>
      <dgm:spPr/>
    </dgm:pt>
    <dgm:pt modelId="{C13B615A-11C6-48AF-9063-990F019D734E}" type="pres">
      <dgm:prSet presAssocID="{8750E941-E02B-437C-9C5E-81CD0D8FBCF9}" presName="parTxOnly" presStyleLbl="node1" presStyleIdx="0" presStyleCnt="6">
        <dgm:presLayoutVars>
          <dgm:chMax val="0"/>
          <dgm:chPref val="0"/>
          <dgm:bulletEnabled val="1"/>
        </dgm:presLayoutVars>
      </dgm:prSet>
      <dgm:spPr/>
      <dgm:t>
        <a:bodyPr/>
        <a:lstStyle/>
        <a:p>
          <a:endParaRPr lang="en-US"/>
        </a:p>
      </dgm:t>
    </dgm:pt>
    <dgm:pt modelId="{B1CEADED-D3F7-4219-AF85-E482539AFCDB}" type="pres">
      <dgm:prSet presAssocID="{20E3B732-9204-4C18-A601-A99BF035D67E}" presName="parTxOnlySpace" presStyleCnt="0"/>
      <dgm:spPr/>
    </dgm:pt>
    <dgm:pt modelId="{086C7DDF-FD63-495D-B0B6-A0F12D76421E}" type="pres">
      <dgm:prSet presAssocID="{6FFB7F5B-EC07-4828-8E06-B7C1D79FC672}" presName="parTxOnly" presStyleLbl="node1" presStyleIdx="1" presStyleCnt="6">
        <dgm:presLayoutVars>
          <dgm:chMax val="0"/>
          <dgm:chPref val="0"/>
          <dgm:bulletEnabled val="1"/>
        </dgm:presLayoutVars>
      </dgm:prSet>
      <dgm:spPr/>
      <dgm:t>
        <a:bodyPr/>
        <a:lstStyle/>
        <a:p>
          <a:endParaRPr lang="en-US"/>
        </a:p>
      </dgm:t>
    </dgm:pt>
    <dgm:pt modelId="{7FB81B53-05D9-4E78-A611-99F258BA05FA}" type="pres">
      <dgm:prSet presAssocID="{90E1BC33-35D9-4115-8779-3AC541485780}" presName="parTxOnlySpace" presStyleCnt="0"/>
      <dgm:spPr/>
    </dgm:pt>
    <dgm:pt modelId="{D7704FC0-F012-47D2-8171-499A1DF398F8}" type="pres">
      <dgm:prSet presAssocID="{350D9A20-64B9-4F04-83FC-3CE2313F7D03}" presName="parTxOnly" presStyleLbl="node1" presStyleIdx="2" presStyleCnt="6">
        <dgm:presLayoutVars>
          <dgm:chMax val="0"/>
          <dgm:chPref val="0"/>
          <dgm:bulletEnabled val="1"/>
        </dgm:presLayoutVars>
      </dgm:prSet>
      <dgm:spPr/>
      <dgm:t>
        <a:bodyPr/>
        <a:lstStyle/>
        <a:p>
          <a:endParaRPr lang="en-US"/>
        </a:p>
      </dgm:t>
    </dgm:pt>
    <dgm:pt modelId="{2D0FBA30-EBFD-48B9-9089-5024D44D0D61}" type="pres">
      <dgm:prSet presAssocID="{50E72D29-45C3-440D-BDDE-EE31262A0805}" presName="parTxOnlySpace" presStyleCnt="0"/>
      <dgm:spPr/>
    </dgm:pt>
    <dgm:pt modelId="{9FEF2B47-E66B-4EA5-B65A-64F92AFACA7F}" type="pres">
      <dgm:prSet presAssocID="{F91602BB-7F6D-4198-9372-E5580BCBDFCC}" presName="parTxOnly" presStyleLbl="node1" presStyleIdx="3" presStyleCnt="6">
        <dgm:presLayoutVars>
          <dgm:chMax val="0"/>
          <dgm:chPref val="0"/>
          <dgm:bulletEnabled val="1"/>
        </dgm:presLayoutVars>
      </dgm:prSet>
      <dgm:spPr/>
      <dgm:t>
        <a:bodyPr/>
        <a:lstStyle/>
        <a:p>
          <a:endParaRPr lang="en-US"/>
        </a:p>
      </dgm:t>
    </dgm:pt>
    <dgm:pt modelId="{9C13276C-F6AE-4EAB-9D87-6088A648BD6D}" type="pres">
      <dgm:prSet presAssocID="{C03310AD-A136-4B0E-B0F7-CFAF9079C230}" presName="parTxOnlySpace" presStyleCnt="0"/>
      <dgm:spPr/>
    </dgm:pt>
    <dgm:pt modelId="{A2474E75-B46A-4173-A416-531707AF778F}" type="pres">
      <dgm:prSet presAssocID="{1D643B02-9300-40A5-B71A-4942725CFFD6}" presName="parTxOnly" presStyleLbl="node1" presStyleIdx="4" presStyleCnt="6">
        <dgm:presLayoutVars>
          <dgm:chMax val="0"/>
          <dgm:chPref val="0"/>
          <dgm:bulletEnabled val="1"/>
        </dgm:presLayoutVars>
      </dgm:prSet>
      <dgm:spPr/>
      <dgm:t>
        <a:bodyPr/>
        <a:lstStyle/>
        <a:p>
          <a:endParaRPr lang="en-US"/>
        </a:p>
      </dgm:t>
    </dgm:pt>
    <dgm:pt modelId="{A61604FA-8032-440B-A099-59D20C555EAF}" type="pres">
      <dgm:prSet presAssocID="{1587F50D-27DA-4622-B861-5D8DAEBA7FD3}" presName="parTxOnlySpace" presStyleCnt="0"/>
      <dgm:spPr/>
    </dgm:pt>
    <dgm:pt modelId="{76E81BE7-6987-44E2-BF26-9F047270C37E}" type="pres">
      <dgm:prSet presAssocID="{94A542C1-91BF-4089-9946-DB185B943AE3}" presName="parTxOnly" presStyleLbl="node1" presStyleIdx="5" presStyleCnt="6">
        <dgm:presLayoutVars>
          <dgm:chMax val="0"/>
          <dgm:chPref val="0"/>
          <dgm:bulletEnabled val="1"/>
        </dgm:presLayoutVars>
      </dgm:prSet>
      <dgm:spPr/>
      <dgm:t>
        <a:bodyPr/>
        <a:lstStyle/>
        <a:p>
          <a:endParaRPr lang="en-US"/>
        </a:p>
      </dgm:t>
    </dgm:pt>
  </dgm:ptLst>
  <dgm:cxnLst>
    <dgm:cxn modelId="{2AAD7EFF-3DA2-41A2-BE3C-FA4554DE936A}" type="presOf" srcId="{F91602BB-7F6D-4198-9372-E5580BCBDFCC}" destId="{9FEF2B47-E66B-4EA5-B65A-64F92AFACA7F}" srcOrd="0" destOrd="0" presId="urn:microsoft.com/office/officeart/2005/8/layout/chevron1"/>
    <dgm:cxn modelId="{FAA73829-0282-49FB-BA25-48DA0EBD03F1}" type="presOf" srcId="{94A542C1-91BF-4089-9946-DB185B943AE3}" destId="{76E81BE7-6987-44E2-BF26-9F047270C37E}" srcOrd="0" destOrd="0" presId="urn:microsoft.com/office/officeart/2005/8/layout/chevron1"/>
    <dgm:cxn modelId="{180BDE87-26A8-4006-A3D1-F38A722C406F}" type="presOf" srcId="{6FFB7F5B-EC07-4828-8E06-B7C1D79FC672}" destId="{086C7DDF-FD63-495D-B0B6-A0F12D76421E}" srcOrd="0" destOrd="0" presId="urn:microsoft.com/office/officeart/2005/8/layout/chevron1"/>
    <dgm:cxn modelId="{81DE6FD4-1EA6-420E-BEAA-2D52F3D40244}" srcId="{35546C31-918F-4195-87AA-D663C3510F4F}" destId="{94A542C1-91BF-4089-9946-DB185B943AE3}" srcOrd="5" destOrd="0" parTransId="{4988503C-3892-4CE6-8368-EC864A8BBDDB}" sibTransId="{C4897F9B-381C-46FF-A4F1-B09BFC6DA43A}"/>
    <dgm:cxn modelId="{6C20B357-9982-47C9-B998-176663A33B2E}" srcId="{35546C31-918F-4195-87AA-D663C3510F4F}" destId="{1D643B02-9300-40A5-B71A-4942725CFFD6}" srcOrd="4" destOrd="0" parTransId="{B29CC578-E4EC-44B7-A75F-7F4E0393370E}" sibTransId="{1587F50D-27DA-4622-B861-5D8DAEBA7FD3}"/>
    <dgm:cxn modelId="{2F4F2A32-7EAE-42F7-8F19-90C202929DC9}" type="presOf" srcId="{8750E941-E02B-437C-9C5E-81CD0D8FBCF9}" destId="{C13B615A-11C6-48AF-9063-990F019D734E}" srcOrd="0" destOrd="0" presId="urn:microsoft.com/office/officeart/2005/8/layout/chevron1"/>
    <dgm:cxn modelId="{3060C907-6658-4EA6-B56B-0FBFC6970301}" srcId="{35546C31-918F-4195-87AA-D663C3510F4F}" destId="{8750E941-E02B-437C-9C5E-81CD0D8FBCF9}" srcOrd="0" destOrd="0" parTransId="{01D65211-84F0-4951-9727-48B0747B0472}" sibTransId="{20E3B732-9204-4C18-A601-A99BF035D67E}"/>
    <dgm:cxn modelId="{1E0EFB22-F8FF-44D5-B7E5-8BCFF62393AA}" type="presOf" srcId="{350D9A20-64B9-4F04-83FC-3CE2313F7D03}" destId="{D7704FC0-F012-47D2-8171-499A1DF398F8}" srcOrd="0" destOrd="0" presId="urn:microsoft.com/office/officeart/2005/8/layout/chevron1"/>
    <dgm:cxn modelId="{95278E18-7FEC-4AE7-A627-9BE563740EA2}" type="presOf" srcId="{1D643B02-9300-40A5-B71A-4942725CFFD6}" destId="{A2474E75-B46A-4173-A416-531707AF778F}" srcOrd="0" destOrd="0" presId="urn:microsoft.com/office/officeart/2005/8/layout/chevron1"/>
    <dgm:cxn modelId="{F5B030E5-7113-48A3-B340-C41D3A678B43}" type="presOf" srcId="{35546C31-918F-4195-87AA-D663C3510F4F}" destId="{08682B6A-3AB0-44F2-9787-119004E568F1}" srcOrd="0" destOrd="0" presId="urn:microsoft.com/office/officeart/2005/8/layout/chevron1"/>
    <dgm:cxn modelId="{2A48DA06-8F90-4D2F-A06A-5D29D153CB7B}" srcId="{35546C31-918F-4195-87AA-D663C3510F4F}" destId="{F91602BB-7F6D-4198-9372-E5580BCBDFCC}" srcOrd="3" destOrd="0" parTransId="{3791E0CB-D178-4297-AA7C-5B9FD2149F86}" sibTransId="{C03310AD-A136-4B0E-B0F7-CFAF9079C230}"/>
    <dgm:cxn modelId="{26531663-F367-4172-BC8C-3EA80975BEFC}" srcId="{35546C31-918F-4195-87AA-D663C3510F4F}" destId="{350D9A20-64B9-4F04-83FC-3CE2313F7D03}" srcOrd="2" destOrd="0" parTransId="{836BC382-0A9D-42E3-B2A8-1B5CB72A893D}" sibTransId="{50E72D29-45C3-440D-BDDE-EE31262A0805}"/>
    <dgm:cxn modelId="{BC728F81-D893-4DB0-8A3A-2F3B61BC2BAB}" srcId="{35546C31-918F-4195-87AA-D663C3510F4F}" destId="{6FFB7F5B-EC07-4828-8E06-B7C1D79FC672}" srcOrd="1" destOrd="0" parTransId="{DD192D6D-1136-48DE-A798-DCC2666C435C}" sibTransId="{90E1BC33-35D9-4115-8779-3AC541485780}"/>
    <dgm:cxn modelId="{C00AD6C3-0163-4840-8D9D-DD31EE286A8E}" type="presParOf" srcId="{08682B6A-3AB0-44F2-9787-119004E568F1}" destId="{C13B615A-11C6-48AF-9063-990F019D734E}" srcOrd="0" destOrd="0" presId="urn:microsoft.com/office/officeart/2005/8/layout/chevron1"/>
    <dgm:cxn modelId="{EB5C09ED-655F-4236-8E7D-17B1582ECBB1}" type="presParOf" srcId="{08682B6A-3AB0-44F2-9787-119004E568F1}" destId="{B1CEADED-D3F7-4219-AF85-E482539AFCDB}" srcOrd="1" destOrd="0" presId="urn:microsoft.com/office/officeart/2005/8/layout/chevron1"/>
    <dgm:cxn modelId="{CA22AA5E-8FEB-44E5-A77C-9312BF88C36E}" type="presParOf" srcId="{08682B6A-3AB0-44F2-9787-119004E568F1}" destId="{086C7DDF-FD63-495D-B0B6-A0F12D76421E}" srcOrd="2" destOrd="0" presId="urn:microsoft.com/office/officeart/2005/8/layout/chevron1"/>
    <dgm:cxn modelId="{1DB2D449-E862-44A4-8BD7-0A591F33DA34}" type="presParOf" srcId="{08682B6A-3AB0-44F2-9787-119004E568F1}" destId="{7FB81B53-05D9-4E78-A611-99F258BA05FA}" srcOrd="3" destOrd="0" presId="urn:microsoft.com/office/officeart/2005/8/layout/chevron1"/>
    <dgm:cxn modelId="{99C8AE45-9AB8-4174-A9E6-44B0203B1F56}" type="presParOf" srcId="{08682B6A-3AB0-44F2-9787-119004E568F1}" destId="{D7704FC0-F012-47D2-8171-499A1DF398F8}" srcOrd="4" destOrd="0" presId="urn:microsoft.com/office/officeart/2005/8/layout/chevron1"/>
    <dgm:cxn modelId="{BE0BE266-7481-47C7-9F43-9B6E0A6FB9B5}" type="presParOf" srcId="{08682B6A-3AB0-44F2-9787-119004E568F1}" destId="{2D0FBA30-EBFD-48B9-9089-5024D44D0D61}" srcOrd="5" destOrd="0" presId="urn:microsoft.com/office/officeart/2005/8/layout/chevron1"/>
    <dgm:cxn modelId="{C0C5A2D7-9279-49C5-A3B5-7B9361EB9461}" type="presParOf" srcId="{08682B6A-3AB0-44F2-9787-119004E568F1}" destId="{9FEF2B47-E66B-4EA5-B65A-64F92AFACA7F}" srcOrd="6" destOrd="0" presId="urn:microsoft.com/office/officeart/2005/8/layout/chevron1"/>
    <dgm:cxn modelId="{417E8ACF-F41E-47F5-BF46-2C5832651F84}" type="presParOf" srcId="{08682B6A-3AB0-44F2-9787-119004E568F1}" destId="{9C13276C-F6AE-4EAB-9D87-6088A648BD6D}" srcOrd="7" destOrd="0" presId="urn:microsoft.com/office/officeart/2005/8/layout/chevron1"/>
    <dgm:cxn modelId="{E4A44FA9-B157-4ED1-95AA-D4DC91F26299}" type="presParOf" srcId="{08682B6A-3AB0-44F2-9787-119004E568F1}" destId="{A2474E75-B46A-4173-A416-531707AF778F}" srcOrd="8" destOrd="0" presId="urn:microsoft.com/office/officeart/2005/8/layout/chevron1"/>
    <dgm:cxn modelId="{84C33F98-2BB5-4DFC-A9A8-BCF29A9F9E15}" type="presParOf" srcId="{08682B6A-3AB0-44F2-9787-119004E568F1}" destId="{A61604FA-8032-440B-A099-59D20C555EAF}" srcOrd="9" destOrd="0" presId="urn:microsoft.com/office/officeart/2005/8/layout/chevron1"/>
    <dgm:cxn modelId="{AF294AEF-D616-48BD-AA90-4CF24E9F9766}" type="presParOf" srcId="{08682B6A-3AB0-44F2-9787-119004E568F1}" destId="{76E81BE7-6987-44E2-BF26-9F047270C37E}" srcOrd="10" destOrd="0" presId="urn:microsoft.com/office/officeart/2005/8/layout/chevro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546C31-918F-4195-87AA-D663C3510F4F}" type="doc">
      <dgm:prSet loTypeId="urn:microsoft.com/office/officeart/2005/8/layout/chevron1" loCatId="process" qsTypeId="urn:microsoft.com/office/officeart/2005/8/quickstyle/3d4" qsCatId="3D" csTypeId="urn:microsoft.com/office/officeart/2005/8/colors/colorful3" csCatId="colorful" phldr="1"/>
      <dgm:spPr/>
    </dgm:pt>
    <dgm:pt modelId="{350D9A20-64B9-4F04-83FC-3CE2313F7D03}">
      <dgm:prSet phldrT="[Text]" custT="1"/>
      <dgm:spPr/>
      <dgm:t>
        <a:bodyPr/>
        <a:lstStyle/>
        <a:p>
          <a:r>
            <a:rPr lang="en-US" sz="1600" dirty="0" smtClean="0">
              <a:latin typeface="Century Gothic" pitchFamily="34" charset="0"/>
            </a:rPr>
            <a:t>Yoke assembly </a:t>
          </a:r>
        </a:p>
        <a:p>
          <a:r>
            <a:rPr lang="en-US" sz="1600" dirty="0" smtClean="0">
              <a:latin typeface="Century Gothic" pitchFamily="34" charset="0"/>
            </a:rPr>
            <a:t>@293 K</a:t>
          </a:r>
          <a:endParaRPr lang="en-US" sz="1600" dirty="0">
            <a:latin typeface="Century Gothic" pitchFamily="34" charset="0"/>
          </a:endParaRPr>
        </a:p>
      </dgm:t>
    </dgm:pt>
    <dgm:pt modelId="{836BC382-0A9D-42E3-B2A8-1B5CB72A893D}" type="parTrans" cxnId="{26531663-F367-4172-BC8C-3EA80975BEFC}">
      <dgm:prSet/>
      <dgm:spPr/>
      <dgm:t>
        <a:bodyPr/>
        <a:lstStyle/>
        <a:p>
          <a:endParaRPr lang="en-US" sz="1400">
            <a:latin typeface="Century Gothic" pitchFamily="34" charset="0"/>
          </a:endParaRPr>
        </a:p>
      </dgm:t>
    </dgm:pt>
    <dgm:pt modelId="{50E72D29-45C3-440D-BDDE-EE31262A0805}" type="sibTrans" cxnId="{26531663-F367-4172-BC8C-3EA80975BEFC}">
      <dgm:prSet/>
      <dgm:spPr/>
      <dgm:t>
        <a:bodyPr/>
        <a:lstStyle/>
        <a:p>
          <a:endParaRPr lang="en-US" sz="1400">
            <a:latin typeface="Century Gothic" pitchFamily="34" charset="0"/>
          </a:endParaRPr>
        </a:p>
      </dgm:t>
    </dgm:pt>
    <dgm:pt modelId="{F91602BB-7F6D-4198-9372-E5580BCBDFCC}">
      <dgm:prSet custT="1"/>
      <dgm:spPr/>
      <dgm:t>
        <a:bodyPr/>
        <a:lstStyle/>
        <a:p>
          <a:r>
            <a:rPr lang="en-US" sz="1600" dirty="0" smtClean="0">
              <a:latin typeface="Century Gothic" pitchFamily="34" charset="0"/>
            </a:rPr>
            <a:t>@4.2 K</a:t>
          </a:r>
          <a:endParaRPr lang="en-US" sz="1600" dirty="0">
            <a:latin typeface="Century Gothic" pitchFamily="34" charset="0"/>
          </a:endParaRPr>
        </a:p>
      </dgm:t>
    </dgm:pt>
    <dgm:pt modelId="{3791E0CB-D178-4297-AA7C-5B9FD2149F86}" type="parTrans" cxnId="{2A48DA06-8F90-4D2F-A06A-5D29D153CB7B}">
      <dgm:prSet/>
      <dgm:spPr/>
      <dgm:t>
        <a:bodyPr/>
        <a:lstStyle/>
        <a:p>
          <a:endParaRPr lang="en-US" sz="1400">
            <a:latin typeface="Century Gothic" pitchFamily="34" charset="0"/>
          </a:endParaRPr>
        </a:p>
      </dgm:t>
    </dgm:pt>
    <dgm:pt modelId="{C03310AD-A136-4B0E-B0F7-CFAF9079C230}" type="sibTrans" cxnId="{2A48DA06-8F90-4D2F-A06A-5D29D153CB7B}">
      <dgm:prSet/>
      <dgm:spPr/>
      <dgm:t>
        <a:bodyPr/>
        <a:lstStyle/>
        <a:p>
          <a:endParaRPr lang="en-US" sz="1400">
            <a:latin typeface="Century Gothic" pitchFamily="34" charset="0"/>
          </a:endParaRPr>
        </a:p>
      </dgm:t>
    </dgm:pt>
    <dgm:pt modelId="{1D643B02-9300-40A5-B71A-4942725CFFD6}">
      <dgm:prSet custT="1"/>
      <dgm:spPr/>
      <dgm:t>
        <a:bodyPr/>
        <a:lstStyle/>
        <a:p>
          <a:r>
            <a:rPr lang="en-US" sz="1600" dirty="0" smtClean="0">
              <a:latin typeface="Century Gothic" pitchFamily="34" charset="0"/>
            </a:rPr>
            <a:t>@4.2 K, </a:t>
          </a:r>
        </a:p>
        <a:p>
          <a:r>
            <a:rPr lang="en-US" sz="1600" dirty="0" smtClean="0">
              <a:latin typeface="Century Gothic" pitchFamily="34" charset="0"/>
            </a:rPr>
            <a:t>140 T/m</a:t>
          </a:r>
          <a:endParaRPr lang="en-US" sz="1600" dirty="0">
            <a:latin typeface="Century Gothic" pitchFamily="34" charset="0"/>
          </a:endParaRPr>
        </a:p>
      </dgm:t>
    </dgm:pt>
    <dgm:pt modelId="{B29CC578-E4EC-44B7-A75F-7F4E0393370E}" type="parTrans" cxnId="{6C20B357-9982-47C9-B998-176663A33B2E}">
      <dgm:prSet/>
      <dgm:spPr/>
      <dgm:t>
        <a:bodyPr/>
        <a:lstStyle/>
        <a:p>
          <a:endParaRPr lang="en-US" sz="1400">
            <a:latin typeface="Century Gothic" pitchFamily="34" charset="0"/>
          </a:endParaRPr>
        </a:p>
      </dgm:t>
    </dgm:pt>
    <dgm:pt modelId="{1587F50D-27DA-4622-B861-5D8DAEBA7FD3}" type="sibTrans" cxnId="{6C20B357-9982-47C9-B998-176663A33B2E}">
      <dgm:prSet/>
      <dgm:spPr/>
      <dgm:t>
        <a:bodyPr/>
        <a:lstStyle/>
        <a:p>
          <a:endParaRPr lang="en-US" sz="1400">
            <a:latin typeface="Century Gothic" pitchFamily="34" charset="0"/>
          </a:endParaRPr>
        </a:p>
      </dgm:t>
    </dgm:pt>
    <dgm:pt modelId="{94A542C1-91BF-4089-9946-DB185B943AE3}">
      <dgm:prSet custT="1"/>
      <dgm:spPr/>
      <dgm:t>
        <a:bodyPr/>
        <a:lstStyle/>
        <a:p>
          <a:r>
            <a:rPr lang="en-US" sz="1600" dirty="0" smtClean="0">
              <a:latin typeface="Century Gothic" pitchFamily="34" charset="0"/>
            </a:rPr>
            <a:t>@4.2 K, </a:t>
          </a:r>
        </a:p>
        <a:p>
          <a:r>
            <a:rPr lang="en-US" sz="1600" dirty="0" smtClean="0">
              <a:latin typeface="Century Gothic" pitchFamily="34" charset="0"/>
            </a:rPr>
            <a:t>155 T/m</a:t>
          </a:r>
          <a:endParaRPr lang="en-US" sz="1600" dirty="0">
            <a:latin typeface="Century Gothic" pitchFamily="34" charset="0"/>
          </a:endParaRPr>
        </a:p>
      </dgm:t>
    </dgm:pt>
    <dgm:pt modelId="{4988503C-3892-4CE6-8368-EC864A8BBDDB}" type="parTrans" cxnId="{81DE6FD4-1EA6-420E-BEAA-2D52F3D40244}">
      <dgm:prSet/>
      <dgm:spPr/>
      <dgm:t>
        <a:bodyPr/>
        <a:lstStyle/>
        <a:p>
          <a:endParaRPr lang="en-US" sz="1400">
            <a:latin typeface="Century Gothic" pitchFamily="34" charset="0"/>
          </a:endParaRPr>
        </a:p>
      </dgm:t>
    </dgm:pt>
    <dgm:pt modelId="{C4897F9B-381C-46FF-A4F1-B09BFC6DA43A}" type="sibTrans" cxnId="{81DE6FD4-1EA6-420E-BEAA-2D52F3D40244}">
      <dgm:prSet/>
      <dgm:spPr/>
      <dgm:t>
        <a:bodyPr/>
        <a:lstStyle/>
        <a:p>
          <a:endParaRPr lang="en-US" sz="1400">
            <a:latin typeface="Century Gothic" pitchFamily="34" charset="0"/>
          </a:endParaRPr>
        </a:p>
      </dgm:t>
    </dgm:pt>
    <dgm:pt modelId="{08682B6A-3AB0-44F2-9787-119004E568F1}" type="pres">
      <dgm:prSet presAssocID="{35546C31-918F-4195-87AA-D663C3510F4F}" presName="Name0" presStyleCnt="0">
        <dgm:presLayoutVars>
          <dgm:dir/>
          <dgm:animLvl val="lvl"/>
          <dgm:resizeHandles val="exact"/>
        </dgm:presLayoutVars>
      </dgm:prSet>
      <dgm:spPr/>
    </dgm:pt>
    <dgm:pt modelId="{D7704FC0-F012-47D2-8171-499A1DF398F8}" type="pres">
      <dgm:prSet presAssocID="{350D9A20-64B9-4F04-83FC-3CE2313F7D03}" presName="parTxOnly" presStyleLbl="node1" presStyleIdx="0" presStyleCnt="4">
        <dgm:presLayoutVars>
          <dgm:chMax val="0"/>
          <dgm:chPref val="0"/>
          <dgm:bulletEnabled val="1"/>
        </dgm:presLayoutVars>
      </dgm:prSet>
      <dgm:spPr/>
      <dgm:t>
        <a:bodyPr/>
        <a:lstStyle/>
        <a:p>
          <a:endParaRPr lang="en-US"/>
        </a:p>
      </dgm:t>
    </dgm:pt>
    <dgm:pt modelId="{2D0FBA30-EBFD-48B9-9089-5024D44D0D61}" type="pres">
      <dgm:prSet presAssocID="{50E72D29-45C3-440D-BDDE-EE31262A0805}" presName="parTxOnlySpace" presStyleCnt="0"/>
      <dgm:spPr/>
    </dgm:pt>
    <dgm:pt modelId="{9FEF2B47-E66B-4EA5-B65A-64F92AFACA7F}" type="pres">
      <dgm:prSet presAssocID="{F91602BB-7F6D-4198-9372-E5580BCBDFCC}" presName="parTxOnly" presStyleLbl="node1" presStyleIdx="1" presStyleCnt="4">
        <dgm:presLayoutVars>
          <dgm:chMax val="0"/>
          <dgm:chPref val="0"/>
          <dgm:bulletEnabled val="1"/>
        </dgm:presLayoutVars>
      </dgm:prSet>
      <dgm:spPr/>
      <dgm:t>
        <a:bodyPr/>
        <a:lstStyle/>
        <a:p>
          <a:endParaRPr lang="en-US"/>
        </a:p>
      </dgm:t>
    </dgm:pt>
    <dgm:pt modelId="{9C13276C-F6AE-4EAB-9D87-6088A648BD6D}" type="pres">
      <dgm:prSet presAssocID="{C03310AD-A136-4B0E-B0F7-CFAF9079C230}" presName="parTxOnlySpace" presStyleCnt="0"/>
      <dgm:spPr/>
    </dgm:pt>
    <dgm:pt modelId="{A2474E75-B46A-4173-A416-531707AF778F}" type="pres">
      <dgm:prSet presAssocID="{1D643B02-9300-40A5-B71A-4942725CFFD6}" presName="parTxOnly" presStyleLbl="node1" presStyleIdx="2" presStyleCnt="4">
        <dgm:presLayoutVars>
          <dgm:chMax val="0"/>
          <dgm:chPref val="0"/>
          <dgm:bulletEnabled val="1"/>
        </dgm:presLayoutVars>
      </dgm:prSet>
      <dgm:spPr/>
      <dgm:t>
        <a:bodyPr/>
        <a:lstStyle/>
        <a:p>
          <a:endParaRPr lang="en-US"/>
        </a:p>
      </dgm:t>
    </dgm:pt>
    <dgm:pt modelId="{A61604FA-8032-440B-A099-59D20C555EAF}" type="pres">
      <dgm:prSet presAssocID="{1587F50D-27DA-4622-B861-5D8DAEBA7FD3}" presName="parTxOnlySpace" presStyleCnt="0"/>
      <dgm:spPr/>
    </dgm:pt>
    <dgm:pt modelId="{76E81BE7-6987-44E2-BF26-9F047270C37E}" type="pres">
      <dgm:prSet presAssocID="{94A542C1-91BF-4089-9946-DB185B943AE3}" presName="parTxOnly" presStyleLbl="node1" presStyleIdx="3" presStyleCnt="4">
        <dgm:presLayoutVars>
          <dgm:chMax val="0"/>
          <dgm:chPref val="0"/>
          <dgm:bulletEnabled val="1"/>
        </dgm:presLayoutVars>
      </dgm:prSet>
      <dgm:spPr/>
      <dgm:t>
        <a:bodyPr/>
        <a:lstStyle/>
        <a:p>
          <a:endParaRPr lang="en-US"/>
        </a:p>
      </dgm:t>
    </dgm:pt>
  </dgm:ptLst>
  <dgm:cxnLst>
    <dgm:cxn modelId="{81DE6FD4-1EA6-420E-BEAA-2D52F3D40244}" srcId="{35546C31-918F-4195-87AA-D663C3510F4F}" destId="{94A542C1-91BF-4089-9946-DB185B943AE3}" srcOrd="3" destOrd="0" parTransId="{4988503C-3892-4CE6-8368-EC864A8BBDDB}" sibTransId="{C4897F9B-381C-46FF-A4F1-B09BFC6DA43A}"/>
    <dgm:cxn modelId="{F6F91F6C-C651-44B9-9CE0-1CA6BBA98B94}" type="presOf" srcId="{94A542C1-91BF-4089-9946-DB185B943AE3}" destId="{76E81BE7-6987-44E2-BF26-9F047270C37E}" srcOrd="0" destOrd="0" presId="urn:microsoft.com/office/officeart/2005/8/layout/chevron1"/>
    <dgm:cxn modelId="{6C20B357-9982-47C9-B998-176663A33B2E}" srcId="{35546C31-918F-4195-87AA-D663C3510F4F}" destId="{1D643B02-9300-40A5-B71A-4942725CFFD6}" srcOrd="2" destOrd="0" parTransId="{B29CC578-E4EC-44B7-A75F-7F4E0393370E}" sibTransId="{1587F50D-27DA-4622-B861-5D8DAEBA7FD3}"/>
    <dgm:cxn modelId="{D5A2A148-68E9-4B49-8D41-C13824E4C1FD}" type="presOf" srcId="{F91602BB-7F6D-4198-9372-E5580BCBDFCC}" destId="{9FEF2B47-E66B-4EA5-B65A-64F92AFACA7F}" srcOrd="0" destOrd="0" presId="urn:microsoft.com/office/officeart/2005/8/layout/chevron1"/>
    <dgm:cxn modelId="{D63F299B-7191-4C69-AE38-26EDA456D5A6}" type="presOf" srcId="{35546C31-918F-4195-87AA-D663C3510F4F}" destId="{08682B6A-3AB0-44F2-9787-119004E568F1}" srcOrd="0" destOrd="0" presId="urn:microsoft.com/office/officeart/2005/8/layout/chevron1"/>
    <dgm:cxn modelId="{2A48DA06-8F90-4D2F-A06A-5D29D153CB7B}" srcId="{35546C31-918F-4195-87AA-D663C3510F4F}" destId="{F91602BB-7F6D-4198-9372-E5580BCBDFCC}" srcOrd="1" destOrd="0" parTransId="{3791E0CB-D178-4297-AA7C-5B9FD2149F86}" sibTransId="{C03310AD-A136-4B0E-B0F7-CFAF9079C230}"/>
    <dgm:cxn modelId="{ED328BCE-3A4A-4714-8189-692FF649D978}" type="presOf" srcId="{1D643B02-9300-40A5-B71A-4942725CFFD6}" destId="{A2474E75-B46A-4173-A416-531707AF778F}" srcOrd="0" destOrd="0" presId="urn:microsoft.com/office/officeart/2005/8/layout/chevron1"/>
    <dgm:cxn modelId="{26531663-F367-4172-BC8C-3EA80975BEFC}" srcId="{35546C31-918F-4195-87AA-D663C3510F4F}" destId="{350D9A20-64B9-4F04-83FC-3CE2313F7D03}" srcOrd="0" destOrd="0" parTransId="{836BC382-0A9D-42E3-B2A8-1B5CB72A893D}" sibTransId="{50E72D29-45C3-440D-BDDE-EE31262A0805}"/>
    <dgm:cxn modelId="{0504D9C7-1CB2-4864-A767-6B404554784B}" type="presOf" srcId="{350D9A20-64B9-4F04-83FC-3CE2313F7D03}" destId="{D7704FC0-F012-47D2-8171-499A1DF398F8}" srcOrd="0" destOrd="0" presId="urn:microsoft.com/office/officeart/2005/8/layout/chevron1"/>
    <dgm:cxn modelId="{85F2875F-BA06-4836-8D14-2557B42A1FA7}" type="presParOf" srcId="{08682B6A-3AB0-44F2-9787-119004E568F1}" destId="{D7704FC0-F012-47D2-8171-499A1DF398F8}" srcOrd="0" destOrd="0" presId="urn:microsoft.com/office/officeart/2005/8/layout/chevron1"/>
    <dgm:cxn modelId="{77E1FD68-67A9-4D5A-B925-8ED06198AA00}" type="presParOf" srcId="{08682B6A-3AB0-44F2-9787-119004E568F1}" destId="{2D0FBA30-EBFD-48B9-9089-5024D44D0D61}" srcOrd="1" destOrd="0" presId="urn:microsoft.com/office/officeart/2005/8/layout/chevron1"/>
    <dgm:cxn modelId="{3333DD0F-7342-4DE2-9D63-454AFE1F8A4D}" type="presParOf" srcId="{08682B6A-3AB0-44F2-9787-119004E568F1}" destId="{9FEF2B47-E66B-4EA5-B65A-64F92AFACA7F}" srcOrd="2" destOrd="0" presId="urn:microsoft.com/office/officeart/2005/8/layout/chevron1"/>
    <dgm:cxn modelId="{ACA46BC0-7AF7-4740-8C87-55D6A7421BB4}" type="presParOf" srcId="{08682B6A-3AB0-44F2-9787-119004E568F1}" destId="{9C13276C-F6AE-4EAB-9D87-6088A648BD6D}" srcOrd="3" destOrd="0" presId="urn:microsoft.com/office/officeart/2005/8/layout/chevron1"/>
    <dgm:cxn modelId="{2850BA9F-80C5-46AF-82D6-146AD7B23057}" type="presParOf" srcId="{08682B6A-3AB0-44F2-9787-119004E568F1}" destId="{A2474E75-B46A-4173-A416-531707AF778F}" srcOrd="4" destOrd="0" presId="urn:microsoft.com/office/officeart/2005/8/layout/chevron1"/>
    <dgm:cxn modelId="{5D4E389B-2487-4720-8290-61B68C5A3728}" type="presParOf" srcId="{08682B6A-3AB0-44F2-9787-119004E568F1}" destId="{A61604FA-8032-440B-A099-59D20C555EAF}" srcOrd="5" destOrd="0" presId="urn:microsoft.com/office/officeart/2005/8/layout/chevron1"/>
    <dgm:cxn modelId="{93AFF06F-2836-49EC-80A9-6A049A518989}" type="presParOf" srcId="{08682B6A-3AB0-44F2-9787-119004E568F1}" destId="{76E81BE7-6987-44E2-BF26-9F047270C37E}" srcOrd="6" destOrd="0" presId="urn:microsoft.com/office/officeart/2005/8/layout/chevro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3B615A-11C6-48AF-9063-990F019D734E}">
      <dsp:nvSpPr>
        <dsp:cNvPr id="0" name=""/>
        <dsp:cNvSpPr/>
      </dsp:nvSpPr>
      <dsp:spPr>
        <a:xfrm>
          <a:off x="5879" y="2271889"/>
          <a:ext cx="2187219" cy="874887"/>
        </a:xfrm>
        <a:prstGeom prst="chevron">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Century Gothic" pitchFamily="34" charset="0"/>
            </a:rPr>
            <a:t>Under collaring press</a:t>
          </a:r>
          <a:endParaRPr lang="en-US" sz="1600" kern="1200" dirty="0">
            <a:latin typeface="Century Gothic" pitchFamily="34" charset="0"/>
          </a:endParaRPr>
        </a:p>
      </dsp:txBody>
      <dsp:txXfrm>
        <a:off x="443323" y="2271889"/>
        <a:ext cx="1312332" cy="874887"/>
      </dsp:txXfrm>
    </dsp:sp>
    <dsp:sp modelId="{086C7DDF-FD63-495D-B0B6-A0F12D76421E}">
      <dsp:nvSpPr>
        <dsp:cNvPr id="0" name=""/>
        <dsp:cNvSpPr/>
      </dsp:nvSpPr>
      <dsp:spPr>
        <a:xfrm>
          <a:off x="1974377" y="2271889"/>
          <a:ext cx="2187219" cy="874887"/>
        </a:xfrm>
        <a:prstGeom prst="chevron">
          <a:avLst/>
        </a:prstGeom>
        <a:solidFill>
          <a:schemeClr val="accent3">
            <a:hueOff val="542120"/>
            <a:satOff val="20000"/>
            <a:lumOff val="-294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Century Gothic" pitchFamily="34" charset="0"/>
            </a:rPr>
            <a:t>Collared coil</a:t>
          </a:r>
          <a:endParaRPr lang="en-US" sz="1600" kern="1200" dirty="0">
            <a:latin typeface="Century Gothic" pitchFamily="34" charset="0"/>
          </a:endParaRPr>
        </a:p>
      </dsp:txBody>
      <dsp:txXfrm>
        <a:off x="2411821" y="2271889"/>
        <a:ext cx="1312332" cy="874887"/>
      </dsp:txXfrm>
    </dsp:sp>
    <dsp:sp modelId="{D7704FC0-F012-47D2-8171-499A1DF398F8}">
      <dsp:nvSpPr>
        <dsp:cNvPr id="0" name=""/>
        <dsp:cNvSpPr/>
      </dsp:nvSpPr>
      <dsp:spPr>
        <a:xfrm>
          <a:off x="3942874" y="2271889"/>
          <a:ext cx="2187219" cy="874887"/>
        </a:xfrm>
        <a:prstGeom prst="chevron">
          <a:avLst/>
        </a:prstGeom>
        <a:solidFill>
          <a:schemeClr val="accent3">
            <a:hueOff val="1084240"/>
            <a:satOff val="40000"/>
            <a:lumOff val="-588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Century Gothic" pitchFamily="34" charset="0"/>
            </a:rPr>
            <a:t>Yoke assembly </a:t>
          </a:r>
        </a:p>
        <a:p>
          <a:pPr lvl="0" algn="ctr" defTabSz="711200">
            <a:lnSpc>
              <a:spcPct val="90000"/>
            </a:lnSpc>
            <a:spcBef>
              <a:spcPct val="0"/>
            </a:spcBef>
            <a:spcAft>
              <a:spcPct val="35000"/>
            </a:spcAft>
          </a:pPr>
          <a:r>
            <a:rPr lang="en-US" sz="1600" kern="1200" dirty="0" smtClean="0">
              <a:latin typeface="Century Gothic" pitchFamily="34" charset="0"/>
            </a:rPr>
            <a:t>@293 K</a:t>
          </a:r>
          <a:endParaRPr lang="en-US" sz="1600" kern="1200" dirty="0">
            <a:latin typeface="Century Gothic" pitchFamily="34" charset="0"/>
          </a:endParaRPr>
        </a:p>
      </dsp:txBody>
      <dsp:txXfrm>
        <a:off x="4380318" y="2271889"/>
        <a:ext cx="1312332" cy="874887"/>
      </dsp:txXfrm>
    </dsp:sp>
    <dsp:sp modelId="{9FEF2B47-E66B-4EA5-B65A-64F92AFACA7F}">
      <dsp:nvSpPr>
        <dsp:cNvPr id="0" name=""/>
        <dsp:cNvSpPr/>
      </dsp:nvSpPr>
      <dsp:spPr>
        <a:xfrm>
          <a:off x="5911372" y="2271889"/>
          <a:ext cx="2187219" cy="874887"/>
        </a:xfrm>
        <a:prstGeom prst="chevron">
          <a:avLst/>
        </a:prstGeom>
        <a:solidFill>
          <a:schemeClr val="accent3">
            <a:hueOff val="1626359"/>
            <a:satOff val="60000"/>
            <a:lumOff val="-882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Century Gothic" pitchFamily="34" charset="0"/>
            </a:rPr>
            <a:t>@4.2 K</a:t>
          </a:r>
          <a:endParaRPr lang="en-US" sz="1600" kern="1200" dirty="0">
            <a:latin typeface="Century Gothic" pitchFamily="34" charset="0"/>
          </a:endParaRPr>
        </a:p>
      </dsp:txBody>
      <dsp:txXfrm>
        <a:off x="6348816" y="2271889"/>
        <a:ext cx="1312332" cy="874887"/>
      </dsp:txXfrm>
    </dsp:sp>
    <dsp:sp modelId="{A2474E75-B46A-4173-A416-531707AF778F}">
      <dsp:nvSpPr>
        <dsp:cNvPr id="0" name=""/>
        <dsp:cNvSpPr/>
      </dsp:nvSpPr>
      <dsp:spPr>
        <a:xfrm>
          <a:off x="7879869" y="2271889"/>
          <a:ext cx="2187219" cy="874887"/>
        </a:xfrm>
        <a:prstGeom prst="chevron">
          <a:avLst/>
        </a:prstGeom>
        <a:solidFill>
          <a:schemeClr val="accent3">
            <a:hueOff val="2168479"/>
            <a:satOff val="80000"/>
            <a:lumOff val="-1176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Century Gothic" pitchFamily="34" charset="0"/>
            </a:rPr>
            <a:t>@4.2 K, </a:t>
          </a:r>
        </a:p>
        <a:p>
          <a:pPr lvl="0" algn="ctr" defTabSz="711200">
            <a:lnSpc>
              <a:spcPct val="90000"/>
            </a:lnSpc>
            <a:spcBef>
              <a:spcPct val="0"/>
            </a:spcBef>
            <a:spcAft>
              <a:spcPct val="35000"/>
            </a:spcAft>
          </a:pPr>
          <a:r>
            <a:rPr lang="en-US" sz="1600" kern="1200" dirty="0" smtClean="0">
              <a:latin typeface="Century Gothic" pitchFamily="34" charset="0"/>
            </a:rPr>
            <a:t>140 T/m</a:t>
          </a:r>
          <a:endParaRPr lang="en-US" sz="1600" kern="1200" dirty="0">
            <a:latin typeface="Century Gothic" pitchFamily="34" charset="0"/>
          </a:endParaRPr>
        </a:p>
      </dsp:txBody>
      <dsp:txXfrm>
        <a:off x="8317313" y="2271889"/>
        <a:ext cx="1312332" cy="874887"/>
      </dsp:txXfrm>
    </dsp:sp>
    <dsp:sp modelId="{76E81BE7-6987-44E2-BF26-9F047270C37E}">
      <dsp:nvSpPr>
        <dsp:cNvPr id="0" name=""/>
        <dsp:cNvSpPr/>
      </dsp:nvSpPr>
      <dsp:spPr>
        <a:xfrm>
          <a:off x="9848366" y="2271889"/>
          <a:ext cx="2187219" cy="874887"/>
        </a:xfrm>
        <a:prstGeom prst="chevron">
          <a:avLst/>
        </a:prstGeom>
        <a:solidFill>
          <a:schemeClr val="accent3">
            <a:hueOff val="2710599"/>
            <a:satOff val="100000"/>
            <a:lumOff val="-1470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Century Gothic" pitchFamily="34" charset="0"/>
            </a:rPr>
            <a:t>@4.2 K, </a:t>
          </a:r>
        </a:p>
        <a:p>
          <a:pPr lvl="0" algn="ctr" defTabSz="711200">
            <a:lnSpc>
              <a:spcPct val="90000"/>
            </a:lnSpc>
            <a:spcBef>
              <a:spcPct val="0"/>
            </a:spcBef>
            <a:spcAft>
              <a:spcPct val="35000"/>
            </a:spcAft>
          </a:pPr>
          <a:r>
            <a:rPr lang="en-US" sz="1600" kern="1200" dirty="0" smtClean="0">
              <a:latin typeface="Century Gothic" pitchFamily="34" charset="0"/>
            </a:rPr>
            <a:t>155 T/m</a:t>
          </a:r>
          <a:endParaRPr lang="en-US" sz="1600" kern="1200" dirty="0">
            <a:latin typeface="Century Gothic" pitchFamily="34" charset="0"/>
          </a:endParaRPr>
        </a:p>
      </dsp:txBody>
      <dsp:txXfrm>
        <a:off x="10285810" y="2271889"/>
        <a:ext cx="1312332" cy="8748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E288131-FC44-40BC-B6FE-2F0B1623D5D2}" type="datetimeFigureOut">
              <a:rPr lang="en-US" smtClean="0"/>
              <a:t>5/4/2016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E7D2F92-34CF-4BF0-8B57-3CBA3ECC4B5D}" type="slidenum">
              <a:rPr lang="en-US" smtClean="0"/>
              <a:t>‹#›</a:t>
            </a:fld>
            <a:endParaRPr lang="en-US"/>
          </a:p>
        </p:txBody>
      </p:sp>
    </p:spTree>
    <p:extLst>
      <p:ext uri="{BB962C8B-B14F-4D97-AF65-F5344CB8AC3E}">
        <p14:creationId xmlns:p14="http://schemas.microsoft.com/office/powerpoint/2010/main" val="23661888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4AA65B-1C81-4EE2-8E20-E5D64AA2966C}" type="datetimeFigureOut">
              <a:rPr lang="en-US" smtClean="0"/>
              <a:pPr/>
              <a:t>5/4/2016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7AFC91-FF3F-4B7E-A2FB-ECBBE848AA1A}" type="slidenum">
              <a:rPr lang="en-US" smtClean="0"/>
              <a:pPr/>
              <a:t>‹#›</a:t>
            </a:fld>
            <a:endParaRPr lang="en-US"/>
          </a:p>
        </p:txBody>
      </p:sp>
    </p:spTree>
    <p:extLst>
      <p:ext uri="{BB962C8B-B14F-4D97-AF65-F5344CB8AC3E}">
        <p14:creationId xmlns:p14="http://schemas.microsoft.com/office/powerpoint/2010/main" val="1940103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1</a:t>
            </a:fld>
            <a:endParaRPr lang="en-US"/>
          </a:p>
        </p:txBody>
      </p:sp>
    </p:spTree>
    <p:extLst>
      <p:ext uri="{BB962C8B-B14F-4D97-AF65-F5344CB8AC3E}">
        <p14:creationId xmlns:p14="http://schemas.microsoft.com/office/powerpoint/2010/main" val="22471371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laminated iron yoke, with an outer diameter of 600 mm, is made of two halves with a horizontal split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yoke mid-plane is tapered such that with the contact on the inner radius the outer radius has a 0.05 mm gap in the free state</a:t>
            </a:r>
          </a:p>
          <a:p>
            <a:pPr marL="171450" indent="-171450">
              <a:buFont typeface="Arial" panose="020B0604020202020204" pitchFamily="34" charset="0"/>
              <a:buChar char="•"/>
            </a:pPr>
            <a:endParaRPr lang="en-US" sz="1200" b="0" i="0" u="none" strike="noStrike" kern="1200" baseline="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single aperture quadrupoles operating at superfluid helium one or two heat exchanger tubes typically run through the yoke. For symmetry reason additional two holes are added in the yoke laminations and can be used for mechanical purposes by inserting Al-bars. By appropriate dimensioning, the differential thermal contraction of the yoke, the collared coil and the Al-bars shall be accounted for such that the yoke gap is closed at cryogenic temperature and contact at the collar-yoke interface is preserved. This requires the yoke gap to remain slightly open at ambient temperature.</a:t>
            </a:r>
          </a:p>
          <a:p>
            <a:pPr marL="171450" indent="-171450">
              <a:buFont typeface="Arial" panose="020B0604020202020204" pitchFamily="34" charset="0"/>
              <a:buChar char="•"/>
            </a:pPr>
            <a:endParaRPr lang="en-US" sz="1200" b="0" i="0" u="none" strike="noStrike" kern="1200" baseline="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An open gap is very difficult to accurately control during the yoke assembly in the powerful welding press and it is better to press against a known reference plane.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Al-bars act as gap controller allowing an accurate adjustment of the yoke gap during the assembly phase and protecting the coil from over-compression.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During the cool down the gap controller then shrinks away from the iron allowing the closure of the gap and hence ensuring static and rigid envelope around the collared coil.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At cryogenic temperature, the yoke gap shall remain closed. This creates a very rigid structure to sustain the magnetic forces and to avoid coil deformation that can have deleterious effect on quench performance and field quality.</a:t>
            </a:r>
          </a:p>
          <a:p>
            <a:pPr marL="0" indent="0">
              <a:buFont typeface="Arial" panose="020B0604020202020204" pitchFamily="34" charset="0"/>
              <a:buNone/>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11</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pole-loading concept allows the tailoring of the coil pre-compression to counter-balance the effects of the electromagnetic forces and to minimize the stress gradients across the brittle Nb</a:t>
            </a:r>
            <a:r>
              <a:rPr lang="en-US" sz="1200" kern="1200" baseline="-25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Sn coils. The experience with the 11 T model magnets has also proven the compensation of the dimensional distortions (up to several tenths of mm) of the coils by shimming. The shim locations considered in this study are shown in this figure.</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pole and mid-plane shims are primarily used for the adjustment of the pre-stress and the radial shim between the collar and the coils can be used to compensate for the dimensional differences of the coils. In addition, the adjustment shim between the pole wedge and the collar can be used at the model phase to adjust the pre-loading by adjusting the radial position of the wedge relative to the coil without taking the coil assembly apart. These shims would not be used once a good dimensional reproducibility of the coils has been reached. There is a shim between the collared coil and the yoke that provides positive and negative adjustment of this interface. The contact area can also be limited to cover only part of the circumference, if necessary.</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12</a:t>
            </a:fld>
            <a:endParaRPr lang="en-US"/>
          </a:p>
        </p:txBody>
      </p:sp>
    </p:spTree>
    <p:extLst>
      <p:ext uri="{BB962C8B-B14F-4D97-AF65-F5344CB8AC3E}">
        <p14:creationId xmlns:p14="http://schemas.microsoft.com/office/powerpoint/2010/main" val="1725887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kern="1200" dirty="0" smtClean="0">
                <a:solidFill>
                  <a:schemeClr val="tx1"/>
                </a:solidFill>
                <a:effectLst/>
                <a:latin typeface="+mn-lt"/>
                <a:ea typeface="+mn-ea"/>
                <a:cs typeface="+mn-cs"/>
              </a:rPr>
              <a:t>The design goals of MKQXF are summarized here:</a:t>
            </a:r>
          </a:p>
          <a:p>
            <a:pPr marL="228600" lvl="0" indent="-228600">
              <a:buFont typeface="+mj-lt"/>
              <a:buAutoNum type="arabicPeriod"/>
            </a:pPr>
            <a:r>
              <a:rPr lang="en-US" sz="1200" kern="1200" dirty="0" smtClean="0">
                <a:solidFill>
                  <a:schemeClr val="tx1"/>
                </a:solidFill>
                <a:effectLst/>
                <a:latin typeface="+mn-lt"/>
                <a:ea typeface="+mn-ea"/>
                <a:cs typeface="+mn-cs"/>
              </a:rPr>
              <a:t>The coils shall be solidly clamped to minimize any dimensional distortions and conductor movements. The maximum value for the acceptable coil stress is still a subject of debate in the magnet community, but keeping it below 165 MPa at all times is generally considered safe. </a:t>
            </a:r>
          </a:p>
          <a:p>
            <a:pPr marL="228600" lvl="0" indent="-228600">
              <a:buFont typeface="+mj-lt"/>
              <a:buAutoNum type="arabicPeriod"/>
            </a:pPr>
            <a:r>
              <a:rPr lang="en-US" sz="1200" kern="1200" dirty="0" smtClean="0">
                <a:solidFill>
                  <a:schemeClr val="tx1"/>
                </a:solidFill>
                <a:effectLst/>
                <a:latin typeface="+mn-lt"/>
                <a:ea typeface="+mn-ea"/>
                <a:cs typeface="+mn-cs"/>
              </a:rPr>
              <a:t>The stress distribution and deformation of the coils shall be symmetric, minimizing the stress gradients especially at the pole regions. The distortions form the quadrupole symmetry shall be minimized.</a:t>
            </a:r>
          </a:p>
          <a:p>
            <a:pPr marL="228600" lvl="0" indent="-228600">
              <a:buFont typeface="+mj-lt"/>
              <a:buAutoNum type="arabicPeriod"/>
            </a:pPr>
            <a:r>
              <a:rPr lang="en-US" sz="1200" kern="1200" dirty="0" smtClean="0">
                <a:solidFill>
                  <a:schemeClr val="tx1"/>
                </a:solidFill>
                <a:effectLst/>
                <a:latin typeface="+mn-lt"/>
                <a:ea typeface="+mn-ea"/>
                <a:cs typeface="+mn-cs"/>
              </a:rPr>
              <a:t>During collaring, the press shall provide the necessary vertical displacement to allow the insertion of the tapered keys into the keyways. The collars are dimensioned to provide most of the coil pre-stress in a well-controlled fashion during collaring with minimum spring-back and elliptical deformation. </a:t>
            </a:r>
          </a:p>
          <a:p>
            <a:pPr marL="228600" lvl="0" indent="-228600">
              <a:buFont typeface="+mj-lt"/>
              <a:buAutoNum type="arabicPeriod"/>
            </a:pPr>
            <a:r>
              <a:rPr lang="en-US" sz="1200" kern="1200" dirty="0" smtClean="0">
                <a:solidFill>
                  <a:schemeClr val="tx1"/>
                </a:solidFill>
                <a:effectLst/>
                <a:latin typeface="+mn-lt"/>
                <a:ea typeface="+mn-ea"/>
                <a:cs typeface="+mn-cs"/>
              </a:rPr>
              <a:t>The Al-bars inserted in the mid-plane holes determine the yoke gap during the assembly phase and after the welding of the outer shell. The yoke gap shall close during the cool down and remain firmly closed up to the ultimate design gradient of 155 T/m.</a:t>
            </a:r>
          </a:p>
          <a:p>
            <a:pPr marL="228600" lvl="0" indent="-228600">
              <a:buFont typeface="+mj-lt"/>
              <a:buAutoNum type="arabicPeriod"/>
            </a:pPr>
            <a:r>
              <a:rPr lang="en-US" sz="1200" kern="1200" dirty="0" smtClean="0">
                <a:solidFill>
                  <a:schemeClr val="tx1"/>
                </a:solidFill>
                <a:effectLst/>
                <a:latin typeface="+mn-lt"/>
                <a:ea typeface="+mn-ea"/>
                <a:cs typeface="+mn-cs"/>
              </a:rPr>
              <a:t>Weld shrinkage of up to 1mm can be obtained with present welding techniques and the stainless steel outer shell tension shall be kept below 230 - 250 MPa at the ambient temperature, depending on the steel grade.</a:t>
            </a:r>
          </a:p>
          <a:p>
            <a:pPr marL="228600" lvl="0" indent="-228600">
              <a:buFont typeface="+mj-lt"/>
              <a:buAutoNum type="arabicPeriod"/>
            </a:pPr>
            <a:r>
              <a:rPr lang="en-US" sz="1200" kern="1200" dirty="0" smtClean="0">
                <a:solidFill>
                  <a:schemeClr val="tx1"/>
                </a:solidFill>
                <a:effectLst/>
                <a:latin typeface="+mn-lt"/>
                <a:ea typeface="+mn-ea"/>
                <a:cs typeface="+mn-cs"/>
              </a:rPr>
              <a:t>At the pole regions the Lorentz forces are unloading the coil from the poles. Contrary to the coils with integrated poles, the pole-loading concept is not expected to show degradation even in the case of complete unloading, as the pole is not bonded to the coils. For modeling reasons, however, for this FEA the maximum allowed tensile stress at the pole turns was set to 10 MPa.</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13</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electromagnetic model was analyzed in MAXWELL, to transfer the electromagnetic forces to the structural analysis model. The distribution and magnitude of the magnetic field was in very good agreement with ROXIE results. </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15</a:t>
            </a:fld>
            <a:endParaRPr lang="en-US"/>
          </a:p>
        </p:txBody>
      </p:sp>
    </p:spTree>
    <p:extLst>
      <p:ext uri="{BB962C8B-B14F-4D97-AF65-F5344CB8AC3E}">
        <p14:creationId xmlns:p14="http://schemas.microsoft.com/office/powerpoint/2010/main" val="7859094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electromagnetic model was analyzed in MAXWELL, to transfer the electromagnetic forces to the structural analysis model. The distribution and magnitude of the magnetic field was in very good agreement with ROXIE [4] &amp; PITHIA [5] results. The mesh on the conductors is very dense and a non-linear BH-curve is used to describe the magnetization of the yoke.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At 17.3 kA the coil peak field in MAXWELL is 11.81 T corresponding to a gradient of 140 T/m (nominal design gradient)</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16</a:t>
            </a:fld>
            <a:endParaRPr lang="en-US"/>
          </a:p>
        </p:txBody>
      </p:sp>
    </p:spTree>
    <p:extLst>
      <p:ext uri="{BB962C8B-B14F-4D97-AF65-F5344CB8AC3E}">
        <p14:creationId xmlns:p14="http://schemas.microsoft.com/office/powerpoint/2010/main" val="19910718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19.25 kA the coil peak field in MAXWELL is 13.26 T corresponding to a gradient of 155 T/m (ultimate design gradient)</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17</a:t>
            </a:fld>
            <a:endParaRPr lang="en-US"/>
          </a:p>
        </p:txBody>
      </p:sp>
    </p:spTree>
    <p:extLst>
      <p:ext uri="{BB962C8B-B14F-4D97-AF65-F5344CB8AC3E}">
        <p14:creationId xmlns:p14="http://schemas.microsoft.com/office/powerpoint/2010/main" val="2628494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electromagnetic forces were transferred using the ANSYS Workbench environment and all nodes from the MAXWELL model were mapped on the structural mesh</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18</a:t>
            </a:fld>
            <a:endParaRPr lang="en-US"/>
          </a:p>
        </p:txBody>
      </p:sp>
    </p:spTree>
    <p:extLst>
      <p:ext uri="{BB962C8B-B14F-4D97-AF65-F5344CB8AC3E}">
        <p14:creationId xmlns:p14="http://schemas.microsoft.com/office/powerpoint/2010/main" val="26001855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19</a:t>
            </a:fld>
            <a:endParaRPr lang="en-US"/>
          </a:p>
        </p:txBody>
      </p:sp>
    </p:spTree>
    <p:extLst>
      <p:ext uri="{BB962C8B-B14F-4D97-AF65-F5344CB8AC3E}">
        <p14:creationId xmlns:p14="http://schemas.microsoft.com/office/powerpoint/2010/main" val="2153711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coil material properties used in MKQXF are identical to the ones used in the QXF model, and the 11T Dipole model regarding the rest mechanical structure. </a:t>
            </a:r>
          </a:p>
          <a:p>
            <a:pPr marL="171450" indent="-171450">
              <a:buFont typeface="Arial" pitchFamily="34" charset="0"/>
              <a:buChar char="•"/>
            </a:pPr>
            <a:r>
              <a:rPr lang="en-US" sz="1200" kern="1200" dirty="0" smtClean="0">
                <a:solidFill>
                  <a:schemeClr val="tx1"/>
                </a:solidFill>
                <a:effectLst/>
                <a:latin typeface="+mn-lt"/>
                <a:ea typeface="+mn-ea"/>
                <a:cs typeface="+mn-cs"/>
              </a:rPr>
              <a:t>All parts have been modeled with isotropic properties except for the winding blocks of the coil which are modeled with anisotropic material properties </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20</a:t>
            </a:fld>
            <a:endParaRPr lang="en-US"/>
          </a:p>
        </p:txBody>
      </p:sp>
    </p:spTree>
    <p:extLst>
      <p:ext uri="{BB962C8B-B14F-4D97-AF65-F5344CB8AC3E}">
        <p14:creationId xmlns:p14="http://schemas.microsoft.com/office/powerpoint/2010/main" val="35725053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Six load-steps were considered in the Finite Element Analysis (FEA):</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smtClean="0">
                <a:solidFill>
                  <a:schemeClr val="tx1"/>
                </a:solidFill>
                <a:effectLst/>
                <a:latin typeface="+mn-lt"/>
                <a:ea typeface="+mn-ea"/>
                <a:cs typeface="+mn-cs"/>
              </a:rPr>
              <a:t>Under collaring press with key-ways aligned to insert the keys.</a:t>
            </a:r>
          </a:p>
          <a:p>
            <a:pPr marL="228600" lvl="0" indent="-228600">
              <a:buFont typeface="+mj-lt"/>
              <a:buAutoNum type="arabicPeriod"/>
            </a:pPr>
            <a:r>
              <a:rPr lang="en-US" sz="1200" kern="1200" dirty="0" smtClean="0">
                <a:solidFill>
                  <a:schemeClr val="tx1"/>
                </a:solidFill>
                <a:effectLst/>
                <a:latin typeface="+mn-lt"/>
                <a:ea typeface="+mn-ea"/>
                <a:cs typeface="+mn-cs"/>
              </a:rPr>
              <a:t>Collared coil.</a:t>
            </a:r>
          </a:p>
          <a:p>
            <a:pPr marL="228600" lvl="0" indent="-228600">
              <a:buFont typeface="+mj-lt"/>
              <a:buAutoNum type="arabicPeriod"/>
            </a:pPr>
            <a:r>
              <a:rPr lang="en-US" sz="1200" kern="1200" dirty="0" smtClean="0">
                <a:solidFill>
                  <a:schemeClr val="tx1"/>
                </a:solidFill>
                <a:effectLst/>
                <a:latin typeface="+mn-lt"/>
                <a:ea typeface="+mn-ea"/>
                <a:cs typeface="+mn-cs"/>
              </a:rPr>
              <a:t>Yoke assembly at 293 K.</a:t>
            </a:r>
          </a:p>
          <a:p>
            <a:pPr marL="228600" lvl="0" indent="-228600">
              <a:buFont typeface="+mj-lt"/>
              <a:buAutoNum type="arabicPeriod"/>
            </a:pPr>
            <a:r>
              <a:rPr lang="en-US" sz="1200" kern="1200" dirty="0" smtClean="0">
                <a:solidFill>
                  <a:schemeClr val="tx1"/>
                </a:solidFill>
                <a:effectLst/>
                <a:latin typeface="+mn-lt"/>
                <a:ea typeface="+mn-ea"/>
                <a:cs typeface="+mn-cs"/>
              </a:rPr>
              <a:t>At 4.2 K.</a:t>
            </a:r>
          </a:p>
          <a:p>
            <a:pPr marL="228600" lvl="0" indent="-228600">
              <a:buFont typeface="+mj-lt"/>
              <a:buAutoNum type="arabicPeriod"/>
            </a:pPr>
            <a:r>
              <a:rPr lang="en-US" sz="1200" kern="1200" dirty="0" smtClean="0">
                <a:solidFill>
                  <a:schemeClr val="tx1"/>
                </a:solidFill>
                <a:effectLst/>
                <a:latin typeface="+mn-lt"/>
                <a:ea typeface="+mn-ea"/>
                <a:cs typeface="+mn-cs"/>
              </a:rPr>
              <a:t>At 4.2 K, 140 T/m.</a:t>
            </a:r>
          </a:p>
          <a:p>
            <a:pPr marL="228600" lvl="0" indent="-228600">
              <a:buFont typeface="+mj-lt"/>
              <a:buAutoNum type="arabicPeriod"/>
            </a:pPr>
            <a:r>
              <a:rPr lang="en-US" sz="1200" kern="1200" dirty="0" smtClean="0">
                <a:solidFill>
                  <a:schemeClr val="tx1"/>
                </a:solidFill>
                <a:effectLst/>
                <a:latin typeface="+mn-lt"/>
                <a:ea typeface="+mn-ea"/>
                <a:cs typeface="+mn-cs"/>
              </a:rPr>
              <a:t>At 4.2 K, 155 T/m.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21</a:t>
            </a:fld>
            <a:endParaRPr lang="en-US"/>
          </a:p>
        </p:txBody>
      </p:sp>
    </p:spTree>
    <p:extLst>
      <p:ext uri="{BB962C8B-B14F-4D97-AF65-F5344CB8AC3E}">
        <p14:creationId xmlns:p14="http://schemas.microsoft.com/office/powerpoint/2010/main" val="342583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2</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22</a:t>
            </a:fld>
            <a:endParaRPr lang="en-US"/>
          </a:p>
        </p:txBody>
      </p:sp>
    </p:spTree>
    <p:extLst>
      <p:ext uri="{BB962C8B-B14F-4D97-AF65-F5344CB8AC3E}">
        <p14:creationId xmlns:p14="http://schemas.microsoft.com/office/powerpoint/2010/main" val="2153711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design study converged to the shim thicknesses listed in this table.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These assembly parameters ensure that the design goals, that</a:t>
            </a:r>
            <a:r>
              <a:rPr lang="en-US" sz="1200" kern="1200" baseline="0" dirty="0" smtClean="0">
                <a:solidFill>
                  <a:schemeClr val="tx1"/>
                </a:solidFill>
                <a:effectLst/>
                <a:latin typeface="+mn-lt"/>
                <a:ea typeface="+mn-ea"/>
                <a:cs typeface="+mn-cs"/>
              </a:rPr>
              <a:t> I</a:t>
            </a:r>
            <a:r>
              <a:rPr lang="en-US" sz="1200" kern="1200" dirty="0" smtClean="0">
                <a:solidFill>
                  <a:schemeClr val="tx1"/>
                </a:solidFill>
                <a:effectLst/>
                <a:latin typeface="+mn-lt"/>
                <a:ea typeface="+mn-ea"/>
                <a:cs typeface="+mn-cs"/>
              </a:rPr>
              <a:t> mentioned above, are met at all times.</a:t>
            </a: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23</a:t>
            </a:fld>
            <a:endParaRPr lang="en-US"/>
          </a:p>
        </p:txBody>
      </p:sp>
    </p:spTree>
    <p:extLst>
      <p:ext uri="{BB962C8B-B14F-4D97-AF65-F5344CB8AC3E}">
        <p14:creationId xmlns:p14="http://schemas.microsoft.com/office/powerpoint/2010/main" val="3425836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24</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25</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26</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27</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28</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29</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azimuthal coil stress evolution for the six load steps is presented in this plot.</a:t>
            </a:r>
          </a:p>
          <a:p>
            <a:pPr marL="228600" indent="-228600">
              <a:buFont typeface="+mj-lt"/>
              <a:buAutoNum type="arabicPeriod"/>
            </a:pPr>
            <a:r>
              <a:rPr lang="en-US" sz="1200" kern="1200" dirty="0" smtClean="0">
                <a:solidFill>
                  <a:schemeClr val="tx1"/>
                </a:solidFill>
                <a:effectLst/>
                <a:latin typeface="+mn-lt"/>
                <a:ea typeface="+mn-ea"/>
                <a:cs typeface="+mn-cs"/>
              </a:rPr>
              <a:t>Under the collaring press, the peak stress is about -112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in the inner layer, near the vertical pole wedge. </a:t>
            </a:r>
          </a:p>
          <a:p>
            <a:pPr marL="228600" indent="-228600">
              <a:buFont typeface="+mj-lt"/>
              <a:buAutoNum type="arabicPeriod"/>
            </a:pPr>
            <a:r>
              <a:rPr lang="en-US" sz="1200" kern="1200" dirty="0" smtClean="0">
                <a:solidFill>
                  <a:schemeClr val="tx1"/>
                </a:solidFill>
                <a:effectLst/>
                <a:latin typeface="+mn-lt"/>
                <a:ea typeface="+mn-ea"/>
                <a:cs typeface="+mn-cs"/>
              </a:rPr>
              <a:t>After releasing the press, the spring back and stress re-distribution reduces the coil stress by about 25</a:t>
            </a:r>
            <a:r>
              <a:rPr lang="en-US" sz="1200" kern="1200" baseline="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MPa.The</a:t>
            </a:r>
            <a:r>
              <a:rPr lang="en-US" sz="1200" kern="1200" dirty="0" smtClean="0">
                <a:solidFill>
                  <a:schemeClr val="tx1"/>
                </a:solidFill>
                <a:effectLst/>
                <a:latin typeface="+mn-lt"/>
                <a:ea typeface="+mn-ea"/>
                <a:cs typeface="+mn-cs"/>
              </a:rPr>
              <a:t> yoke assembly increases the coil compression by about 50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a:t>
            </a:r>
          </a:p>
          <a:p>
            <a:pPr marL="228600" indent="-228600">
              <a:buFont typeface="+mj-lt"/>
              <a:buAutoNum type="arabicPeriod"/>
            </a:pPr>
            <a:r>
              <a:rPr lang="en-US" sz="1200" kern="1200" dirty="0" smtClean="0">
                <a:solidFill>
                  <a:schemeClr val="tx1"/>
                </a:solidFill>
                <a:effectLst/>
                <a:latin typeface="+mn-lt"/>
                <a:ea typeface="+mn-ea"/>
                <a:cs typeface="+mn-cs"/>
              </a:rPr>
              <a:t>During cool down to 4.2K, the collared coil contracts more than the yoke and the pre-compression is reduced by about 30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a:t>
            </a:r>
          </a:p>
          <a:p>
            <a:pPr marL="228600" indent="-228600">
              <a:buFont typeface="+mj-lt"/>
              <a:buAutoNum type="arabicPeriod"/>
            </a:pPr>
            <a:r>
              <a:rPr lang="en-US" sz="1200" kern="1200" dirty="0" smtClean="0">
                <a:solidFill>
                  <a:schemeClr val="tx1"/>
                </a:solidFill>
                <a:effectLst/>
                <a:latin typeface="+mn-lt"/>
                <a:ea typeface="+mn-ea"/>
                <a:cs typeface="+mn-cs"/>
              </a:rPr>
              <a:t>At 140 T/m &amp; 155 T/m the very rigid structure keeps the stress distribution very uniform, inside the safe stress levels. </a:t>
            </a:r>
          </a:p>
          <a:p>
            <a:pPr marL="228600" indent="-228600">
              <a:buFont typeface="+mj-lt"/>
              <a:buAutoNum type="arabicPeriod"/>
            </a:pPr>
            <a:r>
              <a:rPr lang="en-US" sz="1200" kern="1200" dirty="0" smtClean="0">
                <a:solidFill>
                  <a:schemeClr val="tx1"/>
                </a:solidFill>
                <a:effectLst/>
                <a:latin typeface="+mn-lt"/>
                <a:ea typeface="+mn-ea"/>
                <a:cs typeface="+mn-cs"/>
              </a:rPr>
              <a:t>At 155 T/m the coil stress at the poles is 4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in tension. At the coil mid-plane, the maximum stress on the inner layer ranges from -136 to -156MPa at 155 T/m.</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30</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These figures illustrate the azimuthal coil stress evolution for the six load steps.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After collaring and after shell welding, the stress at the horizontal and vertical pole has a maximum difference of about 10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As the yoke gap is slightly open at RT, there is still a slight asymmetry in the stress distribution of the coils.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rgbClr val="FF0000"/>
                </a:solidFill>
                <a:effectLst/>
                <a:latin typeface="+mn-lt"/>
                <a:ea typeface="+mn-ea"/>
                <a:cs typeface="+mn-cs"/>
              </a:rPr>
              <a:t>After the cool down, the yoke gap is firmly closed. The stress distribution between the vertical and horizontal pole is symmetric. The poles have highest and the mid-plane lowest pressure to counter-balance the Lorentz forces. </a:t>
            </a:r>
            <a:endParaRPr lang="en-US" baseline="0" dirty="0" smtClean="0"/>
          </a:p>
        </p:txBody>
      </p:sp>
      <p:sp>
        <p:nvSpPr>
          <p:cNvPr id="4" name="Slide Number Placeholder 3"/>
          <p:cNvSpPr>
            <a:spLocks noGrp="1"/>
          </p:cNvSpPr>
          <p:nvPr>
            <p:ph type="sldNum" sz="quarter" idx="10"/>
          </p:nvPr>
        </p:nvSpPr>
        <p:spPr/>
        <p:txBody>
          <a:bodyPr/>
          <a:lstStyle/>
          <a:p>
            <a:fld id="{B77AFC91-FF3F-4B7E-A2FB-ECBBE848AA1A}" type="slidenum">
              <a:rPr lang="en-US" smtClean="0"/>
              <a:pPr/>
              <a:t>31</a:t>
            </a:fld>
            <a:endParaRPr lang="en-US"/>
          </a:p>
        </p:txBody>
      </p:sp>
    </p:spTree>
    <p:extLst>
      <p:ext uri="{BB962C8B-B14F-4D97-AF65-F5344CB8AC3E}">
        <p14:creationId xmlns:p14="http://schemas.microsoft.com/office/powerpoint/2010/main" val="3103276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a:t>
            </a:fld>
            <a:endParaRPr lang="en-US"/>
          </a:p>
        </p:txBody>
      </p:sp>
    </p:spTree>
    <p:extLst>
      <p:ext uri="{BB962C8B-B14F-4D97-AF65-F5344CB8AC3E}">
        <p14:creationId xmlns:p14="http://schemas.microsoft.com/office/powerpoint/2010/main" val="16222396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design goal is to achieve a symmetric deformation of the vertical and the horizontal pole turns during cool down, to prevent any distortions from </a:t>
            </a:r>
            <a:r>
              <a:rPr lang="en-US" sz="1200" kern="1200" dirty="0" err="1" smtClean="0">
                <a:solidFill>
                  <a:schemeClr val="tx1"/>
                </a:solidFill>
                <a:effectLst/>
                <a:latin typeface="+mn-lt"/>
                <a:ea typeface="+mn-ea"/>
                <a:cs typeface="+mn-cs"/>
              </a:rPr>
              <a:t>quadrupole</a:t>
            </a:r>
            <a:r>
              <a:rPr lang="en-US" sz="1200" kern="1200" dirty="0" smtClean="0">
                <a:solidFill>
                  <a:schemeClr val="tx1"/>
                </a:solidFill>
                <a:effectLst/>
                <a:latin typeface="+mn-lt"/>
                <a:ea typeface="+mn-ea"/>
                <a:cs typeface="+mn-cs"/>
              </a:rPr>
              <a:t> symmetry.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This Figure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shows the radial deformation of the coil.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Under press the coil assembly deforms elliptically outwards along the horizontal axis,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while after spring back the elliptic deformation is along the vertical axis.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After the yoke assembly the yoke gap is slightly open and determined by the Al-bars. The additional radial shim pushes</a:t>
            </a:r>
            <a:r>
              <a:rPr lang="en-US" sz="1200" kern="1200" baseline="0" dirty="0" smtClean="0">
                <a:solidFill>
                  <a:schemeClr val="tx1"/>
                </a:solidFill>
                <a:effectLst/>
                <a:latin typeface="+mn-lt"/>
                <a:ea typeface="+mn-ea"/>
                <a:cs typeface="+mn-cs"/>
              </a:rPr>
              <a:t> the collared coil</a:t>
            </a:r>
            <a:r>
              <a:rPr lang="en-US" sz="1200" kern="1200" dirty="0" smtClean="0">
                <a:solidFill>
                  <a:schemeClr val="tx1"/>
                </a:solidFill>
                <a:effectLst/>
                <a:latin typeface="+mn-lt"/>
                <a:ea typeface="+mn-ea"/>
                <a:cs typeface="+mn-cs"/>
              </a:rPr>
              <a:t> on the vertical axis and hence some elliptic deformation is visible in the coils.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During cool down the yoke gap is firmly closed restoring the circular symmetry of the coil assembly. </a:t>
            </a: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32</a:t>
            </a:fld>
            <a:endParaRPr lang="en-US"/>
          </a:p>
        </p:txBody>
      </p:sp>
    </p:spTree>
    <p:extLst>
      <p:ext uri="{BB962C8B-B14F-4D97-AF65-F5344CB8AC3E}">
        <p14:creationId xmlns:p14="http://schemas.microsoft.com/office/powerpoint/2010/main" val="22617196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reaction forces help understanding the interaction between parts and the pressure applied at their interfaces. </a:t>
            </a:r>
          </a:p>
          <a:p>
            <a:pPr marL="171450" indent="-171450">
              <a:buFont typeface="Arial" pitchFamily="34" charset="0"/>
              <a:buChar char="•"/>
            </a:pPr>
            <a:r>
              <a:rPr lang="en-US" sz="1200" kern="1200" dirty="0" smtClean="0">
                <a:solidFill>
                  <a:schemeClr val="tx1"/>
                </a:solidFill>
                <a:effectLst/>
                <a:latin typeface="+mn-lt"/>
                <a:ea typeface="+mn-ea"/>
                <a:cs typeface="+mn-cs"/>
              </a:rPr>
              <a:t>The contact area and contact pressure of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key radial interfaces are presented in these figures. The relative magnitude of the reaction is given by the arrow length.</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33</a:t>
            </a:fld>
            <a:endParaRPr lang="en-US"/>
          </a:p>
        </p:txBody>
      </p:sp>
    </p:spTree>
    <p:extLst>
      <p:ext uri="{BB962C8B-B14F-4D97-AF65-F5344CB8AC3E}">
        <p14:creationId xmlns:p14="http://schemas.microsoft.com/office/powerpoint/2010/main" val="32365438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areas around the keys indicated in grey </a:t>
            </a:r>
            <a:r>
              <a:rPr lang="en-US" sz="1200" kern="1200" dirty="0" err="1" smtClean="0">
                <a:solidFill>
                  <a:schemeClr val="tx1"/>
                </a:solidFill>
                <a:effectLst/>
                <a:latin typeface="+mn-lt"/>
                <a:ea typeface="+mn-ea"/>
                <a:cs typeface="+mn-cs"/>
              </a:rPr>
              <a:t>colour</a:t>
            </a:r>
            <a:r>
              <a:rPr lang="en-US" sz="1200" kern="1200" dirty="0" smtClean="0">
                <a:solidFill>
                  <a:schemeClr val="tx1"/>
                </a:solidFill>
                <a:effectLst/>
                <a:latin typeface="+mn-lt"/>
                <a:ea typeface="+mn-ea"/>
                <a:cs typeface="+mn-cs"/>
              </a:rPr>
              <a:t> typically </a:t>
            </a:r>
            <a:r>
              <a:rPr lang="en-US" sz="1200" kern="1200" dirty="0" err="1" smtClean="0">
                <a:solidFill>
                  <a:schemeClr val="tx1"/>
                </a:solidFill>
                <a:effectLst/>
                <a:latin typeface="+mn-lt"/>
                <a:ea typeface="+mn-ea"/>
                <a:cs typeface="+mn-cs"/>
              </a:rPr>
              <a:t>plastify</a:t>
            </a:r>
            <a:r>
              <a:rPr lang="en-US" sz="1200" kern="1200" dirty="0" smtClean="0">
                <a:solidFill>
                  <a:schemeClr val="tx1"/>
                </a:solidFill>
                <a:effectLst/>
                <a:latin typeface="+mn-lt"/>
                <a:ea typeface="+mn-ea"/>
                <a:cs typeface="+mn-cs"/>
              </a:rPr>
              <a:t> due to the stress concentration. Except for these areas, the stress level in the collars stay well within the elastic zone at all time.</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34</a:t>
            </a:fld>
            <a:endParaRPr lang="en-US"/>
          </a:p>
        </p:txBody>
      </p:sp>
    </p:spTree>
    <p:extLst>
      <p:ext uri="{BB962C8B-B14F-4D97-AF65-F5344CB8AC3E}">
        <p14:creationId xmlns:p14="http://schemas.microsoft.com/office/powerpoint/2010/main" val="36615815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plot one can see the evolution of the radial displacement of the collar outer radius along the horizontal and vertical axis relative to the nominal (free) dimensions.</a:t>
            </a:r>
          </a:p>
          <a:p>
            <a:pPr marL="228600" indent="-228600">
              <a:buFont typeface="+mj-lt"/>
              <a:buAutoNum type="arabicPeriod"/>
            </a:pPr>
            <a:r>
              <a:rPr lang="en-US" dirty="0" smtClean="0"/>
              <a:t>At the ambient temperature one can observe the slightly </a:t>
            </a:r>
            <a:r>
              <a:rPr lang="en-US" dirty="0" err="1" smtClean="0"/>
              <a:t>ovalised</a:t>
            </a:r>
            <a:r>
              <a:rPr lang="en-US" dirty="0" smtClean="0"/>
              <a:t> shape along the vertical axis. </a:t>
            </a:r>
          </a:p>
          <a:p>
            <a:pPr marL="228600" indent="-228600">
              <a:buFont typeface="+mj-lt"/>
              <a:buAutoNum type="arabicPeriod"/>
            </a:pPr>
            <a:r>
              <a:rPr lang="en-US" dirty="0" smtClean="0"/>
              <a:t>After cool down the circular symmetry is restored </a:t>
            </a:r>
          </a:p>
          <a:p>
            <a:pPr marL="228600" indent="-228600">
              <a:buFont typeface="+mj-lt"/>
              <a:buAutoNum type="arabicPeriod"/>
            </a:pPr>
            <a:r>
              <a:rPr lang="en-US" sz="1200" kern="1200" dirty="0" smtClean="0">
                <a:solidFill>
                  <a:schemeClr val="tx1"/>
                </a:solidFill>
                <a:effectLst/>
                <a:latin typeface="+mn-lt"/>
                <a:ea typeface="+mn-ea"/>
                <a:cs typeface="+mn-cs"/>
              </a:rPr>
              <a:t>During powering the horizontal split yoke provides rigid support for the collared</a:t>
            </a:r>
            <a:r>
              <a:rPr lang="en-US" sz="1200" kern="1200" baseline="0" dirty="0" smtClean="0">
                <a:solidFill>
                  <a:schemeClr val="tx1"/>
                </a:solidFill>
                <a:effectLst/>
                <a:latin typeface="+mn-lt"/>
                <a:ea typeface="+mn-ea"/>
                <a:cs typeface="+mn-cs"/>
              </a:rPr>
              <a:t> coil</a:t>
            </a:r>
            <a:r>
              <a:rPr lang="en-US" sz="1200" kern="1200" dirty="0" smtClean="0">
                <a:solidFill>
                  <a:schemeClr val="tx1"/>
                </a:solidFill>
                <a:effectLst/>
                <a:latin typeface="+mn-lt"/>
                <a:ea typeface="+mn-ea"/>
                <a:cs typeface="+mn-cs"/>
              </a:rPr>
              <a:t>.</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35</a:t>
            </a:fld>
            <a:endParaRPr lang="en-US"/>
          </a:p>
        </p:txBody>
      </p:sp>
    </p:spTree>
    <p:extLst>
      <p:ext uri="{BB962C8B-B14F-4D97-AF65-F5344CB8AC3E}">
        <p14:creationId xmlns:p14="http://schemas.microsoft.com/office/powerpoint/2010/main" val="25848592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general rigidity of the yoke laminations is reduced by the heat exchanger holes and the horizontal split plane.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During the yoke assembly the interference between the collared coil and the yoke around the vertical axis induce slight bending of the yoke lamination around the collared coil. To compensate for this and to store the strain energy in the yoke we have introduced the additional radial shim at the collar-yoke interface in the region of the vertical axis</a:t>
            </a:r>
            <a:r>
              <a:rPr lang="en-US" sz="1200" kern="1200" baseline="0" dirty="0" smtClean="0">
                <a:solidFill>
                  <a:schemeClr val="tx1"/>
                </a:solidFill>
                <a:effectLst/>
                <a:latin typeface="+mn-lt"/>
                <a:ea typeface="+mn-ea"/>
                <a:cs typeface="+mn-cs"/>
              </a:rPr>
              <a:t> and there is</a:t>
            </a:r>
            <a:r>
              <a:rPr lang="en-US" sz="1200" kern="1200" dirty="0" smtClean="0">
                <a:solidFill>
                  <a:schemeClr val="tx1"/>
                </a:solidFill>
                <a:effectLst/>
                <a:latin typeface="+mn-lt"/>
                <a:ea typeface="+mn-ea"/>
                <a:cs typeface="+mn-cs"/>
              </a:rPr>
              <a:t> the slight taper at the mid-plane. </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36</a:t>
            </a:fld>
            <a:endParaRPr lang="en-US"/>
          </a:p>
        </p:txBody>
      </p:sp>
    </p:spTree>
    <p:extLst>
      <p:ext uri="{BB962C8B-B14F-4D97-AF65-F5344CB8AC3E}">
        <p14:creationId xmlns:p14="http://schemas.microsoft.com/office/powerpoint/2010/main" val="11821881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At ambient temperature, the yoke gap is defined by the Al-bars while at cryogenic temperature the gap is firmly closed, starting from the inner diameter towards the outer.</a:t>
            </a:r>
            <a:r>
              <a:rPr lang="en-US" sz="1200" kern="1200" baseline="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As discussed above, the slight bending of the yoke laminations results in higher contact pressure on the inner side of the Al-bars. </a:t>
            </a:r>
          </a:p>
          <a:p>
            <a:pPr marL="171450" indent="-171450">
              <a:buFont typeface="Arial" pitchFamily="34" charset="0"/>
              <a:buChar char="•"/>
            </a:pPr>
            <a:r>
              <a:rPr lang="en-US" sz="1200" kern="1200" dirty="0" smtClean="0">
                <a:solidFill>
                  <a:schemeClr val="tx1"/>
                </a:solidFill>
                <a:effectLst/>
                <a:latin typeface="+mn-lt"/>
                <a:ea typeface="+mn-ea"/>
                <a:cs typeface="+mn-cs"/>
              </a:rPr>
              <a:t>The yoke gap remains closed up to 155 T/m creating a rigid envelope for the collared coil to sustain the very high electromagnetic forces.</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37</a:t>
            </a:fld>
            <a:endParaRPr lang="en-US"/>
          </a:p>
        </p:txBody>
      </p:sp>
    </p:spTree>
    <p:extLst>
      <p:ext uri="{BB962C8B-B14F-4D97-AF65-F5344CB8AC3E}">
        <p14:creationId xmlns:p14="http://schemas.microsoft.com/office/powerpoint/2010/main" val="16383426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Al-bars control the gap between the two half-yokes at the ambient temperature.</a:t>
            </a:r>
          </a:p>
          <a:p>
            <a:pPr marL="171450" indent="-171450">
              <a:buFont typeface="Arial" pitchFamily="34" charset="0"/>
              <a:buChar char="•"/>
            </a:pPr>
            <a:r>
              <a:rPr lang="en-US" sz="1200" kern="1200" dirty="0" smtClean="0">
                <a:solidFill>
                  <a:schemeClr val="tx1"/>
                </a:solidFill>
                <a:effectLst/>
                <a:latin typeface="+mn-lt"/>
                <a:ea typeface="+mn-ea"/>
                <a:cs typeface="+mn-cs"/>
              </a:rPr>
              <a:t>The diameter of the Al-bars is chosen to shrink away from the yoke during cool down due to the differential thermal contraction allowing the closure of the yoke gap.</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38</a:t>
            </a:fld>
            <a:endParaRPr lang="en-US"/>
          </a:p>
        </p:txBody>
      </p:sp>
    </p:spTree>
    <p:extLst>
      <p:ext uri="{BB962C8B-B14F-4D97-AF65-F5344CB8AC3E}">
        <p14:creationId xmlns:p14="http://schemas.microsoft.com/office/powerpoint/2010/main" val="6663560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stainless steel outer shell tension shall remain below 250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at ambient temperature.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After the welding process, the peak value of 334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is localized in the welding area while the mean stress in the shell remains below 215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39</a:t>
            </a:fld>
            <a:endParaRPr lang="en-US"/>
          </a:p>
        </p:txBody>
      </p:sp>
    </p:spTree>
    <p:extLst>
      <p:ext uri="{BB962C8B-B14F-4D97-AF65-F5344CB8AC3E}">
        <p14:creationId xmlns:p14="http://schemas.microsoft.com/office/powerpoint/2010/main" val="22842671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deformed shape from the structural analysis was imported in ROXIE to verify the magnetic field quality in the magnet’s aperture. </a:t>
            </a:r>
          </a:p>
          <a:p>
            <a:r>
              <a:rPr lang="en-US" sz="1200" kern="1200" dirty="0" smtClean="0">
                <a:solidFill>
                  <a:schemeClr val="tx1"/>
                </a:solidFill>
                <a:effectLst/>
                <a:latin typeface="+mn-lt"/>
                <a:ea typeface="+mn-ea"/>
                <a:cs typeface="+mn-cs"/>
              </a:rPr>
              <a:t>The multipoles arising from the mechanical deformation are summarized in Table 3 and confirm the minimal distortion of the quadrupole symmetry along with a very high structural rigidity. </a:t>
            </a:r>
          </a:p>
          <a:p>
            <a:r>
              <a:rPr lang="en-US" sz="1200" kern="1200" dirty="0" smtClean="0">
                <a:solidFill>
                  <a:schemeClr val="tx1"/>
                </a:solidFill>
                <a:effectLst/>
                <a:latin typeface="+mn-lt"/>
                <a:ea typeface="+mn-ea"/>
                <a:cs typeface="+mn-cs"/>
              </a:rPr>
              <a:t>The iron saturation, persistent current effects and systematic errors were excluded from the analysis. The systematic offsets of b4 and b6 can easily be suppressed by fine-tuning the coil dimensions and shimming, if required</a:t>
            </a: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Field quality-wise this coil configuration does not give perfect field quality with this iron geometry, but the corrections can easily be made on coil geometry to compensate for the systematic errors, if required. What counts for this demonstrator is that the mechanical structure </a:t>
            </a:r>
            <a:r>
              <a:rPr lang="en-US" sz="1200" kern="1200" dirty="0" err="1" smtClean="0">
                <a:solidFill>
                  <a:schemeClr val="tx1"/>
                </a:solidFill>
                <a:effectLst/>
                <a:latin typeface="+mn-lt"/>
                <a:ea typeface="+mn-ea"/>
                <a:cs typeface="+mn-cs"/>
              </a:rPr>
              <a:t>minimise</a:t>
            </a:r>
            <a:r>
              <a:rPr lang="en-US" sz="1200" kern="1200" dirty="0" smtClean="0">
                <a:solidFill>
                  <a:schemeClr val="tx1"/>
                </a:solidFill>
                <a:effectLst/>
                <a:latin typeface="+mn-lt"/>
                <a:ea typeface="+mn-ea"/>
                <a:cs typeface="+mn-cs"/>
              </a:rPr>
              <a:t> distortions from the  quadrupole symmetry and the field errors arising from coil deformation.</a:t>
            </a: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41</a:t>
            </a:fld>
            <a:endParaRPr lang="en-US"/>
          </a:p>
        </p:txBody>
      </p:sp>
    </p:spTree>
    <p:extLst>
      <p:ext uri="{BB962C8B-B14F-4D97-AF65-F5344CB8AC3E}">
        <p14:creationId xmlns:p14="http://schemas.microsoft.com/office/powerpoint/2010/main" val="28945062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t>43</a:t>
            </a:fld>
            <a:endParaRPr lang="en-US"/>
          </a:p>
        </p:txBody>
      </p:sp>
    </p:spTree>
    <p:extLst>
      <p:ext uri="{BB962C8B-B14F-4D97-AF65-F5344CB8AC3E}">
        <p14:creationId xmlns:p14="http://schemas.microsoft.com/office/powerpoint/2010/main" val="1013530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4</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44</a:t>
            </a:fld>
            <a:endParaRPr lang="en-US"/>
          </a:p>
        </p:txBody>
      </p:sp>
    </p:spTree>
    <p:extLst>
      <p:ext uri="{BB962C8B-B14F-4D97-AF65-F5344CB8AC3E}">
        <p14:creationId xmlns:p14="http://schemas.microsoft.com/office/powerpoint/2010/main" val="18564803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45</a:t>
            </a:fld>
            <a:endParaRPr lang="en-US"/>
          </a:p>
        </p:txBody>
      </p:sp>
    </p:spTree>
    <p:extLst>
      <p:ext uri="{BB962C8B-B14F-4D97-AF65-F5344CB8AC3E}">
        <p14:creationId xmlns:p14="http://schemas.microsoft.com/office/powerpoint/2010/main" val="421221465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48</a:t>
            </a:fld>
            <a:endParaRPr lang="en-US"/>
          </a:p>
        </p:txBody>
      </p:sp>
    </p:spTree>
    <p:extLst>
      <p:ext uri="{BB962C8B-B14F-4D97-AF65-F5344CB8AC3E}">
        <p14:creationId xmlns:p14="http://schemas.microsoft.com/office/powerpoint/2010/main" val="41562781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is critical to accurately control and minimize the coil’s elongation due to the axial magnetic forces. </a:t>
            </a: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50</a:t>
            </a:fld>
            <a:endParaRPr lang="en-US"/>
          </a:p>
        </p:txBody>
      </p:sp>
    </p:spTree>
    <p:extLst>
      <p:ext uri="{BB962C8B-B14F-4D97-AF65-F5344CB8AC3E}">
        <p14:creationId xmlns:p14="http://schemas.microsoft.com/office/powerpoint/2010/main" val="7202353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rods decrease the deformation of the end plates, thus reducing the elongation of the coil.   </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51</a:t>
            </a:fld>
            <a:endParaRPr lang="en-US"/>
          </a:p>
        </p:txBody>
      </p:sp>
    </p:spTree>
    <p:extLst>
      <p:ext uri="{BB962C8B-B14F-4D97-AF65-F5344CB8AC3E}">
        <p14:creationId xmlns:p14="http://schemas.microsoft.com/office/powerpoint/2010/main" val="10985266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electromagnetic model was analyzed in MAXWELL, to transfer the electromagnetic forces to the structural analysis model. </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52</a:t>
            </a:fld>
            <a:endParaRPr lang="en-US"/>
          </a:p>
        </p:txBody>
      </p:sp>
    </p:spTree>
    <p:extLst>
      <p:ext uri="{BB962C8B-B14F-4D97-AF65-F5344CB8AC3E}">
        <p14:creationId xmlns:p14="http://schemas.microsoft.com/office/powerpoint/2010/main" val="8058103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3D electromagnetic model was analyzed in MAXWELL, to transfer the electromagnetic forces to the structural analysis model. The distribution and magnitude</a:t>
            </a:r>
          </a:p>
          <a:p>
            <a:r>
              <a:rPr lang="en-US" sz="1200" b="0" i="0" u="none" strike="noStrike" kern="1200" baseline="0" dirty="0" smtClean="0">
                <a:solidFill>
                  <a:schemeClr val="tx1"/>
                </a:solidFill>
                <a:latin typeface="+mn-lt"/>
                <a:ea typeface="+mn-ea"/>
                <a:cs typeface="+mn-cs"/>
              </a:rPr>
              <a:t>of the magnetic field was in very good agreement with ROXIE results (Table 5). The mesh on the conductors is very dense and a non-linear BH-curve was used to describe</a:t>
            </a:r>
          </a:p>
          <a:p>
            <a:r>
              <a:rPr lang="en-US" sz="1200" b="0" i="0" u="none" strike="noStrike" kern="1200" baseline="0" dirty="0" smtClean="0">
                <a:solidFill>
                  <a:schemeClr val="tx1"/>
                </a:solidFill>
                <a:latin typeface="+mn-lt"/>
                <a:ea typeface="+mn-ea"/>
                <a:cs typeface="+mn-cs"/>
              </a:rPr>
              <a:t>the magnetization of the yoke.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53</a:t>
            </a:fld>
            <a:endParaRPr lang="en-US"/>
          </a:p>
        </p:txBody>
      </p:sp>
    </p:spTree>
    <p:extLst>
      <p:ext uri="{BB962C8B-B14F-4D97-AF65-F5344CB8AC3E}">
        <p14:creationId xmlns:p14="http://schemas.microsoft.com/office/powerpoint/2010/main" val="28108673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electromagnetic forces were transferred using the ANSYS Workbench environment and all nodes from the MAXWELL model were mapped on the structural mesh</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54</a:t>
            </a:fld>
            <a:endParaRPr lang="en-US"/>
          </a:p>
        </p:txBody>
      </p:sp>
    </p:spTree>
    <p:extLst>
      <p:ext uri="{BB962C8B-B14F-4D97-AF65-F5344CB8AC3E}">
        <p14:creationId xmlns:p14="http://schemas.microsoft.com/office/powerpoint/2010/main" val="179621434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55</a:t>
            </a:fld>
            <a:endParaRPr lang="en-US"/>
          </a:p>
        </p:txBody>
      </p:sp>
    </p:spTree>
    <p:extLst>
      <p:ext uri="{BB962C8B-B14F-4D97-AF65-F5344CB8AC3E}">
        <p14:creationId xmlns:p14="http://schemas.microsoft.com/office/powerpoint/2010/main" val="72807604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Four load-steps were considered in the Finite Element Analysis (FEA):</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smtClean="0">
                <a:solidFill>
                  <a:schemeClr val="tx1"/>
                </a:solidFill>
                <a:effectLst/>
                <a:latin typeface="+mn-lt"/>
                <a:ea typeface="+mn-ea"/>
                <a:cs typeface="+mn-cs"/>
              </a:rPr>
              <a:t>Yoke assembly at 293 K.</a:t>
            </a:r>
          </a:p>
          <a:p>
            <a:pPr marL="228600" lvl="0" indent="-228600">
              <a:buFont typeface="+mj-lt"/>
              <a:buAutoNum type="arabicPeriod"/>
            </a:pPr>
            <a:r>
              <a:rPr lang="en-US" sz="1200" kern="1200" dirty="0" smtClean="0">
                <a:solidFill>
                  <a:schemeClr val="tx1"/>
                </a:solidFill>
                <a:effectLst/>
                <a:latin typeface="+mn-lt"/>
                <a:ea typeface="+mn-ea"/>
                <a:cs typeface="+mn-cs"/>
              </a:rPr>
              <a:t>At 4.2 K.</a:t>
            </a:r>
          </a:p>
          <a:p>
            <a:pPr marL="228600" lvl="0" indent="-228600">
              <a:buFont typeface="+mj-lt"/>
              <a:buAutoNum type="arabicPeriod"/>
            </a:pPr>
            <a:r>
              <a:rPr lang="en-US" sz="1200" kern="1200" dirty="0" smtClean="0">
                <a:solidFill>
                  <a:schemeClr val="tx1"/>
                </a:solidFill>
                <a:effectLst/>
                <a:latin typeface="+mn-lt"/>
                <a:ea typeface="+mn-ea"/>
                <a:cs typeface="+mn-cs"/>
              </a:rPr>
              <a:t>At 4.2 K, 140 T/m.</a:t>
            </a:r>
          </a:p>
          <a:p>
            <a:pPr marL="228600" lvl="0" indent="-228600">
              <a:buFont typeface="+mj-lt"/>
              <a:buAutoNum type="arabicPeriod"/>
            </a:pPr>
            <a:r>
              <a:rPr lang="en-US" sz="1200" kern="1200" dirty="0" smtClean="0">
                <a:solidFill>
                  <a:schemeClr val="tx1"/>
                </a:solidFill>
                <a:effectLst/>
                <a:latin typeface="+mn-lt"/>
                <a:ea typeface="+mn-ea"/>
                <a:cs typeface="+mn-cs"/>
              </a:rPr>
              <a:t>At 4.2 K, 155 T/m.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56</a:t>
            </a:fld>
            <a:endParaRPr lang="en-US"/>
          </a:p>
        </p:txBody>
      </p:sp>
    </p:spTree>
    <p:extLst>
      <p:ext uri="{BB962C8B-B14F-4D97-AF65-F5344CB8AC3E}">
        <p14:creationId xmlns:p14="http://schemas.microsoft.com/office/powerpoint/2010/main" val="503050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MKQXF is inspired by the 11T Dipole model magnet, which</a:t>
            </a:r>
            <a:r>
              <a:rPr lang="en-US" sz="1200" kern="1200" baseline="0" dirty="0" smtClean="0">
                <a:solidFill>
                  <a:schemeClr val="tx1"/>
                </a:solidFill>
                <a:effectLst/>
                <a:latin typeface="+mn-lt"/>
                <a:ea typeface="+mn-ea"/>
                <a:cs typeface="+mn-cs"/>
              </a:rPr>
              <a:t> is</a:t>
            </a:r>
            <a:r>
              <a:rPr lang="en-US" sz="1200" kern="1200" dirty="0" smtClean="0">
                <a:solidFill>
                  <a:schemeClr val="tx1"/>
                </a:solidFill>
                <a:effectLst/>
                <a:latin typeface="+mn-lt"/>
                <a:ea typeface="+mn-ea"/>
                <a:cs typeface="+mn-cs"/>
              </a:rPr>
              <a:t> the first Nb</a:t>
            </a:r>
            <a:r>
              <a:rPr lang="en-US" sz="1200" kern="1200" baseline="-25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Sn magnet designed from the beginning to be compatible with the accelerator requirements and industrial production.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11T Dipole is based on the pole loading concept, in which the Ti-alloy pole is not part of the coil, but inserted during the assembly process.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first 2-m-long single aperture model magnets showed very good performance reaching the design field of 12 T and validated the pole-loading concept.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pole-loading concept has been further developed forNb</a:t>
            </a:r>
            <a:r>
              <a:rPr lang="en-US" sz="1200" kern="1200" baseline="-25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Sn </a:t>
            </a:r>
            <a:r>
              <a:rPr lang="en-US" sz="1200" kern="1200" dirty="0" err="1" smtClean="0">
                <a:solidFill>
                  <a:schemeClr val="tx1"/>
                </a:solidFill>
                <a:effectLst/>
                <a:latin typeface="+mn-lt"/>
                <a:ea typeface="+mn-ea"/>
                <a:cs typeface="+mn-cs"/>
              </a:rPr>
              <a:t>quadrupoles</a:t>
            </a:r>
            <a:r>
              <a:rPr lang="en-US" sz="1200" kern="1200" dirty="0" smtClean="0">
                <a:solidFill>
                  <a:schemeClr val="tx1"/>
                </a:solidFill>
                <a:effectLst/>
                <a:latin typeface="+mn-lt"/>
                <a:ea typeface="+mn-ea"/>
                <a:cs typeface="+mn-cs"/>
              </a:rPr>
              <a:t>. The pole region of the coils is identical to the dipole and the collared coil is based on dipole-type collars.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main advantage of using the dipole-type collars is that the collaring is done simultaneously over the entire coil length thus avoiding local shear stress in the coil, and the use of existing infrastructure (collaring presses) and well-known assembly procedures.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For benchmarking purposes and to compare with the present base-line design of the HL-LHC IR </a:t>
            </a:r>
            <a:r>
              <a:rPr lang="en-US" sz="1200" kern="1200" dirty="0" err="1" smtClean="0">
                <a:solidFill>
                  <a:schemeClr val="tx1"/>
                </a:solidFill>
                <a:effectLst/>
                <a:latin typeface="+mn-lt"/>
                <a:ea typeface="+mn-ea"/>
                <a:cs typeface="+mn-cs"/>
              </a:rPr>
              <a:t>quadrupole</a:t>
            </a:r>
            <a:r>
              <a:rPr lang="en-US" sz="1200" kern="1200" dirty="0" smtClean="0">
                <a:solidFill>
                  <a:schemeClr val="tx1"/>
                </a:solidFill>
                <a:effectLst/>
                <a:latin typeface="+mn-lt"/>
                <a:ea typeface="+mn-ea"/>
                <a:cs typeface="+mn-cs"/>
              </a:rPr>
              <a:t> QXF, based on bladder-and-key concept, this conceptual study was made with identical coils and quasi-identical magnetic characteristics</a:t>
            </a: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5</a:t>
            </a:fld>
            <a:endParaRPr lang="en-US"/>
          </a:p>
        </p:txBody>
      </p:sp>
    </p:spTree>
    <p:extLst>
      <p:ext uri="{BB962C8B-B14F-4D97-AF65-F5344CB8AC3E}">
        <p14:creationId xmlns:p14="http://schemas.microsoft.com/office/powerpoint/2010/main" val="9066948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Several scenarios were studied during the </a:t>
            </a:r>
            <a:r>
              <a:rPr lang="en-US" sz="1200" kern="1200" dirty="0" err="1" smtClean="0">
                <a:solidFill>
                  <a:schemeClr val="tx1"/>
                </a:solidFill>
                <a:effectLst/>
                <a:latin typeface="+mn-lt"/>
                <a:ea typeface="+mn-ea"/>
                <a:cs typeface="+mn-cs"/>
              </a:rPr>
              <a:t>optimisation</a:t>
            </a:r>
            <a:r>
              <a:rPr lang="en-US" sz="1200" kern="1200" dirty="0" smtClean="0">
                <a:solidFill>
                  <a:schemeClr val="tx1"/>
                </a:solidFill>
                <a:effectLst/>
                <a:latin typeface="+mn-lt"/>
                <a:ea typeface="+mn-ea"/>
                <a:cs typeface="+mn-cs"/>
              </a:rPr>
              <a:t> including three main parameters: (i) the end plate’s thickness (ii) the introduced gap, which simulates the applied pre-load by the bullets, in the bullets-coil end plate interface and (iii) the addition of the ø30 mm rod. </a:t>
            </a:r>
          </a:p>
          <a:p>
            <a:r>
              <a:rPr lang="en-US" sz="1200" kern="1200" dirty="0" smtClean="0">
                <a:solidFill>
                  <a:schemeClr val="tx1"/>
                </a:solidFill>
                <a:effectLst/>
                <a:latin typeface="+mn-lt"/>
                <a:ea typeface="+mn-ea"/>
                <a:cs typeface="+mn-cs"/>
              </a:rPr>
              <a:t>Finally, a thickness of 50 mm was chosen for the end plate, with the addition of the tie rods and 0.5 mm gap elements. The structure provides a possibility to increase the axial coil pre-load by further tightening the bullets (2mm gap elements).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57</a:t>
            </a:fld>
            <a:endParaRPr lang="en-US"/>
          </a:p>
        </p:txBody>
      </p:sp>
    </p:spTree>
    <p:extLst>
      <p:ext uri="{BB962C8B-B14F-4D97-AF65-F5344CB8AC3E}">
        <p14:creationId xmlns:p14="http://schemas.microsoft.com/office/powerpoint/2010/main" val="406878452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58</a:t>
            </a:fld>
            <a:endParaRPr lang="en-US"/>
          </a:p>
        </p:txBody>
      </p:sp>
    </p:spTree>
    <p:extLst>
      <p:ext uri="{BB962C8B-B14F-4D97-AF65-F5344CB8AC3E}">
        <p14:creationId xmlns:p14="http://schemas.microsoft.com/office/powerpoint/2010/main" val="37097400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Several scenarios were studied during the </a:t>
            </a:r>
            <a:r>
              <a:rPr lang="en-US" sz="1200" kern="1200" dirty="0" err="1" smtClean="0">
                <a:solidFill>
                  <a:schemeClr val="tx1"/>
                </a:solidFill>
                <a:effectLst/>
                <a:latin typeface="+mn-lt"/>
                <a:ea typeface="+mn-ea"/>
                <a:cs typeface="+mn-cs"/>
              </a:rPr>
              <a:t>optimisation</a:t>
            </a:r>
            <a:r>
              <a:rPr lang="en-US" sz="1200" kern="1200" dirty="0" smtClean="0">
                <a:solidFill>
                  <a:schemeClr val="tx1"/>
                </a:solidFill>
                <a:effectLst/>
                <a:latin typeface="+mn-lt"/>
                <a:ea typeface="+mn-ea"/>
                <a:cs typeface="+mn-cs"/>
              </a:rPr>
              <a:t> including three main parameters: (i) the end plate’s thickness (ii) the introduced gap, which simulates the applied pre-load by the bullets, in the bullets-coil end plate interface and (iii) the addition of the ø30 mm rod. </a:t>
            </a:r>
          </a:p>
          <a:p>
            <a:r>
              <a:rPr lang="en-US" sz="1200" kern="1200" dirty="0" smtClean="0">
                <a:solidFill>
                  <a:schemeClr val="tx1"/>
                </a:solidFill>
                <a:effectLst/>
                <a:latin typeface="+mn-lt"/>
                <a:ea typeface="+mn-ea"/>
                <a:cs typeface="+mn-cs"/>
              </a:rPr>
              <a:t>Finally, a thickness of 50 mm was chosen for the end plate, with the addition of the tie rods and 0.5 mm gap elements. The structure provides a possibility to increase the axial coil pre-load by further tightening the bullets (2mm gap elements).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59</a:t>
            </a:fld>
            <a:endParaRPr lang="en-US"/>
          </a:p>
        </p:txBody>
      </p:sp>
    </p:spTree>
    <p:extLst>
      <p:ext uri="{BB962C8B-B14F-4D97-AF65-F5344CB8AC3E}">
        <p14:creationId xmlns:p14="http://schemas.microsoft.com/office/powerpoint/2010/main" val="406878452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effect of the pre-loading due to the bullets can be clearly seen in red color on the horizontal and vertical axis. The deformation is very symmetric across the cross-section at all stages.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60</a:t>
            </a:fld>
            <a:endParaRPr lang="en-US"/>
          </a:p>
        </p:txBody>
      </p:sp>
    </p:spTree>
    <p:extLst>
      <p:ext uri="{BB962C8B-B14F-4D97-AF65-F5344CB8AC3E}">
        <p14:creationId xmlns:p14="http://schemas.microsoft.com/office/powerpoint/2010/main" val="42394957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61</a:t>
            </a:fld>
            <a:endParaRPr lang="en-US"/>
          </a:p>
        </p:txBody>
      </p:sp>
    </p:spTree>
    <p:extLst>
      <p:ext uri="{BB962C8B-B14F-4D97-AF65-F5344CB8AC3E}">
        <p14:creationId xmlns:p14="http://schemas.microsoft.com/office/powerpoint/2010/main" val="208715334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trend of the deformation is similar in the 2D &amp; 3D model. During cooling down the yoke gap is firmly closed restoring the circular symmetry of the coil assembly. At 4.2 K, there is a difference of 0.08 mm between the 2D and the 3D model which can be explained by the simplifications applied in the 3D model and the presence of the magnet’s end regions.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62</a:t>
            </a:fld>
            <a:endParaRPr lang="en-US"/>
          </a:p>
        </p:txBody>
      </p:sp>
    </p:spTree>
    <p:extLst>
      <p:ext uri="{BB962C8B-B14F-4D97-AF65-F5344CB8AC3E}">
        <p14:creationId xmlns:p14="http://schemas.microsoft.com/office/powerpoint/2010/main" val="388833204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evolution of the radial displacement of the collar outer radius along the horizontal and vertical axis relative to the nominal (free) dimensions is shown .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63</a:t>
            </a:fld>
            <a:endParaRPr lang="en-US"/>
          </a:p>
        </p:txBody>
      </p:sp>
    </p:spTree>
    <p:extLst>
      <p:ext uri="{BB962C8B-B14F-4D97-AF65-F5344CB8AC3E}">
        <p14:creationId xmlns:p14="http://schemas.microsoft.com/office/powerpoint/2010/main" val="114555605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stainless steel outer shell tension shall remain below 250 </a:t>
            </a:r>
            <a:r>
              <a:rPr lang="en-US" sz="1200" b="0" i="0" u="none" strike="noStrike" kern="1200" baseline="0" dirty="0" err="1" smtClean="0">
                <a:solidFill>
                  <a:schemeClr val="tx1"/>
                </a:solidFill>
                <a:latin typeface="+mn-lt"/>
                <a:ea typeface="+mn-ea"/>
                <a:cs typeface="+mn-cs"/>
              </a:rPr>
              <a:t>MPa</a:t>
            </a:r>
            <a:r>
              <a:rPr lang="en-US" sz="1200" b="0" i="0" u="none" strike="noStrike" kern="1200" baseline="0" dirty="0" smtClean="0">
                <a:solidFill>
                  <a:schemeClr val="tx1"/>
                </a:solidFill>
                <a:latin typeface="+mn-lt"/>
                <a:ea typeface="+mn-ea"/>
                <a:cs typeface="+mn-cs"/>
              </a:rPr>
              <a:t> at ambient temperature. After the welding process, the peak value is localized in the welding area while the mean stress in the shell remains below 225 </a:t>
            </a:r>
            <a:r>
              <a:rPr lang="en-US" sz="1200" b="0" i="0" u="none" strike="noStrike" kern="1200" baseline="0" dirty="0" err="1" smtClean="0">
                <a:solidFill>
                  <a:schemeClr val="tx1"/>
                </a:solidFill>
                <a:latin typeface="+mn-lt"/>
                <a:ea typeface="+mn-ea"/>
                <a:cs typeface="+mn-cs"/>
              </a:rPr>
              <a:t>MPa</a:t>
            </a:r>
            <a:r>
              <a:rPr lang="en-US" sz="1200" b="0" i="0" u="none" strike="noStrike" kern="1200" baseline="0" dirty="0" smtClean="0">
                <a:solidFill>
                  <a:schemeClr val="tx1"/>
                </a:solidFill>
                <a:latin typeface="+mn-lt"/>
                <a:ea typeface="+mn-ea"/>
                <a:cs typeface="+mn-cs"/>
              </a:rPr>
              <a:t>. The 3D model results for the straight part of the shell correlate very well to the 2D results (Fig 60). In the end region of magnet, the deformation of the endplate increases locally the stress field (Fig.59).</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64</a:t>
            </a:fld>
            <a:endParaRPr lang="en-US"/>
          </a:p>
        </p:txBody>
      </p:sp>
    </p:spTree>
    <p:extLst>
      <p:ext uri="{BB962C8B-B14F-4D97-AF65-F5344CB8AC3E}">
        <p14:creationId xmlns:p14="http://schemas.microsoft.com/office/powerpoint/2010/main" val="183030954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Similar to the 2D model, the general rigidity of the yoke laminations, which in the 3D model have been assumed as a solid part, is reduced by the heat exchanger holes and the horizontal split plane (Fig. 61).</a:t>
            </a:r>
          </a:p>
          <a:p>
            <a:r>
              <a:rPr lang="en-US" sz="1200" b="0" i="0" u="none" strike="noStrike" kern="1200" baseline="0" dirty="0" smtClean="0">
                <a:solidFill>
                  <a:schemeClr val="tx1"/>
                </a:solidFill>
                <a:latin typeface="+mn-lt"/>
                <a:ea typeface="+mn-ea"/>
                <a:cs typeface="+mn-cs"/>
              </a:rPr>
              <a:t>As described in section 5.2.4.5, during the yoke assembly the interference between the collared coil and the yoke around the vertical axis induce slight bending of the yoke lamination around the collared coil. To compensate for this and to store the strain energy in the yoke, the mid-plane has a slight taper. Along the horizontal plane the contact pressure at the collar-yoke interface is enough to bend the region</a:t>
            </a:r>
          </a:p>
          <a:p>
            <a:r>
              <a:rPr lang="en-US" sz="1200" b="0" i="0" u="none" strike="noStrike" kern="1200" baseline="0" dirty="0" smtClean="0">
                <a:solidFill>
                  <a:schemeClr val="tx1"/>
                </a:solidFill>
                <a:latin typeface="+mn-lt"/>
                <a:ea typeface="+mn-ea"/>
                <a:cs typeface="+mn-cs"/>
              </a:rPr>
              <a:t>between the heat exchanger hole that locates the Al-bar and the collared coil. The correlation between the 2D &amp; 3D results is shown in Figure 62.</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65</a:t>
            </a:fld>
            <a:endParaRPr lang="en-US"/>
          </a:p>
        </p:txBody>
      </p:sp>
    </p:spTree>
    <p:extLst>
      <p:ext uri="{BB962C8B-B14F-4D97-AF65-F5344CB8AC3E}">
        <p14:creationId xmlns:p14="http://schemas.microsoft.com/office/powerpoint/2010/main" val="11707136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t>67</a:t>
            </a:fld>
            <a:endParaRPr lang="en-US"/>
          </a:p>
        </p:txBody>
      </p:sp>
    </p:spTree>
    <p:extLst>
      <p:ext uri="{BB962C8B-B14F-4D97-AF65-F5344CB8AC3E}">
        <p14:creationId xmlns:p14="http://schemas.microsoft.com/office/powerpoint/2010/main" val="3200268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MKQXF is inspired by the 11T Dipole model magnet, which</a:t>
            </a:r>
            <a:r>
              <a:rPr lang="en-US" sz="1200" kern="1200" baseline="0" dirty="0" smtClean="0">
                <a:solidFill>
                  <a:schemeClr val="tx1"/>
                </a:solidFill>
                <a:effectLst/>
                <a:latin typeface="+mn-lt"/>
                <a:ea typeface="+mn-ea"/>
                <a:cs typeface="+mn-cs"/>
              </a:rPr>
              <a:t> is</a:t>
            </a:r>
            <a:r>
              <a:rPr lang="en-US" sz="1200" kern="1200" dirty="0" smtClean="0">
                <a:solidFill>
                  <a:schemeClr val="tx1"/>
                </a:solidFill>
                <a:effectLst/>
                <a:latin typeface="+mn-lt"/>
                <a:ea typeface="+mn-ea"/>
                <a:cs typeface="+mn-cs"/>
              </a:rPr>
              <a:t> the first Nb</a:t>
            </a:r>
            <a:r>
              <a:rPr lang="en-US" sz="1200" kern="1200" baseline="-25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Sn magnet designed from the beginning to be compatible with the accelerator requirements and industrial production.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11T Dipole is based on the pole loading concept, in which the Ti-alloy pole is not part of the coil, but inserted during the assembly process.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first 2-m-long single aperture model magnets showed very good performance reaching the design field of 12 T and validated the pole-loading concept.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pole-loading concept has been further developed forNb</a:t>
            </a:r>
            <a:r>
              <a:rPr lang="en-US" sz="1200" kern="1200" baseline="-25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Sn </a:t>
            </a:r>
            <a:r>
              <a:rPr lang="en-US" sz="1200" kern="1200" dirty="0" err="1" smtClean="0">
                <a:solidFill>
                  <a:schemeClr val="tx1"/>
                </a:solidFill>
                <a:effectLst/>
                <a:latin typeface="+mn-lt"/>
                <a:ea typeface="+mn-ea"/>
                <a:cs typeface="+mn-cs"/>
              </a:rPr>
              <a:t>quadrupoles</a:t>
            </a:r>
            <a:r>
              <a:rPr lang="en-US" sz="1200" kern="1200" dirty="0" smtClean="0">
                <a:solidFill>
                  <a:schemeClr val="tx1"/>
                </a:solidFill>
                <a:effectLst/>
                <a:latin typeface="+mn-lt"/>
                <a:ea typeface="+mn-ea"/>
                <a:cs typeface="+mn-cs"/>
              </a:rPr>
              <a:t>. The pole region of the coils is identical to the dipole and the collared coil is based on dipole-type collars.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main advantage of using the dipole-type collars is that the collaring is done simultaneously over the entire coil length thus avoiding local shear stress in the coil, and the use of existing infrastructure (collaring presses) and well-known assembly procedures.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For benchmarking purposes and to compare with the present base-line design of the HL-LHC IR </a:t>
            </a:r>
            <a:r>
              <a:rPr lang="en-US" sz="1200" kern="1200" dirty="0" err="1" smtClean="0">
                <a:solidFill>
                  <a:schemeClr val="tx1"/>
                </a:solidFill>
                <a:effectLst/>
                <a:latin typeface="+mn-lt"/>
                <a:ea typeface="+mn-ea"/>
                <a:cs typeface="+mn-cs"/>
              </a:rPr>
              <a:t>quadrupole</a:t>
            </a:r>
            <a:r>
              <a:rPr lang="en-US" sz="1200" kern="1200" dirty="0" smtClean="0">
                <a:solidFill>
                  <a:schemeClr val="tx1"/>
                </a:solidFill>
                <a:effectLst/>
                <a:latin typeface="+mn-lt"/>
                <a:ea typeface="+mn-ea"/>
                <a:cs typeface="+mn-cs"/>
              </a:rPr>
              <a:t> QXF, based on bladder-and-key concept, this conceptual study was made with identical coils and quasi-identical magnetic characteristics</a:t>
            </a: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6</a:t>
            </a:fld>
            <a:endParaRPr lang="en-US"/>
          </a:p>
        </p:txBody>
      </p:sp>
    </p:spTree>
    <p:extLst>
      <p:ext uri="{BB962C8B-B14F-4D97-AF65-F5344CB8AC3E}">
        <p14:creationId xmlns:p14="http://schemas.microsoft.com/office/powerpoint/2010/main" val="309166104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t>68</a:t>
            </a:fld>
            <a:endParaRPr lang="en-US"/>
          </a:p>
        </p:txBody>
      </p:sp>
    </p:spTree>
    <p:extLst>
      <p:ext uri="{BB962C8B-B14F-4D97-AF65-F5344CB8AC3E}">
        <p14:creationId xmlns:p14="http://schemas.microsoft.com/office/powerpoint/2010/main" val="225919147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t>69</a:t>
            </a:fld>
            <a:endParaRPr lang="en-US"/>
          </a:p>
        </p:txBody>
      </p:sp>
    </p:spTree>
    <p:extLst>
      <p:ext uri="{BB962C8B-B14F-4D97-AF65-F5344CB8AC3E}">
        <p14:creationId xmlns:p14="http://schemas.microsoft.com/office/powerpoint/2010/main" val="72303502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71</a:t>
            </a:fld>
            <a:endParaRPr lang="en-US"/>
          </a:p>
        </p:txBody>
      </p:sp>
    </p:spTree>
    <p:extLst>
      <p:ext uri="{BB962C8B-B14F-4D97-AF65-F5344CB8AC3E}">
        <p14:creationId xmlns:p14="http://schemas.microsoft.com/office/powerpoint/2010/main" val="2123705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main features of the MKQXF design illustrated in this figure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include:</a:t>
            </a:r>
          </a:p>
          <a:p>
            <a:pPr marL="171450" lvl="0" indent="-171450">
              <a:buFont typeface="Arial" pitchFamily="34" charset="0"/>
              <a:buChar char="•"/>
            </a:pPr>
            <a:r>
              <a:rPr lang="en-US" sz="1200" kern="1200" dirty="0" smtClean="0">
                <a:solidFill>
                  <a:schemeClr val="tx1"/>
                </a:solidFill>
                <a:effectLst/>
                <a:latin typeface="+mn-lt"/>
                <a:ea typeface="+mn-ea"/>
                <a:cs typeface="+mn-cs"/>
              </a:rPr>
              <a:t>Epoxy impregnated Nb</a:t>
            </a:r>
            <a:r>
              <a:rPr lang="en-US" sz="1200" kern="1200" baseline="-25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Sn coils with two winding layers.</a:t>
            </a:r>
          </a:p>
          <a:p>
            <a:pPr marL="171450" lvl="0" indent="-171450">
              <a:buFont typeface="Arial" pitchFamily="34" charset="0"/>
              <a:buChar char="•"/>
            </a:pPr>
            <a:r>
              <a:rPr lang="en-US" sz="1200" kern="1200" dirty="0" smtClean="0">
                <a:solidFill>
                  <a:schemeClr val="tx1"/>
                </a:solidFill>
                <a:effectLst/>
                <a:latin typeface="+mn-lt"/>
                <a:ea typeface="+mn-ea"/>
                <a:cs typeface="+mn-cs"/>
              </a:rPr>
              <a:t>Filler wedges to align the pole angle of the inner and outer winding layers.</a:t>
            </a:r>
          </a:p>
          <a:p>
            <a:pPr marL="171450" lvl="0" indent="-171450">
              <a:buFont typeface="Arial" pitchFamily="34" charset="0"/>
              <a:buChar char="•"/>
            </a:pPr>
            <a:r>
              <a:rPr lang="en-US" sz="1200" kern="1200" dirty="0" smtClean="0">
                <a:solidFill>
                  <a:schemeClr val="tx1"/>
                </a:solidFill>
                <a:effectLst/>
                <a:latin typeface="+mn-lt"/>
                <a:ea typeface="+mn-ea"/>
                <a:cs typeface="+mn-cs"/>
              </a:rPr>
              <a:t>Removable Ti-alloy pole-wedges, which at the mid-plane have a 12</a:t>
            </a:r>
            <a:r>
              <a:rPr lang="en-US" sz="1200" kern="1200" baseline="30000" dirty="0" smtClean="0">
                <a:solidFill>
                  <a:schemeClr val="tx1"/>
                </a:solidFill>
                <a:effectLst/>
                <a:latin typeface="+mn-lt"/>
                <a:ea typeface="+mn-ea"/>
                <a:cs typeface="+mn-cs"/>
              </a:rPr>
              <a:t>o</a:t>
            </a:r>
            <a:r>
              <a:rPr lang="en-US" sz="1200" kern="1200" dirty="0" smtClean="0">
                <a:solidFill>
                  <a:schemeClr val="tx1"/>
                </a:solidFill>
                <a:effectLst/>
                <a:latin typeface="+mn-lt"/>
                <a:ea typeface="+mn-ea"/>
                <a:cs typeface="+mn-cs"/>
              </a:rPr>
              <a:t> taper, such that the long collars with similar taper, push the wedge radially in during the collaring process.</a:t>
            </a:r>
          </a:p>
          <a:p>
            <a:pPr marL="171450" lvl="0" indent="-171450">
              <a:buFont typeface="Arial" pitchFamily="34" charset="0"/>
              <a:buChar char="•"/>
            </a:pPr>
            <a:r>
              <a:rPr lang="en-US" sz="1200" kern="1200" dirty="0" smtClean="0">
                <a:solidFill>
                  <a:schemeClr val="tx1"/>
                </a:solidFill>
                <a:effectLst/>
                <a:latin typeface="+mn-lt"/>
                <a:ea typeface="+mn-ea"/>
                <a:cs typeface="+mn-cs"/>
              </a:rPr>
              <a:t>2-mm-thick stainless steel loading plates to protect the coil and to evenly distribute pressure on the pole turns.</a:t>
            </a:r>
          </a:p>
          <a:p>
            <a:pPr marL="171450" lvl="0" indent="-171450">
              <a:buFont typeface="Arial" pitchFamily="34" charset="0"/>
              <a:buChar char="•"/>
            </a:pPr>
            <a:r>
              <a:rPr lang="en-US" sz="1200" kern="1200" dirty="0" smtClean="0">
                <a:solidFill>
                  <a:schemeClr val="tx1"/>
                </a:solidFill>
                <a:effectLst/>
                <a:latin typeface="+mn-lt"/>
                <a:ea typeface="+mn-ea"/>
                <a:cs typeface="+mn-cs"/>
              </a:rPr>
              <a:t>Ground insulation composed of 5 radial layers of 125 µm polyimide between the coil and the collaring shoe. The inner-most layer (so-called trace), that is glued to the coils, to ensure good thermal contact, includes the protection heaters and the electrical circuits for the voltage taps and the strain gauges.</a:t>
            </a:r>
          </a:p>
          <a:p>
            <a:pPr marL="171450" lvl="0" indent="-171450">
              <a:buFont typeface="Arial" pitchFamily="34" charset="0"/>
              <a:buChar char="•"/>
            </a:pPr>
            <a:r>
              <a:rPr lang="en-US" sz="1200" kern="1200" dirty="0" smtClean="0">
                <a:solidFill>
                  <a:schemeClr val="tx1"/>
                </a:solidFill>
                <a:effectLst/>
                <a:latin typeface="+mn-lt"/>
                <a:ea typeface="+mn-ea"/>
                <a:cs typeface="+mn-cs"/>
              </a:rPr>
              <a:t>St. steel collaring shoe protecting the coils from the collars. Dipole-type collars (long and short collar) with collaring keys and pins to form the pre-assembled collar packs.</a:t>
            </a:r>
          </a:p>
          <a:p>
            <a:pPr marL="171450" lvl="0" indent="-171450">
              <a:buFont typeface="Arial" pitchFamily="34" charset="0"/>
              <a:buChar char="•"/>
            </a:pPr>
            <a:r>
              <a:rPr lang="en-US" sz="1200" kern="1200" dirty="0" smtClean="0">
                <a:solidFill>
                  <a:schemeClr val="tx1"/>
                </a:solidFill>
                <a:effectLst/>
                <a:latin typeface="+mn-lt"/>
                <a:ea typeface="+mn-ea"/>
                <a:cs typeface="+mn-cs"/>
              </a:rPr>
              <a:t>The laminated yoke is made in two halves, with a horizontal tapered split</a:t>
            </a:r>
          </a:p>
          <a:p>
            <a:pPr marL="171450" lvl="0" indent="-171450">
              <a:buFont typeface="Arial" pitchFamily="34" charset="0"/>
              <a:buChar char="•"/>
            </a:pPr>
            <a:r>
              <a:rPr lang="en-US" sz="1200" kern="1200" dirty="0" smtClean="0">
                <a:solidFill>
                  <a:schemeClr val="tx1"/>
                </a:solidFill>
                <a:effectLst/>
                <a:latin typeface="+mn-lt"/>
                <a:ea typeface="+mn-ea"/>
                <a:cs typeface="+mn-cs"/>
              </a:rPr>
              <a:t>Aluminum gap controllers bars located on yoke mid-plane.</a:t>
            </a:r>
          </a:p>
          <a:p>
            <a:pPr marL="171450" lvl="0" indent="-171450">
              <a:buFont typeface="Arial" pitchFamily="34" charset="0"/>
              <a:buChar char="•"/>
            </a:pPr>
            <a:r>
              <a:rPr lang="en-US" sz="1200" kern="1200" dirty="0" smtClean="0">
                <a:solidFill>
                  <a:schemeClr val="tx1"/>
                </a:solidFill>
                <a:effectLst/>
                <a:latin typeface="+mn-lt"/>
                <a:ea typeface="+mn-ea"/>
                <a:cs typeface="+mn-cs"/>
              </a:rPr>
              <a:t>Collaring Keys</a:t>
            </a:r>
          </a:p>
          <a:p>
            <a:pPr marL="171450" indent="-171450">
              <a:buFont typeface="Arial" pitchFamily="34" charset="0"/>
              <a:buChar char="•"/>
            </a:pPr>
            <a:r>
              <a:rPr lang="en-US" sz="1200" kern="1200" dirty="0" smtClean="0">
                <a:solidFill>
                  <a:schemeClr val="tx1"/>
                </a:solidFill>
                <a:effectLst/>
                <a:latin typeface="+mn-lt"/>
                <a:ea typeface="+mn-ea"/>
                <a:cs typeface="+mn-cs"/>
              </a:rPr>
              <a:t>15-mm-thick stainless steel shell</a:t>
            </a: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7</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two-layer coils are wound with a single length of Rutherford-type cable without an internal splice</a:t>
            </a:r>
          </a:p>
          <a:p>
            <a:pPr marL="171450" indent="-171450">
              <a:buFont typeface="Arial" pitchFamily="34" charset="0"/>
              <a:buChar char="•"/>
            </a:pPr>
            <a:r>
              <a:rPr lang="en-US" sz="1200" kern="1200" dirty="0" smtClean="0">
                <a:solidFill>
                  <a:schemeClr val="tx1"/>
                </a:solidFill>
                <a:effectLst/>
                <a:latin typeface="+mn-lt"/>
                <a:ea typeface="+mn-ea"/>
                <a:cs typeface="+mn-cs"/>
              </a:rPr>
              <a:t>The coil dimensions and the fabrication process are identical to the QXF coils except for the pole region</a:t>
            </a:r>
          </a:p>
          <a:p>
            <a:pPr marL="171450" indent="-171450">
              <a:buFont typeface="Arial" pitchFamily="34" charset="0"/>
              <a:buChar char="•"/>
            </a:pPr>
            <a:r>
              <a:rPr lang="en-US" sz="1200" kern="1200" dirty="0" smtClean="0">
                <a:solidFill>
                  <a:schemeClr val="tx1"/>
                </a:solidFill>
                <a:effectLst/>
                <a:latin typeface="+mn-lt"/>
                <a:ea typeface="+mn-ea"/>
                <a:cs typeface="+mn-cs"/>
              </a:rPr>
              <a:t>The pole angle of the inner and outer winding layers is aligned by inserting additional filler wedge on the outer layer</a:t>
            </a:r>
          </a:p>
          <a:p>
            <a:pPr marL="171450" indent="-171450">
              <a:buFont typeface="Arial" pitchFamily="34" charset="0"/>
              <a:buChar char="•"/>
            </a:pPr>
            <a:r>
              <a:rPr lang="en-US" sz="1200" kern="1200" dirty="0" smtClean="0">
                <a:solidFill>
                  <a:schemeClr val="tx1"/>
                </a:solidFill>
                <a:effectLst/>
                <a:latin typeface="+mn-lt"/>
                <a:ea typeface="+mn-ea"/>
                <a:cs typeface="+mn-cs"/>
              </a:rPr>
              <a:t>To protect the coil and to distribute the pole pressure more evenly across the coil, 2-mm-thick stainless steel loading plates are added at the pole.</a:t>
            </a:r>
          </a:p>
        </p:txBody>
      </p:sp>
      <p:sp>
        <p:nvSpPr>
          <p:cNvPr id="4" name="Slide Number Placeholder 3"/>
          <p:cNvSpPr>
            <a:spLocks noGrp="1"/>
          </p:cNvSpPr>
          <p:nvPr>
            <p:ph type="sldNum" sz="quarter" idx="10"/>
          </p:nvPr>
        </p:nvSpPr>
        <p:spPr/>
        <p:txBody>
          <a:bodyPr/>
          <a:lstStyle/>
          <a:p>
            <a:fld id="{B77AFC91-FF3F-4B7E-A2FB-ECBBE848AA1A}" type="slidenum">
              <a:rPr lang="en-US" smtClean="0"/>
              <a:pPr/>
              <a:t>8</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four impregnated coils are assembled together with the appropriate ground insulation that goes around the coil mid-plane and over the loading plate at the pole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pole wedges are then inserted in the coils, which also secures the ground insulation in place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collaring shoes are mounted around the ground insulation prior to pre-assembling the collar-packs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collaring press has five contact areas with each collar, and pushes the upper collar pack towards the lower until the key-ways are aligned to allow the insertion of the narrow face of the tapered keys. Once the keys have been pushed in the press is released and the collared coil held together by the keys.</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pole wedges in the vertical axis are similar to the 11 T Dipole pole wedges with the alignment slot that locates the collar nose and transmits the vertical force from the collars to the pole wedge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the horizontal plane the pole wedge has a 12</a:t>
            </a:r>
            <a:r>
              <a:rPr lang="en-US" sz="1200" kern="1200" baseline="30000" dirty="0" smtClean="0">
                <a:solidFill>
                  <a:schemeClr val="tx1"/>
                </a:solidFill>
                <a:effectLst/>
                <a:latin typeface="+mn-lt"/>
                <a:ea typeface="+mn-ea"/>
                <a:cs typeface="+mn-cs"/>
              </a:rPr>
              <a:t>o </a:t>
            </a:r>
            <a:r>
              <a:rPr lang="en-US" sz="1200" kern="1200" dirty="0" smtClean="0">
                <a:solidFill>
                  <a:schemeClr val="tx1"/>
                </a:solidFill>
                <a:effectLst/>
                <a:latin typeface="+mn-lt"/>
                <a:ea typeface="+mn-ea"/>
                <a:cs typeface="+mn-cs"/>
              </a:rPr>
              <a:t>taper such that the long collars with similar taper near the horizontal plane push the wedge radially in during the collaring (Fig. 7). The stress relief notch in the pole wedges is essential for the stress distribution of the inner layer pole-turns.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On the outer radius the short collar is 0.5 mm smaller than the long collar. Therefore, the short collars can be considered essentially as fillers except for the mating plane region, where they contribute to the lateral rigidity of the collared coil.</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9</a:t>
            </a:fld>
            <a:endParaRPr lang="en-US"/>
          </a:p>
        </p:txBody>
      </p:sp>
    </p:spTree>
    <p:extLst>
      <p:ext uri="{BB962C8B-B14F-4D97-AF65-F5344CB8AC3E}">
        <p14:creationId xmlns:p14="http://schemas.microsoft.com/office/powerpoint/2010/main" val="3430917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l-GR" smtClean="0"/>
              <a:t>Στυλ κύριου τίτλου</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Στυλ κύριου υπότιτλου</a:t>
            </a:r>
            <a:endParaRPr lang="en-US" dirty="0"/>
          </a:p>
        </p:txBody>
      </p:sp>
      <p:sp>
        <p:nvSpPr>
          <p:cNvPr id="4" name="Date Placeholder 3"/>
          <p:cNvSpPr>
            <a:spLocks noGrp="1"/>
          </p:cNvSpPr>
          <p:nvPr>
            <p:ph type="dt" sz="half" idx="10"/>
          </p:nvPr>
        </p:nvSpPr>
        <p:spPr/>
        <p:txBody>
          <a:bodyPr/>
          <a:lstStyle/>
          <a:p>
            <a:fld id="{B18EA5D6-E8F5-4A29-98E4-C8F38E821A91}" type="datetimeFigureOut">
              <a:rPr lang="en-US" smtClean="0"/>
              <a:pPr/>
              <a:t>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4072290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18EA5D6-E8F5-4A29-98E4-C8F38E821A91}" type="datetimeFigureOut">
              <a:rPr lang="en-US" smtClean="0"/>
              <a:pPr/>
              <a:t>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1435090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18EA5D6-E8F5-4A29-98E4-C8F38E821A91}" type="datetimeFigureOut">
              <a:rPr lang="en-US" smtClean="0"/>
              <a:pPr/>
              <a:t>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1166733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18EA5D6-E8F5-4A29-98E4-C8F38E821A91}" type="datetimeFigureOut">
              <a:rPr lang="en-US" smtClean="0"/>
              <a:pPr/>
              <a:t>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1544481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18EA5D6-E8F5-4A29-98E4-C8F38E821A91}" type="datetimeFigureOut">
              <a:rPr lang="en-US" smtClean="0"/>
              <a:pPr/>
              <a:t>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1244704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B18EA5D6-E8F5-4A29-98E4-C8F38E821A91}" type="datetimeFigureOut">
              <a:rPr lang="en-US" smtClean="0"/>
              <a:pPr/>
              <a:t>5/4/2016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588864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l-GR" smtClean="0"/>
              <a:t>Στυλ κύριου τίτλου</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839788" y="2505075"/>
            <a:ext cx="5157787"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6172200" y="2505075"/>
            <a:ext cx="5183188"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B18EA5D6-E8F5-4A29-98E4-C8F38E821A91}" type="datetimeFigureOut">
              <a:rPr lang="en-US" smtClean="0"/>
              <a:pPr/>
              <a:t>5/4/2016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2642630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B18EA5D6-E8F5-4A29-98E4-C8F38E821A91}" type="datetimeFigureOut">
              <a:rPr lang="en-US" smtClean="0"/>
              <a:pPr/>
              <a:t>5/4/2016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743396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8EA5D6-E8F5-4A29-98E4-C8F38E821A91}" type="datetimeFigureOut">
              <a:rPr lang="en-US" smtClean="0"/>
              <a:pPr/>
              <a:t>5/4/2016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2188936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18EA5D6-E8F5-4A29-98E4-C8F38E821A91}" type="datetimeFigureOut">
              <a:rPr lang="en-US" smtClean="0"/>
              <a:pPr/>
              <a:t>5/4/2016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1509688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18EA5D6-E8F5-4A29-98E4-C8F38E821A91}" type="datetimeFigureOut">
              <a:rPr lang="en-US" smtClean="0"/>
              <a:pPr/>
              <a:t>5/4/2016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880203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8EA5D6-E8F5-4A29-98E4-C8F38E821A91}" type="datetimeFigureOut">
              <a:rPr lang="en-US" smtClean="0"/>
              <a:pPr/>
              <a:t>5/4/2016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C7B34B-0BD1-4DD0-A840-42A141F8465D}" type="slidenum">
              <a:rPr lang="en-US" smtClean="0"/>
              <a:pPr/>
              <a:t>‹#›</a:t>
            </a:fld>
            <a:endParaRPr lang="en-US"/>
          </a:p>
        </p:txBody>
      </p:sp>
    </p:spTree>
    <p:extLst>
      <p:ext uri="{BB962C8B-B14F-4D97-AF65-F5344CB8AC3E}">
        <p14:creationId xmlns:p14="http://schemas.microsoft.com/office/powerpoint/2010/main" val="28243781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png"/><Relationship Id="rId7"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png"/><Relationship Id="rId7" Type="http://schemas.openxmlformats.org/officeDocument/2006/relationships/diagramLayout" Target="../diagrams/layout1.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diagramData" Target="../diagrams/data1.xml"/><Relationship Id="rId5" Type="http://schemas.openxmlformats.org/officeDocument/2006/relationships/image" Target="../media/image3.png"/><Relationship Id="rId10" Type="http://schemas.microsoft.com/office/2007/relationships/diagramDrawing" Target="../diagrams/drawing1.xml"/><Relationship Id="rId4" Type="http://schemas.openxmlformats.org/officeDocument/2006/relationships/image" Target="../media/image2.png"/><Relationship Id="rId9" Type="http://schemas.openxmlformats.org/officeDocument/2006/relationships/diagramColors" Target="../diagrams/colors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7.png"/><Relationship Id="rId3" Type="http://schemas.openxmlformats.org/officeDocument/2006/relationships/image" Target="../media/image1.png"/><Relationship Id="rId7" Type="http://schemas.openxmlformats.org/officeDocument/2006/relationships/image" Target="../media/image42.png"/><Relationship Id="rId12" Type="http://schemas.openxmlformats.org/officeDocument/2006/relationships/chart" Target="../charts/chart1.xml"/><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3.png"/><Relationship Id="rId10" Type="http://schemas.openxmlformats.org/officeDocument/2006/relationships/image" Target="../media/image45.png"/><Relationship Id="rId4" Type="http://schemas.openxmlformats.org/officeDocument/2006/relationships/image" Target="../media/image2.png"/><Relationship Id="rId9" Type="http://schemas.openxmlformats.org/officeDocument/2006/relationships/image" Target="../media/image44.png"/></Relationships>
</file>

<file path=ppt/slides/_rels/slide31.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1.png"/><Relationship Id="rId7" Type="http://schemas.openxmlformats.org/officeDocument/2006/relationships/chart" Target="../charts/chart2.xml"/><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48.png"/><Relationship Id="rId11" Type="http://schemas.openxmlformats.org/officeDocument/2006/relationships/image" Target="../media/image50.png"/><Relationship Id="rId5" Type="http://schemas.openxmlformats.org/officeDocument/2006/relationships/image" Target="../media/image3.png"/><Relationship Id="rId10" Type="http://schemas.openxmlformats.org/officeDocument/2006/relationships/image" Target="../media/image49.png"/><Relationship Id="rId4" Type="http://schemas.openxmlformats.org/officeDocument/2006/relationships/image" Target="../media/image2.png"/><Relationship Id="rId9" Type="http://schemas.openxmlformats.org/officeDocument/2006/relationships/chart" Target="../charts/chart4.xml"/></Relationships>
</file>

<file path=ppt/slides/_rels/slide3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png"/><Relationship Id="rId7" Type="http://schemas.microsoft.com/office/2007/relationships/hdphoto" Target="../media/hdphoto4.wdp"/><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1.png"/><Relationship Id="rId5" Type="http://schemas.openxmlformats.org/officeDocument/2006/relationships/image" Target="../media/image3.png"/><Relationship Id="rId4" Type="http://schemas.openxmlformats.org/officeDocument/2006/relationships/image" Target="../media/image2.png"/><Relationship Id="rId9" Type="http://schemas.microsoft.com/office/2007/relationships/hdphoto" Target="../media/hdphoto5.wdp"/></Relationships>
</file>

<file path=ppt/slides/_rels/slide33.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1.png"/><Relationship Id="rId7" Type="http://schemas.openxmlformats.org/officeDocument/2006/relationships/image" Target="../media/image54.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56.png"/></Relationships>
</file>

<file path=ppt/slides/_rels/slide3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1.png"/><Relationship Id="rId7" Type="http://schemas.openxmlformats.org/officeDocument/2006/relationships/image" Target="../media/image58.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3.png"/><Relationship Id="rId10" Type="http://schemas.openxmlformats.org/officeDocument/2006/relationships/image" Target="../media/image61.png"/><Relationship Id="rId4" Type="http://schemas.openxmlformats.org/officeDocument/2006/relationships/image" Target="../media/image2.png"/><Relationship Id="rId9" Type="http://schemas.openxmlformats.org/officeDocument/2006/relationships/image" Target="../media/image60.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6.wdp"/><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3.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1.png"/><Relationship Id="rId7" Type="http://schemas.openxmlformats.org/officeDocument/2006/relationships/image" Target="../media/image64.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63.png"/><Relationship Id="rId5" Type="http://schemas.openxmlformats.org/officeDocument/2006/relationships/image" Target="../media/image3.png"/><Relationship Id="rId10" Type="http://schemas.openxmlformats.org/officeDocument/2006/relationships/chart" Target="../charts/chart5.xml"/><Relationship Id="rId4" Type="http://schemas.openxmlformats.org/officeDocument/2006/relationships/image" Target="../media/image2.png"/><Relationship Id="rId9" Type="http://schemas.openxmlformats.org/officeDocument/2006/relationships/image" Target="../media/image66.png"/></Relationships>
</file>

<file path=ppt/slides/_rels/slide37.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1.png"/><Relationship Id="rId7" Type="http://schemas.openxmlformats.org/officeDocument/2006/relationships/image" Target="../media/image68.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67.png"/><Relationship Id="rId5" Type="http://schemas.openxmlformats.org/officeDocument/2006/relationships/image" Target="../media/image3.png"/><Relationship Id="rId10" Type="http://schemas.openxmlformats.org/officeDocument/2006/relationships/chart" Target="../charts/chart6.xml"/><Relationship Id="rId4" Type="http://schemas.openxmlformats.org/officeDocument/2006/relationships/image" Target="../media/image2.png"/><Relationship Id="rId9" Type="http://schemas.openxmlformats.org/officeDocument/2006/relationships/image" Target="../media/image70.png"/></Relationships>
</file>

<file path=ppt/slides/_rels/slide38.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png"/><Relationship Id="rId7" Type="http://schemas.openxmlformats.org/officeDocument/2006/relationships/image" Target="../media/image72.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image" Target="../media/image3.png"/><Relationship Id="rId10" Type="http://schemas.openxmlformats.org/officeDocument/2006/relationships/chart" Target="../charts/chart7.xml"/><Relationship Id="rId4" Type="http://schemas.openxmlformats.org/officeDocument/2006/relationships/image" Target="../media/image2.png"/><Relationship Id="rId9" Type="http://schemas.openxmlformats.org/officeDocument/2006/relationships/image" Target="../media/image74.png"/></Relationships>
</file>

<file path=ppt/slides/_rels/slide39.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1.png"/><Relationship Id="rId7" Type="http://schemas.openxmlformats.org/officeDocument/2006/relationships/image" Target="../media/image76.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75.png"/><Relationship Id="rId11" Type="http://schemas.openxmlformats.org/officeDocument/2006/relationships/image" Target="../media/image79.png"/><Relationship Id="rId5" Type="http://schemas.openxmlformats.org/officeDocument/2006/relationships/image" Target="../media/image3.png"/><Relationship Id="rId10" Type="http://schemas.openxmlformats.org/officeDocument/2006/relationships/chart" Target="../charts/chart8.xml"/><Relationship Id="rId4" Type="http://schemas.openxmlformats.org/officeDocument/2006/relationships/image" Target="../media/image2.png"/><Relationship Id="rId9" Type="http://schemas.openxmlformats.org/officeDocument/2006/relationships/image" Target="../media/image78.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1.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80.png"/><Relationship Id="rId5" Type="http://schemas.openxmlformats.org/officeDocument/2006/relationships/image" Target="../media/image3.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82.png"/><Relationship Id="rId5" Type="http://schemas.openxmlformats.org/officeDocument/2006/relationships/image" Target="../media/image23.png"/><Relationship Id="rId4" Type="http://schemas.openxmlformats.org/officeDocument/2006/relationships/image" Target="../media/image22.png"/></Relationships>
</file>

<file path=ppt/slides/_rels/slide44.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1.png"/><Relationship Id="rId7" Type="http://schemas.openxmlformats.org/officeDocument/2006/relationships/image" Target="../media/image84.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83.png"/><Relationship Id="rId5" Type="http://schemas.openxmlformats.org/officeDocument/2006/relationships/image" Target="../media/image3.pn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86.PNG"/><Relationship Id="rId5" Type="http://schemas.openxmlformats.org/officeDocument/2006/relationships/image" Target="../media/image3.pn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47.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45.png"/><Relationship Id="rId7" Type="http://schemas.openxmlformats.org/officeDocument/2006/relationships/image" Target="../media/image8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chart" Target="../charts/chart9.xml"/><Relationship Id="rId4" Type="http://schemas.openxmlformats.org/officeDocument/2006/relationships/image" Target="../media/image46.png"/></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0.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image" Target="../media/image89.PNG"/></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11.png"/><Relationship Id="rId5" Type="http://schemas.openxmlformats.org/officeDocument/2006/relationships/image" Target="../media/image7.png"/><Relationship Id="rId10" Type="http://schemas.openxmlformats.org/officeDocument/2006/relationships/image" Target="../media/image10.png"/><Relationship Id="rId4" Type="http://schemas.openxmlformats.org/officeDocument/2006/relationships/image" Target="../media/image6.png"/><Relationship Id="rId9" Type="http://schemas.openxmlformats.org/officeDocument/2006/relationships/image" Target="../media/image9.jpeg"/></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91.tiff"/><Relationship Id="rId5" Type="http://schemas.openxmlformats.org/officeDocument/2006/relationships/image" Target="../media/image3.png"/><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92.png"/><Relationship Id="rId5" Type="http://schemas.openxmlformats.org/officeDocument/2006/relationships/image" Target="../media/image3.png"/><Relationship Id="rId4" Type="http://schemas.openxmlformats.org/officeDocument/2006/relationships/image" Target="../media/image2.png"/></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4.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93.png"/><Relationship Id="rId5" Type="http://schemas.openxmlformats.org/officeDocument/2006/relationships/image" Target="../media/image3.png"/><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1.png"/><Relationship Id="rId7" Type="http://schemas.openxmlformats.org/officeDocument/2006/relationships/image" Target="../media/image96.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95.jpg"/><Relationship Id="rId5" Type="http://schemas.openxmlformats.org/officeDocument/2006/relationships/image" Target="../media/image3.png"/><Relationship Id="rId4" Type="http://schemas.openxmlformats.org/officeDocument/2006/relationships/image" Target="../media/image2.png"/></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56.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1.png"/><Relationship Id="rId7" Type="http://schemas.openxmlformats.org/officeDocument/2006/relationships/diagramLayout" Target="../diagrams/layout2.xml"/><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diagramData" Target="../diagrams/data2.xml"/><Relationship Id="rId5" Type="http://schemas.openxmlformats.org/officeDocument/2006/relationships/image" Target="../media/image3.png"/><Relationship Id="rId10" Type="http://schemas.microsoft.com/office/2007/relationships/diagramDrawing" Target="../diagrams/drawing2.xml"/><Relationship Id="rId4" Type="http://schemas.openxmlformats.org/officeDocument/2006/relationships/image" Target="../media/image2.png"/><Relationship Id="rId9" Type="http://schemas.openxmlformats.org/officeDocument/2006/relationships/diagramColors" Target="../diagrams/colors2.xm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1.xml"/><Relationship Id="rId6" Type="http://schemas.openxmlformats.org/officeDocument/2006/relationships/image" Target="../media/image98.png"/><Relationship Id="rId5" Type="http://schemas.openxmlformats.org/officeDocument/2006/relationships/image" Target="../media/image3.png"/><Relationship Id="rId4" Type="http://schemas.openxmlformats.org/officeDocument/2006/relationships/image" Target="../media/image2.png"/></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1.png"/><Relationship Id="rId7" Type="http://schemas.openxmlformats.org/officeDocument/2006/relationships/image" Target="../media/image100.pn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chart" Target="../charts/chart12.xml"/><Relationship Id="rId5" Type="http://schemas.openxmlformats.org/officeDocument/2006/relationships/image" Target="../media/image3.png"/><Relationship Id="rId10" Type="http://schemas.openxmlformats.org/officeDocument/2006/relationships/image" Target="../media/image103.png"/><Relationship Id="rId4" Type="http://schemas.openxmlformats.org/officeDocument/2006/relationships/image" Target="../media/image2.png"/><Relationship Id="rId9" Type="http://schemas.openxmlformats.org/officeDocument/2006/relationships/image" Target="../media/image102.png"/></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1.xml"/><Relationship Id="rId6" Type="http://schemas.openxmlformats.org/officeDocument/2006/relationships/image" Target="../media/image104.png"/><Relationship Id="rId5" Type="http://schemas.openxmlformats.org/officeDocument/2006/relationships/image" Target="../media/image3.png"/><Relationship Id="rId4" Type="http://schemas.openxmlformats.org/officeDocument/2006/relationships/image" Target="../media/image2.png"/></Relationships>
</file>

<file path=ppt/slides/_rels/slide6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05.png"/><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3.png"/><Relationship Id="rId4" Type="http://schemas.openxmlformats.org/officeDocument/2006/relationships/image" Target="../media/image2.png"/></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07.png"/><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106.tiff"/><Relationship Id="rId5" Type="http://schemas.openxmlformats.org/officeDocument/2006/relationships/image" Target="../media/image3.png"/><Relationship Id="rId4" Type="http://schemas.openxmlformats.org/officeDocument/2006/relationships/image" Target="../media/image2.png"/></Relationships>
</file>

<file path=ppt/slides/_rels/slide6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09.png"/><Relationship Id="rId2" Type="http://schemas.openxmlformats.org/officeDocument/2006/relationships/notesSlide" Target="../notesSlides/notesSlide57.xml"/><Relationship Id="rId1" Type="http://schemas.openxmlformats.org/officeDocument/2006/relationships/slideLayout" Target="../slideLayouts/slideLayout1.xml"/><Relationship Id="rId6" Type="http://schemas.openxmlformats.org/officeDocument/2006/relationships/image" Target="../media/image108.PNG"/><Relationship Id="rId5" Type="http://schemas.openxmlformats.org/officeDocument/2006/relationships/image" Target="../media/image3.png"/><Relationship Id="rId4" Type="http://schemas.openxmlformats.org/officeDocument/2006/relationships/image" Target="../media/image2.png"/></Relationships>
</file>

<file path=ppt/slides/_rels/slide6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11.pn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image" Target="../media/image110.png"/><Relationship Id="rId5" Type="http://schemas.openxmlformats.org/officeDocument/2006/relationships/image" Target="../media/image3.png"/><Relationship Id="rId4" Type="http://schemas.openxmlformats.org/officeDocument/2006/relationships/image" Target="../media/image2.png"/></Relationships>
</file>

<file path=ppt/slides/_rels/slide6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9.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0.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1.xml"/><Relationship Id="rId1" Type="http://schemas.openxmlformats.org/officeDocument/2006/relationships/slideLayout" Target="../slideLayouts/slideLayout1.xml"/><Relationship Id="rId6" Type="http://schemas.openxmlformats.org/officeDocument/2006/relationships/image" Target="../media/image112.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2.tif"/><Relationship Id="rId5" Type="http://schemas.openxmlformats.org/officeDocument/2006/relationships/image" Target="../media/image3.png"/><Relationship Id="rId4" Type="http://schemas.openxmlformats.org/officeDocument/2006/relationships/image" Target="../media/image2.png"/></Relationships>
</file>

<file path=ppt/slides/_rels/slide70.xml.rels><?xml version="1.0" encoding="UTF-8" standalone="yes"?>
<Relationships xmlns="http://schemas.openxmlformats.org/package/2006/relationships"><Relationship Id="rId8" Type="http://schemas.openxmlformats.org/officeDocument/2006/relationships/image" Target="../media/image116.png"/><Relationship Id="rId13" Type="http://schemas.openxmlformats.org/officeDocument/2006/relationships/hyperlink" Target="https://www.youtube.com/channel/UCZPj9nWkQL-CZZ2CMfB7Q-Q" TargetMode="External"/><Relationship Id="rId3" Type="http://schemas.openxmlformats.org/officeDocument/2006/relationships/image" Target="../media/image113.png"/><Relationship Id="rId7" Type="http://schemas.openxmlformats.org/officeDocument/2006/relationships/hyperlink" Target="https://plus.google.com/+Feacomp/about" TargetMode="External"/><Relationship Id="rId12" Type="http://schemas.openxmlformats.org/officeDocument/2006/relationships/image" Target="../media/image11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5.png"/><Relationship Id="rId11" Type="http://schemas.openxmlformats.org/officeDocument/2006/relationships/hyperlink" Target="mailto:info@feacomp.com" TargetMode="External"/><Relationship Id="rId5" Type="http://schemas.openxmlformats.org/officeDocument/2006/relationships/hyperlink" Target="https://www.facebook.com/feacomp" TargetMode="External"/><Relationship Id="rId15" Type="http://schemas.openxmlformats.org/officeDocument/2006/relationships/image" Target="../media/image23.png"/><Relationship Id="rId10" Type="http://schemas.openxmlformats.org/officeDocument/2006/relationships/image" Target="../media/image117.png"/><Relationship Id="rId4" Type="http://schemas.openxmlformats.org/officeDocument/2006/relationships/image" Target="../media/image114.png"/><Relationship Id="rId9" Type="http://schemas.openxmlformats.org/officeDocument/2006/relationships/hyperlink" Target="https://www.linkedin.com/company/5003796?trk=tyah&amp;trkInfo=tas:feaco,idx:1-3-3" TargetMode="External"/><Relationship Id="rId14" Type="http://schemas.openxmlformats.org/officeDocument/2006/relationships/image" Target="../media/image119.png"/></Relationships>
</file>

<file path=ppt/slides/_rels/slide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2.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7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2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png"/><Relationship Id="rId7" Type="http://schemas.microsoft.com/office/2007/relationships/hdphoto" Target="../media/hdphoto3.wdp"/><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6.png"/><Relationship Id="rId5" Type="http://schemas.microsoft.com/office/2007/relationships/hdphoto" Target="../media/hdphoto2.wdp"/><Relationship Id="rId10" Type="http://schemas.openxmlformats.org/officeDocument/2006/relationships/image" Target="../media/image17.png"/><Relationship Id="rId4" Type="http://schemas.openxmlformats.org/officeDocument/2006/relationships/image" Target="../media/image15.png"/><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2" name="Ορθογώνιο 12"/>
          <p:cNvSpPr/>
          <p:nvPr/>
        </p:nvSpPr>
        <p:spPr>
          <a:xfrm>
            <a:off x="4257675" y="-1"/>
            <a:ext cx="3581399" cy="1245325"/>
          </a:xfrm>
          <a:prstGeom prst="rect">
            <a:avLst/>
          </a:prstGeom>
          <a:solidFill>
            <a:srgbClr val="25408F">
              <a:alpha val="98000"/>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9" name="TextBox 8"/>
          <p:cNvSpPr txBox="1"/>
          <p:nvPr/>
        </p:nvSpPr>
        <p:spPr>
          <a:xfrm>
            <a:off x="4801415" y="160998"/>
            <a:ext cx="2589170" cy="923330"/>
          </a:xfrm>
          <a:prstGeom prst="rect">
            <a:avLst/>
          </a:prstGeom>
          <a:noFill/>
        </p:spPr>
        <p:txBody>
          <a:bodyPr wrap="none" rtlCol="0">
            <a:spAutoFit/>
          </a:bodyPr>
          <a:lstStyle/>
          <a:p>
            <a:pPr algn="ctr"/>
            <a:r>
              <a:rPr lang="en-US" sz="5400" dirty="0" smtClean="0">
                <a:ln w="0"/>
                <a:gradFill>
                  <a:gsLst>
                    <a:gs pos="21000">
                      <a:srgbClr val="53575C"/>
                    </a:gs>
                    <a:gs pos="88000">
                      <a:srgbClr val="C5C7CA"/>
                    </a:gs>
                  </a:gsLst>
                  <a:lin ang="5400000"/>
                </a:gradFill>
                <a:latin typeface="Century Gothic" panose="020B0502020202020204" pitchFamily="34" charset="0"/>
              </a:rPr>
              <a:t>MKQXF</a:t>
            </a:r>
            <a:endParaRPr lang="en-US" sz="54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9702800" y="5688449"/>
            <a:ext cx="2513830" cy="954107"/>
          </a:xfrm>
          <a:prstGeom prst="rect">
            <a:avLst/>
          </a:prstGeom>
          <a:noFill/>
        </p:spPr>
        <p:txBody>
          <a:bodyPr wrap="none" rtlCol="0">
            <a:spAutoFit/>
          </a:bodyPr>
          <a:lstStyle/>
          <a:p>
            <a:r>
              <a:rPr lang="en-US" sz="2800" dirty="0" smtClean="0">
                <a:ln w="0"/>
                <a:solidFill>
                  <a:schemeClr val="bg1">
                    <a:lumMod val="85000"/>
                  </a:schemeClr>
                </a:solidFill>
                <a:latin typeface="Century Gothic" panose="020B0502020202020204" pitchFamily="34" charset="0"/>
              </a:rPr>
              <a:t>Ch. Kokkinos</a:t>
            </a:r>
          </a:p>
          <a:p>
            <a:r>
              <a:rPr lang="en-US" sz="2800" dirty="0" smtClean="0">
                <a:ln w="0"/>
                <a:solidFill>
                  <a:schemeClr val="bg1">
                    <a:lumMod val="85000"/>
                  </a:schemeClr>
                </a:solidFill>
                <a:latin typeface="Century Gothic" panose="020B0502020202020204" pitchFamily="34" charset="0"/>
              </a:rPr>
              <a:t>M. Karppinen</a:t>
            </a:r>
            <a:endParaRPr lang="en-US" sz="2800" dirty="0">
              <a:ln w="0"/>
              <a:solidFill>
                <a:schemeClr val="bg1">
                  <a:lumMod val="85000"/>
                </a:schemeClr>
              </a:solidFill>
              <a:latin typeface="Century Gothic" panose="020B0502020202020204" pitchFamily="34" charset="0"/>
            </a:endParaRPr>
          </a:p>
        </p:txBody>
      </p:sp>
      <p:pic>
        <p:nvPicPr>
          <p:cNvPr id="14" name="Picture 13"/>
          <p:cNvPicPr/>
          <p:nvPr/>
        </p:nvPicPr>
        <p:blipFill rotWithShape="1">
          <a:blip r:embed="rId6">
            <a:extLst>
              <a:ext uri="{28A0092B-C50C-407E-A947-70E740481C1C}">
                <a14:useLocalDpi xmlns:a14="http://schemas.microsoft.com/office/drawing/2010/main" val="0"/>
              </a:ext>
            </a:extLst>
          </a:blip>
          <a:srcRect l="17396" r="14196"/>
          <a:stretch/>
        </p:blipFill>
        <p:spPr bwMode="auto">
          <a:xfrm>
            <a:off x="2395990" y="1354460"/>
            <a:ext cx="7282180" cy="5031105"/>
          </a:xfrm>
          <a:prstGeom prst="rect">
            <a:avLst/>
          </a:prstGeom>
          <a:ln>
            <a:noFill/>
          </a:ln>
          <a:effectLst>
            <a:glow rad="381000">
              <a:schemeClr val="bg2">
                <a:alpha val="19000"/>
              </a:schemeClr>
            </a:glo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7667456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732465"/>
            <a:ext cx="12192000" cy="593296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 name="TextBox 1"/>
          <p:cNvSpPr txBox="1"/>
          <p:nvPr/>
        </p:nvSpPr>
        <p:spPr>
          <a:xfrm>
            <a:off x="5331207" y="751840"/>
            <a:ext cx="1529586" cy="369332"/>
          </a:xfrm>
          <a:prstGeom prst="rect">
            <a:avLst/>
          </a:prstGeom>
          <a:noFill/>
        </p:spPr>
        <p:txBody>
          <a:bodyPr wrap="none" rtlCol="0">
            <a:spAutoFit/>
          </a:bodyPr>
          <a:lstStyle/>
          <a:p>
            <a:r>
              <a:rPr lang="en-US" dirty="0" smtClean="0">
                <a:solidFill>
                  <a:schemeClr val="bg1">
                    <a:lumMod val="85000"/>
                  </a:schemeClr>
                </a:solidFill>
                <a:latin typeface="Century Gothic" panose="020B0502020202020204" pitchFamily="34" charset="0"/>
              </a:rPr>
              <a:t>Yoking Press</a:t>
            </a:r>
            <a:endParaRPr lang="en-US" dirty="0">
              <a:solidFill>
                <a:schemeClr val="bg1">
                  <a:lumMod val="85000"/>
                </a:schemeClr>
              </a:solidFill>
              <a:latin typeface="Century Gothic" panose="020B0502020202020204" pitchFamily="34"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332" y="1121172"/>
            <a:ext cx="10089335" cy="5488118"/>
          </a:xfrm>
          <a:prstGeom prst="rect">
            <a:avLst/>
          </a:prstGeom>
        </p:spPr>
      </p:pic>
      <p:sp>
        <p:nvSpPr>
          <p:cNvPr id="8" name="Ορθογώνιο 25"/>
          <p:cNvSpPr/>
          <p:nvPr/>
        </p:nvSpPr>
        <p:spPr>
          <a:xfrm>
            <a:off x="4493230" y="121777"/>
            <a:ext cx="320554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0" name="TextBox 9"/>
          <p:cNvSpPr txBox="1"/>
          <p:nvPr/>
        </p:nvSpPr>
        <p:spPr>
          <a:xfrm>
            <a:off x="4719662" y="115185"/>
            <a:ext cx="2752677"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Contact Tools</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11" name="TextBox 10"/>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20140509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21" name="Picture 20"/>
          <p:cNvPicPr/>
          <p:nvPr/>
        </p:nvPicPr>
        <p:blipFill>
          <a:blip r:embed="rId4">
            <a:extLst>
              <a:ext uri="{28A0092B-C50C-407E-A947-70E740481C1C}">
                <a14:useLocalDpi xmlns:a14="http://schemas.microsoft.com/office/drawing/2010/main" val="0"/>
              </a:ext>
            </a:extLst>
          </a:blip>
          <a:stretch>
            <a:fillRect/>
          </a:stretch>
        </p:blipFill>
        <p:spPr bwMode="auto">
          <a:xfrm>
            <a:off x="307930" y="1352042"/>
            <a:ext cx="7993768" cy="4423642"/>
          </a:xfrm>
          <a:prstGeom prst="rect">
            <a:avLst/>
          </a:prstGeom>
          <a:ln>
            <a:noFill/>
          </a:ln>
          <a:effectLst>
            <a:softEdge rad="112500"/>
          </a:effectLst>
          <a:extLst>
            <a:ext uri="{53640926-AAD7-44D8-BBD7-CCE9431645EC}">
              <a14:shadowObscured xmlns:a14="http://schemas.microsoft.com/office/drawing/2010/main"/>
            </a:ext>
          </a:extLst>
        </p:spPr>
      </p:pic>
      <p:pic>
        <p:nvPicPr>
          <p:cNvPr id="8" name="Εικόνα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6"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4220326" y="131302"/>
            <a:ext cx="3751348"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4350172" y="74831"/>
            <a:ext cx="3491661"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Yoke &amp; Shell</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pSp>
        <p:nvGrpSpPr>
          <p:cNvPr id="10" name="Group 9"/>
          <p:cNvGrpSpPr/>
          <p:nvPr/>
        </p:nvGrpSpPr>
        <p:grpSpPr>
          <a:xfrm>
            <a:off x="1596401" y="3616960"/>
            <a:ext cx="4638384" cy="1865436"/>
            <a:chOff x="1970711" y="4245539"/>
            <a:chExt cx="4638384" cy="1865436"/>
          </a:xfrm>
        </p:grpSpPr>
        <p:grpSp>
          <p:nvGrpSpPr>
            <p:cNvPr id="30" name="Group 29"/>
            <p:cNvGrpSpPr/>
            <p:nvPr/>
          </p:nvGrpSpPr>
          <p:grpSpPr>
            <a:xfrm>
              <a:off x="5021801" y="4245539"/>
              <a:ext cx="1587294" cy="1865436"/>
              <a:chOff x="6279178" y="4913587"/>
              <a:chExt cx="1587294" cy="1865436"/>
            </a:xfrm>
          </p:grpSpPr>
          <p:sp>
            <p:nvSpPr>
              <p:cNvPr id="31" name="TextBox 30"/>
              <p:cNvSpPr txBox="1"/>
              <p:nvPr/>
            </p:nvSpPr>
            <p:spPr>
              <a:xfrm>
                <a:off x="6279178" y="6440469"/>
                <a:ext cx="1587294"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Horizontal split</a:t>
                </a:r>
                <a:endParaRPr lang="en-US" sz="1600" dirty="0">
                  <a:ln w="0"/>
                  <a:solidFill>
                    <a:schemeClr val="bg1">
                      <a:lumMod val="85000"/>
                    </a:schemeClr>
                  </a:solidFill>
                  <a:latin typeface="Century Gothic" panose="020B0502020202020204" pitchFamily="34" charset="0"/>
                </a:endParaRPr>
              </a:p>
            </p:txBody>
          </p:sp>
          <p:cxnSp>
            <p:nvCxnSpPr>
              <p:cNvPr id="32" name="Straight Arrow Connector 31"/>
              <p:cNvCxnSpPr>
                <a:stCxn id="31" idx="0"/>
              </p:cNvCxnSpPr>
              <p:nvPr/>
            </p:nvCxnSpPr>
            <p:spPr>
              <a:xfrm flipH="1" flipV="1">
                <a:off x="6819698" y="4913587"/>
                <a:ext cx="253127" cy="1526882"/>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20" name="Straight Arrow Connector 19"/>
            <p:cNvCxnSpPr>
              <a:stCxn id="31" idx="0"/>
            </p:cNvCxnSpPr>
            <p:nvPr/>
          </p:nvCxnSpPr>
          <p:spPr>
            <a:xfrm flipH="1" flipV="1">
              <a:off x="1970711" y="4304261"/>
              <a:ext cx="3844737" cy="1468160"/>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22" name="Group 21"/>
          <p:cNvGrpSpPr/>
          <p:nvPr/>
        </p:nvGrpSpPr>
        <p:grpSpPr>
          <a:xfrm>
            <a:off x="4326123" y="2055103"/>
            <a:ext cx="7692433" cy="3017520"/>
            <a:chOff x="4043680" y="2428240"/>
            <a:chExt cx="7692433" cy="3017520"/>
          </a:xfrm>
        </p:grpSpPr>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40008" y="2543492"/>
              <a:ext cx="4996105" cy="2764776"/>
            </a:xfrm>
            <a:prstGeom prst="rect">
              <a:avLst/>
            </a:prstGeom>
          </p:spPr>
        </p:pic>
        <p:sp>
          <p:nvSpPr>
            <p:cNvPr id="16" name="Rectangle 15"/>
            <p:cNvSpPr/>
            <p:nvPr/>
          </p:nvSpPr>
          <p:spPr>
            <a:xfrm>
              <a:off x="6609095" y="2428240"/>
              <a:ext cx="3958656" cy="3017520"/>
            </a:xfrm>
            <a:prstGeom prst="rect">
              <a:avLst/>
            </a:prstGeom>
            <a:no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5232400" y="3943940"/>
              <a:ext cx="13766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4043680" y="3616960"/>
              <a:ext cx="1178560" cy="711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10121072" y="3620789"/>
            <a:ext cx="763351" cy="270358"/>
            <a:chOff x="9787829" y="3993926"/>
            <a:chExt cx="763351" cy="270358"/>
          </a:xfrm>
        </p:grpSpPr>
        <p:cxnSp>
          <p:nvCxnSpPr>
            <p:cNvPr id="24" name="Straight Arrow Connector 23"/>
            <p:cNvCxnSpPr/>
            <p:nvPr/>
          </p:nvCxnSpPr>
          <p:spPr>
            <a:xfrm>
              <a:off x="9804400" y="3994292"/>
              <a:ext cx="0" cy="26999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787829" y="3993926"/>
              <a:ext cx="763351" cy="261610"/>
            </a:xfrm>
            <a:prstGeom prst="rect">
              <a:avLst/>
            </a:prstGeom>
            <a:noFill/>
          </p:spPr>
          <p:txBody>
            <a:bodyPr wrap="none" rtlCol="0">
              <a:spAutoFit/>
            </a:bodyPr>
            <a:lstStyle/>
            <a:p>
              <a:r>
                <a:rPr lang="en-US" sz="1100" dirty="0" smtClean="0">
                  <a:solidFill>
                    <a:schemeClr val="bg1">
                      <a:lumMod val="75000"/>
                    </a:schemeClr>
                  </a:solidFill>
                  <a:latin typeface="Century Gothic" panose="020B0502020202020204" pitchFamily="34" charset="0"/>
                </a:rPr>
                <a:t>0.05 mm</a:t>
              </a:r>
              <a:endParaRPr lang="en-US" sz="1100" dirty="0">
                <a:solidFill>
                  <a:schemeClr val="bg1">
                    <a:lumMod val="75000"/>
                  </a:schemeClr>
                </a:solidFill>
                <a:latin typeface="Century Gothic" panose="020B0502020202020204" pitchFamily="34" charset="0"/>
              </a:endParaRPr>
            </a:p>
          </p:txBody>
        </p:sp>
      </p:grpSp>
      <p:grpSp>
        <p:nvGrpSpPr>
          <p:cNvPr id="40" name="Group 39"/>
          <p:cNvGrpSpPr/>
          <p:nvPr/>
        </p:nvGrpSpPr>
        <p:grpSpPr>
          <a:xfrm>
            <a:off x="8893072" y="3715511"/>
            <a:ext cx="498855" cy="415269"/>
            <a:chOff x="8559829" y="4088648"/>
            <a:chExt cx="498855" cy="415269"/>
          </a:xfrm>
        </p:grpSpPr>
        <p:sp>
          <p:nvSpPr>
            <p:cNvPr id="34" name="TextBox 33"/>
            <p:cNvSpPr txBox="1"/>
            <p:nvPr/>
          </p:nvSpPr>
          <p:spPr>
            <a:xfrm>
              <a:off x="8559829" y="4273085"/>
              <a:ext cx="498855" cy="230832"/>
            </a:xfrm>
            <a:prstGeom prst="rect">
              <a:avLst/>
            </a:prstGeom>
            <a:noFill/>
          </p:spPr>
          <p:txBody>
            <a:bodyPr wrap="none" rtlCol="0">
              <a:spAutoFit/>
            </a:bodyPr>
            <a:lstStyle/>
            <a:p>
              <a:r>
                <a:rPr lang="en-US" sz="900" dirty="0" smtClean="0">
                  <a:solidFill>
                    <a:schemeClr val="bg1">
                      <a:lumMod val="75000"/>
                    </a:schemeClr>
                  </a:solidFill>
                  <a:latin typeface="Century Gothic" panose="020B0502020202020204" pitchFamily="34" charset="0"/>
                </a:rPr>
                <a:t>0 mm</a:t>
              </a:r>
              <a:endParaRPr lang="en-US" sz="900" dirty="0">
                <a:solidFill>
                  <a:schemeClr val="bg1">
                    <a:lumMod val="75000"/>
                  </a:schemeClr>
                </a:solidFill>
                <a:latin typeface="Century Gothic" panose="020B0502020202020204" pitchFamily="34" charset="0"/>
              </a:endParaRPr>
            </a:p>
          </p:txBody>
        </p:sp>
        <p:cxnSp>
          <p:nvCxnSpPr>
            <p:cNvPr id="35" name="Straight Arrow Connector 34"/>
            <p:cNvCxnSpPr/>
            <p:nvPr/>
          </p:nvCxnSpPr>
          <p:spPr>
            <a:xfrm>
              <a:off x="8727440" y="4088648"/>
              <a:ext cx="0" cy="16547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342683" y="1785388"/>
            <a:ext cx="617378" cy="608182"/>
            <a:chOff x="3769575" y="2210691"/>
            <a:chExt cx="617378" cy="608182"/>
          </a:xfrm>
        </p:grpSpPr>
        <p:cxnSp>
          <p:nvCxnSpPr>
            <p:cNvPr id="33" name="Straight Arrow Connector 32"/>
            <p:cNvCxnSpPr/>
            <p:nvPr/>
          </p:nvCxnSpPr>
          <p:spPr>
            <a:xfrm flipH="1" flipV="1">
              <a:off x="4134485" y="2210691"/>
              <a:ext cx="252468" cy="6081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769575" y="2453007"/>
              <a:ext cx="580608" cy="261610"/>
            </a:xfrm>
            <a:prstGeom prst="rect">
              <a:avLst/>
            </a:prstGeom>
            <a:noFill/>
          </p:spPr>
          <p:txBody>
            <a:bodyPr wrap="none" rtlCol="0">
              <a:spAutoFit/>
            </a:bodyPr>
            <a:lstStyle/>
            <a:p>
              <a:r>
                <a:rPr lang="el-GR" sz="1100" dirty="0" smtClean="0">
                  <a:solidFill>
                    <a:schemeClr val="bg1">
                      <a:lumMod val="75000"/>
                    </a:schemeClr>
                  </a:solidFill>
                  <a:latin typeface="Century Gothic" panose="020B0502020202020204" pitchFamily="34" charset="0"/>
                </a:rPr>
                <a:t>Φ</a:t>
              </a:r>
              <a:r>
                <a:rPr lang="en-US" sz="1100" dirty="0" smtClean="0">
                  <a:solidFill>
                    <a:schemeClr val="bg1">
                      <a:lumMod val="75000"/>
                    </a:schemeClr>
                  </a:solidFill>
                  <a:latin typeface="Century Gothic" panose="020B0502020202020204" pitchFamily="34" charset="0"/>
                </a:rPr>
                <a:t> 600</a:t>
              </a:r>
              <a:endParaRPr lang="en-US" sz="1100" dirty="0">
                <a:solidFill>
                  <a:schemeClr val="bg1">
                    <a:lumMod val="75000"/>
                  </a:schemeClr>
                </a:solidFill>
                <a:latin typeface="Century Gothic" panose="020B0502020202020204" pitchFamily="34" charset="0"/>
              </a:endParaRPr>
            </a:p>
          </p:txBody>
        </p:sp>
      </p:grpSp>
      <p:grpSp>
        <p:nvGrpSpPr>
          <p:cNvPr id="42" name="Group 41"/>
          <p:cNvGrpSpPr/>
          <p:nvPr/>
        </p:nvGrpSpPr>
        <p:grpSpPr>
          <a:xfrm>
            <a:off x="2136921" y="1395346"/>
            <a:ext cx="3987760" cy="2168517"/>
            <a:chOff x="2136921" y="1395346"/>
            <a:chExt cx="3987760" cy="2168517"/>
          </a:xfrm>
        </p:grpSpPr>
        <p:grpSp>
          <p:nvGrpSpPr>
            <p:cNvPr id="25" name="Group 24"/>
            <p:cNvGrpSpPr/>
            <p:nvPr/>
          </p:nvGrpSpPr>
          <p:grpSpPr>
            <a:xfrm>
              <a:off x="4487694" y="1395346"/>
              <a:ext cx="1636987" cy="2099699"/>
              <a:chOff x="2308275" y="2923983"/>
              <a:chExt cx="1636987" cy="2099699"/>
            </a:xfrm>
          </p:grpSpPr>
          <p:sp>
            <p:nvSpPr>
              <p:cNvPr id="27" name="TextBox 26"/>
              <p:cNvSpPr txBox="1"/>
              <p:nvPr/>
            </p:nvSpPr>
            <p:spPr>
              <a:xfrm>
                <a:off x="2308275" y="2923983"/>
                <a:ext cx="1636987"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Aluminum Bars</a:t>
                </a:r>
                <a:endParaRPr lang="en-US" sz="1600" dirty="0">
                  <a:ln w="0"/>
                  <a:solidFill>
                    <a:schemeClr val="bg1">
                      <a:lumMod val="85000"/>
                    </a:schemeClr>
                  </a:solidFill>
                  <a:latin typeface="Century Gothic" panose="020B0502020202020204" pitchFamily="34" charset="0"/>
                </a:endParaRPr>
              </a:p>
            </p:txBody>
          </p:sp>
          <p:cxnSp>
            <p:nvCxnSpPr>
              <p:cNvPr id="28" name="Straight Arrow Connector 27"/>
              <p:cNvCxnSpPr>
                <a:stCxn id="27" idx="2"/>
              </p:cNvCxnSpPr>
              <p:nvPr/>
            </p:nvCxnSpPr>
            <p:spPr>
              <a:xfrm flipH="1">
                <a:off x="2734637" y="3262537"/>
                <a:ext cx="392132" cy="1761145"/>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43" name="Straight Arrow Connector 42"/>
            <p:cNvCxnSpPr>
              <a:stCxn id="27" idx="2"/>
            </p:cNvCxnSpPr>
            <p:nvPr/>
          </p:nvCxnSpPr>
          <p:spPr>
            <a:xfrm flipH="1">
              <a:off x="2136921" y="1733900"/>
              <a:ext cx="3169267" cy="1829963"/>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sp>
        <p:nvSpPr>
          <p:cNvPr id="51" name="TextBox 50"/>
          <p:cNvSpPr txBox="1"/>
          <p:nvPr/>
        </p:nvSpPr>
        <p:spPr>
          <a:xfrm>
            <a:off x="38100" y="5687651"/>
            <a:ext cx="11949105" cy="954107"/>
          </a:xfrm>
          <a:prstGeom prst="rect">
            <a:avLst/>
          </a:prstGeom>
          <a:noFill/>
        </p:spPr>
        <p:txBody>
          <a:bodyPr wrap="none" rtlCol="0">
            <a:spAutoFit/>
          </a:bodyPr>
          <a:lstStyle/>
          <a:p>
            <a:r>
              <a:rPr lang="en-US" sz="1400" u="sng" dirty="0" smtClean="0">
                <a:solidFill>
                  <a:schemeClr val="bg1">
                    <a:lumMod val="85000"/>
                  </a:schemeClr>
                </a:solidFill>
                <a:latin typeface="Century Gothic" pitchFamily="34" charset="0"/>
              </a:rPr>
              <a:t>Yoke Gap behavior:</a:t>
            </a:r>
          </a:p>
          <a:p>
            <a:pPr marL="285750" indent="-285750">
              <a:buFont typeface="Arial" pitchFamily="34" charset="0"/>
              <a:buChar char="•"/>
            </a:pPr>
            <a:r>
              <a:rPr lang="en-US" sz="1400" dirty="0" smtClean="0">
                <a:solidFill>
                  <a:schemeClr val="bg1">
                    <a:lumMod val="85000"/>
                  </a:schemeClr>
                </a:solidFill>
                <a:latin typeface="Century Gothic" pitchFamily="34" charset="0"/>
              </a:rPr>
              <a:t>@ RT, Yoke welding            Open            The Al-bars act as gap controllers. Coil is protected from over-compression.</a:t>
            </a:r>
          </a:p>
          <a:p>
            <a:pPr marL="285750" indent="-285750">
              <a:buFont typeface="Arial" pitchFamily="34" charset="0"/>
              <a:buChar char="•"/>
            </a:pPr>
            <a:r>
              <a:rPr lang="en-US" sz="1400" dirty="0" smtClean="0">
                <a:solidFill>
                  <a:schemeClr val="bg1">
                    <a:lumMod val="85000"/>
                  </a:schemeClr>
                </a:solidFill>
                <a:latin typeface="Century Gothic" pitchFamily="34" charset="0"/>
              </a:rPr>
              <a:t>@ CT                                     Closed          The Al-bars shrink away from the iron. Rigid envelope around the collared coil.</a:t>
            </a:r>
            <a:endParaRPr lang="en-US" sz="1400" dirty="0">
              <a:solidFill>
                <a:schemeClr val="bg1">
                  <a:lumMod val="85000"/>
                </a:schemeClr>
              </a:solidFill>
              <a:latin typeface="Century Gothic" pitchFamily="34" charset="0"/>
            </a:endParaRPr>
          </a:p>
          <a:p>
            <a:pPr marL="285750" indent="-285750">
              <a:buFont typeface="Arial" pitchFamily="34" charset="0"/>
              <a:buChar char="•"/>
            </a:pPr>
            <a:r>
              <a:rPr lang="en-US" sz="1400" dirty="0" smtClean="0">
                <a:solidFill>
                  <a:schemeClr val="bg1">
                    <a:lumMod val="85000"/>
                  </a:schemeClr>
                </a:solidFill>
                <a:latin typeface="Century Gothic" pitchFamily="34" charset="0"/>
              </a:rPr>
              <a:t>@ 140 T/m &amp; 155 T/m          Closed          Rigid structure to sustain the magnetic forces and avoid coil deformation. Good field quality.</a:t>
            </a:r>
          </a:p>
        </p:txBody>
      </p:sp>
      <p:cxnSp>
        <p:nvCxnSpPr>
          <p:cNvPr id="57" name="Straight Arrow Connector 56"/>
          <p:cNvCxnSpPr/>
          <p:nvPr/>
        </p:nvCxnSpPr>
        <p:spPr>
          <a:xfrm>
            <a:off x="2264517" y="6039293"/>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2273463" y="6276754"/>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280527" y="6492949"/>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3384487" y="6053466"/>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3393433" y="6290927"/>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3400497" y="6507122"/>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4354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childTnLst>
                                </p:cTn>
                              </p:par>
                            </p:childTnLst>
                          </p:cTn>
                        </p:par>
                        <p:par>
                          <p:cTn id="12" fill="hold">
                            <p:stCondLst>
                              <p:cond delay="1000"/>
                            </p:stCondLst>
                            <p:childTnLst>
                              <p:par>
                                <p:cTn id="13" presetID="10" presetClass="entr" presetSubtype="0" fill="hold" nodeType="afterEffect">
                                  <p:stCondLst>
                                    <p:cond delay="2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9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par>
                                <p:cTn id="24" presetID="10" presetClass="entr" presetSubtype="0"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500"/>
                                        <p:tgtEl>
                                          <p:spTgt spid="37"/>
                                        </p:tgtEl>
                                      </p:cBhvr>
                                    </p:animEffect>
                                    <p:set>
                                      <p:cBhvr>
                                        <p:cTn id="31" dur="1" fill="hold">
                                          <p:stCondLst>
                                            <p:cond delay="499"/>
                                          </p:stCondLst>
                                        </p:cTn>
                                        <p:tgtEl>
                                          <p:spTgt spid="37"/>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10"/>
                                        </p:tgtEl>
                                      </p:cBhvr>
                                    </p:animEffect>
                                    <p:set>
                                      <p:cBhvr>
                                        <p:cTn id="34" dur="1" fill="hold">
                                          <p:stCondLst>
                                            <p:cond delay="499"/>
                                          </p:stCondLst>
                                        </p:cTn>
                                        <p:tgtEl>
                                          <p:spTgt spid="10"/>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500"/>
                                        <p:tgtEl>
                                          <p:spTgt spid="22"/>
                                        </p:tgtEl>
                                      </p:cBhvr>
                                    </p:animEffect>
                                    <p:set>
                                      <p:cBhvr>
                                        <p:cTn id="37" dur="1" fill="hold">
                                          <p:stCondLst>
                                            <p:cond delay="499"/>
                                          </p:stCondLst>
                                        </p:cTn>
                                        <p:tgtEl>
                                          <p:spTgt spid="22"/>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40"/>
                                        </p:tgtEl>
                                      </p:cBhvr>
                                    </p:animEffect>
                                    <p:set>
                                      <p:cBhvr>
                                        <p:cTn id="40" dur="1" fill="hold">
                                          <p:stCondLst>
                                            <p:cond delay="499"/>
                                          </p:stCondLst>
                                        </p:cTn>
                                        <p:tgtEl>
                                          <p:spTgt spid="40"/>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38"/>
                                        </p:tgtEl>
                                      </p:cBhvr>
                                    </p:animEffect>
                                    <p:set>
                                      <p:cBhvr>
                                        <p:cTn id="43" dur="1" fill="hold">
                                          <p:stCondLst>
                                            <p:cond delay="499"/>
                                          </p:stCondLst>
                                        </p:cTn>
                                        <p:tgtEl>
                                          <p:spTgt spid="38"/>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nodeType="clickEffect">
                                  <p:stCondLst>
                                    <p:cond delay="0"/>
                                  </p:stCondLst>
                                  <p:childTnLst>
                                    <p:animEffect transition="out" filter="fade">
                                      <p:cBhvr>
                                        <p:cTn id="52" dur="500"/>
                                        <p:tgtEl>
                                          <p:spTgt spid="42"/>
                                        </p:tgtEl>
                                      </p:cBhvr>
                                    </p:animEffect>
                                    <p:set>
                                      <p:cBhvr>
                                        <p:cTn id="53" dur="1" fill="hold">
                                          <p:stCondLst>
                                            <p:cond delay="499"/>
                                          </p:stCondLst>
                                        </p:cTn>
                                        <p:tgtEl>
                                          <p:spTgt spid="42"/>
                                        </p:tgtEl>
                                        <p:attrNameLst>
                                          <p:attrName>style.visibility</p:attrName>
                                        </p:attrNameLst>
                                      </p:cBhvr>
                                      <p:to>
                                        <p:strVal val="hidden"/>
                                      </p:to>
                                    </p:set>
                                  </p:childTnLst>
                                </p:cTn>
                              </p:par>
                            </p:childTnLst>
                          </p:cTn>
                        </p:par>
                        <p:par>
                          <p:cTn id="54" fill="hold">
                            <p:stCondLst>
                              <p:cond delay="500"/>
                            </p:stCondLst>
                            <p:childTnLst>
                              <p:par>
                                <p:cTn id="55" presetID="10"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nodeType="with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500"/>
                                        <p:tgtEl>
                                          <p:spTgt spid="40"/>
                                        </p:tgtEl>
                                      </p:cBhvr>
                                    </p:animEffect>
                                  </p:childTnLst>
                                </p:cTn>
                              </p:par>
                              <p:par>
                                <p:cTn id="61" presetID="10" presetClass="entr" presetSubtype="0"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par>
                          <p:cTn id="64" fill="hold">
                            <p:stCondLst>
                              <p:cond delay="1000"/>
                            </p:stCondLst>
                            <p:childTnLst>
                              <p:par>
                                <p:cTn id="65" presetID="10" presetClass="entr" presetSubtype="0" fill="hold" nodeType="afterEffect">
                                  <p:stCondLst>
                                    <p:cond delay="0"/>
                                  </p:stCondLst>
                                  <p:childTnLst>
                                    <p:set>
                                      <p:cBhvr>
                                        <p:cTn id="66" dur="1" fill="hold">
                                          <p:stCondLst>
                                            <p:cond delay="0"/>
                                          </p:stCondLst>
                                        </p:cTn>
                                        <p:tgtEl>
                                          <p:spTgt spid="51">
                                            <p:txEl>
                                              <p:pRg st="0" end="0"/>
                                            </p:txEl>
                                          </p:spTgt>
                                        </p:tgtEl>
                                        <p:attrNameLst>
                                          <p:attrName>style.visibility</p:attrName>
                                        </p:attrNameLst>
                                      </p:cBhvr>
                                      <p:to>
                                        <p:strVal val="visible"/>
                                      </p:to>
                                    </p:set>
                                    <p:animEffect transition="in" filter="fade">
                                      <p:cBhvr>
                                        <p:cTn id="67" dur="500"/>
                                        <p:tgtEl>
                                          <p:spTgt spid="51">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500"/>
                                        <p:tgtEl>
                                          <p:spTgt spid="57"/>
                                        </p:tgtEl>
                                      </p:cBhvr>
                                    </p:animEffect>
                                  </p:childTnLst>
                                </p:cTn>
                              </p:par>
                              <p:par>
                                <p:cTn id="73" presetID="10" presetClass="entr" presetSubtype="0"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childTnLst>
                                </p:cTn>
                              </p:par>
                              <p:par>
                                <p:cTn id="76" presetID="10" presetClass="entr" presetSubtype="0" fill="hold" nodeType="withEffect">
                                  <p:stCondLst>
                                    <p:cond delay="0"/>
                                  </p:stCondLst>
                                  <p:childTnLst>
                                    <p:set>
                                      <p:cBhvr>
                                        <p:cTn id="77" dur="1" fill="hold">
                                          <p:stCondLst>
                                            <p:cond delay="0"/>
                                          </p:stCondLst>
                                        </p:cTn>
                                        <p:tgtEl>
                                          <p:spTgt spid="51">
                                            <p:txEl>
                                              <p:pRg st="1" end="1"/>
                                            </p:txEl>
                                          </p:spTgt>
                                        </p:tgtEl>
                                        <p:attrNameLst>
                                          <p:attrName>style.visibility</p:attrName>
                                        </p:attrNameLst>
                                      </p:cBhvr>
                                      <p:to>
                                        <p:strVal val="visible"/>
                                      </p:to>
                                    </p:set>
                                    <p:animEffect transition="in" filter="fade">
                                      <p:cBhvr>
                                        <p:cTn id="78" dur="500"/>
                                        <p:tgtEl>
                                          <p:spTgt spid="51">
                                            <p:txEl>
                                              <p:pRg st="1" end="1"/>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500"/>
                                        <p:tgtEl>
                                          <p:spTgt spid="58"/>
                                        </p:tgtEl>
                                      </p:cBhvr>
                                    </p:animEffect>
                                  </p:childTnLst>
                                </p:cTn>
                              </p:par>
                              <p:par>
                                <p:cTn id="84" presetID="10" presetClass="entr" presetSubtype="0" fill="hold" nodeType="withEffect">
                                  <p:stCondLst>
                                    <p:cond delay="0"/>
                                  </p:stCondLst>
                                  <p:childTnLst>
                                    <p:set>
                                      <p:cBhvr>
                                        <p:cTn id="85" dur="1" fill="hold">
                                          <p:stCondLst>
                                            <p:cond delay="0"/>
                                          </p:stCondLst>
                                        </p:cTn>
                                        <p:tgtEl>
                                          <p:spTgt spid="61"/>
                                        </p:tgtEl>
                                        <p:attrNameLst>
                                          <p:attrName>style.visibility</p:attrName>
                                        </p:attrNameLst>
                                      </p:cBhvr>
                                      <p:to>
                                        <p:strVal val="visible"/>
                                      </p:to>
                                    </p:set>
                                    <p:animEffect transition="in" filter="fade">
                                      <p:cBhvr>
                                        <p:cTn id="86" dur="500"/>
                                        <p:tgtEl>
                                          <p:spTgt spid="61"/>
                                        </p:tgtEl>
                                      </p:cBhvr>
                                    </p:animEffect>
                                  </p:childTnLst>
                                </p:cTn>
                              </p:par>
                              <p:par>
                                <p:cTn id="87" presetID="10" presetClass="entr" presetSubtype="0" fill="hold" nodeType="withEffect">
                                  <p:stCondLst>
                                    <p:cond delay="0"/>
                                  </p:stCondLst>
                                  <p:childTnLst>
                                    <p:set>
                                      <p:cBhvr>
                                        <p:cTn id="88" dur="1" fill="hold">
                                          <p:stCondLst>
                                            <p:cond delay="0"/>
                                          </p:stCondLst>
                                        </p:cTn>
                                        <p:tgtEl>
                                          <p:spTgt spid="51">
                                            <p:txEl>
                                              <p:pRg st="2" end="2"/>
                                            </p:txEl>
                                          </p:spTgt>
                                        </p:tgtEl>
                                        <p:attrNameLst>
                                          <p:attrName>style.visibility</p:attrName>
                                        </p:attrNameLst>
                                      </p:cBhvr>
                                      <p:to>
                                        <p:strVal val="visible"/>
                                      </p:to>
                                    </p:set>
                                    <p:animEffect transition="in" filter="fade">
                                      <p:cBhvr>
                                        <p:cTn id="89" dur="500"/>
                                        <p:tgtEl>
                                          <p:spTgt spid="51">
                                            <p:txEl>
                                              <p:pRg st="2" end="2"/>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fade">
                                      <p:cBhvr>
                                        <p:cTn id="94" dur="500"/>
                                        <p:tgtEl>
                                          <p:spTgt spid="59"/>
                                        </p:tgtEl>
                                      </p:cBhvr>
                                    </p:animEffect>
                                  </p:childTnLst>
                                </p:cTn>
                              </p:par>
                              <p:par>
                                <p:cTn id="95" presetID="10" presetClass="entr" presetSubtype="0" fill="hold" nodeType="withEffect">
                                  <p:stCondLst>
                                    <p:cond delay="0"/>
                                  </p:stCondLst>
                                  <p:childTnLst>
                                    <p:set>
                                      <p:cBhvr>
                                        <p:cTn id="96" dur="1" fill="hold">
                                          <p:stCondLst>
                                            <p:cond delay="0"/>
                                          </p:stCondLst>
                                        </p:cTn>
                                        <p:tgtEl>
                                          <p:spTgt spid="62"/>
                                        </p:tgtEl>
                                        <p:attrNameLst>
                                          <p:attrName>style.visibility</p:attrName>
                                        </p:attrNameLst>
                                      </p:cBhvr>
                                      <p:to>
                                        <p:strVal val="visible"/>
                                      </p:to>
                                    </p:set>
                                    <p:animEffect transition="in" filter="fade">
                                      <p:cBhvr>
                                        <p:cTn id="97" dur="500"/>
                                        <p:tgtEl>
                                          <p:spTgt spid="62"/>
                                        </p:tgtEl>
                                      </p:cBhvr>
                                    </p:animEffect>
                                  </p:childTnLst>
                                </p:cTn>
                              </p:par>
                              <p:par>
                                <p:cTn id="98" presetID="10" presetClass="entr" presetSubtype="0" fill="hold" nodeType="withEffect">
                                  <p:stCondLst>
                                    <p:cond delay="0"/>
                                  </p:stCondLst>
                                  <p:childTnLst>
                                    <p:set>
                                      <p:cBhvr>
                                        <p:cTn id="99" dur="1" fill="hold">
                                          <p:stCondLst>
                                            <p:cond delay="0"/>
                                          </p:stCondLst>
                                        </p:cTn>
                                        <p:tgtEl>
                                          <p:spTgt spid="51">
                                            <p:txEl>
                                              <p:pRg st="3" end="3"/>
                                            </p:txEl>
                                          </p:spTgt>
                                        </p:tgtEl>
                                        <p:attrNameLst>
                                          <p:attrName>style.visibility</p:attrName>
                                        </p:attrNameLst>
                                      </p:cBhvr>
                                      <p:to>
                                        <p:strVal val="visible"/>
                                      </p:to>
                                    </p:set>
                                    <p:animEffect transition="in" filter="fade">
                                      <p:cBhvr>
                                        <p:cTn id="100" dur="500"/>
                                        <p:tgtEl>
                                          <p:spTgt spid="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472" y="1178124"/>
            <a:ext cx="9989821" cy="5528230"/>
          </a:xfrm>
          <a:prstGeom prst="rect">
            <a:avLst/>
          </a:prstGeom>
        </p:spPr>
      </p:pic>
      <p:pic>
        <p:nvPicPr>
          <p:cNvPr id="8" name="Εικόνα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6"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2"/>
          <p:cNvSpPr/>
          <p:nvPr/>
        </p:nvSpPr>
        <p:spPr>
          <a:xfrm>
            <a:off x="3984685" y="131302"/>
            <a:ext cx="4222631"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3984685" y="74831"/>
            <a:ext cx="4222631"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Shim Locations</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pSp>
        <p:nvGrpSpPr>
          <p:cNvPr id="20" name="Group 19"/>
          <p:cNvGrpSpPr/>
          <p:nvPr/>
        </p:nvGrpSpPr>
        <p:grpSpPr>
          <a:xfrm>
            <a:off x="7172492" y="3429000"/>
            <a:ext cx="4656575" cy="3196513"/>
            <a:chOff x="7374511" y="3544851"/>
            <a:chExt cx="4656575" cy="3196513"/>
          </a:xfrm>
        </p:grpSpPr>
        <p:sp>
          <p:nvSpPr>
            <p:cNvPr id="44" name="Text Box 61"/>
            <p:cNvSpPr txBox="1"/>
            <p:nvPr/>
          </p:nvSpPr>
          <p:spPr>
            <a:xfrm>
              <a:off x="8011038" y="5897767"/>
              <a:ext cx="3720688" cy="44658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smtClean="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Horizontal Pole 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45" name="Text Box 62"/>
            <p:cNvSpPr txBox="1"/>
            <p:nvPr/>
          </p:nvSpPr>
          <p:spPr>
            <a:xfrm>
              <a:off x="8011040" y="5452518"/>
              <a:ext cx="3747218" cy="44581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smtClean="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Vertical Pole</a:t>
              </a:r>
              <a:r>
                <a:rPr lang="en-US" sz="1600" dirty="0" smtClean="0">
                  <a:solidFill>
                    <a:schemeClr val="bg1">
                      <a:lumMod val="75000"/>
                    </a:schemeClr>
                  </a:solidFill>
                  <a:latin typeface="Century Gothic" panose="020B0502020202020204" pitchFamily="34" charset="0"/>
                  <a:ea typeface="Calibri" panose="020F0502020204030204" pitchFamily="34" charset="0"/>
                  <a:cs typeface="Times New Roman" panose="02020603050405020304" pitchFamily="18" charset="0"/>
                </a:rPr>
                <a:t> </a:t>
              </a:r>
              <a:r>
                <a:rPr lang="en-US" sz="1600" dirty="0" smtClean="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 </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48" name="Text Box 63"/>
            <p:cNvSpPr txBox="1"/>
            <p:nvPr/>
          </p:nvSpPr>
          <p:spPr>
            <a:xfrm>
              <a:off x="8006904" y="4475612"/>
              <a:ext cx="3854551" cy="48816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Coil-Collar radial 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 </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49" name="Text Box 64"/>
            <p:cNvSpPr txBox="1"/>
            <p:nvPr/>
          </p:nvSpPr>
          <p:spPr>
            <a:xfrm>
              <a:off x="8006903" y="3987160"/>
              <a:ext cx="4024183" cy="46029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Collar-Yoke radial </a:t>
              </a:r>
              <a:r>
                <a:rPr lang="en-US" sz="1600" dirty="0" smtClean="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shim (vertical plane)</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50" name="Text Box 65"/>
            <p:cNvSpPr txBox="1"/>
            <p:nvPr/>
          </p:nvSpPr>
          <p:spPr>
            <a:xfrm>
              <a:off x="8011040" y="4964065"/>
              <a:ext cx="2598401" cy="48816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Mid-plane 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56" name="Text Box 64"/>
            <p:cNvSpPr txBox="1"/>
            <p:nvPr/>
          </p:nvSpPr>
          <p:spPr>
            <a:xfrm>
              <a:off x="8006903" y="3544851"/>
              <a:ext cx="2773575" cy="3533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Collar-Yoke radial 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cxnSp>
          <p:nvCxnSpPr>
            <p:cNvPr id="12" name="Straight Connector 11"/>
            <p:cNvCxnSpPr/>
            <p:nvPr/>
          </p:nvCxnSpPr>
          <p:spPr>
            <a:xfrm>
              <a:off x="7374511" y="3721522"/>
              <a:ext cx="63238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7374514" y="4166317"/>
              <a:ext cx="632389"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374513" y="4639809"/>
              <a:ext cx="632389"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7374513" y="5111185"/>
              <a:ext cx="632389"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7374513" y="5610917"/>
              <a:ext cx="632389"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7374513" y="6029131"/>
              <a:ext cx="63238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4" name="Text Box 61"/>
            <p:cNvSpPr txBox="1"/>
            <p:nvPr/>
          </p:nvSpPr>
          <p:spPr>
            <a:xfrm>
              <a:off x="8011038" y="6294778"/>
              <a:ext cx="3720688" cy="44658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smtClean="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Al-bars 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cxnSp>
          <p:nvCxnSpPr>
            <p:cNvPr id="65" name="Straight Connector 64"/>
            <p:cNvCxnSpPr/>
            <p:nvPr/>
          </p:nvCxnSpPr>
          <p:spPr>
            <a:xfrm>
              <a:off x="7374512" y="6436713"/>
              <a:ext cx="632389"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6876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31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4215516" y="131302"/>
            <a:ext cx="3760967"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4215517" y="139376"/>
            <a:ext cx="3760966"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Design Goals</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35" name="TextBox 34"/>
          <p:cNvSpPr txBox="1"/>
          <p:nvPr/>
        </p:nvSpPr>
        <p:spPr>
          <a:xfrm>
            <a:off x="65619" y="1559424"/>
            <a:ext cx="12060759" cy="4832092"/>
          </a:xfrm>
          <a:prstGeom prst="rect">
            <a:avLst/>
          </a:prstGeom>
          <a:noFill/>
        </p:spPr>
        <p:txBody>
          <a:bodyPr wrap="square" rtlCol="0">
            <a:spAutoFit/>
          </a:bodyPr>
          <a:lstStyle/>
          <a:p>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coils shall be solidly clamped to minimize any dimensional distortions and conductor movements. The maximum value for the acceptable coil stress shall be below 165 MPa at all times. </a:t>
            </a: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stress gradients in the coil shall be low. The distortions form the quadrupole symmetry shall be minimized</a:t>
            </a:r>
            <a:r>
              <a:rPr lang="en-US" sz="1400" dirty="0" smtClean="0">
                <a:ln w="0"/>
                <a:solidFill>
                  <a:schemeClr val="bg1">
                    <a:lumMod val="85000"/>
                  </a:schemeClr>
                </a:solidFill>
                <a:latin typeface="Century Gothic" panose="020B0502020202020204" pitchFamily="34" charset="0"/>
              </a:rPr>
              <a:t>.</a:t>
            </a: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collaring press shall provide the necessary vertical displacement to allow the insertion of the tapered keys into the keyways.</a:t>
            </a: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Al-bars determine the yoke gap during the assembly phase. The yoke gap shall close during the cool down and remain firmly closed up to the ultimate design gradient of 155 T/m.</a:t>
            </a: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Weld shrinkage of up to 1mm can be obtained with present welding techniques and the stainless steel outer shell tension shall be kept below 230 - 250 MPa at the ambient temperature.</a:t>
            </a:r>
          </a:p>
          <a:p>
            <a:pPr marL="342900" indent="-342900">
              <a:buFont typeface="+mj-lt"/>
              <a:buAutoNum type="arabicPeriod"/>
            </a:pPr>
            <a:endParaRPr lang="en-US" sz="14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At the pole regions the Lorentz forces are unloading the coil from the poles. Contrary to the coils with integrated poles, the pole-loading concept is not expected to show degradation even in the case of complete unloading, as the pole is not bonded to the coils. For modeling reasons, however, for this FEA the maximum allowed tensile stress at the pole turns was set to 10 MPa</a:t>
            </a:r>
            <a:r>
              <a:rPr lang="en-US" sz="1400" dirty="0" smtClean="0">
                <a:ln w="0"/>
                <a:solidFill>
                  <a:schemeClr val="bg1">
                    <a:lumMod val="85000"/>
                  </a:schemeClr>
                </a:solidFill>
                <a:latin typeface="Century Gothic" panose="020B0502020202020204" pitchFamily="34" charset="0"/>
              </a:rPr>
              <a:t> </a:t>
            </a:r>
            <a:endParaRPr lang="en-US" sz="1400" dirty="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9664454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4"/>
          <a:stretch>
            <a:fillRect/>
          </a:stretch>
        </p:blipFill>
        <p:spPr>
          <a:xfrm>
            <a:off x="69669" y="53269"/>
            <a:ext cx="1132794" cy="1138788"/>
          </a:xfrm>
          <a:prstGeom prst="rect">
            <a:avLst/>
          </a:prstGeom>
        </p:spPr>
      </p:pic>
      <p:sp>
        <p:nvSpPr>
          <p:cNvPr id="9" name="TextBox 8"/>
          <p:cNvSpPr txBox="1"/>
          <p:nvPr/>
        </p:nvSpPr>
        <p:spPr>
          <a:xfrm>
            <a:off x="3119063" y="2644170"/>
            <a:ext cx="5953874" cy="1569660"/>
          </a:xfrm>
          <a:prstGeom prst="rect">
            <a:avLst/>
          </a:prstGeom>
          <a:noFill/>
        </p:spPr>
        <p:txBody>
          <a:bodyPr wrap="none" rtlCol="0">
            <a:spAutoFit/>
          </a:bodyPr>
          <a:lstStyle/>
          <a:p>
            <a:pPr algn="ctr"/>
            <a:r>
              <a:rPr lang="en-US" sz="9600" dirty="0">
                <a:ln w="0"/>
                <a:gradFill>
                  <a:gsLst>
                    <a:gs pos="21000">
                      <a:srgbClr val="53575C"/>
                    </a:gs>
                    <a:gs pos="88000">
                      <a:srgbClr val="C5C7CA"/>
                    </a:gs>
                  </a:gsLst>
                  <a:lin ang="5400000"/>
                </a:gradFill>
                <a:latin typeface="Century Gothic" panose="020B0502020202020204" pitchFamily="34" charset="0"/>
              </a:rPr>
              <a:t>2</a:t>
            </a:r>
            <a:r>
              <a:rPr lang="en-US" sz="9600" dirty="0" smtClean="0">
                <a:ln w="0"/>
                <a:gradFill>
                  <a:gsLst>
                    <a:gs pos="21000">
                      <a:srgbClr val="53575C"/>
                    </a:gs>
                    <a:gs pos="88000">
                      <a:srgbClr val="C5C7CA"/>
                    </a:gs>
                  </a:gsLst>
                  <a:lin ang="5400000"/>
                </a:gradFill>
                <a:latin typeface="Century Gothic" panose="020B0502020202020204" pitchFamily="34" charset="0"/>
              </a:rPr>
              <a:t>D Model</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25638473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9" name="TextBox 8"/>
          <p:cNvSpPr txBox="1"/>
          <p:nvPr/>
        </p:nvSpPr>
        <p:spPr>
          <a:xfrm>
            <a:off x="620783" y="2644170"/>
            <a:ext cx="10950434"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Magnetic Analysis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5" name="TextBox 14"/>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3" name="Ορθογώνιο 10"/>
          <p:cNvSpPr/>
          <p:nvPr/>
        </p:nvSpPr>
        <p:spPr>
          <a:xfrm>
            <a:off x="4441372" y="355033"/>
            <a:ext cx="3309257" cy="156966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TextBox 13"/>
          <p:cNvSpPr txBox="1"/>
          <p:nvPr/>
        </p:nvSpPr>
        <p:spPr>
          <a:xfrm>
            <a:off x="4609870" y="355033"/>
            <a:ext cx="2972261" cy="1569660"/>
          </a:xfrm>
          <a:prstGeom prst="rect">
            <a:avLst/>
          </a:prstGeom>
          <a:noFill/>
        </p:spPr>
        <p:txBody>
          <a:bodyPr wrap="square" rtlCol="0">
            <a:spAutoFit/>
          </a:bodyPr>
          <a:lstStyle/>
          <a:p>
            <a:pPr algn="ctr"/>
            <a:r>
              <a:rPr lang="en-US" sz="9600" dirty="0" smtClean="0">
                <a:ln w="0"/>
                <a:gradFill>
                  <a:gsLst>
                    <a:gs pos="21000">
                      <a:srgbClr val="53575C"/>
                    </a:gs>
                    <a:gs pos="88000">
                      <a:srgbClr val="C5C7CA"/>
                    </a:gs>
                  </a:gsLst>
                  <a:lin ang="5400000"/>
                </a:gradFill>
                <a:latin typeface="Century Gothic" panose="020B0502020202020204" pitchFamily="34" charset="0"/>
              </a:rPr>
              <a:t>2D</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Tree>
    <p:extLst>
      <p:ext uri="{BB962C8B-B14F-4D97-AF65-F5344CB8AC3E}">
        <p14:creationId xmlns:p14="http://schemas.microsoft.com/office/powerpoint/2010/main" val="2118944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3" name="Εικόνα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9495" y="2107217"/>
            <a:ext cx="11886885" cy="3632102"/>
          </a:xfrm>
          <a:prstGeom prst="rect">
            <a:avLst/>
          </a:prstGeom>
        </p:spPr>
      </p:pic>
      <p:grpSp>
        <p:nvGrpSpPr>
          <p:cNvPr id="6" name="Ομάδα 5"/>
          <p:cNvGrpSpPr/>
          <p:nvPr/>
        </p:nvGrpSpPr>
        <p:grpSpPr>
          <a:xfrm>
            <a:off x="2180505" y="1236258"/>
            <a:ext cx="9892452" cy="1200329"/>
            <a:chOff x="3892675" y="1236258"/>
            <a:chExt cx="9892452" cy="1200329"/>
          </a:xfrm>
        </p:grpSpPr>
        <p:sp>
          <p:nvSpPr>
            <p:cNvPr id="14" name="TextBox 13"/>
            <p:cNvSpPr txBox="1"/>
            <p:nvPr/>
          </p:nvSpPr>
          <p:spPr>
            <a:xfrm>
              <a:off x="3892675" y="1236258"/>
              <a:ext cx="9892452" cy="1200329"/>
            </a:xfrm>
            <a:prstGeom prst="rect">
              <a:avLst/>
            </a:prstGeom>
            <a:noFill/>
          </p:spPr>
          <p:txBody>
            <a:bodyPr wrap="none" rtlCol="0">
              <a:spAutoFit/>
            </a:bodyPr>
            <a:lstStyle/>
            <a:p>
              <a:r>
                <a:rPr lang="en-US" sz="3600" dirty="0" smtClean="0">
                  <a:ln w="0"/>
                  <a:solidFill>
                    <a:schemeClr val="bg1">
                      <a:lumMod val="85000"/>
                    </a:schemeClr>
                  </a:solidFill>
                  <a:latin typeface="Century Gothic" panose="020B0502020202020204" pitchFamily="34" charset="0"/>
                </a:rPr>
                <a:t>@ 17.3 kA                11.81 T, </a:t>
              </a:r>
              <a:r>
                <a:rPr lang="en-US" sz="3600" dirty="0">
                  <a:ln w="0"/>
                  <a:solidFill>
                    <a:schemeClr val="bg1">
                      <a:lumMod val="85000"/>
                    </a:schemeClr>
                  </a:solidFill>
                  <a:latin typeface="Century Gothic" panose="020B0502020202020204" pitchFamily="34" charset="0"/>
                </a:rPr>
                <a:t>140 </a:t>
              </a:r>
              <a:r>
                <a:rPr lang="en-US" sz="3600" dirty="0" smtClean="0">
                  <a:ln w="0"/>
                  <a:solidFill>
                    <a:schemeClr val="bg1">
                      <a:lumMod val="85000"/>
                    </a:schemeClr>
                  </a:solidFill>
                  <a:latin typeface="Century Gothic" panose="020B0502020202020204" pitchFamily="34" charset="0"/>
                </a:rPr>
                <a:t>T/m </a:t>
              </a:r>
              <a:r>
                <a:rPr lang="en-US" sz="1200" dirty="0" smtClean="0">
                  <a:ln w="0"/>
                  <a:solidFill>
                    <a:schemeClr val="bg1">
                      <a:lumMod val="85000"/>
                    </a:schemeClr>
                  </a:solidFill>
                  <a:latin typeface="Century Gothic" panose="020B0502020202020204" pitchFamily="34" charset="0"/>
                </a:rPr>
                <a:t>(</a:t>
              </a:r>
              <a:r>
                <a:rPr lang="en-US" sz="1200" dirty="0">
                  <a:ln w="0"/>
                  <a:solidFill>
                    <a:schemeClr val="bg1">
                      <a:lumMod val="85000"/>
                    </a:schemeClr>
                  </a:solidFill>
                  <a:latin typeface="Century Gothic" panose="020B0502020202020204" pitchFamily="34" charset="0"/>
                </a:rPr>
                <a:t>nominal design gradient)</a:t>
              </a:r>
            </a:p>
            <a:p>
              <a:r>
                <a:rPr lang="en-US" sz="3600" dirty="0" smtClean="0">
                  <a:ln w="0"/>
                  <a:solidFill>
                    <a:schemeClr val="bg1">
                      <a:lumMod val="85000"/>
                    </a:schemeClr>
                  </a:solidFill>
                  <a:latin typeface="Century Gothic" panose="020B0502020202020204" pitchFamily="34" charset="0"/>
                </a:rPr>
                <a:t> </a:t>
              </a:r>
              <a:endParaRPr lang="en-US" sz="3600" dirty="0">
                <a:ln w="0"/>
                <a:solidFill>
                  <a:schemeClr val="bg1">
                    <a:lumMod val="85000"/>
                  </a:schemeClr>
                </a:solidFill>
                <a:latin typeface="Century Gothic" panose="020B0502020202020204" pitchFamily="34" charset="0"/>
              </a:endParaRPr>
            </a:p>
          </p:txBody>
        </p:sp>
        <p:cxnSp>
          <p:nvCxnSpPr>
            <p:cNvPr id="5" name="Ευθύγραμμο βέλος σύνδεσης 4"/>
            <p:cNvCxnSpPr/>
            <p:nvPr/>
          </p:nvCxnSpPr>
          <p:spPr>
            <a:xfrm>
              <a:off x="6341655" y="1559424"/>
              <a:ext cx="1647800" cy="0"/>
            </a:xfrm>
            <a:prstGeom prst="straightConnector1">
              <a:avLst/>
            </a:prstGeom>
            <a:ln w="28575">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2"/>
          <p:cNvSpPr/>
          <p:nvPr/>
        </p:nvSpPr>
        <p:spPr>
          <a:xfrm>
            <a:off x="3431176" y="131302"/>
            <a:ext cx="5222575"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3538249" y="74831"/>
            <a:ext cx="5115503"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Magnetic Analysis</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17" name="Text Box 2"/>
          <p:cNvSpPr txBox="1">
            <a:spLocks noChangeArrowheads="1"/>
          </p:cNvSpPr>
          <p:nvPr/>
        </p:nvSpPr>
        <p:spPr bwMode="auto">
          <a:xfrm>
            <a:off x="139497" y="5457379"/>
            <a:ext cx="1348835" cy="28194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t" anchorCtr="0">
            <a:noAutofit/>
          </a:bodyPr>
          <a:lstStyle/>
          <a:p>
            <a:pPr marL="0" marR="0" algn="ctr">
              <a:lnSpc>
                <a:spcPct val="115000"/>
              </a:lnSpc>
              <a:spcBef>
                <a:spcPts val="0"/>
              </a:spcBef>
              <a:spcAft>
                <a:spcPts val="1000"/>
              </a:spcAft>
            </a:pPr>
            <a:r>
              <a:rPr lang="en-US" sz="1600" u="sng"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MAXWELL</a:t>
            </a:r>
            <a:endParaRPr lang="el-GR" sz="1600" dirty="0">
              <a:solidFill>
                <a:schemeClr val="tx1"/>
              </a:solidFill>
              <a:effectLst/>
              <a:ea typeface="Calibri" panose="020F0502020204030204" pitchFamily="34" charset="0"/>
              <a:cs typeface="Times New Roman" panose="02020603050405020304" pitchFamily="18" charset="0"/>
            </a:endParaRPr>
          </a:p>
        </p:txBody>
      </p:sp>
      <p:sp>
        <p:nvSpPr>
          <p:cNvPr id="18" name="Text Box 2"/>
          <p:cNvSpPr txBox="1">
            <a:spLocks noChangeArrowheads="1"/>
          </p:cNvSpPr>
          <p:nvPr/>
        </p:nvSpPr>
        <p:spPr bwMode="auto">
          <a:xfrm>
            <a:off x="10677542" y="5457379"/>
            <a:ext cx="1348835" cy="28194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t" anchorCtr="0">
            <a:noAutofit/>
          </a:bodyPr>
          <a:lstStyle/>
          <a:p>
            <a:pPr marL="0" marR="0" algn="ctr">
              <a:lnSpc>
                <a:spcPct val="115000"/>
              </a:lnSpc>
              <a:spcBef>
                <a:spcPts val="0"/>
              </a:spcBef>
              <a:spcAft>
                <a:spcPts val="1000"/>
              </a:spcAft>
            </a:pPr>
            <a:r>
              <a:rPr lang="en-US" sz="1600" u="sng" dirty="0" smtClean="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PITHIA</a:t>
            </a:r>
            <a:endParaRPr lang="el-GR" sz="1600"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609617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6" name="Ομάδα 5"/>
          <p:cNvGrpSpPr/>
          <p:nvPr/>
        </p:nvGrpSpPr>
        <p:grpSpPr>
          <a:xfrm>
            <a:off x="1924025" y="1236258"/>
            <a:ext cx="10156948" cy="1200329"/>
            <a:chOff x="3892675" y="1236258"/>
            <a:chExt cx="10156948" cy="1200329"/>
          </a:xfrm>
        </p:grpSpPr>
        <p:sp>
          <p:nvSpPr>
            <p:cNvPr id="14" name="TextBox 13"/>
            <p:cNvSpPr txBox="1"/>
            <p:nvPr/>
          </p:nvSpPr>
          <p:spPr>
            <a:xfrm>
              <a:off x="3892675" y="1236258"/>
              <a:ext cx="10156948" cy="1200329"/>
            </a:xfrm>
            <a:prstGeom prst="rect">
              <a:avLst/>
            </a:prstGeom>
            <a:noFill/>
          </p:spPr>
          <p:txBody>
            <a:bodyPr wrap="none" rtlCol="0">
              <a:spAutoFit/>
            </a:bodyPr>
            <a:lstStyle/>
            <a:p>
              <a:r>
                <a:rPr lang="en-US" sz="3600" dirty="0" smtClean="0">
                  <a:ln w="0"/>
                  <a:solidFill>
                    <a:schemeClr val="bg1">
                      <a:lumMod val="85000"/>
                    </a:schemeClr>
                  </a:solidFill>
                  <a:latin typeface="Century Gothic" panose="020B0502020202020204" pitchFamily="34" charset="0"/>
                </a:rPr>
                <a:t>@ 19.25 kA                13.26 T, 155 </a:t>
              </a:r>
              <a:r>
                <a:rPr lang="en-US" sz="3600" dirty="0">
                  <a:ln w="0"/>
                  <a:solidFill>
                    <a:schemeClr val="bg1">
                      <a:lumMod val="85000"/>
                    </a:schemeClr>
                  </a:solidFill>
                  <a:latin typeface="Century Gothic" panose="020B0502020202020204" pitchFamily="34" charset="0"/>
                </a:rPr>
                <a:t>T/m </a:t>
              </a:r>
              <a:r>
                <a:rPr lang="en-US" sz="1200" dirty="0" smtClean="0">
                  <a:ln w="0"/>
                  <a:solidFill>
                    <a:schemeClr val="bg1">
                      <a:lumMod val="85000"/>
                    </a:schemeClr>
                  </a:solidFill>
                  <a:latin typeface="Century Gothic" panose="020B0502020202020204" pitchFamily="34" charset="0"/>
                </a:rPr>
                <a:t>(ultimate </a:t>
              </a:r>
              <a:r>
                <a:rPr lang="en-US" sz="1200" dirty="0">
                  <a:ln w="0"/>
                  <a:solidFill>
                    <a:schemeClr val="bg1">
                      <a:lumMod val="85000"/>
                    </a:schemeClr>
                  </a:solidFill>
                  <a:latin typeface="Century Gothic" panose="020B0502020202020204" pitchFamily="34" charset="0"/>
                </a:rPr>
                <a:t>design gradient)</a:t>
              </a:r>
            </a:p>
            <a:p>
              <a:endParaRPr lang="en-US" sz="3600" dirty="0">
                <a:ln w="0"/>
                <a:solidFill>
                  <a:schemeClr val="bg1">
                    <a:lumMod val="85000"/>
                  </a:schemeClr>
                </a:solidFill>
                <a:latin typeface="Century Gothic" panose="020B0502020202020204" pitchFamily="34" charset="0"/>
              </a:endParaRPr>
            </a:p>
          </p:txBody>
        </p:sp>
        <p:cxnSp>
          <p:nvCxnSpPr>
            <p:cNvPr id="5" name="Ευθύγραμμο βέλος σύνδεσης 4"/>
            <p:cNvCxnSpPr/>
            <p:nvPr/>
          </p:nvCxnSpPr>
          <p:spPr>
            <a:xfrm>
              <a:off x="6341655" y="1559424"/>
              <a:ext cx="1647800" cy="0"/>
            </a:xfrm>
            <a:prstGeom prst="straightConnector1">
              <a:avLst/>
            </a:prstGeom>
            <a:ln w="28575">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15" name="Εικόνα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9497" y="2107217"/>
            <a:ext cx="11886880" cy="3632102"/>
          </a:xfrm>
          <a:prstGeom prst="rect">
            <a:avLst/>
          </a:prstGeom>
        </p:spPr>
      </p:pic>
      <p:sp>
        <p:nvSpPr>
          <p:cNvPr id="16" name="Text Box 2"/>
          <p:cNvSpPr txBox="1">
            <a:spLocks noChangeArrowheads="1"/>
          </p:cNvSpPr>
          <p:nvPr/>
        </p:nvSpPr>
        <p:spPr bwMode="auto">
          <a:xfrm>
            <a:off x="139497" y="5457379"/>
            <a:ext cx="1348835" cy="28194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t" anchorCtr="0">
            <a:noAutofit/>
          </a:bodyPr>
          <a:lstStyle/>
          <a:p>
            <a:pPr marL="0" marR="0" algn="ctr">
              <a:lnSpc>
                <a:spcPct val="115000"/>
              </a:lnSpc>
              <a:spcBef>
                <a:spcPts val="0"/>
              </a:spcBef>
              <a:spcAft>
                <a:spcPts val="1000"/>
              </a:spcAft>
            </a:pPr>
            <a:r>
              <a:rPr lang="en-US" sz="1600" u="sng"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MAXWELL</a:t>
            </a:r>
            <a:endParaRPr lang="el-GR" sz="1600" dirty="0">
              <a:solidFill>
                <a:schemeClr val="tx1"/>
              </a:solidFill>
              <a:effectLst/>
              <a:ea typeface="Calibri" panose="020F0502020204030204" pitchFamily="34" charset="0"/>
              <a:cs typeface="Times New Roman" panose="02020603050405020304" pitchFamily="18" charset="0"/>
            </a:endParaRPr>
          </a:p>
        </p:txBody>
      </p:sp>
      <p:sp>
        <p:nvSpPr>
          <p:cNvPr id="17" name="Text Box 2"/>
          <p:cNvSpPr txBox="1">
            <a:spLocks noChangeArrowheads="1"/>
          </p:cNvSpPr>
          <p:nvPr/>
        </p:nvSpPr>
        <p:spPr bwMode="auto">
          <a:xfrm>
            <a:off x="10677542" y="5457379"/>
            <a:ext cx="1348835" cy="28194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t" anchorCtr="0">
            <a:noAutofit/>
          </a:bodyPr>
          <a:lstStyle/>
          <a:p>
            <a:pPr marL="0" marR="0" algn="ctr">
              <a:lnSpc>
                <a:spcPct val="115000"/>
              </a:lnSpc>
              <a:spcBef>
                <a:spcPts val="0"/>
              </a:spcBef>
              <a:spcAft>
                <a:spcPts val="1000"/>
              </a:spcAft>
            </a:pPr>
            <a:r>
              <a:rPr lang="en-US" sz="1600" u="sng" dirty="0" smtClean="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PITHIA</a:t>
            </a:r>
            <a:endParaRPr lang="el-GR" sz="1600"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596388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63345" y="1429348"/>
            <a:ext cx="5679589" cy="2904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Ορθογώνιο 10"/>
          <p:cNvSpPr/>
          <p:nvPr/>
        </p:nvSpPr>
        <p:spPr>
          <a:xfrm>
            <a:off x="4025764" y="145983"/>
            <a:ext cx="4140473" cy="538385"/>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4072049" y="-7456"/>
            <a:ext cx="4047903"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Lorentz Forces</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17" name="TextBox 16"/>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18" name="Εικόνα 1"/>
          <p:cNvPicPr>
            <a:picLocks noChangeAspect="1"/>
          </p:cNvPicPr>
          <p:nvPr/>
        </p:nvPicPr>
        <p:blipFill rotWithShape="1">
          <a:blip r:embed="rId7"/>
          <a:srcRect l="9325" r="9123"/>
          <a:stretch/>
        </p:blipFill>
        <p:spPr>
          <a:xfrm>
            <a:off x="283464" y="1429349"/>
            <a:ext cx="5628424" cy="2904905"/>
          </a:xfrm>
          <a:prstGeom prst="rect">
            <a:avLst/>
          </a:prstGeom>
        </p:spPr>
      </p:pic>
      <p:pic>
        <p:nvPicPr>
          <p:cNvPr id="19" name="Εικόνα 1"/>
          <p:cNvPicPr>
            <a:picLocks noChangeAspect="1"/>
          </p:cNvPicPr>
          <p:nvPr/>
        </p:nvPicPr>
        <p:blipFill>
          <a:blip r:embed="rId8"/>
          <a:stretch>
            <a:fillRect/>
          </a:stretch>
        </p:blipFill>
        <p:spPr>
          <a:xfrm>
            <a:off x="3566160" y="3438718"/>
            <a:ext cx="4924950" cy="3103544"/>
          </a:xfrm>
          <a:prstGeom prst="rect">
            <a:avLst/>
          </a:prstGeom>
        </p:spPr>
      </p:pic>
      <p:sp>
        <p:nvSpPr>
          <p:cNvPr id="20" name="TextBox 19"/>
          <p:cNvSpPr txBox="1"/>
          <p:nvPr/>
        </p:nvSpPr>
        <p:spPr>
          <a:xfrm>
            <a:off x="2034724" y="2502625"/>
            <a:ext cx="2125903"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sz="2000" dirty="0" smtClean="0">
                <a:ln w="0"/>
                <a:solidFill>
                  <a:schemeClr val="bg1">
                    <a:lumMod val="85000"/>
                  </a:schemeClr>
                </a:solidFill>
                <a:latin typeface="Century Gothic" panose="020B0502020202020204" pitchFamily="34" charset="0"/>
              </a:rPr>
              <a:t>Magnetic Mesh</a:t>
            </a:r>
            <a:endParaRPr lang="en-US" sz="2000" dirty="0">
              <a:ln w="0"/>
              <a:solidFill>
                <a:schemeClr val="bg1">
                  <a:lumMod val="85000"/>
                </a:schemeClr>
              </a:solidFill>
              <a:latin typeface="Century Gothic" panose="020B0502020202020204" pitchFamily="34" charset="0"/>
            </a:endParaRPr>
          </a:p>
        </p:txBody>
      </p:sp>
      <p:sp>
        <p:nvSpPr>
          <p:cNvPr id="21" name="TextBox 20"/>
          <p:cNvSpPr txBox="1"/>
          <p:nvPr/>
        </p:nvSpPr>
        <p:spPr>
          <a:xfrm>
            <a:off x="8119952" y="2502625"/>
            <a:ext cx="2073003"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sz="2000" dirty="0" smtClean="0">
                <a:ln w="0"/>
                <a:solidFill>
                  <a:schemeClr val="bg1">
                    <a:lumMod val="85000"/>
                  </a:schemeClr>
                </a:solidFill>
                <a:latin typeface="Century Gothic" panose="020B0502020202020204" pitchFamily="34" charset="0"/>
              </a:rPr>
              <a:t>Structural Mesh</a:t>
            </a:r>
            <a:endParaRPr lang="en-US" sz="2000" dirty="0">
              <a:ln w="0"/>
              <a:solidFill>
                <a:schemeClr val="bg1">
                  <a:lumMod val="85000"/>
                </a:schemeClr>
              </a:solidFill>
              <a:latin typeface="Century Gothic" panose="020B0502020202020204" pitchFamily="34" charset="0"/>
            </a:endParaRPr>
          </a:p>
        </p:txBody>
      </p:sp>
      <p:cxnSp>
        <p:nvCxnSpPr>
          <p:cNvPr id="3" name="Straight Arrow Connector 2"/>
          <p:cNvCxnSpPr/>
          <p:nvPr/>
        </p:nvCxnSpPr>
        <p:spPr>
          <a:xfrm>
            <a:off x="3456432" y="3136392"/>
            <a:ext cx="2121408" cy="1600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flipH="1">
            <a:off x="6428232" y="3060192"/>
            <a:ext cx="1691721" cy="1676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5" name="TextBox 24"/>
          <p:cNvSpPr txBox="1"/>
          <p:nvPr/>
        </p:nvSpPr>
        <p:spPr>
          <a:xfrm>
            <a:off x="5140234" y="4832119"/>
            <a:ext cx="1765227"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sz="1600" dirty="0" smtClean="0">
                <a:ln w="0"/>
                <a:solidFill>
                  <a:schemeClr val="bg1">
                    <a:lumMod val="85000"/>
                  </a:schemeClr>
                </a:solidFill>
                <a:latin typeface="Century Gothic" panose="020B0502020202020204" pitchFamily="34" charset="0"/>
              </a:rPr>
              <a:t>Mapped Forces</a:t>
            </a:r>
            <a:endParaRPr lang="en-US" sz="16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2787630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050"/>
                                        </p:tgtEl>
                                        <p:attrNameLst>
                                          <p:attrName>style.visibility</p:attrName>
                                        </p:attrNameLst>
                                      </p:cBhvr>
                                      <p:to>
                                        <p:strVal val="visible"/>
                                      </p:to>
                                    </p:set>
                                    <p:animEffect transition="in" filter="fade">
                                      <p:cBhvr>
                                        <p:cTn id="16" dur="500"/>
                                        <p:tgtEl>
                                          <p:spTgt spid="2050"/>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9" name="TextBox 8"/>
          <p:cNvSpPr txBox="1"/>
          <p:nvPr/>
        </p:nvSpPr>
        <p:spPr>
          <a:xfrm>
            <a:off x="620783" y="2644170"/>
            <a:ext cx="10708381"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Structural Analysis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4" name="Ορθογώνιο 10"/>
          <p:cNvSpPr/>
          <p:nvPr/>
        </p:nvSpPr>
        <p:spPr>
          <a:xfrm>
            <a:off x="4441372" y="355033"/>
            <a:ext cx="3309257" cy="156966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 name="TextBox 14"/>
          <p:cNvSpPr txBox="1"/>
          <p:nvPr/>
        </p:nvSpPr>
        <p:spPr>
          <a:xfrm>
            <a:off x="4609870" y="355033"/>
            <a:ext cx="2972261" cy="1569660"/>
          </a:xfrm>
          <a:prstGeom prst="rect">
            <a:avLst/>
          </a:prstGeom>
          <a:noFill/>
        </p:spPr>
        <p:txBody>
          <a:bodyPr wrap="square" rtlCol="0">
            <a:spAutoFit/>
          </a:bodyPr>
          <a:lstStyle/>
          <a:p>
            <a:pPr algn="ctr"/>
            <a:r>
              <a:rPr lang="en-US" sz="9600" dirty="0" smtClean="0">
                <a:ln w="0"/>
                <a:gradFill>
                  <a:gsLst>
                    <a:gs pos="21000">
                      <a:srgbClr val="53575C"/>
                    </a:gs>
                    <a:gs pos="88000">
                      <a:srgbClr val="C5C7CA"/>
                    </a:gs>
                  </a:gsLst>
                  <a:lin ang="5400000"/>
                </a:gradFill>
                <a:latin typeface="Century Gothic" panose="020B0502020202020204" pitchFamily="34" charset="0"/>
              </a:rPr>
              <a:t>2D</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Tree>
    <p:extLst>
      <p:ext uri="{BB962C8B-B14F-4D97-AF65-F5344CB8AC3E}">
        <p14:creationId xmlns:p14="http://schemas.microsoft.com/office/powerpoint/2010/main" val="12752793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5023431" y="131302"/>
            <a:ext cx="2145140"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5023431" y="74831"/>
            <a:ext cx="2145139"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Outline</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35" name="TextBox 34"/>
          <p:cNvSpPr txBox="1"/>
          <p:nvPr/>
        </p:nvSpPr>
        <p:spPr>
          <a:xfrm>
            <a:off x="1899784" y="1202977"/>
            <a:ext cx="4301059" cy="5755422"/>
          </a:xfrm>
          <a:prstGeom prst="rect">
            <a:avLst/>
          </a:prstGeom>
          <a:noFill/>
        </p:spPr>
        <p:txBody>
          <a:bodyPr wrap="square" rtlCol="0">
            <a:spAutoFit/>
          </a:bodyPr>
          <a:lstStyle/>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Introduction</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Mechanical Structure</a:t>
            </a:r>
          </a:p>
          <a:p>
            <a:pPr marL="800100" lvl="1"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Coil Design</a:t>
            </a:r>
          </a:p>
          <a:p>
            <a:pPr marL="800100" lvl="1"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Collared Coil</a:t>
            </a:r>
            <a:endParaRPr lang="en-US" sz="1600" dirty="0">
              <a:ln w="0"/>
              <a:solidFill>
                <a:schemeClr val="bg1">
                  <a:lumMod val="85000"/>
                </a:schemeClr>
              </a:solidFill>
              <a:latin typeface="Century Gothic" panose="020B0502020202020204" pitchFamily="34" charset="0"/>
            </a:endParaRPr>
          </a:p>
          <a:p>
            <a:pPr marL="800100" lvl="1"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Yoke &amp; Shell</a:t>
            </a:r>
            <a:endParaRPr lang="en-US" sz="1600" dirty="0">
              <a:ln w="0"/>
              <a:solidFill>
                <a:schemeClr val="bg1">
                  <a:lumMod val="85000"/>
                </a:schemeClr>
              </a:solidFill>
              <a:latin typeface="Century Gothic" panose="020B0502020202020204" pitchFamily="34" charset="0"/>
            </a:endParaRPr>
          </a:p>
          <a:p>
            <a:pPr marL="800100" lvl="1"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Shim Locations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Design Goals</a:t>
            </a: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2D Model</a:t>
            </a:r>
            <a:endParaRPr lang="en-US" sz="1600" dirty="0">
              <a:ln w="0"/>
              <a:solidFill>
                <a:schemeClr val="bg1">
                  <a:lumMod val="85000"/>
                </a:schemeClr>
              </a:solidFill>
              <a:latin typeface="Century Gothic" panose="020B0502020202020204" pitchFamily="34" charset="0"/>
            </a:endParaRPr>
          </a:p>
          <a:p>
            <a:pPr marL="800100" lvl="1" indent="-342900">
              <a:buFont typeface="Arial" panose="020B0604020202020204" pitchFamily="34" charset="0"/>
              <a:buChar char="•"/>
            </a:pPr>
            <a:r>
              <a:rPr lang="en-US" sz="1600" dirty="0" smtClean="0">
                <a:ln w="0"/>
                <a:solidFill>
                  <a:prstClr val="white">
                    <a:lumMod val="85000"/>
                  </a:prstClr>
                </a:solidFill>
                <a:latin typeface="Century Gothic" panose="020B0502020202020204" pitchFamily="34" charset="0"/>
              </a:rPr>
              <a:t>Electromagnetic Analysis</a:t>
            </a:r>
          </a:p>
          <a:p>
            <a:pPr marL="800100" lvl="1" indent="-342900">
              <a:buFont typeface="Arial" panose="020B0604020202020204" pitchFamily="34" charset="0"/>
              <a:buChar char="•"/>
            </a:pPr>
            <a:r>
              <a:rPr lang="en-US" sz="1600" dirty="0" smtClean="0">
                <a:ln w="0"/>
                <a:solidFill>
                  <a:prstClr val="white">
                    <a:lumMod val="85000"/>
                  </a:prstClr>
                </a:solidFill>
                <a:latin typeface="Century Gothic" panose="020B0502020202020204" pitchFamily="34" charset="0"/>
              </a:rPr>
              <a:t>Structural Analysis</a:t>
            </a:r>
          </a:p>
          <a:p>
            <a:pPr marL="1257300" lvl="2"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Material Properties</a:t>
            </a:r>
          </a:p>
          <a:p>
            <a:pPr marL="1257300" lvl="2"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Load Steps</a:t>
            </a:r>
            <a:endParaRPr lang="en-US" sz="1600" dirty="0">
              <a:ln w="0"/>
              <a:solidFill>
                <a:schemeClr val="bg1">
                  <a:lumMod val="85000"/>
                </a:schemeClr>
              </a:solidFill>
              <a:latin typeface="Century Gothic" panose="020B0502020202020204" pitchFamily="34" charset="0"/>
            </a:endParaRPr>
          </a:p>
          <a:p>
            <a:pPr marL="1257300" lvl="2"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Results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Magnetic Field Quality</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Design Space &amp; Sensitivity Analysis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MQXF Vs. MKQXF</a:t>
            </a: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3D Model</a:t>
            </a:r>
          </a:p>
          <a:p>
            <a:pPr marL="800100" lvl="1"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Overview</a:t>
            </a:r>
          </a:p>
          <a:p>
            <a:pPr marL="800100" lvl="1" indent="-342900">
              <a:buFont typeface="Arial" panose="020B0604020202020204" pitchFamily="34" charset="0"/>
              <a:buChar char="•"/>
            </a:pPr>
            <a:r>
              <a:rPr lang="en-US" sz="1600" dirty="0">
                <a:ln w="0"/>
                <a:solidFill>
                  <a:prstClr val="white">
                    <a:lumMod val="85000"/>
                  </a:prstClr>
                </a:solidFill>
                <a:latin typeface="Century Gothic" panose="020B0502020202020204" pitchFamily="34" charset="0"/>
              </a:rPr>
              <a:t>Electromagnetic Analysis</a:t>
            </a:r>
          </a:p>
          <a:p>
            <a:pPr marL="800100" lvl="1" indent="-342900">
              <a:buFont typeface="Arial" panose="020B0604020202020204" pitchFamily="34" charset="0"/>
              <a:buChar char="•"/>
            </a:pPr>
            <a:r>
              <a:rPr lang="en-US" sz="1600" dirty="0">
                <a:ln w="0"/>
                <a:solidFill>
                  <a:prstClr val="white">
                    <a:lumMod val="85000"/>
                  </a:prstClr>
                </a:solidFill>
                <a:latin typeface="Century Gothic" panose="020B0502020202020204" pitchFamily="34" charset="0"/>
              </a:rPr>
              <a:t>Structural </a:t>
            </a:r>
            <a:r>
              <a:rPr lang="en-US" sz="1600" dirty="0" smtClean="0">
                <a:ln w="0"/>
                <a:solidFill>
                  <a:prstClr val="white">
                    <a:lumMod val="85000"/>
                  </a:prstClr>
                </a:solidFill>
                <a:latin typeface="Century Gothic" panose="020B0502020202020204" pitchFamily="34" charset="0"/>
              </a:rPr>
              <a:t>Analysis</a:t>
            </a:r>
          </a:p>
          <a:p>
            <a:pPr marL="1257300" lvl="2"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Results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Conclusions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600" dirty="0">
              <a:ln w="0"/>
              <a:solidFill>
                <a:schemeClr val="bg1">
                  <a:lumMod val="85000"/>
                </a:schemeClr>
              </a:solidFill>
              <a:latin typeface="Century Gothic" panose="020B0502020202020204" pitchFamily="34" charset="0"/>
            </a:endParaRPr>
          </a:p>
        </p:txBody>
      </p:sp>
      <p:pic>
        <p:nvPicPr>
          <p:cNvPr id="2" name="Picture 1"/>
          <p:cNvPicPr>
            <a:picLocks noChangeAspect="1"/>
          </p:cNvPicPr>
          <p:nvPr/>
        </p:nvPicPr>
        <p:blipFill>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a:off x="6362913" y="1300951"/>
            <a:ext cx="5665803" cy="5298576"/>
          </a:xfrm>
          <a:prstGeom prst="rect">
            <a:avLst/>
          </a:prstGeom>
        </p:spPr>
      </p:pic>
    </p:spTree>
    <p:extLst>
      <p:ext uri="{BB962C8B-B14F-4D97-AF65-F5344CB8AC3E}">
        <p14:creationId xmlns:p14="http://schemas.microsoft.com/office/powerpoint/2010/main" val="22141085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145135"/>
            <a:ext cx="12192000" cy="540094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47" name="Picture 46"/>
          <p:cNvPicPr>
            <a:picLocks noChangeAspect="1"/>
          </p:cNvPicPr>
          <p:nvPr/>
        </p:nvPicPr>
        <p:blipFill rotWithShape="1">
          <a:blip r:embed="rId4">
            <a:extLst>
              <a:ext uri="{28A0092B-C50C-407E-A947-70E740481C1C}">
                <a14:useLocalDpi xmlns:a14="http://schemas.microsoft.com/office/drawing/2010/main" val="0"/>
              </a:ext>
            </a:extLst>
          </a:blip>
          <a:srcRect r="27732"/>
          <a:stretch/>
        </p:blipFill>
        <p:spPr bwMode="auto">
          <a:xfrm>
            <a:off x="2485428" y="1084401"/>
            <a:ext cx="7221145" cy="5529552"/>
          </a:xfrm>
          <a:prstGeom prst="rect">
            <a:avLst/>
          </a:prstGeom>
          <a:ln>
            <a:noFill/>
          </a:ln>
          <a:effectLst>
            <a:softEdge rad="112500"/>
          </a:effectLst>
          <a:extLst>
            <a:ext uri="{53640926-AAD7-44D8-BBD7-CCE9431645EC}">
              <a14:shadowObscured xmlns:a14="http://schemas.microsoft.com/office/drawing/2010/main"/>
            </a:ext>
          </a:extLst>
        </p:spPr>
      </p:pic>
      <p:pic>
        <p:nvPicPr>
          <p:cNvPr id="8" name="Εικόνα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sp>
        <p:nvSpPr>
          <p:cNvPr id="33" name="Ορθογώνιο 10"/>
          <p:cNvSpPr/>
          <p:nvPr/>
        </p:nvSpPr>
        <p:spPr>
          <a:xfrm>
            <a:off x="3447472" y="145983"/>
            <a:ext cx="5280018" cy="538385"/>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 name="TextBox 31"/>
          <p:cNvSpPr txBox="1"/>
          <p:nvPr/>
        </p:nvSpPr>
        <p:spPr>
          <a:xfrm>
            <a:off x="3464511" y="0"/>
            <a:ext cx="5262979"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Material Properties</a:t>
            </a:r>
            <a:endParaRPr lang="en-US" sz="4400" dirty="0">
              <a:ln w="0"/>
              <a:gradFill>
                <a:gsLst>
                  <a:gs pos="21000">
                    <a:srgbClr val="53575C"/>
                  </a:gs>
                  <a:gs pos="88000">
                    <a:srgbClr val="C5C7CA"/>
                  </a:gs>
                </a:gsLst>
                <a:lin ang="5400000"/>
              </a:gradFill>
              <a:latin typeface="Century Gothic" panose="020B0502020202020204" pitchFamily="34" charset="0"/>
            </a:endParaRPr>
          </a:p>
        </p:txBody>
      </p:sp>
      <p:pic>
        <p:nvPicPr>
          <p:cNvPr id="39" name="Εικόνα 38"/>
          <p:cNvPicPr>
            <a:picLocks noChangeAspect="1"/>
          </p:cNvPicPr>
          <p:nvPr/>
        </p:nvPicPr>
        <p:blipFill>
          <a:blip r:embed="rId6" cstate="print"/>
          <a:stretch>
            <a:fillRect/>
          </a:stretch>
        </p:blipFill>
        <p:spPr>
          <a:xfrm>
            <a:off x="69669" y="53269"/>
            <a:ext cx="1132794" cy="1138788"/>
          </a:xfrm>
          <a:prstGeom prst="rect">
            <a:avLst/>
          </a:prstGeom>
        </p:spPr>
      </p:pic>
      <p:sp>
        <p:nvSpPr>
          <p:cNvPr id="41" name="TextBox 40"/>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2" name="Rectangle 3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47"/>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3" name="Group 2"/>
          <p:cNvGrpSpPr/>
          <p:nvPr/>
        </p:nvGrpSpPr>
        <p:grpSpPr>
          <a:xfrm>
            <a:off x="909943" y="1275679"/>
            <a:ext cx="9992162" cy="5133885"/>
            <a:chOff x="909943" y="1275679"/>
            <a:chExt cx="9992162" cy="5133885"/>
          </a:xfrm>
        </p:grpSpPr>
        <p:sp>
          <p:nvSpPr>
            <p:cNvPr id="45" name="TextBox 33"/>
            <p:cNvSpPr txBox="1"/>
            <p:nvPr/>
          </p:nvSpPr>
          <p:spPr>
            <a:xfrm>
              <a:off x="7725946" y="5216345"/>
              <a:ext cx="1902750" cy="824966"/>
            </a:xfrm>
            <a:prstGeom prst="rect">
              <a:avLst/>
            </a:prstGeom>
          </p:spPr>
          <p:style>
            <a:lnRef idx="1">
              <a:schemeClr val="accent2"/>
            </a:lnRef>
            <a:fillRef idx="2">
              <a:schemeClr val="accent2"/>
            </a:fillRef>
            <a:effectRef idx="1">
              <a:schemeClr val="accent2"/>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Coil</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Ex(</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52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Ex(</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52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Ey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44 </a:t>
              </a:r>
              <a:r>
                <a:rPr lang="en-GB" sz="700" kern="1200" dirty="0" err="1" smtClean="0">
                  <a:solidFill>
                    <a:srgbClr val="000000"/>
                  </a:solidFill>
                  <a:effectLst/>
                  <a:latin typeface="Century Gothic"/>
                  <a:ea typeface="Times New Roman"/>
                  <a:cs typeface="Times New Roman"/>
                </a:rPr>
                <a:t>Gpa</a:t>
              </a:r>
              <a:r>
                <a:rPr lang="en-GB" sz="700" kern="1200" dirty="0" smtClean="0">
                  <a:solidFill>
                    <a:srgbClr val="000000"/>
                  </a:solidFill>
                  <a:effectLst/>
                  <a:latin typeface="Century Gothic"/>
                  <a:ea typeface="Times New Roman"/>
                  <a:cs typeface="Times New Roman"/>
                </a:rPr>
                <a:t>    </a:t>
              </a:r>
              <a:r>
                <a:rPr lang="en-GB" sz="700" kern="1200" dirty="0" err="1" smtClean="0">
                  <a:solidFill>
                    <a:srgbClr val="000000"/>
                  </a:solidFill>
                  <a:effectLst/>
                  <a:latin typeface="Century Gothic"/>
                  <a:ea typeface="Times New Roman"/>
                  <a:cs typeface="Times New Roman"/>
                </a:rPr>
                <a:t>Ey</a:t>
              </a:r>
              <a:r>
                <a:rPr lang="en-GB" sz="700" kern="1200" dirty="0" smtClean="0">
                  <a:solidFill>
                    <a:srgbClr val="000000"/>
                  </a:solidFill>
                  <a:effectLst/>
                  <a:latin typeface="Century Gothic"/>
                  <a:ea typeface="Times New Roman"/>
                  <a:cs typeface="Times New Roman"/>
                </a:rPr>
                <a:t>(</a:t>
              </a:r>
              <a:r>
                <a:rPr lang="en-GB" sz="700" b="1" kern="1200" dirty="0" smtClean="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44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Gxy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21 </a:t>
              </a:r>
              <a:r>
                <a:rPr lang="en-GB" sz="700" kern="1200" dirty="0" err="1" smtClean="0">
                  <a:solidFill>
                    <a:srgbClr val="000000"/>
                  </a:solidFill>
                  <a:effectLst/>
                  <a:latin typeface="Century Gothic"/>
                  <a:ea typeface="Times New Roman"/>
                  <a:cs typeface="Times New Roman"/>
                </a:rPr>
                <a:t>Gpa</a:t>
              </a:r>
              <a:r>
                <a:rPr lang="en-GB" sz="700" kern="1200" dirty="0" smtClean="0">
                  <a:solidFill>
                    <a:srgbClr val="000000"/>
                  </a:solidFill>
                  <a:effectLst/>
                  <a:latin typeface="Century Gothic"/>
                  <a:ea typeface="Times New Roman"/>
                  <a:cs typeface="Times New Roman"/>
                </a:rPr>
                <a:t>     </a:t>
              </a:r>
              <a:r>
                <a:rPr lang="en-GB" sz="700" kern="1200" dirty="0" err="1" smtClean="0">
                  <a:solidFill>
                    <a:srgbClr val="000000"/>
                  </a:solidFill>
                  <a:effectLst/>
                  <a:latin typeface="Century Gothic"/>
                  <a:ea typeface="Times New Roman"/>
                  <a:cs typeface="Times New Roman"/>
                </a:rPr>
                <a:t>Gxy</a:t>
              </a:r>
              <a:r>
                <a:rPr lang="en-GB" sz="700" kern="1200" dirty="0" smtClean="0">
                  <a:solidFill>
                    <a:srgbClr val="000000"/>
                  </a:solidFill>
                  <a:effectLst/>
                  <a:latin typeface="Century Gothic"/>
                  <a:ea typeface="Times New Roman"/>
                  <a:cs typeface="Times New Roman"/>
                </a:rPr>
                <a:t>(</a:t>
              </a:r>
              <a:r>
                <a:rPr lang="en-GB" sz="700" b="1" kern="1200" dirty="0" smtClean="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US" sz="700" kern="1200" dirty="0">
                  <a:solidFill>
                    <a:srgbClr val="000000"/>
                  </a:solidFill>
                  <a:effectLst/>
                  <a:latin typeface="Century Gothic"/>
                  <a:ea typeface="Times New Roman"/>
                  <a:cs typeface="Times New Roman"/>
                </a:rPr>
                <a:t>y</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1.16e-5</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US" sz="700" kern="1200" dirty="0">
                  <a:solidFill>
                    <a:srgbClr val="000000"/>
                  </a:solidFill>
                  <a:effectLst/>
                  <a:latin typeface="Century Gothic"/>
                  <a:ea typeface="Times New Roman"/>
                  <a:cs typeface="Times New Roman"/>
                </a:rPr>
                <a:t>x</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1.07e-5</a:t>
              </a:r>
              <a:endParaRPr lang="en-US" sz="1200" dirty="0">
                <a:effectLst/>
                <a:latin typeface="Times New Roman"/>
                <a:ea typeface="Times New Roman"/>
              </a:endParaRPr>
            </a:p>
          </p:txBody>
        </p:sp>
        <p:sp>
          <p:nvSpPr>
            <p:cNvPr id="46" name="TextBox 34"/>
            <p:cNvSpPr txBox="1"/>
            <p:nvPr/>
          </p:nvSpPr>
          <p:spPr>
            <a:xfrm>
              <a:off x="2066187" y="3584815"/>
              <a:ext cx="1677276" cy="498156"/>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G10 - Insulation</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30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30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US" sz="700" kern="1200" dirty="0">
                  <a:solidFill>
                    <a:srgbClr val="000000"/>
                  </a:solidFill>
                  <a:effectLst/>
                  <a:latin typeface="Century Gothic"/>
                  <a:ea typeface="Times New Roman"/>
                  <a:cs typeface="Times New Roman"/>
                </a:rPr>
                <a:t>x</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2,44e-5</a:t>
              </a:r>
              <a:endParaRPr lang="en-US" sz="1200" dirty="0">
                <a:effectLst/>
                <a:latin typeface="Times New Roman"/>
                <a:ea typeface="Times New Roman"/>
              </a:endParaRPr>
            </a:p>
          </p:txBody>
        </p:sp>
        <p:sp>
          <p:nvSpPr>
            <p:cNvPr id="48" name="TextBox 35"/>
            <p:cNvSpPr txBox="1"/>
            <p:nvPr/>
          </p:nvSpPr>
          <p:spPr>
            <a:xfrm>
              <a:off x="2982403" y="2328887"/>
              <a:ext cx="1953987" cy="498156"/>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Aluminium Bronze - Wedges</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110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120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US" sz="700" kern="1200" dirty="0">
                  <a:solidFill>
                    <a:srgbClr val="000000"/>
                  </a:solidFill>
                  <a:effectLst/>
                  <a:latin typeface="Century Gothic"/>
                  <a:ea typeface="Times New Roman"/>
                  <a:cs typeface="Times New Roman"/>
                </a:rPr>
                <a:t>x</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1.08e-5</a:t>
              </a:r>
              <a:endParaRPr lang="en-US" sz="1200" dirty="0">
                <a:effectLst/>
                <a:latin typeface="Times New Roman"/>
                <a:ea typeface="Times New Roman"/>
              </a:endParaRPr>
            </a:p>
          </p:txBody>
        </p:sp>
        <p:sp>
          <p:nvSpPr>
            <p:cNvPr id="52" name="TextBox 36"/>
            <p:cNvSpPr txBox="1"/>
            <p:nvPr/>
          </p:nvSpPr>
          <p:spPr>
            <a:xfrm>
              <a:off x="6275026" y="1461218"/>
              <a:ext cx="1754533" cy="498288"/>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St. Steel  - Loading Plates</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193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210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0.28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0.28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9.83e-06</a:t>
              </a:r>
              <a:endParaRPr lang="en-US" sz="1200" dirty="0">
                <a:effectLst/>
                <a:latin typeface="Times New Roman"/>
                <a:ea typeface="Times New Roman"/>
              </a:endParaRPr>
            </a:p>
          </p:txBody>
        </p:sp>
        <p:cxnSp>
          <p:nvCxnSpPr>
            <p:cNvPr id="54" name="Straight Arrow Connector 53"/>
            <p:cNvCxnSpPr>
              <a:stCxn id="52" idx="2"/>
            </p:cNvCxnSpPr>
            <p:nvPr/>
          </p:nvCxnSpPr>
          <p:spPr>
            <a:xfrm flipH="1">
              <a:off x="6775444" y="1959506"/>
              <a:ext cx="376849" cy="1134715"/>
            </a:xfrm>
            <a:prstGeom prst="straightConnector1">
              <a:avLst/>
            </a:prstGeom>
            <a:ln w="19050">
              <a:tailEnd type="arrow"/>
            </a:ln>
          </p:spPr>
          <p:style>
            <a:lnRef idx="1">
              <a:schemeClr val="accent2"/>
            </a:lnRef>
            <a:fillRef idx="0">
              <a:schemeClr val="accent2"/>
            </a:fillRef>
            <a:effectRef idx="0">
              <a:schemeClr val="accent2"/>
            </a:effectRef>
            <a:fontRef idx="minor">
              <a:schemeClr val="tx1"/>
            </a:fontRef>
          </p:style>
        </p:cxnSp>
        <p:cxnSp>
          <p:nvCxnSpPr>
            <p:cNvPr id="58" name="Straight Arrow Connector 57"/>
            <p:cNvCxnSpPr>
              <a:stCxn id="46" idx="3"/>
            </p:cNvCxnSpPr>
            <p:nvPr/>
          </p:nvCxnSpPr>
          <p:spPr>
            <a:xfrm>
              <a:off x="3743463" y="3833893"/>
              <a:ext cx="2261426" cy="55399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65" name="Straight Arrow Connector 64"/>
            <p:cNvCxnSpPr>
              <a:stCxn id="48" idx="2"/>
            </p:cNvCxnSpPr>
            <p:nvPr/>
          </p:nvCxnSpPr>
          <p:spPr>
            <a:xfrm>
              <a:off x="3959397" y="2827042"/>
              <a:ext cx="2010046" cy="85097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68" name="TextBox 48"/>
            <p:cNvSpPr txBox="1"/>
            <p:nvPr/>
          </p:nvSpPr>
          <p:spPr>
            <a:xfrm>
              <a:off x="4190028" y="1650119"/>
              <a:ext cx="1748365" cy="498156"/>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St. Steel  - Collars</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195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215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9.215e-6</a:t>
              </a:r>
              <a:endParaRPr lang="en-US" sz="1200" dirty="0">
                <a:effectLst/>
                <a:latin typeface="Times New Roman"/>
                <a:ea typeface="Times New Roman"/>
              </a:endParaRPr>
            </a:p>
          </p:txBody>
        </p:sp>
        <p:cxnSp>
          <p:nvCxnSpPr>
            <p:cNvPr id="69" name="Straight Arrow Connector 68"/>
            <p:cNvCxnSpPr>
              <a:stCxn id="68" idx="2"/>
            </p:cNvCxnSpPr>
            <p:nvPr/>
          </p:nvCxnSpPr>
          <p:spPr>
            <a:xfrm>
              <a:off x="5064211" y="2148275"/>
              <a:ext cx="1017774" cy="89172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72" name="Straight Arrow Connector 71"/>
            <p:cNvCxnSpPr>
              <a:stCxn id="45" idx="0"/>
            </p:cNvCxnSpPr>
            <p:nvPr/>
          </p:nvCxnSpPr>
          <p:spPr>
            <a:xfrm flipH="1" flipV="1">
              <a:off x="7074674" y="4284285"/>
              <a:ext cx="1602646" cy="93206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3" name="TextBox 52"/>
            <p:cNvSpPr txBox="1"/>
            <p:nvPr/>
          </p:nvSpPr>
          <p:spPr>
            <a:xfrm>
              <a:off x="5771423" y="5911408"/>
              <a:ext cx="1776495" cy="498156"/>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Titanium– </a:t>
              </a:r>
              <a:r>
                <a:rPr lang="en-GB" sz="900" b="1" u="sng" kern="1200" dirty="0" err="1">
                  <a:solidFill>
                    <a:srgbClr val="000000"/>
                  </a:solidFill>
                  <a:effectLst/>
                  <a:latin typeface="Century Gothic"/>
                  <a:ea typeface="Times New Roman"/>
                  <a:cs typeface="Times New Roman"/>
                </a:rPr>
                <a:t>PoleWedge</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130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130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6.03e-06</a:t>
              </a:r>
              <a:endParaRPr lang="en-US" sz="1200" dirty="0">
                <a:effectLst/>
                <a:latin typeface="Times New Roman"/>
                <a:ea typeface="Times New Roman"/>
              </a:endParaRPr>
            </a:p>
          </p:txBody>
        </p:sp>
        <p:cxnSp>
          <p:nvCxnSpPr>
            <p:cNvPr id="74" name="Straight Arrow Connector 73"/>
            <p:cNvCxnSpPr>
              <a:stCxn id="73" idx="0"/>
            </p:cNvCxnSpPr>
            <p:nvPr/>
          </p:nvCxnSpPr>
          <p:spPr>
            <a:xfrm flipH="1" flipV="1">
              <a:off x="6608116" y="4667414"/>
              <a:ext cx="51555" cy="124399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7" name="TextBox 55"/>
            <p:cNvSpPr txBox="1"/>
            <p:nvPr/>
          </p:nvSpPr>
          <p:spPr>
            <a:xfrm>
              <a:off x="8852276" y="4206914"/>
              <a:ext cx="1756965" cy="498156"/>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St. Steel  – Collaring Shoe</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195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215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9.215e-06</a:t>
              </a:r>
              <a:endParaRPr lang="en-US" sz="1200" dirty="0">
                <a:effectLst/>
                <a:latin typeface="Times New Roman"/>
                <a:ea typeface="Times New Roman"/>
              </a:endParaRPr>
            </a:p>
          </p:txBody>
        </p:sp>
        <p:cxnSp>
          <p:nvCxnSpPr>
            <p:cNvPr id="78" name="Straight Arrow Connector 77"/>
            <p:cNvCxnSpPr>
              <a:stCxn id="77" idx="1"/>
            </p:cNvCxnSpPr>
            <p:nvPr/>
          </p:nvCxnSpPr>
          <p:spPr>
            <a:xfrm flipH="1" flipV="1">
              <a:off x="7386320" y="4230836"/>
              <a:ext cx="1465955" cy="22515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80" name="TextBox 48"/>
            <p:cNvSpPr txBox="1"/>
            <p:nvPr/>
          </p:nvSpPr>
          <p:spPr>
            <a:xfrm>
              <a:off x="2231795" y="5536026"/>
              <a:ext cx="1748155" cy="498484"/>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lnSpc>
                  <a:spcPct val="115000"/>
                </a:lnSpc>
                <a:spcAft>
                  <a:spcPts val="0"/>
                </a:spcAft>
              </a:pPr>
              <a:r>
                <a:rPr lang="en-GB" sz="900" b="1" u="sng" kern="1200" dirty="0">
                  <a:solidFill>
                    <a:srgbClr val="000000"/>
                  </a:solidFill>
                  <a:effectLst/>
                  <a:latin typeface="Century Gothic"/>
                  <a:ea typeface="Times New Roman"/>
                  <a:cs typeface="Times New Roman"/>
                </a:rPr>
                <a:t>St. Steel (11) - Pins</a:t>
              </a:r>
              <a:endParaRPr lang="en-US" sz="1100" dirty="0">
                <a:effectLst/>
                <a:ea typeface="Calibri"/>
                <a:cs typeface="Times New Roman"/>
              </a:endParaRPr>
            </a:p>
            <a:p>
              <a:pPr algn="ctr">
                <a:lnSpc>
                  <a:spcPct val="115000"/>
                </a:lnSpc>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195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215 </a:t>
              </a:r>
              <a:r>
                <a:rPr lang="en-GB" sz="700" kern="1200" dirty="0" err="1">
                  <a:solidFill>
                    <a:srgbClr val="000000"/>
                  </a:solidFill>
                  <a:effectLst/>
                  <a:latin typeface="Century Gothic"/>
                  <a:ea typeface="Times New Roman"/>
                  <a:cs typeface="Times New Roman"/>
                </a:rPr>
                <a:t>GPa</a:t>
              </a:r>
              <a:endParaRPr lang="en-US" sz="1100" dirty="0">
                <a:effectLst/>
                <a:ea typeface="Calibri"/>
                <a:cs typeface="Times New Roman"/>
              </a:endParaRPr>
            </a:p>
            <a:p>
              <a:pPr algn="ctr">
                <a:lnSpc>
                  <a:spcPct val="115000"/>
                </a:lnSpc>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100" dirty="0">
                <a:effectLst/>
                <a:ea typeface="Calibri"/>
                <a:cs typeface="Times New Roman"/>
              </a:endParaRPr>
            </a:p>
            <a:p>
              <a:pPr algn="ctr">
                <a:lnSpc>
                  <a:spcPct val="115000"/>
                </a:lnSpc>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9.897e-06</a:t>
              </a:r>
              <a:endParaRPr lang="en-US" sz="1100" dirty="0">
                <a:effectLst/>
                <a:ea typeface="Calibri"/>
                <a:cs typeface="Times New Roman"/>
              </a:endParaRPr>
            </a:p>
          </p:txBody>
        </p:sp>
        <p:cxnSp>
          <p:nvCxnSpPr>
            <p:cNvPr id="81" name="Straight Arrow Connector 80"/>
            <p:cNvCxnSpPr>
              <a:stCxn id="80" idx="0"/>
            </p:cNvCxnSpPr>
            <p:nvPr/>
          </p:nvCxnSpPr>
          <p:spPr>
            <a:xfrm flipV="1">
              <a:off x="3105873" y="4979337"/>
              <a:ext cx="3071000" cy="55668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83" name="TextBox 48"/>
            <p:cNvSpPr txBox="1"/>
            <p:nvPr/>
          </p:nvSpPr>
          <p:spPr>
            <a:xfrm>
              <a:off x="909943" y="4669364"/>
              <a:ext cx="1748603" cy="498475"/>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lnSpc>
                  <a:spcPct val="115000"/>
                </a:lnSpc>
                <a:spcAft>
                  <a:spcPts val="0"/>
                </a:spcAft>
              </a:pPr>
              <a:r>
                <a:rPr lang="en-GB" sz="900" b="1" u="sng" kern="1200" dirty="0">
                  <a:solidFill>
                    <a:srgbClr val="000000"/>
                  </a:solidFill>
                  <a:effectLst/>
                  <a:latin typeface="Century Gothic"/>
                  <a:ea typeface="Times New Roman"/>
                  <a:cs typeface="Times New Roman"/>
                </a:rPr>
                <a:t>St. Steel (10) - Shell</a:t>
              </a:r>
              <a:endParaRPr lang="en-US" sz="1100" dirty="0">
                <a:effectLst/>
                <a:ea typeface="Calibri"/>
                <a:cs typeface="Times New Roman"/>
              </a:endParaRPr>
            </a:p>
            <a:p>
              <a:pPr algn="ctr">
                <a:lnSpc>
                  <a:spcPct val="115000"/>
                </a:lnSpc>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195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215 </a:t>
              </a:r>
              <a:r>
                <a:rPr lang="en-GB" sz="700" kern="1200" dirty="0" err="1">
                  <a:solidFill>
                    <a:srgbClr val="000000"/>
                  </a:solidFill>
                  <a:effectLst/>
                  <a:latin typeface="Century Gothic"/>
                  <a:ea typeface="Times New Roman"/>
                  <a:cs typeface="Times New Roman"/>
                </a:rPr>
                <a:t>GPa</a:t>
              </a:r>
              <a:endParaRPr lang="en-US" sz="1100" dirty="0">
                <a:effectLst/>
                <a:ea typeface="Calibri"/>
                <a:cs typeface="Times New Roman"/>
              </a:endParaRPr>
            </a:p>
            <a:p>
              <a:pPr algn="ctr">
                <a:lnSpc>
                  <a:spcPct val="115000"/>
                </a:lnSpc>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100" dirty="0">
                <a:effectLst/>
                <a:ea typeface="Calibri"/>
                <a:cs typeface="Times New Roman"/>
              </a:endParaRPr>
            </a:p>
            <a:p>
              <a:pPr algn="ctr">
                <a:lnSpc>
                  <a:spcPct val="115000"/>
                </a:lnSpc>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9.897e-06</a:t>
              </a:r>
              <a:endParaRPr lang="en-US" sz="1100" dirty="0">
                <a:effectLst/>
                <a:ea typeface="Calibri"/>
                <a:cs typeface="Times New Roman"/>
              </a:endParaRPr>
            </a:p>
          </p:txBody>
        </p:sp>
        <p:cxnSp>
          <p:nvCxnSpPr>
            <p:cNvPr id="84" name="Straight Arrow Connector 83"/>
            <p:cNvCxnSpPr>
              <a:stCxn id="83" idx="3"/>
            </p:cNvCxnSpPr>
            <p:nvPr/>
          </p:nvCxnSpPr>
          <p:spPr>
            <a:xfrm flipV="1">
              <a:off x="2658546" y="4640761"/>
              <a:ext cx="1364608" cy="27784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nvGrpSpPr>
            <p:cNvPr id="85" name="Group 84"/>
            <p:cNvGrpSpPr>
              <a:grpSpLocks/>
            </p:cNvGrpSpPr>
            <p:nvPr/>
          </p:nvGrpSpPr>
          <p:grpSpPr>
            <a:xfrm>
              <a:off x="7672114" y="1275679"/>
              <a:ext cx="2405664" cy="1302285"/>
              <a:chOff x="-658236" y="0"/>
              <a:chExt cx="2405999" cy="1302285"/>
            </a:xfrm>
          </p:grpSpPr>
          <p:sp>
            <p:nvSpPr>
              <p:cNvPr id="86" name="TextBox 48"/>
              <p:cNvSpPr txBox="1"/>
              <p:nvPr/>
            </p:nvSpPr>
            <p:spPr>
              <a:xfrm>
                <a:off x="0" y="0"/>
                <a:ext cx="1747763" cy="498484"/>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lnSpc>
                    <a:spcPct val="115000"/>
                  </a:lnSpc>
                  <a:spcAft>
                    <a:spcPts val="0"/>
                  </a:spcAft>
                </a:pPr>
                <a:r>
                  <a:rPr lang="en-GB" sz="900" b="1" u="sng" kern="1200" dirty="0">
                    <a:solidFill>
                      <a:srgbClr val="000000"/>
                    </a:solidFill>
                    <a:effectLst/>
                    <a:latin typeface="Century Gothic"/>
                    <a:ea typeface="Times New Roman"/>
                    <a:cs typeface="Times New Roman"/>
                  </a:rPr>
                  <a:t>Magnetic Steel (7) - Yoke</a:t>
                </a:r>
                <a:endParaRPr lang="en-US" sz="1100" dirty="0">
                  <a:effectLst/>
                  <a:ea typeface="Calibri"/>
                  <a:cs typeface="Times New Roman"/>
                </a:endParaRPr>
              </a:p>
              <a:p>
                <a:pPr algn="ctr">
                  <a:lnSpc>
                    <a:spcPct val="115000"/>
                  </a:lnSpc>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210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225 </a:t>
                </a:r>
                <a:r>
                  <a:rPr lang="en-GB" sz="700" kern="1200" dirty="0" err="1">
                    <a:solidFill>
                      <a:srgbClr val="000000"/>
                    </a:solidFill>
                    <a:effectLst/>
                    <a:latin typeface="Century Gothic"/>
                    <a:ea typeface="Times New Roman"/>
                    <a:cs typeface="Times New Roman"/>
                  </a:rPr>
                  <a:t>GPa</a:t>
                </a:r>
                <a:endParaRPr lang="en-US" sz="1100" dirty="0">
                  <a:effectLst/>
                  <a:ea typeface="Calibri"/>
                  <a:cs typeface="Times New Roman"/>
                </a:endParaRPr>
              </a:p>
              <a:p>
                <a:pPr algn="ctr">
                  <a:lnSpc>
                    <a:spcPct val="115000"/>
                  </a:lnSpc>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100" dirty="0">
                  <a:effectLst/>
                  <a:ea typeface="Calibri"/>
                  <a:cs typeface="Times New Roman"/>
                </a:endParaRPr>
              </a:p>
              <a:p>
                <a:pPr algn="ctr">
                  <a:lnSpc>
                    <a:spcPct val="115000"/>
                  </a:lnSpc>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6.894e-06</a:t>
                </a:r>
                <a:endParaRPr lang="en-US" sz="1100" dirty="0">
                  <a:effectLst/>
                  <a:ea typeface="Calibri"/>
                  <a:cs typeface="Times New Roman"/>
                </a:endParaRPr>
              </a:p>
            </p:txBody>
          </p:sp>
          <p:cxnSp>
            <p:nvCxnSpPr>
              <p:cNvPr id="87" name="Straight Arrow Connector 86"/>
              <p:cNvCxnSpPr>
                <a:stCxn id="86" idx="2"/>
              </p:cNvCxnSpPr>
              <p:nvPr/>
            </p:nvCxnSpPr>
            <p:spPr>
              <a:xfrm flipH="1">
                <a:off x="-658236" y="498484"/>
                <a:ext cx="1532117" cy="80380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grpSp>
          <p:nvGrpSpPr>
            <p:cNvPr id="88" name="Group 87"/>
            <p:cNvGrpSpPr>
              <a:grpSpLocks/>
            </p:cNvGrpSpPr>
            <p:nvPr/>
          </p:nvGrpSpPr>
          <p:grpSpPr>
            <a:xfrm>
              <a:off x="7725946" y="2683484"/>
              <a:ext cx="2744997" cy="1061158"/>
              <a:chOff x="50641" y="184819"/>
              <a:chExt cx="2745033" cy="1061158"/>
            </a:xfrm>
          </p:grpSpPr>
          <p:sp>
            <p:nvSpPr>
              <p:cNvPr id="89" name="TextBox 48"/>
              <p:cNvSpPr txBox="1"/>
              <p:nvPr/>
            </p:nvSpPr>
            <p:spPr>
              <a:xfrm>
                <a:off x="1047080" y="184819"/>
                <a:ext cx="1748594" cy="498484"/>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lnSpc>
                    <a:spcPct val="115000"/>
                  </a:lnSpc>
                  <a:spcAft>
                    <a:spcPts val="0"/>
                  </a:spcAft>
                </a:pPr>
                <a:r>
                  <a:rPr lang="en-GB" sz="900" b="1" u="sng" kern="1200" dirty="0">
                    <a:solidFill>
                      <a:srgbClr val="000000"/>
                    </a:solidFill>
                    <a:effectLst/>
                    <a:latin typeface="Century Gothic"/>
                    <a:ea typeface="Times New Roman"/>
                    <a:cs typeface="Times New Roman"/>
                  </a:rPr>
                  <a:t>St. Steel (6) - Keys</a:t>
                </a:r>
                <a:endParaRPr lang="en-US" sz="1100" dirty="0">
                  <a:effectLst/>
                  <a:ea typeface="Calibri"/>
                  <a:cs typeface="Times New Roman"/>
                </a:endParaRPr>
              </a:p>
              <a:p>
                <a:pPr algn="ctr">
                  <a:lnSpc>
                    <a:spcPct val="115000"/>
                  </a:lnSpc>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210 </a:t>
                </a:r>
                <a:r>
                  <a:rPr lang="en-GB" sz="700" kern="1200" dirty="0" err="1">
                    <a:solidFill>
                      <a:srgbClr val="000000"/>
                    </a:solidFill>
                    <a:effectLst/>
                    <a:latin typeface="Century Gothic"/>
                    <a:ea typeface="Times New Roman"/>
                    <a:cs typeface="Times New Roman"/>
                  </a:rPr>
                  <a:t>GPa</a:t>
                </a:r>
                <a:endParaRPr lang="en-US" sz="1100" dirty="0">
                  <a:effectLst/>
                  <a:ea typeface="Calibri"/>
                  <a:cs typeface="Times New Roman"/>
                </a:endParaRPr>
              </a:p>
              <a:p>
                <a:pPr algn="ctr">
                  <a:lnSpc>
                    <a:spcPct val="115000"/>
                  </a:lnSpc>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100" dirty="0">
                  <a:effectLst/>
                  <a:ea typeface="Calibri"/>
                  <a:cs typeface="Times New Roman"/>
                </a:endParaRPr>
              </a:p>
              <a:p>
                <a:pPr algn="ctr">
                  <a:lnSpc>
                    <a:spcPct val="115000"/>
                  </a:lnSpc>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9.01e-06</a:t>
                </a:r>
                <a:endParaRPr lang="en-US" sz="1100" dirty="0">
                  <a:effectLst/>
                  <a:ea typeface="Calibri"/>
                  <a:cs typeface="Times New Roman"/>
                </a:endParaRPr>
              </a:p>
            </p:txBody>
          </p:sp>
          <p:cxnSp>
            <p:nvCxnSpPr>
              <p:cNvPr id="90" name="Straight Arrow Connector 89"/>
              <p:cNvCxnSpPr>
                <a:stCxn id="89" idx="1"/>
              </p:cNvCxnSpPr>
              <p:nvPr/>
            </p:nvCxnSpPr>
            <p:spPr>
              <a:xfrm flipH="1">
                <a:off x="50641" y="434061"/>
                <a:ext cx="996439" cy="81191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grpSp>
          <p:nvGrpSpPr>
            <p:cNvPr id="91" name="Group 90"/>
            <p:cNvGrpSpPr>
              <a:grpSpLocks/>
            </p:cNvGrpSpPr>
            <p:nvPr/>
          </p:nvGrpSpPr>
          <p:grpSpPr>
            <a:xfrm>
              <a:off x="8205028" y="3275195"/>
              <a:ext cx="2697077" cy="609056"/>
              <a:chOff x="-380233" y="0"/>
              <a:chExt cx="2697224" cy="609056"/>
            </a:xfrm>
          </p:grpSpPr>
          <p:sp>
            <p:nvSpPr>
              <p:cNvPr id="92" name="TextBox 48"/>
              <p:cNvSpPr txBox="1"/>
              <p:nvPr/>
            </p:nvSpPr>
            <p:spPr>
              <a:xfrm>
                <a:off x="569032" y="0"/>
                <a:ext cx="1747959" cy="498484"/>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lnSpc>
                    <a:spcPct val="115000"/>
                  </a:lnSpc>
                  <a:spcAft>
                    <a:spcPts val="0"/>
                  </a:spcAft>
                </a:pPr>
                <a:r>
                  <a:rPr lang="en-GB" sz="900" b="1" u="sng" kern="1200" dirty="0">
                    <a:solidFill>
                      <a:srgbClr val="000000"/>
                    </a:solidFill>
                    <a:effectLst/>
                    <a:latin typeface="Century Gothic"/>
                    <a:ea typeface="Times New Roman"/>
                    <a:cs typeface="Times New Roman"/>
                  </a:rPr>
                  <a:t>Aluminium (55) - Bars</a:t>
                </a:r>
                <a:endParaRPr lang="en-US" sz="1100" dirty="0">
                  <a:effectLst/>
                  <a:ea typeface="Calibri"/>
                  <a:cs typeface="Times New Roman"/>
                </a:endParaRPr>
              </a:p>
              <a:p>
                <a:pPr algn="ctr">
                  <a:lnSpc>
                    <a:spcPct val="115000"/>
                  </a:lnSpc>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70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79 </a:t>
                </a:r>
                <a:r>
                  <a:rPr lang="en-GB" sz="700" kern="1200" dirty="0" err="1">
                    <a:solidFill>
                      <a:srgbClr val="000000"/>
                    </a:solidFill>
                    <a:effectLst/>
                    <a:latin typeface="Century Gothic"/>
                    <a:ea typeface="Times New Roman"/>
                    <a:cs typeface="Times New Roman"/>
                  </a:rPr>
                  <a:t>GPa</a:t>
                </a:r>
                <a:endParaRPr lang="en-US" sz="1100" dirty="0">
                  <a:effectLst/>
                  <a:ea typeface="Calibri"/>
                  <a:cs typeface="Times New Roman"/>
                </a:endParaRPr>
              </a:p>
              <a:p>
                <a:pPr algn="ctr">
                  <a:lnSpc>
                    <a:spcPct val="115000"/>
                  </a:lnSpc>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0.34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0.34 </a:t>
                </a:r>
                <a:endParaRPr lang="en-US" sz="1100" dirty="0">
                  <a:effectLst/>
                  <a:ea typeface="Calibri"/>
                  <a:cs typeface="Times New Roman"/>
                </a:endParaRPr>
              </a:p>
              <a:p>
                <a:pPr algn="ctr">
                  <a:lnSpc>
                    <a:spcPct val="115000"/>
                  </a:lnSpc>
                  <a:spcAft>
                    <a:spcPts val="0"/>
                  </a:spcAft>
                </a:pPr>
                <a:r>
                  <a:rPr lang="el-GR" sz="700" kern="1200" dirty="0">
                    <a:solidFill>
                      <a:srgbClr val="000000"/>
                    </a:solidFill>
                    <a:effectLst/>
                    <a:latin typeface="Century Gothic"/>
                    <a:ea typeface="Times New Roman"/>
                    <a:cs typeface="Times New Roman"/>
                  </a:rPr>
                  <a:t>α</a:t>
                </a:r>
                <a:r>
                  <a:rPr lang="en-US" sz="700" kern="1200" dirty="0">
                    <a:solidFill>
                      <a:srgbClr val="000000"/>
                    </a:solidFill>
                    <a:effectLst/>
                    <a:latin typeface="Century Gothic"/>
                    <a:ea typeface="Times New Roman"/>
                    <a:cs typeface="Times New Roman"/>
                  </a:rPr>
                  <a:t>x</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1.45e-5</a:t>
                </a:r>
                <a:endParaRPr lang="en-US" sz="1100" dirty="0">
                  <a:effectLst/>
                  <a:ea typeface="Calibri"/>
                  <a:cs typeface="Times New Roman"/>
                </a:endParaRPr>
              </a:p>
            </p:txBody>
          </p:sp>
          <p:cxnSp>
            <p:nvCxnSpPr>
              <p:cNvPr id="93" name="Straight Arrow Connector 92"/>
              <p:cNvCxnSpPr>
                <a:stCxn id="92" idx="1"/>
              </p:cNvCxnSpPr>
              <p:nvPr/>
            </p:nvCxnSpPr>
            <p:spPr>
              <a:xfrm flipH="1">
                <a:off x="-380233" y="249242"/>
                <a:ext cx="949265" cy="35981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grpSp>
    </p:spTree>
    <p:extLst>
      <p:ext uri="{BB962C8B-B14F-4D97-AF65-F5344CB8AC3E}">
        <p14:creationId xmlns:p14="http://schemas.microsoft.com/office/powerpoint/2010/main" val="284747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4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00742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0" name="TextBox 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2" name="Ορθογώνιο 10"/>
          <p:cNvSpPr/>
          <p:nvPr/>
        </p:nvSpPr>
        <p:spPr>
          <a:xfrm>
            <a:off x="4504058" y="145983"/>
            <a:ext cx="3183885" cy="538385"/>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TextBox 12"/>
          <p:cNvSpPr txBox="1"/>
          <p:nvPr/>
        </p:nvSpPr>
        <p:spPr>
          <a:xfrm>
            <a:off x="4504058" y="0"/>
            <a:ext cx="3183885"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Load Steps</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aphicFrame>
        <p:nvGraphicFramePr>
          <p:cNvPr id="2" name="Diagram 1"/>
          <p:cNvGraphicFramePr/>
          <p:nvPr>
            <p:extLst>
              <p:ext uri="{D42A27DB-BD31-4B8C-83A1-F6EECF244321}">
                <p14:modId xmlns:p14="http://schemas.microsoft.com/office/powerpoint/2010/main" val="66371001"/>
              </p:ext>
            </p:extLst>
          </p:nvPr>
        </p:nvGraphicFramePr>
        <p:xfrm>
          <a:off x="69669" y="719666"/>
          <a:ext cx="12041466" cy="541866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17067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graphicEl>
                                              <a:dgm id="{C13B615A-11C6-48AF-9063-990F019D734E}"/>
                                            </p:graphicEl>
                                          </p:spTgt>
                                        </p:tgtEl>
                                        <p:attrNameLst>
                                          <p:attrName>style.visibility</p:attrName>
                                        </p:attrNameLst>
                                      </p:cBhvr>
                                      <p:to>
                                        <p:strVal val="visible"/>
                                      </p:to>
                                    </p:set>
                                    <p:animEffect transition="in" filter="fade">
                                      <p:cBhvr>
                                        <p:cTn id="7" dur="1000"/>
                                        <p:tgtEl>
                                          <p:spTgt spid="2">
                                            <p:graphicEl>
                                              <a:dgm id="{C13B615A-11C6-48AF-9063-990F019D734E}"/>
                                            </p:graphicEl>
                                          </p:spTgt>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2">
                                            <p:graphicEl>
                                              <a:dgm id="{086C7DDF-FD63-495D-B0B6-A0F12D76421E}"/>
                                            </p:graphicEl>
                                          </p:spTgt>
                                        </p:tgtEl>
                                        <p:attrNameLst>
                                          <p:attrName>style.visibility</p:attrName>
                                        </p:attrNameLst>
                                      </p:cBhvr>
                                      <p:to>
                                        <p:strVal val="visible"/>
                                      </p:to>
                                    </p:set>
                                    <p:animEffect transition="in" filter="fade">
                                      <p:cBhvr>
                                        <p:cTn id="11" dur="1000"/>
                                        <p:tgtEl>
                                          <p:spTgt spid="2">
                                            <p:graphicEl>
                                              <a:dgm id="{086C7DDF-FD63-495D-B0B6-A0F12D76421E}"/>
                                            </p:graphicEl>
                                          </p:spTgt>
                                        </p:tgtEl>
                                      </p:cBhvr>
                                    </p:animEffect>
                                  </p:childTnLst>
                                </p:cTn>
                              </p:par>
                            </p:childTnLst>
                          </p:cTn>
                        </p:par>
                        <p:par>
                          <p:cTn id="12" fill="hold">
                            <p:stCondLst>
                              <p:cond delay="3000"/>
                            </p:stCondLst>
                            <p:childTnLst>
                              <p:par>
                                <p:cTn id="13" presetID="10" presetClass="entr" presetSubtype="0" fill="hold" grpId="0" nodeType="afterEffect">
                                  <p:stCondLst>
                                    <p:cond delay="500"/>
                                  </p:stCondLst>
                                  <p:childTnLst>
                                    <p:set>
                                      <p:cBhvr>
                                        <p:cTn id="14" dur="1" fill="hold">
                                          <p:stCondLst>
                                            <p:cond delay="0"/>
                                          </p:stCondLst>
                                        </p:cTn>
                                        <p:tgtEl>
                                          <p:spTgt spid="2">
                                            <p:graphicEl>
                                              <a:dgm id="{D7704FC0-F012-47D2-8171-499A1DF398F8}"/>
                                            </p:graphicEl>
                                          </p:spTgt>
                                        </p:tgtEl>
                                        <p:attrNameLst>
                                          <p:attrName>style.visibility</p:attrName>
                                        </p:attrNameLst>
                                      </p:cBhvr>
                                      <p:to>
                                        <p:strVal val="visible"/>
                                      </p:to>
                                    </p:set>
                                    <p:animEffect transition="in" filter="fade">
                                      <p:cBhvr>
                                        <p:cTn id="15" dur="1000"/>
                                        <p:tgtEl>
                                          <p:spTgt spid="2">
                                            <p:graphicEl>
                                              <a:dgm id="{D7704FC0-F012-47D2-8171-499A1DF398F8}"/>
                                            </p:graphicEl>
                                          </p:spTgt>
                                        </p:tgtEl>
                                      </p:cBhvr>
                                    </p:animEffect>
                                  </p:childTnLst>
                                </p:cTn>
                              </p:par>
                            </p:childTnLst>
                          </p:cTn>
                        </p:par>
                        <p:par>
                          <p:cTn id="16" fill="hold">
                            <p:stCondLst>
                              <p:cond delay="4500"/>
                            </p:stCondLst>
                            <p:childTnLst>
                              <p:par>
                                <p:cTn id="17" presetID="10" presetClass="entr" presetSubtype="0" fill="hold" grpId="0" nodeType="afterEffect">
                                  <p:stCondLst>
                                    <p:cond delay="500"/>
                                  </p:stCondLst>
                                  <p:childTnLst>
                                    <p:set>
                                      <p:cBhvr>
                                        <p:cTn id="18" dur="1" fill="hold">
                                          <p:stCondLst>
                                            <p:cond delay="0"/>
                                          </p:stCondLst>
                                        </p:cTn>
                                        <p:tgtEl>
                                          <p:spTgt spid="2">
                                            <p:graphicEl>
                                              <a:dgm id="{9FEF2B47-E66B-4EA5-B65A-64F92AFACA7F}"/>
                                            </p:graphicEl>
                                          </p:spTgt>
                                        </p:tgtEl>
                                        <p:attrNameLst>
                                          <p:attrName>style.visibility</p:attrName>
                                        </p:attrNameLst>
                                      </p:cBhvr>
                                      <p:to>
                                        <p:strVal val="visible"/>
                                      </p:to>
                                    </p:set>
                                    <p:animEffect transition="in" filter="fade">
                                      <p:cBhvr>
                                        <p:cTn id="19" dur="1000"/>
                                        <p:tgtEl>
                                          <p:spTgt spid="2">
                                            <p:graphicEl>
                                              <a:dgm id="{9FEF2B47-E66B-4EA5-B65A-64F92AFACA7F}"/>
                                            </p:graphicEl>
                                          </p:spTgt>
                                        </p:tgtEl>
                                      </p:cBhvr>
                                    </p:animEffect>
                                  </p:childTnLst>
                                </p:cTn>
                              </p:par>
                            </p:childTnLst>
                          </p:cTn>
                        </p:par>
                        <p:par>
                          <p:cTn id="20" fill="hold">
                            <p:stCondLst>
                              <p:cond delay="6000"/>
                            </p:stCondLst>
                            <p:childTnLst>
                              <p:par>
                                <p:cTn id="21" presetID="10" presetClass="entr" presetSubtype="0" fill="hold" grpId="0" nodeType="afterEffect">
                                  <p:stCondLst>
                                    <p:cond delay="500"/>
                                  </p:stCondLst>
                                  <p:childTnLst>
                                    <p:set>
                                      <p:cBhvr>
                                        <p:cTn id="22" dur="1" fill="hold">
                                          <p:stCondLst>
                                            <p:cond delay="0"/>
                                          </p:stCondLst>
                                        </p:cTn>
                                        <p:tgtEl>
                                          <p:spTgt spid="2">
                                            <p:graphicEl>
                                              <a:dgm id="{A2474E75-B46A-4173-A416-531707AF778F}"/>
                                            </p:graphicEl>
                                          </p:spTgt>
                                        </p:tgtEl>
                                        <p:attrNameLst>
                                          <p:attrName>style.visibility</p:attrName>
                                        </p:attrNameLst>
                                      </p:cBhvr>
                                      <p:to>
                                        <p:strVal val="visible"/>
                                      </p:to>
                                    </p:set>
                                    <p:animEffect transition="in" filter="fade">
                                      <p:cBhvr>
                                        <p:cTn id="23" dur="1000"/>
                                        <p:tgtEl>
                                          <p:spTgt spid="2">
                                            <p:graphicEl>
                                              <a:dgm id="{A2474E75-B46A-4173-A416-531707AF778F}"/>
                                            </p:graphicEl>
                                          </p:spTgt>
                                        </p:tgtEl>
                                      </p:cBhvr>
                                    </p:animEffect>
                                  </p:childTnLst>
                                </p:cTn>
                              </p:par>
                            </p:childTnLst>
                          </p:cTn>
                        </p:par>
                        <p:par>
                          <p:cTn id="24" fill="hold">
                            <p:stCondLst>
                              <p:cond delay="7500"/>
                            </p:stCondLst>
                            <p:childTnLst>
                              <p:par>
                                <p:cTn id="25" presetID="10" presetClass="entr" presetSubtype="0" fill="hold" grpId="0" nodeType="afterEffect">
                                  <p:stCondLst>
                                    <p:cond delay="500"/>
                                  </p:stCondLst>
                                  <p:childTnLst>
                                    <p:set>
                                      <p:cBhvr>
                                        <p:cTn id="26" dur="1" fill="hold">
                                          <p:stCondLst>
                                            <p:cond delay="0"/>
                                          </p:stCondLst>
                                        </p:cTn>
                                        <p:tgtEl>
                                          <p:spTgt spid="2">
                                            <p:graphicEl>
                                              <a:dgm id="{76E81BE7-6987-44E2-BF26-9F047270C37E}"/>
                                            </p:graphicEl>
                                          </p:spTgt>
                                        </p:tgtEl>
                                        <p:attrNameLst>
                                          <p:attrName>style.visibility</p:attrName>
                                        </p:attrNameLst>
                                      </p:cBhvr>
                                      <p:to>
                                        <p:strVal val="visible"/>
                                      </p:to>
                                    </p:set>
                                    <p:animEffect transition="in" filter="fade">
                                      <p:cBhvr>
                                        <p:cTn id="27" dur="1000"/>
                                        <p:tgtEl>
                                          <p:spTgt spid="2">
                                            <p:graphicEl>
                                              <a:dgm id="{76E81BE7-6987-44E2-BF26-9F047270C37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9" name="TextBox 8"/>
          <p:cNvSpPr txBox="1"/>
          <p:nvPr/>
        </p:nvSpPr>
        <p:spPr>
          <a:xfrm>
            <a:off x="4046401" y="2644170"/>
            <a:ext cx="4099199" cy="1569660"/>
          </a:xfrm>
          <a:prstGeom prst="rect">
            <a:avLst/>
          </a:prstGeom>
          <a:noFill/>
        </p:spPr>
        <p:txBody>
          <a:bodyPr wrap="none" rtlCol="0">
            <a:spAutoFit/>
          </a:bodyPr>
          <a:lstStyle/>
          <a:p>
            <a:pPr algn="ctr"/>
            <a:r>
              <a:rPr lang="en-US" sz="9600" dirty="0" smtClean="0">
                <a:ln w="0"/>
                <a:gradFill>
                  <a:gsLst>
                    <a:gs pos="21000">
                      <a:srgbClr val="53575C"/>
                    </a:gs>
                    <a:gs pos="88000">
                      <a:srgbClr val="C5C7CA"/>
                    </a:gs>
                  </a:gsLst>
                  <a:lin ang="5400000"/>
                </a:gradFill>
                <a:latin typeface="Century Gothic" panose="020B0502020202020204" pitchFamily="34" charset="0"/>
              </a:rPr>
              <a:t>Results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12522816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00742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9" name="TextBox 8"/>
          <p:cNvSpPr txBox="1"/>
          <p:nvPr/>
        </p:nvSpPr>
        <p:spPr>
          <a:xfrm>
            <a:off x="902129" y="1242423"/>
            <a:ext cx="10387780" cy="523220"/>
          </a:xfrm>
          <a:prstGeom prst="rect">
            <a:avLst/>
          </a:prstGeom>
          <a:noFill/>
        </p:spPr>
        <p:txBody>
          <a:bodyPr wrap="none" rtlCol="0">
            <a:spAutoFit/>
          </a:bodyPr>
          <a:lstStyle/>
          <a:p>
            <a:pPr algn="ctr"/>
            <a:r>
              <a:rPr lang="en-US" sz="2800" dirty="0" smtClean="0">
                <a:ln w="0"/>
                <a:solidFill>
                  <a:schemeClr val="bg1">
                    <a:lumMod val="85000"/>
                  </a:schemeClr>
                </a:solidFill>
                <a:latin typeface="Century Gothic" panose="020B0502020202020204" pitchFamily="34" charset="0"/>
              </a:rPr>
              <a:t>Assembly parameters used for the results presented below: </a:t>
            </a:r>
            <a:endParaRPr lang="en-US" sz="2800" dirty="0">
              <a:ln w="0"/>
              <a:solidFill>
                <a:schemeClr val="bg1">
                  <a:lumMod val="85000"/>
                </a:schemeClr>
              </a:solidFill>
              <a:latin typeface="Century Gothic" panose="020B0502020202020204" pitchFamily="34" charset="0"/>
            </a:endParaRPr>
          </a:p>
        </p:txBody>
      </p:sp>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0" name="TextBox 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711106082"/>
              </p:ext>
            </p:extLst>
          </p:nvPr>
        </p:nvGraphicFramePr>
        <p:xfrm>
          <a:off x="730069" y="2070239"/>
          <a:ext cx="7029632" cy="3357600"/>
        </p:xfrm>
        <a:graphic>
          <a:graphicData uri="http://schemas.openxmlformats.org/drawingml/2006/table">
            <a:tbl>
              <a:tblPr firstRow="1" firstCol="1" bandRow="1">
                <a:tableStyleId>{073A0DAA-6AF3-43AB-8588-CEC1D06C72B9}</a:tableStyleId>
              </a:tblPr>
              <a:tblGrid>
                <a:gridCol w="3156970"/>
                <a:gridCol w="2036754"/>
                <a:gridCol w="1835908"/>
              </a:tblGrid>
              <a:tr h="419441">
                <a:tc>
                  <a:txBody>
                    <a:bodyPr/>
                    <a:lstStyle/>
                    <a:p>
                      <a:pPr algn="ctr">
                        <a:lnSpc>
                          <a:spcPct val="115000"/>
                        </a:lnSpc>
                        <a:spcAft>
                          <a:spcPts val="0"/>
                        </a:spcAft>
                      </a:pPr>
                      <a:r>
                        <a:rPr lang="en-US" sz="1800" u="sng" dirty="0">
                          <a:effectLst/>
                          <a:latin typeface="Century Gothic" pitchFamily="34" charset="0"/>
                        </a:rPr>
                        <a:t>Interface</a:t>
                      </a:r>
                      <a:endParaRPr lang="en-US" sz="1800" u="sng"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u="sng" dirty="0">
                          <a:effectLst/>
                          <a:latin typeface="Century Gothic" pitchFamily="34" charset="0"/>
                        </a:rPr>
                        <a:t>Direction</a:t>
                      </a:r>
                      <a:endParaRPr lang="en-US" sz="1800" u="sng"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u="sng" dirty="0">
                          <a:effectLst/>
                          <a:latin typeface="Century Gothic" pitchFamily="34" charset="0"/>
                        </a:rPr>
                        <a:t>Thickness [mm]</a:t>
                      </a:r>
                      <a:endParaRPr lang="en-US" sz="1800" u="sng" dirty="0">
                        <a:effectLst/>
                        <a:latin typeface="Century Gothic" pitchFamily="34" charset="0"/>
                        <a:ea typeface="Calibri"/>
                        <a:cs typeface="Times New Roman"/>
                      </a:endParaRPr>
                    </a:p>
                  </a:txBody>
                  <a:tcPr marL="68580" marR="68580" marT="0" marB="0" anchor="ctr"/>
                </a:tc>
              </a:tr>
              <a:tr h="419737">
                <a:tc>
                  <a:txBody>
                    <a:bodyPr/>
                    <a:lstStyle/>
                    <a:p>
                      <a:pPr algn="ctr">
                        <a:lnSpc>
                          <a:spcPct val="115000"/>
                        </a:lnSpc>
                        <a:spcAft>
                          <a:spcPts val="0"/>
                        </a:spcAft>
                      </a:pPr>
                      <a:r>
                        <a:rPr lang="en-US" sz="1400" b="0" dirty="0">
                          <a:effectLst/>
                          <a:latin typeface="Century Gothic" pitchFamily="34" charset="0"/>
                        </a:rPr>
                        <a:t>Vertical Poles – Loading Plate</a:t>
                      </a:r>
                      <a:endParaRPr lang="en-US" sz="1800" b="0"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a:effectLst/>
                          <a:latin typeface="Century Gothic" pitchFamily="34" charset="0"/>
                        </a:rPr>
                        <a:t>Azimuthal</a:t>
                      </a:r>
                      <a:endParaRPr lang="en-US" sz="180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a:effectLst/>
                          <a:latin typeface="Century Gothic" pitchFamily="34" charset="0"/>
                        </a:rPr>
                        <a:t>0.22</a:t>
                      </a:r>
                      <a:endParaRPr lang="en-US" sz="1800">
                        <a:effectLst/>
                        <a:latin typeface="Century Gothic" pitchFamily="34" charset="0"/>
                        <a:ea typeface="Calibri"/>
                        <a:cs typeface="Times New Roman"/>
                      </a:endParaRPr>
                    </a:p>
                  </a:txBody>
                  <a:tcPr marL="68580" marR="68580" marT="0" marB="0" anchor="ctr"/>
                </a:tc>
              </a:tr>
              <a:tr h="419737">
                <a:tc>
                  <a:txBody>
                    <a:bodyPr/>
                    <a:lstStyle/>
                    <a:p>
                      <a:pPr algn="ctr">
                        <a:lnSpc>
                          <a:spcPct val="115000"/>
                        </a:lnSpc>
                        <a:spcAft>
                          <a:spcPts val="0"/>
                        </a:spcAft>
                      </a:pPr>
                      <a:r>
                        <a:rPr lang="en-US" sz="1400" b="0" dirty="0">
                          <a:effectLst/>
                          <a:latin typeface="Century Gothic" pitchFamily="34" charset="0"/>
                        </a:rPr>
                        <a:t>Horizontal Poles – Loading Plate</a:t>
                      </a:r>
                      <a:endParaRPr lang="en-US" sz="1800" b="0"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dirty="0">
                          <a:effectLst/>
                          <a:latin typeface="Century Gothic" pitchFamily="34" charset="0"/>
                        </a:rPr>
                        <a:t>Azimuthal</a:t>
                      </a:r>
                      <a:endParaRPr lang="en-US" sz="1800"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a:effectLst/>
                          <a:latin typeface="Century Gothic" pitchFamily="34" charset="0"/>
                        </a:rPr>
                        <a:t>0.15</a:t>
                      </a:r>
                      <a:endParaRPr lang="en-US" sz="1800">
                        <a:effectLst/>
                        <a:latin typeface="Century Gothic" pitchFamily="34" charset="0"/>
                        <a:ea typeface="Calibri"/>
                        <a:cs typeface="Times New Roman"/>
                      </a:endParaRPr>
                    </a:p>
                  </a:txBody>
                  <a:tcPr marL="68580" marR="68580" marT="0" marB="0" anchor="ctr"/>
                </a:tc>
              </a:tr>
              <a:tr h="419737">
                <a:tc>
                  <a:txBody>
                    <a:bodyPr/>
                    <a:lstStyle/>
                    <a:p>
                      <a:pPr algn="ctr">
                        <a:lnSpc>
                          <a:spcPct val="115000"/>
                        </a:lnSpc>
                        <a:spcAft>
                          <a:spcPts val="0"/>
                        </a:spcAft>
                      </a:pPr>
                      <a:r>
                        <a:rPr lang="en-US" sz="1400" b="0" dirty="0">
                          <a:effectLst/>
                          <a:latin typeface="Century Gothic" pitchFamily="34" charset="0"/>
                        </a:rPr>
                        <a:t>Mid-plane</a:t>
                      </a:r>
                      <a:endParaRPr lang="en-US" sz="1800" b="0"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dirty="0">
                          <a:effectLst/>
                          <a:latin typeface="Century Gothic" pitchFamily="34" charset="0"/>
                        </a:rPr>
                        <a:t>Azimuthal</a:t>
                      </a:r>
                      <a:endParaRPr lang="en-US" sz="1800"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a:effectLst/>
                          <a:latin typeface="Century Gothic" pitchFamily="34" charset="0"/>
                        </a:rPr>
                        <a:t>0.28</a:t>
                      </a:r>
                      <a:endParaRPr lang="en-US" sz="1800">
                        <a:effectLst/>
                        <a:latin typeface="Century Gothic" pitchFamily="34" charset="0"/>
                        <a:ea typeface="Calibri"/>
                        <a:cs typeface="Times New Roman"/>
                      </a:endParaRPr>
                    </a:p>
                  </a:txBody>
                  <a:tcPr marL="68580" marR="68580" marT="0" marB="0" anchor="ctr"/>
                </a:tc>
              </a:tr>
              <a:tr h="419737">
                <a:tc>
                  <a:txBody>
                    <a:bodyPr/>
                    <a:lstStyle/>
                    <a:p>
                      <a:pPr algn="ctr">
                        <a:lnSpc>
                          <a:spcPct val="115000"/>
                        </a:lnSpc>
                        <a:spcAft>
                          <a:spcPts val="0"/>
                        </a:spcAft>
                      </a:pPr>
                      <a:r>
                        <a:rPr lang="en-US" sz="1400" b="0">
                          <a:effectLst/>
                          <a:latin typeface="Century Gothic" pitchFamily="34" charset="0"/>
                        </a:rPr>
                        <a:t>Collars - Yoke</a:t>
                      </a:r>
                      <a:endParaRPr lang="en-US" sz="1800" b="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dirty="0">
                          <a:effectLst/>
                          <a:latin typeface="Century Gothic" pitchFamily="34" charset="0"/>
                        </a:rPr>
                        <a:t>Radial</a:t>
                      </a:r>
                      <a:endParaRPr lang="en-US" sz="1800"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a:effectLst/>
                          <a:latin typeface="Century Gothic" pitchFamily="34" charset="0"/>
                        </a:rPr>
                        <a:t>0.38</a:t>
                      </a:r>
                      <a:endParaRPr lang="en-US" sz="1800">
                        <a:effectLst/>
                        <a:latin typeface="Century Gothic" pitchFamily="34" charset="0"/>
                        <a:ea typeface="Calibri"/>
                        <a:cs typeface="Times New Roman"/>
                      </a:endParaRPr>
                    </a:p>
                  </a:txBody>
                  <a:tcPr marL="68580" marR="68580" marT="0" marB="0" anchor="ctr"/>
                </a:tc>
              </a:tr>
              <a:tr h="419737">
                <a:tc>
                  <a:txBody>
                    <a:bodyPr/>
                    <a:lstStyle/>
                    <a:p>
                      <a:pPr algn="ctr">
                        <a:lnSpc>
                          <a:spcPct val="115000"/>
                        </a:lnSpc>
                        <a:spcAft>
                          <a:spcPts val="0"/>
                        </a:spcAft>
                      </a:pPr>
                      <a:r>
                        <a:rPr lang="en-US" sz="1400" b="0" dirty="0">
                          <a:effectLst/>
                          <a:latin typeface="Century Gothic" pitchFamily="34" charset="0"/>
                        </a:rPr>
                        <a:t>Collars - Yoke (Vertical Plane)</a:t>
                      </a:r>
                      <a:endParaRPr lang="en-US" sz="1800" b="0"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dirty="0">
                          <a:effectLst/>
                          <a:latin typeface="Century Gothic" pitchFamily="34" charset="0"/>
                        </a:rPr>
                        <a:t>Radial</a:t>
                      </a:r>
                      <a:endParaRPr lang="en-US" sz="1800"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dirty="0">
                          <a:effectLst/>
                          <a:latin typeface="Century Gothic" pitchFamily="34" charset="0"/>
                        </a:rPr>
                        <a:t>0.41</a:t>
                      </a:r>
                      <a:endParaRPr lang="en-US" sz="1800" dirty="0">
                        <a:effectLst/>
                        <a:latin typeface="Century Gothic" pitchFamily="34" charset="0"/>
                        <a:ea typeface="Calibri"/>
                        <a:cs typeface="Times New Roman"/>
                      </a:endParaRPr>
                    </a:p>
                  </a:txBody>
                  <a:tcPr marL="68580" marR="68580" marT="0" marB="0" anchor="ctr"/>
                </a:tc>
              </a:tr>
              <a:tr h="419737">
                <a:tc>
                  <a:txBody>
                    <a:bodyPr/>
                    <a:lstStyle/>
                    <a:p>
                      <a:pPr algn="ctr">
                        <a:lnSpc>
                          <a:spcPct val="115000"/>
                        </a:lnSpc>
                        <a:spcAft>
                          <a:spcPts val="0"/>
                        </a:spcAft>
                      </a:pPr>
                      <a:r>
                        <a:rPr lang="en-US" sz="1400" b="0" dirty="0" smtClean="0">
                          <a:effectLst/>
                          <a:latin typeface="Century Gothic" pitchFamily="34" charset="0"/>
                          <a:ea typeface="Calibri"/>
                          <a:cs typeface="Times New Roman"/>
                        </a:rPr>
                        <a:t>Al-bar –</a:t>
                      </a:r>
                      <a:r>
                        <a:rPr lang="en-US" sz="1400" b="0" baseline="0" dirty="0" smtClean="0">
                          <a:effectLst/>
                          <a:latin typeface="Century Gothic" pitchFamily="34" charset="0"/>
                          <a:ea typeface="Calibri"/>
                          <a:cs typeface="Times New Roman"/>
                        </a:rPr>
                        <a:t> Al-bar</a:t>
                      </a:r>
                      <a:endParaRPr lang="en-US" sz="1400" b="0"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dirty="0" smtClean="0">
                          <a:effectLst/>
                          <a:latin typeface="Century Gothic" pitchFamily="34" charset="0"/>
                          <a:ea typeface="Calibri"/>
                          <a:cs typeface="Times New Roman"/>
                        </a:rPr>
                        <a:t>Horizontal</a:t>
                      </a:r>
                      <a:endParaRPr lang="en-US" sz="1800"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dirty="0" smtClean="0">
                          <a:effectLst/>
                          <a:latin typeface="Century Gothic" pitchFamily="34" charset="0"/>
                          <a:ea typeface="Calibri"/>
                          <a:cs typeface="Times New Roman"/>
                        </a:rPr>
                        <a:t>0.1</a:t>
                      </a:r>
                      <a:endParaRPr lang="en-US" sz="1800" dirty="0">
                        <a:effectLst/>
                        <a:latin typeface="Century Gothic" pitchFamily="34" charset="0"/>
                        <a:ea typeface="Calibri"/>
                        <a:cs typeface="Times New Roman"/>
                      </a:endParaRPr>
                    </a:p>
                  </a:txBody>
                  <a:tcPr marL="68580" marR="68580" marT="0" marB="0" anchor="ctr"/>
                </a:tc>
              </a:tr>
              <a:tr h="419737">
                <a:tc>
                  <a:txBody>
                    <a:bodyPr/>
                    <a:lstStyle/>
                    <a:p>
                      <a:pPr algn="ctr">
                        <a:lnSpc>
                          <a:spcPct val="115000"/>
                        </a:lnSpc>
                        <a:spcAft>
                          <a:spcPts val="1000"/>
                        </a:spcAft>
                      </a:pPr>
                      <a:r>
                        <a:rPr lang="en-US" sz="1400" b="0" dirty="0">
                          <a:effectLst/>
                          <a:latin typeface="Century Gothic" pitchFamily="34" charset="0"/>
                        </a:rPr>
                        <a:t>Weld Shrinkage</a:t>
                      </a:r>
                      <a:endParaRPr lang="en-US" sz="1800" b="0" dirty="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a:effectLst/>
                          <a:latin typeface="Century Gothic" pitchFamily="34" charset="0"/>
                        </a:rPr>
                        <a:t>Vertical</a:t>
                      </a:r>
                      <a:endParaRPr lang="en-US" sz="1800">
                        <a:effectLst/>
                        <a:latin typeface="Century Gothic" pitchFamily="34" charset="0"/>
                        <a:ea typeface="Calibri"/>
                        <a:cs typeface="Times New Roman"/>
                      </a:endParaRPr>
                    </a:p>
                  </a:txBody>
                  <a:tcPr marL="68580" marR="68580" marT="0" marB="0" anchor="ctr"/>
                </a:tc>
                <a:tc>
                  <a:txBody>
                    <a:bodyPr/>
                    <a:lstStyle/>
                    <a:p>
                      <a:pPr algn="ctr">
                        <a:lnSpc>
                          <a:spcPct val="115000"/>
                        </a:lnSpc>
                        <a:spcAft>
                          <a:spcPts val="0"/>
                        </a:spcAft>
                      </a:pPr>
                      <a:r>
                        <a:rPr lang="en-US" sz="1800" dirty="0">
                          <a:effectLst/>
                          <a:latin typeface="Century Gothic" pitchFamily="34" charset="0"/>
                        </a:rPr>
                        <a:t>0.96</a:t>
                      </a:r>
                      <a:endParaRPr lang="en-US" sz="1800" dirty="0">
                        <a:effectLst/>
                        <a:latin typeface="Century Gothic" pitchFamily="34" charset="0"/>
                        <a:ea typeface="Calibri"/>
                        <a:cs typeface="Times New Roman"/>
                      </a:endParaRPr>
                    </a:p>
                  </a:txBody>
                  <a:tcPr marL="68580" marR="68580" marT="0" marB="0" anchor="ctr"/>
                </a:tc>
              </a:tr>
            </a:tbl>
          </a:graphicData>
        </a:graphic>
      </p:graphicFrame>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70255" y="1936049"/>
            <a:ext cx="6791398" cy="3758267"/>
          </a:xfrm>
          <a:prstGeom prst="rect">
            <a:avLst/>
          </a:prstGeom>
        </p:spPr>
      </p:pic>
      <p:sp>
        <p:nvSpPr>
          <p:cNvPr id="13" name="TextBox 12"/>
          <p:cNvSpPr txBox="1"/>
          <p:nvPr/>
        </p:nvSpPr>
        <p:spPr>
          <a:xfrm>
            <a:off x="681697" y="5717177"/>
            <a:ext cx="10828606" cy="523220"/>
          </a:xfrm>
          <a:prstGeom prst="rect">
            <a:avLst/>
          </a:prstGeom>
          <a:noFill/>
        </p:spPr>
        <p:txBody>
          <a:bodyPr wrap="none" rtlCol="0">
            <a:spAutoFit/>
          </a:bodyPr>
          <a:lstStyle/>
          <a:p>
            <a:pPr algn="ctr"/>
            <a:r>
              <a:rPr lang="en-US" sz="2800" dirty="0" smtClean="0">
                <a:ln w="0"/>
                <a:solidFill>
                  <a:schemeClr val="bg1">
                    <a:lumMod val="85000"/>
                  </a:schemeClr>
                </a:solidFill>
                <a:latin typeface="Century Gothic" panose="020B0502020202020204" pitchFamily="34" charset="0"/>
              </a:rPr>
              <a:t>These values ensure that the design goals are met at all times</a:t>
            </a:r>
            <a:endParaRPr lang="en-US" sz="28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14312257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19802" y="1242490"/>
            <a:ext cx="7961049" cy="4971513"/>
          </a:xfrm>
          <a:prstGeom prst="rect">
            <a:avLst/>
          </a:prstGeom>
        </p:spPr>
      </p:pic>
      <p:sp>
        <p:nvSpPr>
          <p:cNvPr id="31" name="TextBox 30"/>
          <p:cNvSpPr txBox="1"/>
          <p:nvPr/>
        </p:nvSpPr>
        <p:spPr>
          <a:xfrm>
            <a:off x="5319986" y="6212110"/>
            <a:ext cx="1552028" cy="261610"/>
          </a:xfrm>
          <a:prstGeom prst="rect">
            <a:avLst/>
          </a:prstGeom>
          <a:noFill/>
        </p:spPr>
        <p:txBody>
          <a:bodyPr wrap="none" rtlCol="0">
            <a:spAutoFit/>
          </a:bodyPr>
          <a:lstStyle/>
          <a:p>
            <a:r>
              <a:rPr lang="en-US" sz="1100" b="1" u="sng" dirty="0" smtClean="0">
                <a:ln w="0"/>
                <a:solidFill>
                  <a:schemeClr val="bg1">
                    <a:lumMod val="85000"/>
                  </a:schemeClr>
                </a:solidFill>
                <a:latin typeface="Century Gothic" panose="020B0502020202020204" pitchFamily="34" charset="0"/>
              </a:rPr>
              <a:t>Under Press, @ 293 K</a:t>
            </a:r>
            <a:endParaRPr lang="en-US" sz="1100" b="1" u="sng" dirty="0">
              <a:ln w="0"/>
              <a:solidFill>
                <a:schemeClr val="bg1">
                  <a:lumMod val="85000"/>
                </a:schemeClr>
              </a:solidFill>
              <a:latin typeface="Century Gothic" panose="020B0502020202020204" pitchFamily="34" charset="0"/>
            </a:endParaRPr>
          </a:p>
        </p:txBody>
      </p:sp>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639" y="1242490"/>
            <a:ext cx="3808924"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Tree>
    <p:extLst>
      <p:ext uri="{BB962C8B-B14F-4D97-AF65-F5344CB8AC3E}">
        <p14:creationId xmlns:p14="http://schemas.microsoft.com/office/powerpoint/2010/main" val="41628157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67222" y="1242490"/>
            <a:ext cx="8024778" cy="4971513"/>
          </a:xfrm>
          <a:prstGeom prst="rect">
            <a:avLst/>
          </a:prstGeom>
        </p:spPr>
      </p:pic>
      <p:sp>
        <p:nvSpPr>
          <p:cNvPr id="13" name="TextBox 12"/>
          <p:cNvSpPr txBox="1"/>
          <p:nvPr/>
        </p:nvSpPr>
        <p:spPr>
          <a:xfrm>
            <a:off x="5214990" y="6214307"/>
            <a:ext cx="1762021" cy="261610"/>
          </a:xfrm>
          <a:prstGeom prst="rect">
            <a:avLst/>
          </a:prstGeom>
          <a:noFill/>
        </p:spPr>
        <p:txBody>
          <a:bodyPr wrap="none" rtlCol="0">
            <a:spAutoFit/>
          </a:bodyPr>
          <a:lstStyle/>
          <a:p>
            <a:r>
              <a:rPr lang="en-US" sz="1100" b="1" u="sng" dirty="0" smtClean="0">
                <a:ln w="0"/>
                <a:solidFill>
                  <a:schemeClr val="bg1">
                    <a:lumMod val="85000"/>
                  </a:schemeClr>
                </a:solidFill>
                <a:latin typeface="Century Gothic" panose="020B0502020202020204" pitchFamily="34" charset="0"/>
              </a:rPr>
              <a:t>After Collaring, @ 293 K</a:t>
            </a:r>
            <a:endParaRPr lang="en-US" sz="1100" b="1" u="sng" dirty="0">
              <a:ln w="0"/>
              <a:solidFill>
                <a:schemeClr val="bg1">
                  <a:lumMod val="85000"/>
                </a:schemeClr>
              </a:solidFill>
              <a:latin typeface="Century Gothic" panose="020B0502020202020204" pitchFamily="34" charset="0"/>
            </a:endParaRPr>
          </a:p>
        </p:txBody>
      </p:sp>
      <p:pic>
        <p:nvPicPr>
          <p:cNvPr id="409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4662" y="1242490"/>
            <a:ext cx="3888226"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
        <p:nvSpPr>
          <p:cNvPr id="4" name="Rectangle 3"/>
          <p:cNvSpPr/>
          <p:nvPr/>
        </p:nvSpPr>
        <p:spPr>
          <a:xfrm>
            <a:off x="4167222" y="1402672"/>
            <a:ext cx="3938091" cy="4811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29714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42428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44777" y="1242490"/>
            <a:ext cx="8047223" cy="4971513"/>
          </a:xfrm>
          <a:prstGeom prst="rect">
            <a:avLst/>
          </a:prstGeom>
        </p:spPr>
      </p:pic>
      <p:sp>
        <p:nvSpPr>
          <p:cNvPr id="13" name="TextBox 12"/>
          <p:cNvSpPr txBox="1"/>
          <p:nvPr/>
        </p:nvSpPr>
        <p:spPr>
          <a:xfrm>
            <a:off x="0" y="6214003"/>
            <a:ext cx="12192000" cy="600164"/>
          </a:xfrm>
          <a:prstGeom prst="rect">
            <a:avLst/>
          </a:prstGeom>
          <a:noFill/>
        </p:spPr>
        <p:txBody>
          <a:bodyPr wrap="square" rtlCol="0">
            <a:spAutoFit/>
          </a:bodyPr>
          <a:lstStyle/>
          <a:p>
            <a:pPr algn="ctr"/>
            <a:r>
              <a:rPr lang="en-US" sz="1100" b="1" u="sng" dirty="0" smtClean="0">
                <a:ln w="0"/>
                <a:solidFill>
                  <a:schemeClr val="bg1">
                    <a:lumMod val="85000"/>
                  </a:schemeClr>
                </a:solidFill>
                <a:latin typeface="Century Gothic" panose="020B0502020202020204" pitchFamily="34" charset="0"/>
              </a:rPr>
              <a:t>After Shell Welding, @ 293 K </a:t>
            </a:r>
          </a:p>
          <a:p>
            <a:pPr algn="ctr"/>
            <a:r>
              <a:rPr lang="en-US" sz="1100" dirty="0" smtClean="0">
                <a:ln w="0"/>
                <a:solidFill>
                  <a:schemeClr val="bg1">
                    <a:lumMod val="85000"/>
                  </a:schemeClr>
                </a:solidFill>
                <a:latin typeface="Century Gothic" panose="020B0502020202020204" pitchFamily="34" charset="0"/>
              </a:rPr>
              <a:t>Shell shrinks </a:t>
            </a:r>
            <a:r>
              <a:rPr lang="en-US" sz="1100" dirty="0">
                <a:ln w="0"/>
                <a:solidFill>
                  <a:schemeClr val="bg1">
                    <a:lumMod val="85000"/>
                  </a:schemeClr>
                </a:solidFill>
                <a:latin typeface="Century Gothic" panose="020B0502020202020204" pitchFamily="34" charset="0"/>
              </a:rPr>
              <a:t>around the yoke </a:t>
            </a:r>
            <a:r>
              <a:rPr lang="en-US" sz="1100" dirty="0" smtClean="0">
                <a:ln w="0"/>
                <a:solidFill>
                  <a:schemeClr val="bg1">
                    <a:lumMod val="85000"/>
                  </a:schemeClr>
                </a:solidFill>
                <a:latin typeface="Century Gothic" panose="020B0502020202020204" pitchFamily="34" charset="0"/>
              </a:rPr>
              <a:t>and compresses the system. The Al-Bars control the assembly.</a:t>
            </a:r>
            <a:endParaRPr lang="en-US" sz="1100" dirty="0">
              <a:ln w="0"/>
              <a:solidFill>
                <a:schemeClr val="bg1">
                  <a:lumMod val="85000"/>
                </a:schemeClr>
              </a:solidFill>
              <a:latin typeface="Century Gothic" panose="020B0502020202020204" pitchFamily="34" charset="0"/>
            </a:endParaRPr>
          </a:p>
          <a:p>
            <a:pPr algn="ctr"/>
            <a:endParaRPr lang="en-US" sz="1100" dirty="0">
              <a:ln w="0"/>
              <a:solidFill>
                <a:schemeClr val="bg1">
                  <a:lumMod val="85000"/>
                </a:schemeClr>
              </a:solidFill>
              <a:latin typeface="Century Gothic" panose="020B0502020202020204" pitchFamily="34" charset="0"/>
            </a:endParaRPr>
          </a:p>
        </p:txBody>
      </p:sp>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8094" y="1242490"/>
            <a:ext cx="3857430"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Tree>
    <p:extLst>
      <p:ext uri="{BB962C8B-B14F-4D97-AF65-F5344CB8AC3E}">
        <p14:creationId xmlns:p14="http://schemas.microsoft.com/office/powerpoint/2010/main" val="12291147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42428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60584" y="1242490"/>
            <a:ext cx="8031416" cy="4971513"/>
          </a:xfrm>
          <a:prstGeom prst="rect">
            <a:avLst/>
          </a:prstGeom>
        </p:spPr>
      </p:pic>
      <p:sp>
        <p:nvSpPr>
          <p:cNvPr id="13" name="TextBox 12"/>
          <p:cNvSpPr txBox="1"/>
          <p:nvPr/>
        </p:nvSpPr>
        <p:spPr>
          <a:xfrm>
            <a:off x="3178378" y="6214003"/>
            <a:ext cx="5835252" cy="430887"/>
          </a:xfrm>
          <a:prstGeom prst="rect">
            <a:avLst/>
          </a:prstGeom>
          <a:noFill/>
        </p:spPr>
        <p:txBody>
          <a:bodyPr wrap="none" rtlCol="0">
            <a:spAutoFit/>
          </a:bodyPr>
          <a:lstStyle/>
          <a:p>
            <a:pPr algn="ctr"/>
            <a:r>
              <a:rPr lang="en-US" sz="1100" b="1" u="sng" dirty="0" smtClean="0">
                <a:ln w="0"/>
                <a:solidFill>
                  <a:schemeClr val="bg1">
                    <a:lumMod val="85000"/>
                  </a:schemeClr>
                </a:solidFill>
                <a:latin typeface="Century Gothic" panose="020B0502020202020204" pitchFamily="34" charset="0"/>
              </a:rPr>
              <a:t>@ 4.2 K</a:t>
            </a:r>
          </a:p>
          <a:p>
            <a:pPr algn="ctr"/>
            <a:r>
              <a:rPr lang="en-US" sz="1100" dirty="0">
                <a:ln w="0"/>
                <a:solidFill>
                  <a:schemeClr val="bg1">
                    <a:lumMod val="85000"/>
                  </a:schemeClr>
                </a:solidFill>
                <a:latin typeface="Century Gothic" panose="020B0502020202020204" pitchFamily="34" charset="0"/>
              </a:rPr>
              <a:t>Skin shrinks more then the yoke. Skin tension increases</a:t>
            </a:r>
            <a:r>
              <a:rPr lang="en-US" sz="1100" dirty="0" smtClean="0">
                <a:ln w="0"/>
                <a:solidFill>
                  <a:schemeClr val="bg1">
                    <a:lumMod val="85000"/>
                  </a:schemeClr>
                </a:solidFill>
                <a:latin typeface="Century Gothic" panose="020B0502020202020204" pitchFamily="34" charset="0"/>
              </a:rPr>
              <a:t>. The yoke gap is firmly closed.</a:t>
            </a:r>
            <a:endParaRPr lang="en-US" sz="1100" dirty="0">
              <a:ln w="0"/>
              <a:solidFill>
                <a:schemeClr val="bg1">
                  <a:lumMod val="85000"/>
                </a:schemeClr>
              </a:solidFill>
              <a:latin typeface="Century Gothic" panose="020B0502020202020204" pitchFamily="34" charset="0"/>
            </a:endParaRPr>
          </a:p>
        </p:txBody>
      </p:sp>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9370" y="1242490"/>
            <a:ext cx="3841040"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Tree>
    <p:extLst>
      <p:ext uri="{BB962C8B-B14F-4D97-AF65-F5344CB8AC3E}">
        <p14:creationId xmlns:p14="http://schemas.microsoft.com/office/powerpoint/2010/main" val="2562480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51407" y="1242490"/>
            <a:ext cx="8040593" cy="4971513"/>
          </a:xfrm>
          <a:prstGeom prst="rect">
            <a:avLst/>
          </a:prstGeom>
        </p:spPr>
      </p:pic>
      <p:sp>
        <p:nvSpPr>
          <p:cNvPr id="13" name="TextBox 12"/>
          <p:cNvSpPr txBox="1"/>
          <p:nvPr/>
        </p:nvSpPr>
        <p:spPr>
          <a:xfrm>
            <a:off x="5462654" y="6215484"/>
            <a:ext cx="1266693" cy="261610"/>
          </a:xfrm>
          <a:prstGeom prst="rect">
            <a:avLst/>
          </a:prstGeom>
          <a:noFill/>
        </p:spPr>
        <p:txBody>
          <a:bodyPr wrap="none" rtlCol="0">
            <a:spAutoFit/>
          </a:bodyPr>
          <a:lstStyle/>
          <a:p>
            <a:r>
              <a:rPr lang="en-US" sz="1100" b="1" u="sng" dirty="0" smtClean="0">
                <a:ln w="0"/>
                <a:solidFill>
                  <a:schemeClr val="bg1">
                    <a:lumMod val="85000"/>
                  </a:schemeClr>
                </a:solidFill>
                <a:latin typeface="Century Gothic" panose="020B0502020202020204" pitchFamily="34" charset="0"/>
              </a:rPr>
              <a:t>@ 4.2 K, 140 T/m</a:t>
            </a:r>
            <a:endParaRPr lang="en-US" sz="1100" b="1" u="sng" dirty="0">
              <a:ln w="0"/>
              <a:solidFill>
                <a:schemeClr val="bg1">
                  <a:lumMod val="85000"/>
                </a:schemeClr>
              </a:solidFill>
              <a:latin typeface="Century Gothic" panose="020B0502020202020204" pitchFamily="34" charset="0"/>
            </a:endParaRPr>
          </a:p>
        </p:txBody>
      </p:sp>
      <p:pic>
        <p:nvPicPr>
          <p:cNvPr id="1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5308" y="1242490"/>
            <a:ext cx="3839577"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Tree>
    <p:extLst>
      <p:ext uri="{BB962C8B-B14F-4D97-AF65-F5344CB8AC3E}">
        <p14:creationId xmlns:p14="http://schemas.microsoft.com/office/powerpoint/2010/main" val="35759297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55493" y="1242490"/>
            <a:ext cx="8036507" cy="4971513"/>
          </a:xfrm>
          <a:prstGeom prst="rect">
            <a:avLst/>
          </a:prstGeom>
        </p:spPr>
      </p:pic>
      <p:sp>
        <p:nvSpPr>
          <p:cNvPr id="13" name="TextBox 12"/>
          <p:cNvSpPr txBox="1"/>
          <p:nvPr/>
        </p:nvSpPr>
        <p:spPr>
          <a:xfrm>
            <a:off x="5462654" y="6214003"/>
            <a:ext cx="1266693" cy="261610"/>
          </a:xfrm>
          <a:prstGeom prst="rect">
            <a:avLst/>
          </a:prstGeom>
          <a:noFill/>
        </p:spPr>
        <p:txBody>
          <a:bodyPr wrap="none" rtlCol="0">
            <a:spAutoFit/>
          </a:bodyPr>
          <a:lstStyle/>
          <a:p>
            <a:r>
              <a:rPr lang="en-US" sz="1100" b="1" u="sng" dirty="0" smtClean="0">
                <a:ln w="0"/>
                <a:solidFill>
                  <a:schemeClr val="bg1">
                    <a:lumMod val="85000"/>
                  </a:schemeClr>
                </a:solidFill>
                <a:latin typeface="Century Gothic" panose="020B0502020202020204" pitchFamily="34" charset="0"/>
              </a:rPr>
              <a:t>@ 4.2 K, 155 T/m</a:t>
            </a:r>
            <a:endParaRPr lang="en-US" sz="1100" b="1" u="sng" dirty="0">
              <a:ln w="0"/>
              <a:solidFill>
                <a:schemeClr val="bg1">
                  <a:lumMod val="85000"/>
                </a:schemeClr>
              </a:solidFill>
              <a:latin typeface="Century Gothic" panose="020B0502020202020204" pitchFamily="34" charset="0"/>
            </a:endParaRPr>
          </a:p>
        </p:txBody>
      </p:sp>
      <p:pic>
        <p:nvPicPr>
          <p:cNvPr id="3075"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969" y="1242489"/>
            <a:ext cx="3857430"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Tree>
    <p:extLst>
      <p:ext uri="{BB962C8B-B14F-4D97-AF65-F5344CB8AC3E}">
        <p14:creationId xmlns:p14="http://schemas.microsoft.com/office/powerpoint/2010/main" val="984255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9" name="TextBox 8"/>
          <p:cNvSpPr txBox="1"/>
          <p:nvPr/>
        </p:nvSpPr>
        <p:spPr>
          <a:xfrm>
            <a:off x="2388094" y="2644170"/>
            <a:ext cx="7415813"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Introduction</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5" name="TextBox 14"/>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32354826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3" name="Ορθογώνιο 12"/>
          <p:cNvSpPr/>
          <p:nvPr/>
        </p:nvSpPr>
        <p:spPr>
          <a:xfrm>
            <a:off x="5764019" y="713414"/>
            <a:ext cx="663964" cy="40011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9" name="TextBox 8"/>
          <p:cNvSpPr txBox="1"/>
          <p:nvPr/>
        </p:nvSpPr>
        <p:spPr>
          <a:xfrm>
            <a:off x="5764018" y="713414"/>
            <a:ext cx="663964"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Coil</a:t>
            </a:r>
            <a:endParaRPr lang="en-US" sz="2000" dirty="0">
              <a:ln w="0"/>
              <a:gradFill>
                <a:gsLst>
                  <a:gs pos="21000">
                    <a:srgbClr val="53575C"/>
                  </a:gs>
                  <a:gs pos="88000">
                    <a:srgbClr val="C5C7CA"/>
                  </a:gs>
                </a:gsLst>
                <a:lin ang="5400000"/>
              </a:gradFill>
              <a:latin typeface="Century Gothic" panose="020B0502020202020204" pitchFamily="34" charset="0"/>
            </a:endParaRPr>
          </a:p>
        </p:txBody>
      </p:sp>
      <p:pic>
        <p:nvPicPr>
          <p:cNvPr id="14" name="Εικόνα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6420" y="1533270"/>
            <a:ext cx="2664340" cy="2220283"/>
          </a:xfrm>
          <a:prstGeom prst="rect">
            <a:avLst/>
          </a:prstGeom>
        </p:spPr>
      </p:pic>
      <p:pic>
        <p:nvPicPr>
          <p:cNvPr id="15" name="Εικόνα 14"/>
          <p:cNvPicPr>
            <a:picLocks noChangeAspect="1"/>
          </p:cNvPicPr>
          <p:nvPr/>
        </p:nvPicPr>
        <p:blipFill>
          <a:blip r:embed="rId7"/>
          <a:stretch>
            <a:fillRect/>
          </a:stretch>
        </p:blipFill>
        <p:spPr>
          <a:xfrm>
            <a:off x="8727432" y="1488020"/>
            <a:ext cx="2761707" cy="2301422"/>
          </a:xfrm>
          <a:prstGeom prst="rect">
            <a:avLst/>
          </a:prstGeom>
        </p:spPr>
      </p:pic>
      <p:pic>
        <p:nvPicPr>
          <p:cNvPr id="16" name="Εικόνα 15"/>
          <p:cNvPicPr>
            <a:picLocks noChangeAspect="1"/>
          </p:cNvPicPr>
          <p:nvPr/>
        </p:nvPicPr>
        <p:blipFill>
          <a:blip r:embed="rId8"/>
          <a:stretch>
            <a:fillRect/>
          </a:stretch>
        </p:blipFill>
        <p:spPr>
          <a:xfrm>
            <a:off x="201220" y="3875317"/>
            <a:ext cx="2901853" cy="2418211"/>
          </a:xfrm>
          <a:prstGeom prst="rect">
            <a:avLst/>
          </a:prstGeom>
        </p:spPr>
      </p:pic>
      <p:pic>
        <p:nvPicPr>
          <p:cNvPr id="17" name="Εικόνα 16"/>
          <p:cNvPicPr>
            <a:picLocks noChangeAspect="1"/>
          </p:cNvPicPr>
          <p:nvPr/>
        </p:nvPicPr>
        <p:blipFill>
          <a:blip r:embed="rId9"/>
          <a:stretch>
            <a:fillRect/>
          </a:stretch>
        </p:blipFill>
        <p:spPr>
          <a:xfrm>
            <a:off x="3265262" y="3909431"/>
            <a:ext cx="2826196" cy="2355164"/>
          </a:xfrm>
          <a:prstGeom prst="rect">
            <a:avLst/>
          </a:prstGeom>
        </p:spPr>
      </p:pic>
      <p:pic>
        <p:nvPicPr>
          <p:cNvPr id="18" name="Εικόνα 17"/>
          <p:cNvPicPr>
            <a:picLocks noChangeAspect="1"/>
          </p:cNvPicPr>
          <p:nvPr/>
        </p:nvPicPr>
        <p:blipFill>
          <a:blip r:embed="rId10"/>
          <a:stretch>
            <a:fillRect/>
          </a:stretch>
        </p:blipFill>
        <p:spPr>
          <a:xfrm>
            <a:off x="6263197" y="3931799"/>
            <a:ext cx="2796429" cy="2330358"/>
          </a:xfrm>
          <a:prstGeom prst="rect">
            <a:avLst/>
          </a:prstGeom>
        </p:spPr>
      </p:pic>
      <p:pic>
        <p:nvPicPr>
          <p:cNvPr id="19" name="Εικόνα 18"/>
          <p:cNvPicPr>
            <a:picLocks noChangeAspect="1"/>
          </p:cNvPicPr>
          <p:nvPr/>
        </p:nvPicPr>
        <p:blipFill>
          <a:blip r:embed="rId11"/>
          <a:stretch>
            <a:fillRect/>
          </a:stretch>
        </p:blipFill>
        <p:spPr>
          <a:xfrm>
            <a:off x="9232209" y="3937368"/>
            <a:ext cx="2784081" cy="2320068"/>
          </a:xfrm>
          <a:prstGeom prst="rect">
            <a:avLst/>
          </a:prstGeom>
        </p:spPr>
      </p:pic>
      <p:sp>
        <p:nvSpPr>
          <p:cNvPr id="20" name="TextBox 19"/>
          <p:cNvSpPr txBox="1"/>
          <p:nvPr/>
        </p:nvSpPr>
        <p:spPr>
          <a:xfrm>
            <a:off x="5846789" y="1236823"/>
            <a:ext cx="1552028"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Under Press, @ 293 K</a:t>
            </a:r>
            <a:endParaRPr lang="en-US" sz="1100" dirty="0">
              <a:ln w="0"/>
              <a:solidFill>
                <a:schemeClr val="bg1">
                  <a:lumMod val="85000"/>
                </a:schemeClr>
              </a:solidFill>
              <a:latin typeface="Century Gothic" panose="020B0502020202020204" pitchFamily="34" charset="0"/>
            </a:endParaRPr>
          </a:p>
        </p:txBody>
      </p:sp>
      <p:sp>
        <p:nvSpPr>
          <p:cNvPr id="21" name="TextBox 20"/>
          <p:cNvSpPr txBox="1"/>
          <p:nvPr/>
        </p:nvSpPr>
        <p:spPr>
          <a:xfrm>
            <a:off x="9189861" y="1256776"/>
            <a:ext cx="176202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Collaring, @ 293 K</a:t>
            </a:r>
            <a:endParaRPr lang="en-US" sz="1100" dirty="0">
              <a:ln w="0"/>
              <a:solidFill>
                <a:schemeClr val="bg1">
                  <a:lumMod val="85000"/>
                </a:schemeClr>
              </a:solidFill>
              <a:latin typeface="Century Gothic" panose="020B0502020202020204" pitchFamily="34" charset="0"/>
            </a:endParaRPr>
          </a:p>
        </p:txBody>
      </p:sp>
      <p:sp>
        <p:nvSpPr>
          <p:cNvPr id="22" name="TextBox 21"/>
          <p:cNvSpPr txBox="1"/>
          <p:nvPr/>
        </p:nvSpPr>
        <p:spPr>
          <a:xfrm>
            <a:off x="601828" y="6296210"/>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326851" y="6277737"/>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7008962" y="6291591"/>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169476" y="6271347"/>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grpSp>
        <p:nvGrpSpPr>
          <p:cNvPr id="2" name="Ομάδα 1"/>
          <p:cNvGrpSpPr/>
          <p:nvPr/>
        </p:nvGrpSpPr>
        <p:grpSpPr>
          <a:xfrm>
            <a:off x="4089443" y="65306"/>
            <a:ext cx="4013115" cy="553998"/>
            <a:chOff x="4545735" y="65306"/>
            <a:chExt cx="3278100" cy="553998"/>
          </a:xfrm>
        </p:grpSpPr>
        <p:sp>
          <p:nvSpPr>
            <p:cNvPr id="26" name="Ορθογώνιο 25"/>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545736" y="65306"/>
              <a:ext cx="3278099"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Azimuthal Stress </a:t>
              </a:r>
              <a:r>
                <a:rPr lang="el-GR" sz="3000" dirty="0" smtClean="0">
                  <a:ln w="0"/>
                  <a:gradFill>
                    <a:gsLst>
                      <a:gs pos="21000">
                        <a:srgbClr val="53575C"/>
                      </a:gs>
                      <a:gs pos="88000">
                        <a:srgbClr val="C5C7CA"/>
                      </a:gs>
                    </a:gsLst>
                    <a:lin ang="5400000"/>
                  </a:gradFill>
                  <a:latin typeface="Century Gothic" panose="020B0502020202020204" pitchFamily="34" charset="0"/>
                </a:rPr>
                <a:t>σθ</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28" name="Oval 27"/>
          <p:cNvSpPr/>
          <p:nvPr/>
        </p:nvSpPr>
        <p:spPr>
          <a:xfrm>
            <a:off x="9277205" y="4445723"/>
            <a:ext cx="512939" cy="295275"/>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9" name="Oval 28"/>
          <p:cNvSpPr/>
          <p:nvPr/>
        </p:nvSpPr>
        <p:spPr>
          <a:xfrm>
            <a:off x="6308630" y="4445724"/>
            <a:ext cx="512939" cy="295275"/>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33" name="Chart 32"/>
          <p:cNvGraphicFramePr/>
          <p:nvPr>
            <p:extLst>
              <p:ext uri="{D42A27DB-BD31-4B8C-83A1-F6EECF244321}">
                <p14:modId xmlns:p14="http://schemas.microsoft.com/office/powerpoint/2010/main" val="3368095557"/>
              </p:ext>
            </p:extLst>
          </p:nvPr>
        </p:nvGraphicFramePr>
        <p:xfrm>
          <a:off x="201220" y="1256776"/>
          <a:ext cx="4191000" cy="2365973"/>
        </p:xfrm>
        <a:graphic>
          <a:graphicData uri="http://schemas.openxmlformats.org/drawingml/2006/chart">
            <c:chart xmlns:c="http://schemas.openxmlformats.org/drawingml/2006/chart" xmlns:r="http://schemas.openxmlformats.org/officeDocument/2006/relationships" r:id="rId12"/>
          </a:graphicData>
        </a:graphic>
      </p:graphicFrame>
      <p:pic>
        <p:nvPicPr>
          <p:cNvPr id="31" name="Picture 30"/>
          <p:cNvPicPr/>
          <p:nvPr/>
        </p:nvPicPr>
        <p:blipFill rotWithShape="1">
          <a:blip r:embed="rId13">
            <a:extLst>
              <a:ext uri="{28A0092B-C50C-407E-A947-70E740481C1C}">
                <a14:useLocalDpi xmlns:a14="http://schemas.microsoft.com/office/drawing/2010/main" val="0"/>
              </a:ext>
            </a:extLst>
          </a:blip>
          <a:srcRect t="15762" b="27947"/>
          <a:stretch/>
        </p:blipFill>
        <p:spPr bwMode="auto">
          <a:xfrm>
            <a:off x="600267" y="3519873"/>
            <a:ext cx="3397885" cy="2336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91750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8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800"/>
                                        <p:tgtEl>
                                          <p:spTgt spid="20"/>
                                        </p:tgtEl>
                                      </p:cBhvr>
                                    </p:animEffect>
                                  </p:childTnLst>
                                </p:cTn>
                              </p:par>
                            </p:childTnLst>
                          </p:cTn>
                        </p:par>
                        <p:par>
                          <p:cTn id="27" fill="hold">
                            <p:stCondLst>
                              <p:cond delay="2800"/>
                            </p:stCondLst>
                            <p:childTnLst>
                              <p:par>
                                <p:cTn id="28" presetID="10"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800"/>
                                        <p:tgtEl>
                                          <p:spTgt spid="1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800"/>
                                        <p:tgtEl>
                                          <p:spTgt spid="21"/>
                                        </p:tgtEl>
                                      </p:cBhvr>
                                    </p:animEffect>
                                  </p:childTnLst>
                                </p:cTn>
                              </p:par>
                            </p:childTnLst>
                          </p:cTn>
                        </p:par>
                        <p:par>
                          <p:cTn id="34" fill="hold">
                            <p:stCondLst>
                              <p:cond delay="3600"/>
                            </p:stCondLst>
                            <p:childTnLst>
                              <p:par>
                                <p:cTn id="35" presetID="10"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800"/>
                                        <p:tgtEl>
                                          <p:spTgt spid="1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800"/>
                                        <p:tgtEl>
                                          <p:spTgt spid="22"/>
                                        </p:tgtEl>
                                      </p:cBhvr>
                                    </p:animEffect>
                                  </p:childTnLst>
                                </p:cTn>
                              </p:par>
                            </p:childTnLst>
                          </p:cTn>
                        </p:par>
                        <p:par>
                          <p:cTn id="41" fill="hold">
                            <p:stCondLst>
                              <p:cond delay="4400"/>
                            </p:stCondLst>
                            <p:childTnLst>
                              <p:par>
                                <p:cTn id="42" presetID="10" presetClass="entr" presetSubtype="0"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800"/>
                                        <p:tgtEl>
                                          <p:spTgt spid="1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800"/>
                                        <p:tgtEl>
                                          <p:spTgt spid="23"/>
                                        </p:tgtEl>
                                      </p:cBhvr>
                                    </p:animEffect>
                                  </p:childTnLst>
                                </p:cTn>
                              </p:par>
                            </p:childTnLst>
                          </p:cTn>
                        </p:par>
                        <p:par>
                          <p:cTn id="48" fill="hold">
                            <p:stCondLst>
                              <p:cond delay="5200"/>
                            </p:stCondLst>
                            <p:childTnLst>
                              <p:par>
                                <p:cTn id="49" presetID="10" presetClass="entr" presetSubtype="0"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8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800"/>
                                        <p:tgtEl>
                                          <p:spTgt spid="2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800"/>
                                        <p:tgtEl>
                                          <p:spTgt spid="24"/>
                                        </p:tgtEl>
                                      </p:cBhvr>
                                    </p:animEffect>
                                  </p:childTnLst>
                                </p:cTn>
                              </p:par>
                            </p:childTnLst>
                          </p:cTn>
                        </p:par>
                        <p:par>
                          <p:cTn id="58" fill="hold">
                            <p:stCondLst>
                              <p:cond delay="6000"/>
                            </p:stCondLst>
                            <p:childTnLst>
                              <p:par>
                                <p:cTn id="59" presetID="10" presetClass="entr" presetSubtype="0" fill="hold"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800"/>
                                        <p:tgtEl>
                                          <p:spTgt spid="19"/>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800"/>
                                        <p:tgtEl>
                                          <p:spTgt spid="2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8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0" grpId="0"/>
      <p:bldP spid="21" grpId="0"/>
      <p:bldP spid="22" grpId="0"/>
      <p:bldP spid="23" grpId="0"/>
      <p:bldP spid="24" grpId="0"/>
      <p:bldP spid="25" grpId="0"/>
      <p:bldP spid="28" grpId="0" animBg="1"/>
      <p:bldP spid="29" grpId="0" animBg="1"/>
      <p:bldGraphic spid="33"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5764017" y="713414"/>
            <a:ext cx="663965" cy="400110"/>
            <a:chOff x="5764017" y="713414"/>
            <a:chExt cx="663965" cy="400110"/>
          </a:xfrm>
        </p:grpSpPr>
        <p:sp>
          <p:nvSpPr>
            <p:cNvPr id="32" name="Ορθογώνιο 31"/>
            <p:cNvSpPr/>
            <p:nvPr/>
          </p:nvSpPr>
          <p:spPr>
            <a:xfrm>
              <a:off x="5764017" y="741081"/>
              <a:ext cx="663965" cy="364882"/>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 name="TextBox 30"/>
            <p:cNvSpPr txBox="1"/>
            <p:nvPr/>
          </p:nvSpPr>
          <p:spPr>
            <a:xfrm>
              <a:off x="5764018" y="713414"/>
              <a:ext cx="663964"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Coil</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cxnSp>
        <p:nvCxnSpPr>
          <p:cNvPr id="9" name="Ευθεία γραμμή σύνδεσης 8"/>
          <p:cNvCxnSpPr/>
          <p:nvPr/>
        </p:nvCxnSpPr>
        <p:spPr>
          <a:xfrm>
            <a:off x="7277100" y="1318189"/>
            <a:ext cx="0" cy="5160988"/>
          </a:xfrm>
          <a:prstGeom prst="line">
            <a:avLst/>
          </a:prstGeom>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3146961" y="1088935"/>
            <a:ext cx="5033068" cy="2785229"/>
            <a:chOff x="3146961" y="1139735"/>
            <a:chExt cx="5033068" cy="2785229"/>
          </a:xfrm>
        </p:grpSpPr>
        <p:pic>
          <p:nvPicPr>
            <p:cNvPr id="3" name="Εικόνα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46961" y="1139735"/>
              <a:ext cx="5033068" cy="2785229"/>
            </a:xfrm>
            <a:prstGeom prst="rect">
              <a:avLst/>
            </a:prstGeom>
          </p:spPr>
        </p:pic>
        <p:sp>
          <p:nvSpPr>
            <p:cNvPr id="6" name="Oval 5"/>
            <p:cNvSpPr/>
            <p:nvPr/>
          </p:nvSpPr>
          <p:spPr>
            <a:xfrm>
              <a:off x="5340265" y="1318189"/>
              <a:ext cx="819149" cy="553382"/>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 name="Oval 21"/>
            <p:cNvSpPr/>
            <p:nvPr/>
          </p:nvSpPr>
          <p:spPr>
            <a:xfrm>
              <a:off x="5306408" y="3332352"/>
              <a:ext cx="819149" cy="553382"/>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sp>
        <p:nvSpPr>
          <p:cNvPr id="37" name="TextBox 36"/>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43" name="Chart 302"/>
          <p:cNvGraphicFramePr/>
          <p:nvPr>
            <p:extLst>
              <p:ext uri="{D42A27DB-BD31-4B8C-83A1-F6EECF244321}">
                <p14:modId xmlns:p14="http://schemas.microsoft.com/office/powerpoint/2010/main" val="2654664167"/>
              </p:ext>
            </p:extLst>
          </p:nvPr>
        </p:nvGraphicFramePr>
        <p:xfrm>
          <a:off x="182431" y="1300364"/>
          <a:ext cx="3947160" cy="242443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5" name="Chart 303"/>
          <p:cNvGraphicFramePr/>
          <p:nvPr>
            <p:extLst>
              <p:ext uri="{D42A27DB-BD31-4B8C-83A1-F6EECF244321}">
                <p14:modId xmlns:p14="http://schemas.microsoft.com/office/powerpoint/2010/main" val="2346309371"/>
              </p:ext>
            </p:extLst>
          </p:nvPr>
        </p:nvGraphicFramePr>
        <p:xfrm>
          <a:off x="182431" y="3954756"/>
          <a:ext cx="3947160" cy="242443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7" name="Chart 304"/>
          <p:cNvGraphicFramePr/>
          <p:nvPr>
            <p:extLst>
              <p:ext uri="{D42A27DB-BD31-4B8C-83A1-F6EECF244321}">
                <p14:modId xmlns:p14="http://schemas.microsoft.com/office/powerpoint/2010/main" val="2037126560"/>
              </p:ext>
            </p:extLst>
          </p:nvPr>
        </p:nvGraphicFramePr>
        <p:xfrm>
          <a:off x="7874546" y="1277339"/>
          <a:ext cx="3947160" cy="2424430"/>
        </p:xfrm>
        <a:graphic>
          <a:graphicData uri="http://schemas.openxmlformats.org/drawingml/2006/chart">
            <c:chart xmlns:c="http://schemas.openxmlformats.org/drawingml/2006/chart" xmlns:r="http://schemas.openxmlformats.org/officeDocument/2006/relationships" r:id="rId9"/>
          </a:graphicData>
        </a:graphic>
      </p:graphicFrame>
      <p:grpSp>
        <p:nvGrpSpPr>
          <p:cNvPr id="35" name="Group 34"/>
          <p:cNvGrpSpPr/>
          <p:nvPr/>
        </p:nvGrpSpPr>
        <p:grpSpPr>
          <a:xfrm>
            <a:off x="3132645" y="3760840"/>
            <a:ext cx="5033064" cy="2785229"/>
            <a:chOff x="3146963" y="1139735"/>
            <a:chExt cx="5033064" cy="2785229"/>
          </a:xfrm>
        </p:grpSpPr>
        <p:pic>
          <p:nvPicPr>
            <p:cNvPr id="38" name="Εικόνα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146963" y="1139735"/>
              <a:ext cx="5033064" cy="2785229"/>
            </a:xfrm>
            <a:prstGeom prst="rect">
              <a:avLst/>
            </a:prstGeom>
          </p:spPr>
        </p:pic>
        <p:sp>
          <p:nvSpPr>
            <p:cNvPr id="39" name="Oval 38"/>
            <p:cNvSpPr/>
            <p:nvPr/>
          </p:nvSpPr>
          <p:spPr>
            <a:xfrm>
              <a:off x="4413598" y="2194735"/>
              <a:ext cx="705574" cy="792480"/>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2" name="Oval 41"/>
            <p:cNvSpPr/>
            <p:nvPr/>
          </p:nvSpPr>
          <p:spPr>
            <a:xfrm>
              <a:off x="6388490" y="2245497"/>
              <a:ext cx="730268" cy="822997"/>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grpSp>
        <p:nvGrpSpPr>
          <p:cNvPr id="14" name="Group 13"/>
          <p:cNvGrpSpPr/>
          <p:nvPr/>
        </p:nvGrpSpPr>
        <p:grpSpPr>
          <a:xfrm>
            <a:off x="7331594" y="3752081"/>
            <a:ext cx="5033064" cy="2785229"/>
            <a:chOff x="7331594" y="3752081"/>
            <a:chExt cx="5033064" cy="2785229"/>
          </a:xfrm>
        </p:grpSpPr>
        <p:grpSp>
          <p:nvGrpSpPr>
            <p:cNvPr id="49" name="Group 48"/>
            <p:cNvGrpSpPr/>
            <p:nvPr/>
          </p:nvGrpSpPr>
          <p:grpSpPr>
            <a:xfrm>
              <a:off x="7331594" y="3752081"/>
              <a:ext cx="5033064" cy="2785229"/>
              <a:chOff x="3146963" y="1139735"/>
              <a:chExt cx="5033064" cy="2785229"/>
            </a:xfrm>
          </p:grpSpPr>
          <p:pic>
            <p:nvPicPr>
              <p:cNvPr id="50" name="Εικόνα 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146963" y="1139735"/>
                <a:ext cx="5033064" cy="2785229"/>
              </a:xfrm>
              <a:prstGeom prst="rect">
                <a:avLst/>
              </a:prstGeom>
            </p:spPr>
          </p:pic>
          <p:sp>
            <p:nvSpPr>
              <p:cNvPr id="51" name="Oval 50"/>
              <p:cNvSpPr/>
              <p:nvPr/>
            </p:nvSpPr>
            <p:spPr>
              <a:xfrm>
                <a:off x="4776489" y="1644694"/>
                <a:ext cx="529919" cy="475420"/>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sp>
          <p:nvSpPr>
            <p:cNvPr id="53" name="Oval 52"/>
            <p:cNvSpPr/>
            <p:nvPr/>
          </p:nvSpPr>
          <p:spPr>
            <a:xfrm>
              <a:off x="8961120" y="5674592"/>
              <a:ext cx="529919" cy="475420"/>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4" name="Oval 53"/>
            <p:cNvSpPr/>
            <p:nvPr/>
          </p:nvSpPr>
          <p:spPr>
            <a:xfrm>
              <a:off x="10362483" y="4277943"/>
              <a:ext cx="529919" cy="475420"/>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5" name="Oval 54"/>
            <p:cNvSpPr/>
            <p:nvPr/>
          </p:nvSpPr>
          <p:spPr>
            <a:xfrm>
              <a:off x="10333087" y="5708656"/>
              <a:ext cx="529919" cy="475420"/>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grpSp>
        <p:nvGrpSpPr>
          <p:cNvPr id="33" name="Ομάδα 1"/>
          <p:cNvGrpSpPr/>
          <p:nvPr/>
        </p:nvGrpSpPr>
        <p:grpSpPr>
          <a:xfrm>
            <a:off x="4089443" y="65306"/>
            <a:ext cx="4013115" cy="553998"/>
            <a:chOff x="4545735" y="65306"/>
            <a:chExt cx="3278100" cy="553998"/>
          </a:xfrm>
        </p:grpSpPr>
        <p:sp>
          <p:nvSpPr>
            <p:cNvPr id="34" name="Ορθογώνιο 25"/>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6" name="TextBox 35"/>
            <p:cNvSpPr txBox="1"/>
            <p:nvPr/>
          </p:nvSpPr>
          <p:spPr>
            <a:xfrm>
              <a:off x="4545736" y="65306"/>
              <a:ext cx="3278099"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Azimuthal Stress </a:t>
              </a:r>
              <a:r>
                <a:rPr lang="el-GR" sz="3000" dirty="0" smtClean="0">
                  <a:ln w="0"/>
                  <a:gradFill>
                    <a:gsLst>
                      <a:gs pos="21000">
                        <a:srgbClr val="53575C"/>
                      </a:gs>
                      <a:gs pos="88000">
                        <a:srgbClr val="C5C7CA"/>
                      </a:gs>
                    </a:gsLst>
                    <a:lin ang="5400000"/>
                  </a:gradFill>
                  <a:latin typeface="Century Gothic" panose="020B0502020202020204" pitchFamily="34" charset="0"/>
                </a:rPr>
                <a:t>σθ</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Tree>
    <p:extLst>
      <p:ext uri="{BB962C8B-B14F-4D97-AF65-F5344CB8AC3E}">
        <p14:creationId xmlns:p14="http://schemas.microsoft.com/office/powerpoint/2010/main" val="1244877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1000"/>
                                        <p:tgtEl>
                                          <p:spTgt spid="47"/>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3" grpId="0">
        <p:bldAsOne/>
      </p:bldGraphic>
      <p:bldGraphic spid="45" grpId="0">
        <p:bldAsOne/>
      </p:bldGraphic>
      <p:bldGraphic spid="47"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38" name="Ορθογώνιο 25"/>
          <p:cNvSpPr/>
          <p:nvPr/>
        </p:nvSpPr>
        <p:spPr>
          <a:xfrm>
            <a:off x="4152901" y="121777"/>
            <a:ext cx="3886199"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7" name="TextBox 36"/>
          <p:cNvSpPr txBox="1"/>
          <p:nvPr/>
        </p:nvSpPr>
        <p:spPr>
          <a:xfrm>
            <a:off x="4192274" y="112931"/>
            <a:ext cx="3807453"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Radial 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pSp>
        <p:nvGrpSpPr>
          <p:cNvPr id="14" name="Ομάδα 1"/>
          <p:cNvGrpSpPr/>
          <p:nvPr/>
        </p:nvGrpSpPr>
        <p:grpSpPr>
          <a:xfrm>
            <a:off x="5764017" y="713414"/>
            <a:ext cx="663965" cy="400110"/>
            <a:chOff x="5764017" y="713414"/>
            <a:chExt cx="663965" cy="400110"/>
          </a:xfrm>
        </p:grpSpPr>
        <p:sp>
          <p:nvSpPr>
            <p:cNvPr id="15" name="Ορθογώνιο 31"/>
            <p:cNvSpPr/>
            <p:nvPr/>
          </p:nvSpPr>
          <p:spPr>
            <a:xfrm>
              <a:off x="5764017" y="741081"/>
              <a:ext cx="663965" cy="364882"/>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5764018" y="713414"/>
              <a:ext cx="663964"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Coil</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pic>
        <p:nvPicPr>
          <p:cNvPr id="1026" name="Picture 2"/>
          <p:cNvPicPr>
            <a:picLocks noChangeAspect="1" noChangeArrowheads="1"/>
          </p:cNvPicPr>
          <p:nvPr/>
        </p:nvPicPr>
        <p:blipFill>
          <a:blip r:embed="rId6">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096000" y="1308612"/>
            <a:ext cx="5990734" cy="2529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8">
            <a:extLst>
              <a:ext uri="{BEBA8EAE-BF5A-486C-A8C5-ECC9F3942E4B}">
                <a14:imgProps xmlns:a14="http://schemas.microsoft.com/office/drawing/2010/main">
                  <a14:imgLayer r:embed="rId9">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104461" y="3942793"/>
            <a:ext cx="5982273" cy="2546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4690509" y="2388938"/>
            <a:ext cx="1410964" cy="369332"/>
          </a:xfrm>
          <a:prstGeom prst="rect">
            <a:avLst/>
          </a:prstGeom>
          <a:noFill/>
        </p:spPr>
        <p:txBody>
          <a:bodyPr wrap="none" rtlCol="0">
            <a:spAutoFit/>
          </a:bodyPr>
          <a:lstStyle/>
          <a:p>
            <a:r>
              <a:rPr lang="en-US" dirty="0" smtClean="0">
                <a:ln w="0"/>
                <a:solidFill>
                  <a:schemeClr val="bg1">
                    <a:lumMod val="85000"/>
                  </a:schemeClr>
                </a:solidFill>
                <a:latin typeface="Century Gothic" panose="020B0502020202020204" pitchFamily="34" charset="0"/>
              </a:rPr>
              <a:t>Inner Layer</a:t>
            </a:r>
            <a:endParaRPr lang="en-US" dirty="0">
              <a:ln w="0"/>
              <a:solidFill>
                <a:schemeClr val="bg1">
                  <a:lumMod val="85000"/>
                </a:schemeClr>
              </a:solidFill>
              <a:latin typeface="Century Gothic" panose="020B0502020202020204" pitchFamily="34" charset="0"/>
            </a:endParaRPr>
          </a:p>
        </p:txBody>
      </p:sp>
      <p:sp>
        <p:nvSpPr>
          <p:cNvPr id="29" name="TextBox 28"/>
          <p:cNvSpPr txBox="1"/>
          <p:nvPr/>
        </p:nvSpPr>
        <p:spPr>
          <a:xfrm>
            <a:off x="4648030" y="5031581"/>
            <a:ext cx="1495922" cy="369332"/>
          </a:xfrm>
          <a:prstGeom prst="rect">
            <a:avLst/>
          </a:prstGeom>
          <a:noFill/>
        </p:spPr>
        <p:txBody>
          <a:bodyPr wrap="none" rtlCol="0">
            <a:spAutoFit/>
          </a:bodyPr>
          <a:lstStyle/>
          <a:p>
            <a:r>
              <a:rPr lang="en-US" dirty="0" smtClean="0">
                <a:ln w="0"/>
                <a:solidFill>
                  <a:schemeClr val="bg1">
                    <a:lumMod val="85000"/>
                  </a:schemeClr>
                </a:solidFill>
                <a:latin typeface="Century Gothic" panose="020B0502020202020204" pitchFamily="34" charset="0"/>
              </a:rPr>
              <a:t>Outer Layer</a:t>
            </a:r>
            <a:endParaRPr lang="en-US" dirty="0">
              <a:ln w="0"/>
              <a:solidFill>
                <a:schemeClr val="bg1">
                  <a:lumMod val="85000"/>
                </a:schemeClr>
              </a:solidFill>
              <a:latin typeface="Century Gothic" panose="020B0502020202020204" pitchFamily="34" charset="0"/>
            </a:endParaRPr>
          </a:p>
        </p:txBody>
      </p:sp>
      <p:sp>
        <p:nvSpPr>
          <p:cNvPr id="17" name="TextBox 16"/>
          <p:cNvSpPr txBox="1"/>
          <p:nvPr/>
        </p:nvSpPr>
        <p:spPr>
          <a:xfrm>
            <a:off x="355600" y="1359155"/>
            <a:ext cx="3467100" cy="116955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US" sz="1400" dirty="0">
                <a:ln w="0"/>
                <a:solidFill>
                  <a:schemeClr val="bg1">
                    <a:lumMod val="85000"/>
                  </a:schemeClr>
                </a:solidFill>
                <a:latin typeface="Century Gothic" panose="020B0502020202020204" pitchFamily="34" charset="0"/>
              </a:rPr>
              <a:t>The design goal is to achieve a symmetric deformation of the vertical and the horizontal pole turns during cool down, to prevent any distortions from </a:t>
            </a:r>
            <a:r>
              <a:rPr lang="en-US" sz="1400" dirty="0" err="1">
                <a:ln w="0"/>
                <a:solidFill>
                  <a:schemeClr val="bg1">
                    <a:lumMod val="85000"/>
                  </a:schemeClr>
                </a:solidFill>
                <a:latin typeface="Century Gothic" panose="020B0502020202020204" pitchFamily="34" charset="0"/>
              </a:rPr>
              <a:t>quadrupole</a:t>
            </a:r>
            <a:r>
              <a:rPr lang="en-US" sz="1400" dirty="0">
                <a:ln w="0"/>
                <a:solidFill>
                  <a:schemeClr val="bg1">
                    <a:lumMod val="85000"/>
                  </a:schemeClr>
                </a:solidFill>
                <a:latin typeface="Century Gothic" panose="020B0502020202020204" pitchFamily="34" charset="0"/>
              </a:rPr>
              <a:t> symmetry. </a:t>
            </a:r>
          </a:p>
        </p:txBody>
      </p:sp>
      <p:sp>
        <p:nvSpPr>
          <p:cNvPr id="18" name="TextBox 17"/>
          <p:cNvSpPr txBox="1"/>
          <p:nvPr/>
        </p:nvSpPr>
        <p:spPr>
          <a:xfrm>
            <a:off x="355600" y="2910670"/>
            <a:ext cx="3467100" cy="353943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Under press the coil assembly deforms elliptically outwards along the horizontal </a:t>
            </a:r>
            <a:r>
              <a:rPr lang="en-US" sz="1400" dirty="0" smtClean="0">
                <a:ln w="0"/>
                <a:solidFill>
                  <a:schemeClr val="bg1">
                    <a:lumMod val="85000"/>
                  </a:schemeClr>
                </a:solidFill>
                <a:latin typeface="Century Gothic" panose="020B0502020202020204" pitchFamily="34" charset="0"/>
              </a:rPr>
              <a:t>axis</a:t>
            </a:r>
            <a:r>
              <a:rPr lang="en-US" sz="1400" dirty="0">
                <a:ln w="0"/>
                <a:solidFill>
                  <a:schemeClr val="bg1">
                    <a:lumMod val="85000"/>
                  </a:schemeClr>
                </a:solidFill>
                <a:latin typeface="Century Gothic" panose="020B0502020202020204" pitchFamily="34" charset="0"/>
              </a:rPr>
              <a:t>.</a:t>
            </a: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A</a:t>
            </a:r>
            <a:r>
              <a:rPr lang="en-US" sz="1400" dirty="0" smtClean="0">
                <a:ln w="0"/>
                <a:solidFill>
                  <a:schemeClr val="bg1">
                    <a:lumMod val="85000"/>
                  </a:schemeClr>
                </a:solidFill>
                <a:latin typeface="Century Gothic" panose="020B0502020202020204" pitchFamily="34" charset="0"/>
              </a:rPr>
              <a:t>fter </a:t>
            </a:r>
            <a:r>
              <a:rPr lang="en-US" sz="1400" dirty="0">
                <a:ln w="0"/>
                <a:solidFill>
                  <a:schemeClr val="bg1">
                    <a:lumMod val="85000"/>
                  </a:schemeClr>
                </a:solidFill>
                <a:latin typeface="Century Gothic" panose="020B0502020202020204" pitchFamily="34" charset="0"/>
              </a:rPr>
              <a:t>spring back the elliptic deformation is along the vertical axis. </a:t>
            </a: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After the yoke assembly the yoke gap is slightly open and determined by the Al-bars. The additional radial shim pushes the collared coil on the vertical axis and hence some elliptic deformation is visible in the coils. </a:t>
            </a: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During cool down the yoke gap is firmly closed restoring the circular symmetry of the coil assembly. </a:t>
            </a:r>
          </a:p>
        </p:txBody>
      </p:sp>
    </p:spTree>
    <p:extLst>
      <p:ext uri="{BB962C8B-B14F-4D97-AF65-F5344CB8AC3E}">
        <p14:creationId xmlns:p14="http://schemas.microsoft.com/office/powerpoint/2010/main" val="4097655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500"/>
                            </p:stCondLst>
                            <p:childTnLst>
                              <p:par>
                                <p:cTn id="29" presetID="10" presetClass="entr" presetSubtype="0" fill="hold" nodeType="afterEffect">
                                  <p:stCondLst>
                                    <p:cond delay="0"/>
                                  </p:stCondLst>
                                  <p:childTnLst>
                                    <p:set>
                                      <p:cBhvr>
                                        <p:cTn id="30" dur="1" fill="hold">
                                          <p:stCondLst>
                                            <p:cond delay="0"/>
                                          </p:stCondLst>
                                        </p:cTn>
                                        <p:tgtEl>
                                          <p:spTgt spid="1027"/>
                                        </p:tgtEl>
                                        <p:attrNameLst>
                                          <p:attrName>style.visibility</p:attrName>
                                        </p:attrNameLst>
                                      </p:cBhvr>
                                      <p:to>
                                        <p:strVal val="visible"/>
                                      </p:to>
                                    </p:set>
                                    <p:animEffect transition="in" filter="fade">
                                      <p:cBhvr>
                                        <p:cTn id="31" dur="500"/>
                                        <p:tgtEl>
                                          <p:spTgt spid="1027"/>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28" grpId="0"/>
      <p:bldP spid="29" grpId="0"/>
      <p:bldP spid="17" grpId="0" animBg="1"/>
      <p:bldP spid="18"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Group 1"/>
          <p:cNvGrpSpPr/>
          <p:nvPr/>
        </p:nvGrpSpPr>
        <p:grpSpPr>
          <a:xfrm>
            <a:off x="69669" y="1218268"/>
            <a:ext cx="3864156" cy="4125749"/>
            <a:chOff x="69669" y="1218268"/>
            <a:chExt cx="3864156" cy="4125749"/>
          </a:xfrm>
        </p:grpSpPr>
        <p:pic>
          <p:nvPicPr>
            <p:cNvPr id="3" name="Picture 2"/>
            <p:cNvPicPr>
              <a:picLocks noChangeAspect="1"/>
            </p:cNvPicPr>
            <p:nvPr/>
          </p:nvPicPr>
          <p:blipFill rotWithShape="1">
            <a:blip r:embed="rId6"/>
            <a:srcRect r="24482"/>
            <a:stretch/>
          </p:blipFill>
          <p:spPr>
            <a:xfrm>
              <a:off x="69669" y="1218268"/>
              <a:ext cx="3864156" cy="3848100"/>
            </a:xfrm>
            <a:prstGeom prst="rect">
              <a:avLst/>
            </a:prstGeom>
          </p:spPr>
        </p:pic>
        <p:sp>
          <p:nvSpPr>
            <p:cNvPr id="17" name="TextBox 16"/>
            <p:cNvSpPr txBox="1"/>
            <p:nvPr/>
          </p:nvSpPr>
          <p:spPr>
            <a:xfrm>
              <a:off x="636066" y="5082407"/>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grpSp>
      <p:grpSp>
        <p:nvGrpSpPr>
          <p:cNvPr id="5" name="Group 4"/>
          <p:cNvGrpSpPr/>
          <p:nvPr/>
        </p:nvGrpSpPr>
        <p:grpSpPr>
          <a:xfrm>
            <a:off x="2716898" y="1714034"/>
            <a:ext cx="3845827" cy="4128760"/>
            <a:chOff x="2716898" y="1714034"/>
            <a:chExt cx="3845827" cy="4128760"/>
          </a:xfrm>
        </p:grpSpPr>
        <p:pic>
          <p:nvPicPr>
            <p:cNvPr id="4" name="Picture 3"/>
            <p:cNvPicPr>
              <a:picLocks noChangeAspect="1"/>
            </p:cNvPicPr>
            <p:nvPr/>
          </p:nvPicPr>
          <p:blipFill rotWithShape="1">
            <a:blip r:embed="rId7"/>
            <a:srcRect r="24839"/>
            <a:stretch/>
          </p:blipFill>
          <p:spPr>
            <a:xfrm>
              <a:off x="2716898" y="1714034"/>
              <a:ext cx="3845827" cy="3848100"/>
            </a:xfrm>
            <a:prstGeom prst="rect">
              <a:avLst/>
            </a:prstGeom>
          </p:spPr>
        </p:pic>
        <p:sp>
          <p:nvSpPr>
            <p:cNvPr id="18" name="TextBox 17"/>
            <p:cNvSpPr txBox="1"/>
            <p:nvPr/>
          </p:nvSpPr>
          <p:spPr>
            <a:xfrm>
              <a:off x="4308630" y="5581184"/>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grpSp>
      <p:grpSp>
        <p:nvGrpSpPr>
          <p:cNvPr id="13" name="Group 12"/>
          <p:cNvGrpSpPr/>
          <p:nvPr/>
        </p:nvGrpSpPr>
        <p:grpSpPr>
          <a:xfrm>
            <a:off x="5549987" y="2184022"/>
            <a:ext cx="3851188" cy="4109710"/>
            <a:chOff x="5549987" y="2184022"/>
            <a:chExt cx="3851188" cy="4109710"/>
          </a:xfrm>
        </p:grpSpPr>
        <p:pic>
          <p:nvPicPr>
            <p:cNvPr id="6" name="Picture 5"/>
            <p:cNvPicPr>
              <a:picLocks noChangeAspect="1"/>
            </p:cNvPicPr>
            <p:nvPr/>
          </p:nvPicPr>
          <p:blipFill rotWithShape="1">
            <a:blip r:embed="rId8"/>
            <a:srcRect r="24735"/>
            <a:stretch/>
          </p:blipFill>
          <p:spPr>
            <a:xfrm>
              <a:off x="5549987" y="2184022"/>
              <a:ext cx="3851188" cy="3848100"/>
            </a:xfrm>
            <a:prstGeom prst="rect">
              <a:avLst/>
            </a:prstGeom>
          </p:spPr>
        </p:pic>
        <p:sp>
          <p:nvSpPr>
            <p:cNvPr id="20" name="TextBox 19"/>
            <p:cNvSpPr txBox="1"/>
            <p:nvPr/>
          </p:nvSpPr>
          <p:spPr>
            <a:xfrm>
              <a:off x="6842234" y="6032122"/>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grpSp>
      <p:grpSp>
        <p:nvGrpSpPr>
          <p:cNvPr id="14" name="Group 13"/>
          <p:cNvGrpSpPr/>
          <p:nvPr/>
        </p:nvGrpSpPr>
        <p:grpSpPr>
          <a:xfrm>
            <a:off x="8265795" y="2491198"/>
            <a:ext cx="3850005" cy="4073670"/>
            <a:chOff x="8265795" y="2491198"/>
            <a:chExt cx="3850005" cy="4073670"/>
          </a:xfrm>
        </p:grpSpPr>
        <p:pic>
          <p:nvPicPr>
            <p:cNvPr id="9" name="Picture 8"/>
            <p:cNvPicPr>
              <a:picLocks noChangeAspect="1"/>
            </p:cNvPicPr>
            <p:nvPr/>
          </p:nvPicPr>
          <p:blipFill rotWithShape="1">
            <a:blip r:embed="rId9"/>
            <a:srcRect r="24758"/>
            <a:stretch/>
          </p:blipFill>
          <p:spPr>
            <a:xfrm>
              <a:off x="8265795" y="2491198"/>
              <a:ext cx="3850005" cy="3848100"/>
            </a:xfrm>
            <a:prstGeom prst="rect">
              <a:avLst/>
            </a:prstGeom>
          </p:spPr>
        </p:pic>
        <p:sp>
          <p:nvSpPr>
            <p:cNvPr id="21" name="TextBox 20"/>
            <p:cNvSpPr txBox="1"/>
            <p:nvPr/>
          </p:nvSpPr>
          <p:spPr>
            <a:xfrm>
              <a:off x="9702800" y="6303258"/>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grpSp>
      <p:sp>
        <p:nvSpPr>
          <p:cNvPr id="19" name="TextBox 18"/>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22" name="Ορθογώνιο 25"/>
          <p:cNvSpPr/>
          <p:nvPr/>
        </p:nvSpPr>
        <p:spPr>
          <a:xfrm>
            <a:off x="5244067" y="741081"/>
            <a:ext cx="1703867"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3" name="TextBox 22"/>
          <p:cNvSpPr txBox="1"/>
          <p:nvPr/>
        </p:nvSpPr>
        <p:spPr>
          <a:xfrm>
            <a:off x="5287926" y="744950"/>
            <a:ext cx="1616148"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Collar-Yoke</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nvGrpSpPr>
          <p:cNvPr id="24" name="Ομάδα 19"/>
          <p:cNvGrpSpPr/>
          <p:nvPr/>
        </p:nvGrpSpPr>
        <p:grpSpPr>
          <a:xfrm>
            <a:off x="4493482" y="65306"/>
            <a:ext cx="3179075" cy="553998"/>
            <a:chOff x="4493482" y="65306"/>
            <a:chExt cx="3179075" cy="553998"/>
          </a:xfrm>
        </p:grpSpPr>
        <p:sp>
          <p:nvSpPr>
            <p:cNvPr id="25"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p:cNvSpPr txBox="1"/>
            <p:nvPr/>
          </p:nvSpPr>
          <p:spPr>
            <a:xfrm>
              <a:off x="4493482" y="65306"/>
              <a:ext cx="3179075"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Reaction Forces</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Tree>
    <p:extLst>
      <p:ext uri="{BB962C8B-B14F-4D97-AF65-F5344CB8AC3E}">
        <p14:creationId xmlns:p14="http://schemas.microsoft.com/office/powerpoint/2010/main" val="1904531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16" name="Εικόνα 15"/>
          <p:cNvPicPr>
            <a:picLocks noChangeAspect="1"/>
          </p:cNvPicPr>
          <p:nvPr/>
        </p:nvPicPr>
        <p:blipFill>
          <a:blip r:embed="rId6"/>
          <a:stretch>
            <a:fillRect/>
          </a:stretch>
        </p:blipFill>
        <p:spPr>
          <a:xfrm>
            <a:off x="69670" y="1245326"/>
            <a:ext cx="2708819" cy="2257349"/>
          </a:xfrm>
          <a:prstGeom prst="rect">
            <a:avLst/>
          </a:prstGeom>
        </p:spPr>
      </p:pic>
      <p:pic>
        <p:nvPicPr>
          <p:cNvPr id="17" name="Εικόνα 16"/>
          <p:cNvPicPr>
            <a:picLocks noChangeAspect="1"/>
          </p:cNvPicPr>
          <p:nvPr/>
        </p:nvPicPr>
        <p:blipFill>
          <a:blip r:embed="rId7"/>
          <a:stretch>
            <a:fillRect/>
          </a:stretch>
        </p:blipFill>
        <p:spPr>
          <a:xfrm>
            <a:off x="3127555" y="1254537"/>
            <a:ext cx="2697766" cy="2248139"/>
          </a:xfrm>
          <a:prstGeom prst="rect">
            <a:avLst/>
          </a:prstGeom>
        </p:spPr>
      </p:pic>
      <p:pic>
        <p:nvPicPr>
          <p:cNvPr id="18" name="Εικόνα 17"/>
          <p:cNvPicPr>
            <a:picLocks noChangeAspect="1"/>
          </p:cNvPicPr>
          <p:nvPr/>
        </p:nvPicPr>
        <p:blipFill>
          <a:blip r:embed="rId8"/>
          <a:stretch>
            <a:fillRect/>
          </a:stretch>
        </p:blipFill>
        <p:spPr>
          <a:xfrm>
            <a:off x="6255008" y="1255613"/>
            <a:ext cx="2713268" cy="2261056"/>
          </a:xfrm>
          <a:prstGeom prst="rect">
            <a:avLst/>
          </a:prstGeom>
        </p:spPr>
      </p:pic>
      <p:pic>
        <p:nvPicPr>
          <p:cNvPr id="19" name="Εικόνα 18"/>
          <p:cNvPicPr>
            <a:picLocks noChangeAspect="1"/>
          </p:cNvPicPr>
          <p:nvPr/>
        </p:nvPicPr>
        <p:blipFill>
          <a:blip r:embed="rId9"/>
          <a:stretch>
            <a:fillRect/>
          </a:stretch>
        </p:blipFill>
        <p:spPr>
          <a:xfrm>
            <a:off x="9293881" y="1262072"/>
            <a:ext cx="2697766" cy="2248139"/>
          </a:xfrm>
          <a:prstGeom prst="rect">
            <a:avLst/>
          </a:prstGeom>
        </p:spPr>
      </p:pic>
      <p:sp>
        <p:nvSpPr>
          <p:cNvPr id="22" name="TextBox 21"/>
          <p:cNvSpPr txBox="1"/>
          <p:nvPr/>
        </p:nvSpPr>
        <p:spPr>
          <a:xfrm>
            <a:off x="463226" y="3572258"/>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011168" y="3641901"/>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6934401" y="3626170"/>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009418" y="3554016"/>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sp>
        <p:nvSpPr>
          <p:cNvPr id="26" name="Ορθογώνιο 25"/>
          <p:cNvSpPr/>
          <p:nvPr/>
        </p:nvSpPr>
        <p:spPr>
          <a:xfrm>
            <a:off x="5588489" y="741081"/>
            <a:ext cx="1015021"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5588313" y="708659"/>
            <a:ext cx="1015021"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Collars</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nvGrpSpPr>
          <p:cNvPr id="20" name="Ομάδα 19"/>
          <p:cNvGrpSpPr/>
          <p:nvPr/>
        </p:nvGrpSpPr>
        <p:grpSpPr>
          <a:xfrm>
            <a:off x="4493482" y="65306"/>
            <a:ext cx="3118161" cy="553998"/>
            <a:chOff x="4493482" y="65306"/>
            <a:chExt cx="3118161" cy="553998"/>
          </a:xfrm>
        </p:grpSpPr>
        <p:sp>
          <p:nvSpPr>
            <p:cNvPr id="21"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p:cNvSpPr txBox="1"/>
            <p:nvPr/>
          </p:nvSpPr>
          <p:spPr>
            <a:xfrm>
              <a:off x="4493482" y="65306"/>
              <a:ext cx="3118161"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Von-Mises Stress</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29" name="TextBox 28"/>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2" name="Picture 3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394460" y="4716781"/>
            <a:ext cx="9403080" cy="1836420"/>
          </a:xfrm>
          <a:prstGeom prst="rect">
            <a:avLst/>
          </a:prstGeom>
        </p:spPr>
      </p:pic>
      <p:sp>
        <p:nvSpPr>
          <p:cNvPr id="30" name="Ορθογώνιο 10"/>
          <p:cNvSpPr/>
          <p:nvPr/>
        </p:nvSpPr>
        <p:spPr>
          <a:xfrm>
            <a:off x="3737454" y="4048540"/>
            <a:ext cx="4717092" cy="997694"/>
          </a:xfrm>
          <a:prstGeom prst="rect">
            <a:avLst/>
          </a:prstGeom>
          <a:solidFill>
            <a:schemeClr val="tx2">
              <a:lumMod val="40000"/>
              <a:lumOff val="60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en-US" sz="1400" dirty="0">
                <a:solidFill>
                  <a:schemeClr val="tx1"/>
                </a:solidFill>
                <a:latin typeface="Century Gothic" pitchFamily="34" charset="0"/>
              </a:rPr>
              <a:t>The areas with stress over 300 </a:t>
            </a:r>
            <a:r>
              <a:rPr lang="en-US" sz="1400" dirty="0" err="1">
                <a:solidFill>
                  <a:schemeClr val="tx1"/>
                </a:solidFill>
                <a:latin typeface="Century Gothic" pitchFamily="34" charset="0"/>
              </a:rPr>
              <a:t>Mpa</a:t>
            </a:r>
            <a:r>
              <a:rPr lang="en-US" sz="1400" dirty="0">
                <a:solidFill>
                  <a:schemeClr val="tx1"/>
                </a:solidFill>
                <a:latin typeface="Century Gothic" pitchFamily="34" charset="0"/>
              </a:rPr>
              <a:t> are indicated in grey </a:t>
            </a:r>
            <a:r>
              <a:rPr lang="en-US" sz="1400" dirty="0" err="1">
                <a:solidFill>
                  <a:schemeClr val="tx1"/>
                </a:solidFill>
                <a:latin typeface="Century Gothic" pitchFamily="34" charset="0"/>
              </a:rPr>
              <a:t>colour</a:t>
            </a:r>
            <a:r>
              <a:rPr lang="en-US" sz="1400" dirty="0">
                <a:solidFill>
                  <a:schemeClr val="tx1"/>
                </a:solidFill>
                <a:latin typeface="Century Gothic" pitchFamily="34" charset="0"/>
              </a:rPr>
              <a:t> and these are the areas around the keys that </a:t>
            </a:r>
            <a:r>
              <a:rPr lang="en-US" sz="1400" b="1" u="sng" dirty="0">
                <a:solidFill>
                  <a:schemeClr val="tx1"/>
                </a:solidFill>
                <a:latin typeface="Century Gothic" pitchFamily="34" charset="0"/>
              </a:rPr>
              <a:t>typically </a:t>
            </a:r>
            <a:r>
              <a:rPr lang="en-US" sz="1400" b="1" u="sng" dirty="0" err="1">
                <a:solidFill>
                  <a:schemeClr val="tx1"/>
                </a:solidFill>
                <a:latin typeface="Century Gothic" pitchFamily="34" charset="0"/>
              </a:rPr>
              <a:t>plastify</a:t>
            </a:r>
            <a:r>
              <a:rPr lang="en-US" sz="1400" b="1" u="sng" dirty="0">
                <a:solidFill>
                  <a:schemeClr val="tx1"/>
                </a:solidFill>
                <a:latin typeface="Century Gothic" pitchFamily="34" charset="0"/>
              </a:rPr>
              <a:t> </a:t>
            </a:r>
            <a:r>
              <a:rPr lang="en-US" sz="1400" dirty="0">
                <a:solidFill>
                  <a:schemeClr val="tx1"/>
                </a:solidFill>
                <a:latin typeface="Century Gothic" pitchFamily="34" charset="0"/>
              </a:rPr>
              <a:t>during the assembly </a:t>
            </a:r>
            <a:r>
              <a:rPr lang="en-US" sz="1400" dirty="0" smtClean="0">
                <a:solidFill>
                  <a:schemeClr val="tx1"/>
                </a:solidFill>
                <a:latin typeface="Century Gothic" pitchFamily="34" charset="0"/>
              </a:rPr>
              <a:t>process.</a:t>
            </a:r>
            <a:endParaRPr lang="en-US" sz="1400" dirty="0">
              <a:solidFill>
                <a:schemeClr val="tx1"/>
              </a:solidFill>
              <a:latin typeface="Century Gothic" pitchFamily="34" charset="0"/>
            </a:endParaRPr>
          </a:p>
        </p:txBody>
      </p:sp>
      <p:cxnSp>
        <p:nvCxnSpPr>
          <p:cNvPr id="31" name="Straight Arrow Connector 30"/>
          <p:cNvCxnSpPr/>
          <p:nvPr/>
        </p:nvCxnSpPr>
        <p:spPr>
          <a:xfrm>
            <a:off x="6052562" y="4981058"/>
            <a:ext cx="0" cy="505342"/>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431931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900"/>
                                        <p:tgtEl>
                                          <p:spTgt spid="32"/>
                                        </p:tgtEl>
                                      </p:cBhvr>
                                    </p:animEffect>
                                  </p:childTnLst>
                                </p:cTn>
                              </p:par>
                            </p:childTnLst>
                          </p:cTn>
                        </p:par>
                        <p:par>
                          <p:cTn id="8" fill="hold">
                            <p:stCondLst>
                              <p:cond delay="9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400"/>
                            </p:stCondLst>
                            <p:childTnLst>
                              <p:par>
                                <p:cTn id="13" presetID="10" presetClass="entr" presetSubtype="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26" name="Ορθογώνιο 25"/>
          <p:cNvSpPr/>
          <p:nvPr/>
        </p:nvSpPr>
        <p:spPr>
          <a:xfrm>
            <a:off x="4905375" y="121777"/>
            <a:ext cx="2371725"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nvGrpSpPr>
          <p:cNvPr id="2" name="Ομάδα 1"/>
          <p:cNvGrpSpPr/>
          <p:nvPr/>
        </p:nvGrpSpPr>
        <p:grpSpPr>
          <a:xfrm>
            <a:off x="5588490" y="713414"/>
            <a:ext cx="1015021" cy="400110"/>
            <a:chOff x="5588490" y="713414"/>
            <a:chExt cx="1015021" cy="400110"/>
          </a:xfrm>
        </p:grpSpPr>
        <p:sp>
          <p:nvSpPr>
            <p:cNvPr id="32" name="Ορθογώνιο 31"/>
            <p:cNvSpPr/>
            <p:nvPr/>
          </p:nvSpPr>
          <p:spPr>
            <a:xfrm>
              <a:off x="5588490" y="741081"/>
              <a:ext cx="1015021" cy="364882"/>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 name="TextBox 30"/>
            <p:cNvSpPr txBox="1"/>
            <p:nvPr/>
          </p:nvSpPr>
          <p:spPr>
            <a:xfrm>
              <a:off x="5588490" y="713414"/>
              <a:ext cx="1015021"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Collars</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sp>
        <p:nvSpPr>
          <p:cNvPr id="33" name="TextBox 3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2051" name="Picture 3"/>
          <p:cNvPicPr>
            <a:picLocks noChangeAspect="1" noChangeArrowheads="1"/>
          </p:cNvPicPr>
          <p:nvPr/>
        </p:nvPicPr>
        <p:blipFill>
          <a:blip r:embed="rId6">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830917" y="1486694"/>
            <a:ext cx="8530166"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3931443" y="4724838"/>
            <a:ext cx="4329113" cy="16004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At the ambient temperature one can observe the slightly </a:t>
            </a:r>
            <a:r>
              <a:rPr lang="en-US" sz="1400" dirty="0" err="1">
                <a:ln w="0"/>
                <a:solidFill>
                  <a:schemeClr val="bg1">
                    <a:lumMod val="85000"/>
                  </a:schemeClr>
                </a:solidFill>
                <a:latin typeface="Century Gothic" panose="020B0502020202020204" pitchFamily="34" charset="0"/>
              </a:rPr>
              <a:t>ovalised</a:t>
            </a:r>
            <a:r>
              <a:rPr lang="en-US" sz="1400" dirty="0">
                <a:ln w="0"/>
                <a:solidFill>
                  <a:schemeClr val="bg1">
                    <a:lumMod val="85000"/>
                  </a:schemeClr>
                </a:solidFill>
                <a:latin typeface="Century Gothic" panose="020B0502020202020204" pitchFamily="34" charset="0"/>
              </a:rPr>
              <a:t> shape along the vertical axis. </a:t>
            </a: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After cool down the circular symmetry is restored </a:t>
            </a: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During powering the horizontal split yoke provides rigid support for the collared coil.</a:t>
            </a:r>
          </a:p>
        </p:txBody>
      </p:sp>
    </p:spTree>
    <p:extLst>
      <p:ext uri="{BB962C8B-B14F-4D97-AF65-F5344CB8AC3E}">
        <p14:creationId xmlns:p14="http://schemas.microsoft.com/office/powerpoint/2010/main" val="256019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51"/>
                                        </p:tgtEl>
                                        <p:attrNameLst>
                                          <p:attrName>style.visibility</p:attrName>
                                        </p:attrNameLst>
                                      </p:cBhvr>
                                      <p:to>
                                        <p:strVal val="visible"/>
                                      </p:to>
                                    </p:set>
                                    <p:animEffect transition="in" filter="fade">
                                      <p:cBhvr>
                                        <p:cTn id="15" dur="500"/>
                                        <p:tgtEl>
                                          <p:spTgt spid="205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16" name="Εικόνα 15"/>
          <p:cNvPicPr>
            <a:picLocks noChangeAspect="1"/>
          </p:cNvPicPr>
          <p:nvPr/>
        </p:nvPicPr>
        <p:blipFill>
          <a:blip r:embed="rId6"/>
          <a:stretch>
            <a:fillRect/>
          </a:stretch>
        </p:blipFill>
        <p:spPr>
          <a:xfrm>
            <a:off x="208272" y="3969278"/>
            <a:ext cx="2708819" cy="2257350"/>
          </a:xfrm>
          <a:prstGeom prst="rect">
            <a:avLst/>
          </a:prstGeom>
        </p:spPr>
      </p:pic>
      <p:pic>
        <p:nvPicPr>
          <p:cNvPr id="17" name="Εικόνα 16"/>
          <p:cNvPicPr>
            <a:picLocks noChangeAspect="1"/>
          </p:cNvPicPr>
          <p:nvPr/>
        </p:nvPicPr>
        <p:blipFill>
          <a:blip r:embed="rId7"/>
          <a:stretch>
            <a:fillRect/>
          </a:stretch>
        </p:blipFill>
        <p:spPr>
          <a:xfrm>
            <a:off x="3241886" y="3978181"/>
            <a:ext cx="2697766" cy="2248139"/>
          </a:xfrm>
          <a:prstGeom prst="rect">
            <a:avLst/>
          </a:prstGeom>
        </p:spPr>
      </p:pic>
      <p:pic>
        <p:nvPicPr>
          <p:cNvPr id="18" name="Εικόνα 17"/>
          <p:cNvPicPr>
            <a:picLocks noChangeAspect="1"/>
          </p:cNvPicPr>
          <p:nvPr/>
        </p:nvPicPr>
        <p:blipFill>
          <a:blip r:embed="rId8"/>
          <a:stretch>
            <a:fillRect/>
          </a:stretch>
        </p:blipFill>
        <p:spPr>
          <a:xfrm>
            <a:off x="6273608" y="3969472"/>
            <a:ext cx="2713268" cy="2261057"/>
          </a:xfrm>
          <a:prstGeom prst="rect">
            <a:avLst/>
          </a:prstGeom>
        </p:spPr>
      </p:pic>
      <p:pic>
        <p:nvPicPr>
          <p:cNvPr id="19" name="Εικόνα 18"/>
          <p:cNvPicPr>
            <a:picLocks noChangeAspect="1"/>
          </p:cNvPicPr>
          <p:nvPr/>
        </p:nvPicPr>
        <p:blipFill>
          <a:blip r:embed="rId9"/>
          <a:stretch>
            <a:fillRect/>
          </a:stretch>
        </p:blipFill>
        <p:spPr>
          <a:xfrm>
            <a:off x="9307855" y="3978181"/>
            <a:ext cx="2697766" cy="2248139"/>
          </a:xfrm>
          <a:prstGeom prst="rect">
            <a:avLst/>
          </a:prstGeom>
        </p:spPr>
      </p:pic>
      <p:sp>
        <p:nvSpPr>
          <p:cNvPr id="22" name="TextBox 21"/>
          <p:cNvSpPr txBox="1"/>
          <p:nvPr/>
        </p:nvSpPr>
        <p:spPr>
          <a:xfrm>
            <a:off x="601828" y="6296210"/>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326851" y="6277737"/>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7008962" y="6291591"/>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169476" y="6271347"/>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sp>
        <p:nvSpPr>
          <p:cNvPr id="26" name="Ορθογώνιο 25"/>
          <p:cNvSpPr/>
          <p:nvPr/>
        </p:nvSpPr>
        <p:spPr>
          <a:xfrm>
            <a:off x="5588489" y="741081"/>
            <a:ext cx="1015021"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5695891" y="708659"/>
            <a:ext cx="800219"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Yoke</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nvGrpSpPr>
          <p:cNvPr id="20" name="Ομάδα 19"/>
          <p:cNvGrpSpPr/>
          <p:nvPr/>
        </p:nvGrpSpPr>
        <p:grpSpPr>
          <a:xfrm>
            <a:off x="4493482" y="65306"/>
            <a:ext cx="3118161" cy="553998"/>
            <a:chOff x="4493482" y="65306"/>
            <a:chExt cx="3118161" cy="553998"/>
          </a:xfrm>
        </p:grpSpPr>
        <p:sp>
          <p:nvSpPr>
            <p:cNvPr id="21"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p:cNvSpPr txBox="1"/>
            <p:nvPr/>
          </p:nvSpPr>
          <p:spPr>
            <a:xfrm>
              <a:off x="4493482" y="65306"/>
              <a:ext cx="3118161"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Von-Mises Stress</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29" name="TextBox 28"/>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31" name="Chart 20"/>
          <p:cNvGraphicFramePr/>
          <p:nvPr>
            <p:extLst>
              <p:ext uri="{D42A27DB-BD31-4B8C-83A1-F6EECF244321}">
                <p14:modId xmlns:p14="http://schemas.microsoft.com/office/powerpoint/2010/main" val="1066243583"/>
              </p:ext>
            </p:extLst>
          </p:nvPr>
        </p:nvGraphicFramePr>
        <p:xfrm>
          <a:off x="224147" y="1510475"/>
          <a:ext cx="4191000" cy="2032000"/>
        </p:xfrm>
        <a:graphic>
          <a:graphicData uri="http://schemas.openxmlformats.org/drawingml/2006/chart">
            <c:chart xmlns:c="http://schemas.openxmlformats.org/drawingml/2006/chart" xmlns:r="http://schemas.openxmlformats.org/officeDocument/2006/relationships" r:id="rId10"/>
          </a:graphicData>
        </a:graphic>
      </p:graphicFrame>
      <p:sp>
        <p:nvSpPr>
          <p:cNvPr id="30" name="TextBox 29"/>
          <p:cNvSpPr txBox="1"/>
          <p:nvPr/>
        </p:nvSpPr>
        <p:spPr>
          <a:xfrm>
            <a:off x="6496110" y="1420162"/>
            <a:ext cx="5475311" cy="224676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general rigidity of the yoke laminations is reduced by the heat exchanger holes and the horizontal split plane. </a:t>
            </a: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During the yoke assembly the interference between the collared coil and the yoke around the vertical axis induce slight bending of the yoke lamination around the collared coil. To compensate for this and to store the strain energy in the yoke we have introduced the additional radial shim at the collar-yoke interface in the region of the vertical axis and there is the slight taper at the mid-plane. </a:t>
            </a:r>
          </a:p>
        </p:txBody>
      </p:sp>
    </p:spTree>
    <p:extLst>
      <p:ext uri="{BB962C8B-B14F-4D97-AF65-F5344CB8AC3E}">
        <p14:creationId xmlns:p14="http://schemas.microsoft.com/office/powerpoint/2010/main" val="4252979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16" name="Εικόνα 15"/>
          <p:cNvPicPr>
            <a:picLocks noChangeAspect="1"/>
          </p:cNvPicPr>
          <p:nvPr/>
        </p:nvPicPr>
        <p:blipFill>
          <a:blip r:embed="rId6"/>
          <a:stretch>
            <a:fillRect/>
          </a:stretch>
        </p:blipFill>
        <p:spPr>
          <a:xfrm>
            <a:off x="188505" y="3862528"/>
            <a:ext cx="2880409" cy="2400341"/>
          </a:xfrm>
          <a:prstGeom prst="rect">
            <a:avLst/>
          </a:prstGeom>
        </p:spPr>
      </p:pic>
      <p:pic>
        <p:nvPicPr>
          <p:cNvPr id="17" name="Εικόνα 16"/>
          <p:cNvPicPr>
            <a:picLocks noChangeAspect="1"/>
          </p:cNvPicPr>
          <p:nvPr/>
        </p:nvPicPr>
        <p:blipFill>
          <a:blip r:embed="rId7"/>
          <a:stretch>
            <a:fillRect/>
          </a:stretch>
        </p:blipFill>
        <p:spPr>
          <a:xfrm>
            <a:off x="3208686" y="3848365"/>
            <a:ext cx="2906740" cy="2422283"/>
          </a:xfrm>
          <a:prstGeom prst="rect">
            <a:avLst/>
          </a:prstGeom>
        </p:spPr>
      </p:pic>
      <p:pic>
        <p:nvPicPr>
          <p:cNvPr id="18" name="Εικόνα 17"/>
          <p:cNvPicPr>
            <a:picLocks noChangeAspect="1"/>
          </p:cNvPicPr>
          <p:nvPr/>
        </p:nvPicPr>
        <p:blipFill>
          <a:blip r:embed="rId8"/>
          <a:stretch>
            <a:fillRect/>
          </a:stretch>
        </p:blipFill>
        <p:spPr>
          <a:xfrm>
            <a:off x="6205915" y="3877385"/>
            <a:ext cx="2869419" cy="2391183"/>
          </a:xfrm>
          <a:prstGeom prst="rect">
            <a:avLst/>
          </a:prstGeom>
        </p:spPr>
      </p:pic>
      <p:pic>
        <p:nvPicPr>
          <p:cNvPr id="19" name="Εικόνα 18"/>
          <p:cNvPicPr>
            <a:picLocks noChangeAspect="1"/>
          </p:cNvPicPr>
          <p:nvPr/>
        </p:nvPicPr>
        <p:blipFill>
          <a:blip r:embed="rId9"/>
          <a:stretch>
            <a:fillRect/>
          </a:stretch>
        </p:blipFill>
        <p:spPr>
          <a:xfrm>
            <a:off x="9165999" y="3872331"/>
            <a:ext cx="2878816" cy="2399014"/>
          </a:xfrm>
          <a:prstGeom prst="rect">
            <a:avLst/>
          </a:prstGeom>
        </p:spPr>
      </p:pic>
      <p:sp>
        <p:nvSpPr>
          <p:cNvPr id="22" name="TextBox 21"/>
          <p:cNvSpPr txBox="1"/>
          <p:nvPr/>
        </p:nvSpPr>
        <p:spPr>
          <a:xfrm>
            <a:off x="601828" y="6296210"/>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326851" y="6277737"/>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7008962" y="6291591"/>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169476" y="6271347"/>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sp>
        <p:nvSpPr>
          <p:cNvPr id="26" name="Ορθογώνιο 25"/>
          <p:cNvSpPr/>
          <p:nvPr/>
        </p:nvSpPr>
        <p:spPr>
          <a:xfrm>
            <a:off x="4339512" y="121777"/>
            <a:ext cx="3512976"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420702" y="65306"/>
            <a:ext cx="3350597"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Contact Pressure</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nvGrpSpPr>
          <p:cNvPr id="20" name="Ομάδα 19"/>
          <p:cNvGrpSpPr/>
          <p:nvPr/>
        </p:nvGrpSpPr>
        <p:grpSpPr>
          <a:xfrm>
            <a:off x="5370481" y="712506"/>
            <a:ext cx="1451038" cy="400110"/>
            <a:chOff x="5370481" y="712506"/>
            <a:chExt cx="1451038" cy="400110"/>
          </a:xfrm>
        </p:grpSpPr>
        <p:sp>
          <p:nvSpPr>
            <p:cNvPr id="21" name="Ορθογώνιο 20"/>
            <p:cNvSpPr/>
            <p:nvPr/>
          </p:nvSpPr>
          <p:spPr>
            <a:xfrm>
              <a:off x="5370481" y="741081"/>
              <a:ext cx="1451038" cy="364882"/>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p:cNvSpPr txBox="1"/>
            <p:nvPr/>
          </p:nvSpPr>
          <p:spPr>
            <a:xfrm>
              <a:off x="5370481" y="712506"/>
              <a:ext cx="1451038"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Half Yokes</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sp>
        <p:nvSpPr>
          <p:cNvPr id="29" name="TextBox 28"/>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31" name="Chart 22"/>
          <p:cNvGraphicFramePr/>
          <p:nvPr/>
        </p:nvGraphicFramePr>
        <p:xfrm>
          <a:off x="582881" y="1357251"/>
          <a:ext cx="4114800" cy="2362200"/>
        </p:xfrm>
        <a:graphic>
          <a:graphicData uri="http://schemas.openxmlformats.org/drawingml/2006/chart">
            <c:chart xmlns:c="http://schemas.openxmlformats.org/drawingml/2006/chart" xmlns:r="http://schemas.openxmlformats.org/officeDocument/2006/relationships" r:id="rId10"/>
          </a:graphicData>
        </a:graphic>
      </p:graphicFrame>
      <p:sp>
        <p:nvSpPr>
          <p:cNvPr id="30" name="TextBox 29"/>
          <p:cNvSpPr txBox="1"/>
          <p:nvPr/>
        </p:nvSpPr>
        <p:spPr>
          <a:xfrm>
            <a:off x="6496110" y="1420162"/>
            <a:ext cx="5475311" cy="224676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At ambient temperature, the yoke gap is defined by the Al-bars while at cryogenic temperature the gap is firmly closed, starting from the inner diameter towards the outer. </a:t>
            </a: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As discussed above, the slight bending of the yoke laminations results in higher contact pressure on the inner side of the Al-bars. </a:t>
            </a: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yoke gap remains closed up to 155 T/m creating a rigid envelope for the collared coil to sustain the very high electromagnetic forces.</a:t>
            </a:r>
          </a:p>
        </p:txBody>
      </p:sp>
    </p:spTree>
    <p:extLst>
      <p:ext uri="{BB962C8B-B14F-4D97-AF65-F5344CB8AC3E}">
        <p14:creationId xmlns:p14="http://schemas.microsoft.com/office/powerpoint/2010/main" val="318009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16" name="Εικόνα 15"/>
          <p:cNvPicPr>
            <a:picLocks noChangeAspect="1"/>
          </p:cNvPicPr>
          <p:nvPr/>
        </p:nvPicPr>
        <p:blipFill>
          <a:blip r:embed="rId6"/>
          <a:stretch>
            <a:fillRect/>
          </a:stretch>
        </p:blipFill>
        <p:spPr>
          <a:xfrm>
            <a:off x="398375" y="4104705"/>
            <a:ext cx="2460670" cy="2050559"/>
          </a:xfrm>
          <a:prstGeom prst="rect">
            <a:avLst/>
          </a:prstGeom>
        </p:spPr>
      </p:pic>
      <p:pic>
        <p:nvPicPr>
          <p:cNvPr id="17" name="Εικόνα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14377" y="4093726"/>
            <a:ext cx="2483163" cy="2069303"/>
          </a:xfrm>
          <a:prstGeom prst="rect">
            <a:avLst/>
          </a:prstGeom>
        </p:spPr>
      </p:pic>
      <p:pic>
        <p:nvPicPr>
          <p:cNvPr id="18" name="Εικόνα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24313" y="4123824"/>
            <a:ext cx="2439826" cy="2033189"/>
          </a:xfrm>
          <a:prstGeom prst="rect">
            <a:avLst/>
          </a:prstGeom>
        </p:spPr>
      </p:pic>
      <p:pic>
        <p:nvPicPr>
          <p:cNvPr id="19" name="Εικόνα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18564" y="4149302"/>
            <a:ext cx="2387625" cy="1989688"/>
          </a:xfrm>
          <a:prstGeom prst="rect">
            <a:avLst/>
          </a:prstGeom>
        </p:spPr>
      </p:pic>
      <p:sp>
        <p:nvSpPr>
          <p:cNvPr id="22" name="TextBox 21"/>
          <p:cNvSpPr txBox="1"/>
          <p:nvPr/>
        </p:nvSpPr>
        <p:spPr>
          <a:xfrm>
            <a:off x="601828" y="6296210"/>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326851" y="6277737"/>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7008962" y="6291591"/>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169476" y="6271347"/>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sp>
        <p:nvSpPr>
          <p:cNvPr id="26" name="Ορθογώνιο 25"/>
          <p:cNvSpPr/>
          <p:nvPr/>
        </p:nvSpPr>
        <p:spPr>
          <a:xfrm>
            <a:off x="4339512" y="121777"/>
            <a:ext cx="3512976"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420702" y="65306"/>
            <a:ext cx="3350597"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Contact Pressure</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nvGrpSpPr>
          <p:cNvPr id="20" name="Ομάδα 19"/>
          <p:cNvGrpSpPr/>
          <p:nvPr/>
        </p:nvGrpSpPr>
        <p:grpSpPr>
          <a:xfrm>
            <a:off x="5025834" y="712506"/>
            <a:ext cx="2140331" cy="400110"/>
            <a:chOff x="5025834" y="712506"/>
            <a:chExt cx="2140331" cy="400110"/>
          </a:xfrm>
        </p:grpSpPr>
        <p:sp>
          <p:nvSpPr>
            <p:cNvPr id="21" name="Ορθογώνιο 20"/>
            <p:cNvSpPr/>
            <p:nvPr/>
          </p:nvSpPr>
          <p:spPr>
            <a:xfrm>
              <a:off x="5025834" y="741081"/>
              <a:ext cx="2140331" cy="364882"/>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p:cNvSpPr txBox="1"/>
            <p:nvPr/>
          </p:nvSpPr>
          <p:spPr>
            <a:xfrm>
              <a:off x="5025835" y="712506"/>
              <a:ext cx="2140330"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Gap Controllers</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sp>
        <p:nvSpPr>
          <p:cNvPr id="29" name="TextBox 28"/>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32" name="Chart 24"/>
          <p:cNvGraphicFramePr/>
          <p:nvPr/>
        </p:nvGraphicFramePr>
        <p:xfrm>
          <a:off x="401160" y="1294410"/>
          <a:ext cx="3897708" cy="2668565"/>
        </p:xfrm>
        <a:graphic>
          <a:graphicData uri="http://schemas.openxmlformats.org/drawingml/2006/chart">
            <c:chart xmlns:c="http://schemas.openxmlformats.org/drawingml/2006/chart" xmlns:r="http://schemas.openxmlformats.org/officeDocument/2006/relationships" r:id="rId10"/>
          </a:graphicData>
        </a:graphic>
      </p:graphicFrame>
      <p:sp>
        <p:nvSpPr>
          <p:cNvPr id="31" name="TextBox 30"/>
          <p:cNvSpPr txBox="1"/>
          <p:nvPr/>
        </p:nvSpPr>
        <p:spPr>
          <a:xfrm>
            <a:off x="6496110" y="1420162"/>
            <a:ext cx="5475311" cy="116955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Al-bars control the gap between the two half-yokes at the ambient temperature.</a:t>
            </a: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diameter of the Al-bars is chosen to shrink away from the yoke during cool down due to the differential thermal contraction allowing the closure of the yoke gap.</a:t>
            </a:r>
          </a:p>
        </p:txBody>
      </p:sp>
    </p:spTree>
    <p:extLst>
      <p:ext uri="{BB962C8B-B14F-4D97-AF65-F5344CB8AC3E}">
        <p14:creationId xmlns:p14="http://schemas.microsoft.com/office/powerpoint/2010/main" val="3682099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16" name="Εικόνα 15"/>
          <p:cNvPicPr>
            <a:picLocks noChangeAspect="1"/>
          </p:cNvPicPr>
          <p:nvPr/>
        </p:nvPicPr>
        <p:blipFill>
          <a:blip r:embed="rId6"/>
          <a:stretch>
            <a:fillRect/>
          </a:stretch>
        </p:blipFill>
        <p:spPr>
          <a:xfrm>
            <a:off x="196791" y="3837084"/>
            <a:ext cx="2856770" cy="2380642"/>
          </a:xfrm>
          <a:prstGeom prst="rect">
            <a:avLst/>
          </a:prstGeom>
        </p:spPr>
      </p:pic>
      <p:pic>
        <p:nvPicPr>
          <p:cNvPr id="17" name="Εικόνα 16"/>
          <p:cNvPicPr>
            <a:picLocks noChangeAspect="1"/>
          </p:cNvPicPr>
          <p:nvPr/>
        </p:nvPicPr>
        <p:blipFill>
          <a:blip r:embed="rId7"/>
          <a:stretch>
            <a:fillRect/>
          </a:stretch>
        </p:blipFill>
        <p:spPr>
          <a:xfrm>
            <a:off x="3246020" y="3843970"/>
            <a:ext cx="2849978" cy="2374982"/>
          </a:xfrm>
          <a:prstGeom prst="rect">
            <a:avLst/>
          </a:prstGeom>
        </p:spPr>
      </p:pic>
      <p:pic>
        <p:nvPicPr>
          <p:cNvPr id="18" name="Εικόνα 17"/>
          <p:cNvPicPr>
            <a:picLocks noChangeAspect="1"/>
          </p:cNvPicPr>
          <p:nvPr/>
        </p:nvPicPr>
        <p:blipFill>
          <a:blip r:embed="rId8"/>
          <a:stretch>
            <a:fillRect/>
          </a:stretch>
        </p:blipFill>
        <p:spPr>
          <a:xfrm>
            <a:off x="6284622" y="3864329"/>
            <a:ext cx="2796298" cy="2330249"/>
          </a:xfrm>
          <a:prstGeom prst="rect">
            <a:avLst/>
          </a:prstGeom>
        </p:spPr>
      </p:pic>
      <p:pic>
        <p:nvPicPr>
          <p:cNvPr id="19" name="Εικόνα 18"/>
          <p:cNvPicPr>
            <a:picLocks noChangeAspect="1"/>
          </p:cNvPicPr>
          <p:nvPr/>
        </p:nvPicPr>
        <p:blipFill>
          <a:blip r:embed="rId9"/>
          <a:stretch>
            <a:fillRect/>
          </a:stretch>
        </p:blipFill>
        <p:spPr>
          <a:xfrm>
            <a:off x="9275161" y="3855823"/>
            <a:ext cx="2826481" cy="2355401"/>
          </a:xfrm>
          <a:prstGeom prst="rect">
            <a:avLst/>
          </a:prstGeom>
        </p:spPr>
      </p:pic>
      <p:sp>
        <p:nvSpPr>
          <p:cNvPr id="22" name="TextBox 21"/>
          <p:cNvSpPr txBox="1"/>
          <p:nvPr/>
        </p:nvSpPr>
        <p:spPr>
          <a:xfrm>
            <a:off x="601828" y="6296210"/>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326851" y="6277737"/>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7008962" y="6291591"/>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169476" y="6271347"/>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sp>
        <p:nvSpPr>
          <p:cNvPr id="26" name="Ορθογώνιο 25"/>
          <p:cNvSpPr/>
          <p:nvPr/>
        </p:nvSpPr>
        <p:spPr>
          <a:xfrm>
            <a:off x="5719417" y="741081"/>
            <a:ext cx="753166"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5726348" y="716136"/>
            <a:ext cx="739305"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Shell</a:t>
            </a:r>
            <a:endParaRPr lang="en-US" sz="2000" dirty="0">
              <a:ln w="0"/>
              <a:gradFill>
                <a:gsLst>
                  <a:gs pos="21000">
                    <a:srgbClr val="53575C"/>
                  </a:gs>
                  <a:gs pos="88000">
                    <a:srgbClr val="C5C7CA"/>
                  </a:gs>
                </a:gsLst>
                <a:lin ang="5400000"/>
              </a:gradFill>
              <a:latin typeface="Century Gothic" panose="020B0502020202020204" pitchFamily="34" charset="0"/>
            </a:endParaRPr>
          </a:p>
        </p:txBody>
      </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29" name="Chart 1082"/>
          <p:cNvGraphicFramePr/>
          <p:nvPr/>
        </p:nvGraphicFramePr>
        <p:xfrm>
          <a:off x="198912" y="1306284"/>
          <a:ext cx="3411187" cy="2446565"/>
        </p:xfrm>
        <a:graphic>
          <a:graphicData uri="http://schemas.openxmlformats.org/drawingml/2006/chart">
            <c:chart xmlns:c="http://schemas.openxmlformats.org/drawingml/2006/chart" xmlns:r="http://schemas.openxmlformats.org/officeDocument/2006/relationships" r:id="rId10"/>
          </a:graphicData>
        </a:graphic>
      </p:graphicFrame>
      <p:pic>
        <p:nvPicPr>
          <p:cNvPr id="31" name="Picture 30"/>
          <p:cNvPicPr/>
          <p:nvPr/>
        </p:nvPicPr>
        <p:blipFill>
          <a:blip r:embed="rId11"/>
          <a:stretch>
            <a:fillRect/>
          </a:stretch>
        </p:blipFill>
        <p:spPr>
          <a:xfrm>
            <a:off x="5260422" y="1429841"/>
            <a:ext cx="3617247" cy="2263270"/>
          </a:xfrm>
          <a:prstGeom prst="rect">
            <a:avLst/>
          </a:prstGeom>
          <a:ln>
            <a:noFill/>
          </a:ln>
          <a:effectLst>
            <a:softEdge rad="112500"/>
          </a:effectLst>
        </p:spPr>
      </p:pic>
      <p:grpSp>
        <p:nvGrpSpPr>
          <p:cNvPr id="32" name="Ομάδα 1"/>
          <p:cNvGrpSpPr/>
          <p:nvPr/>
        </p:nvGrpSpPr>
        <p:grpSpPr>
          <a:xfrm>
            <a:off x="4089443" y="65306"/>
            <a:ext cx="4013115" cy="553998"/>
            <a:chOff x="4545735" y="65306"/>
            <a:chExt cx="3278100" cy="553998"/>
          </a:xfrm>
        </p:grpSpPr>
        <p:sp>
          <p:nvSpPr>
            <p:cNvPr id="33" name="Ορθογώνιο 25"/>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4" name="TextBox 33"/>
            <p:cNvSpPr txBox="1"/>
            <p:nvPr/>
          </p:nvSpPr>
          <p:spPr>
            <a:xfrm>
              <a:off x="4545736" y="65306"/>
              <a:ext cx="3278099"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Azimuthal Stress </a:t>
              </a:r>
              <a:r>
                <a:rPr lang="el-GR" sz="3000" dirty="0" smtClean="0">
                  <a:ln w="0"/>
                  <a:gradFill>
                    <a:gsLst>
                      <a:gs pos="21000">
                        <a:srgbClr val="53575C"/>
                      </a:gs>
                      <a:gs pos="88000">
                        <a:srgbClr val="C5C7CA"/>
                      </a:gs>
                    </a:gsLst>
                    <a:lin ang="5400000"/>
                  </a:gradFill>
                  <a:latin typeface="Century Gothic" panose="020B0502020202020204" pitchFamily="34" charset="0"/>
                </a:rPr>
                <a:t>σθ</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5" name="TextBox 34"/>
          <p:cNvSpPr txBox="1"/>
          <p:nvPr/>
        </p:nvSpPr>
        <p:spPr>
          <a:xfrm>
            <a:off x="8877669" y="1545813"/>
            <a:ext cx="3093752" cy="203132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stainless steel outer shell tension shall remain below 250 </a:t>
            </a:r>
            <a:r>
              <a:rPr lang="en-US" sz="1400" dirty="0" err="1">
                <a:ln w="0"/>
                <a:solidFill>
                  <a:schemeClr val="bg1">
                    <a:lumMod val="85000"/>
                  </a:schemeClr>
                </a:solidFill>
                <a:latin typeface="Century Gothic" panose="020B0502020202020204" pitchFamily="34" charset="0"/>
              </a:rPr>
              <a:t>MPa</a:t>
            </a:r>
            <a:r>
              <a:rPr lang="en-US" sz="1400" dirty="0">
                <a:ln w="0"/>
                <a:solidFill>
                  <a:schemeClr val="bg1">
                    <a:lumMod val="85000"/>
                  </a:schemeClr>
                </a:solidFill>
                <a:latin typeface="Century Gothic" panose="020B0502020202020204" pitchFamily="34" charset="0"/>
              </a:rPr>
              <a:t> at ambient temperature. </a:t>
            </a: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After the welding process, the peak value of 334 </a:t>
            </a:r>
            <a:r>
              <a:rPr lang="en-US" sz="1400" dirty="0" err="1">
                <a:ln w="0"/>
                <a:solidFill>
                  <a:schemeClr val="bg1">
                    <a:lumMod val="85000"/>
                  </a:schemeClr>
                </a:solidFill>
                <a:latin typeface="Century Gothic" panose="020B0502020202020204" pitchFamily="34" charset="0"/>
              </a:rPr>
              <a:t>MPa</a:t>
            </a:r>
            <a:r>
              <a:rPr lang="en-US" sz="1400" dirty="0">
                <a:ln w="0"/>
                <a:solidFill>
                  <a:schemeClr val="bg1">
                    <a:lumMod val="85000"/>
                  </a:schemeClr>
                </a:solidFill>
                <a:latin typeface="Century Gothic" panose="020B0502020202020204" pitchFamily="34" charset="0"/>
              </a:rPr>
              <a:t> is localized in the welding area while the mean stress in the shell remains below 215 </a:t>
            </a:r>
            <a:r>
              <a:rPr lang="en-US" sz="1400" dirty="0" err="1">
                <a:ln w="0"/>
                <a:solidFill>
                  <a:schemeClr val="bg1">
                    <a:lumMod val="85000"/>
                  </a:schemeClr>
                </a:solidFill>
                <a:latin typeface="Century Gothic" panose="020B0502020202020204" pitchFamily="34" charset="0"/>
              </a:rPr>
              <a:t>Mpa</a:t>
            </a:r>
            <a:r>
              <a:rPr lang="en-US" sz="1400" dirty="0">
                <a:ln w="0"/>
                <a:solidFill>
                  <a:schemeClr val="bg1">
                    <a:lumMod val="85000"/>
                  </a:schemeClr>
                </a:solidFill>
                <a:latin typeface="Century Gothic" panose="020B0502020202020204" pitchFamily="34" charset="0"/>
              </a:rPr>
              <a:t>.</a:t>
            </a:r>
          </a:p>
        </p:txBody>
      </p:sp>
    </p:spTree>
    <p:extLst>
      <p:ext uri="{BB962C8B-B14F-4D97-AF65-F5344CB8AC3E}">
        <p14:creationId xmlns:p14="http://schemas.microsoft.com/office/powerpoint/2010/main" val="2743287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4346964" y="131302"/>
            <a:ext cx="3498074"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4346964" y="74831"/>
            <a:ext cx="3498073"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Introduction</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27" name="TextBox 26"/>
          <p:cNvSpPr txBox="1"/>
          <p:nvPr/>
        </p:nvSpPr>
        <p:spPr>
          <a:xfrm>
            <a:off x="194815" y="4507688"/>
            <a:ext cx="11997185" cy="1815882"/>
          </a:xfrm>
          <a:prstGeom prst="rect">
            <a:avLst/>
          </a:prstGeom>
          <a:noFill/>
        </p:spPr>
        <p:txBody>
          <a:bodyPr wrap="square" rtlCol="0">
            <a:spAutoFit/>
          </a:bodyPr>
          <a:lstStyle/>
          <a:p>
            <a:pPr marL="285750" indent="-28575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The future upgrades of the CERN accelerator chain along with the future high-energy </a:t>
            </a:r>
            <a:r>
              <a:rPr lang="en-US" sz="1400" dirty="0" smtClean="0">
                <a:ln w="0"/>
                <a:solidFill>
                  <a:schemeClr val="bg1">
                    <a:lumMod val="85000"/>
                  </a:schemeClr>
                </a:solidFill>
                <a:latin typeface="Century Gothic" panose="020B0502020202020204" pitchFamily="34" charset="0"/>
              </a:rPr>
              <a:t>colliders, notably </a:t>
            </a:r>
            <a:r>
              <a:rPr lang="en-US" sz="1400" dirty="0">
                <a:ln w="0"/>
                <a:solidFill>
                  <a:schemeClr val="bg1">
                    <a:lumMod val="85000"/>
                  </a:schemeClr>
                </a:solidFill>
                <a:latin typeface="Century Gothic" panose="020B0502020202020204" pitchFamily="34" charset="0"/>
              </a:rPr>
              <a:t>the FCC, will </a:t>
            </a:r>
            <a:r>
              <a:rPr lang="en-US" sz="1400" b="1" i="1" dirty="0">
                <a:ln w="0"/>
                <a:solidFill>
                  <a:schemeClr val="bg1">
                    <a:lumMod val="85000"/>
                  </a:schemeClr>
                </a:solidFill>
                <a:latin typeface="Century Gothic" panose="020B0502020202020204" pitchFamily="34" charset="0"/>
              </a:rPr>
              <a:t>require high gradient quadrupoles</a:t>
            </a:r>
            <a:r>
              <a:rPr lang="en-US" sz="1400" b="1" i="1" dirty="0" smtClean="0">
                <a:ln w="0"/>
                <a:solidFill>
                  <a:schemeClr val="bg1">
                    <a:lumMod val="85000"/>
                  </a:schemeClr>
                </a:solidFill>
                <a:latin typeface="Century Gothic" panose="020B0502020202020204" pitchFamily="34" charset="0"/>
              </a:rPr>
              <a:t>.</a:t>
            </a:r>
          </a:p>
          <a:p>
            <a:pPr marL="285750" indent="-28575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The most likely option for the </a:t>
            </a:r>
            <a:r>
              <a:rPr lang="en-US" sz="1400" dirty="0" smtClean="0">
                <a:ln w="0"/>
                <a:solidFill>
                  <a:schemeClr val="bg1">
                    <a:lumMod val="85000"/>
                  </a:schemeClr>
                </a:solidFill>
                <a:latin typeface="Century Gothic" panose="020B0502020202020204" pitchFamily="34" charset="0"/>
              </a:rPr>
              <a:t>conductor technology </a:t>
            </a:r>
            <a:r>
              <a:rPr lang="en-US" sz="1400" dirty="0">
                <a:ln w="0"/>
                <a:solidFill>
                  <a:schemeClr val="bg1">
                    <a:lumMod val="85000"/>
                  </a:schemeClr>
                </a:solidFill>
                <a:latin typeface="Century Gothic" panose="020B0502020202020204" pitchFamily="34" charset="0"/>
              </a:rPr>
              <a:t>today is the </a:t>
            </a:r>
            <a:r>
              <a:rPr lang="en-US" sz="1400" b="1" i="1" dirty="0">
                <a:ln w="0"/>
                <a:solidFill>
                  <a:schemeClr val="bg1">
                    <a:lumMod val="85000"/>
                  </a:schemeClr>
                </a:solidFill>
                <a:latin typeface="Century Gothic" panose="020B0502020202020204" pitchFamily="34" charset="0"/>
              </a:rPr>
              <a:t>Nb3Sn</a:t>
            </a:r>
            <a:r>
              <a:rPr lang="en-US" sz="1400" dirty="0">
                <a:ln w="0"/>
                <a:solidFill>
                  <a:schemeClr val="bg1">
                    <a:lumMod val="85000"/>
                  </a:schemeClr>
                </a:solidFill>
                <a:latin typeface="Century Gothic" panose="020B0502020202020204" pitchFamily="34" charset="0"/>
              </a:rPr>
              <a:t>, which sets stringent requirements for the coil fabrication </a:t>
            </a:r>
            <a:r>
              <a:rPr lang="en-US" sz="1400" dirty="0" smtClean="0">
                <a:ln w="0"/>
                <a:solidFill>
                  <a:schemeClr val="bg1">
                    <a:lumMod val="85000"/>
                  </a:schemeClr>
                </a:solidFill>
                <a:latin typeface="Century Gothic" panose="020B0502020202020204" pitchFamily="34" charset="0"/>
              </a:rPr>
              <a:t>technology and </a:t>
            </a:r>
            <a:r>
              <a:rPr lang="en-US" sz="1400" dirty="0">
                <a:ln w="0"/>
                <a:solidFill>
                  <a:schemeClr val="bg1">
                    <a:lumMod val="85000"/>
                  </a:schemeClr>
                </a:solidFill>
                <a:latin typeface="Century Gothic" panose="020B0502020202020204" pitchFamily="34" charset="0"/>
              </a:rPr>
              <a:t>the mechanical structure of the magnet cold mass</a:t>
            </a:r>
            <a:r>
              <a:rPr lang="en-US" sz="1400" dirty="0" smtClean="0">
                <a:ln w="0"/>
                <a:solidFill>
                  <a:schemeClr val="bg1">
                    <a:lumMod val="85000"/>
                  </a:schemeClr>
                </a:solidFill>
                <a:latin typeface="Century Gothic" panose="020B0502020202020204" pitchFamily="34" charset="0"/>
              </a:rPr>
              <a:t>.</a:t>
            </a:r>
          </a:p>
          <a:p>
            <a:pPr marL="285750" indent="-28575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Any larger series of magnets shall </a:t>
            </a:r>
            <a:r>
              <a:rPr lang="en-US" sz="1400" dirty="0" smtClean="0">
                <a:ln w="0"/>
                <a:solidFill>
                  <a:schemeClr val="bg1">
                    <a:lumMod val="85000"/>
                  </a:schemeClr>
                </a:solidFill>
                <a:latin typeface="Century Gothic" panose="020B0502020202020204" pitchFamily="34" charset="0"/>
              </a:rPr>
              <a:t>be industrially </a:t>
            </a:r>
            <a:r>
              <a:rPr lang="en-US" sz="1400" dirty="0">
                <a:ln w="0"/>
                <a:solidFill>
                  <a:schemeClr val="bg1">
                    <a:lumMod val="85000"/>
                  </a:schemeClr>
                </a:solidFill>
                <a:latin typeface="Century Gothic" panose="020B0502020202020204" pitchFamily="34" charset="0"/>
              </a:rPr>
              <a:t>produced whilst </a:t>
            </a:r>
            <a:r>
              <a:rPr lang="en-US" sz="1400" b="1" i="1" dirty="0">
                <a:ln w="0"/>
                <a:solidFill>
                  <a:schemeClr val="bg1">
                    <a:lumMod val="85000"/>
                  </a:schemeClr>
                </a:solidFill>
                <a:latin typeface="Century Gothic" panose="020B0502020202020204" pitchFamily="34" charset="0"/>
              </a:rPr>
              <a:t>respecting the criteria of accelerator quality magnets </a:t>
            </a:r>
            <a:r>
              <a:rPr lang="en-US" sz="1400" dirty="0">
                <a:ln w="0"/>
                <a:solidFill>
                  <a:schemeClr val="bg1">
                    <a:lumMod val="85000"/>
                  </a:schemeClr>
                </a:solidFill>
                <a:latin typeface="Century Gothic" panose="020B0502020202020204" pitchFamily="34" charset="0"/>
              </a:rPr>
              <a:t>in terms of </a:t>
            </a:r>
            <a:r>
              <a:rPr lang="en-US" sz="1400" dirty="0" smtClean="0">
                <a:ln w="0"/>
                <a:solidFill>
                  <a:schemeClr val="bg1">
                    <a:lumMod val="85000"/>
                  </a:schemeClr>
                </a:solidFill>
                <a:latin typeface="Century Gothic" panose="020B0502020202020204" pitchFamily="34" charset="0"/>
              </a:rPr>
              <a:t>the magnetic </a:t>
            </a:r>
            <a:r>
              <a:rPr lang="en-US" sz="1400" dirty="0">
                <a:ln w="0"/>
                <a:solidFill>
                  <a:schemeClr val="bg1">
                    <a:lumMod val="85000"/>
                  </a:schemeClr>
                </a:solidFill>
                <a:latin typeface="Century Gothic" panose="020B0502020202020204" pitchFamily="34" charset="0"/>
              </a:rPr>
              <a:t>performance, reproducibility, and reliability</a:t>
            </a:r>
            <a:r>
              <a:rPr lang="en-US" sz="1400" dirty="0" smtClean="0">
                <a:ln w="0"/>
                <a:solidFill>
                  <a:schemeClr val="bg1">
                    <a:lumMod val="85000"/>
                  </a:schemeClr>
                </a:solidFill>
                <a:latin typeface="Century Gothic" panose="020B0502020202020204" pitchFamily="34" charset="0"/>
              </a:rPr>
              <a:t>.</a:t>
            </a:r>
          </a:p>
          <a:p>
            <a:pPr marL="285750" indent="-28575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Given the significant investment in </a:t>
            </a:r>
            <a:r>
              <a:rPr lang="en-US" sz="1400" dirty="0" smtClean="0">
                <a:ln w="0"/>
                <a:solidFill>
                  <a:schemeClr val="bg1">
                    <a:lumMod val="85000"/>
                  </a:schemeClr>
                </a:solidFill>
                <a:latin typeface="Century Gothic" panose="020B0502020202020204" pitchFamily="34" charset="0"/>
              </a:rPr>
              <a:t>conductor, </a:t>
            </a:r>
            <a:r>
              <a:rPr lang="en-US" sz="1400" b="1" i="1" dirty="0" smtClean="0">
                <a:ln w="0"/>
                <a:solidFill>
                  <a:schemeClr val="bg1">
                    <a:lumMod val="85000"/>
                  </a:schemeClr>
                </a:solidFill>
                <a:latin typeface="Century Gothic" panose="020B0502020202020204" pitchFamily="34" charset="0"/>
              </a:rPr>
              <a:t>the </a:t>
            </a:r>
            <a:r>
              <a:rPr lang="en-US" sz="1400" b="1" i="1" dirty="0">
                <a:ln w="0"/>
                <a:solidFill>
                  <a:schemeClr val="bg1">
                    <a:lumMod val="85000"/>
                  </a:schemeClr>
                </a:solidFill>
                <a:latin typeface="Century Gothic" panose="020B0502020202020204" pitchFamily="34" charset="0"/>
              </a:rPr>
              <a:t>losses during the manufacturing process shall be minimized </a:t>
            </a:r>
            <a:r>
              <a:rPr lang="en-US" sz="1400" dirty="0">
                <a:ln w="0"/>
                <a:solidFill>
                  <a:schemeClr val="bg1">
                    <a:lumMod val="85000"/>
                  </a:schemeClr>
                </a:solidFill>
                <a:latin typeface="Century Gothic" panose="020B0502020202020204" pitchFamily="34" charset="0"/>
              </a:rPr>
              <a:t>by careful engineering of the </a:t>
            </a:r>
            <a:r>
              <a:rPr lang="en-US" sz="1400" dirty="0" smtClean="0">
                <a:ln w="0"/>
                <a:solidFill>
                  <a:schemeClr val="bg1">
                    <a:lumMod val="85000"/>
                  </a:schemeClr>
                </a:solidFill>
                <a:latin typeface="Century Gothic" panose="020B0502020202020204" pitchFamily="34" charset="0"/>
              </a:rPr>
              <a:t>magnet cold </a:t>
            </a:r>
            <a:r>
              <a:rPr lang="en-US" sz="1400" dirty="0">
                <a:ln w="0"/>
                <a:solidFill>
                  <a:schemeClr val="bg1">
                    <a:lumMod val="85000"/>
                  </a:schemeClr>
                </a:solidFill>
                <a:latin typeface="Century Gothic" panose="020B0502020202020204" pitchFamily="34" charset="0"/>
              </a:rPr>
              <a:t>mass and the </a:t>
            </a:r>
            <a:r>
              <a:rPr lang="en-US" sz="1400" dirty="0" err="1">
                <a:ln w="0"/>
                <a:solidFill>
                  <a:schemeClr val="bg1">
                    <a:lumMod val="85000"/>
                  </a:schemeClr>
                </a:solidFill>
                <a:latin typeface="Century Gothic" panose="020B0502020202020204" pitchFamily="34" charset="0"/>
              </a:rPr>
              <a:t>optimisation</a:t>
            </a:r>
            <a:r>
              <a:rPr lang="en-US" sz="1400" dirty="0">
                <a:ln w="0"/>
                <a:solidFill>
                  <a:schemeClr val="bg1">
                    <a:lumMod val="85000"/>
                  </a:schemeClr>
                </a:solidFill>
                <a:latin typeface="Century Gothic" panose="020B0502020202020204" pitchFamily="34" charset="0"/>
              </a:rPr>
              <a:t> of the production tools and procedures.</a:t>
            </a:r>
          </a:p>
        </p:txBody>
      </p:sp>
      <p:sp>
        <p:nvSpPr>
          <p:cNvPr id="28" name="TextBox 27"/>
          <p:cNvSpPr txBox="1"/>
          <p:nvPr/>
        </p:nvSpPr>
        <p:spPr>
          <a:xfrm>
            <a:off x="201873" y="1708227"/>
            <a:ext cx="11883123" cy="1815882"/>
          </a:xfrm>
          <a:prstGeom prst="rect">
            <a:avLst/>
          </a:prstGeom>
          <a:noFill/>
        </p:spPr>
        <p:txBody>
          <a:bodyPr wrap="square" rtlCol="0">
            <a:spAutoFit/>
          </a:bodyPr>
          <a:lstStyle/>
          <a:p>
            <a:pPr marL="285750" indent="-28575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At CERN a </a:t>
            </a:r>
            <a:r>
              <a:rPr lang="en-US" sz="1400" b="1" i="1" dirty="0">
                <a:ln w="0"/>
                <a:solidFill>
                  <a:schemeClr val="bg1">
                    <a:lumMod val="85000"/>
                  </a:schemeClr>
                </a:solidFill>
                <a:latin typeface="Century Gothic" panose="020B0502020202020204" pitchFamily="34" charset="0"/>
              </a:rPr>
              <a:t>long experience </a:t>
            </a:r>
            <a:r>
              <a:rPr lang="en-US" sz="1400" dirty="0">
                <a:ln w="0"/>
                <a:solidFill>
                  <a:schemeClr val="bg1">
                    <a:lumMod val="85000"/>
                  </a:schemeClr>
                </a:solidFill>
                <a:latin typeface="Century Gothic" panose="020B0502020202020204" pitchFamily="34" charset="0"/>
              </a:rPr>
              <a:t>from industrially produced accelerator magnets has been </a:t>
            </a:r>
            <a:r>
              <a:rPr lang="en-US" sz="1400" dirty="0" smtClean="0">
                <a:ln w="0"/>
                <a:solidFill>
                  <a:schemeClr val="bg1">
                    <a:lumMod val="85000"/>
                  </a:schemeClr>
                </a:solidFill>
                <a:latin typeface="Century Gothic" panose="020B0502020202020204" pitchFamily="34" charset="0"/>
              </a:rPr>
              <a:t>acquired over </a:t>
            </a:r>
            <a:r>
              <a:rPr lang="en-US" sz="1400" dirty="0">
                <a:ln w="0"/>
                <a:solidFill>
                  <a:schemeClr val="bg1">
                    <a:lumMod val="85000"/>
                  </a:schemeClr>
                </a:solidFill>
                <a:latin typeface="Century Gothic" panose="020B0502020202020204" pitchFamily="34" charset="0"/>
              </a:rPr>
              <a:t>the years culminating in the successful series production of the </a:t>
            </a:r>
            <a:r>
              <a:rPr lang="en-US" sz="1400" b="1" i="1" dirty="0">
                <a:ln w="0"/>
                <a:solidFill>
                  <a:schemeClr val="bg1">
                    <a:lumMod val="85000"/>
                  </a:schemeClr>
                </a:solidFill>
                <a:latin typeface="Century Gothic" panose="020B0502020202020204" pitchFamily="34" charset="0"/>
              </a:rPr>
              <a:t>LHC Main Dipoles </a:t>
            </a:r>
            <a:r>
              <a:rPr lang="en-US" sz="1400" dirty="0">
                <a:ln w="0"/>
                <a:solidFill>
                  <a:schemeClr val="bg1">
                    <a:lumMod val="85000"/>
                  </a:schemeClr>
                </a:solidFill>
                <a:latin typeface="Century Gothic" panose="020B0502020202020204" pitchFamily="34" charset="0"/>
              </a:rPr>
              <a:t>(MB) </a:t>
            </a:r>
            <a:r>
              <a:rPr lang="en-US" sz="1400" dirty="0" smtClean="0">
                <a:ln w="0"/>
                <a:solidFill>
                  <a:schemeClr val="bg1">
                    <a:lumMod val="85000"/>
                  </a:schemeClr>
                </a:solidFill>
                <a:latin typeface="Century Gothic" panose="020B0502020202020204" pitchFamily="34" charset="0"/>
              </a:rPr>
              <a:t>and </a:t>
            </a:r>
            <a:r>
              <a:rPr lang="en-US" sz="1400" b="1" i="1" dirty="0" smtClean="0">
                <a:ln w="0"/>
                <a:solidFill>
                  <a:schemeClr val="bg1">
                    <a:lumMod val="85000"/>
                  </a:schemeClr>
                </a:solidFill>
                <a:latin typeface="Century Gothic" panose="020B0502020202020204" pitchFamily="34" charset="0"/>
              </a:rPr>
              <a:t>Main </a:t>
            </a:r>
            <a:r>
              <a:rPr lang="en-US" sz="1400" b="1" i="1" dirty="0">
                <a:ln w="0"/>
                <a:solidFill>
                  <a:schemeClr val="bg1">
                    <a:lumMod val="85000"/>
                  </a:schemeClr>
                </a:solidFill>
                <a:latin typeface="Century Gothic" panose="020B0502020202020204" pitchFamily="34" charset="0"/>
              </a:rPr>
              <a:t>Quadrupoles </a:t>
            </a:r>
            <a:r>
              <a:rPr lang="en-US" sz="1400" dirty="0">
                <a:ln w="0"/>
                <a:solidFill>
                  <a:schemeClr val="bg1">
                    <a:lumMod val="85000"/>
                  </a:schemeClr>
                </a:solidFill>
                <a:latin typeface="Century Gothic" panose="020B0502020202020204" pitchFamily="34" charset="0"/>
              </a:rPr>
              <a:t>(MQ) along with </a:t>
            </a:r>
            <a:r>
              <a:rPr lang="en-US" sz="1400" b="1" dirty="0">
                <a:ln w="0"/>
                <a:solidFill>
                  <a:schemeClr val="bg1">
                    <a:lumMod val="85000"/>
                  </a:schemeClr>
                </a:solidFill>
                <a:latin typeface="Century Gothic" panose="020B0502020202020204" pitchFamily="34" charset="0"/>
              </a:rPr>
              <a:t>special magnets </a:t>
            </a:r>
            <a:r>
              <a:rPr lang="en-US" sz="1400" dirty="0">
                <a:ln w="0"/>
                <a:solidFill>
                  <a:schemeClr val="bg1">
                    <a:lumMod val="85000"/>
                  </a:schemeClr>
                </a:solidFill>
                <a:latin typeface="Century Gothic" panose="020B0502020202020204" pitchFamily="34" charset="0"/>
              </a:rPr>
              <a:t>for the insertion </a:t>
            </a:r>
            <a:r>
              <a:rPr lang="en-US" sz="1400" dirty="0" smtClean="0">
                <a:ln w="0"/>
                <a:solidFill>
                  <a:schemeClr val="bg1">
                    <a:lumMod val="85000"/>
                  </a:schemeClr>
                </a:solidFill>
                <a:latin typeface="Century Gothic" panose="020B0502020202020204" pitchFamily="34" charset="0"/>
              </a:rPr>
              <a:t>regions.</a:t>
            </a:r>
          </a:p>
          <a:p>
            <a:pPr marL="285750" indent="-285750">
              <a:buFont typeface="Arial" panose="020B0604020202020204" pitchFamily="34" charset="0"/>
              <a:buChar char="•"/>
            </a:pPr>
            <a:r>
              <a:rPr lang="en-US" sz="1400" dirty="0" smtClean="0">
                <a:ln w="0"/>
                <a:solidFill>
                  <a:schemeClr val="bg1">
                    <a:lumMod val="85000"/>
                  </a:schemeClr>
                </a:solidFill>
                <a:latin typeface="Century Gothic" panose="020B0502020202020204" pitchFamily="34" charset="0"/>
              </a:rPr>
              <a:t>They </a:t>
            </a:r>
            <a:r>
              <a:rPr lang="en-US" sz="1400" dirty="0">
                <a:ln w="0"/>
                <a:solidFill>
                  <a:schemeClr val="bg1">
                    <a:lumMod val="85000"/>
                  </a:schemeClr>
                </a:solidFill>
                <a:latin typeface="Century Gothic" panose="020B0502020202020204" pitchFamily="34" charset="0"/>
              </a:rPr>
              <a:t>all share </a:t>
            </a:r>
            <a:r>
              <a:rPr lang="en-US" sz="1400" dirty="0" smtClean="0">
                <a:ln w="0"/>
                <a:solidFill>
                  <a:schemeClr val="bg1">
                    <a:lumMod val="85000"/>
                  </a:schemeClr>
                </a:solidFill>
                <a:latin typeface="Century Gothic" panose="020B0502020202020204" pitchFamily="34" charset="0"/>
              </a:rPr>
              <a:t>similar </a:t>
            </a:r>
            <a:r>
              <a:rPr lang="en-US" sz="1400" b="1" i="1" dirty="0" smtClean="0">
                <a:ln w="0"/>
                <a:solidFill>
                  <a:schemeClr val="bg1">
                    <a:lumMod val="85000"/>
                  </a:schemeClr>
                </a:solidFill>
                <a:latin typeface="Century Gothic" panose="020B0502020202020204" pitchFamily="34" charset="0"/>
              </a:rPr>
              <a:t>well-proven </a:t>
            </a:r>
            <a:r>
              <a:rPr lang="en-US" sz="1400" b="1" i="1" dirty="0">
                <a:ln w="0"/>
                <a:solidFill>
                  <a:schemeClr val="bg1">
                    <a:lumMod val="85000"/>
                  </a:schemeClr>
                </a:solidFill>
                <a:latin typeface="Century Gothic" panose="020B0502020202020204" pitchFamily="34" charset="0"/>
              </a:rPr>
              <a:t>features </a:t>
            </a:r>
            <a:r>
              <a:rPr lang="en-US" sz="1400" dirty="0">
                <a:ln w="0"/>
                <a:solidFill>
                  <a:schemeClr val="bg1">
                    <a:lumMod val="85000"/>
                  </a:schemeClr>
                </a:solidFill>
                <a:latin typeface="Century Gothic" panose="020B0502020202020204" pitchFamily="34" charset="0"/>
              </a:rPr>
              <a:t>like collared coils and laminated iron yokes for clamping the </a:t>
            </a:r>
            <a:r>
              <a:rPr lang="en-US" sz="1400" b="1" i="1" dirty="0" err="1">
                <a:ln w="0"/>
                <a:solidFill>
                  <a:schemeClr val="bg1">
                    <a:lumMod val="85000"/>
                  </a:schemeClr>
                </a:solidFill>
                <a:latin typeface="Century Gothic" panose="020B0502020202020204" pitchFamily="34" charset="0"/>
              </a:rPr>
              <a:t>Nb</a:t>
            </a:r>
            <a:r>
              <a:rPr lang="en-US" sz="1400" b="1" i="1" dirty="0">
                <a:ln w="0"/>
                <a:solidFill>
                  <a:schemeClr val="bg1">
                    <a:lumMod val="85000"/>
                  </a:schemeClr>
                </a:solidFill>
                <a:latin typeface="Century Gothic" panose="020B0502020202020204" pitchFamily="34" charset="0"/>
              </a:rPr>
              <a:t>-Ti </a:t>
            </a:r>
            <a:r>
              <a:rPr lang="en-US" sz="1400" dirty="0">
                <a:ln w="0"/>
                <a:solidFill>
                  <a:schemeClr val="bg1">
                    <a:lumMod val="85000"/>
                  </a:schemeClr>
                </a:solidFill>
                <a:latin typeface="Century Gothic" panose="020B0502020202020204" pitchFamily="34" charset="0"/>
              </a:rPr>
              <a:t>coils </a:t>
            </a:r>
            <a:r>
              <a:rPr lang="en-US" sz="1400" dirty="0" smtClean="0">
                <a:ln w="0"/>
                <a:solidFill>
                  <a:schemeClr val="bg1">
                    <a:lumMod val="85000"/>
                  </a:schemeClr>
                </a:solidFill>
                <a:latin typeface="Century Gothic" panose="020B0502020202020204" pitchFamily="34" charset="0"/>
              </a:rPr>
              <a:t>under the </a:t>
            </a:r>
            <a:r>
              <a:rPr lang="en-US" sz="1400" dirty="0">
                <a:ln w="0"/>
                <a:solidFill>
                  <a:schemeClr val="bg1">
                    <a:lumMod val="85000"/>
                  </a:schemeClr>
                </a:solidFill>
                <a:latin typeface="Century Gothic" panose="020B0502020202020204" pitchFamily="34" charset="0"/>
              </a:rPr>
              <a:t>influence of very high electro-magnetic forces</a:t>
            </a:r>
            <a:r>
              <a:rPr lang="en-US" sz="1400" dirty="0" smtClean="0">
                <a:ln w="0"/>
                <a:solidFill>
                  <a:schemeClr val="bg1">
                    <a:lumMod val="85000"/>
                  </a:schemeClr>
                </a:solidFill>
                <a:latin typeface="Century Gothic" panose="020B0502020202020204" pitchFamily="34" charset="0"/>
              </a:rPr>
              <a:t>. </a:t>
            </a:r>
          </a:p>
          <a:p>
            <a:pPr marL="285750" indent="-285750">
              <a:buFont typeface="Arial" panose="020B0604020202020204" pitchFamily="34" charset="0"/>
              <a:buChar char="•"/>
            </a:pPr>
            <a:r>
              <a:rPr lang="en-US" sz="1400" dirty="0" smtClean="0">
                <a:ln w="0"/>
                <a:solidFill>
                  <a:schemeClr val="bg1">
                    <a:lumMod val="85000"/>
                  </a:schemeClr>
                </a:solidFill>
                <a:latin typeface="Century Gothic" panose="020B0502020202020204" pitchFamily="34" charset="0"/>
              </a:rPr>
              <a:t>The manufacturing methods have been well </a:t>
            </a:r>
            <a:r>
              <a:rPr lang="en-US" sz="1400" dirty="0" err="1" smtClean="0">
                <a:ln w="0"/>
                <a:solidFill>
                  <a:schemeClr val="bg1">
                    <a:lumMod val="85000"/>
                  </a:schemeClr>
                </a:solidFill>
                <a:latin typeface="Century Gothic" panose="020B0502020202020204" pitchFamily="34" charset="0"/>
              </a:rPr>
              <a:t>optimised</a:t>
            </a:r>
            <a:r>
              <a:rPr lang="en-US" sz="1400" dirty="0" smtClean="0">
                <a:ln w="0"/>
                <a:solidFill>
                  <a:schemeClr val="bg1">
                    <a:lumMod val="85000"/>
                  </a:schemeClr>
                </a:solidFill>
                <a:latin typeface="Century Gothic" panose="020B0502020202020204" pitchFamily="34" charset="0"/>
              </a:rPr>
              <a:t> over the years allowing very </a:t>
            </a:r>
            <a:r>
              <a:rPr lang="en-US" sz="1400" dirty="0">
                <a:ln w="0"/>
                <a:solidFill>
                  <a:schemeClr val="bg1">
                    <a:lumMod val="85000"/>
                  </a:schemeClr>
                </a:solidFill>
                <a:latin typeface="Century Gothic" panose="020B0502020202020204" pitchFamily="34" charset="0"/>
              </a:rPr>
              <a:t>good </a:t>
            </a:r>
            <a:r>
              <a:rPr lang="en-US" sz="1400" b="1" i="1" dirty="0">
                <a:ln w="0"/>
                <a:solidFill>
                  <a:schemeClr val="bg1">
                    <a:lumMod val="85000"/>
                  </a:schemeClr>
                </a:solidFill>
                <a:latin typeface="Century Gothic" panose="020B0502020202020204" pitchFamily="34" charset="0"/>
              </a:rPr>
              <a:t>reproducibility and manufacturing accuracy </a:t>
            </a:r>
            <a:r>
              <a:rPr lang="en-US" sz="1400" dirty="0">
                <a:ln w="0"/>
                <a:solidFill>
                  <a:schemeClr val="bg1">
                    <a:lumMod val="85000"/>
                  </a:schemeClr>
                </a:solidFill>
                <a:latin typeface="Century Gothic" panose="020B0502020202020204" pitchFamily="34" charset="0"/>
              </a:rPr>
              <a:t>for long magnets and series production</a:t>
            </a:r>
            <a:r>
              <a:rPr lang="en-US" sz="1400" dirty="0" smtClean="0">
                <a:ln w="0"/>
                <a:solidFill>
                  <a:schemeClr val="bg1">
                    <a:lumMod val="85000"/>
                  </a:schemeClr>
                </a:solidFill>
                <a:latin typeface="Century Gothic" panose="020B0502020202020204" pitchFamily="34" charset="0"/>
              </a:rPr>
              <a:t>.</a:t>
            </a:r>
          </a:p>
          <a:p>
            <a:pPr marL="285750" indent="-28575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S</a:t>
            </a:r>
            <a:r>
              <a:rPr lang="en-US" sz="1400" dirty="0" smtClean="0">
                <a:ln w="0"/>
                <a:solidFill>
                  <a:schemeClr val="bg1">
                    <a:lumMod val="85000"/>
                  </a:schemeClr>
                </a:solidFill>
                <a:latin typeface="Century Gothic" panose="020B0502020202020204" pitchFamily="34" charset="0"/>
              </a:rPr>
              <a:t>ignificant </a:t>
            </a:r>
            <a:r>
              <a:rPr lang="en-US" sz="1400" dirty="0">
                <a:ln w="0"/>
                <a:solidFill>
                  <a:schemeClr val="bg1">
                    <a:lumMod val="85000"/>
                  </a:schemeClr>
                </a:solidFill>
                <a:latin typeface="Century Gothic" panose="020B0502020202020204" pitchFamily="34" charset="0"/>
              </a:rPr>
              <a:t>production </a:t>
            </a:r>
            <a:r>
              <a:rPr lang="en-US" sz="1400" b="1" i="1" dirty="0">
                <a:ln w="0"/>
                <a:solidFill>
                  <a:schemeClr val="bg1">
                    <a:lumMod val="85000"/>
                  </a:schemeClr>
                </a:solidFill>
                <a:latin typeface="Century Gothic" panose="020B0502020202020204" pitchFamily="34" charset="0"/>
              </a:rPr>
              <a:t>infrastructure</a:t>
            </a:r>
            <a:r>
              <a:rPr lang="en-US" sz="1400" dirty="0">
                <a:ln w="0"/>
                <a:solidFill>
                  <a:schemeClr val="bg1">
                    <a:lumMod val="85000"/>
                  </a:schemeClr>
                </a:solidFill>
                <a:latin typeface="Century Gothic" panose="020B0502020202020204" pitchFamily="34" charset="0"/>
              </a:rPr>
              <a:t> exists and is fully operational </a:t>
            </a:r>
            <a:r>
              <a:rPr lang="en-US" sz="1400" dirty="0" smtClean="0">
                <a:ln w="0"/>
                <a:solidFill>
                  <a:schemeClr val="bg1">
                    <a:lumMod val="85000"/>
                  </a:schemeClr>
                </a:solidFill>
                <a:latin typeface="Century Gothic" panose="020B0502020202020204" pitchFamily="34" charset="0"/>
              </a:rPr>
              <a:t>at CERN </a:t>
            </a:r>
            <a:r>
              <a:rPr lang="en-US" sz="1400" dirty="0">
                <a:ln w="0"/>
                <a:solidFill>
                  <a:schemeClr val="bg1">
                    <a:lumMod val="85000"/>
                  </a:schemeClr>
                </a:solidFill>
                <a:latin typeface="Century Gothic" panose="020B0502020202020204" pitchFamily="34" charset="0"/>
              </a:rPr>
              <a:t>for various magnet types and lengths up to 15 m</a:t>
            </a:r>
            <a:r>
              <a:rPr lang="en-US" sz="1400" dirty="0" smtClean="0">
                <a:ln w="0"/>
                <a:solidFill>
                  <a:schemeClr val="bg1">
                    <a:lumMod val="85000"/>
                  </a:schemeClr>
                </a:solidFill>
                <a:latin typeface="Century Gothic" panose="020B0502020202020204" pitchFamily="34" charset="0"/>
              </a:rPr>
              <a:t>.</a:t>
            </a:r>
          </a:p>
        </p:txBody>
      </p:sp>
      <p:sp>
        <p:nvSpPr>
          <p:cNvPr id="30" name="TextBox 29"/>
          <p:cNvSpPr txBox="1"/>
          <p:nvPr/>
        </p:nvSpPr>
        <p:spPr>
          <a:xfrm>
            <a:off x="84314" y="4054310"/>
            <a:ext cx="2153154" cy="400110"/>
          </a:xfrm>
          <a:prstGeom prst="rect">
            <a:avLst/>
          </a:prstGeom>
          <a:noFill/>
        </p:spPr>
        <p:txBody>
          <a:bodyPr wrap="none" rtlCol="0">
            <a:spAutoFit/>
          </a:bodyPr>
          <a:lstStyle/>
          <a:p>
            <a:r>
              <a:rPr lang="en-US" sz="2000" u="sng" dirty="0" smtClean="0">
                <a:ln w="0"/>
                <a:solidFill>
                  <a:schemeClr val="bg1">
                    <a:lumMod val="85000"/>
                  </a:schemeClr>
                </a:solidFill>
                <a:latin typeface="Century Gothic" panose="020B0502020202020204" pitchFamily="34" charset="0"/>
              </a:rPr>
              <a:t>Present - Future:</a:t>
            </a:r>
            <a:endParaRPr lang="en-US" sz="2000" u="sng" dirty="0">
              <a:ln w="0"/>
              <a:solidFill>
                <a:schemeClr val="bg1">
                  <a:lumMod val="85000"/>
                </a:schemeClr>
              </a:solidFill>
              <a:latin typeface="Century Gothic" panose="020B0502020202020204" pitchFamily="34" charset="0"/>
            </a:endParaRPr>
          </a:p>
        </p:txBody>
      </p:sp>
      <p:sp>
        <p:nvSpPr>
          <p:cNvPr id="31" name="TextBox 30"/>
          <p:cNvSpPr txBox="1"/>
          <p:nvPr/>
        </p:nvSpPr>
        <p:spPr>
          <a:xfrm>
            <a:off x="132204" y="1311301"/>
            <a:ext cx="2383986" cy="400110"/>
          </a:xfrm>
          <a:prstGeom prst="rect">
            <a:avLst/>
          </a:prstGeom>
          <a:noFill/>
        </p:spPr>
        <p:txBody>
          <a:bodyPr wrap="none" rtlCol="0">
            <a:spAutoFit/>
          </a:bodyPr>
          <a:lstStyle/>
          <a:p>
            <a:r>
              <a:rPr lang="en-US" sz="2000" u="sng" dirty="0" smtClean="0">
                <a:ln w="0"/>
                <a:solidFill>
                  <a:schemeClr val="bg1">
                    <a:lumMod val="85000"/>
                  </a:schemeClr>
                </a:solidFill>
                <a:latin typeface="Century Gothic" panose="020B0502020202020204" pitchFamily="34" charset="0"/>
              </a:rPr>
              <a:t>Experience so far:</a:t>
            </a:r>
            <a:endParaRPr lang="en-US" sz="2000" u="sng"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3735589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xEl>
                                              <p:pRg st="0" end="0"/>
                                            </p:txEl>
                                          </p:spTgt>
                                        </p:tgtEl>
                                        <p:attrNameLst>
                                          <p:attrName>style.visibility</p:attrName>
                                        </p:attrNameLst>
                                      </p:cBhvr>
                                      <p:to>
                                        <p:strVal val="visible"/>
                                      </p:to>
                                    </p:set>
                                    <p:animEffect transition="in" filter="fade">
                                      <p:cBhvr>
                                        <p:cTn id="12" dur="500"/>
                                        <p:tgtEl>
                                          <p:spTgt spid="2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
                                            <p:txEl>
                                              <p:pRg st="1" end="1"/>
                                            </p:txEl>
                                          </p:spTgt>
                                        </p:tgtEl>
                                        <p:attrNameLst>
                                          <p:attrName>style.visibility</p:attrName>
                                        </p:attrNameLst>
                                      </p:cBhvr>
                                      <p:to>
                                        <p:strVal val="visible"/>
                                      </p:to>
                                    </p:set>
                                    <p:animEffect transition="in" filter="fade">
                                      <p:cBhvr>
                                        <p:cTn id="17" dur="500"/>
                                        <p:tgtEl>
                                          <p:spTgt spid="2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
                                            <p:txEl>
                                              <p:pRg st="2" end="2"/>
                                            </p:txEl>
                                          </p:spTgt>
                                        </p:tgtEl>
                                        <p:attrNameLst>
                                          <p:attrName>style.visibility</p:attrName>
                                        </p:attrNameLst>
                                      </p:cBhvr>
                                      <p:to>
                                        <p:strVal val="visible"/>
                                      </p:to>
                                    </p:set>
                                    <p:animEffect transition="in" filter="fade">
                                      <p:cBhvr>
                                        <p:cTn id="22" dur="500"/>
                                        <p:tgtEl>
                                          <p:spTgt spid="2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
                                            <p:txEl>
                                              <p:pRg st="3" end="3"/>
                                            </p:txEl>
                                          </p:spTgt>
                                        </p:tgtEl>
                                        <p:attrNameLst>
                                          <p:attrName>style.visibility</p:attrName>
                                        </p:attrNameLst>
                                      </p:cBhvr>
                                      <p:to>
                                        <p:strVal val="visible"/>
                                      </p:to>
                                    </p:set>
                                    <p:animEffect transition="in" filter="fade">
                                      <p:cBhvr>
                                        <p:cTn id="27" dur="500"/>
                                        <p:tgtEl>
                                          <p:spTgt spid="2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par>
                          <p:cTn id="33" fill="hold">
                            <p:stCondLst>
                              <p:cond delay="500"/>
                            </p:stCondLst>
                            <p:childTnLst>
                              <p:par>
                                <p:cTn id="34" presetID="10" presetClass="entr" presetSubtype="0" fill="hold" nodeType="afterEffect">
                                  <p:stCondLst>
                                    <p:cond delay="0"/>
                                  </p:stCondLst>
                                  <p:childTnLst>
                                    <p:set>
                                      <p:cBhvr>
                                        <p:cTn id="35" dur="1" fill="hold">
                                          <p:stCondLst>
                                            <p:cond delay="0"/>
                                          </p:stCondLst>
                                        </p:cTn>
                                        <p:tgtEl>
                                          <p:spTgt spid="27">
                                            <p:txEl>
                                              <p:pRg st="0" end="0"/>
                                            </p:txEl>
                                          </p:spTgt>
                                        </p:tgtEl>
                                        <p:attrNameLst>
                                          <p:attrName>style.visibility</p:attrName>
                                        </p:attrNameLst>
                                      </p:cBhvr>
                                      <p:to>
                                        <p:strVal val="visible"/>
                                      </p:to>
                                    </p:set>
                                    <p:animEffect transition="in" filter="fade">
                                      <p:cBhvr>
                                        <p:cTn id="36" dur="500"/>
                                        <p:tgtEl>
                                          <p:spTgt spid="27">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7">
                                            <p:txEl>
                                              <p:pRg st="1" end="1"/>
                                            </p:txEl>
                                          </p:spTgt>
                                        </p:tgtEl>
                                        <p:attrNameLst>
                                          <p:attrName>style.visibility</p:attrName>
                                        </p:attrNameLst>
                                      </p:cBhvr>
                                      <p:to>
                                        <p:strVal val="visible"/>
                                      </p:to>
                                    </p:set>
                                    <p:animEffect transition="in" filter="fade">
                                      <p:cBhvr>
                                        <p:cTn id="41" dur="500"/>
                                        <p:tgtEl>
                                          <p:spTgt spid="27">
                                            <p:txEl>
                                              <p:pRg st="1" end="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7">
                                            <p:txEl>
                                              <p:pRg st="2" end="2"/>
                                            </p:txEl>
                                          </p:spTgt>
                                        </p:tgtEl>
                                        <p:attrNameLst>
                                          <p:attrName>style.visibility</p:attrName>
                                        </p:attrNameLst>
                                      </p:cBhvr>
                                      <p:to>
                                        <p:strVal val="visible"/>
                                      </p:to>
                                    </p:set>
                                    <p:animEffect transition="in" filter="fade">
                                      <p:cBhvr>
                                        <p:cTn id="46" dur="500"/>
                                        <p:tgtEl>
                                          <p:spTgt spid="27">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7">
                                            <p:txEl>
                                              <p:pRg st="3" end="3"/>
                                            </p:txEl>
                                          </p:spTgt>
                                        </p:tgtEl>
                                        <p:attrNameLst>
                                          <p:attrName>style.visibility</p:attrName>
                                        </p:attrNameLst>
                                      </p:cBhvr>
                                      <p:to>
                                        <p:strVal val="visible"/>
                                      </p:to>
                                    </p:set>
                                    <p:animEffect transition="in" filter="fade">
                                      <p:cBhvr>
                                        <p:cTn id="51" dur="500"/>
                                        <p:tgtEl>
                                          <p:spTgt spid="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4"/>
          <a:stretch>
            <a:fillRect/>
          </a:stretch>
        </p:blipFill>
        <p:spPr>
          <a:xfrm>
            <a:off x="69669" y="53269"/>
            <a:ext cx="1132794" cy="1138788"/>
          </a:xfrm>
          <a:prstGeom prst="rect">
            <a:avLst/>
          </a:prstGeom>
        </p:spPr>
      </p:pic>
      <p:sp>
        <p:nvSpPr>
          <p:cNvPr id="9" name="TextBox 8"/>
          <p:cNvSpPr txBox="1"/>
          <p:nvPr/>
        </p:nvSpPr>
        <p:spPr>
          <a:xfrm>
            <a:off x="397164" y="2644170"/>
            <a:ext cx="11397672" cy="1323439"/>
          </a:xfrm>
          <a:prstGeom prst="rect">
            <a:avLst/>
          </a:prstGeom>
          <a:noFill/>
        </p:spPr>
        <p:txBody>
          <a:bodyPr wrap="none" rtlCol="0">
            <a:spAutoFit/>
          </a:bodyPr>
          <a:lstStyle/>
          <a:p>
            <a:r>
              <a:rPr lang="en-US" sz="8000" dirty="0" smtClean="0">
                <a:ln w="0"/>
                <a:gradFill>
                  <a:gsLst>
                    <a:gs pos="21000">
                      <a:srgbClr val="53575C"/>
                    </a:gs>
                    <a:gs pos="88000">
                      <a:srgbClr val="C5C7CA"/>
                    </a:gs>
                  </a:gsLst>
                  <a:lin ang="5400000"/>
                </a:gradFill>
                <a:latin typeface="Century Gothic" panose="020B0502020202020204" pitchFamily="34" charset="0"/>
              </a:rPr>
              <a:t>Magnetic Field Quality</a:t>
            </a:r>
            <a:endParaRPr lang="en-US" sz="80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18183969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21"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3" name="TextBox 12"/>
          <p:cNvSpPr txBox="1"/>
          <p:nvPr/>
        </p:nvSpPr>
        <p:spPr>
          <a:xfrm>
            <a:off x="4780576" y="85788"/>
            <a:ext cx="2630848" cy="553998"/>
          </a:xfrm>
          <a:prstGeom prst="rect">
            <a:avLst/>
          </a:prstGeom>
          <a:noFill/>
        </p:spPr>
        <p:txBody>
          <a:bodyPr wrap="none" rtlCol="0">
            <a:spAutoFit/>
          </a:bodyPr>
          <a:lstStyle/>
          <a:p>
            <a:r>
              <a:rPr lang="en-US" sz="3000" dirty="0" err="1" smtClean="0">
                <a:ln w="0"/>
                <a:gradFill>
                  <a:gsLst>
                    <a:gs pos="21000">
                      <a:srgbClr val="53575C"/>
                    </a:gs>
                    <a:gs pos="88000">
                      <a:srgbClr val="C5C7CA"/>
                    </a:gs>
                  </a:gsLst>
                  <a:lin ang="5400000"/>
                </a:gradFill>
                <a:latin typeface="Century Gothic" panose="020B0502020202020204" pitchFamily="34" charset="0"/>
              </a:rPr>
              <a:t>Ansys</a:t>
            </a:r>
            <a:r>
              <a:rPr lang="en-US" sz="3000" dirty="0" smtClean="0">
                <a:ln w="0"/>
                <a:gradFill>
                  <a:gsLst>
                    <a:gs pos="21000">
                      <a:srgbClr val="53575C"/>
                    </a:gs>
                    <a:gs pos="88000">
                      <a:srgbClr val="C5C7CA"/>
                    </a:gs>
                  </a:gsLst>
                  <a:lin ang="5400000"/>
                </a:gradFill>
                <a:latin typeface="Century Gothic" panose="020B0502020202020204" pitchFamily="34" charset="0"/>
              </a:rPr>
              <a:t> 2 Roxie</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aphicFrame>
        <p:nvGraphicFramePr>
          <p:cNvPr id="15" name="Content Placeholder 5"/>
          <p:cNvGraphicFramePr>
            <a:graphicFrameLocks/>
          </p:cNvGraphicFramePr>
          <p:nvPr>
            <p:extLst>
              <p:ext uri="{D42A27DB-BD31-4B8C-83A1-F6EECF244321}">
                <p14:modId xmlns:p14="http://schemas.microsoft.com/office/powerpoint/2010/main" val="2382230908"/>
              </p:ext>
            </p:extLst>
          </p:nvPr>
        </p:nvGraphicFramePr>
        <p:xfrm>
          <a:off x="145947" y="1333358"/>
          <a:ext cx="4274116" cy="1556384"/>
        </p:xfrm>
        <a:graphic>
          <a:graphicData uri="http://schemas.openxmlformats.org/drawingml/2006/table">
            <a:tbl>
              <a:tblPr firstRow="1" bandRow="1">
                <a:tableStyleId>{E8034E78-7F5D-4C2E-B375-FC64B27BC917}</a:tableStyleId>
              </a:tblPr>
              <a:tblGrid>
                <a:gridCol w="1068529"/>
                <a:gridCol w="1068529"/>
                <a:gridCol w="1068529"/>
                <a:gridCol w="1068529"/>
              </a:tblGrid>
              <a:tr h="389096">
                <a:tc>
                  <a:txBody>
                    <a:bodyPr/>
                    <a:lstStyle/>
                    <a:p>
                      <a:pPr algn="l"/>
                      <a:endParaRPr lang="en-US" sz="1400" dirty="0">
                        <a:latin typeface="Century Gothic" panose="020B0502020202020204" pitchFamily="34" charset="0"/>
                      </a:endParaRPr>
                    </a:p>
                  </a:txBody>
                  <a:tcPr marL="101552" marR="101552"/>
                </a:tc>
                <a:tc>
                  <a:txBody>
                    <a:bodyPr/>
                    <a:lstStyle/>
                    <a:p>
                      <a:pPr algn="ctr"/>
                      <a:r>
                        <a:rPr lang="en-US" sz="1400" dirty="0" smtClean="0">
                          <a:latin typeface="Century Gothic" panose="020B0502020202020204" pitchFamily="34" charset="0"/>
                        </a:rPr>
                        <a:t>9 T/m</a:t>
                      </a:r>
                      <a:endParaRPr lang="en-US" sz="1400" dirty="0">
                        <a:latin typeface="Century Gothic" panose="020B0502020202020204" pitchFamily="34" charset="0"/>
                      </a:endParaRPr>
                    </a:p>
                  </a:txBody>
                  <a:tcPr marL="101552" marR="101552"/>
                </a:tc>
                <a:tc>
                  <a:txBody>
                    <a:bodyPr/>
                    <a:lstStyle/>
                    <a:p>
                      <a:pPr algn="ctr"/>
                      <a:r>
                        <a:rPr lang="en-US" sz="1400" dirty="0" smtClean="0">
                          <a:latin typeface="Century Gothic" panose="020B0502020202020204" pitchFamily="34" charset="0"/>
                        </a:rPr>
                        <a:t>140 T/m</a:t>
                      </a:r>
                      <a:endParaRPr lang="en-US" sz="1400" dirty="0">
                        <a:latin typeface="Century Gothic" panose="020B0502020202020204" pitchFamily="34" charset="0"/>
                      </a:endParaRPr>
                    </a:p>
                  </a:txBody>
                  <a:tcPr marL="101552" marR="101552"/>
                </a:tc>
                <a:tc>
                  <a:txBody>
                    <a:bodyPr/>
                    <a:lstStyle/>
                    <a:p>
                      <a:pPr algn="ctr"/>
                      <a:r>
                        <a:rPr lang="en-US" sz="1400" dirty="0" smtClean="0">
                          <a:latin typeface="Century Gothic" panose="020B0502020202020204" pitchFamily="34" charset="0"/>
                        </a:rPr>
                        <a:t>155 T/m</a:t>
                      </a:r>
                      <a:endParaRPr lang="en-US" sz="1400" dirty="0">
                        <a:latin typeface="Century Gothic" panose="020B0502020202020204" pitchFamily="34" charset="0"/>
                      </a:endParaRPr>
                    </a:p>
                  </a:txBody>
                  <a:tcPr marL="101552" marR="101552"/>
                </a:tc>
              </a:tr>
              <a:tr h="389096">
                <a:tc>
                  <a:txBody>
                    <a:bodyPr/>
                    <a:lstStyle/>
                    <a:p>
                      <a:pPr algn="l"/>
                      <a:r>
                        <a:rPr lang="en-US" sz="1400" dirty="0" smtClean="0">
                          <a:solidFill>
                            <a:schemeClr val="tx1"/>
                          </a:solidFill>
                          <a:latin typeface="Century Gothic" panose="020B0502020202020204" pitchFamily="34" charset="0"/>
                        </a:rPr>
                        <a:t>b4</a:t>
                      </a:r>
                      <a:endParaRPr lang="en-US" sz="1400" b="0" dirty="0">
                        <a:solidFill>
                          <a:schemeClr val="tx1"/>
                        </a:solidFill>
                        <a:latin typeface="Century Gothic" panose="020B0502020202020204" pitchFamily="34" charset="0"/>
                      </a:endParaRPr>
                    </a:p>
                  </a:txBody>
                  <a:tcPr marL="101552" marR="101552"/>
                </a:tc>
                <a:tc>
                  <a:txBody>
                    <a:bodyPr/>
                    <a:lstStyle/>
                    <a:p>
                      <a:pPr algn="ctr"/>
                      <a:r>
                        <a:rPr lang="en-US" sz="1400" dirty="0" smtClean="0">
                          <a:solidFill>
                            <a:schemeClr val="tx1"/>
                          </a:solidFill>
                          <a:latin typeface="Century Gothic" panose="020B0502020202020204" pitchFamily="34" charset="0"/>
                        </a:rPr>
                        <a:t>1.6</a:t>
                      </a:r>
                      <a:endParaRPr lang="en-US" sz="1400" dirty="0">
                        <a:solidFill>
                          <a:schemeClr val="tx1"/>
                        </a:solidFill>
                        <a:latin typeface="Century Gothic" panose="020B0502020202020204" pitchFamily="34" charset="0"/>
                      </a:endParaRPr>
                    </a:p>
                  </a:txBody>
                  <a:tcPr marL="101552" marR="101552"/>
                </a:tc>
                <a:tc>
                  <a:txBody>
                    <a:bodyPr/>
                    <a:lstStyle/>
                    <a:p>
                      <a:pPr algn="ctr"/>
                      <a:r>
                        <a:rPr lang="en-US" sz="1400" dirty="0" smtClean="0">
                          <a:solidFill>
                            <a:schemeClr val="tx1"/>
                          </a:solidFill>
                          <a:latin typeface="Century Gothic" panose="020B0502020202020204" pitchFamily="34" charset="0"/>
                        </a:rPr>
                        <a:t>1.9</a:t>
                      </a:r>
                      <a:endParaRPr lang="en-US" sz="1400" dirty="0">
                        <a:solidFill>
                          <a:schemeClr val="tx1"/>
                        </a:solidFill>
                        <a:latin typeface="Century Gothic" panose="020B0502020202020204" pitchFamily="34" charset="0"/>
                      </a:endParaRPr>
                    </a:p>
                  </a:txBody>
                  <a:tcPr marL="101552" marR="101552"/>
                </a:tc>
                <a:tc>
                  <a:txBody>
                    <a:bodyPr/>
                    <a:lstStyle/>
                    <a:p>
                      <a:pPr algn="ctr"/>
                      <a:r>
                        <a:rPr lang="en-US" sz="1400" dirty="0" smtClean="0">
                          <a:solidFill>
                            <a:schemeClr val="tx1"/>
                          </a:solidFill>
                          <a:latin typeface="Century Gothic" panose="020B0502020202020204" pitchFamily="34" charset="0"/>
                        </a:rPr>
                        <a:t>1.6</a:t>
                      </a:r>
                      <a:endParaRPr lang="en-US" sz="1400" dirty="0">
                        <a:solidFill>
                          <a:schemeClr val="tx1"/>
                        </a:solidFill>
                        <a:latin typeface="Century Gothic" panose="020B0502020202020204" pitchFamily="34" charset="0"/>
                      </a:endParaRPr>
                    </a:p>
                  </a:txBody>
                  <a:tcPr marL="101552" marR="101552"/>
                </a:tc>
              </a:tr>
              <a:tr h="389096">
                <a:tc>
                  <a:txBody>
                    <a:bodyPr/>
                    <a:lstStyle/>
                    <a:p>
                      <a:pPr algn="l"/>
                      <a:r>
                        <a:rPr lang="en-US" sz="1400" dirty="0" smtClean="0">
                          <a:solidFill>
                            <a:schemeClr val="tx1"/>
                          </a:solidFill>
                          <a:latin typeface="Century Gothic" panose="020B0502020202020204" pitchFamily="34" charset="0"/>
                        </a:rPr>
                        <a:t>b6</a:t>
                      </a:r>
                      <a:endParaRPr lang="en-US" sz="1400" b="0" dirty="0">
                        <a:solidFill>
                          <a:schemeClr val="tx1"/>
                        </a:solidFill>
                        <a:latin typeface="Century Gothic" panose="020B0502020202020204" pitchFamily="34" charset="0"/>
                      </a:endParaRPr>
                    </a:p>
                  </a:txBody>
                  <a:tcPr marL="101552" marR="101552"/>
                </a:tc>
                <a:tc>
                  <a:txBody>
                    <a:bodyPr/>
                    <a:lstStyle/>
                    <a:p>
                      <a:pPr algn="ctr"/>
                      <a:r>
                        <a:rPr lang="en-US" sz="1400" dirty="0" smtClean="0">
                          <a:solidFill>
                            <a:schemeClr val="tx1"/>
                          </a:solidFill>
                          <a:latin typeface="Century Gothic" panose="020B0502020202020204" pitchFamily="34" charset="0"/>
                        </a:rPr>
                        <a:t>-9.6</a:t>
                      </a:r>
                      <a:endParaRPr lang="en-US" sz="1400" dirty="0">
                        <a:solidFill>
                          <a:schemeClr val="tx1"/>
                        </a:solidFill>
                        <a:latin typeface="Century Gothic" panose="020B0502020202020204" pitchFamily="34" charset="0"/>
                      </a:endParaRPr>
                    </a:p>
                  </a:txBody>
                  <a:tcPr marL="101552" marR="101552"/>
                </a:tc>
                <a:tc>
                  <a:txBody>
                    <a:bodyPr/>
                    <a:lstStyle/>
                    <a:p>
                      <a:pPr algn="ctr"/>
                      <a:r>
                        <a:rPr lang="en-US" sz="1400" dirty="0" smtClean="0">
                          <a:solidFill>
                            <a:schemeClr val="tx1"/>
                          </a:solidFill>
                          <a:latin typeface="Century Gothic" panose="020B0502020202020204" pitchFamily="34" charset="0"/>
                        </a:rPr>
                        <a:t>-10.3</a:t>
                      </a:r>
                      <a:endParaRPr lang="en-US" sz="1400" dirty="0">
                        <a:solidFill>
                          <a:schemeClr val="tx1"/>
                        </a:solidFill>
                        <a:latin typeface="Century Gothic" panose="020B0502020202020204" pitchFamily="34" charset="0"/>
                      </a:endParaRPr>
                    </a:p>
                  </a:txBody>
                  <a:tcPr marL="101552" marR="101552"/>
                </a:tc>
                <a:tc>
                  <a:txBody>
                    <a:bodyPr/>
                    <a:lstStyle/>
                    <a:p>
                      <a:pPr algn="ctr"/>
                      <a:r>
                        <a:rPr lang="en-US" sz="1400" dirty="0" smtClean="0">
                          <a:solidFill>
                            <a:schemeClr val="tx1"/>
                          </a:solidFill>
                          <a:latin typeface="Century Gothic" panose="020B0502020202020204" pitchFamily="34" charset="0"/>
                        </a:rPr>
                        <a:t>-10.6</a:t>
                      </a:r>
                      <a:endParaRPr lang="en-US" sz="1400" dirty="0">
                        <a:solidFill>
                          <a:schemeClr val="tx1"/>
                        </a:solidFill>
                        <a:latin typeface="Century Gothic" panose="020B0502020202020204" pitchFamily="34" charset="0"/>
                      </a:endParaRPr>
                    </a:p>
                  </a:txBody>
                  <a:tcPr marL="101552" marR="101552"/>
                </a:tc>
              </a:tr>
              <a:tr h="389096">
                <a:tc>
                  <a:txBody>
                    <a:bodyPr/>
                    <a:lstStyle/>
                    <a:p>
                      <a:pPr algn="l"/>
                      <a:r>
                        <a:rPr lang="en-US" sz="1400" dirty="0" smtClean="0">
                          <a:solidFill>
                            <a:schemeClr val="tx1"/>
                          </a:solidFill>
                          <a:latin typeface="Century Gothic" panose="020B0502020202020204" pitchFamily="34" charset="0"/>
                        </a:rPr>
                        <a:t>b10</a:t>
                      </a:r>
                      <a:endParaRPr lang="en-US" sz="1400" b="0" dirty="0">
                        <a:solidFill>
                          <a:schemeClr val="tx1"/>
                        </a:solidFill>
                        <a:latin typeface="Century Gothic" panose="020B0502020202020204" pitchFamily="34" charset="0"/>
                      </a:endParaRPr>
                    </a:p>
                  </a:txBody>
                  <a:tcPr marL="101552" marR="101552"/>
                </a:tc>
                <a:tc>
                  <a:txBody>
                    <a:bodyPr/>
                    <a:lstStyle/>
                    <a:p>
                      <a:pPr algn="ctr"/>
                      <a:r>
                        <a:rPr lang="en-US" sz="1400" dirty="0" smtClean="0">
                          <a:solidFill>
                            <a:schemeClr val="tx1"/>
                          </a:solidFill>
                          <a:latin typeface="Century Gothic" panose="020B0502020202020204" pitchFamily="34" charset="0"/>
                        </a:rPr>
                        <a:t>-0.1</a:t>
                      </a:r>
                      <a:endParaRPr lang="en-US" sz="1400" dirty="0">
                        <a:solidFill>
                          <a:schemeClr val="tx1"/>
                        </a:solidFill>
                        <a:latin typeface="Century Gothic" panose="020B0502020202020204" pitchFamily="34" charset="0"/>
                      </a:endParaRPr>
                    </a:p>
                  </a:txBody>
                  <a:tcPr marL="101552" marR="101552"/>
                </a:tc>
                <a:tc>
                  <a:txBody>
                    <a:bodyPr/>
                    <a:lstStyle/>
                    <a:p>
                      <a:pPr algn="ctr"/>
                      <a:r>
                        <a:rPr lang="en-US" sz="1400" dirty="0" smtClean="0">
                          <a:solidFill>
                            <a:schemeClr val="tx1"/>
                          </a:solidFill>
                          <a:latin typeface="Century Gothic" panose="020B0502020202020204" pitchFamily="34" charset="0"/>
                        </a:rPr>
                        <a:t>0.0</a:t>
                      </a:r>
                    </a:p>
                  </a:txBody>
                  <a:tcPr marL="101552" marR="101552"/>
                </a:tc>
                <a:tc>
                  <a:txBody>
                    <a:bodyPr/>
                    <a:lstStyle/>
                    <a:p>
                      <a:pPr algn="ctr"/>
                      <a:r>
                        <a:rPr lang="en-US" sz="1400" dirty="0" smtClean="0">
                          <a:solidFill>
                            <a:schemeClr val="tx1"/>
                          </a:solidFill>
                          <a:latin typeface="Century Gothic" panose="020B0502020202020204" pitchFamily="34" charset="0"/>
                        </a:rPr>
                        <a:t>0.0</a:t>
                      </a:r>
                      <a:endParaRPr lang="en-US" sz="1400" dirty="0">
                        <a:solidFill>
                          <a:schemeClr val="tx1"/>
                        </a:solidFill>
                        <a:latin typeface="Century Gothic" panose="020B0502020202020204" pitchFamily="34" charset="0"/>
                      </a:endParaRPr>
                    </a:p>
                  </a:txBody>
                  <a:tcPr marL="101552" marR="101552"/>
                </a:tc>
              </a:tr>
            </a:tbl>
          </a:graphicData>
        </a:graphic>
      </p:graphicFrame>
      <p:sp>
        <p:nvSpPr>
          <p:cNvPr id="16" name="Content Placeholder 6"/>
          <p:cNvSpPr txBox="1">
            <a:spLocks/>
          </p:cNvSpPr>
          <p:nvPr/>
        </p:nvSpPr>
        <p:spPr>
          <a:xfrm>
            <a:off x="4566010" y="1372378"/>
            <a:ext cx="7423589" cy="283633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smtClean="0">
                <a:solidFill>
                  <a:schemeClr val="bg1">
                    <a:lumMod val="85000"/>
                  </a:schemeClr>
                </a:solidFill>
                <a:latin typeface="Century Gothic" panose="020B0502020202020204" pitchFamily="34" charset="0"/>
              </a:rPr>
              <a:t>Iron </a:t>
            </a:r>
            <a:r>
              <a:rPr lang="en-US" sz="1400" dirty="0">
                <a:solidFill>
                  <a:schemeClr val="bg1">
                    <a:lumMod val="85000"/>
                  </a:schemeClr>
                </a:solidFill>
                <a:latin typeface="Century Gothic" panose="020B0502020202020204" pitchFamily="34" charset="0"/>
              </a:rPr>
              <a:t>saturation, persistent current effects and systematic errors were excluded from the </a:t>
            </a:r>
            <a:r>
              <a:rPr lang="en-US" sz="1400" dirty="0" smtClean="0">
                <a:solidFill>
                  <a:schemeClr val="bg1">
                    <a:lumMod val="85000"/>
                  </a:schemeClr>
                </a:solidFill>
                <a:latin typeface="Century Gothic" panose="020B0502020202020204" pitchFamily="34" charset="0"/>
              </a:rPr>
              <a:t>analysis.</a:t>
            </a:r>
          </a:p>
          <a:p>
            <a:r>
              <a:rPr lang="en-US" sz="1400" dirty="0" smtClean="0">
                <a:solidFill>
                  <a:schemeClr val="bg1">
                    <a:lumMod val="85000"/>
                  </a:schemeClr>
                </a:solidFill>
                <a:latin typeface="Century Gothic" panose="020B0502020202020204" pitchFamily="34" charset="0"/>
              </a:rPr>
              <a:t>Multipoles confirm the minimal distortion of the quadrupole symmetry &amp; high structural rigidity.</a:t>
            </a:r>
          </a:p>
          <a:p>
            <a:r>
              <a:rPr lang="en-US" sz="1400" b="1" u="sng" dirty="0" smtClean="0">
                <a:solidFill>
                  <a:schemeClr val="bg1">
                    <a:lumMod val="85000"/>
                  </a:schemeClr>
                </a:solidFill>
                <a:latin typeface="Century Gothic" panose="020B0502020202020204" pitchFamily="34" charset="0"/>
              </a:rPr>
              <a:t>IMPORTANT:</a:t>
            </a:r>
            <a:r>
              <a:rPr lang="en-US" sz="1400" b="1" dirty="0" smtClean="0">
                <a:solidFill>
                  <a:schemeClr val="bg1">
                    <a:lumMod val="85000"/>
                  </a:schemeClr>
                </a:solidFill>
                <a:latin typeface="Century Gothic" panose="020B0502020202020204" pitchFamily="34" charset="0"/>
              </a:rPr>
              <a:t> </a:t>
            </a:r>
            <a:r>
              <a:rPr lang="en-US" sz="1400" dirty="0" smtClean="0">
                <a:solidFill>
                  <a:schemeClr val="bg1">
                    <a:lumMod val="85000"/>
                  </a:schemeClr>
                </a:solidFill>
                <a:latin typeface="Century Gothic" panose="020B0502020202020204" pitchFamily="34" charset="0"/>
              </a:rPr>
              <a:t>The </a:t>
            </a:r>
            <a:r>
              <a:rPr lang="en-US" sz="1400" dirty="0">
                <a:solidFill>
                  <a:schemeClr val="bg1">
                    <a:lumMod val="85000"/>
                  </a:schemeClr>
                </a:solidFill>
                <a:latin typeface="Century Gothic" panose="020B0502020202020204" pitchFamily="34" charset="0"/>
              </a:rPr>
              <a:t>systematic offsets of b4 and b6 can easily be suppressed by fine-tuning the coil dimensions and shimming, if </a:t>
            </a:r>
            <a:r>
              <a:rPr lang="en-US" sz="1400" dirty="0" smtClean="0">
                <a:solidFill>
                  <a:schemeClr val="bg1">
                    <a:lumMod val="85000"/>
                  </a:schemeClr>
                </a:solidFill>
                <a:latin typeface="Century Gothic" panose="020B0502020202020204" pitchFamily="34" charset="0"/>
              </a:rPr>
              <a:t>required.</a:t>
            </a:r>
            <a:endParaRPr lang="en-US" sz="1400" dirty="0">
              <a:solidFill>
                <a:schemeClr val="bg1">
                  <a:lumMod val="85000"/>
                </a:schemeClr>
              </a:solidFill>
              <a:latin typeface="Century Gothic" panose="020B0502020202020204" pitchFamily="34" charset="0"/>
            </a:endParaRPr>
          </a:p>
        </p:txBody>
      </p:sp>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5947" y="3025105"/>
            <a:ext cx="5537740" cy="3523202"/>
          </a:xfrm>
          <a:prstGeom prst="rect">
            <a:avLst/>
          </a:prstGeom>
        </p:spPr>
      </p:pic>
      <p:pic>
        <p:nvPicPr>
          <p:cNvPr id="18" name="Picture 17"/>
          <p:cNvPicPr>
            <a:picLocks noChangeAspect="1"/>
          </p:cNvPicPr>
          <p:nvPr/>
        </p:nvPicPr>
        <p:blipFill rotWithShape="1">
          <a:blip r:embed="rId7">
            <a:extLst>
              <a:ext uri="{28A0092B-C50C-407E-A947-70E740481C1C}">
                <a14:useLocalDpi xmlns:a14="http://schemas.microsoft.com/office/drawing/2010/main" val="0"/>
              </a:ext>
            </a:extLst>
          </a:blip>
          <a:srcRect t="2147"/>
          <a:stretch/>
        </p:blipFill>
        <p:spPr>
          <a:xfrm>
            <a:off x="6402615" y="3017520"/>
            <a:ext cx="5586984" cy="3530787"/>
          </a:xfrm>
          <a:prstGeom prst="rect">
            <a:avLst/>
          </a:prstGeom>
        </p:spPr>
      </p:pic>
    </p:spTree>
    <p:extLst>
      <p:ext uri="{BB962C8B-B14F-4D97-AF65-F5344CB8AC3E}">
        <p14:creationId xmlns:p14="http://schemas.microsoft.com/office/powerpoint/2010/main" val="3114316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100"/>
                                        <p:tgtEl>
                                          <p:spTgt spid="17"/>
                                        </p:tgtEl>
                                      </p:cBhvr>
                                    </p:animEffect>
                                  </p:childTnLst>
                                </p:cTn>
                              </p:par>
                            </p:childTnLst>
                          </p:cTn>
                        </p:par>
                        <p:par>
                          <p:cTn id="15" fill="hold">
                            <p:stCondLst>
                              <p:cond delay="1600"/>
                            </p:stCondLst>
                            <p:childTnLst>
                              <p:par>
                                <p:cTn id="16" presetID="10"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4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animEffect transition="in" filter="fade">
                                      <p:cBhvr>
                                        <p:cTn id="23" dur="500"/>
                                        <p:tgtEl>
                                          <p:spTgt spid="1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500"/>
                                        <p:tgtEl>
                                          <p:spTgt spid="15"/>
                                        </p:tgtEl>
                                      </p:cBhvr>
                                    </p:animEffect>
                                  </p:childTnLst>
                                </p:cTn>
                              </p:par>
                            </p:childTnLst>
                          </p:cTn>
                        </p:par>
                        <p:par>
                          <p:cTn id="29" fill="hold">
                            <p:stCondLst>
                              <p:cond delay="1500"/>
                            </p:stCondLst>
                            <p:childTnLst>
                              <p:par>
                                <p:cTn id="30" presetID="10" presetClass="entr" presetSubtype="0" fill="hold" nodeType="afterEffect">
                                  <p:stCondLst>
                                    <p:cond delay="0"/>
                                  </p:stCondLst>
                                  <p:childTnLst>
                                    <p:set>
                                      <p:cBhvr>
                                        <p:cTn id="31" dur="1" fill="hold">
                                          <p:stCondLst>
                                            <p:cond delay="0"/>
                                          </p:stCondLst>
                                        </p:cTn>
                                        <p:tgtEl>
                                          <p:spTgt spid="16">
                                            <p:txEl>
                                              <p:pRg st="1" end="1"/>
                                            </p:txEl>
                                          </p:spTgt>
                                        </p:tgtEl>
                                        <p:attrNameLst>
                                          <p:attrName>style.visibility</p:attrName>
                                        </p:attrNameLst>
                                      </p:cBhvr>
                                      <p:to>
                                        <p:strVal val="visible"/>
                                      </p:to>
                                    </p:set>
                                    <p:animEffect transition="in" filter="fade">
                                      <p:cBhvr>
                                        <p:cTn id="32" dur="500"/>
                                        <p:tgtEl>
                                          <p:spTgt spid="16">
                                            <p:txEl>
                                              <p:pRg st="1" end="1"/>
                                            </p:txEl>
                                          </p:spTgt>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16">
                                            <p:txEl>
                                              <p:pRg st="2" end="2"/>
                                            </p:txEl>
                                          </p:spTgt>
                                        </p:tgtEl>
                                        <p:attrNameLst>
                                          <p:attrName>style.visibility</p:attrName>
                                        </p:attrNameLst>
                                      </p:cBhvr>
                                      <p:to>
                                        <p:strVal val="visible"/>
                                      </p:to>
                                    </p:set>
                                    <p:animEffect transition="in" filter="fade">
                                      <p:cBhvr>
                                        <p:cTn id="36" dur="500"/>
                                        <p:tgtEl>
                                          <p:spTgt spid="1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4"/>
          <a:stretch>
            <a:fillRect/>
          </a:stretch>
        </p:blipFill>
        <p:spPr>
          <a:xfrm>
            <a:off x="69669" y="53269"/>
            <a:ext cx="1132794" cy="1138788"/>
          </a:xfrm>
          <a:prstGeom prst="rect">
            <a:avLst/>
          </a:prstGeom>
        </p:spPr>
      </p:pic>
      <p:sp>
        <p:nvSpPr>
          <p:cNvPr id="9" name="TextBox 8"/>
          <p:cNvSpPr txBox="1"/>
          <p:nvPr/>
        </p:nvSpPr>
        <p:spPr>
          <a:xfrm>
            <a:off x="274535" y="2970744"/>
            <a:ext cx="11642931" cy="923330"/>
          </a:xfrm>
          <a:prstGeom prst="rect">
            <a:avLst/>
          </a:prstGeom>
          <a:noFill/>
        </p:spPr>
        <p:txBody>
          <a:bodyPr wrap="none" rtlCol="0">
            <a:spAutoFit/>
          </a:bodyPr>
          <a:lstStyle/>
          <a:p>
            <a:r>
              <a:rPr lang="en-US" sz="5400" dirty="0" smtClean="0">
                <a:ln w="0"/>
                <a:gradFill>
                  <a:gsLst>
                    <a:gs pos="21000">
                      <a:srgbClr val="53575C"/>
                    </a:gs>
                    <a:gs pos="88000">
                      <a:srgbClr val="C5C7CA"/>
                    </a:gs>
                  </a:gsLst>
                  <a:lin ang="5400000"/>
                </a:gradFill>
                <a:latin typeface="Century Gothic" panose="020B0502020202020204" pitchFamily="34" charset="0"/>
              </a:rPr>
              <a:t>Design Space &amp; Sensitivity Analysis</a:t>
            </a:r>
            <a:endParaRPr lang="en-US" sz="54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12752349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a:stretch>
            <a:fillRect/>
          </a:stretch>
        </p:blipFill>
        <p:spPr>
          <a:xfrm>
            <a:off x="69669" y="53269"/>
            <a:ext cx="1132794" cy="1138788"/>
          </a:xfrm>
          <a:prstGeom prst="rect">
            <a:avLst/>
          </a:prstGeom>
        </p:spPr>
      </p:pic>
      <p:sp>
        <p:nvSpPr>
          <p:cNvPr id="26" name="Ορθογώνιο 25"/>
          <p:cNvSpPr/>
          <p:nvPr/>
        </p:nvSpPr>
        <p:spPr>
          <a:xfrm>
            <a:off x="5002592" y="121777"/>
            <a:ext cx="2186817"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5002592" y="85788"/>
            <a:ext cx="2186817"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Tolerances</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830492418"/>
              </p:ext>
            </p:extLst>
          </p:nvPr>
        </p:nvGraphicFramePr>
        <p:xfrm>
          <a:off x="3222625" y="1329266"/>
          <a:ext cx="5568950" cy="1854200"/>
        </p:xfrm>
        <a:graphic>
          <a:graphicData uri="http://schemas.openxmlformats.org/drawingml/2006/table">
            <a:tbl>
              <a:tblPr firstRow="1" bandRow="1">
                <a:tableStyleId>{5FD0F851-EC5A-4D38-B0AD-8093EC10F338}</a:tableStyleId>
              </a:tblPr>
              <a:tblGrid>
                <a:gridCol w="2784475"/>
                <a:gridCol w="2784475"/>
              </a:tblGrid>
              <a:tr h="370840">
                <a:tc>
                  <a:txBody>
                    <a:bodyPr/>
                    <a:lstStyle/>
                    <a:p>
                      <a:r>
                        <a:rPr lang="en-US" sz="1800" b="0" dirty="0" smtClean="0">
                          <a:ln w="0"/>
                          <a:solidFill>
                            <a:schemeClr val="bg1">
                              <a:lumMod val="75000"/>
                            </a:schemeClr>
                          </a:solidFill>
                          <a:latin typeface="Century Gothic" panose="020B0502020202020204" pitchFamily="34" charset="0"/>
                        </a:rPr>
                        <a:t>Yoke</a:t>
                      </a:r>
                      <a:endParaRPr lang="en-US" b="0" dirty="0">
                        <a:solidFill>
                          <a:schemeClr val="bg1">
                            <a:lumMod val="75000"/>
                          </a:schemeClr>
                        </a:solidFill>
                      </a:endParaRPr>
                    </a:p>
                  </a:txBody>
                  <a:tcPr/>
                </a:tc>
                <a:tc>
                  <a:txBody>
                    <a:bodyPr/>
                    <a:lstStyle/>
                    <a:p>
                      <a:r>
                        <a:rPr lang="en-US" b="0" dirty="0" smtClean="0">
                          <a:solidFill>
                            <a:schemeClr val="bg1">
                              <a:lumMod val="75000"/>
                            </a:schemeClr>
                          </a:solidFill>
                        </a:rPr>
                        <a:t>± 3,8 </a:t>
                      </a:r>
                      <a:r>
                        <a:rPr lang="el-GR" b="0" dirty="0" smtClean="0">
                          <a:solidFill>
                            <a:schemeClr val="bg1">
                              <a:lumMod val="75000"/>
                            </a:schemeClr>
                          </a:solidFill>
                        </a:rPr>
                        <a:t>μ</a:t>
                      </a:r>
                      <a:r>
                        <a:rPr lang="en-US" b="0" dirty="0" smtClean="0">
                          <a:solidFill>
                            <a:schemeClr val="bg1">
                              <a:lumMod val="75000"/>
                            </a:schemeClr>
                          </a:solidFill>
                        </a:rPr>
                        <a:t>m</a:t>
                      </a:r>
                      <a:endParaRPr lang="en-US" b="0" dirty="0">
                        <a:solidFill>
                          <a:schemeClr val="bg1">
                            <a:lumMod val="75000"/>
                          </a:schemeClr>
                        </a:solidFill>
                      </a:endParaRPr>
                    </a:p>
                  </a:txBody>
                  <a:tcPr/>
                </a:tc>
              </a:tr>
              <a:tr h="370840">
                <a:tc>
                  <a:txBody>
                    <a:bodyPr/>
                    <a:lstStyle/>
                    <a:p>
                      <a:r>
                        <a:rPr lang="en-US" sz="1800" b="0" dirty="0" smtClean="0">
                          <a:ln w="0"/>
                          <a:solidFill>
                            <a:schemeClr val="bg1">
                              <a:lumMod val="75000"/>
                            </a:schemeClr>
                          </a:solidFill>
                          <a:latin typeface="Century Gothic" panose="020B0502020202020204" pitchFamily="34" charset="0"/>
                        </a:rPr>
                        <a:t>Collar</a:t>
                      </a:r>
                      <a:endParaRPr lang="en-US" b="0" dirty="0">
                        <a:solidFill>
                          <a:schemeClr val="bg1">
                            <a:lumMod val="75000"/>
                          </a:schemeClr>
                        </a:solidFill>
                      </a:endParaRPr>
                    </a:p>
                  </a:txBody>
                  <a:tcPr/>
                </a:tc>
                <a:tc>
                  <a:txBody>
                    <a:bodyPr/>
                    <a:lstStyle/>
                    <a:p>
                      <a:r>
                        <a:rPr lang="en-US" b="0" dirty="0" smtClean="0">
                          <a:solidFill>
                            <a:schemeClr val="bg1">
                              <a:lumMod val="75000"/>
                            </a:schemeClr>
                          </a:solidFill>
                        </a:rPr>
                        <a:t>± 6,3 </a:t>
                      </a:r>
                      <a:r>
                        <a:rPr lang="el-GR" b="0" dirty="0" smtClean="0">
                          <a:solidFill>
                            <a:schemeClr val="bg1">
                              <a:lumMod val="75000"/>
                            </a:schemeClr>
                          </a:solidFill>
                        </a:rPr>
                        <a:t>μ</a:t>
                      </a:r>
                      <a:r>
                        <a:rPr lang="en-US" b="0" dirty="0" smtClean="0">
                          <a:solidFill>
                            <a:schemeClr val="bg1">
                              <a:lumMod val="75000"/>
                            </a:schemeClr>
                          </a:solidFill>
                        </a:rPr>
                        <a:t>m</a:t>
                      </a:r>
                      <a:endParaRPr lang="en-US" b="0" dirty="0">
                        <a:solidFill>
                          <a:schemeClr val="bg1">
                            <a:lumMod val="75000"/>
                          </a:schemeClr>
                        </a:solidFill>
                      </a:endParaRPr>
                    </a:p>
                  </a:txBody>
                  <a:tcPr/>
                </a:tc>
              </a:tr>
              <a:tr h="370840">
                <a:tc>
                  <a:txBody>
                    <a:bodyPr/>
                    <a:lstStyle/>
                    <a:p>
                      <a:r>
                        <a:rPr lang="en-US" sz="1800" b="0" dirty="0" smtClean="0">
                          <a:ln w="0"/>
                          <a:solidFill>
                            <a:schemeClr val="bg1">
                              <a:lumMod val="75000"/>
                            </a:schemeClr>
                          </a:solidFill>
                          <a:latin typeface="Century Gothic" panose="020B0502020202020204" pitchFamily="34" charset="0"/>
                        </a:rPr>
                        <a:t>Angle of loading plate</a:t>
                      </a:r>
                      <a:endParaRPr lang="en-US" b="0" dirty="0">
                        <a:solidFill>
                          <a:schemeClr val="bg1">
                            <a:lumMod val="75000"/>
                          </a:schemeClr>
                        </a:solidFill>
                      </a:endParaRPr>
                    </a:p>
                  </a:txBody>
                  <a:tcPr/>
                </a:tc>
                <a:tc>
                  <a:txBody>
                    <a:bodyPr/>
                    <a:lstStyle/>
                    <a:p>
                      <a:r>
                        <a:rPr lang="en-US" b="0" dirty="0" smtClean="0">
                          <a:solidFill>
                            <a:schemeClr val="bg1">
                              <a:lumMod val="75000"/>
                            </a:schemeClr>
                          </a:solidFill>
                        </a:rPr>
                        <a:t>± 0,2°</a:t>
                      </a:r>
                      <a:endParaRPr lang="en-US" b="0" dirty="0">
                        <a:solidFill>
                          <a:schemeClr val="bg1">
                            <a:lumMod val="75000"/>
                          </a:schemeClr>
                        </a:solidFill>
                      </a:endParaRPr>
                    </a:p>
                  </a:txBody>
                  <a:tcPr/>
                </a:tc>
              </a:tr>
              <a:tr h="370840">
                <a:tc>
                  <a:txBody>
                    <a:bodyPr/>
                    <a:lstStyle/>
                    <a:p>
                      <a:r>
                        <a:rPr lang="en-US" sz="1800" b="0" dirty="0" smtClean="0">
                          <a:ln w="0"/>
                          <a:solidFill>
                            <a:schemeClr val="bg1">
                              <a:lumMod val="75000"/>
                            </a:schemeClr>
                          </a:solidFill>
                          <a:latin typeface="Century Gothic" panose="020B0502020202020204" pitchFamily="34" charset="0"/>
                        </a:rPr>
                        <a:t>Coil</a:t>
                      </a:r>
                      <a:r>
                        <a:rPr lang="en-US" sz="1800" b="0" baseline="0" dirty="0" smtClean="0">
                          <a:ln w="0"/>
                          <a:solidFill>
                            <a:schemeClr val="bg1">
                              <a:lumMod val="75000"/>
                            </a:schemeClr>
                          </a:solidFill>
                          <a:latin typeface="Century Gothic" panose="020B0502020202020204" pitchFamily="34" charset="0"/>
                        </a:rPr>
                        <a:t> (outside diameter)</a:t>
                      </a:r>
                      <a:endParaRPr lang="en-US" b="0" dirty="0">
                        <a:solidFill>
                          <a:schemeClr val="bg1">
                            <a:lumMod val="75000"/>
                          </a:schemeClr>
                        </a:solidFill>
                      </a:endParaRPr>
                    </a:p>
                  </a:txBody>
                  <a:tcPr/>
                </a:tc>
                <a:tc>
                  <a:txBody>
                    <a:bodyPr/>
                    <a:lstStyle/>
                    <a:p>
                      <a:r>
                        <a:rPr lang="en-US" b="0" dirty="0" smtClean="0">
                          <a:solidFill>
                            <a:schemeClr val="bg1">
                              <a:lumMod val="75000"/>
                            </a:schemeClr>
                          </a:solidFill>
                        </a:rPr>
                        <a:t>± 75 </a:t>
                      </a:r>
                      <a:r>
                        <a:rPr lang="el-GR" b="0" dirty="0" smtClean="0">
                          <a:solidFill>
                            <a:schemeClr val="bg1">
                              <a:lumMod val="75000"/>
                            </a:schemeClr>
                          </a:solidFill>
                        </a:rPr>
                        <a:t>μ</a:t>
                      </a:r>
                      <a:r>
                        <a:rPr lang="en-US" b="0" dirty="0" smtClean="0">
                          <a:solidFill>
                            <a:schemeClr val="bg1">
                              <a:lumMod val="75000"/>
                            </a:schemeClr>
                          </a:solidFill>
                        </a:rPr>
                        <a:t>m</a:t>
                      </a:r>
                      <a:endParaRPr lang="en-US" b="0" dirty="0">
                        <a:solidFill>
                          <a:schemeClr val="bg1">
                            <a:lumMod val="75000"/>
                          </a:schemeClr>
                        </a:solidFill>
                      </a:endParaRPr>
                    </a:p>
                  </a:txBody>
                  <a:tcPr/>
                </a:tc>
              </a:tr>
              <a:tr h="370840">
                <a:tc>
                  <a:txBody>
                    <a:bodyPr/>
                    <a:lstStyle/>
                    <a:p>
                      <a:r>
                        <a:rPr lang="en-US" sz="1800" b="0" dirty="0" smtClean="0">
                          <a:ln w="0"/>
                          <a:solidFill>
                            <a:schemeClr val="bg1">
                              <a:lumMod val="75000"/>
                            </a:schemeClr>
                          </a:solidFill>
                          <a:latin typeface="Century Gothic" panose="020B0502020202020204" pitchFamily="34" charset="0"/>
                        </a:rPr>
                        <a:t>Coil</a:t>
                      </a:r>
                      <a:r>
                        <a:rPr lang="en-US" sz="1800" b="0" baseline="0" dirty="0" smtClean="0">
                          <a:ln w="0"/>
                          <a:solidFill>
                            <a:schemeClr val="bg1">
                              <a:lumMod val="75000"/>
                            </a:schemeClr>
                          </a:solidFill>
                          <a:latin typeface="Century Gothic" panose="020B0502020202020204" pitchFamily="34" charset="0"/>
                        </a:rPr>
                        <a:t> (azimuthal length)</a:t>
                      </a:r>
                      <a:endParaRPr lang="en-US" b="0" dirty="0">
                        <a:solidFill>
                          <a:schemeClr val="bg1">
                            <a:lumMod val="75000"/>
                          </a:schemeClr>
                        </a:solidFill>
                      </a:endParaRPr>
                    </a:p>
                  </a:txBody>
                  <a:tcPr/>
                </a:tc>
                <a:tc>
                  <a:txBody>
                    <a:bodyPr/>
                    <a:lstStyle/>
                    <a:p>
                      <a:r>
                        <a:rPr lang="en-US" b="0" dirty="0" smtClean="0">
                          <a:solidFill>
                            <a:schemeClr val="bg1">
                              <a:lumMod val="75000"/>
                            </a:schemeClr>
                          </a:solidFill>
                        </a:rPr>
                        <a:t>± 50 </a:t>
                      </a:r>
                      <a:r>
                        <a:rPr lang="el-GR" b="0" dirty="0" smtClean="0">
                          <a:solidFill>
                            <a:schemeClr val="bg1">
                              <a:lumMod val="75000"/>
                            </a:schemeClr>
                          </a:solidFill>
                        </a:rPr>
                        <a:t>μ</a:t>
                      </a:r>
                      <a:r>
                        <a:rPr lang="en-US" b="0" dirty="0" smtClean="0">
                          <a:solidFill>
                            <a:schemeClr val="bg1">
                              <a:lumMod val="75000"/>
                            </a:schemeClr>
                          </a:solidFill>
                        </a:rPr>
                        <a:t>m</a:t>
                      </a:r>
                      <a:endParaRPr lang="en-US" b="0" dirty="0">
                        <a:solidFill>
                          <a:schemeClr val="bg1">
                            <a:lumMod val="75000"/>
                          </a:schemeClr>
                        </a:solidFill>
                      </a:endParaRPr>
                    </a:p>
                  </a:txBody>
                  <a:tcPr/>
                </a:tc>
              </a:tr>
            </a:tbl>
          </a:graphicData>
        </a:graphic>
      </p:graphicFrame>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4" name="TextBox 13"/>
          <p:cNvSpPr txBox="1"/>
          <p:nvPr/>
        </p:nvSpPr>
        <p:spPr>
          <a:xfrm>
            <a:off x="69669" y="3899187"/>
            <a:ext cx="5480918" cy="1815882"/>
          </a:xfrm>
          <a:prstGeom prst="rect">
            <a:avLst/>
          </a:prstGeom>
          <a:noFill/>
        </p:spPr>
        <p:txBody>
          <a:bodyPr wrap="square" rtlCol="0">
            <a:spAutoFit/>
          </a:bodyPr>
          <a:lstStyle/>
          <a:p>
            <a:pPr marL="342900" indent="-342900">
              <a:buFont typeface="Arial" pitchFamily="34" charset="0"/>
              <a:buChar char="•"/>
            </a:pPr>
            <a:r>
              <a:rPr lang="en-US" sz="1600" dirty="0" smtClean="0">
                <a:ln w="0"/>
                <a:solidFill>
                  <a:schemeClr val="bg1">
                    <a:lumMod val="85000"/>
                  </a:schemeClr>
                </a:solidFill>
                <a:latin typeface="Century Gothic" panose="020B0502020202020204" pitchFamily="34" charset="0"/>
              </a:rPr>
              <a:t>The sensitivity analysis is conducted by utilizing the DOE method (Design of Experiments) which determines sampling points on a response surface</a:t>
            </a:r>
          </a:p>
          <a:p>
            <a:pPr marL="342900" indent="-342900">
              <a:buFont typeface="Arial" pitchFamily="34" charset="0"/>
              <a:buChar char="•"/>
            </a:pPr>
            <a:endParaRPr lang="en-US" sz="16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600" dirty="0" smtClean="0">
                <a:ln w="0"/>
                <a:solidFill>
                  <a:schemeClr val="bg1">
                    <a:lumMod val="85000"/>
                  </a:schemeClr>
                </a:solidFill>
                <a:latin typeface="Century Gothic" panose="020B0502020202020204" pitchFamily="34" charset="0"/>
              </a:rPr>
              <a:t>About 8 input parameters have to be checked</a:t>
            </a:r>
          </a:p>
          <a:p>
            <a:pPr marL="342900" indent="-342900">
              <a:buFont typeface="Arial" pitchFamily="34" charset="0"/>
              <a:buChar char="•"/>
            </a:pPr>
            <a:endParaRPr lang="en-US" sz="16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600" dirty="0" smtClean="0">
                <a:ln w="0"/>
                <a:solidFill>
                  <a:schemeClr val="bg1">
                    <a:lumMod val="85000"/>
                  </a:schemeClr>
                </a:solidFill>
                <a:latin typeface="Century Gothic" panose="020B0502020202020204" pitchFamily="34" charset="0"/>
              </a:rPr>
              <a:t>About 100 variations of the model have to be run</a:t>
            </a:r>
          </a:p>
        </p:txBody>
      </p:sp>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50587" y="3429000"/>
            <a:ext cx="6494866" cy="3041610"/>
          </a:xfrm>
          <a:prstGeom prst="rect">
            <a:avLst/>
          </a:prstGeom>
        </p:spPr>
      </p:pic>
    </p:spTree>
    <p:extLst>
      <p:ext uri="{BB962C8B-B14F-4D97-AF65-F5344CB8AC3E}">
        <p14:creationId xmlns:p14="http://schemas.microsoft.com/office/powerpoint/2010/main" val="445989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26" name="Ορθογώνιο 25"/>
          <p:cNvSpPr/>
          <p:nvPr/>
        </p:nvSpPr>
        <p:spPr>
          <a:xfrm>
            <a:off x="5719417" y="741081"/>
            <a:ext cx="753166"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72583" y="1678424"/>
            <a:ext cx="5391902" cy="4365762"/>
          </a:xfrm>
          <a:prstGeom prst="rect">
            <a:avLst/>
          </a:prstGeom>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669" y="1611748"/>
            <a:ext cx="3680974" cy="2394919"/>
          </a:xfrm>
          <a:prstGeom prst="rect">
            <a:avLst/>
          </a:prstGeom>
        </p:spPr>
      </p:pic>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879" y="4046859"/>
            <a:ext cx="2940778" cy="2490659"/>
          </a:xfrm>
          <a:prstGeom prst="rect">
            <a:avLst/>
          </a:prstGeom>
        </p:spPr>
      </p:pic>
      <p:sp>
        <p:nvSpPr>
          <p:cNvPr id="14" name="TextBox 13"/>
          <p:cNvSpPr txBox="1"/>
          <p:nvPr/>
        </p:nvSpPr>
        <p:spPr>
          <a:xfrm>
            <a:off x="402581" y="3096776"/>
            <a:ext cx="2648482" cy="46166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200" dirty="0" smtClean="0">
                <a:latin typeface="Century Gothic" pitchFamily="34" charset="0"/>
              </a:rPr>
              <a:t>Coil’s azimuthal length:</a:t>
            </a:r>
          </a:p>
          <a:p>
            <a:r>
              <a:rPr lang="el-GR" sz="1200" dirty="0" smtClean="0">
                <a:latin typeface="Century Gothic" pitchFamily="34" charset="0"/>
              </a:rPr>
              <a:t>Δ</a:t>
            </a:r>
            <a:r>
              <a:rPr lang="en-US" sz="1200" dirty="0" smtClean="0">
                <a:latin typeface="Century Gothic" pitchFamily="34" charset="0"/>
              </a:rPr>
              <a:t>l = 0.1 mm </a:t>
            </a:r>
            <a:r>
              <a:rPr lang="en-US" sz="1200" dirty="0" smtClean="0">
                <a:latin typeface="Century Gothic" pitchFamily="34" charset="0"/>
                <a:sym typeface="Wingdings" panose="05000000000000000000" pitchFamily="2" charset="2"/>
              </a:rPr>
              <a:t></a:t>
            </a:r>
            <a:r>
              <a:rPr lang="en-US" sz="1200" dirty="0" smtClean="0">
                <a:latin typeface="Century Gothic" pitchFamily="34" charset="0"/>
              </a:rPr>
              <a:t>   </a:t>
            </a:r>
            <a:r>
              <a:rPr lang="el-GR" sz="1200" dirty="0" smtClean="0">
                <a:latin typeface="Century Gothic" pitchFamily="34" charset="0"/>
              </a:rPr>
              <a:t>Δσ</a:t>
            </a:r>
            <a:r>
              <a:rPr lang="en-US" sz="1200" dirty="0" smtClean="0">
                <a:latin typeface="Century Gothic" pitchFamily="34" charset="0"/>
              </a:rPr>
              <a:t>max ≈ 25 MPa</a:t>
            </a:r>
          </a:p>
        </p:txBody>
      </p:sp>
      <p:sp>
        <p:nvSpPr>
          <p:cNvPr id="18" name="TextBox 17"/>
          <p:cNvSpPr txBox="1"/>
          <p:nvPr/>
        </p:nvSpPr>
        <p:spPr>
          <a:xfrm>
            <a:off x="429332" y="5601006"/>
            <a:ext cx="2988319" cy="46166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200" dirty="0" smtClean="0">
                <a:latin typeface="Century Gothic" pitchFamily="34" charset="0"/>
              </a:rPr>
              <a:t>Coil’s outer diameter:</a:t>
            </a:r>
          </a:p>
          <a:p>
            <a:r>
              <a:rPr lang="el-GR" sz="1200" dirty="0" smtClean="0">
                <a:latin typeface="Century Gothic" pitchFamily="34" charset="0"/>
              </a:rPr>
              <a:t>Δ</a:t>
            </a:r>
            <a:r>
              <a:rPr lang="en-US" sz="1200" dirty="0">
                <a:latin typeface="Century Gothic" pitchFamily="34" charset="0"/>
              </a:rPr>
              <a:t>d</a:t>
            </a:r>
            <a:r>
              <a:rPr lang="en-US" sz="1200" dirty="0" smtClean="0">
                <a:latin typeface="Century Gothic" pitchFamily="34" charset="0"/>
              </a:rPr>
              <a:t> = 0.075 mm   </a:t>
            </a:r>
            <a:r>
              <a:rPr lang="en-US" sz="1200" dirty="0" smtClean="0">
                <a:latin typeface="Century Gothic" pitchFamily="34" charset="0"/>
                <a:sym typeface="Wingdings" panose="05000000000000000000" pitchFamily="2" charset="2"/>
              </a:rPr>
              <a:t></a:t>
            </a:r>
            <a:r>
              <a:rPr lang="en-US" sz="1200" dirty="0" smtClean="0">
                <a:latin typeface="Century Gothic" pitchFamily="34" charset="0"/>
              </a:rPr>
              <a:t>   </a:t>
            </a:r>
            <a:r>
              <a:rPr lang="el-GR" sz="1200" dirty="0" smtClean="0">
                <a:latin typeface="Century Gothic" pitchFamily="34" charset="0"/>
              </a:rPr>
              <a:t>Δσ</a:t>
            </a:r>
            <a:r>
              <a:rPr lang="en-US" sz="1200" dirty="0" smtClean="0">
                <a:latin typeface="Century Gothic" pitchFamily="34" charset="0"/>
              </a:rPr>
              <a:t>max </a:t>
            </a:r>
            <a:r>
              <a:rPr lang="en-US" sz="1200" dirty="0">
                <a:latin typeface="Century Gothic" pitchFamily="34" charset="0"/>
              </a:rPr>
              <a:t>≈ </a:t>
            </a:r>
            <a:r>
              <a:rPr lang="en-US" sz="1200" dirty="0" smtClean="0">
                <a:latin typeface="Century Gothic" pitchFamily="34" charset="0"/>
              </a:rPr>
              <a:t>15 </a:t>
            </a:r>
            <a:r>
              <a:rPr lang="en-US" sz="1200" dirty="0" err="1">
                <a:latin typeface="Century Gothic" pitchFamily="34" charset="0"/>
              </a:rPr>
              <a:t>MPa</a:t>
            </a:r>
            <a:endParaRPr lang="en-US" sz="1200" dirty="0" smtClean="0">
              <a:latin typeface="Century Gothic" pitchFamily="34" charset="0"/>
            </a:endParaRPr>
          </a:p>
        </p:txBody>
      </p:sp>
      <p:cxnSp>
        <p:nvCxnSpPr>
          <p:cNvPr id="5" name="Straight Arrow Connector 4"/>
          <p:cNvCxnSpPr/>
          <p:nvPr/>
        </p:nvCxnSpPr>
        <p:spPr>
          <a:xfrm>
            <a:off x="3750643" y="2481943"/>
            <a:ext cx="2721940" cy="61483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 name="Straight Arrow Connector 8"/>
          <p:cNvCxnSpPr/>
          <p:nvPr/>
        </p:nvCxnSpPr>
        <p:spPr>
          <a:xfrm flipV="1">
            <a:off x="3051063" y="4236524"/>
            <a:ext cx="3383280" cy="122977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9" name="Rectangle 18"/>
          <p:cNvSpPr/>
          <p:nvPr/>
        </p:nvSpPr>
        <p:spPr>
          <a:xfrm>
            <a:off x="69669" y="1245783"/>
            <a:ext cx="11846106" cy="338554"/>
          </a:xfrm>
          <a:prstGeom prst="rect">
            <a:avLst/>
          </a:prstGeom>
        </p:spPr>
        <p:txBody>
          <a:bodyPr wrap="square">
            <a:spAutoFit/>
          </a:bodyPr>
          <a:lstStyle/>
          <a:p>
            <a:pPr marL="285750" indent="-285750">
              <a:buFont typeface="Arial" pitchFamily="34" charset="0"/>
              <a:buChar char="•"/>
            </a:pPr>
            <a:r>
              <a:rPr lang="en-US" sz="1600" u="sng" dirty="0" smtClean="0">
                <a:ln w="0"/>
                <a:solidFill>
                  <a:schemeClr val="bg1">
                    <a:lumMod val="85000"/>
                  </a:schemeClr>
                </a:solidFill>
                <a:latin typeface="Century Gothic" panose="020B0502020202020204" pitchFamily="34" charset="0"/>
              </a:rPr>
              <a:t>The </a:t>
            </a:r>
            <a:r>
              <a:rPr lang="en-US" sz="1600" u="sng" dirty="0">
                <a:ln w="0"/>
                <a:solidFill>
                  <a:schemeClr val="bg1">
                    <a:lumMod val="85000"/>
                  </a:schemeClr>
                </a:solidFill>
                <a:latin typeface="Century Gothic" panose="020B0502020202020204" pitchFamily="34" charset="0"/>
              </a:rPr>
              <a:t>dimensional tolerances on the coil size </a:t>
            </a:r>
            <a:r>
              <a:rPr lang="en-US" sz="1600" dirty="0">
                <a:ln w="0"/>
                <a:solidFill>
                  <a:schemeClr val="bg1">
                    <a:lumMod val="85000"/>
                  </a:schemeClr>
                </a:solidFill>
                <a:latin typeface="Century Gothic" panose="020B0502020202020204" pitchFamily="34" charset="0"/>
              </a:rPr>
              <a:t>play the most important role on the maximum coil stress level</a:t>
            </a:r>
            <a:endParaRPr lang="en-US" sz="1600" dirty="0"/>
          </a:p>
        </p:txBody>
      </p:sp>
      <p:sp>
        <p:nvSpPr>
          <p:cNvPr id="15" name="Rectangle 14"/>
          <p:cNvSpPr/>
          <p:nvPr/>
        </p:nvSpPr>
        <p:spPr>
          <a:xfrm>
            <a:off x="10319657" y="2090057"/>
            <a:ext cx="799229" cy="51246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4010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19" grpId="0"/>
      <p:bldP spid="1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26" name="Ορθογώνιο 25"/>
          <p:cNvSpPr/>
          <p:nvPr/>
        </p:nvSpPr>
        <p:spPr>
          <a:xfrm>
            <a:off x="5719417" y="741081"/>
            <a:ext cx="753166"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Ορθογώνιο 20"/>
          <p:cNvSpPr/>
          <p:nvPr/>
        </p:nvSpPr>
        <p:spPr>
          <a:xfrm>
            <a:off x="3893276" y="121777"/>
            <a:ext cx="4405448"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38857" y="1990511"/>
            <a:ext cx="8714286" cy="4038096"/>
          </a:xfrm>
          <a:prstGeom prst="rect">
            <a:avLst/>
          </a:prstGeom>
        </p:spPr>
      </p:pic>
      <p:sp>
        <p:nvSpPr>
          <p:cNvPr id="13" name="Rectangle 12"/>
          <p:cNvSpPr/>
          <p:nvPr/>
        </p:nvSpPr>
        <p:spPr>
          <a:xfrm>
            <a:off x="69669" y="1245783"/>
            <a:ext cx="11846106" cy="338554"/>
          </a:xfrm>
          <a:prstGeom prst="rect">
            <a:avLst/>
          </a:prstGeom>
        </p:spPr>
        <p:txBody>
          <a:bodyPr wrap="square">
            <a:spAutoFit/>
          </a:bodyPr>
          <a:lstStyle/>
          <a:p>
            <a:pPr marL="285750" indent="-285750">
              <a:buFont typeface="Arial" pitchFamily="34" charset="0"/>
              <a:buChar char="•"/>
            </a:pPr>
            <a:r>
              <a:rPr lang="en-US" sz="1600" u="sng" dirty="0" smtClean="0">
                <a:ln w="0"/>
                <a:solidFill>
                  <a:schemeClr val="bg1">
                    <a:lumMod val="85000"/>
                  </a:schemeClr>
                </a:solidFill>
                <a:latin typeface="Century Gothic" panose="020B0502020202020204" pitchFamily="34" charset="0"/>
              </a:rPr>
              <a:t>The </a:t>
            </a:r>
            <a:r>
              <a:rPr lang="en-US" sz="1600" u="sng" dirty="0">
                <a:ln w="0"/>
                <a:solidFill>
                  <a:schemeClr val="bg1">
                    <a:lumMod val="85000"/>
                  </a:schemeClr>
                </a:solidFill>
                <a:latin typeface="Century Gothic" panose="020B0502020202020204" pitchFamily="34" charset="0"/>
              </a:rPr>
              <a:t>dimensional tolerances on the coil size </a:t>
            </a:r>
            <a:r>
              <a:rPr lang="en-US" sz="1600" dirty="0">
                <a:ln w="0"/>
                <a:solidFill>
                  <a:schemeClr val="bg1">
                    <a:lumMod val="85000"/>
                  </a:schemeClr>
                </a:solidFill>
                <a:latin typeface="Century Gothic" panose="020B0502020202020204" pitchFamily="34" charset="0"/>
              </a:rPr>
              <a:t>play the most important role on the maximum coil stress level</a:t>
            </a:r>
            <a:endParaRPr lang="en-US" sz="1600" dirty="0"/>
          </a:p>
        </p:txBody>
      </p:sp>
      <p:sp>
        <p:nvSpPr>
          <p:cNvPr id="14" name="TextBox 13"/>
          <p:cNvSpPr txBox="1"/>
          <p:nvPr/>
        </p:nvSpPr>
        <p:spPr>
          <a:xfrm>
            <a:off x="4335742" y="65306"/>
            <a:ext cx="3520516"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Relative Sensitivity</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Tree>
    <p:extLst>
      <p:ext uri="{BB962C8B-B14F-4D97-AF65-F5344CB8AC3E}">
        <p14:creationId xmlns:p14="http://schemas.microsoft.com/office/powerpoint/2010/main" val="29031963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4"/>
          <a:stretch>
            <a:fillRect/>
          </a:stretch>
        </p:blipFill>
        <p:spPr>
          <a:xfrm>
            <a:off x="69669" y="53269"/>
            <a:ext cx="1132794" cy="1138788"/>
          </a:xfrm>
          <a:prstGeom prst="rect">
            <a:avLst/>
          </a:prstGeom>
        </p:spPr>
      </p:pic>
      <p:sp>
        <p:nvSpPr>
          <p:cNvPr id="9" name="TextBox 8"/>
          <p:cNvSpPr txBox="1"/>
          <p:nvPr/>
        </p:nvSpPr>
        <p:spPr>
          <a:xfrm>
            <a:off x="160722" y="2644170"/>
            <a:ext cx="11870557" cy="1446550"/>
          </a:xfrm>
          <a:prstGeom prst="rect">
            <a:avLst/>
          </a:prstGeom>
          <a:noFill/>
        </p:spPr>
        <p:txBody>
          <a:bodyPr wrap="none" rtlCol="0">
            <a:spAutoFit/>
          </a:bodyPr>
          <a:lstStyle/>
          <a:p>
            <a:r>
              <a:rPr lang="en-US" sz="8800" dirty="0" smtClean="0">
                <a:ln w="0"/>
                <a:gradFill>
                  <a:gsLst>
                    <a:gs pos="21000">
                      <a:srgbClr val="53575C"/>
                    </a:gs>
                    <a:gs pos="88000">
                      <a:srgbClr val="C5C7CA"/>
                    </a:gs>
                  </a:gsLst>
                  <a:lin ang="5400000"/>
                </a:gradFill>
                <a:latin typeface="Century Gothic" panose="020B0502020202020204" pitchFamily="34" charset="0"/>
              </a:rPr>
              <a:t>Comparison to MQXF</a:t>
            </a:r>
            <a:endParaRPr lang="en-US" sz="88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127728641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872165"/>
            <a:ext cx="12192000" cy="593296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4" name="Straight Connector 3"/>
          <p:cNvCxnSpPr/>
          <p:nvPr/>
        </p:nvCxnSpPr>
        <p:spPr>
          <a:xfrm>
            <a:off x="6143625" y="1280247"/>
            <a:ext cx="28575" cy="5380903"/>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Εικόνα 17"/>
          <p:cNvPicPr>
            <a:picLocks noChangeAspect="1"/>
          </p:cNvPicPr>
          <p:nvPr/>
        </p:nvPicPr>
        <p:blipFill>
          <a:blip r:embed="rId3"/>
          <a:stretch>
            <a:fillRect/>
          </a:stretch>
        </p:blipFill>
        <p:spPr>
          <a:xfrm>
            <a:off x="6263197" y="4158584"/>
            <a:ext cx="2796429" cy="2330358"/>
          </a:xfrm>
          <a:prstGeom prst="rect">
            <a:avLst/>
          </a:prstGeom>
        </p:spPr>
      </p:pic>
      <p:pic>
        <p:nvPicPr>
          <p:cNvPr id="18" name="Εικόνα 18"/>
          <p:cNvPicPr>
            <a:picLocks noChangeAspect="1"/>
          </p:cNvPicPr>
          <p:nvPr/>
        </p:nvPicPr>
        <p:blipFill>
          <a:blip r:embed="rId4"/>
          <a:stretch>
            <a:fillRect/>
          </a:stretch>
        </p:blipFill>
        <p:spPr>
          <a:xfrm>
            <a:off x="9232209" y="4164153"/>
            <a:ext cx="2784081" cy="2320068"/>
          </a:xfrm>
          <a:prstGeom prst="rect">
            <a:avLst/>
          </a:prstGeom>
        </p:spPr>
      </p:pic>
      <p:sp>
        <p:nvSpPr>
          <p:cNvPr id="19" name="TextBox 18"/>
          <p:cNvSpPr txBox="1"/>
          <p:nvPr/>
        </p:nvSpPr>
        <p:spPr>
          <a:xfrm>
            <a:off x="7008962" y="6518376"/>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0" name="TextBox 19"/>
          <p:cNvSpPr txBox="1"/>
          <p:nvPr/>
        </p:nvSpPr>
        <p:spPr>
          <a:xfrm>
            <a:off x="10169476" y="6498132"/>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graphicFrame>
        <p:nvGraphicFramePr>
          <p:cNvPr id="21" name="Chart 20"/>
          <p:cNvGraphicFramePr/>
          <p:nvPr>
            <p:extLst>
              <p:ext uri="{D42A27DB-BD31-4B8C-83A1-F6EECF244321}">
                <p14:modId xmlns:p14="http://schemas.microsoft.com/office/powerpoint/2010/main" val="2482337785"/>
              </p:ext>
            </p:extLst>
          </p:nvPr>
        </p:nvGraphicFramePr>
        <p:xfrm>
          <a:off x="7245169" y="1534555"/>
          <a:ext cx="4191000" cy="2365973"/>
        </p:xfrm>
        <a:graphic>
          <a:graphicData uri="http://schemas.openxmlformats.org/drawingml/2006/chart">
            <c:chart xmlns:c="http://schemas.openxmlformats.org/drawingml/2006/chart" xmlns:r="http://schemas.openxmlformats.org/officeDocument/2006/relationships" r:id="rId5"/>
          </a:graphicData>
        </a:graphic>
      </p:graphicFrame>
      <p:pic>
        <p:nvPicPr>
          <p:cNvPr id="22" name="Picture 21"/>
          <p:cNvPicPr/>
          <p:nvPr/>
        </p:nvPicPr>
        <p:blipFill rotWithShape="1">
          <a:blip r:embed="rId6">
            <a:extLst>
              <a:ext uri="{28A0092B-C50C-407E-A947-70E740481C1C}">
                <a14:useLocalDpi xmlns:a14="http://schemas.microsoft.com/office/drawing/2010/main" val="0"/>
              </a:ext>
            </a:extLst>
          </a:blip>
          <a:srcRect t="15762" b="27947"/>
          <a:stretch/>
        </p:blipFill>
        <p:spPr bwMode="auto">
          <a:xfrm>
            <a:off x="7644216" y="3797652"/>
            <a:ext cx="3397885" cy="233680"/>
          </a:xfrm>
          <a:prstGeom prst="rect">
            <a:avLst/>
          </a:prstGeom>
          <a:ln>
            <a:noFill/>
          </a:ln>
          <a:extLst>
            <a:ext uri="{53640926-AAD7-44D8-BBD7-CCE9431645EC}">
              <a14:shadowObscured xmlns:a14="http://schemas.microsoft.com/office/drawing/2010/main"/>
            </a:ext>
          </a:extLst>
        </p:spPr>
      </p:pic>
      <p:sp>
        <p:nvSpPr>
          <p:cNvPr id="23" name="Ορθογώνιο 25"/>
          <p:cNvSpPr/>
          <p:nvPr/>
        </p:nvSpPr>
        <p:spPr>
          <a:xfrm>
            <a:off x="4339512" y="121777"/>
            <a:ext cx="3512976" cy="68987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4" name="TextBox 23"/>
          <p:cNvSpPr txBox="1"/>
          <p:nvPr/>
        </p:nvSpPr>
        <p:spPr>
          <a:xfrm>
            <a:off x="4864733" y="65306"/>
            <a:ext cx="2462534"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Comparison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2" name="TextBox 1"/>
          <p:cNvSpPr txBox="1"/>
          <p:nvPr/>
        </p:nvSpPr>
        <p:spPr>
          <a:xfrm>
            <a:off x="5117207" y="497840"/>
            <a:ext cx="1938351" cy="369332"/>
          </a:xfrm>
          <a:prstGeom prst="rect">
            <a:avLst/>
          </a:prstGeom>
          <a:noFill/>
        </p:spPr>
        <p:txBody>
          <a:bodyPr wrap="none" rtlCol="0">
            <a:spAutoFit/>
          </a:bodyPr>
          <a:lstStyle/>
          <a:p>
            <a:r>
              <a:rPr lang="en-US" dirty="0" smtClean="0">
                <a:solidFill>
                  <a:schemeClr val="bg1">
                    <a:lumMod val="85000"/>
                  </a:schemeClr>
                </a:solidFill>
                <a:latin typeface="Century Gothic" panose="020B0502020202020204" pitchFamily="34" charset="0"/>
              </a:rPr>
              <a:t>Azimuthal Stress</a:t>
            </a:r>
            <a:endParaRPr lang="en-US" dirty="0">
              <a:solidFill>
                <a:schemeClr val="bg1">
                  <a:lumMod val="85000"/>
                </a:schemeClr>
              </a:solidFill>
              <a:latin typeface="Century Gothic" panose="020B0502020202020204" pitchFamily="34" charset="0"/>
            </a:endParaRPr>
          </a:p>
        </p:txBody>
      </p:sp>
      <p:sp>
        <p:nvSpPr>
          <p:cNvPr id="25" name="TextBox 24"/>
          <p:cNvSpPr txBox="1"/>
          <p:nvPr/>
        </p:nvSpPr>
        <p:spPr>
          <a:xfrm>
            <a:off x="2645152" y="886547"/>
            <a:ext cx="1220206" cy="523220"/>
          </a:xfrm>
          <a:prstGeom prst="rect">
            <a:avLst/>
          </a:prstGeom>
          <a:noFill/>
          <a:ln w="3175">
            <a:solidFill>
              <a:schemeClr val="bg1">
                <a:lumMod val="85000"/>
              </a:schemeClr>
            </a:solidFill>
          </a:ln>
        </p:spPr>
        <p:txBody>
          <a:bodyPr wrap="none" rtlCol="0">
            <a:spAutoFit/>
          </a:bodyPr>
          <a:lstStyle/>
          <a:p>
            <a:r>
              <a:rPr lang="en-US" sz="2800" u="sng" dirty="0" smtClean="0">
                <a:solidFill>
                  <a:schemeClr val="bg1">
                    <a:lumMod val="95000"/>
                  </a:schemeClr>
                </a:solidFill>
                <a:latin typeface="Century Gothic" panose="020B0502020202020204" pitchFamily="34" charset="0"/>
              </a:rPr>
              <a:t>MQXF</a:t>
            </a:r>
            <a:endParaRPr lang="en-US" sz="2800" u="sng" dirty="0">
              <a:solidFill>
                <a:schemeClr val="bg1">
                  <a:lumMod val="95000"/>
                </a:schemeClr>
              </a:solidFill>
              <a:latin typeface="Century Gothic" panose="020B0502020202020204" pitchFamily="34" charset="0"/>
            </a:endParaRPr>
          </a:p>
        </p:txBody>
      </p:sp>
      <p:sp>
        <p:nvSpPr>
          <p:cNvPr id="26" name="TextBox 25"/>
          <p:cNvSpPr txBox="1"/>
          <p:nvPr/>
        </p:nvSpPr>
        <p:spPr>
          <a:xfrm>
            <a:off x="8901121" y="903197"/>
            <a:ext cx="1431802" cy="523220"/>
          </a:xfrm>
          <a:prstGeom prst="rect">
            <a:avLst/>
          </a:prstGeom>
          <a:noFill/>
          <a:ln w="3175">
            <a:solidFill>
              <a:schemeClr val="bg1">
                <a:lumMod val="85000"/>
              </a:schemeClr>
            </a:solidFill>
          </a:ln>
        </p:spPr>
        <p:txBody>
          <a:bodyPr wrap="none" rtlCol="0">
            <a:spAutoFit/>
          </a:bodyPr>
          <a:lstStyle/>
          <a:p>
            <a:r>
              <a:rPr lang="en-US" sz="2800" u="sng" dirty="0" smtClean="0">
                <a:solidFill>
                  <a:schemeClr val="bg1">
                    <a:lumMod val="95000"/>
                  </a:schemeClr>
                </a:solidFill>
                <a:latin typeface="Century Gothic" panose="020B0502020202020204" pitchFamily="34" charset="0"/>
              </a:rPr>
              <a:t>MKQXF</a:t>
            </a:r>
            <a:endParaRPr lang="en-US" sz="2800" u="sng" dirty="0">
              <a:solidFill>
                <a:schemeClr val="bg1">
                  <a:lumMod val="95000"/>
                </a:schemeClr>
              </a:solidFill>
              <a:latin typeface="Century Gothic" panose="020B0502020202020204" pitchFamily="34" charset="0"/>
            </a:endParaRPr>
          </a:p>
        </p:txBody>
      </p:sp>
      <p:pic>
        <p:nvPicPr>
          <p:cNvPr id="5" name="Picture 4"/>
          <p:cNvPicPr>
            <a:picLocks noChangeAspect="1"/>
          </p:cNvPicPr>
          <p:nvPr/>
        </p:nvPicPr>
        <p:blipFill>
          <a:blip r:embed="rId7"/>
          <a:stretch>
            <a:fillRect/>
          </a:stretch>
        </p:blipFill>
        <p:spPr>
          <a:xfrm>
            <a:off x="38057" y="1473552"/>
            <a:ext cx="4848225" cy="4648200"/>
          </a:xfrm>
          <a:prstGeom prst="rect">
            <a:avLst/>
          </a:prstGeom>
        </p:spPr>
      </p:pic>
      <p:pic>
        <p:nvPicPr>
          <p:cNvPr id="3" name="Picture 2"/>
          <p:cNvPicPr>
            <a:picLocks noChangeAspect="1"/>
          </p:cNvPicPr>
          <p:nvPr/>
        </p:nvPicPr>
        <p:blipFill>
          <a:blip r:embed="rId8"/>
          <a:stretch>
            <a:fillRect/>
          </a:stretch>
        </p:blipFill>
        <p:spPr>
          <a:xfrm>
            <a:off x="4369375" y="5309973"/>
            <a:ext cx="1766123" cy="1339207"/>
          </a:xfrm>
          <a:prstGeom prst="rect">
            <a:avLst/>
          </a:prstGeom>
        </p:spPr>
      </p:pic>
      <p:cxnSp>
        <p:nvCxnSpPr>
          <p:cNvPr id="28" name="Straight Arrow Connector 27"/>
          <p:cNvCxnSpPr/>
          <p:nvPr/>
        </p:nvCxnSpPr>
        <p:spPr>
          <a:xfrm>
            <a:off x="3860800" y="5207000"/>
            <a:ext cx="800100" cy="4318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7" name="TextBox 26"/>
          <p:cNvSpPr txBox="1"/>
          <p:nvPr/>
        </p:nvSpPr>
        <p:spPr>
          <a:xfrm>
            <a:off x="29183" y="6139028"/>
            <a:ext cx="960519" cy="276999"/>
          </a:xfrm>
          <a:prstGeom prst="rect">
            <a:avLst/>
          </a:prstGeom>
          <a:noFill/>
        </p:spPr>
        <p:txBody>
          <a:bodyPr wrap="none" rtlCol="0">
            <a:spAutoFit/>
          </a:bodyPr>
          <a:lstStyle/>
          <a:p>
            <a:r>
              <a:rPr lang="en-US" sz="1200" dirty="0" smtClean="0">
                <a:solidFill>
                  <a:schemeClr val="bg1">
                    <a:lumMod val="85000"/>
                  </a:schemeClr>
                </a:solidFill>
                <a:latin typeface="Century Gothic" panose="020B0502020202020204" pitchFamily="34" charset="0"/>
              </a:rPr>
              <a:t>P. </a:t>
            </a:r>
            <a:r>
              <a:rPr lang="en-US" sz="1200" dirty="0" err="1" smtClean="0">
                <a:solidFill>
                  <a:schemeClr val="bg1">
                    <a:lumMod val="85000"/>
                  </a:schemeClr>
                </a:solidFill>
                <a:latin typeface="Century Gothic" panose="020B0502020202020204" pitchFamily="34" charset="0"/>
              </a:rPr>
              <a:t>Ferracin</a:t>
            </a:r>
            <a:endParaRPr lang="en-US" sz="1200" dirty="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842231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nodeType="afterEffect">
                                  <p:stCondLst>
                                    <p:cond delay="30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8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childTnLst>
                                </p:cTn>
                              </p:par>
                            </p:childTnLst>
                          </p:cTn>
                        </p:par>
                        <p:par>
                          <p:cTn id="35" fill="hold">
                            <p:stCondLst>
                              <p:cond delay="2500"/>
                            </p:stCondLst>
                            <p:childTnLst>
                              <p:par>
                                <p:cTn id="36" presetID="10" presetClass="entr" presetSubtype="0"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Graphic spid="21" grpId="0">
        <p:bldAsOne/>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872165"/>
            <a:ext cx="12192000" cy="593296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602" y="2088093"/>
            <a:ext cx="4972745" cy="3662874"/>
          </a:xfrm>
          <a:prstGeom prst="rect">
            <a:avLst/>
          </a:prstGeom>
        </p:spPr>
      </p:pic>
      <p:graphicFrame>
        <p:nvGraphicFramePr>
          <p:cNvPr id="8" name="Chart 12"/>
          <p:cNvGraphicFramePr/>
          <p:nvPr>
            <p:extLst>
              <p:ext uri="{D42A27DB-BD31-4B8C-83A1-F6EECF244321}">
                <p14:modId xmlns:p14="http://schemas.microsoft.com/office/powerpoint/2010/main" val="2669161460"/>
              </p:ext>
            </p:extLst>
          </p:nvPr>
        </p:nvGraphicFramePr>
        <p:xfrm>
          <a:off x="5251916" y="1409767"/>
          <a:ext cx="3838575" cy="2664538"/>
        </p:xfrm>
        <a:graphic>
          <a:graphicData uri="http://schemas.openxmlformats.org/drawingml/2006/chart">
            <c:chart xmlns:c="http://schemas.openxmlformats.org/drawingml/2006/chart" xmlns:r="http://schemas.openxmlformats.org/officeDocument/2006/relationships" r:id="rId5"/>
          </a:graphicData>
        </a:graphic>
      </p:graphicFrame>
      <p:sp>
        <p:nvSpPr>
          <p:cNvPr id="16" name="Ορθογώνιο 25"/>
          <p:cNvSpPr/>
          <p:nvPr/>
        </p:nvSpPr>
        <p:spPr>
          <a:xfrm>
            <a:off x="4339512" y="121777"/>
            <a:ext cx="3512976" cy="69752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TextBox 16"/>
          <p:cNvSpPr txBox="1"/>
          <p:nvPr/>
        </p:nvSpPr>
        <p:spPr>
          <a:xfrm>
            <a:off x="4864733" y="65306"/>
            <a:ext cx="2462534"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Comparison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2" name="TextBox 1"/>
          <p:cNvSpPr txBox="1"/>
          <p:nvPr/>
        </p:nvSpPr>
        <p:spPr>
          <a:xfrm>
            <a:off x="4916831" y="497840"/>
            <a:ext cx="2358338" cy="369332"/>
          </a:xfrm>
          <a:prstGeom prst="rect">
            <a:avLst/>
          </a:prstGeom>
          <a:noFill/>
        </p:spPr>
        <p:txBody>
          <a:bodyPr wrap="none" rtlCol="0">
            <a:spAutoFit/>
          </a:bodyPr>
          <a:lstStyle/>
          <a:p>
            <a:r>
              <a:rPr lang="en-US" dirty="0" smtClean="0">
                <a:solidFill>
                  <a:schemeClr val="bg1">
                    <a:lumMod val="85000"/>
                  </a:schemeClr>
                </a:solidFill>
                <a:latin typeface="Century Gothic" panose="020B0502020202020204" pitchFamily="34" charset="0"/>
              </a:rPr>
              <a:t>Radial Deformation</a:t>
            </a:r>
            <a:endParaRPr lang="en-US" dirty="0">
              <a:solidFill>
                <a:schemeClr val="bg1">
                  <a:lumMod val="85000"/>
                </a:schemeClr>
              </a:solidFill>
              <a:latin typeface="Century Gothic" panose="020B0502020202020204" pitchFamily="34" charset="0"/>
            </a:endParaRPr>
          </a:p>
        </p:txBody>
      </p:sp>
      <p:sp>
        <p:nvSpPr>
          <p:cNvPr id="5" name="TextBox 4"/>
          <p:cNvSpPr txBox="1"/>
          <p:nvPr/>
        </p:nvSpPr>
        <p:spPr>
          <a:xfrm>
            <a:off x="2645152" y="886547"/>
            <a:ext cx="1220206" cy="523220"/>
          </a:xfrm>
          <a:prstGeom prst="rect">
            <a:avLst/>
          </a:prstGeom>
          <a:noFill/>
          <a:ln w="3175">
            <a:solidFill>
              <a:schemeClr val="bg1">
                <a:lumMod val="85000"/>
              </a:schemeClr>
            </a:solidFill>
          </a:ln>
        </p:spPr>
        <p:txBody>
          <a:bodyPr wrap="none" rtlCol="0">
            <a:spAutoFit/>
          </a:bodyPr>
          <a:lstStyle/>
          <a:p>
            <a:r>
              <a:rPr lang="en-US" sz="2800" u="sng" dirty="0" smtClean="0">
                <a:solidFill>
                  <a:schemeClr val="bg1">
                    <a:lumMod val="95000"/>
                  </a:schemeClr>
                </a:solidFill>
                <a:latin typeface="Century Gothic" panose="020B0502020202020204" pitchFamily="34" charset="0"/>
              </a:rPr>
              <a:t>MQXF</a:t>
            </a:r>
            <a:endParaRPr lang="en-US" sz="2800" u="sng" dirty="0">
              <a:solidFill>
                <a:schemeClr val="bg1">
                  <a:lumMod val="95000"/>
                </a:schemeClr>
              </a:solidFill>
              <a:latin typeface="Century Gothic" panose="020B0502020202020204" pitchFamily="34" charset="0"/>
            </a:endParaRPr>
          </a:p>
        </p:txBody>
      </p:sp>
      <p:sp>
        <p:nvSpPr>
          <p:cNvPr id="18" name="TextBox 17"/>
          <p:cNvSpPr txBox="1"/>
          <p:nvPr/>
        </p:nvSpPr>
        <p:spPr>
          <a:xfrm>
            <a:off x="8901121" y="903197"/>
            <a:ext cx="1431802" cy="523220"/>
          </a:xfrm>
          <a:prstGeom prst="rect">
            <a:avLst/>
          </a:prstGeom>
          <a:noFill/>
          <a:ln w="3175">
            <a:solidFill>
              <a:schemeClr val="bg1">
                <a:lumMod val="85000"/>
              </a:schemeClr>
            </a:solidFill>
          </a:ln>
        </p:spPr>
        <p:txBody>
          <a:bodyPr wrap="none" rtlCol="0">
            <a:spAutoFit/>
          </a:bodyPr>
          <a:lstStyle/>
          <a:p>
            <a:r>
              <a:rPr lang="en-US" sz="2800" u="sng" dirty="0" smtClean="0">
                <a:solidFill>
                  <a:schemeClr val="bg1">
                    <a:lumMod val="95000"/>
                  </a:schemeClr>
                </a:solidFill>
                <a:latin typeface="Century Gothic" panose="020B0502020202020204" pitchFamily="34" charset="0"/>
              </a:rPr>
              <a:t>MKQXF</a:t>
            </a:r>
            <a:endParaRPr lang="en-US" sz="2800" u="sng" dirty="0">
              <a:solidFill>
                <a:schemeClr val="bg1">
                  <a:lumMod val="95000"/>
                </a:schemeClr>
              </a:solidFill>
              <a:latin typeface="Century Gothic" panose="020B0502020202020204" pitchFamily="34" charset="0"/>
            </a:endParaRPr>
          </a:p>
        </p:txBody>
      </p:sp>
      <p:cxnSp>
        <p:nvCxnSpPr>
          <p:cNvPr id="19" name="Straight Connector 18"/>
          <p:cNvCxnSpPr/>
          <p:nvPr/>
        </p:nvCxnSpPr>
        <p:spPr>
          <a:xfrm>
            <a:off x="5133975" y="1280247"/>
            <a:ext cx="28575" cy="5380903"/>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 name="Chart 12"/>
          <p:cNvGraphicFramePr/>
          <p:nvPr>
            <p:extLst>
              <p:ext uri="{D42A27DB-BD31-4B8C-83A1-F6EECF244321}">
                <p14:modId xmlns:p14="http://schemas.microsoft.com/office/powerpoint/2010/main" val="1914053280"/>
              </p:ext>
            </p:extLst>
          </p:nvPr>
        </p:nvGraphicFramePr>
        <p:xfrm>
          <a:off x="5242391" y="4123945"/>
          <a:ext cx="3838575" cy="2664538"/>
        </p:xfrm>
        <a:graphic>
          <a:graphicData uri="http://schemas.openxmlformats.org/drawingml/2006/chart">
            <c:chart xmlns:c="http://schemas.openxmlformats.org/drawingml/2006/chart" xmlns:r="http://schemas.openxmlformats.org/officeDocument/2006/relationships" r:id="rId6"/>
          </a:graphicData>
        </a:graphic>
      </p:graphicFrame>
      <p:grpSp>
        <p:nvGrpSpPr>
          <p:cNvPr id="74" name="Group 73"/>
          <p:cNvGrpSpPr/>
          <p:nvPr/>
        </p:nvGrpSpPr>
        <p:grpSpPr>
          <a:xfrm>
            <a:off x="8901121" y="2205075"/>
            <a:ext cx="3290879" cy="4220937"/>
            <a:chOff x="8901121" y="1806227"/>
            <a:chExt cx="3290879" cy="4220937"/>
          </a:xfrm>
        </p:grpSpPr>
        <p:pic>
          <p:nvPicPr>
            <p:cNvPr id="21" name="Picture 20"/>
            <p:cNvPicPr>
              <a:picLocks noChangeAspect="1"/>
            </p:cNvPicPr>
            <p:nvPr/>
          </p:nvPicPr>
          <p:blipFill rotWithShape="1">
            <a:blip r:embed="rId7" cstate="print">
              <a:extLst>
                <a:ext uri="{28A0092B-C50C-407E-A947-70E740481C1C}">
                  <a14:useLocalDpi xmlns:a14="http://schemas.microsoft.com/office/drawing/2010/main" val="0"/>
                </a:ext>
              </a:extLst>
            </a:blip>
            <a:srcRect l="24527" r="25829"/>
            <a:stretch/>
          </p:blipFill>
          <p:spPr bwMode="auto">
            <a:xfrm flipV="1">
              <a:off x="8901121" y="2388402"/>
              <a:ext cx="3290879" cy="3164592"/>
            </a:xfrm>
            <a:prstGeom prst="rect">
              <a:avLst/>
            </a:prstGeom>
            <a:ln>
              <a:noFill/>
            </a:ln>
            <a:extLst>
              <a:ext uri="{53640926-AAD7-44D8-BBD7-CCE9431645EC}">
                <a14:shadowObscured xmlns:a14="http://schemas.microsoft.com/office/drawing/2010/main"/>
              </a:ext>
            </a:extLst>
          </p:spPr>
        </p:pic>
        <p:grpSp>
          <p:nvGrpSpPr>
            <p:cNvPr id="35" name="Group 34"/>
            <p:cNvGrpSpPr/>
            <p:nvPr/>
          </p:nvGrpSpPr>
          <p:grpSpPr>
            <a:xfrm>
              <a:off x="10081357" y="3473450"/>
              <a:ext cx="2084225" cy="2553714"/>
              <a:chOff x="10081357" y="3473450"/>
              <a:chExt cx="2084225" cy="2553714"/>
            </a:xfrm>
          </p:grpSpPr>
          <p:grpSp>
            <p:nvGrpSpPr>
              <p:cNvPr id="28" name="Group 27"/>
              <p:cNvGrpSpPr/>
              <p:nvPr/>
            </p:nvGrpSpPr>
            <p:grpSpPr>
              <a:xfrm>
                <a:off x="10081357" y="3667125"/>
                <a:ext cx="2084225" cy="2360039"/>
                <a:chOff x="3901450" y="4346073"/>
                <a:chExt cx="2084225" cy="2360039"/>
              </a:xfrm>
            </p:grpSpPr>
            <p:sp>
              <p:nvSpPr>
                <p:cNvPr id="29" name="TextBox 28"/>
                <p:cNvSpPr txBox="1"/>
                <p:nvPr/>
              </p:nvSpPr>
              <p:spPr>
                <a:xfrm>
                  <a:off x="3901450" y="6367558"/>
                  <a:ext cx="2084225"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Horizontal Pole turn</a:t>
                  </a:r>
                  <a:endParaRPr lang="en-US" sz="1600" dirty="0">
                    <a:ln w="0"/>
                    <a:solidFill>
                      <a:schemeClr val="bg1">
                        <a:lumMod val="85000"/>
                      </a:schemeClr>
                    </a:solidFill>
                    <a:latin typeface="Century Gothic" panose="020B0502020202020204" pitchFamily="34" charset="0"/>
                  </a:endParaRPr>
                </a:p>
              </p:txBody>
            </p:sp>
            <p:cxnSp>
              <p:nvCxnSpPr>
                <p:cNvPr id="30" name="Straight Arrow Connector 29"/>
                <p:cNvCxnSpPr>
                  <a:stCxn id="29" idx="0"/>
                </p:cNvCxnSpPr>
                <p:nvPr/>
              </p:nvCxnSpPr>
              <p:spPr>
                <a:xfrm flipH="1" flipV="1">
                  <a:off x="4678593" y="4346073"/>
                  <a:ext cx="264970" cy="2021485"/>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31" name="Straight Arrow Connector 30"/>
              <p:cNvCxnSpPr>
                <a:stCxn id="29" idx="0"/>
              </p:cNvCxnSpPr>
              <p:nvPr/>
            </p:nvCxnSpPr>
            <p:spPr>
              <a:xfrm flipV="1">
                <a:off x="11123470" y="3473450"/>
                <a:ext cx="76200" cy="2215160"/>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48" name="Group 47"/>
            <p:cNvGrpSpPr/>
            <p:nvPr/>
          </p:nvGrpSpPr>
          <p:grpSpPr>
            <a:xfrm>
              <a:off x="10653713" y="2388402"/>
              <a:ext cx="1511869" cy="907248"/>
              <a:chOff x="10653713" y="2388402"/>
              <a:chExt cx="1511869" cy="907248"/>
            </a:xfrm>
          </p:grpSpPr>
          <p:grpSp>
            <p:nvGrpSpPr>
              <p:cNvPr id="25" name="Group 24"/>
              <p:cNvGrpSpPr/>
              <p:nvPr/>
            </p:nvGrpSpPr>
            <p:grpSpPr>
              <a:xfrm>
                <a:off x="10653713" y="2388402"/>
                <a:ext cx="1511869" cy="907248"/>
                <a:chOff x="3920771" y="6348069"/>
                <a:chExt cx="1511869" cy="907248"/>
              </a:xfrm>
            </p:grpSpPr>
            <p:sp>
              <p:nvSpPr>
                <p:cNvPr id="26" name="TextBox 25"/>
                <p:cNvSpPr txBox="1"/>
                <p:nvPr/>
              </p:nvSpPr>
              <p:spPr>
                <a:xfrm>
                  <a:off x="4425633" y="6348069"/>
                  <a:ext cx="1007007"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Mid-turn</a:t>
                  </a:r>
                  <a:endParaRPr lang="en-US" sz="1600" dirty="0">
                    <a:ln w="0"/>
                    <a:solidFill>
                      <a:schemeClr val="bg1">
                        <a:lumMod val="85000"/>
                      </a:schemeClr>
                    </a:solidFill>
                    <a:latin typeface="Century Gothic" panose="020B0502020202020204" pitchFamily="34" charset="0"/>
                  </a:endParaRPr>
                </a:p>
              </p:txBody>
            </p:sp>
            <p:cxnSp>
              <p:nvCxnSpPr>
                <p:cNvPr id="27" name="Straight Arrow Connector 26"/>
                <p:cNvCxnSpPr>
                  <a:stCxn id="26" idx="2"/>
                </p:cNvCxnSpPr>
                <p:nvPr/>
              </p:nvCxnSpPr>
              <p:spPr>
                <a:xfrm flipH="1">
                  <a:off x="3920771" y="6686623"/>
                  <a:ext cx="1008366" cy="568694"/>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37" name="Straight Arrow Connector 36"/>
              <p:cNvCxnSpPr>
                <a:stCxn id="26" idx="2"/>
              </p:cNvCxnSpPr>
              <p:nvPr/>
            </p:nvCxnSpPr>
            <p:spPr>
              <a:xfrm flipH="1">
                <a:off x="10909300" y="2726956"/>
                <a:ext cx="752779" cy="244844"/>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52" name="Group 51"/>
            <p:cNvGrpSpPr/>
            <p:nvPr/>
          </p:nvGrpSpPr>
          <p:grpSpPr>
            <a:xfrm>
              <a:off x="9144241" y="1806227"/>
              <a:ext cx="1874231" cy="1327498"/>
              <a:chOff x="9144241" y="1806227"/>
              <a:chExt cx="1874231" cy="1327498"/>
            </a:xfrm>
          </p:grpSpPr>
          <p:grpSp>
            <p:nvGrpSpPr>
              <p:cNvPr id="22" name="Group 21"/>
              <p:cNvGrpSpPr/>
              <p:nvPr/>
            </p:nvGrpSpPr>
            <p:grpSpPr>
              <a:xfrm>
                <a:off x="9144241" y="1806227"/>
                <a:ext cx="1874231" cy="1327498"/>
                <a:chOff x="4425633" y="6348069"/>
                <a:chExt cx="1874231" cy="1327498"/>
              </a:xfrm>
            </p:grpSpPr>
            <p:sp>
              <p:nvSpPr>
                <p:cNvPr id="23" name="TextBox 22"/>
                <p:cNvSpPr txBox="1"/>
                <p:nvPr/>
              </p:nvSpPr>
              <p:spPr>
                <a:xfrm>
                  <a:off x="4425633" y="6348069"/>
                  <a:ext cx="1874231"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Vertical Pole turn</a:t>
                  </a:r>
                  <a:endParaRPr lang="en-US" sz="1600" dirty="0">
                    <a:ln w="0"/>
                    <a:solidFill>
                      <a:schemeClr val="bg1">
                        <a:lumMod val="85000"/>
                      </a:schemeClr>
                    </a:solidFill>
                    <a:latin typeface="Century Gothic" panose="020B0502020202020204" pitchFamily="34" charset="0"/>
                  </a:endParaRPr>
                </a:p>
              </p:txBody>
            </p:sp>
            <p:cxnSp>
              <p:nvCxnSpPr>
                <p:cNvPr id="24" name="Straight Arrow Connector 23"/>
                <p:cNvCxnSpPr/>
                <p:nvPr/>
              </p:nvCxnSpPr>
              <p:spPr>
                <a:xfrm>
                  <a:off x="5372910" y="6686623"/>
                  <a:ext cx="195482" cy="988944"/>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49" name="Straight Arrow Connector 48"/>
              <p:cNvCxnSpPr>
                <a:stCxn id="23" idx="2"/>
              </p:cNvCxnSpPr>
              <p:nvPr/>
            </p:nvCxnSpPr>
            <p:spPr>
              <a:xfrm>
                <a:off x="10081357" y="2144781"/>
                <a:ext cx="335818" cy="620644"/>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grpSp>
        <p:nvGrpSpPr>
          <p:cNvPr id="63" name="Group 62"/>
          <p:cNvGrpSpPr/>
          <p:nvPr/>
        </p:nvGrpSpPr>
        <p:grpSpPr>
          <a:xfrm>
            <a:off x="7577847" y="2810163"/>
            <a:ext cx="2039175" cy="261610"/>
            <a:chOff x="7577847" y="2810163"/>
            <a:chExt cx="2039175" cy="261610"/>
          </a:xfrm>
        </p:grpSpPr>
        <p:grpSp>
          <p:nvGrpSpPr>
            <p:cNvPr id="53" name="Group 52"/>
            <p:cNvGrpSpPr/>
            <p:nvPr/>
          </p:nvGrpSpPr>
          <p:grpSpPr>
            <a:xfrm>
              <a:off x="9009234" y="2810163"/>
              <a:ext cx="599844" cy="261610"/>
              <a:chOff x="9804400" y="4002674"/>
              <a:chExt cx="599844" cy="261610"/>
            </a:xfrm>
          </p:grpSpPr>
          <p:cxnSp>
            <p:nvCxnSpPr>
              <p:cNvPr id="54" name="Straight Arrow Connector 53"/>
              <p:cNvCxnSpPr/>
              <p:nvPr/>
            </p:nvCxnSpPr>
            <p:spPr>
              <a:xfrm>
                <a:off x="9804400" y="4041889"/>
                <a:ext cx="0" cy="22239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9804400" y="4002674"/>
                <a:ext cx="599844" cy="261610"/>
              </a:xfrm>
              <a:prstGeom prst="rect">
                <a:avLst/>
              </a:prstGeom>
              <a:noFill/>
            </p:spPr>
            <p:txBody>
              <a:bodyPr wrap="none" rtlCol="0">
                <a:spAutoFit/>
              </a:bodyPr>
              <a:lstStyle/>
              <a:p>
                <a:r>
                  <a:rPr lang="en-US" sz="1100" dirty="0" smtClean="0">
                    <a:solidFill>
                      <a:schemeClr val="bg1">
                        <a:lumMod val="75000"/>
                      </a:schemeClr>
                    </a:solidFill>
                    <a:latin typeface="Century Gothic" panose="020B0502020202020204" pitchFamily="34" charset="0"/>
                  </a:rPr>
                  <a:t>48 </a:t>
                </a:r>
                <a:r>
                  <a:rPr lang="el-GR" sz="1100" dirty="0">
                    <a:solidFill>
                      <a:schemeClr val="bg1">
                        <a:lumMod val="75000"/>
                      </a:schemeClr>
                    </a:solidFill>
                    <a:latin typeface="Century Gothic" panose="020B0502020202020204" pitchFamily="34" charset="0"/>
                  </a:rPr>
                  <a:t>μ</a:t>
                </a:r>
                <a:r>
                  <a:rPr lang="en-US" sz="1100" dirty="0" smtClean="0">
                    <a:solidFill>
                      <a:schemeClr val="bg1">
                        <a:lumMod val="75000"/>
                      </a:schemeClr>
                    </a:solidFill>
                    <a:latin typeface="Century Gothic" panose="020B0502020202020204" pitchFamily="34" charset="0"/>
                  </a:rPr>
                  <a:t>m</a:t>
                </a:r>
                <a:endParaRPr lang="en-US" sz="1100" dirty="0">
                  <a:solidFill>
                    <a:schemeClr val="bg1">
                      <a:lumMod val="75000"/>
                    </a:schemeClr>
                  </a:solidFill>
                  <a:latin typeface="Century Gothic" panose="020B0502020202020204" pitchFamily="34" charset="0"/>
                </a:endParaRPr>
              </a:p>
            </p:txBody>
          </p:sp>
        </p:grpSp>
        <p:cxnSp>
          <p:nvCxnSpPr>
            <p:cNvPr id="57" name="Straight Connector 56"/>
            <p:cNvCxnSpPr/>
            <p:nvPr/>
          </p:nvCxnSpPr>
          <p:spPr>
            <a:xfrm>
              <a:off x="7577847" y="3063025"/>
              <a:ext cx="2039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122596" y="2849378"/>
              <a:ext cx="1494426"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7541328" y="6071610"/>
            <a:ext cx="2039175" cy="261610"/>
            <a:chOff x="7577847" y="2860959"/>
            <a:chExt cx="2039175" cy="261610"/>
          </a:xfrm>
        </p:grpSpPr>
        <p:grpSp>
          <p:nvGrpSpPr>
            <p:cNvPr id="65" name="Group 64"/>
            <p:cNvGrpSpPr/>
            <p:nvPr/>
          </p:nvGrpSpPr>
          <p:grpSpPr>
            <a:xfrm>
              <a:off x="9009234" y="2860959"/>
              <a:ext cx="599844" cy="261610"/>
              <a:chOff x="9804400" y="4053470"/>
              <a:chExt cx="599844" cy="261610"/>
            </a:xfrm>
          </p:grpSpPr>
          <p:cxnSp>
            <p:nvCxnSpPr>
              <p:cNvPr id="68" name="Straight Arrow Connector 67"/>
              <p:cNvCxnSpPr/>
              <p:nvPr/>
            </p:nvCxnSpPr>
            <p:spPr>
              <a:xfrm>
                <a:off x="9804400" y="4111739"/>
                <a:ext cx="0" cy="15254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9804400" y="4053470"/>
                <a:ext cx="599844" cy="261610"/>
              </a:xfrm>
              <a:prstGeom prst="rect">
                <a:avLst/>
              </a:prstGeom>
              <a:noFill/>
            </p:spPr>
            <p:txBody>
              <a:bodyPr wrap="none" rtlCol="0">
                <a:spAutoFit/>
              </a:bodyPr>
              <a:lstStyle/>
              <a:p>
                <a:r>
                  <a:rPr lang="el-GR" sz="1100" dirty="0" smtClean="0">
                    <a:solidFill>
                      <a:schemeClr val="bg1">
                        <a:lumMod val="75000"/>
                      </a:schemeClr>
                    </a:solidFill>
                    <a:latin typeface="Century Gothic" panose="020B0502020202020204" pitchFamily="34" charset="0"/>
                  </a:rPr>
                  <a:t>30</a:t>
                </a:r>
                <a:r>
                  <a:rPr lang="en-US" sz="1100" dirty="0" smtClean="0">
                    <a:solidFill>
                      <a:schemeClr val="bg1">
                        <a:lumMod val="75000"/>
                      </a:schemeClr>
                    </a:solidFill>
                    <a:latin typeface="Century Gothic" panose="020B0502020202020204" pitchFamily="34" charset="0"/>
                  </a:rPr>
                  <a:t> </a:t>
                </a:r>
                <a:r>
                  <a:rPr lang="el-GR" sz="1100" dirty="0">
                    <a:solidFill>
                      <a:schemeClr val="bg1">
                        <a:lumMod val="75000"/>
                      </a:schemeClr>
                    </a:solidFill>
                    <a:latin typeface="Century Gothic" panose="020B0502020202020204" pitchFamily="34" charset="0"/>
                  </a:rPr>
                  <a:t>μ</a:t>
                </a:r>
                <a:r>
                  <a:rPr lang="en-US" sz="1100" dirty="0" smtClean="0">
                    <a:solidFill>
                      <a:schemeClr val="bg1">
                        <a:lumMod val="75000"/>
                      </a:schemeClr>
                    </a:solidFill>
                    <a:latin typeface="Century Gothic" panose="020B0502020202020204" pitchFamily="34" charset="0"/>
                  </a:rPr>
                  <a:t>m</a:t>
                </a:r>
                <a:endParaRPr lang="en-US" sz="1100" dirty="0">
                  <a:solidFill>
                    <a:schemeClr val="bg1">
                      <a:lumMod val="75000"/>
                    </a:schemeClr>
                  </a:solidFill>
                  <a:latin typeface="Century Gothic" panose="020B0502020202020204" pitchFamily="34" charset="0"/>
                </a:endParaRPr>
              </a:p>
            </p:txBody>
          </p:sp>
        </p:grpSp>
        <p:cxnSp>
          <p:nvCxnSpPr>
            <p:cNvPr id="66" name="Straight Connector 65"/>
            <p:cNvCxnSpPr/>
            <p:nvPr/>
          </p:nvCxnSpPr>
          <p:spPr>
            <a:xfrm>
              <a:off x="7577847" y="3063025"/>
              <a:ext cx="2039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8122596" y="2919228"/>
              <a:ext cx="1494426"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6441524" y="3307318"/>
            <a:ext cx="1410964" cy="369332"/>
          </a:xfrm>
          <a:prstGeom prst="rect">
            <a:avLst/>
          </a:prstGeom>
          <a:noFill/>
        </p:spPr>
        <p:txBody>
          <a:bodyPr wrap="none" rtlCol="0">
            <a:spAutoFit/>
          </a:bodyPr>
          <a:lstStyle/>
          <a:p>
            <a:r>
              <a:rPr lang="en-US" dirty="0" smtClean="0">
                <a:solidFill>
                  <a:schemeClr val="bg1">
                    <a:lumMod val="85000"/>
                  </a:schemeClr>
                </a:solidFill>
                <a:latin typeface="Century Gothic" pitchFamily="34" charset="0"/>
              </a:rPr>
              <a:t>Inner Layer</a:t>
            </a:r>
            <a:endParaRPr lang="en-US" dirty="0">
              <a:solidFill>
                <a:schemeClr val="bg1">
                  <a:lumMod val="85000"/>
                </a:schemeClr>
              </a:solidFill>
              <a:latin typeface="Century Gothic" pitchFamily="34" charset="0"/>
            </a:endParaRPr>
          </a:p>
        </p:txBody>
      </p:sp>
      <p:sp>
        <p:nvSpPr>
          <p:cNvPr id="73" name="TextBox 72"/>
          <p:cNvSpPr txBox="1"/>
          <p:nvPr/>
        </p:nvSpPr>
        <p:spPr>
          <a:xfrm>
            <a:off x="6453591" y="6329443"/>
            <a:ext cx="1495922" cy="369332"/>
          </a:xfrm>
          <a:prstGeom prst="rect">
            <a:avLst/>
          </a:prstGeom>
          <a:noFill/>
        </p:spPr>
        <p:txBody>
          <a:bodyPr wrap="none" rtlCol="0">
            <a:spAutoFit/>
          </a:bodyPr>
          <a:lstStyle/>
          <a:p>
            <a:r>
              <a:rPr lang="en-US" dirty="0" smtClean="0">
                <a:solidFill>
                  <a:schemeClr val="bg1">
                    <a:lumMod val="85000"/>
                  </a:schemeClr>
                </a:solidFill>
                <a:latin typeface="Century Gothic" pitchFamily="34" charset="0"/>
              </a:rPr>
              <a:t>Outer Layer</a:t>
            </a:r>
            <a:endParaRPr lang="en-US" dirty="0">
              <a:solidFill>
                <a:schemeClr val="bg1">
                  <a:lumMod val="85000"/>
                </a:schemeClr>
              </a:solidFill>
              <a:latin typeface="Century Gothic" pitchFamily="34" charset="0"/>
            </a:endParaRPr>
          </a:p>
        </p:txBody>
      </p:sp>
      <p:sp>
        <p:nvSpPr>
          <p:cNvPr id="75" name="TextBox 74"/>
          <p:cNvSpPr txBox="1"/>
          <p:nvPr/>
        </p:nvSpPr>
        <p:spPr>
          <a:xfrm>
            <a:off x="101602" y="5750967"/>
            <a:ext cx="960519" cy="276999"/>
          </a:xfrm>
          <a:prstGeom prst="rect">
            <a:avLst/>
          </a:prstGeom>
          <a:noFill/>
        </p:spPr>
        <p:txBody>
          <a:bodyPr wrap="none" rtlCol="0">
            <a:spAutoFit/>
          </a:bodyPr>
          <a:lstStyle/>
          <a:p>
            <a:r>
              <a:rPr lang="en-US" sz="1200" dirty="0" smtClean="0">
                <a:solidFill>
                  <a:schemeClr val="bg1">
                    <a:lumMod val="85000"/>
                  </a:schemeClr>
                </a:solidFill>
                <a:latin typeface="Century Gothic" panose="020B0502020202020204" pitchFamily="34" charset="0"/>
              </a:rPr>
              <a:t>P. </a:t>
            </a:r>
            <a:r>
              <a:rPr lang="en-US" sz="1200" dirty="0" err="1" smtClean="0">
                <a:solidFill>
                  <a:schemeClr val="bg1">
                    <a:lumMod val="85000"/>
                  </a:schemeClr>
                </a:solidFill>
                <a:latin typeface="Century Gothic" panose="020B0502020202020204" pitchFamily="34" charset="0"/>
              </a:rPr>
              <a:t>Ferracin</a:t>
            </a:r>
            <a:endParaRPr lang="en-US" sz="1200" dirty="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2525787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500"/>
                                        <p:tgtEl>
                                          <p:spTgt spid="7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fade">
                                      <p:cBhvr>
                                        <p:cTn id="20" dur="500"/>
                                        <p:tgtEl>
                                          <p:spTgt spid="72"/>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500"/>
                                        <p:tgtEl>
                                          <p:spTgt spid="6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childTnLst>
                          </p:cTn>
                        </p:par>
                        <p:par>
                          <p:cTn id="34" fill="hold">
                            <p:stCondLst>
                              <p:cond delay="1000"/>
                            </p:stCondLst>
                            <p:childTnLst>
                              <p:par>
                                <p:cTn id="35" presetID="10" presetClass="entr" presetSubtype="0" fill="hold" nodeType="after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20" grpId="0">
        <p:bldAsOne/>
      </p:bldGraphic>
      <p:bldP spid="72" grpId="0"/>
      <p:bldP spid="7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4"/>
          <a:stretch>
            <a:fillRect/>
          </a:stretch>
        </p:blipFill>
        <p:spPr>
          <a:xfrm>
            <a:off x="69669" y="53269"/>
            <a:ext cx="1132794" cy="1138788"/>
          </a:xfrm>
          <a:prstGeom prst="rect">
            <a:avLst/>
          </a:prstGeom>
        </p:spPr>
      </p:pic>
      <p:sp>
        <p:nvSpPr>
          <p:cNvPr id="9" name="TextBox 8"/>
          <p:cNvSpPr txBox="1"/>
          <p:nvPr/>
        </p:nvSpPr>
        <p:spPr>
          <a:xfrm>
            <a:off x="3119063" y="2644170"/>
            <a:ext cx="5953874" cy="1569660"/>
          </a:xfrm>
          <a:prstGeom prst="rect">
            <a:avLst/>
          </a:prstGeom>
          <a:noFill/>
        </p:spPr>
        <p:txBody>
          <a:bodyPr wrap="none" rtlCol="0">
            <a:spAutoFit/>
          </a:bodyPr>
          <a:lstStyle/>
          <a:p>
            <a:pPr algn="ctr"/>
            <a:r>
              <a:rPr lang="en-US" sz="9600" dirty="0" smtClean="0">
                <a:ln w="0"/>
                <a:gradFill>
                  <a:gsLst>
                    <a:gs pos="21000">
                      <a:srgbClr val="53575C"/>
                    </a:gs>
                    <a:gs pos="88000">
                      <a:srgbClr val="C5C7CA"/>
                    </a:gs>
                  </a:gsLst>
                  <a:lin ang="5400000"/>
                </a:gradFill>
                <a:latin typeface="Century Gothic" panose="020B0502020202020204" pitchFamily="34" charset="0"/>
              </a:rPr>
              <a:t>3D Model</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7855855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8380" y="2142784"/>
            <a:ext cx="8264516" cy="3905893"/>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65265" y="2109332"/>
            <a:ext cx="8355561" cy="3905892"/>
          </a:xfrm>
          <a:prstGeom prst="rect">
            <a:avLst/>
          </a:prstGeom>
        </p:spPr>
      </p:pic>
      <p:pic>
        <p:nvPicPr>
          <p:cNvPr id="8" name="Εικόνα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7"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4346964" y="131302"/>
            <a:ext cx="3498074"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4346964" y="74831"/>
            <a:ext cx="3498073"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Introduction</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pSp>
        <p:nvGrpSpPr>
          <p:cNvPr id="9" name="Group 8"/>
          <p:cNvGrpSpPr/>
          <p:nvPr/>
        </p:nvGrpSpPr>
        <p:grpSpPr>
          <a:xfrm>
            <a:off x="8756724" y="1269711"/>
            <a:ext cx="3331851" cy="3495933"/>
            <a:chOff x="1645056" y="2266654"/>
            <a:chExt cx="3918786" cy="4332873"/>
          </a:xfrm>
        </p:grpSpPr>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45056" y="2694277"/>
              <a:ext cx="3918786" cy="390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3029342" y="2266654"/>
              <a:ext cx="1086360" cy="495898"/>
            </a:xfrm>
            <a:prstGeom prst="rect">
              <a:avLst/>
            </a:prstGeom>
            <a:noFill/>
          </p:spPr>
          <p:txBody>
            <a:bodyPr wrap="none" rtlCol="0">
              <a:spAutoFit/>
            </a:bodyPr>
            <a:lstStyle/>
            <a:p>
              <a:r>
                <a:rPr lang="en-US" sz="2000" u="sng" dirty="0" smtClean="0">
                  <a:ln w="0"/>
                  <a:solidFill>
                    <a:schemeClr val="bg1">
                      <a:lumMod val="85000"/>
                    </a:schemeClr>
                  </a:solidFill>
                  <a:latin typeface="Century Gothic" panose="020B0502020202020204" pitchFamily="34" charset="0"/>
                </a:rPr>
                <a:t>MQXF</a:t>
              </a:r>
              <a:endParaRPr lang="en-US" sz="2000" u="sng" dirty="0">
                <a:ln w="0"/>
                <a:solidFill>
                  <a:schemeClr val="bg1">
                    <a:lumMod val="85000"/>
                  </a:schemeClr>
                </a:solidFill>
                <a:latin typeface="Century Gothic" panose="020B0502020202020204" pitchFamily="34" charset="0"/>
              </a:endParaRPr>
            </a:p>
          </p:txBody>
        </p:sp>
      </p:grpSp>
      <p:sp>
        <p:nvSpPr>
          <p:cNvPr id="22" name="TextBox 21"/>
          <p:cNvSpPr txBox="1"/>
          <p:nvPr/>
        </p:nvSpPr>
        <p:spPr>
          <a:xfrm>
            <a:off x="5291133" y="1674246"/>
            <a:ext cx="1609736" cy="584775"/>
          </a:xfrm>
          <a:prstGeom prst="rect">
            <a:avLst/>
          </a:prstGeom>
          <a:noFill/>
        </p:spPr>
        <p:txBody>
          <a:bodyPr wrap="none" rtlCol="0">
            <a:spAutoFit/>
          </a:bodyPr>
          <a:lstStyle/>
          <a:p>
            <a:r>
              <a:rPr lang="en-US" sz="3200" u="sng" dirty="0" smtClean="0">
                <a:ln w="0"/>
                <a:solidFill>
                  <a:schemeClr val="bg1">
                    <a:lumMod val="85000"/>
                  </a:schemeClr>
                </a:solidFill>
                <a:latin typeface="Century Gothic" panose="020B0502020202020204" pitchFamily="34" charset="0"/>
              </a:rPr>
              <a:t>MKQXF</a:t>
            </a:r>
            <a:endParaRPr lang="en-US" sz="3200" u="sng" dirty="0">
              <a:ln w="0"/>
              <a:solidFill>
                <a:schemeClr val="bg1">
                  <a:lumMod val="85000"/>
                </a:schemeClr>
              </a:solidFill>
              <a:latin typeface="Century Gothic" panose="020B0502020202020204" pitchFamily="34" charset="0"/>
            </a:endParaRPr>
          </a:p>
        </p:txBody>
      </p:sp>
      <p:grpSp>
        <p:nvGrpSpPr>
          <p:cNvPr id="12" name="Group 11"/>
          <p:cNvGrpSpPr/>
          <p:nvPr/>
        </p:nvGrpSpPr>
        <p:grpSpPr>
          <a:xfrm>
            <a:off x="161362" y="1253612"/>
            <a:ext cx="3087447" cy="3512026"/>
            <a:chOff x="311970" y="1255407"/>
            <a:chExt cx="3749641" cy="4272646"/>
          </a:xfrm>
        </p:grpSpPr>
        <p:pic>
          <p:nvPicPr>
            <p:cNvPr id="23" name="Picture 22"/>
            <p:cNvPicPr>
              <a:picLocks noChangeAspect="1"/>
            </p:cNvPicPr>
            <p:nvPr/>
          </p:nvPicPr>
          <p:blipFill rotWithShape="1">
            <a:blip r:embed="rId9" cstate="print">
              <a:extLst>
                <a:ext uri="{28A0092B-C50C-407E-A947-70E740481C1C}">
                  <a14:useLocalDpi xmlns:a14="http://schemas.microsoft.com/office/drawing/2010/main" val="0"/>
                </a:ext>
              </a:extLst>
            </a:blip>
            <a:srcRect l="26455" t="10653" r="25443" b="7541"/>
            <a:stretch/>
          </p:blipFill>
          <p:spPr>
            <a:xfrm>
              <a:off x="311970" y="1768545"/>
              <a:ext cx="3749641" cy="3759508"/>
            </a:xfrm>
            <a:prstGeom prst="ellipse">
              <a:avLst/>
            </a:prstGeom>
          </p:spPr>
        </p:pic>
        <p:sp>
          <p:nvSpPr>
            <p:cNvPr id="26" name="TextBox 25"/>
            <p:cNvSpPr txBox="1"/>
            <p:nvPr/>
          </p:nvSpPr>
          <p:spPr>
            <a:xfrm>
              <a:off x="1304688" y="1255407"/>
              <a:ext cx="1764204" cy="486764"/>
            </a:xfrm>
            <a:prstGeom prst="rect">
              <a:avLst/>
            </a:prstGeom>
            <a:noFill/>
          </p:spPr>
          <p:txBody>
            <a:bodyPr wrap="none" rtlCol="0">
              <a:spAutoFit/>
            </a:bodyPr>
            <a:lstStyle/>
            <a:p>
              <a:r>
                <a:rPr lang="en-US" sz="2000" u="sng" dirty="0" smtClean="0">
                  <a:ln w="0"/>
                  <a:solidFill>
                    <a:schemeClr val="bg1">
                      <a:lumMod val="85000"/>
                    </a:schemeClr>
                  </a:solidFill>
                  <a:latin typeface="Century Gothic" panose="020B0502020202020204" pitchFamily="34" charset="0"/>
                </a:rPr>
                <a:t>11T Dipole</a:t>
              </a:r>
              <a:endParaRPr lang="en-US" sz="2000" u="sng" dirty="0">
                <a:ln w="0"/>
                <a:solidFill>
                  <a:schemeClr val="bg1">
                    <a:lumMod val="85000"/>
                  </a:schemeClr>
                </a:solidFill>
                <a:latin typeface="Century Gothic" panose="020B0502020202020204" pitchFamily="34" charset="0"/>
              </a:endParaRPr>
            </a:p>
          </p:txBody>
        </p:sp>
      </p:grpSp>
      <p:sp>
        <p:nvSpPr>
          <p:cNvPr id="13" name="Right Arrow 12"/>
          <p:cNvSpPr/>
          <p:nvPr/>
        </p:nvSpPr>
        <p:spPr>
          <a:xfrm rot="1706484">
            <a:off x="3299055" y="3412377"/>
            <a:ext cx="1054250" cy="478173"/>
          </a:xfrm>
          <a:prstGeom prst="rightArrow">
            <a:avLst/>
          </a:prstGeom>
          <a:ln w="28575"/>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29" name="Right Arrow 28"/>
          <p:cNvSpPr/>
          <p:nvPr/>
        </p:nvSpPr>
        <p:spPr>
          <a:xfrm rot="8058531">
            <a:off x="7814176" y="3487228"/>
            <a:ext cx="1054250" cy="478173"/>
          </a:xfrm>
          <a:prstGeom prst="rightArrow">
            <a:avLst/>
          </a:prstGeom>
          <a:ln w="28575"/>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2" name="TextBox 1"/>
          <p:cNvSpPr txBox="1"/>
          <p:nvPr/>
        </p:nvSpPr>
        <p:spPr>
          <a:xfrm>
            <a:off x="355196" y="4765638"/>
            <a:ext cx="3223959" cy="954107"/>
          </a:xfrm>
          <a:prstGeom prst="rect">
            <a:avLst/>
          </a:prstGeom>
          <a:noFill/>
        </p:spPr>
        <p:txBody>
          <a:bodyPr wrap="none" rtlCol="0">
            <a:spAutoFit/>
          </a:bodyPr>
          <a:lstStyle/>
          <a:p>
            <a:pPr marL="285750" indent="-285750">
              <a:buFont typeface="Arial" pitchFamily="34" charset="0"/>
              <a:buChar char="•"/>
            </a:pPr>
            <a:r>
              <a:rPr lang="en-US" sz="1400" dirty="0" smtClean="0">
                <a:solidFill>
                  <a:schemeClr val="bg1">
                    <a:lumMod val="85000"/>
                  </a:schemeClr>
                </a:solidFill>
                <a:latin typeface="Century Gothic" pitchFamily="34" charset="0"/>
              </a:rPr>
              <a:t>The first Nb</a:t>
            </a:r>
            <a:r>
              <a:rPr lang="en-US" sz="1050" dirty="0" smtClean="0">
                <a:solidFill>
                  <a:schemeClr val="bg1">
                    <a:lumMod val="85000"/>
                  </a:schemeClr>
                </a:solidFill>
                <a:latin typeface="Century Gothic" pitchFamily="34" charset="0"/>
              </a:rPr>
              <a:t>3</a:t>
            </a:r>
            <a:r>
              <a:rPr lang="en-US" sz="1400" dirty="0" smtClean="0">
                <a:solidFill>
                  <a:schemeClr val="bg1">
                    <a:lumMod val="85000"/>
                  </a:schemeClr>
                </a:solidFill>
                <a:latin typeface="Century Gothic" pitchFamily="34" charset="0"/>
              </a:rPr>
              <a:t>Sn as part of HL-LHC</a:t>
            </a:r>
          </a:p>
          <a:p>
            <a:pPr marL="285750" indent="-285750">
              <a:buFont typeface="Arial" pitchFamily="34" charset="0"/>
              <a:buChar char="•"/>
            </a:pPr>
            <a:r>
              <a:rPr lang="en-US" sz="1400" dirty="0" smtClean="0">
                <a:solidFill>
                  <a:schemeClr val="bg1">
                    <a:lumMod val="85000"/>
                  </a:schemeClr>
                </a:solidFill>
                <a:latin typeface="Century Gothic" pitchFamily="34" charset="0"/>
              </a:rPr>
              <a:t>Accelerator requirements</a:t>
            </a:r>
          </a:p>
          <a:p>
            <a:pPr marL="285750" indent="-285750">
              <a:buFont typeface="Arial" pitchFamily="34" charset="0"/>
              <a:buChar char="•"/>
            </a:pPr>
            <a:r>
              <a:rPr lang="en-US" sz="1400" dirty="0" smtClean="0">
                <a:solidFill>
                  <a:schemeClr val="bg1">
                    <a:lumMod val="85000"/>
                  </a:schemeClr>
                </a:solidFill>
                <a:latin typeface="Century Gothic" pitchFamily="34" charset="0"/>
              </a:rPr>
              <a:t>Industrial production</a:t>
            </a:r>
          </a:p>
          <a:p>
            <a:pPr marL="285750" indent="-285750">
              <a:buFont typeface="Arial" pitchFamily="34" charset="0"/>
              <a:buChar char="•"/>
            </a:pPr>
            <a:r>
              <a:rPr lang="en-US" sz="1400" dirty="0" smtClean="0">
                <a:solidFill>
                  <a:schemeClr val="bg1">
                    <a:lumMod val="85000"/>
                  </a:schemeClr>
                </a:solidFill>
                <a:latin typeface="Century Gothic" pitchFamily="34" charset="0"/>
              </a:rPr>
              <a:t>Pole loading concept</a:t>
            </a:r>
            <a:endParaRPr lang="en-US" sz="1400" dirty="0">
              <a:solidFill>
                <a:schemeClr val="bg1">
                  <a:lumMod val="85000"/>
                </a:schemeClr>
              </a:solidFill>
              <a:latin typeface="Century Gothic" pitchFamily="34" charset="0"/>
            </a:endParaRPr>
          </a:p>
        </p:txBody>
      </p:sp>
      <p:pic>
        <p:nvPicPr>
          <p:cNvPr id="1028" name="Picture 4" descr="C:\Users\Administrator\AppData\Local\Microsoft\Windows\Temporary Internet Files\Content.IE5\12AGST9E\tick[1].png"/>
          <p:cNvPicPr>
            <a:picLocks noChangeAspect="1" noChangeArrowheads="1"/>
          </p:cNvPicPr>
          <p:nvPr/>
        </p:nvPicPr>
        <p:blipFill>
          <a:blip r:embed="rId10"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95148" y="5394307"/>
            <a:ext cx="325437" cy="32543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360822" y="5814546"/>
            <a:ext cx="3629519" cy="738664"/>
          </a:xfrm>
          <a:prstGeom prst="rect">
            <a:avLst/>
          </a:prstGeom>
          <a:noFill/>
        </p:spPr>
        <p:txBody>
          <a:bodyPr wrap="none" rtlCol="0">
            <a:spAutoFit/>
          </a:bodyPr>
          <a:lstStyle/>
          <a:p>
            <a:pPr marL="285750" indent="-285750">
              <a:buFont typeface="Arial" pitchFamily="34" charset="0"/>
              <a:buChar char="•"/>
            </a:pPr>
            <a:r>
              <a:rPr lang="en-US" sz="1400" dirty="0" smtClean="0">
                <a:solidFill>
                  <a:schemeClr val="bg1">
                    <a:lumMod val="85000"/>
                  </a:schemeClr>
                </a:solidFill>
                <a:latin typeface="Century Gothic" pitchFamily="34" charset="0"/>
              </a:rPr>
              <a:t>Pole-loading </a:t>
            </a:r>
            <a:r>
              <a:rPr lang="en-US" sz="1400" dirty="0">
                <a:solidFill>
                  <a:schemeClr val="bg1">
                    <a:lumMod val="85000"/>
                  </a:schemeClr>
                </a:solidFill>
                <a:latin typeface="Century Gothic" pitchFamily="34" charset="0"/>
              </a:rPr>
              <a:t>concept </a:t>
            </a:r>
            <a:r>
              <a:rPr lang="en-US" sz="1400" dirty="0" smtClean="0">
                <a:solidFill>
                  <a:schemeClr val="bg1">
                    <a:lumMod val="85000"/>
                  </a:schemeClr>
                </a:solidFill>
                <a:latin typeface="Century Gothic" pitchFamily="34" charset="0"/>
              </a:rPr>
              <a:t>development</a:t>
            </a:r>
          </a:p>
          <a:p>
            <a:r>
              <a:rPr lang="en-US" sz="1400" dirty="0" smtClean="0">
                <a:solidFill>
                  <a:schemeClr val="bg1">
                    <a:lumMod val="85000"/>
                  </a:schemeClr>
                </a:solidFill>
                <a:latin typeface="Century Gothic" pitchFamily="34" charset="0"/>
              </a:rPr>
              <a:t>      for Nb</a:t>
            </a:r>
            <a:r>
              <a:rPr lang="en-US" sz="1400" baseline="-25000" dirty="0" smtClean="0">
                <a:solidFill>
                  <a:schemeClr val="bg1">
                    <a:lumMod val="85000"/>
                  </a:schemeClr>
                </a:solidFill>
                <a:latin typeface="Century Gothic" pitchFamily="34" charset="0"/>
              </a:rPr>
              <a:t>3</a:t>
            </a:r>
            <a:r>
              <a:rPr lang="en-US" sz="1400" dirty="0" smtClean="0">
                <a:solidFill>
                  <a:schemeClr val="bg1">
                    <a:lumMod val="85000"/>
                  </a:schemeClr>
                </a:solidFill>
                <a:latin typeface="Century Gothic" pitchFamily="34" charset="0"/>
              </a:rPr>
              <a:t>Sn </a:t>
            </a:r>
            <a:r>
              <a:rPr lang="en-US" sz="1400" dirty="0" err="1" smtClean="0">
                <a:solidFill>
                  <a:schemeClr val="bg1">
                    <a:lumMod val="85000"/>
                  </a:schemeClr>
                </a:solidFill>
                <a:latin typeface="Century Gothic" pitchFamily="34" charset="0"/>
              </a:rPr>
              <a:t>quadrupoles</a:t>
            </a:r>
            <a:endParaRPr lang="en-US" sz="1400" dirty="0" smtClean="0">
              <a:solidFill>
                <a:schemeClr val="bg1">
                  <a:lumMod val="85000"/>
                </a:schemeClr>
              </a:solidFill>
              <a:latin typeface="Century Gothic" pitchFamily="34" charset="0"/>
            </a:endParaRPr>
          </a:p>
          <a:p>
            <a:pPr marL="285750" indent="-285750">
              <a:buFont typeface="Arial" pitchFamily="34" charset="0"/>
              <a:buChar char="•"/>
            </a:pPr>
            <a:r>
              <a:rPr lang="en-US" sz="1400" dirty="0" smtClean="0">
                <a:solidFill>
                  <a:schemeClr val="bg1">
                    <a:lumMod val="85000"/>
                  </a:schemeClr>
                </a:solidFill>
                <a:latin typeface="Century Gothic" pitchFamily="34" charset="0"/>
              </a:rPr>
              <a:t>Dipole-type collars</a:t>
            </a:r>
            <a:endParaRPr lang="en-US" sz="1400" dirty="0">
              <a:solidFill>
                <a:schemeClr val="bg1">
                  <a:lumMod val="85000"/>
                </a:schemeClr>
              </a:solidFill>
              <a:latin typeface="Century Gothic" pitchFamily="34" charset="0"/>
            </a:endParaRPr>
          </a:p>
        </p:txBody>
      </p:sp>
      <p:sp>
        <p:nvSpPr>
          <p:cNvPr id="18" name="TextBox 17"/>
          <p:cNvSpPr txBox="1"/>
          <p:nvPr/>
        </p:nvSpPr>
        <p:spPr>
          <a:xfrm>
            <a:off x="8880599" y="4727318"/>
            <a:ext cx="3311401" cy="738664"/>
          </a:xfrm>
          <a:prstGeom prst="rect">
            <a:avLst/>
          </a:prstGeom>
          <a:noFill/>
        </p:spPr>
        <p:txBody>
          <a:bodyPr wrap="square" rtlCol="0">
            <a:spAutoFit/>
          </a:bodyPr>
          <a:lstStyle/>
          <a:p>
            <a:pPr marL="285750" indent="-285750">
              <a:buFont typeface="Arial" pitchFamily="34" charset="0"/>
              <a:buChar char="•"/>
            </a:pPr>
            <a:r>
              <a:rPr lang="en-US" sz="1400" dirty="0" smtClean="0">
                <a:solidFill>
                  <a:schemeClr val="bg1">
                    <a:lumMod val="85000"/>
                  </a:schemeClr>
                </a:solidFill>
                <a:latin typeface="Century Gothic" pitchFamily="34" charset="0"/>
              </a:rPr>
              <a:t>For benchmarking &amp; comparison</a:t>
            </a:r>
          </a:p>
          <a:p>
            <a:pPr marL="285750" indent="-285750">
              <a:buFont typeface="Arial" pitchFamily="34" charset="0"/>
              <a:buChar char="•"/>
            </a:pPr>
            <a:r>
              <a:rPr lang="en-US" sz="1400" dirty="0" smtClean="0">
                <a:solidFill>
                  <a:schemeClr val="bg1">
                    <a:lumMod val="85000"/>
                  </a:schemeClr>
                </a:solidFill>
                <a:latin typeface="Century Gothic" pitchFamily="34" charset="0"/>
              </a:rPr>
              <a:t>Bladder-and-key concept</a:t>
            </a:r>
          </a:p>
          <a:p>
            <a:endParaRPr lang="en-US" sz="1400" dirty="0">
              <a:solidFill>
                <a:schemeClr val="bg1">
                  <a:lumMod val="85000"/>
                </a:schemeClr>
              </a:solidFill>
              <a:latin typeface="Century Gothic" pitchFamily="34" charset="0"/>
            </a:endParaRPr>
          </a:p>
        </p:txBody>
      </p:sp>
      <p:pic>
        <p:nvPicPr>
          <p:cNvPr id="4" name="Picture 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42905" y="2414404"/>
            <a:ext cx="5675387" cy="2682245"/>
          </a:xfrm>
          <a:prstGeom prst="rect">
            <a:avLst/>
          </a:prstGeom>
          <a:effectLst>
            <a:glow rad="1282700">
              <a:schemeClr val="bg1">
                <a:alpha val="45000"/>
              </a:schemeClr>
            </a:glow>
          </a:effectLst>
        </p:spPr>
      </p:pic>
      <p:grpSp>
        <p:nvGrpSpPr>
          <p:cNvPr id="27" name="Group 26"/>
          <p:cNvGrpSpPr>
            <a:grpSpLocks/>
          </p:cNvGrpSpPr>
          <p:nvPr/>
        </p:nvGrpSpPr>
        <p:grpSpPr>
          <a:xfrm>
            <a:off x="5949774" y="4765643"/>
            <a:ext cx="2391526" cy="1064316"/>
            <a:chOff x="2945736" y="677174"/>
            <a:chExt cx="2393059" cy="1066751"/>
          </a:xfrm>
        </p:grpSpPr>
        <p:sp>
          <p:nvSpPr>
            <p:cNvPr id="28" name="Text Box 1046"/>
            <p:cNvSpPr txBox="1"/>
            <p:nvPr/>
          </p:nvSpPr>
          <p:spPr>
            <a:xfrm>
              <a:off x="2945736" y="1363215"/>
              <a:ext cx="1954947" cy="380710"/>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1600" dirty="0">
                  <a:effectLst/>
                  <a:latin typeface="Century Gothic"/>
                  <a:ea typeface="Calibri"/>
                  <a:cs typeface="Times New Roman"/>
                </a:rPr>
                <a:t>Removable Pole</a:t>
              </a:r>
              <a:endParaRPr lang="en-US" sz="1600" dirty="0">
                <a:effectLst/>
                <a:ea typeface="Calibri"/>
                <a:cs typeface="Times New Roman"/>
              </a:endParaRPr>
            </a:p>
          </p:txBody>
        </p:sp>
        <p:cxnSp>
          <p:nvCxnSpPr>
            <p:cNvPr id="30" name="Straight Arrow Connector 29"/>
            <p:cNvCxnSpPr>
              <a:stCxn id="28" idx="0"/>
            </p:cNvCxnSpPr>
            <p:nvPr/>
          </p:nvCxnSpPr>
          <p:spPr>
            <a:xfrm flipV="1">
              <a:off x="3923210" y="677174"/>
              <a:ext cx="1415585" cy="68604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sp>
        <p:nvSpPr>
          <p:cNvPr id="24" name="Rectangle 23"/>
          <p:cNvSpPr/>
          <p:nvPr/>
        </p:nvSpPr>
        <p:spPr>
          <a:xfrm>
            <a:off x="6433148" y="5892392"/>
            <a:ext cx="5756704" cy="954107"/>
          </a:xfrm>
          <a:prstGeom prst="rect">
            <a:avLst/>
          </a:prstGeom>
        </p:spPr>
        <p:txBody>
          <a:bodyPr wrap="none">
            <a:spAutoFit/>
          </a:bodyPr>
          <a:lstStyle/>
          <a:p>
            <a:pPr marL="285750" indent="-285750">
              <a:buFont typeface="Arial" pitchFamily="34" charset="0"/>
              <a:buChar char="•"/>
            </a:pPr>
            <a:r>
              <a:rPr lang="en-US" sz="1400" dirty="0">
                <a:ln w="0"/>
                <a:solidFill>
                  <a:schemeClr val="bg1">
                    <a:lumMod val="85000"/>
                  </a:schemeClr>
                </a:solidFill>
                <a:latin typeface="Century Gothic" panose="020B0502020202020204" pitchFamily="34" charset="0"/>
              </a:rPr>
              <a:t>allows shimming at the pole </a:t>
            </a:r>
          </a:p>
          <a:p>
            <a:pPr marL="285750" indent="-285750">
              <a:buFont typeface="Arial" pitchFamily="34" charset="0"/>
              <a:buChar char="•"/>
            </a:pPr>
            <a:r>
              <a:rPr lang="en-US" sz="1400" dirty="0" smtClean="0">
                <a:ln w="0"/>
                <a:solidFill>
                  <a:schemeClr val="bg1">
                    <a:lumMod val="85000"/>
                  </a:schemeClr>
                </a:solidFill>
                <a:latin typeface="Century Gothic" panose="020B0502020202020204" pitchFamily="34" charset="0"/>
              </a:rPr>
              <a:t>uses </a:t>
            </a:r>
            <a:r>
              <a:rPr lang="en-US" sz="1400" dirty="0">
                <a:ln w="0"/>
                <a:solidFill>
                  <a:schemeClr val="bg1">
                    <a:lumMod val="85000"/>
                  </a:schemeClr>
                </a:solidFill>
                <a:latin typeface="Century Gothic" panose="020B0502020202020204" pitchFamily="34" charset="0"/>
              </a:rPr>
              <a:t>the collars more efficiently for </a:t>
            </a:r>
            <a:r>
              <a:rPr lang="en-US" sz="1400" dirty="0" smtClean="0">
                <a:ln w="0"/>
                <a:solidFill>
                  <a:schemeClr val="bg1">
                    <a:lumMod val="85000"/>
                  </a:schemeClr>
                </a:solidFill>
                <a:latin typeface="Century Gothic" panose="020B0502020202020204" pitchFamily="34" charset="0"/>
              </a:rPr>
              <a:t>creating the </a:t>
            </a:r>
            <a:r>
              <a:rPr lang="en-US" sz="1400" dirty="0">
                <a:ln w="0"/>
                <a:solidFill>
                  <a:schemeClr val="bg1">
                    <a:lumMod val="85000"/>
                  </a:schemeClr>
                </a:solidFill>
                <a:latin typeface="Century Gothic" panose="020B0502020202020204" pitchFamily="34" charset="0"/>
              </a:rPr>
              <a:t>coil </a:t>
            </a:r>
            <a:r>
              <a:rPr lang="en-US" sz="1400" dirty="0" smtClean="0">
                <a:ln w="0"/>
                <a:solidFill>
                  <a:schemeClr val="bg1">
                    <a:lumMod val="85000"/>
                  </a:schemeClr>
                </a:solidFill>
                <a:latin typeface="Century Gothic" panose="020B0502020202020204" pitchFamily="34" charset="0"/>
              </a:rPr>
              <a:t>pre-stress</a:t>
            </a:r>
          </a:p>
          <a:p>
            <a:pPr marL="285750" indent="-285750">
              <a:buFont typeface="Arial" pitchFamily="34" charset="0"/>
              <a:buChar char="•"/>
            </a:pPr>
            <a:r>
              <a:rPr lang="en-US" sz="1400" dirty="0">
                <a:ln w="0"/>
                <a:solidFill>
                  <a:schemeClr val="bg1">
                    <a:lumMod val="85000"/>
                  </a:schemeClr>
                </a:solidFill>
                <a:latin typeface="Century Gothic" panose="020B0502020202020204" pitchFamily="34" charset="0"/>
              </a:rPr>
              <a:t>n</a:t>
            </a:r>
            <a:r>
              <a:rPr lang="en-US" sz="1400" dirty="0" smtClean="0">
                <a:ln w="0"/>
                <a:solidFill>
                  <a:schemeClr val="bg1">
                    <a:lumMod val="85000"/>
                  </a:schemeClr>
                </a:solidFill>
                <a:latin typeface="Century Gothic" panose="020B0502020202020204" pitchFamily="34" charset="0"/>
              </a:rPr>
              <a:t>ot relying on elliptic deformation of collars</a:t>
            </a:r>
          </a:p>
          <a:p>
            <a:pPr marL="285750" indent="-285750">
              <a:buFont typeface="Arial" pitchFamily="34" charset="0"/>
              <a:buChar char="•"/>
            </a:pPr>
            <a:endParaRPr lang="en-US" sz="14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2186259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
                                            <p:txEl>
                                              <p:pRg st="1" end="1"/>
                                            </p:txEl>
                                          </p:spTgt>
                                        </p:tgtEl>
                                        <p:attrNameLst>
                                          <p:attrName>style.visibility</p:attrName>
                                        </p:attrNameLst>
                                      </p:cBhvr>
                                      <p:to>
                                        <p:strVal val="visible"/>
                                      </p:to>
                                    </p:set>
                                    <p:animEffect transition="in" filter="fade">
                                      <p:cBhvr>
                                        <p:cTn id="16" dur="500"/>
                                        <p:tgtEl>
                                          <p:spTgt spid="2">
                                            <p:txEl>
                                              <p:pRg st="1" end="1"/>
                                            </p:txEl>
                                          </p:spTgt>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fade">
                                      <p:cBhvr>
                                        <p:cTn id="24" dur="500"/>
                                        <p:tgtEl>
                                          <p:spTgt spid="2">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par>
                          <p:cTn id="30" fill="hold">
                            <p:stCondLst>
                              <p:cond delay="500"/>
                            </p:stCondLst>
                            <p:childTnLst>
                              <p:par>
                                <p:cTn id="31" presetID="10" presetClass="entr" presetSubtype="0"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4"/>
                                        </p:tgtEl>
                                      </p:cBhvr>
                                    </p:animEffect>
                                    <p:set>
                                      <p:cBhvr>
                                        <p:cTn id="42" dur="1" fill="hold">
                                          <p:stCondLst>
                                            <p:cond delay="499"/>
                                          </p:stCondLst>
                                        </p:cTn>
                                        <p:tgtEl>
                                          <p:spTgt spid="4"/>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27"/>
                                        </p:tgtEl>
                                      </p:cBhvr>
                                    </p:animEffect>
                                    <p:set>
                                      <p:cBhvr>
                                        <p:cTn id="45" dur="1" fill="hold">
                                          <p:stCondLst>
                                            <p:cond delay="499"/>
                                          </p:stCondLst>
                                        </p:cTn>
                                        <p:tgtEl>
                                          <p:spTgt spid="27"/>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24"/>
                                        </p:tgtEl>
                                      </p:cBhvr>
                                    </p:animEffect>
                                    <p:set>
                                      <p:cBhvr>
                                        <p:cTn id="48" dur="1" fill="hold">
                                          <p:stCondLst>
                                            <p:cond delay="499"/>
                                          </p:stCondLst>
                                        </p:cTn>
                                        <p:tgtEl>
                                          <p:spTgt spid="24"/>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1028"/>
                                        </p:tgtEl>
                                        <p:attrNameLst>
                                          <p:attrName>style.visibility</p:attrName>
                                        </p:attrNameLst>
                                      </p:cBhvr>
                                      <p:to>
                                        <p:strVal val="visible"/>
                                      </p:to>
                                    </p:set>
                                    <p:animEffect transition="in" filter="fade">
                                      <p:cBhvr>
                                        <p:cTn id="52" dur="500"/>
                                        <p:tgtEl>
                                          <p:spTgt spid="102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par>
                          <p:cTn id="58" fill="hold">
                            <p:stCondLst>
                              <p:cond delay="500"/>
                            </p:stCondLst>
                            <p:childTnLst>
                              <p:par>
                                <p:cTn id="59" presetID="10" presetClass="entr" presetSubtype="0" fill="hold" nodeType="afterEffect">
                                  <p:stCondLst>
                                    <p:cond delay="0"/>
                                  </p:stCondLst>
                                  <p:childTnLst>
                                    <p:set>
                                      <p:cBhvr>
                                        <p:cTn id="60" dur="1" fill="hold">
                                          <p:stCondLst>
                                            <p:cond delay="0"/>
                                          </p:stCondLst>
                                        </p:cTn>
                                        <p:tgtEl>
                                          <p:spTgt spid="17">
                                            <p:txEl>
                                              <p:pRg st="0" end="0"/>
                                            </p:txEl>
                                          </p:spTgt>
                                        </p:tgtEl>
                                        <p:attrNameLst>
                                          <p:attrName>style.visibility</p:attrName>
                                        </p:attrNameLst>
                                      </p:cBhvr>
                                      <p:to>
                                        <p:strVal val="visible"/>
                                      </p:to>
                                    </p:set>
                                    <p:animEffect transition="in" filter="fade">
                                      <p:cBhvr>
                                        <p:cTn id="61" dur="500"/>
                                        <p:tgtEl>
                                          <p:spTgt spid="17">
                                            <p:txEl>
                                              <p:pRg st="0" end="0"/>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17">
                                            <p:txEl>
                                              <p:pRg st="1" end="1"/>
                                            </p:txEl>
                                          </p:spTgt>
                                        </p:tgtEl>
                                        <p:attrNameLst>
                                          <p:attrName>style.visibility</p:attrName>
                                        </p:attrNameLst>
                                      </p:cBhvr>
                                      <p:to>
                                        <p:strVal val="visible"/>
                                      </p:to>
                                    </p:set>
                                    <p:animEffect transition="in" filter="fade">
                                      <p:cBhvr>
                                        <p:cTn id="64" dur="500"/>
                                        <p:tgtEl>
                                          <p:spTgt spid="17">
                                            <p:txEl>
                                              <p:pRg st="1" end="1"/>
                                            </p:txEl>
                                          </p:spTgt>
                                        </p:tgtEl>
                                      </p:cBhvr>
                                    </p:animEffect>
                                  </p:childTnLst>
                                </p:cTn>
                              </p:par>
                            </p:childTnLst>
                          </p:cTn>
                        </p:par>
                        <p:par>
                          <p:cTn id="65" fill="hold">
                            <p:stCondLst>
                              <p:cond delay="1000"/>
                            </p:stCondLst>
                            <p:childTnLst>
                              <p:par>
                                <p:cTn id="66" presetID="10" presetClass="entr" presetSubtype="0" fill="hold"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700"/>
                                        <p:tgtEl>
                                          <p:spTgt spid="15"/>
                                        </p:tgtEl>
                                      </p:cBhvr>
                                    </p:animEffect>
                                  </p:childTnLst>
                                </p:cTn>
                              </p:par>
                              <p:par>
                                <p:cTn id="69" presetID="10" presetClass="entr" presetSubtype="0" fill="hold" nodeType="withEffect">
                                  <p:stCondLst>
                                    <p:cond delay="0"/>
                                  </p:stCondLst>
                                  <p:childTnLst>
                                    <p:set>
                                      <p:cBhvr>
                                        <p:cTn id="70" dur="1" fill="hold">
                                          <p:stCondLst>
                                            <p:cond delay="0"/>
                                          </p:stCondLst>
                                        </p:cTn>
                                        <p:tgtEl>
                                          <p:spTgt spid="17">
                                            <p:txEl>
                                              <p:pRg st="2" end="2"/>
                                            </p:txEl>
                                          </p:spTgt>
                                        </p:tgtEl>
                                        <p:attrNameLst>
                                          <p:attrName>style.visibility</p:attrName>
                                        </p:attrNameLst>
                                      </p:cBhvr>
                                      <p:to>
                                        <p:strVal val="visible"/>
                                      </p:to>
                                    </p:set>
                                    <p:animEffect transition="in" filter="fade">
                                      <p:cBhvr>
                                        <p:cTn id="71" dur="500"/>
                                        <p:tgtEl>
                                          <p:spTgt spid="17">
                                            <p:txEl>
                                              <p:pRg st="2" end="2"/>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500"/>
                                        <p:tgtEl>
                                          <p:spTgt spid="9"/>
                                        </p:tgtEl>
                                      </p:cBhvr>
                                    </p:animEffect>
                                  </p:childTnLst>
                                </p:cTn>
                              </p:par>
                            </p:childTnLst>
                          </p:cTn>
                        </p:par>
                        <p:par>
                          <p:cTn id="77" fill="hold">
                            <p:stCondLst>
                              <p:cond delay="500"/>
                            </p:stCondLst>
                            <p:childTnLst>
                              <p:par>
                                <p:cTn id="78" presetID="10" presetClass="entr" presetSubtype="0" fill="hold" nodeType="afterEffect">
                                  <p:stCondLst>
                                    <p:cond delay="0"/>
                                  </p:stCondLst>
                                  <p:childTnLst>
                                    <p:set>
                                      <p:cBhvr>
                                        <p:cTn id="79" dur="1" fill="hold">
                                          <p:stCondLst>
                                            <p:cond delay="0"/>
                                          </p:stCondLst>
                                        </p:cTn>
                                        <p:tgtEl>
                                          <p:spTgt spid="18">
                                            <p:txEl>
                                              <p:pRg st="0" end="0"/>
                                            </p:txEl>
                                          </p:spTgt>
                                        </p:tgtEl>
                                        <p:attrNameLst>
                                          <p:attrName>style.visibility</p:attrName>
                                        </p:attrNameLst>
                                      </p:cBhvr>
                                      <p:to>
                                        <p:strVal val="visible"/>
                                      </p:to>
                                    </p:set>
                                    <p:animEffect transition="in" filter="fade">
                                      <p:cBhvr>
                                        <p:cTn id="80" dur="500"/>
                                        <p:tgtEl>
                                          <p:spTgt spid="18">
                                            <p:txEl>
                                              <p:pRg st="0" end="0"/>
                                            </p:txEl>
                                          </p:spTgt>
                                        </p:tgtEl>
                                      </p:cBhvr>
                                    </p:animEffect>
                                  </p:childTnLst>
                                </p:cTn>
                              </p:par>
                            </p:childTnLst>
                          </p:cTn>
                        </p:par>
                        <p:par>
                          <p:cTn id="81" fill="hold">
                            <p:stCondLst>
                              <p:cond delay="1000"/>
                            </p:stCondLst>
                            <p:childTnLst>
                              <p:par>
                                <p:cTn id="82" presetID="10" presetClass="entr" presetSubtype="0" fill="hold" nodeType="afterEffect">
                                  <p:stCondLst>
                                    <p:cond delay="0"/>
                                  </p:stCondLst>
                                  <p:childTnLst>
                                    <p:set>
                                      <p:cBhvr>
                                        <p:cTn id="83" dur="1" fill="hold">
                                          <p:stCondLst>
                                            <p:cond delay="0"/>
                                          </p:stCondLst>
                                        </p:cTn>
                                        <p:tgtEl>
                                          <p:spTgt spid="18">
                                            <p:txEl>
                                              <p:pRg st="1" end="1"/>
                                            </p:txEl>
                                          </p:spTgt>
                                        </p:tgtEl>
                                        <p:attrNameLst>
                                          <p:attrName>style.visibility</p:attrName>
                                        </p:attrNameLst>
                                      </p:cBhvr>
                                      <p:to>
                                        <p:strVal val="visible"/>
                                      </p:to>
                                    </p:set>
                                    <p:animEffect transition="in" filter="fade">
                                      <p:cBhvr>
                                        <p:cTn id="84" dur="500"/>
                                        <p:tgtEl>
                                          <p:spTgt spid="18">
                                            <p:txEl>
                                              <p:pRg st="1" end="1"/>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fade">
                                      <p:cBhvr>
                                        <p:cTn id="89" dur="500"/>
                                        <p:tgtEl>
                                          <p:spTgt spid="29"/>
                                        </p:tgtEl>
                                      </p:cBhvr>
                                    </p:animEffect>
                                  </p:childTnLst>
                                </p:cTn>
                              </p:par>
                            </p:childTnLst>
                          </p:cTn>
                        </p:par>
                        <p:par>
                          <p:cTn id="90" fill="hold">
                            <p:stCondLst>
                              <p:cond delay="500"/>
                            </p:stCondLst>
                            <p:childTnLst>
                              <p:par>
                                <p:cTn id="91" presetID="10" presetClass="entr" presetSubtype="0" fill="hold" nodeType="after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fade">
                                      <p:cBhvr>
                                        <p:cTn id="93" dur="900"/>
                                        <p:tgtEl>
                                          <p:spTgt spid="16"/>
                                        </p:tgtEl>
                                      </p:cBhvr>
                                    </p:animEffect>
                                  </p:childTnLst>
                                </p:cTn>
                              </p:par>
                            </p:childTnLst>
                          </p:cTn>
                        </p:par>
                        <p:par>
                          <p:cTn id="94" fill="hold">
                            <p:stCondLst>
                              <p:cond delay="1400"/>
                            </p:stCondLst>
                            <p:childTnLst>
                              <p:par>
                                <p:cTn id="95" presetID="10" presetClass="entr" presetSubtype="0" fill="hold" grpId="0" nodeType="after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700"/>
                                        <p:tgtEl>
                                          <p:spTgt spid="22"/>
                                        </p:tgtEl>
                                      </p:cBhvr>
                                    </p:animEffect>
                                  </p:childTnLst>
                                </p:cTn>
                              </p:par>
                            </p:childTnLst>
                          </p:cTn>
                        </p:par>
                        <p:par>
                          <p:cTn id="98" fill="hold">
                            <p:stCondLst>
                              <p:cond delay="2100"/>
                            </p:stCondLst>
                            <p:childTnLst>
                              <p:par>
                                <p:cTn id="99" presetID="10" presetClass="exit" presetSubtype="0" fill="hold" nodeType="afterEffect">
                                  <p:stCondLst>
                                    <p:cond delay="0"/>
                                  </p:stCondLst>
                                  <p:childTnLst>
                                    <p:animEffect transition="out" filter="fade">
                                      <p:cBhvr>
                                        <p:cTn id="100" dur="2000"/>
                                        <p:tgtEl>
                                          <p:spTgt spid="12"/>
                                        </p:tgtEl>
                                      </p:cBhvr>
                                    </p:animEffect>
                                    <p:set>
                                      <p:cBhvr>
                                        <p:cTn id="101" dur="1" fill="hold">
                                          <p:stCondLst>
                                            <p:cond delay="1999"/>
                                          </p:stCondLst>
                                        </p:cTn>
                                        <p:tgtEl>
                                          <p:spTgt spid="12"/>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2000"/>
                                        <p:tgtEl>
                                          <p:spTgt spid="2">
                                            <p:txEl>
                                              <p:pRg st="0" end="0"/>
                                            </p:txEl>
                                          </p:spTgt>
                                        </p:tgtEl>
                                      </p:cBhvr>
                                    </p:animEffect>
                                    <p:set>
                                      <p:cBhvr>
                                        <p:cTn id="104" dur="1" fill="hold">
                                          <p:stCondLst>
                                            <p:cond delay="1999"/>
                                          </p:stCondLst>
                                        </p:cTn>
                                        <p:tgtEl>
                                          <p:spTgt spid="2">
                                            <p:txEl>
                                              <p:pRg st="0" end="0"/>
                                            </p:txEl>
                                          </p:spTgt>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2000"/>
                                        <p:tgtEl>
                                          <p:spTgt spid="2">
                                            <p:txEl>
                                              <p:pRg st="1" end="1"/>
                                            </p:txEl>
                                          </p:spTgt>
                                        </p:tgtEl>
                                      </p:cBhvr>
                                    </p:animEffect>
                                    <p:set>
                                      <p:cBhvr>
                                        <p:cTn id="107" dur="1" fill="hold">
                                          <p:stCondLst>
                                            <p:cond delay="1999"/>
                                          </p:stCondLst>
                                        </p:cTn>
                                        <p:tgtEl>
                                          <p:spTgt spid="2">
                                            <p:txEl>
                                              <p:pRg st="1" end="1"/>
                                            </p:txEl>
                                          </p:spTgt>
                                        </p:tgtEl>
                                        <p:attrNameLst>
                                          <p:attrName>style.visibility</p:attrName>
                                        </p:attrNameLst>
                                      </p:cBhvr>
                                      <p:to>
                                        <p:strVal val="hidden"/>
                                      </p:to>
                                    </p:set>
                                  </p:childTnLst>
                                </p:cTn>
                              </p:par>
                              <p:par>
                                <p:cTn id="108" presetID="10" presetClass="exit" presetSubtype="0" fill="hold" grpId="0" nodeType="withEffect">
                                  <p:stCondLst>
                                    <p:cond delay="0"/>
                                  </p:stCondLst>
                                  <p:childTnLst>
                                    <p:animEffect transition="out" filter="fade">
                                      <p:cBhvr>
                                        <p:cTn id="109" dur="2000"/>
                                        <p:tgtEl>
                                          <p:spTgt spid="2">
                                            <p:txEl>
                                              <p:pRg st="2" end="2"/>
                                            </p:txEl>
                                          </p:spTgt>
                                        </p:tgtEl>
                                      </p:cBhvr>
                                    </p:animEffect>
                                    <p:set>
                                      <p:cBhvr>
                                        <p:cTn id="110" dur="1" fill="hold">
                                          <p:stCondLst>
                                            <p:cond delay="1999"/>
                                          </p:stCondLst>
                                        </p:cTn>
                                        <p:tgtEl>
                                          <p:spTgt spid="2">
                                            <p:txEl>
                                              <p:pRg st="2" end="2"/>
                                            </p:txEl>
                                          </p:spTgt>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2000"/>
                                        <p:tgtEl>
                                          <p:spTgt spid="2">
                                            <p:txEl>
                                              <p:pRg st="3" end="3"/>
                                            </p:txEl>
                                          </p:spTgt>
                                        </p:tgtEl>
                                      </p:cBhvr>
                                    </p:animEffect>
                                    <p:set>
                                      <p:cBhvr>
                                        <p:cTn id="113" dur="1" fill="hold">
                                          <p:stCondLst>
                                            <p:cond delay="1999"/>
                                          </p:stCondLst>
                                        </p:cTn>
                                        <p:tgtEl>
                                          <p:spTgt spid="2">
                                            <p:txEl>
                                              <p:pRg st="3" end="3"/>
                                            </p:txEl>
                                          </p:spTgt>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2000"/>
                                        <p:tgtEl>
                                          <p:spTgt spid="17">
                                            <p:txEl>
                                              <p:pRg st="0" end="0"/>
                                            </p:txEl>
                                          </p:spTgt>
                                        </p:tgtEl>
                                      </p:cBhvr>
                                    </p:animEffect>
                                    <p:set>
                                      <p:cBhvr>
                                        <p:cTn id="116" dur="1" fill="hold">
                                          <p:stCondLst>
                                            <p:cond delay="1999"/>
                                          </p:stCondLst>
                                        </p:cTn>
                                        <p:tgtEl>
                                          <p:spTgt spid="17">
                                            <p:txEl>
                                              <p:pRg st="0" end="0"/>
                                            </p:txEl>
                                          </p:spTgt>
                                        </p:tgtEl>
                                        <p:attrNameLst>
                                          <p:attrName>style.visibility</p:attrName>
                                        </p:attrNameLst>
                                      </p:cBhvr>
                                      <p:to>
                                        <p:strVal val="hidden"/>
                                      </p:to>
                                    </p:set>
                                  </p:childTnLst>
                                </p:cTn>
                              </p:par>
                              <p:par>
                                <p:cTn id="117" presetID="10" presetClass="exit" presetSubtype="0" fill="hold" grpId="0" nodeType="withEffect">
                                  <p:stCondLst>
                                    <p:cond delay="0"/>
                                  </p:stCondLst>
                                  <p:childTnLst>
                                    <p:animEffect transition="out" filter="fade">
                                      <p:cBhvr>
                                        <p:cTn id="118" dur="2000"/>
                                        <p:tgtEl>
                                          <p:spTgt spid="17">
                                            <p:txEl>
                                              <p:pRg st="1" end="1"/>
                                            </p:txEl>
                                          </p:spTgt>
                                        </p:tgtEl>
                                      </p:cBhvr>
                                    </p:animEffect>
                                    <p:set>
                                      <p:cBhvr>
                                        <p:cTn id="119" dur="1" fill="hold">
                                          <p:stCondLst>
                                            <p:cond delay="1999"/>
                                          </p:stCondLst>
                                        </p:cTn>
                                        <p:tgtEl>
                                          <p:spTgt spid="17">
                                            <p:txEl>
                                              <p:pRg st="1" end="1"/>
                                            </p:txEl>
                                          </p:spTgt>
                                        </p:tgtEl>
                                        <p:attrNameLst>
                                          <p:attrName>style.visibility</p:attrName>
                                        </p:attrNameLst>
                                      </p:cBhvr>
                                      <p:to>
                                        <p:strVal val="hidden"/>
                                      </p:to>
                                    </p:set>
                                  </p:childTnLst>
                                </p:cTn>
                              </p:par>
                              <p:par>
                                <p:cTn id="120" presetID="10" presetClass="exit" presetSubtype="0" fill="hold" grpId="0" nodeType="withEffect">
                                  <p:stCondLst>
                                    <p:cond delay="0"/>
                                  </p:stCondLst>
                                  <p:childTnLst>
                                    <p:animEffect transition="out" filter="fade">
                                      <p:cBhvr>
                                        <p:cTn id="121" dur="2000"/>
                                        <p:tgtEl>
                                          <p:spTgt spid="17">
                                            <p:txEl>
                                              <p:pRg st="2" end="2"/>
                                            </p:txEl>
                                          </p:spTgt>
                                        </p:tgtEl>
                                      </p:cBhvr>
                                    </p:animEffect>
                                    <p:set>
                                      <p:cBhvr>
                                        <p:cTn id="122" dur="1" fill="hold">
                                          <p:stCondLst>
                                            <p:cond delay="1999"/>
                                          </p:stCondLst>
                                        </p:cTn>
                                        <p:tgtEl>
                                          <p:spTgt spid="17">
                                            <p:txEl>
                                              <p:pRg st="2" end="2"/>
                                            </p:txEl>
                                          </p:spTgt>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2000"/>
                                        <p:tgtEl>
                                          <p:spTgt spid="9"/>
                                        </p:tgtEl>
                                      </p:cBhvr>
                                    </p:animEffect>
                                    <p:set>
                                      <p:cBhvr>
                                        <p:cTn id="125" dur="1" fill="hold">
                                          <p:stCondLst>
                                            <p:cond delay="1999"/>
                                          </p:stCondLst>
                                        </p:cTn>
                                        <p:tgtEl>
                                          <p:spTgt spid="9"/>
                                        </p:tgtEl>
                                        <p:attrNameLst>
                                          <p:attrName>style.visibility</p:attrName>
                                        </p:attrNameLst>
                                      </p:cBhvr>
                                      <p:to>
                                        <p:strVal val="hidden"/>
                                      </p:to>
                                    </p:set>
                                  </p:childTnLst>
                                </p:cTn>
                              </p:par>
                              <p:par>
                                <p:cTn id="126" presetID="10" presetClass="exit" presetSubtype="0" fill="hold" grpId="0" nodeType="withEffect">
                                  <p:stCondLst>
                                    <p:cond delay="0"/>
                                  </p:stCondLst>
                                  <p:childTnLst>
                                    <p:animEffect transition="out" filter="fade">
                                      <p:cBhvr>
                                        <p:cTn id="127" dur="2000"/>
                                        <p:tgtEl>
                                          <p:spTgt spid="18">
                                            <p:txEl>
                                              <p:pRg st="0" end="0"/>
                                            </p:txEl>
                                          </p:spTgt>
                                        </p:tgtEl>
                                      </p:cBhvr>
                                    </p:animEffect>
                                    <p:set>
                                      <p:cBhvr>
                                        <p:cTn id="128" dur="1" fill="hold">
                                          <p:stCondLst>
                                            <p:cond delay="1999"/>
                                          </p:stCondLst>
                                        </p:cTn>
                                        <p:tgtEl>
                                          <p:spTgt spid="18">
                                            <p:txEl>
                                              <p:pRg st="0" end="0"/>
                                            </p:txEl>
                                          </p:spTgt>
                                        </p:tgtEl>
                                        <p:attrNameLst>
                                          <p:attrName>style.visibility</p:attrName>
                                        </p:attrNameLst>
                                      </p:cBhvr>
                                      <p:to>
                                        <p:strVal val="hidden"/>
                                      </p:to>
                                    </p:set>
                                  </p:childTnLst>
                                </p:cTn>
                              </p:par>
                              <p:par>
                                <p:cTn id="129" presetID="10" presetClass="exit" presetSubtype="0" fill="hold" grpId="0" nodeType="withEffect">
                                  <p:stCondLst>
                                    <p:cond delay="0"/>
                                  </p:stCondLst>
                                  <p:childTnLst>
                                    <p:animEffect transition="out" filter="fade">
                                      <p:cBhvr>
                                        <p:cTn id="130" dur="2000"/>
                                        <p:tgtEl>
                                          <p:spTgt spid="18">
                                            <p:txEl>
                                              <p:pRg st="1" end="1"/>
                                            </p:txEl>
                                          </p:spTgt>
                                        </p:tgtEl>
                                      </p:cBhvr>
                                    </p:animEffect>
                                    <p:set>
                                      <p:cBhvr>
                                        <p:cTn id="131" dur="1" fill="hold">
                                          <p:stCondLst>
                                            <p:cond delay="1999"/>
                                          </p:stCondLst>
                                        </p:cTn>
                                        <p:tgtEl>
                                          <p:spTgt spid="18">
                                            <p:txEl>
                                              <p:pRg st="1" end="1"/>
                                            </p:txEl>
                                          </p:spTgt>
                                        </p:tgtEl>
                                        <p:attrNameLst>
                                          <p:attrName>style.visibility</p:attrName>
                                        </p:attrNameLst>
                                      </p:cBhvr>
                                      <p:to>
                                        <p:strVal val="hidden"/>
                                      </p:to>
                                    </p:set>
                                  </p:childTnLst>
                                </p:cTn>
                              </p:par>
                              <p:par>
                                <p:cTn id="132" presetID="10" presetClass="exit" presetSubtype="0" fill="hold" grpId="1" nodeType="withEffect">
                                  <p:stCondLst>
                                    <p:cond delay="0"/>
                                  </p:stCondLst>
                                  <p:childTnLst>
                                    <p:animEffect transition="out" filter="fade">
                                      <p:cBhvr>
                                        <p:cTn id="133" dur="2000"/>
                                        <p:tgtEl>
                                          <p:spTgt spid="29"/>
                                        </p:tgtEl>
                                      </p:cBhvr>
                                    </p:animEffect>
                                    <p:set>
                                      <p:cBhvr>
                                        <p:cTn id="134" dur="1" fill="hold">
                                          <p:stCondLst>
                                            <p:cond delay="1999"/>
                                          </p:stCondLst>
                                        </p:cTn>
                                        <p:tgtEl>
                                          <p:spTgt spid="29"/>
                                        </p:tgtEl>
                                        <p:attrNameLst>
                                          <p:attrName>style.visibility</p:attrName>
                                        </p:attrNameLst>
                                      </p:cBhvr>
                                      <p:to>
                                        <p:strVal val="hidden"/>
                                      </p:to>
                                    </p:set>
                                  </p:childTnLst>
                                </p:cTn>
                              </p:par>
                              <p:par>
                                <p:cTn id="135" presetID="10" presetClass="exit" presetSubtype="0" fill="hold" nodeType="withEffect">
                                  <p:stCondLst>
                                    <p:cond delay="0"/>
                                  </p:stCondLst>
                                  <p:childTnLst>
                                    <p:animEffect transition="out" filter="fade">
                                      <p:cBhvr>
                                        <p:cTn id="136" dur="2000"/>
                                        <p:tgtEl>
                                          <p:spTgt spid="1028"/>
                                        </p:tgtEl>
                                      </p:cBhvr>
                                    </p:animEffect>
                                    <p:set>
                                      <p:cBhvr>
                                        <p:cTn id="137" dur="1" fill="hold">
                                          <p:stCondLst>
                                            <p:cond delay="1999"/>
                                          </p:stCondLst>
                                        </p:cTn>
                                        <p:tgtEl>
                                          <p:spTgt spid="1028"/>
                                        </p:tgtEl>
                                        <p:attrNameLst>
                                          <p:attrName>style.visibility</p:attrName>
                                        </p:attrNameLst>
                                      </p:cBhvr>
                                      <p:to>
                                        <p:strVal val="hidden"/>
                                      </p:to>
                                    </p:set>
                                  </p:childTnLst>
                                </p:cTn>
                              </p:par>
                              <p:par>
                                <p:cTn id="138" presetID="10" presetClass="exit" presetSubtype="0" fill="hold" grpId="1" nodeType="withEffect">
                                  <p:stCondLst>
                                    <p:cond delay="0"/>
                                  </p:stCondLst>
                                  <p:childTnLst>
                                    <p:animEffect transition="out" filter="fade">
                                      <p:cBhvr>
                                        <p:cTn id="139" dur="2000"/>
                                        <p:tgtEl>
                                          <p:spTgt spid="13"/>
                                        </p:tgtEl>
                                      </p:cBhvr>
                                    </p:animEffect>
                                    <p:set>
                                      <p:cBhvr>
                                        <p:cTn id="140" dur="1" fill="hold">
                                          <p:stCondLst>
                                            <p:cond delay="1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animBg="1"/>
      <p:bldP spid="13" grpId="1" animBg="1"/>
      <p:bldP spid="29" grpId="0" animBg="1"/>
      <p:bldP spid="29" grpId="1" animBg="1"/>
      <p:bldP spid="2" grpId="0" build="allAtOnce"/>
      <p:bldP spid="17" grpId="0" build="allAtOnce"/>
      <p:bldP spid="18" grpId="0" build="allAtOnce"/>
      <p:bldP spid="24" grpId="0"/>
      <p:bldP spid="24" grpId="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21" name="Ορθογώνιο 20"/>
          <p:cNvSpPr/>
          <p:nvPr/>
        </p:nvSpPr>
        <p:spPr>
          <a:xfrm>
            <a:off x="4545735" y="184825"/>
            <a:ext cx="3022013" cy="5739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2" name="Picture 1"/>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595" b="1567"/>
          <a:stretch/>
        </p:blipFill>
        <p:spPr>
          <a:xfrm>
            <a:off x="1835218" y="2407017"/>
            <a:ext cx="8521564" cy="3987999"/>
          </a:xfrm>
          <a:prstGeom prst="rect">
            <a:avLst/>
          </a:prstGeom>
          <a:effectLst>
            <a:outerShdw blurRad="482600" dir="5400000" algn="ctr" rotWithShape="0">
              <a:schemeClr val="bg1"/>
            </a:outerShdw>
          </a:effectLst>
        </p:spPr>
      </p:pic>
      <p:sp>
        <p:nvSpPr>
          <p:cNvPr id="14" name="TextBox 13"/>
          <p:cNvSpPr txBox="1"/>
          <p:nvPr/>
        </p:nvSpPr>
        <p:spPr>
          <a:xfrm>
            <a:off x="4702830" y="74831"/>
            <a:ext cx="2786340"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Overview</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69669" y="1290572"/>
            <a:ext cx="11726470" cy="1077218"/>
          </a:xfrm>
          <a:prstGeom prst="rect">
            <a:avLst/>
          </a:prstGeom>
          <a:noFill/>
        </p:spPr>
        <p:txBody>
          <a:bodyPr wrap="square" rtlCol="0">
            <a:spAutoFit/>
          </a:bodyPr>
          <a:lstStyle/>
          <a:p>
            <a:pPr marL="285750" indent="-285750">
              <a:buFont typeface="Arial" panose="020B0604020202020204" pitchFamily="34" charset="0"/>
              <a:buChar char="•"/>
            </a:pPr>
            <a:r>
              <a:rPr lang="en-US" sz="1600" u="sng" dirty="0">
                <a:ln w="0"/>
                <a:solidFill>
                  <a:schemeClr val="bg1">
                    <a:lumMod val="85000"/>
                  </a:schemeClr>
                </a:solidFill>
                <a:latin typeface="Century Gothic" panose="020B0502020202020204" pitchFamily="34" charset="0"/>
              </a:rPr>
              <a:t>Main Scope</a:t>
            </a:r>
            <a:r>
              <a:rPr lang="en-US" sz="1600" dirty="0" smtClean="0">
                <a:ln w="0"/>
                <a:solidFill>
                  <a:schemeClr val="bg1">
                    <a:lumMod val="85000"/>
                  </a:schemeClr>
                </a:solidFill>
                <a:latin typeface="Century Gothic" panose="020B0502020202020204" pitchFamily="34" charset="0"/>
              </a:rPr>
              <a:t>:  </a:t>
            </a:r>
            <a:r>
              <a:rPr lang="en-US" sz="1600" dirty="0">
                <a:ln w="0"/>
                <a:solidFill>
                  <a:schemeClr val="bg1">
                    <a:lumMod val="85000"/>
                  </a:schemeClr>
                </a:solidFill>
                <a:latin typeface="Century Gothic" panose="020B0502020202020204" pitchFamily="34" charset="0"/>
              </a:rPr>
              <a:t>to focus at the end region of the magnet and to understand the behavior of the assembly along the </a:t>
            </a:r>
            <a:r>
              <a:rPr lang="en-US" sz="1600" dirty="0" smtClean="0">
                <a:ln w="0"/>
                <a:solidFill>
                  <a:schemeClr val="bg1">
                    <a:lumMod val="85000"/>
                  </a:schemeClr>
                </a:solidFill>
                <a:latin typeface="Century Gothic" panose="020B0502020202020204" pitchFamily="34" charset="0"/>
              </a:rPr>
              <a:t> </a:t>
            </a:r>
          </a:p>
          <a:p>
            <a:r>
              <a:rPr lang="en-US" sz="1600" dirty="0">
                <a:ln w="0"/>
                <a:solidFill>
                  <a:schemeClr val="bg1">
                    <a:lumMod val="85000"/>
                  </a:schemeClr>
                </a:solidFill>
                <a:latin typeface="Century Gothic" panose="020B0502020202020204" pitchFamily="34" charset="0"/>
              </a:rPr>
              <a:t> </a:t>
            </a:r>
            <a:r>
              <a:rPr lang="en-US" sz="1600" dirty="0" smtClean="0">
                <a:ln w="0"/>
                <a:solidFill>
                  <a:schemeClr val="bg1">
                    <a:lumMod val="85000"/>
                  </a:schemeClr>
                </a:solidFill>
                <a:latin typeface="Century Gothic" panose="020B0502020202020204" pitchFamily="34" charset="0"/>
              </a:rPr>
              <a:t>                            longitudinal </a:t>
            </a:r>
            <a:r>
              <a:rPr lang="en-US" sz="1600" dirty="0">
                <a:ln w="0"/>
                <a:solidFill>
                  <a:schemeClr val="bg1">
                    <a:lumMod val="85000"/>
                  </a:schemeClr>
                </a:solidFill>
                <a:latin typeface="Century Gothic" panose="020B0502020202020204" pitchFamily="34" charset="0"/>
              </a:rPr>
              <a:t>axis. </a:t>
            </a:r>
            <a:endParaRPr lang="en-US" sz="1600" dirty="0" smtClean="0">
              <a:ln w="0"/>
              <a:solidFill>
                <a:schemeClr val="bg1">
                  <a:lumMod val="85000"/>
                </a:schemeClr>
              </a:solidFill>
              <a:latin typeface="Century Gothic" panose="020B0502020202020204" pitchFamily="34" charset="0"/>
            </a:endParaRPr>
          </a:p>
          <a:p>
            <a:endParaRPr lang="en-US" sz="1600" dirty="0" smtClean="0">
              <a:ln w="0"/>
              <a:solidFill>
                <a:schemeClr val="bg1">
                  <a:lumMod val="85000"/>
                </a:schemeClr>
              </a:solidFill>
              <a:latin typeface="Century Gothic" panose="020B0502020202020204" pitchFamily="34" charset="0"/>
            </a:endParaRPr>
          </a:p>
          <a:p>
            <a:pPr marL="285750" indent="-285750">
              <a:buFont typeface="Arial" panose="020B0604020202020204" pitchFamily="34" charset="0"/>
              <a:buChar char="•"/>
            </a:pPr>
            <a:r>
              <a:rPr lang="en-US" sz="1600" u="sng" dirty="0" smtClean="0">
                <a:ln w="0"/>
                <a:solidFill>
                  <a:schemeClr val="bg1">
                    <a:lumMod val="85000"/>
                  </a:schemeClr>
                </a:solidFill>
                <a:latin typeface="Century Gothic" panose="020B0502020202020204" pitchFamily="34" charset="0"/>
              </a:rPr>
              <a:t>Target</a:t>
            </a:r>
            <a:r>
              <a:rPr lang="en-US" sz="1600" dirty="0" smtClean="0">
                <a:ln w="0"/>
                <a:solidFill>
                  <a:schemeClr val="bg1">
                    <a:lumMod val="85000"/>
                  </a:schemeClr>
                </a:solidFill>
                <a:latin typeface="Century Gothic" panose="020B0502020202020204" pitchFamily="34" charset="0"/>
              </a:rPr>
              <a:t>:            to accurately control &amp; minimize the coil’s elongation due to the axial magnetic forces</a:t>
            </a:r>
            <a:endParaRPr lang="en-US" sz="16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3459429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par>
                          <p:cTn id="11" fill="hold">
                            <p:stCondLst>
                              <p:cond delay="500"/>
                            </p:stCondLst>
                            <p:childTnLst>
                              <p:par>
                                <p:cTn id="12" presetID="10" presetClass="entr" presetSubtype="0" fill="hold" nodeType="afterEffect">
                                  <p:stCondLst>
                                    <p:cond delay="4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600"/>
                                        <p:tgtEl>
                                          <p:spTgt spid="2"/>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4" grpId="0"/>
      <p:bldP spid="1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13" name="Picture 12"/>
          <p:cNvPicPr/>
          <p:nvPr/>
        </p:nvPicPr>
        <p:blipFill>
          <a:blip r:embed="rId6">
            <a:extLst>
              <a:ext uri="{28A0092B-C50C-407E-A947-70E740481C1C}">
                <a14:useLocalDpi xmlns:a14="http://schemas.microsoft.com/office/drawing/2010/main" val="0"/>
              </a:ext>
            </a:extLst>
          </a:blip>
          <a:stretch>
            <a:fillRect/>
          </a:stretch>
        </p:blipFill>
        <p:spPr>
          <a:xfrm>
            <a:off x="812525" y="3228945"/>
            <a:ext cx="10568004" cy="3156019"/>
          </a:xfrm>
          <a:prstGeom prst="rect">
            <a:avLst/>
          </a:prstGeom>
          <a:ln>
            <a:noFill/>
          </a:ln>
          <a:effectLst>
            <a:softEdge rad="112500"/>
          </a:effectLst>
        </p:spPr>
      </p:pic>
      <p:grpSp>
        <p:nvGrpSpPr>
          <p:cNvPr id="3" name="Group 2"/>
          <p:cNvGrpSpPr/>
          <p:nvPr/>
        </p:nvGrpSpPr>
        <p:grpSpPr>
          <a:xfrm>
            <a:off x="5011933" y="2938957"/>
            <a:ext cx="766111" cy="2393719"/>
            <a:chOff x="5011406" y="1894872"/>
            <a:chExt cx="766111" cy="2393719"/>
          </a:xfrm>
        </p:grpSpPr>
        <p:sp>
          <p:nvSpPr>
            <p:cNvPr id="31" name="Text Box 176"/>
            <p:cNvSpPr txBox="1"/>
            <p:nvPr/>
          </p:nvSpPr>
          <p:spPr>
            <a:xfrm>
              <a:off x="5011406" y="1894872"/>
              <a:ext cx="739301" cy="378909"/>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600" dirty="0">
                  <a:effectLst/>
                  <a:latin typeface="Century Gothic" panose="020B0502020202020204" pitchFamily="34" charset="0"/>
                  <a:ea typeface="Calibri" panose="020F0502020204030204" pitchFamily="34" charset="0"/>
                  <a:cs typeface="Times New Roman" panose="02020603050405020304" pitchFamily="18" charset="0"/>
                </a:rPr>
                <a:t>Bullet</a:t>
              </a:r>
              <a:endParaRPr lang="el-GR" sz="1600" dirty="0">
                <a:effectLst/>
                <a:ea typeface="Calibri" panose="020F0502020204030204" pitchFamily="34" charset="0"/>
                <a:cs typeface="Times New Roman" panose="02020603050405020304" pitchFamily="18" charset="0"/>
              </a:endParaRPr>
            </a:p>
          </p:txBody>
        </p:sp>
        <p:cxnSp>
          <p:nvCxnSpPr>
            <p:cNvPr id="28" name="Straight Arrow Connector 27"/>
            <p:cNvCxnSpPr>
              <a:stCxn id="31" idx="2"/>
            </p:cNvCxnSpPr>
            <p:nvPr/>
          </p:nvCxnSpPr>
          <p:spPr>
            <a:xfrm>
              <a:off x="5381057" y="2273781"/>
              <a:ext cx="396460" cy="2014810"/>
            </a:xfrm>
            <a:prstGeom prst="straightConnector1">
              <a:avLst/>
            </a:prstGeom>
            <a:ln w="28575">
              <a:tailEnd type="triangle"/>
            </a:ln>
          </p:spPr>
          <p:style>
            <a:lnRef idx="1">
              <a:schemeClr val="accent2"/>
            </a:lnRef>
            <a:fillRef idx="2">
              <a:schemeClr val="accent2"/>
            </a:fillRef>
            <a:effectRef idx="1">
              <a:schemeClr val="accent2"/>
            </a:effectRef>
            <a:fontRef idx="minor">
              <a:schemeClr val="dk1"/>
            </a:fontRef>
          </p:style>
        </p:cxnSp>
      </p:grpSp>
      <p:grpSp>
        <p:nvGrpSpPr>
          <p:cNvPr id="6" name="Group 5"/>
          <p:cNvGrpSpPr/>
          <p:nvPr/>
        </p:nvGrpSpPr>
        <p:grpSpPr>
          <a:xfrm>
            <a:off x="9036212" y="5262465"/>
            <a:ext cx="1677202" cy="1086926"/>
            <a:chOff x="9035685" y="4218380"/>
            <a:chExt cx="1677202" cy="1086926"/>
          </a:xfrm>
        </p:grpSpPr>
        <p:sp>
          <p:nvSpPr>
            <p:cNvPr id="32" name="Text Box 177"/>
            <p:cNvSpPr txBox="1"/>
            <p:nvPr/>
          </p:nvSpPr>
          <p:spPr>
            <a:xfrm>
              <a:off x="9035685" y="4655368"/>
              <a:ext cx="1677202" cy="649938"/>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1000"/>
                </a:spcAf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Ø30 mm Rod,</a:t>
              </a:r>
            </a:p>
            <a:p>
              <a:pPr marL="0" marR="0" algn="ctr">
                <a:spcBef>
                  <a:spcPts val="0"/>
                </a:spcBef>
                <a:spcAft>
                  <a:spcPts val="1000"/>
                </a:spcAft>
              </a:pPr>
              <a:r>
                <a:rPr lang="en-US" sz="1600" dirty="0" smtClean="0">
                  <a:latin typeface="Century Gothic" panose="020B0502020202020204" pitchFamily="34" charset="0"/>
                  <a:ea typeface="Calibri" panose="020F0502020204030204" pitchFamily="34" charset="0"/>
                  <a:cs typeface="Times New Roman" panose="02020603050405020304" pitchFamily="18" charset="0"/>
                </a:rPr>
                <a:t>@ 45º</a:t>
              </a:r>
              <a:endParaRPr lang="el-GR" sz="1600" dirty="0">
                <a:effectLst/>
                <a:ea typeface="Calibri" panose="020F0502020204030204" pitchFamily="34" charset="0"/>
                <a:cs typeface="Times New Roman" panose="02020603050405020304" pitchFamily="18" charset="0"/>
              </a:endParaRPr>
            </a:p>
          </p:txBody>
        </p:sp>
        <p:cxnSp>
          <p:nvCxnSpPr>
            <p:cNvPr id="29" name="Straight Arrow Connector 28"/>
            <p:cNvCxnSpPr>
              <a:stCxn id="32" idx="0"/>
            </p:cNvCxnSpPr>
            <p:nvPr/>
          </p:nvCxnSpPr>
          <p:spPr>
            <a:xfrm flipH="1" flipV="1">
              <a:off x="9574604" y="4218380"/>
              <a:ext cx="299682" cy="436988"/>
            </a:xfrm>
            <a:prstGeom prst="straightConnector1">
              <a:avLst/>
            </a:prstGeom>
            <a:ln w="28575">
              <a:tailEnd type="triangle"/>
            </a:ln>
          </p:spPr>
          <p:style>
            <a:lnRef idx="1">
              <a:schemeClr val="accent2"/>
            </a:lnRef>
            <a:fillRef idx="2">
              <a:schemeClr val="accent2"/>
            </a:fillRef>
            <a:effectRef idx="1">
              <a:schemeClr val="accent2"/>
            </a:effectRef>
            <a:fontRef idx="minor">
              <a:schemeClr val="dk1"/>
            </a:fontRef>
          </p:style>
        </p:cxnSp>
      </p:grpSp>
      <p:grpSp>
        <p:nvGrpSpPr>
          <p:cNvPr id="18" name="Group 17"/>
          <p:cNvGrpSpPr/>
          <p:nvPr/>
        </p:nvGrpSpPr>
        <p:grpSpPr>
          <a:xfrm>
            <a:off x="3121256" y="5553180"/>
            <a:ext cx="1684735" cy="896633"/>
            <a:chOff x="364275" y="-870649"/>
            <a:chExt cx="1685227" cy="897340"/>
          </a:xfrm>
        </p:grpSpPr>
        <p:sp>
          <p:nvSpPr>
            <p:cNvPr id="19" name="Text Box 1116"/>
            <p:cNvSpPr txBox="1"/>
            <p:nvPr/>
          </p:nvSpPr>
          <p:spPr>
            <a:xfrm>
              <a:off x="364275" y="-316486"/>
              <a:ext cx="1029297" cy="343177"/>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600" dirty="0" err="1">
                  <a:effectLst/>
                  <a:latin typeface="Century Gothic" panose="020B0502020202020204" pitchFamily="34" charset="0"/>
                  <a:ea typeface="Calibri" panose="020F0502020204030204" pitchFamily="34" charset="0"/>
                  <a:cs typeface="Times New Roman" panose="02020603050405020304" pitchFamily="18" charset="0"/>
                </a:rPr>
                <a:t>Endshoe</a:t>
              </a:r>
              <a:endParaRPr lang="el-GR" sz="1600" dirty="0">
                <a:effectLst/>
                <a:ea typeface="Calibri" panose="020F0502020204030204" pitchFamily="34" charset="0"/>
                <a:cs typeface="Times New Roman" panose="02020603050405020304" pitchFamily="18" charset="0"/>
              </a:endParaRPr>
            </a:p>
          </p:txBody>
        </p:sp>
        <p:cxnSp>
          <p:nvCxnSpPr>
            <p:cNvPr id="20" name="Straight Arrow Connector 19"/>
            <p:cNvCxnSpPr>
              <a:stCxn id="19" idx="3"/>
            </p:cNvCxnSpPr>
            <p:nvPr/>
          </p:nvCxnSpPr>
          <p:spPr>
            <a:xfrm flipV="1">
              <a:off x="1393572" y="-870649"/>
              <a:ext cx="655930" cy="725752"/>
            </a:xfrm>
            <a:prstGeom prst="straightConnector1">
              <a:avLst/>
            </a:prstGeom>
            <a:ln w="28575">
              <a:tailEnd type="triangle"/>
            </a:ln>
          </p:spPr>
          <p:style>
            <a:lnRef idx="1">
              <a:schemeClr val="accent2"/>
            </a:lnRef>
            <a:fillRef idx="2">
              <a:schemeClr val="accent2"/>
            </a:fillRef>
            <a:effectRef idx="1">
              <a:schemeClr val="accent2"/>
            </a:effectRef>
            <a:fontRef idx="minor">
              <a:schemeClr val="dk1"/>
            </a:fontRef>
          </p:style>
        </p:cxnSp>
      </p:grpSp>
      <p:grpSp>
        <p:nvGrpSpPr>
          <p:cNvPr id="33" name="Group 32"/>
          <p:cNvGrpSpPr/>
          <p:nvPr/>
        </p:nvGrpSpPr>
        <p:grpSpPr>
          <a:xfrm>
            <a:off x="6336738" y="2963492"/>
            <a:ext cx="1555966" cy="695325"/>
            <a:chOff x="0" y="0"/>
            <a:chExt cx="1555966" cy="695325"/>
          </a:xfrm>
        </p:grpSpPr>
        <p:sp>
          <p:nvSpPr>
            <p:cNvPr id="40" name="Text Box 190"/>
            <p:cNvSpPr txBox="1"/>
            <p:nvPr/>
          </p:nvSpPr>
          <p:spPr>
            <a:xfrm>
              <a:off x="742951" y="0"/>
              <a:ext cx="813015" cy="347320"/>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600" dirty="0">
                  <a:effectLst/>
                  <a:latin typeface="Century Gothic" panose="020B0502020202020204" pitchFamily="34" charset="0"/>
                  <a:ea typeface="Calibri" panose="020F0502020204030204" pitchFamily="34" charset="0"/>
                  <a:cs typeface="Times New Roman" panose="02020603050405020304" pitchFamily="18" charset="0"/>
                </a:rPr>
                <a:t>Ring</a:t>
              </a:r>
              <a:endParaRPr lang="el-GR" sz="1600" dirty="0">
                <a:effectLst/>
                <a:ea typeface="Calibri" panose="020F0502020204030204" pitchFamily="34" charset="0"/>
                <a:cs typeface="Times New Roman" panose="02020603050405020304" pitchFamily="18" charset="0"/>
              </a:endParaRPr>
            </a:p>
          </p:txBody>
        </p:sp>
        <p:cxnSp>
          <p:nvCxnSpPr>
            <p:cNvPr id="41" name="Straight Arrow Connector 40"/>
            <p:cNvCxnSpPr>
              <a:stCxn id="40" idx="2"/>
            </p:cNvCxnSpPr>
            <p:nvPr/>
          </p:nvCxnSpPr>
          <p:spPr>
            <a:xfrm flipH="1">
              <a:off x="0" y="347320"/>
              <a:ext cx="1149459" cy="348005"/>
            </a:xfrm>
            <a:prstGeom prst="straightConnector1">
              <a:avLst/>
            </a:prstGeom>
            <a:ln w="28575">
              <a:tailEnd type="triangle"/>
            </a:ln>
          </p:spPr>
          <p:style>
            <a:lnRef idx="1">
              <a:schemeClr val="accent2"/>
            </a:lnRef>
            <a:fillRef idx="2">
              <a:schemeClr val="accent2"/>
            </a:fillRef>
            <a:effectRef idx="1">
              <a:schemeClr val="accent2"/>
            </a:effectRef>
            <a:fontRef idx="minor">
              <a:schemeClr val="dk1"/>
            </a:fontRef>
          </p:style>
        </p:cxnSp>
      </p:grpSp>
      <p:grpSp>
        <p:nvGrpSpPr>
          <p:cNvPr id="34" name="Group 33"/>
          <p:cNvGrpSpPr/>
          <p:nvPr/>
        </p:nvGrpSpPr>
        <p:grpSpPr>
          <a:xfrm>
            <a:off x="7187789" y="3755167"/>
            <a:ext cx="2209656" cy="438150"/>
            <a:chOff x="0" y="0"/>
            <a:chExt cx="2209658" cy="438150"/>
          </a:xfrm>
        </p:grpSpPr>
        <p:sp>
          <p:nvSpPr>
            <p:cNvPr id="38" name="Text Box 256"/>
            <p:cNvSpPr txBox="1"/>
            <p:nvPr/>
          </p:nvSpPr>
          <p:spPr>
            <a:xfrm>
              <a:off x="1019000" y="0"/>
              <a:ext cx="1190658" cy="323948"/>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600" dirty="0">
                  <a:effectLst/>
                  <a:latin typeface="Century Gothic" panose="020B0502020202020204" pitchFamily="34" charset="0"/>
                  <a:ea typeface="Calibri" panose="020F0502020204030204" pitchFamily="34" charset="0"/>
                  <a:cs typeface="Times New Roman" panose="02020603050405020304" pitchFamily="18" charset="0"/>
                </a:rPr>
                <a:t>End plate</a:t>
              </a:r>
              <a:endParaRPr lang="el-GR" sz="1600" dirty="0">
                <a:effectLst/>
                <a:ea typeface="Calibri" panose="020F0502020204030204" pitchFamily="34" charset="0"/>
                <a:cs typeface="Times New Roman" panose="02020603050405020304" pitchFamily="18" charset="0"/>
              </a:endParaRPr>
            </a:p>
          </p:txBody>
        </p:sp>
        <p:cxnSp>
          <p:nvCxnSpPr>
            <p:cNvPr id="39" name="Straight Arrow Connector 38"/>
            <p:cNvCxnSpPr/>
            <p:nvPr/>
          </p:nvCxnSpPr>
          <p:spPr>
            <a:xfrm flipH="1">
              <a:off x="0" y="142875"/>
              <a:ext cx="1009650" cy="295275"/>
            </a:xfrm>
            <a:prstGeom prst="straightConnector1">
              <a:avLst/>
            </a:prstGeom>
            <a:ln w="28575">
              <a:tailEnd type="triangle"/>
            </a:ln>
          </p:spPr>
          <p:style>
            <a:lnRef idx="1">
              <a:schemeClr val="accent2"/>
            </a:lnRef>
            <a:fillRef idx="2">
              <a:schemeClr val="accent2"/>
            </a:fillRef>
            <a:effectRef idx="1">
              <a:schemeClr val="accent2"/>
            </a:effectRef>
            <a:fontRef idx="minor">
              <a:schemeClr val="dk1"/>
            </a:fontRef>
          </p:style>
        </p:cxnSp>
      </p:grpSp>
      <p:grpSp>
        <p:nvGrpSpPr>
          <p:cNvPr id="35" name="Group 34"/>
          <p:cNvGrpSpPr/>
          <p:nvPr/>
        </p:nvGrpSpPr>
        <p:grpSpPr>
          <a:xfrm>
            <a:off x="6348842" y="5781455"/>
            <a:ext cx="1677893" cy="723121"/>
            <a:chOff x="257360" y="-440421"/>
            <a:chExt cx="1678734" cy="723507"/>
          </a:xfrm>
        </p:grpSpPr>
        <p:sp>
          <p:nvSpPr>
            <p:cNvPr id="36" name="Text Box 259"/>
            <p:cNvSpPr txBox="1"/>
            <p:nvPr/>
          </p:nvSpPr>
          <p:spPr>
            <a:xfrm>
              <a:off x="257360" y="-48894"/>
              <a:ext cx="1678734" cy="331980"/>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600" dirty="0">
                  <a:effectLst/>
                  <a:latin typeface="Century Gothic" panose="020B0502020202020204" pitchFamily="34" charset="0"/>
                  <a:ea typeface="Calibri" panose="020F0502020204030204" pitchFamily="34" charset="0"/>
                  <a:cs typeface="Times New Roman" panose="02020603050405020304" pitchFamily="18" charset="0"/>
                </a:rPr>
                <a:t>Coil end plate</a:t>
              </a:r>
              <a:endParaRPr lang="el-GR" sz="1600" dirty="0">
                <a:effectLst/>
                <a:ea typeface="Calibri" panose="020F0502020204030204" pitchFamily="34" charset="0"/>
                <a:cs typeface="Times New Roman" panose="02020603050405020304" pitchFamily="18" charset="0"/>
              </a:endParaRPr>
            </a:p>
          </p:txBody>
        </p:sp>
        <p:cxnSp>
          <p:nvCxnSpPr>
            <p:cNvPr id="37" name="Straight Arrow Connector 36"/>
            <p:cNvCxnSpPr/>
            <p:nvPr/>
          </p:nvCxnSpPr>
          <p:spPr>
            <a:xfrm flipH="1" flipV="1">
              <a:off x="691174" y="-440421"/>
              <a:ext cx="371927" cy="368684"/>
            </a:xfrm>
            <a:prstGeom prst="straightConnector1">
              <a:avLst/>
            </a:prstGeom>
            <a:ln w="28575">
              <a:tailEnd type="triangle"/>
            </a:ln>
          </p:spPr>
          <p:style>
            <a:lnRef idx="1">
              <a:schemeClr val="accent2"/>
            </a:lnRef>
            <a:fillRef idx="2">
              <a:schemeClr val="accent2"/>
            </a:fillRef>
            <a:effectRef idx="1">
              <a:schemeClr val="accent2"/>
            </a:effectRef>
            <a:fontRef idx="minor">
              <a:schemeClr val="dk1"/>
            </a:fontRef>
          </p:style>
        </p:cxnSp>
      </p:grpSp>
      <p:grpSp>
        <p:nvGrpSpPr>
          <p:cNvPr id="4" name="Group 3"/>
          <p:cNvGrpSpPr/>
          <p:nvPr/>
        </p:nvGrpSpPr>
        <p:grpSpPr>
          <a:xfrm>
            <a:off x="811470" y="4321844"/>
            <a:ext cx="4120344" cy="1157229"/>
            <a:chOff x="810943" y="3277759"/>
            <a:chExt cx="4120344" cy="1157229"/>
          </a:xfrm>
        </p:grpSpPr>
        <p:grpSp>
          <p:nvGrpSpPr>
            <p:cNvPr id="17" name="Group 16"/>
            <p:cNvGrpSpPr/>
            <p:nvPr/>
          </p:nvGrpSpPr>
          <p:grpSpPr>
            <a:xfrm>
              <a:off x="810943" y="3533327"/>
              <a:ext cx="3377393" cy="901661"/>
              <a:chOff x="652147" y="0"/>
              <a:chExt cx="3377395" cy="901661"/>
            </a:xfrm>
          </p:grpSpPr>
          <p:sp>
            <p:nvSpPr>
              <p:cNvPr id="22" name="Text Box 184"/>
              <p:cNvSpPr txBox="1"/>
              <p:nvPr/>
            </p:nvSpPr>
            <p:spPr>
              <a:xfrm>
                <a:off x="652147" y="0"/>
                <a:ext cx="1053464" cy="348009"/>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Spacers</a:t>
                </a:r>
                <a:endParaRPr lang="el-GR" sz="1600" dirty="0">
                  <a:effectLst/>
                  <a:ea typeface="Calibri" panose="020F0502020204030204" pitchFamily="34" charset="0"/>
                  <a:cs typeface="Times New Roman" panose="02020603050405020304" pitchFamily="18" charset="0"/>
                </a:endParaRPr>
              </a:p>
            </p:txBody>
          </p:sp>
          <p:cxnSp>
            <p:nvCxnSpPr>
              <p:cNvPr id="23" name="Straight Arrow Connector 22"/>
              <p:cNvCxnSpPr/>
              <p:nvPr/>
            </p:nvCxnSpPr>
            <p:spPr>
              <a:xfrm>
                <a:off x="1704975" y="142875"/>
                <a:ext cx="2324567" cy="758786"/>
              </a:xfrm>
              <a:prstGeom prst="straightConnector1">
                <a:avLst/>
              </a:prstGeom>
              <a:ln w="28575">
                <a:tailEnd type="triangle"/>
              </a:ln>
            </p:spPr>
            <p:style>
              <a:lnRef idx="1">
                <a:schemeClr val="accent2"/>
              </a:lnRef>
              <a:fillRef idx="2">
                <a:schemeClr val="accent2"/>
              </a:fillRef>
              <a:effectRef idx="1">
                <a:schemeClr val="accent2"/>
              </a:effectRef>
              <a:fontRef idx="minor">
                <a:schemeClr val="dk1"/>
              </a:fontRef>
            </p:style>
          </p:cxnSp>
          <p:cxnSp>
            <p:nvCxnSpPr>
              <p:cNvPr id="24" name="Straight Arrow Connector 23"/>
              <p:cNvCxnSpPr/>
              <p:nvPr/>
            </p:nvCxnSpPr>
            <p:spPr>
              <a:xfrm>
                <a:off x="1704975" y="133350"/>
                <a:ext cx="2066205" cy="438150"/>
              </a:xfrm>
              <a:prstGeom prst="straightConnector1">
                <a:avLst/>
              </a:prstGeom>
              <a:ln w="28575">
                <a:tailEnd type="triangle"/>
              </a:ln>
            </p:spPr>
            <p:style>
              <a:lnRef idx="1">
                <a:schemeClr val="accent2"/>
              </a:lnRef>
              <a:fillRef idx="2">
                <a:schemeClr val="accent2"/>
              </a:fillRef>
              <a:effectRef idx="1">
                <a:schemeClr val="accent2"/>
              </a:effectRef>
              <a:fontRef idx="minor">
                <a:schemeClr val="dk1"/>
              </a:fontRef>
            </p:style>
          </p:cxnSp>
        </p:grpSp>
        <p:cxnSp>
          <p:nvCxnSpPr>
            <p:cNvPr id="42" name="Straight Arrow Connector 41"/>
            <p:cNvCxnSpPr/>
            <p:nvPr/>
          </p:nvCxnSpPr>
          <p:spPr>
            <a:xfrm flipV="1">
              <a:off x="1912583" y="3586847"/>
              <a:ext cx="3018704" cy="86218"/>
            </a:xfrm>
            <a:prstGeom prst="straightConnector1">
              <a:avLst/>
            </a:prstGeom>
            <a:ln w="28575">
              <a:tailEnd type="triangle"/>
            </a:ln>
          </p:spPr>
          <p:style>
            <a:lnRef idx="1">
              <a:schemeClr val="accent2"/>
            </a:lnRef>
            <a:fillRef idx="2">
              <a:schemeClr val="accent2"/>
            </a:fillRef>
            <a:effectRef idx="1">
              <a:schemeClr val="accent2"/>
            </a:effectRef>
            <a:fontRef idx="minor">
              <a:schemeClr val="dk1"/>
            </a:fontRef>
          </p:style>
        </p:cxnSp>
        <p:cxnSp>
          <p:nvCxnSpPr>
            <p:cNvPr id="43" name="Straight Arrow Connector 42"/>
            <p:cNvCxnSpPr/>
            <p:nvPr/>
          </p:nvCxnSpPr>
          <p:spPr>
            <a:xfrm flipV="1">
              <a:off x="1893430" y="3277759"/>
              <a:ext cx="2802655" cy="395306"/>
            </a:xfrm>
            <a:prstGeom prst="straightConnector1">
              <a:avLst/>
            </a:prstGeom>
            <a:ln w="28575">
              <a:tailEnd type="triangle"/>
            </a:ln>
          </p:spPr>
          <p:style>
            <a:lnRef idx="1">
              <a:schemeClr val="accent2"/>
            </a:lnRef>
            <a:fillRef idx="2">
              <a:schemeClr val="accent2"/>
            </a:fillRef>
            <a:effectRef idx="1">
              <a:schemeClr val="accent2"/>
            </a:effectRef>
            <a:fontRef idx="minor">
              <a:schemeClr val="dk1"/>
            </a:fontRef>
          </p:style>
        </p:cxnSp>
      </p:grpSp>
      <p:sp>
        <p:nvSpPr>
          <p:cNvPr id="44" name="Ορθογώνιο 20"/>
          <p:cNvSpPr/>
          <p:nvPr/>
        </p:nvSpPr>
        <p:spPr>
          <a:xfrm>
            <a:off x="4202258" y="184825"/>
            <a:ext cx="3787485" cy="5739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TextBox 44"/>
          <p:cNvSpPr txBox="1"/>
          <p:nvPr/>
        </p:nvSpPr>
        <p:spPr>
          <a:xfrm>
            <a:off x="4451159" y="74831"/>
            <a:ext cx="3289683"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End Region</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46" name="TextBox 45"/>
          <p:cNvSpPr txBox="1"/>
          <p:nvPr/>
        </p:nvSpPr>
        <p:spPr>
          <a:xfrm>
            <a:off x="202019" y="1255711"/>
            <a:ext cx="11841298" cy="1815882"/>
          </a:xfrm>
          <a:prstGeom prst="rect">
            <a:avLst/>
          </a:prstGeom>
          <a:noFill/>
        </p:spPr>
        <p:txBody>
          <a:bodyPr wrap="square" rtlCol="0">
            <a:spAutoFit/>
          </a:bodyPr>
          <a:lstStyle/>
          <a:p>
            <a:pPr marL="342900" indent="-34290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The design philosophy of the end region is similar to the 11T Dipole</a:t>
            </a:r>
            <a:endParaRPr lang="en-US" sz="14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400" dirty="0" smtClean="0">
                <a:ln w="0"/>
                <a:solidFill>
                  <a:schemeClr val="bg1">
                    <a:lumMod val="85000"/>
                  </a:schemeClr>
                </a:solidFill>
                <a:latin typeface="Century Gothic" panose="020B0502020202020204" pitchFamily="34" charset="0"/>
              </a:rPr>
              <a:t>Two rings</a:t>
            </a:r>
            <a:r>
              <a:rPr lang="en-US" sz="1400" dirty="0">
                <a:ln w="0"/>
                <a:solidFill>
                  <a:schemeClr val="bg1">
                    <a:lumMod val="85000"/>
                  </a:schemeClr>
                </a:solidFill>
                <a:latin typeface="Century Gothic" panose="020B0502020202020204" pitchFamily="34" charset="0"/>
              </a:rPr>
              <a:t>, one on each side of the magnet, are welded to the end plates of the </a:t>
            </a:r>
            <a:r>
              <a:rPr lang="en-US" sz="1400" dirty="0" smtClean="0">
                <a:ln w="0"/>
                <a:solidFill>
                  <a:schemeClr val="bg1">
                    <a:lumMod val="85000"/>
                  </a:schemeClr>
                </a:solidFill>
                <a:latin typeface="Century Gothic" panose="020B0502020202020204" pitchFamily="34" charset="0"/>
              </a:rPr>
              <a:t>magnet and </a:t>
            </a:r>
            <a:r>
              <a:rPr lang="en-US" sz="1400" dirty="0">
                <a:ln w="0"/>
                <a:solidFill>
                  <a:schemeClr val="bg1">
                    <a:lumMod val="85000"/>
                  </a:schemeClr>
                </a:solidFill>
                <a:latin typeface="Century Gothic" panose="020B0502020202020204" pitchFamily="34" charset="0"/>
              </a:rPr>
              <a:t>the </a:t>
            </a:r>
            <a:r>
              <a:rPr lang="en-US" sz="1400" dirty="0" smtClean="0">
                <a:ln w="0"/>
                <a:solidFill>
                  <a:schemeClr val="bg1">
                    <a:lumMod val="85000"/>
                  </a:schemeClr>
                </a:solidFill>
                <a:latin typeface="Century Gothic" panose="020B0502020202020204" pitchFamily="34" charset="0"/>
              </a:rPr>
              <a:t>shell.</a:t>
            </a:r>
          </a:p>
          <a:p>
            <a:pPr marL="342900" indent="-34290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Four tie rods, of 30mm diameter, mounted at 45o degrees, 190 mm </a:t>
            </a:r>
            <a:r>
              <a:rPr lang="en-US" sz="1400" dirty="0" smtClean="0">
                <a:ln w="0"/>
                <a:solidFill>
                  <a:schemeClr val="bg1">
                    <a:lumMod val="85000"/>
                  </a:schemeClr>
                </a:solidFill>
                <a:latin typeface="Century Gothic" panose="020B0502020202020204" pitchFamily="34" charset="0"/>
              </a:rPr>
              <a:t>from the </a:t>
            </a:r>
            <a:r>
              <a:rPr lang="en-US" sz="1400" dirty="0">
                <a:ln w="0"/>
                <a:solidFill>
                  <a:schemeClr val="bg1">
                    <a:lumMod val="85000"/>
                  </a:schemeClr>
                </a:solidFill>
                <a:latin typeface="Century Gothic" panose="020B0502020202020204" pitchFamily="34" charset="0"/>
              </a:rPr>
              <a:t>center of the bore, pass </a:t>
            </a:r>
            <a:r>
              <a:rPr lang="en-US" sz="1400" dirty="0" smtClean="0">
                <a:ln w="0"/>
                <a:solidFill>
                  <a:schemeClr val="bg1">
                    <a:lumMod val="85000"/>
                  </a:schemeClr>
                </a:solidFill>
                <a:latin typeface="Century Gothic" panose="020B0502020202020204" pitchFamily="34" charset="0"/>
              </a:rPr>
              <a:t>through the </a:t>
            </a:r>
            <a:r>
              <a:rPr lang="en-US" sz="1400" dirty="0">
                <a:ln w="0"/>
                <a:solidFill>
                  <a:schemeClr val="bg1">
                    <a:lumMod val="85000"/>
                  </a:schemeClr>
                </a:solidFill>
                <a:latin typeface="Century Gothic" panose="020B0502020202020204" pitchFamily="34" charset="0"/>
              </a:rPr>
              <a:t>yoke laminations and connect the two </a:t>
            </a:r>
            <a:r>
              <a:rPr lang="en-US" sz="1400" dirty="0" smtClean="0">
                <a:ln w="0"/>
                <a:solidFill>
                  <a:schemeClr val="bg1">
                    <a:lumMod val="85000"/>
                  </a:schemeClr>
                </a:solidFill>
                <a:latin typeface="Century Gothic" panose="020B0502020202020204" pitchFamily="34" charset="0"/>
              </a:rPr>
              <a:t>end plates.</a:t>
            </a:r>
          </a:p>
          <a:p>
            <a:pPr marL="342900" indent="-34290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Four bullets per end plate provide the option to fine-tune </a:t>
            </a:r>
            <a:r>
              <a:rPr lang="en-US" sz="1400" dirty="0" smtClean="0">
                <a:ln w="0"/>
                <a:solidFill>
                  <a:schemeClr val="bg1">
                    <a:lumMod val="85000"/>
                  </a:schemeClr>
                </a:solidFill>
                <a:latin typeface="Century Gothic" panose="020B0502020202020204" pitchFamily="34" charset="0"/>
              </a:rPr>
              <a:t>the applied </a:t>
            </a:r>
            <a:r>
              <a:rPr lang="en-US" sz="1400" dirty="0">
                <a:ln w="0"/>
                <a:solidFill>
                  <a:schemeClr val="bg1">
                    <a:lumMod val="85000"/>
                  </a:schemeClr>
                </a:solidFill>
                <a:latin typeface="Century Gothic" panose="020B0502020202020204" pitchFamily="34" charset="0"/>
              </a:rPr>
              <a:t>axial pre-stress on the </a:t>
            </a:r>
            <a:r>
              <a:rPr lang="en-US" sz="1400" dirty="0" smtClean="0">
                <a:ln w="0"/>
                <a:solidFill>
                  <a:schemeClr val="bg1">
                    <a:lumMod val="85000"/>
                  </a:schemeClr>
                </a:solidFill>
                <a:latin typeface="Century Gothic" panose="020B0502020202020204" pitchFamily="34" charset="0"/>
              </a:rPr>
              <a:t>coil</a:t>
            </a:r>
          </a:p>
          <a:p>
            <a:pPr marL="342900" indent="-34290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To protect the coil from the bullets and to </a:t>
            </a:r>
            <a:r>
              <a:rPr lang="en-US" sz="1400" dirty="0" smtClean="0">
                <a:ln w="0"/>
                <a:solidFill>
                  <a:schemeClr val="bg1">
                    <a:lumMod val="85000"/>
                  </a:schemeClr>
                </a:solidFill>
                <a:latin typeface="Century Gothic" panose="020B0502020202020204" pitchFamily="34" charset="0"/>
              </a:rPr>
              <a:t>evenly distribute </a:t>
            </a:r>
            <a:r>
              <a:rPr lang="en-US" sz="1400" dirty="0">
                <a:ln w="0"/>
                <a:solidFill>
                  <a:schemeClr val="bg1">
                    <a:lumMod val="85000"/>
                  </a:schemeClr>
                </a:solidFill>
                <a:latin typeface="Century Gothic" panose="020B0502020202020204" pitchFamily="34" charset="0"/>
              </a:rPr>
              <a:t>the applied pre-stress caused by them, a smaller plate is inserted between </a:t>
            </a:r>
            <a:r>
              <a:rPr lang="en-US" sz="1400" dirty="0" smtClean="0">
                <a:ln w="0"/>
                <a:solidFill>
                  <a:schemeClr val="bg1">
                    <a:lumMod val="85000"/>
                  </a:schemeClr>
                </a:solidFill>
                <a:latin typeface="Century Gothic" panose="020B0502020202020204" pitchFamily="34" charset="0"/>
              </a:rPr>
              <a:t>the coil </a:t>
            </a:r>
            <a:r>
              <a:rPr lang="en-US" sz="1400" dirty="0">
                <a:ln w="0"/>
                <a:solidFill>
                  <a:schemeClr val="bg1">
                    <a:lumMod val="85000"/>
                  </a:schemeClr>
                </a:solidFill>
                <a:latin typeface="Century Gothic" panose="020B0502020202020204" pitchFamily="34" charset="0"/>
              </a:rPr>
              <a:t>and the end plate.</a:t>
            </a:r>
            <a:endParaRPr lang="en-US" sz="1400" dirty="0" smtClean="0">
              <a:ln w="0"/>
              <a:solidFill>
                <a:schemeClr val="bg1">
                  <a:lumMod val="85000"/>
                </a:schemeClr>
              </a:solidFill>
              <a:latin typeface="Century Gothic" panose="020B0502020202020204" pitchFamily="34" charset="0"/>
            </a:endParaRPr>
          </a:p>
          <a:p>
            <a:endParaRPr lang="en-US" sz="14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369127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46">
                                            <p:txEl>
                                              <p:pRg st="1" end="1"/>
                                            </p:txEl>
                                          </p:spTgt>
                                        </p:tgtEl>
                                        <p:attrNameLst>
                                          <p:attrName>style.visibility</p:attrName>
                                        </p:attrNameLst>
                                      </p:cBhvr>
                                      <p:to>
                                        <p:strVal val="visible"/>
                                      </p:to>
                                    </p:set>
                                    <p:animEffect transition="in" filter="fade">
                                      <p:cBhvr>
                                        <p:cTn id="24" dur="500"/>
                                        <p:tgtEl>
                                          <p:spTgt spid="46">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par>
                          <p:cTn id="30" fill="hold">
                            <p:stCondLst>
                              <p:cond delay="500"/>
                            </p:stCondLst>
                            <p:childTnLst>
                              <p:par>
                                <p:cTn id="31" presetID="10" presetClass="entr" presetSubtype="0" fill="hold" nodeType="afterEffect">
                                  <p:stCondLst>
                                    <p:cond delay="0"/>
                                  </p:stCondLst>
                                  <p:childTnLst>
                                    <p:set>
                                      <p:cBhvr>
                                        <p:cTn id="32" dur="1" fill="hold">
                                          <p:stCondLst>
                                            <p:cond delay="0"/>
                                          </p:stCondLst>
                                        </p:cTn>
                                        <p:tgtEl>
                                          <p:spTgt spid="46">
                                            <p:txEl>
                                              <p:pRg st="2" end="2"/>
                                            </p:txEl>
                                          </p:spTgt>
                                        </p:tgtEl>
                                        <p:attrNameLst>
                                          <p:attrName>style.visibility</p:attrName>
                                        </p:attrNameLst>
                                      </p:cBhvr>
                                      <p:to>
                                        <p:strVal val="visible"/>
                                      </p:to>
                                    </p:set>
                                    <p:animEffect transition="in" filter="fade">
                                      <p:cBhvr>
                                        <p:cTn id="33" dur="500"/>
                                        <p:tgtEl>
                                          <p:spTgt spid="46">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46">
                                            <p:txEl>
                                              <p:pRg st="3" end="3"/>
                                            </p:txEl>
                                          </p:spTgt>
                                        </p:tgtEl>
                                        <p:attrNameLst>
                                          <p:attrName>style.visibility</p:attrName>
                                        </p:attrNameLst>
                                      </p:cBhvr>
                                      <p:to>
                                        <p:strVal val="visible"/>
                                      </p:to>
                                    </p:set>
                                    <p:animEffect transition="in" filter="fade">
                                      <p:cBhvr>
                                        <p:cTn id="42" dur="500"/>
                                        <p:tgtEl>
                                          <p:spTgt spid="46">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00"/>
                            </p:stCondLst>
                            <p:childTnLst>
                              <p:par>
                                <p:cTn id="49" presetID="10" presetClass="entr" presetSubtype="0" fill="hold" nodeType="afterEffect">
                                  <p:stCondLst>
                                    <p:cond delay="0"/>
                                  </p:stCondLst>
                                  <p:childTnLst>
                                    <p:set>
                                      <p:cBhvr>
                                        <p:cTn id="50" dur="1" fill="hold">
                                          <p:stCondLst>
                                            <p:cond delay="0"/>
                                          </p:stCondLst>
                                        </p:cTn>
                                        <p:tgtEl>
                                          <p:spTgt spid="46">
                                            <p:txEl>
                                              <p:pRg st="4" end="4"/>
                                            </p:txEl>
                                          </p:spTgt>
                                        </p:tgtEl>
                                        <p:attrNameLst>
                                          <p:attrName>style.visibility</p:attrName>
                                        </p:attrNameLst>
                                      </p:cBhvr>
                                      <p:to>
                                        <p:strVal val="visible"/>
                                      </p:to>
                                    </p:set>
                                    <p:animEffect transition="in" filter="fade">
                                      <p:cBhvr>
                                        <p:cTn id="51" dur="500"/>
                                        <p:tgtEl>
                                          <p:spTgt spid="46">
                                            <p:txEl>
                                              <p:pRg st="4" end="4"/>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par>
                                <p:cTn id="57" presetID="10" presetClass="entr" presetSubtype="0" fill="hold" nodeType="with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500"/>
                                        <p:tgtEl>
                                          <p:spTgt spid="4"/>
                                        </p:tgtEl>
                                      </p:cBhvr>
                                    </p:animEffect>
                                  </p:childTnLst>
                                </p:cTn>
                              </p:par>
                              <p:par>
                                <p:cTn id="60" presetID="10" presetClass="entr" presetSubtype="0" fill="hold"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9" name="TextBox 8"/>
          <p:cNvSpPr txBox="1"/>
          <p:nvPr/>
        </p:nvSpPr>
        <p:spPr>
          <a:xfrm>
            <a:off x="620783" y="2644170"/>
            <a:ext cx="10950434"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Magnetic Analysis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5" name="TextBox 14"/>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3" name="Ορθογώνιο 10"/>
          <p:cNvSpPr/>
          <p:nvPr/>
        </p:nvSpPr>
        <p:spPr>
          <a:xfrm>
            <a:off x="4441372" y="355033"/>
            <a:ext cx="3309257" cy="156966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TextBox 13"/>
          <p:cNvSpPr txBox="1"/>
          <p:nvPr/>
        </p:nvSpPr>
        <p:spPr>
          <a:xfrm>
            <a:off x="4609870" y="355033"/>
            <a:ext cx="2972261" cy="1569660"/>
          </a:xfrm>
          <a:prstGeom prst="rect">
            <a:avLst/>
          </a:prstGeom>
          <a:noFill/>
        </p:spPr>
        <p:txBody>
          <a:bodyPr wrap="square" rtlCol="0">
            <a:spAutoFit/>
          </a:bodyPr>
          <a:lstStyle/>
          <a:p>
            <a:pPr algn="ctr"/>
            <a:r>
              <a:rPr lang="en-US" sz="9600" dirty="0">
                <a:ln w="0"/>
                <a:gradFill>
                  <a:gsLst>
                    <a:gs pos="21000">
                      <a:srgbClr val="53575C"/>
                    </a:gs>
                    <a:gs pos="88000">
                      <a:srgbClr val="C5C7CA"/>
                    </a:gs>
                  </a:gsLst>
                  <a:lin ang="5400000"/>
                </a:gradFill>
                <a:latin typeface="Century Gothic" panose="020B0502020202020204" pitchFamily="34" charset="0"/>
              </a:rPr>
              <a:t>3</a:t>
            </a:r>
            <a:r>
              <a:rPr lang="en-US" sz="9600" dirty="0" smtClean="0">
                <a:ln w="0"/>
                <a:gradFill>
                  <a:gsLst>
                    <a:gs pos="21000">
                      <a:srgbClr val="53575C"/>
                    </a:gs>
                    <a:gs pos="88000">
                      <a:srgbClr val="C5C7CA"/>
                    </a:gs>
                  </a:gsLst>
                  <a:lin ang="5400000"/>
                </a:gradFill>
                <a:latin typeface="Century Gothic" panose="020B0502020202020204" pitchFamily="34" charset="0"/>
              </a:rPr>
              <a:t>D</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Tree>
    <p:extLst>
      <p:ext uri="{BB962C8B-B14F-4D97-AF65-F5344CB8AC3E}">
        <p14:creationId xmlns:p14="http://schemas.microsoft.com/office/powerpoint/2010/main" val="34301589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4" name="TextBox 13"/>
          <p:cNvSpPr txBox="1"/>
          <p:nvPr/>
        </p:nvSpPr>
        <p:spPr>
          <a:xfrm>
            <a:off x="1366768" y="3365435"/>
            <a:ext cx="3650358" cy="646331"/>
          </a:xfrm>
          <a:prstGeom prst="rect">
            <a:avLst/>
          </a:prstGeom>
          <a:noFill/>
        </p:spPr>
        <p:txBody>
          <a:bodyPr wrap="none" rtlCol="0">
            <a:spAutoFit/>
          </a:bodyPr>
          <a:lstStyle/>
          <a:p>
            <a:r>
              <a:rPr lang="en-US" sz="3600" dirty="0" smtClean="0">
                <a:ln w="0"/>
                <a:solidFill>
                  <a:schemeClr val="bg1">
                    <a:lumMod val="85000"/>
                  </a:schemeClr>
                </a:solidFill>
                <a:latin typeface="Century Gothic" panose="020B0502020202020204" pitchFamily="34" charset="0"/>
              </a:rPr>
              <a:t>11.82 T, 140 T/m</a:t>
            </a:r>
            <a:endParaRPr lang="en-US" sz="3600" dirty="0">
              <a:ln w="0"/>
              <a:solidFill>
                <a:schemeClr val="bg1">
                  <a:lumMod val="85000"/>
                </a:schemeClr>
              </a:soli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2"/>
          <p:cNvSpPr/>
          <p:nvPr/>
        </p:nvSpPr>
        <p:spPr>
          <a:xfrm>
            <a:off x="3431176" y="131302"/>
            <a:ext cx="5222575"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3538249" y="74831"/>
            <a:ext cx="5115503"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Magnetic Analysis</a:t>
            </a:r>
            <a:endParaRPr lang="en-US" sz="4400" dirty="0">
              <a:ln w="0"/>
              <a:gradFill>
                <a:gsLst>
                  <a:gs pos="21000">
                    <a:srgbClr val="53575C"/>
                  </a:gs>
                  <a:gs pos="88000">
                    <a:srgbClr val="C5C7CA"/>
                  </a:gs>
                </a:gsLst>
                <a:lin ang="5400000"/>
              </a:gradFill>
              <a:latin typeface="Century Gothic" panose="020B0502020202020204" pitchFamily="34" charset="0"/>
            </a:endParaRPr>
          </a:p>
        </p:txBody>
      </p:sp>
      <p:pic>
        <p:nvPicPr>
          <p:cNvPr id="17" name="Picture 16"/>
          <p:cNvPicPr/>
          <p:nvPr/>
        </p:nvPicPr>
        <p:blipFill>
          <a:blip r:embed="rId6">
            <a:extLst>
              <a:ext uri="{28A0092B-C50C-407E-A947-70E740481C1C}">
                <a14:useLocalDpi xmlns:a14="http://schemas.microsoft.com/office/drawing/2010/main" val="0"/>
              </a:ext>
            </a:extLst>
          </a:blip>
          <a:stretch>
            <a:fillRect/>
          </a:stretch>
        </p:blipFill>
        <p:spPr>
          <a:xfrm>
            <a:off x="429819" y="4058092"/>
            <a:ext cx="5524256" cy="2415070"/>
          </a:xfrm>
          <a:prstGeom prst="rect">
            <a:avLst/>
          </a:prstGeom>
        </p:spPr>
      </p:pic>
      <p:sp>
        <p:nvSpPr>
          <p:cNvPr id="18" name="TextBox 17"/>
          <p:cNvSpPr txBox="1"/>
          <p:nvPr/>
        </p:nvSpPr>
        <p:spPr>
          <a:xfrm>
            <a:off x="7222341" y="3365435"/>
            <a:ext cx="3650358" cy="646331"/>
          </a:xfrm>
          <a:prstGeom prst="rect">
            <a:avLst/>
          </a:prstGeom>
          <a:noFill/>
        </p:spPr>
        <p:txBody>
          <a:bodyPr wrap="none" rtlCol="0">
            <a:spAutoFit/>
          </a:bodyPr>
          <a:lstStyle/>
          <a:p>
            <a:r>
              <a:rPr lang="en-US" sz="3600" dirty="0" smtClean="0">
                <a:ln w="0"/>
                <a:solidFill>
                  <a:schemeClr val="bg1">
                    <a:lumMod val="85000"/>
                  </a:schemeClr>
                </a:solidFill>
                <a:latin typeface="Century Gothic" panose="020B0502020202020204" pitchFamily="34" charset="0"/>
              </a:rPr>
              <a:t>13.16 T, 155 T/m</a:t>
            </a:r>
            <a:endParaRPr lang="en-US" sz="3600" dirty="0">
              <a:ln w="0"/>
              <a:solidFill>
                <a:schemeClr val="bg1">
                  <a:lumMod val="85000"/>
                </a:schemeClr>
              </a:solidFill>
              <a:latin typeface="Century Gothic" panose="020B0502020202020204" pitchFamily="34" charset="0"/>
            </a:endParaRPr>
          </a:p>
        </p:txBody>
      </p:sp>
      <p:pic>
        <p:nvPicPr>
          <p:cNvPr id="19" name="Picture 18"/>
          <p:cNvPicPr/>
          <p:nvPr/>
        </p:nvPicPr>
        <p:blipFill>
          <a:blip r:embed="rId7">
            <a:extLst>
              <a:ext uri="{28A0092B-C50C-407E-A947-70E740481C1C}">
                <a14:useLocalDpi xmlns:a14="http://schemas.microsoft.com/office/drawing/2010/main" val="0"/>
              </a:ext>
            </a:extLst>
          </a:blip>
          <a:stretch>
            <a:fillRect/>
          </a:stretch>
        </p:blipFill>
        <p:spPr>
          <a:xfrm>
            <a:off x="6341655" y="4058092"/>
            <a:ext cx="5411730" cy="2408854"/>
          </a:xfrm>
          <a:prstGeom prst="rect">
            <a:avLst/>
          </a:prstGeom>
        </p:spPr>
      </p:pic>
      <p:graphicFrame>
        <p:nvGraphicFramePr>
          <p:cNvPr id="20" name="Table 19"/>
          <p:cNvGraphicFramePr>
            <a:graphicFrameLocks noGrp="1"/>
          </p:cNvGraphicFramePr>
          <p:nvPr>
            <p:extLst>
              <p:ext uri="{D42A27DB-BD31-4B8C-83A1-F6EECF244321}">
                <p14:modId xmlns:p14="http://schemas.microsoft.com/office/powerpoint/2010/main" val="3437173799"/>
              </p:ext>
            </p:extLst>
          </p:nvPr>
        </p:nvGraphicFramePr>
        <p:xfrm>
          <a:off x="2040277" y="1785578"/>
          <a:ext cx="8111446" cy="1402080"/>
        </p:xfrm>
        <a:graphic>
          <a:graphicData uri="http://schemas.openxmlformats.org/drawingml/2006/table">
            <a:tbl>
              <a:tblPr firstRow="1" firstCol="1" bandRow="1">
                <a:tableStyleId>{8EC20E35-A176-4012-BC5E-935CFFF8708E}</a:tableStyleId>
              </a:tblPr>
              <a:tblGrid>
                <a:gridCol w="1806641"/>
                <a:gridCol w="1634579"/>
                <a:gridCol w="1634579"/>
                <a:gridCol w="1634579"/>
                <a:gridCol w="1401068"/>
              </a:tblGrid>
              <a:tr h="0">
                <a:tc>
                  <a:txBody>
                    <a:bodyPr/>
                    <a:lstStyle/>
                    <a:p>
                      <a:pPr marL="0" marR="0" algn="ctr">
                        <a:lnSpc>
                          <a:spcPct val="115000"/>
                        </a:lnSpc>
                        <a:spcBef>
                          <a:spcPts val="0"/>
                        </a:spcBef>
                        <a:spcAft>
                          <a:spcPts val="0"/>
                        </a:spcAft>
                      </a:pPr>
                      <a:r>
                        <a:rPr lang="en-US" sz="1600" dirty="0">
                          <a:effectLst/>
                          <a:latin typeface="Century Gothic" panose="020B0502020202020204" pitchFamily="34" charset="0"/>
                        </a:rPr>
                        <a:t>Gradient T/m</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marL="0" marR="0" algn="ctr">
                        <a:lnSpc>
                          <a:spcPct val="115000"/>
                        </a:lnSpc>
                        <a:spcBef>
                          <a:spcPts val="0"/>
                        </a:spcBef>
                        <a:spcAft>
                          <a:spcPts val="0"/>
                        </a:spcAft>
                      </a:pPr>
                      <a:r>
                        <a:rPr lang="en-US" sz="1600" dirty="0">
                          <a:effectLst/>
                          <a:latin typeface="Century Gothic" panose="020B0502020202020204" pitchFamily="34" charset="0"/>
                        </a:rPr>
                        <a:t>Peak magnetic field (T)</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l-GR"/>
                    </a:p>
                  </a:txBody>
                  <a:tcPr/>
                </a:tc>
                <a:tc gridSpan="2">
                  <a:txBody>
                    <a:bodyPr/>
                    <a:lstStyle/>
                    <a:p>
                      <a:pPr marL="0" marR="0" algn="ctr">
                        <a:lnSpc>
                          <a:spcPct val="115000"/>
                        </a:lnSpc>
                        <a:spcBef>
                          <a:spcPts val="0"/>
                        </a:spcBef>
                        <a:spcAft>
                          <a:spcPts val="0"/>
                        </a:spcAft>
                      </a:pPr>
                      <a:r>
                        <a:rPr lang="en-US" sz="1600">
                          <a:effectLst/>
                          <a:latin typeface="Century Gothic" panose="020B0502020202020204" pitchFamily="34" charset="0"/>
                        </a:rPr>
                        <a:t>Fz (MN) per magnet</a:t>
                      </a:r>
                      <a:endParaRPr lang="el-GR"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l-GR"/>
                    </a:p>
                  </a:txBody>
                  <a:tcPr/>
                </a:tc>
              </a:tr>
              <a:tr h="0">
                <a:tc>
                  <a:txBody>
                    <a:bodyPr/>
                    <a:lstStyle/>
                    <a:p>
                      <a:pPr marL="0" marR="0" algn="ctr">
                        <a:lnSpc>
                          <a:spcPct val="115000"/>
                        </a:lnSpc>
                        <a:spcBef>
                          <a:spcPts val="0"/>
                        </a:spcBef>
                        <a:spcAft>
                          <a:spcPts val="0"/>
                        </a:spcAft>
                      </a:pPr>
                      <a:r>
                        <a:rPr lang="en-US" sz="1600" dirty="0">
                          <a:effectLst/>
                          <a:latin typeface="Century Gothic" panose="020B0502020202020204" pitchFamily="34" charset="0"/>
                        </a:rPr>
                        <a:t> </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dirty="0">
                          <a:effectLst/>
                          <a:latin typeface="Century Gothic" panose="020B0502020202020204" pitchFamily="34" charset="0"/>
                        </a:rPr>
                        <a:t>ROXIE</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Century Gothic" panose="020B0502020202020204" pitchFamily="34" charset="0"/>
                        </a:rPr>
                        <a:t>MAXWELL</a:t>
                      </a:r>
                      <a:endParaRPr lang="el-GR"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Century Gothic" panose="020B0502020202020204" pitchFamily="34" charset="0"/>
                        </a:rPr>
                        <a:t>ROXIE</a:t>
                      </a:r>
                      <a:endParaRPr lang="el-GR"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Century Gothic" panose="020B0502020202020204" pitchFamily="34" charset="0"/>
                        </a:rPr>
                        <a:t>MAXWELL</a:t>
                      </a:r>
                      <a:endParaRPr lang="el-GR"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1600" dirty="0">
                          <a:effectLst/>
                          <a:latin typeface="Century Gothic" panose="020B0502020202020204" pitchFamily="34" charset="0"/>
                        </a:rPr>
                        <a:t>132.6</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dirty="0">
                          <a:effectLst/>
                          <a:latin typeface="Century Gothic" panose="020B0502020202020204" pitchFamily="34" charset="0"/>
                        </a:rPr>
                        <a:t>11.19</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dirty="0">
                          <a:effectLst/>
                          <a:latin typeface="Century Gothic" panose="020B0502020202020204" pitchFamily="34" charset="0"/>
                        </a:rPr>
                        <a:t>11.18</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Century Gothic" panose="020B0502020202020204" pitchFamily="34" charset="0"/>
                        </a:rPr>
                        <a:t>1.20</a:t>
                      </a:r>
                      <a:endParaRPr lang="el-GR"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Century Gothic" panose="020B0502020202020204" pitchFamily="34" charset="0"/>
                        </a:rPr>
                        <a:t>1.17</a:t>
                      </a:r>
                      <a:endParaRPr lang="el-GR"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1600" dirty="0">
                          <a:effectLst/>
                          <a:latin typeface="Century Gothic" panose="020B0502020202020204" pitchFamily="34" charset="0"/>
                        </a:rPr>
                        <a:t>140</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Century Gothic" panose="020B0502020202020204" pitchFamily="34" charset="0"/>
                        </a:rPr>
                        <a:t>11.81</a:t>
                      </a:r>
                      <a:endParaRPr lang="el-GR"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dirty="0">
                          <a:effectLst/>
                          <a:latin typeface="Century Gothic" panose="020B0502020202020204" pitchFamily="34" charset="0"/>
                        </a:rPr>
                        <a:t>11.82</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dirty="0">
                          <a:effectLst/>
                          <a:latin typeface="Century Gothic" panose="020B0502020202020204" pitchFamily="34" charset="0"/>
                        </a:rPr>
                        <a:t>1.31</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dirty="0">
                          <a:effectLst/>
                          <a:latin typeface="Century Gothic" panose="020B0502020202020204" pitchFamily="34" charset="0"/>
                        </a:rPr>
                        <a:t>1.30</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1600">
                          <a:effectLst/>
                          <a:latin typeface="Century Gothic" panose="020B0502020202020204" pitchFamily="34" charset="0"/>
                        </a:rPr>
                        <a:t>155</a:t>
                      </a:r>
                      <a:endParaRPr lang="el-GR"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Century Gothic" panose="020B0502020202020204" pitchFamily="34" charset="0"/>
                        </a:rPr>
                        <a:t>13.09</a:t>
                      </a:r>
                      <a:endParaRPr lang="el-GR"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Century Gothic" panose="020B0502020202020204" pitchFamily="34" charset="0"/>
                        </a:rPr>
                        <a:t>13.16</a:t>
                      </a:r>
                      <a:endParaRPr lang="el-GR"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Century Gothic" panose="020B0502020202020204" pitchFamily="34" charset="0"/>
                        </a:rPr>
                        <a:t>1.76</a:t>
                      </a:r>
                      <a:endParaRPr lang="el-GR"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dirty="0">
                          <a:effectLst/>
                          <a:latin typeface="Century Gothic" panose="020B0502020202020204" pitchFamily="34" charset="0"/>
                        </a:rPr>
                        <a:t>1.72</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21" name="TextBox 20"/>
          <p:cNvSpPr txBox="1"/>
          <p:nvPr/>
        </p:nvSpPr>
        <p:spPr>
          <a:xfrm>
            <a:off x="395861" y="1290572"/>
            <a:ext cx="11400278" cy="400110"/>
          </a:xfrm>
          <a:prstGeom prst="rect">
            <a:avLst/>
          </a:prstGeom>
          <a:noFill/>
        </p:spPr>
        <p:txBody>
          <a:bodyPr wrap="square" rtlCol="0">
            <a:spAutoFit/>
          </a:bodyPr>
          <a:lstStyle/>
          <a:p>
            <a:r>
              <a:rPr lang="en-US" sz="2000" dirty="0">
                <a:ln w="0"/>
                <a:solidFill>
                  <a:schemeClr val="bg1">
                    <a:lumMod val="85000"/>
                  </a:schemeClr>
                </a:solidFill>
                <a:latin typeface="Century Gothic" panose="020B0502020202020204" pitchFamily="34" charset="0"/>
              </a:rPr>
              <a:t>The distribution and magnitude of the magnetic field </a:t>
            </a:r>
            <a:r>
              <a:rPr lang="en-US" sz="2000" dirty="0" smtClean="0">
                <a:ln w="0"/>
                <a:solidFill>
                  <a:schemeClr val="bg1">
                    <a:lumMod val="85000"/>
                  </a:schemeClr>
                </a:solidFill>
                <a:latin typeface="Century Gothic" panose="020B0502020202020204" pitchFamily="34" charset="0"/>
              </a:rPr>
              <a:t>is </a:t>
            </a:r>
            <a:r>
              <a:rPr lang="en-US" sz="2000" dirty="0">
                <a:ln w="0"/>
                <a:solidFill>
                  <a:schemeClr val="bg1">
                    <a:lumMod val="85000"/>
                  </a:schemeClr>
                </a:solidFill>
                <a:latin typeface="Century Gothic" panose="020B0502020202020204" pitchFamily="34" charset="0"/>
              </a:rPr>
              <a:t>in very good agreement with ROXIE </a:t>
            </a:r>
          </a:p>
        </p:txBody>
      </p:sp>
    </p:spTree>
    <p:extLst>
      <p:ext uri="{BB962C8B-B14F-4D97-AF65-F5344CB8AC3E}">
        <p14:creationId xmlns:p14="http://schemas.microsoft.com/office/powerpoint/2010/main" val="4138516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2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400"/>
                                        <p:tgtEl>
                                          <p:spTgt spid="17"/>
                                        </p:tgtEl>
                                      </p:cBhvr>
                                    </p:animEffect>
                                  </p:childTnLst>
                                </p:cTn>
                              </p:par>
                            </p:childTnLst>
                          </p:cTn>
                        </p:par>
                        <p:par>
                          <p:cTn id="23" fill="hold">
                            <p:stCondLst>
                              <p:cond delay="2900"/>
                            </p:stCondLst>
                            <p:childTnLst>
                              <p:par>
                                <p:cTn id="24" presetID="10"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300"/>
                                        <p:tgtEl>
                                          <p:spTgt spid="18"/>
                                        </p:tgtEl>
                                      </p:cBhvr>
                                    </p:animEffect>
                                  </p:childTnLst>
                                </p:cTn>
                              </p:par>
                              <p:par>
                                <p:cTn id="27" presetID="10"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6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5" name="Ορθογώνιο 10"/>
          <p:cNvSpPr/>
          <p:nvPr/>
        </p:nvSpPr>
        <p:spPr>
          <a:xfrm>
            <a:off x="4025764" y="145983"/>
            <a:ext cx="4140473" cy="538385"/>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4072049" y="-7456"/>
            <a:ext cx="4047903"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Lorentz Forces</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17" name="TextBox 16"/>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23" name="Picture 22"/>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8421" r="18245" b="12253"/>
          <a:stretch/>
        </p:blipFill>
        <p:spPr bwMode="auto">
          <a:xfrm>
            <a:off x="711172" y="1497474"/>
            <a:ext cx="4804576" cy="2189309"/>
          </a:xfrm>
          <a:prstGeom prst="rect">
            <a:avLst/>
          </a:prstGeom>
          <a:ln>
            <a:noFill/>
          </a:ln>
          <a:extLst>
            <a:ext uri="{53640926-AAD7-44D8-BBD7-CCE9431645EC}">
              <a14:shadowObscured xmlns:a14="http://schemas.microsoft.com/office/drawing/2010/main"/>
            </a:ext>
          </a:extLst>
        </p:spPr>
      </p:pic>
      <p:sp>
        <p:nvSpPr>
          <p:cNvPr id="20" name="TextBox 19"/>
          <p:cNvSpPr txBox="1"/>
          <p:nvPr/>
        </p:nvSpPr>
        <p:spPr>
          <a:xfrm>
            <a:off x="2034724" y="2502625"/>
            <a:ext cx="2125903"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sz="2000" dirty="0" smtClean="0">
                <a:ln w="0"/>
                <a:solidFill>
                  <a:schemeClr val="bg1">
                    <a:lumMod val="85000"/>
                  </a:schemeClr>
                </a:solidFill>
                <a:latin typeface="Century Gothic" panose="020B0502020202020204" pitchFamily="34" charset="0"/>
              </a:rPr>
              <a:t>Magnetic Mesh</a:t>
            </a:r>
            <a:endParaRPr lang="en-US" sz="2000" dirty="0">
              <a:ln w="0"/>
              <a:solidFill>
                <a:schemeClr val="bg1">
                  <a:lumMod val="85000"/>
                </a:schemeClr>
              </a:solidFill>
              <a:latin typeface="Century Gothic" panose="020B0502020202020204" pitchFamily="34" charset="0"/>
            </a:endParaRPr>
          </a:p>
        </p:txBody>
      </p:sp>
      <p:pic>
        <p:nvPicPr>
          <p:cNvPr id="24" name="Picture 23"/>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5843151" y="1557596"/>
            <a:ext cx="6136451" cy="2321739"/>
          </a:xfrm>
          <a:prstGeom prst="rect">
            <a:avLst/>
          </a:prstGeom>
          <a:noFill/>
          <a:ln>
            <a:noFill/>
          </a:ln>
          <a:effectLst/>
          <a:extLst/>
        </p:spPr>
      </p:pic>
      <p:sp>
        <p:nvSpPr>
          <p:cNvPr id="21" name="TextBox 20"/>
          <p:cNvSpPr txBox="1"/>
          <p:nvPr/>
        </p:nvSpPr>
        <p:spPr>
          <a:xfrm>
            <a:off x="8119952" y="2502625"/>
            <a:ext cx="2073003"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sz="2000" dirty="0" smtClean="0">
                <a:ln w="0"/>
                <a:solidFill>
                  <a:schemeClr val="bg1">
                    <a:lumMod val="85000"/>
                  </a:schemeClr>
                </a:solidFill>
                <a:latin typeface="Century Gothic" panose="020B0502020202020204" pitchFamily="34" charset="0"/>
              </a:rPr>
              <a:t>Structural Mesh</a:t>
            </a:r>
            <a:endParaRPr lang="en-US" sz="2000" dirty="0">
              <a:ln w="0"/>
              <a:solidFill>
                <a:schemeClr val="bg1">
                  <a:lumMod val="85000"/>
                </a:schemeClr>
              </a:solidFill>
              <a:latin typeface="Century Gothic" panose="020B0502020202020204" pitchFamily="34" charset="0"/>
            </a:endParaRPr>
          </a:p>
        </p:txBody>
      </p:sp>
      <p:pic>
        <p:nvPicPr>
          <p:cNvPr id="26" name="Picture 25"/>
          <p:cNvPicPr/>
          <p:nvPr/>
        </p:nvPicPr>
        <p:blipFill>
          <a:blip r:embed="rId8">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3101089" y="3898392"/>
            <a:ext cx="5381092" cy="2420014"/>
          </a:xfrm>
          <a:prstGeom prst="rect">
            <a:avLst/>
          </a:prstGeom>
          <a:effectLst>
            <a:outerShdw blurRad="736600" dist="50800" dir="5400000" algn="ctr" rotWithShape="0">
              <a:schemeClr val="bg1"/>
            </a:outerShdw>
          </a:effectLst>
        </p:spPr>
      </p:pic>
      <p:sp>
        <p:nvSpPr>
          <p:cNvPr id="25" name="TextBox 24"/>
          <p:cNvSpPr txBox="1"/>
          <p:nvPr/>
        </p:nvSpPr>
        <p:spPr>
          <a:xfrm>
            <a:off x="5140234" y="4832119"/>
            <a:ext cx="1765227"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sz="1600" dirty="0" smtClean="0">
                <a:ln w="0"/>
                <a:solidFill>
                  <a:schemeClr val="bg1">
                    <a:lumMod val="85000"/>
                  </a:schemeClr>
                </a:solidFill>
                <a:latin typeface="Century Gothic" panose="020B0502020202020204" pitchFamily="34" charset="0"/>
              </a:rPr>
              <a:t>Mapped Forces</a:t>
            </a:r>
            <a:endParaRPr lang="en-US" sz="1600" dirty="0">
              <a:ln w="0"/>
              <a:solidFill>
                <a:schemeClr val="bg1">
                  <a:lumMod val="85000"/>
                </a:schemeClr>
              </a:solidFill>
              <a:latin typeface="Century Gothic" panose="020B0502020202020204" pitchFamily="34" charset="0"/>
            </a:endParaRPr>
          </a:p>
        </p:txBody>
      </p:sp>
      <p:cxnSp>
        <p:nvCxnSpPr>
          <p:cNvPr id="3" name="Straight Arrow Connector 2"/>
          <p:cNvCxnSpPr/>
          <p:nvPr/>
        </p:nvCxnSpPr>
        <p:spPr>
          <a:xfrm>
            <a:off x="3456432" y="3136392"/>
            <a:ext cx="2121408" cy="1600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flipH="1">
            <a:off x="6428232" y="3060192"/>
            <a:ext cx="1691721" cy="1676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558212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10"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animBg="1"/>
      <p:bldP spid="21" grpId="0" animBg="1"/>
      <p:bldP spid="25"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9" name="TextBox 8"/>
          <p:cNvSpPr txBox="1"/>
          <p:nvPr/>
        </p:nvSpPr>
        <p:spPr>
          <a:xfrm>
            <a:off x="620783" y="2644170"/>
            <a:ext cx="10708381"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Structural Analysis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4" name="Ορθογώνιο 10"/>
          <p:cNvSpPr/>
          <p:nvPr/>
        </p:nvSpPr>
        <p:spPr>
          <a:xfrm>
            <a:off x="4441372" y="355033"/>
            <a:ext cx="3309257" cy="156966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 name="TextBox 14"/>
          <p:cNvSpPr txBox="1"/>
          <p:nvPr/>
        </p:nvSpPr>
        <p:spPr>
          <a:xfrm>
            <a:off x="4609870" y="355033"/>
            <a:ext cx="2972261" cy="1569660"/>
          </a:xfrm>
          <a:prstGeom prst="rect">
            <a:avLst/>
          </a:prstGeom>
          <a:noFill/>
        </p:spPr>
        <p:txBody>
          <a:bodyPr wrap="square" rtlCol="0">
            <a:spAutoFit/>
          </a:bodyPr>
          <a:lstStyle/>
          <a:p>
            <a:pPr algn="ctr"/>
            <a:r>
              <a:rPr lang="en-US" sz="9600" dirty="0">
                <a:ln w="0"/>
                <a:gradFill>
                  <a:gsLst>
                    <a:gs pos="21000">
                      <a:srgbClr val="53575C"/>
                    </a:gs>
                    <a:gs pos="88000">
                      <a:srgbClr val="C5C7CA"/>
                    </a:gs>
                  </a:gsLst>
                  <a:lin ang="5400000"/>
                </a:gradFill>
                <a:latin typeface="Century Gothic" panose="020B0502020202020204" pitchFamily="34" charset="0"/>
              </a:rPr>
              <a:t>3</a:t>
            </a:r>
            <a:r>
              <a:rPr lang="en-US" sz="9600" dirty="0" smtClean="0">
                <a:ln w="0"/>
                <a:gradFill>
                  <a:gsLst>
                    <a:gs pos="21000">
                      <a:srgbClr val="53575C"/>
                    </a:gs>
                    <a:gs pos="88000">
                      <a:srgbClr val="C5C7CA"/>
                    </a:gs>
                  </a:gsLst>
                  <a:lin ang="5400000"/>
                </a:gradFill>
                <a:latin typeface="Century Gothic" panose="020B0502020202020204" pitchFamily="34" charset="0"/>
              </a:rPr>
              <a:t>D</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Tree>
    <p:extLst>
      <p:ext uri="{BB962C8B-B14F-4D97-AF65-F5344CB8AC3E}">
        <p14:creationId xmlns:p14="http://schemas.microsoft.com/office/powerpoint/2010/main" val="296094937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00742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0" name="TextBox 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2" name="Ορθογώνιο 10"/>
          <p:cNvSpPr/>
          <p:nvPr/>
        </p:nvSpPr>
        <p:spPr>
          <a:xfrm>
            <a:off x="4504058" y="145983"/>
            <a:ext cx="3183885" cy="538385"/>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TextBox 12"/>
          <p:cNvSpPr txBox="1"/>
          <p:nvPr/>
        </p:nvSpPr>
        <p:spPr>
          <a:xfrm>
            <a:off x="4504058" y="0"/>
            <a:ext cx="3183885"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Load Steps</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aphicFrame>
        <p:nvGraphicFramePr>
          <p:cNvPr id="2" name="Diagram 1"/>
          <p:cNvGraphicFramePr/>
          <p:nvPr>
            <p:extLst>
              <p:ext uri="{D42A27DB-BD31-4B8C-83A1-F6EECF244321}">
                <p14:modId xmlns:p14="http://schemas.microsoft.com/office/powerpoint/2010/main" val="3619692058"/>
              </p:ext>
            </p:extLst>
          </p:nvPr>
        </p:nvGraphicFramePr>
        <p:xfrm>
          <a:off x="69669" y="719666"/>
          <a:ext cx="12041466" cy="541866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249360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graphicEl>
                                              <a:dgm id="{D7704FC0-F012-47D2-8171-499A1DF398F8}"/>
                                            </p:graphicEl>
                                          </p:spTgt>
                                        </p:tgtEl>
                                        <p:attrNameLst>
                                          <p:attrName>style.visibility</p:attrName>
                                        </p:attrNameLst>
                                      </p:cBhvr>
                                      <p:to>
                                        <p:strVal val="visible"/>
                                      </p:to>
                                    </p:set>
                                    <p:animEffect transition="in" filter="fade">
                                      <p:cBhvr>
                                        <p:cTn id="11" dur="1000"/>
                                        <p:tgtEl>
                                          <p:spTgt spid="2">
                                            <p:graphicEl>
                                              <a:dgm id="{D7704FC0-F012-47D2-8171-499A1DF398F8}"/>
                                            </p:graphic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
                                            <p:graphicEl>
                                              <a:dgm id="{9FEF2B47-E66B-4EA5-B65A-64F92AFACA7F}"/>
                                            </p:graphicEl>
                                          </p:spTgt>
                                        </p:tgtEl>
                                        <p:attrNameLst>
                                          <p:attrName>style.visibility</p:attrName>
                                        </p:attrNameLst>
                                      </p:cBhvr>
                                      <p:to>
                                        <p:strVal val="visible"/>
                                      </p:to>
                                    </p:set>
                                    <p:animEffect transition="in" filter="fade">
                                      <p:cBhvr>
                                        <p:cTn id="15" dur="1000"/>
                                        <p:tgtEl>
                                          <p:spTgt spid="2">
                                            <p:graphicEl>
                                              <a:dgm id="{9FEF2B47-E66B-4EA5-B65A-64F92AFACA7F}"/>
                                            </p:graphic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2">
                                            <p:graphicEl>
                                              <a:dgm id="{A2474E75-B46A-4173-A416-531707AF778F}"/>
                                            </p:graphicEl>
                                          </p:spTgt>
                                        </p:tgtEl>
                                        <p:attrNameLst>
                                          <p:attrName>style.visibility</p:attrName>
                                        </p:attrNameLst>
                                      </p:cBhvr>
                                      <p:to>
                                        <p:strVal val="visible"/>
                                      </p:to>
                                    </p:set>
                                    <p:animEffect transition="in" filter="fade">
                                      <p:cBhvr>
                                        <p:cTn id="19" dur="1000"/>
                                        <p:tgtEl>
                                          <p:spTgt spid="2">
                                            <p:graphicEl>
                                              <a:dgm id="{A2474E75-B46A-4173-A416-531707AF778F}"/>
                                            </p:graphicEl>
                                          </p:spTgt>
                                        </p:tgtEl>
                                      </p:cBhvr>
                                    </p:animEffect>
                                  </p:childTnLst>
                                </p:cTn>
                              </p:par>
                            </p:childTnLst>
                          </p:cTn>
                        </p:par>
                        <p:par>
                          <p:cTn id="20" fill="hold">
                            <p:stCondLst>
                              <p:cond delay="3500"/>
                            </p:stCondLst>
                            <p:childTnLst>
                              <p:par>
                                <p:cTn id="21" presetID="10" presetClass="entr" presetSubtype="0" fill="hold" grpId="0" nodeType="afterEffect">
                                  <p:stCondLst>
                                    <p:cond delay="0"/>
                                  </p:stCondLst>
                                  <p:childTnLst>
                                    <p:set>
                                      <p:cBhvr>
                                        <p:cTn id="22" dur="1" fill="hold">
                                          <p:stCondLst>
                                            <p:cond delay="0"/>
                                          </p:stCondLst>
                                        </p:cTn>
                                        <p:tgtEl>
                                          <p:spTgt spid="2">
                                            <p:graphicEl>
                                              <a:dgm id="{76E81BE7-6987-44E2-BF26-9F047270C37E}"/>
                                            </p:graphicEl>
                                          </p:spTgt>
                                        </p:tgtEl>
                                        <p:attrNameLst>
                                          <p:attrName>style.visibility</p:attrName>
                                        </p:attrNameLst>
                                      </p:cBhvr>
                                      <p:to>
                                        <p:strVal val="visible"/>
                                      </p:to>
                                    </p:set>
                                    <p:animEffect transition="in" filter="fade">
                                      <p:cBhvr>
                                        <p:cTn id="23" dur="1000"/>
                                        <p:tgtEl>
                                          <p:spTgt spid="2">
                                            <p:graphicEl>
                                              <a:dgm id="{76E81BE7-6987-44E2-BF26-9F047270C37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Graphic spid="2" grpId="0">
        <p:bldSub>
          <a:bldDgm bld="one"/>
        </p:bldSub>
      </p:bldGraphic>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0"/>
          <p:cNvSpPr/>
          <p:nvPr/>
        </p:nvSpPr>
        <p:spPr>
          <a:xfrm>
            <a:off x="3622321" y="58895"/>
            <a:ext cx="4947360" cy="79085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3622321" y="215565"/>
            <a:ext cx="4947359" cy="461665"/>
          </a:xfrm>
          <a:prstGeom prst="rect">
            <a:avLst/>
          </a:prstGeom>
          <a:noFill/>
        </p:spPr>
        <p:txBody>
          <a:bodyPr wrap="square" rtlCol="0">
            <a:spAutoFit/>
          </a:bodyPr>
          <a:lstStyle/>
          <a:p>
            <a:pPr algn="ctr"/>
            <a:r>
              <a:rPr lang="en-US" sz="2400" dirty="0" smtClean="0">
                <a:ln w="0"/>
                <a:gradFill>
                  <a:gsLst>
                    <a:gs pos="21000">
                      <a:srgbClr val="53575C"/>
                    </a:gs>
                    <a:gs pos="88000">
                      <a:srgbClr val="C5C7CA"/>
                    </a:gs>
                  </a:gsLst>
                  <a:lin ang="5400000"/>
                </a:gradFill>
                <a:latin typeface="Century Gothic" panose="020B0502020202020204" pitchFamily="34" charset="0"/>
              </a:rPr>
              <a:t>Longitudinal deformation target</a:t>
            </a:r>
            <a:endParaRPr lang="en-US" sz="2400" dirty="0">
              <a:ln w="0"/>
              <a:gradFill>
                <a:gsLst>
                  <a:gs pos="21000">
                    <a:srgbClr val="53575C"/>
                  </a:gs>
                  <a:gs pos="88000">
                    <a:srgbClr val="C5C7CA"/>
                  </a:gs>
                </a:gsLst>
                <a:lin ang="5400000"/>
              </a:gradFill>
              <a:latin typeface="Century Gothic" panose="020B0502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431210352"/>
              </p:ext>
            </p:extLst>
          </p:nvPr>
        </p:nvGraphicFramePr>
        <p:xfrm>
          <a:off x="3767955" y="3429000"/>
          <a:ext cx="4656091" cy="1795141"/>
        </p:xfrm>
        <a:graphic>
          <a:graphicData uri="http://schemas.openxmlformats.org/drawingml/2006/table">
            <a:tbl>
              <a:tblPr firstRow="1" firstCol="1" bandRow="1">
                <a:tableStyleId>{073A0DAA-6AF3-43AB-8588-CEC1D06C72B9}</a:tableStyleId>
              </a:tblPr>
              <a:tblGrid>
                <a:gridCol w="1410348"/>
                <a:gridCol w="896488"/>
                <a:gridCol w="2349255"/>
              </a:tblGrid>
              <a:tr h="562007">
                <a:tc>
                  <a:txBody>
                    <a:bodyPr/>
                    <a:lstStyle/>
                    <a:p>
                      <a:pPr marL="0" marR="0" algn="ctr">
                        <a:lnSpc>
                          <a:spcPct val="115000"/>
                        </a:lnSpc>
                        <a:spcBef>
                          <a:spcPts val="0"/>
                        </a:spcBef>
                        <a:spcAft>
                          <a:spcPts val="0"/>
                        </a:spcAft>
                      </a:pPr>
                      <a:r>
                        <a:rPr lang="en-US" sz="1200" dirty="0">
                          <a:effectLst/>
                          <a:latin typeface="Century Gothic" panose="020B0502020202020204" pitchFamily="34" charset="0"/>
                        </a:rPr>
                        <a:t>Magnet</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200">
                          <a:effectLst/>
                          <a:latin typeface="Century Gothic" panose="020B0502020202020204" pitchFamily="34" charset="0"/>
                        </a:rPr>
                        <a:t>Length [m]</a:t>
                      </a:r>
                      <a:endParaRPr lang="en-US" sz="12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200" dirty="0">
                          <a:effectLst/>
                          <a:latin typeface="Century Gothic" panose="020B0502020202020204" pitchFamily="34" charset="0"/>
                        </a:rPr>
                        <a:t>Maximum allowed elongation 0.3%</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r>
              <a:tr h="391886">
                <a:tc>
                  <a:txBody>
                    <a:bodyPr/>
                    <a:lstStyle/>
                    <a:p>
                      <a:pPr marL="0" marR="0" algn="ctr">
                        <a:lnSpc>
                          <a:spcPct val="115000"/>
                        </a:lnSpc>
                        <a:spcBef>
                          <a:spcPts val="0"/>
                        </a:spcBef>
                        <a:spcAft>
                          <a:spcPts val="0"/>
                        </a:spcAft>
                      </a:pPr>
                      <a:r>
                        <a:rPr lang="en-US" sz="1200" dirty="0">
                          <a:effectLst/>
                          <a:latin typeface="Century Gothic" panose="020B0502020202020204" pitchFamily="34" charset="0"/>
                        </a:rPr>
                        <a:t>FEA model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200" dirty="0">
                          <a:effectLst/>
                          <a:latin typeface="Century Gothic" panose="020B0502020202020204" pitchFamily="34" charset="0"/>
                        </a:rPr>
                        <a:t>1.55 m</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200" dirty="0">
                          <a:effectLst/>
                          <a:latin typeface="Century Gothic" panose="020B0502020202020204" pitchFamily="34" charset="0"/>
                        </a:rPr>
                        <a:t>4.65 mm</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marL="0" marR="0" algn="ctr">
                        <a:lnSpc>
                          <a:spcPct val="115000"/>
                        </a:lnSpc>
                        <a:spcBef>
                          <a:spcPts val="0"/>
                        </a:spcBef>
                        <a:spcAft>
                          <a:spcPts val="0"/>
                        </a:spcAft>
                      </a:pPr>
                      <a:r>
                        <a:rPr lang="en-US" sz="1200">
                          <a:effectLst/>
                          <a:latin typeface="Century Gothic" panose="020B0502020202020204" pitchFamily="34" charset="0"/>
                        </a:rPr>
                        <a:t>Demonstrator magnet</a:t>
                      </a:r>
                      <a:endParaRPr lang="en-US" sz="12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200">
                          <a:effectLst/>
                          <a:latin typeface="Century Gothic" panose="020B0502020202020204" pitchFamily="34" charset="0"/>
                        </a:rPr>
                        <a:t>2 m</a:t>
                      </a:r>
                      <a:endParaRPr lang="en-US" sz="12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200" dirty="0">
                          <a:effectLst/>
                          <a:latin typeface="Century Gothic" panose="020B0502020202020204" pitchFamily="34" charset="0"/>
                        </a:rPr>
                        <a:t>6 mm</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marL="0" marR="0" algn="ctr">
                        <a:lnSpc>
                          <a:spcPct val="115000"/>
                        </a:lnSpc>
                        <a:spcBef>
                          <a:spcPts val="0"/>
                        </a:spcBef>
                        <a:spcAft>
                          <a:spcPts val="0"/>
                        </a:spcAft>
                      </a:pPr>
                      <a:r>
                        <a:rPr lang="en-US" sz="1200">
                          <a:effectLst/>
                          <a:latin typeface="Century Gothic" panose="020B0502020202020204" pitchFamily="34" charset="0"/>
                        </a:rPr>
                        <a:t>Full length magnet</a:t>
                      </a:r>
                      <a:endParaRPr lang="en-US" sz="12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200">
                          <a:effectLst/>
                          <a:latin typeface="Century Gothic" panose="020B0502020202020204" pitchFamily="34" charset="0"/>
                        </a:rPr>
                        <a:t>5.5 m</a:t>
                      </a:r>
                      <a:endParaRPr lang="en-US" sz="12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200" dirty="0">
                          <a:effectLst/>
                          <a:latin typeface="Century Gothic" panose="020B0502020202020204" pitchFamily="34" charset="0"/>
                        </a:rPr>
                        <a:t>16.5 mm</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17" name="TextBox 16"/>
          <p:cNvSpPr txBox="1"/>
          <p:nvPr/>
        </p:nvSpPr>
        <p:spPr>
          <a:xfrm>
            <a:off x="202019" y="1445216"/>
            <a:ext cx="9886950" cy="1815882"/>
          </a:xfrm>
          <a:prstGeom prst="rect">
            <a:avLst/>
          </a:prstGeom>
          <a:noFill/>
        </p:spPr>
        <p:txBody>
          <a:bodyPr wrap="square" rtlCol="0">
            <a:spAutoFit/>
          </a:bodyPr>
          <a:lstStyle/>
          <a:p>
            <a:pPr marL="342900" indent="-34290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An excessive deformation of the coil block might cause irreversible degradation of the </a:t>
            </a:r>
            <a:r>
              <a:rPr lang="en-US" sz="1400" dirty="0" smtClean="0">
                <a:ln w="0"/>
                <a:solidFill>
                  <a:schemeClr val="bg1">
                    <a:lumMod val="85000"/>
                  </a:schemeClr>
                </a:solidFill>
                <a:latin typeface="Century Gothic" panose="020B0502020202020204" pitchFamily="34" charset="0"/>
              </a:rPr>
              <a:t>conductor.</a:t>
            </a:r>
          </a:p>
          <a:p>
            <a:pPr marL="342900" indent="-342900">
              <a:buFont typeface="Arial" panose="020B0604020202020204" pitchFamily="34" charset="0"/>
              <a:buChar char="•"/>
            </a:pPr>
            <a:endParaRPr lang="en-US" sz="14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I</a:t>
            </a:r>
            <a:r>
              <a:rPr lang="en-US" sz="1400" dirty="0" smtClean="0">
                <a:ln w="0"/>
                <a:solidFill>
                  <a:schemeClr val="bg1">
                    <a:lumMod val="85000"/>
                  </a:schemeClr>
                </a:solidFill>
                <a:latin typeface="Century Gothic" panose="020B0502020202020204" pitchFamily="34" charset="0"/>
              </a:rPr>
              <a:t>t </a:t>
            </a:r>
            <a:r>
              <a:rPr lang="en-US" sz="1400" dirty="0">
                <a:ln w="0"/>
                <a:solidFill>
                  <a:schemeClr val="bg1">
                    <a:lumMod val="85000"/>
                  </a:schemeClr>
                </a:solidFill>
                <a:latin typeface="Century Gothic" panose="020B0502020202020204" pitchFamily="34" charset="0"/>
              </a:rPr>
              <a:t>is crucial to keep its longitudinal elongation within the safe </a:t>
            </a:r>
            <a:r>
              <a:rPr lang="en-US" sz="1400" dirty="0" smtClean="0">
                <a:ln w="0"/>
                <a:solidFill>
                  <a:schemeClr val="bg1">
                    <a:lumMod val="85000"/>
                  </a:schemeClr>
                </a:solidFill>
                <a:latin typeface="Century Gothic" panose="020B0502020202020204" pitchFamily="34" charset="0"/>
              </a:rPr>
              <a:t>limits.</a:t>
            </a:r>
          </a:p>
          <a:p>
            <a:pPr marL="342900" indent="-342900">
              <a:buFont typeface="Arial" panose="020B0604020202020204" pitchFamily="34" charset="0"/>
              <a:buChar char="•"/>
            </a:pPr>
            <a:endParaRPr lang="en-US" sz="14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400" dirty="0" smtClean="0">
                <a:ln w="0"/>
                <a:solidFill>
                  <a:schemeClr val="bg1">
                    <a:lumMod val="85000"/>
                  </a:schemeClr>
                </a:solidFill>
                <a:latin typeface="Century Gothic" panose="020B0502020202020204" pitchFamily="34" charset="0"/>
              </a:rPr>
              <a:t>End </a:t>
            </a:r>
            <a:r>
              <a:rPr lang="en-US" sz="1400" dirty="0">
                <a:ln w="0"/>
                <a:solidFill>
                  <a:schemeClr val="bg1">
                    <a:lumMod val="85000"/>
                  </a:schemeClr>
                </a:solidFill>
                <a:latin typeface="Century Gothic" panose="020B0502020202020204" pitchFamily="34" charset="0"/>
              </a:rPr>
              <a:t>design is based on similar max allowed strain </a:t>
            </a:r>
            <a:r>
              <a:rPr lang="en-US" sz="1400" dirty="0" smtClean="0">
                <a:ln w="0"/>
                <a:solidFill>
                  <a:schemeClr val="bg1">
                    <a:lumMod val="85000"/>
                  </a:schemeClr>
                </a:solidFill>
                <a:latin typeface="Century Gothic" panose="020B0502020202020204" pitchFamily="34" charset="0"/>
              </a:rPr>
              <a:t>criteria as </a:t>
            </a:r>
            <a:r>
              <a:rPr lang="en-US" sz="1400" dirty="0">
                <a:ln w="0"/>
                <a:solidFill>
                  <a:schemeClr val="bg1">
                    <a:lumMod val="85000"/>
                  </a:schemeClr>
                </a:solidFill>
                <a:latin typeface="Century Gothic" panose="020B0502020202020204" pitchFamily="34" charset="0"/>
              </a:rPr>
              <a:t>used for the 11 T, which </a:t>
            </a:r>
            <a:r>
              <a:rPr lang="en-US" sz="1400" dirty="0" smtClean="0">
                <a:ln w="0"/>
                <a:solidFill>
                  <a:schemeClr val="bg1">
                    <a:lumMod val="85000"/>
                  </a:schemeClr>
                </a:solidFill>
                <a:latin typeface="Century Gothic" panose="020B0502020202020204" pitchFamily="34" charset="0"/>
              </a:rPr>
              <a:t>proved to work </a:t>
            </a:r>
            <a:r>
              <a:rPr lang="en-US" sz="1400" dirty="0">
                <a:ln w="0"/>
                <a:solidFill>
                  <a:schemeClr val="bg1">
                    <a:lumMod val="85000"/>
                  </a:schemeClr>
                </a:solidFill>
                <a:latin typeface="Century Gothic" panose="020B0502020202020204" pitchFamily="34" charset="0"/>
              </a:rPr>
              <a:t>fine.</a:t>
            </a:r>
            <a:endParaRPr lang="en-US" sz="14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endParaRPr lang="en-US" sz="14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400" dirty="0" smtClean="0">
                <a:ln w="0"/>
                <a:solidFill>
                  <a:schemeClr val="bg1">
                    <a:lumMod val="85000"/>
                  </a:schemeClr>
                </a:solidFill>
                <a:latin typeface="Century Gothic" panose="020B0502020202020204" pitchFamily="34" charset="0"/>
              </a:rPr>
              <a:t>Typically, </a:t>
            </a:r>
            <a:r>
              <a:rPr lang="el-GR" sz="2800" dirty="0" err="1">
                <a:ln w="0"/>
                <a:solidFill>
                  <a:schemeClr val="bg1">
                    <a:lumMod val="85000"/>
                  </a:schemeClr>
                </a:solidFill>
                <a:latin typeface="Century Gothic" panose="020B0502020202020204" pitchFamily="34" charset="0"/>
              </a:rPr>
              <a:t>ε</a:t>
            </a:r>
            <a:r>
              <a:rPr lang="en-US" sz="1400" dirty="0" smtClean="0">
                <a:ln w="0"/>
                <a:solidFill>
                  <a:schemeClr val="bg1">
                    <a:lumMod val="85000"/>
                  </a:schemeClr>
                </a:solidFill>
                <a:latin typeface="Century Gothic" panose="020B0502020202020204" pitchFamily="34" charset="0"/>
              </a:rPr>
              <a:t>z </a:t>
            </a:r>
            <a:r>
              <a:rPr lang="en-US" sz="1400" dirty="0">
                <a:ln w="0"/>
                <a:solidFill>
                  <a:schemeClr val="bg1">
                    <a:lumMod val="85000"/>
                  </a:schemeClr>
                </a:solidFill>
                <a:latin typeface="Century Gothic" panose="020B0502020202020204" pitchFamily="34" charset="0"/>
              </a:rPr>
              <a:t>&lt; 0.3% * </a:t>
            </a:r>
            <a:r>
              <a:rPr lang="en-US" sz="1400" dirty="0" err="1">
                <a:ln w="0"/>
                <a:solidFill>
                  <a:schemeClr val="bg1">
                    <a:lumMod val="85000"/>
                  </a:schemeClr>
                </a:solidFill>
                <a:latin typeface="Century Gothic" panose="020B0502020202020204" pitchFamily="34" charset="0"/>
              </a:rPr>
              <a:t>Lcoil</a:t>
            </a:r>
            <a:endParaRPr lang="en-US" sz="14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4089994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fade">
                                      <p:cBhvr>
                                        <p:cTn id="11" dur="500"/>
                                        <p:tgtEl>
                                          <p:spTgt spid="17">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animEffect transition="in" filter="fade">
                                      <p:cBhvr>
                                        <p:cTn id="15" dur="500"/>
                                        <p:tgtEl>
                                          <p:spTgt spid="17">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
                                            <p:txEl>
                                              <p:pRg st="4" end="4"/>
                                            </p:txEl>
                                          </p:spTgt>
                                        </p:tgtEl>
                                        <p:attrNameLst>
                                          <p:attrName>style.visibility</p:attrName>
                                        </p:attrNameLst>
                                      </p:cBhvr>
                                      <p:to>
                                        <p:strVal val="visible"/>
                                      </p:to>
                                    </p:set>
                                    <p:animEffect transition="in" filter="fade">
                                      <p:cBhvr>
                                        <p:cTn id="19" dur="500"/>
                                        <p:tgtEl>
                                          <p:spTgt spid="17">
                                            <p:txEl>
                                              <p:pRg st="4" end="4"/>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7">
                                            <p:txEl>
                                              <p:pRg st="6" end="6"/>
                                            </p:txEl>
                                          </p:spTgt>
                                        </p:tgtEl>
                                        <p:attrNameLst>
                                          <p:attrName>style.visibility</p:attrName>
                                        </p:attrNameLst>
                                      </p:cBhvr>
                                      <p:to>
                                        <p:strVal val="visible"/>
                                      </p:to>
                                    </p:set>
                                    <p:animEffect transition="in" filter="fade">
                                      <p:cBhvr>
                                        <p:cTn id="23" dur="500"/>
                                        <p:tgtEl>
                                          <p:spTgt spid="17">
                                            <p:txEl>
                                              <p:pRg st="6" end="6"/>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0"/>
          <p:cNvSpPr/>
          <p:nvPr/>
        </p:nvSpPr>
        <p:spPr>
          <a:xfrm>
            <a:off x="3622321" y="58895"/>
            <a:ext cx="4947360" cy="79085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3622321" y="-7456"/>
            <a:ext cx="4947359" cy="830997"/>
          </a:xfrm>
          <a:prstGeom prst="rect">
            <a:avLst/>
          </a:prstGeom>
          <a:noFill/>
        </p:spPr>
        <p:txBody>
          <a:bodyPr wrap="square" rtlCol="0">
            <a:spAutoFit/>
          </a:bodyPr>
          <a:lstStyle/>
          <a:p>
            <a:pPr algn="ctr"/>
            <a:r>
              <a:rPr lang="en-US" sz="2400" dirty="0" smtClean="0">
                <a:ln w="0"/>
                <a:gradFill>
                  <a:gsLst>
                    <a:gs pos="21000">
                      <a:srgbClr val="53575C"/>
                    </a:gs>
                    <a:gs pos="88000">
                      <a:srgbClr val="C5C7CA"/>
                    </a:gs>
                  </a:gsLst>
                  <a:lin ang="5400000"/>
                </a:gradFill>
                <a:latin typeface="Century Gothic" panose="020B0502020202020204" pitchFamily="34" charset="0"/>
              </a:rPr>
              <a:t>Total Displacement of whole structure</a:t>
            </a:r>
            <a:endParaRPr lang="en-US" sz="2400" dirty="0">
              <a:ln w="0"/>
              <a:gradFill>
                <a:gsLst>
                  <a:gs pos="21000">
                    <a:srgbClr val="53575C"/>
                  </a:gs>
                  <a:gs pos="88000">
                    <a:srgbClr val="C5C7CA"/>
                  </a:gs>
                </a:gsLst>
                <a:lin ang="5400000"/>
              </a:gradFill>
              <a:latin typeface="Century Gothic" panose="020B0502020202020204" pitchFamily="34" charset="0"/>
            </a:endParaRPr>
          </a:p>
        </p:txBody>
      </p:sp>
      <p:pic>
        <p:nvPicPr>
          <p:cNvPr id="2" name="Picture 1"/>
          <p:cNvPicPr>
            <a:picLocks noChangeAspect="1"/>
          </p:cNvPicPr>
          <p:nvPr/>
        </p:nvPicPr>
        <p:blipFill>
          <a:blip r:embed="rId6"/>
          <a:stretch>
            <a:fillRect/>
          </a:stretch>
        </p:blipFill>
        <p:spPr>
          <a:xfrm>
            <a:off x="4482790" y="1244479"/>
            <a:ext cx="7656497" cy="5292606"/>
          </a:xfrm>
          <a:prstGeom prst="rect">
            <a:avLst/>
          </a:prstGeom>
        </p:spPr>
      </p:pic>
      <p:sp>
        <p:nvSpPr>
          <p:cNvPr id="14" name="TextBox 13"/>
          <p:cNvSpPr txBox="1"/>
          <p:nvPr/>
        </p:nvSpPr>
        <p:spPr>
          <a:xfrm>
            <a:off x="202019" y="2872572"/>
            <a:ext cx="4228058" cy="2462213"/>
          </a:xfrm>
          <a:prstGeom prst="rect">
            <a:avLst/>
          </a:prstGeom>
          <a:noFill/>
        </p:spPr>
        <p:txBody>
          <a:bodyPr wrap="square" rtlCol="0">
            <a:spAutoFit/>
          </a:bodyPr>
          <a:lstStyle/>
          <a:p>
            <a:pPr marL="342900" indent="-34290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During </a:t>
            </a:r>
            <a:r>
              <a:rPr lang="en-US" sz="1400" dirty="0" smtClean="0">
                <a:ln w="0"/>
                <a:solidFill>
                  <a:schemeClr val="bg1">
                    <a:lumMod val="85000"/>
                  </a:schemeClr>
                </a:solidFill>
                <a:latin typeface="Century Gothic" panose="020B0502020202020204" pitchFamily="34" charset="0"/>
              </a:rPr>
              <a:t>the yoke </a:t>
            </a:r>
            <a:r>
              <a:rPr lang="en-US" sz="1400" dirty="0">
                <a:ln w="0"/>
                <a:solidFill>
                  <a:schemeClr val="bg1">
                    <a:lumMod val="85000"/>
                  </a:schemeClr>
                </a:solidFill>
                <a:latin typeface="Century Gothic" panose="020B0502020202020204" pitchFamily="34" charset="0"/>
              </a:rPr>
              <a:t>assembly, the shell is vertically displaced to simulate the welding process, </a:t>
            </a:r>
            <a:r>
              <a:rPr lang="en-US" sz="1400" dirty="0" smtClean="0">
                <a:ln w="0"/>
                <a:solidFill>
                  <a:schemeClr val="bg1">
                    <a:lumMod val="85000"/>
                  </a:schemeClr>
                </a:solidFill>
                <a:latin typeface="Century Gothic" panose="020B0502020202020204" pitchFamily="34" charset="0"/>
              </a:rPr>
              <a:t>while the </a:t>
            </a:r>
            <a:r>
              <a:rPr lang="en-US" sz="1400" dirty="0">
                <a:ln w="0"/>
                <a:solidFill>
                  <a:schemeClr val="bg1">
                    <a:lumMod val="85000"/>
                  </a:schemeClr>
                </a:solidFill>
                <a:latin typeface="Century Gothic" panose="020B0502020202020204" pitchFamily="34" charset="0"/>
              </a:rPr>
              <a:t>bullets provide the necessary pre-stress to the coil</a:t>
            </a:r>
            <a:r>
              <a:rPr lang="en-US" sz="1400" dirty="0" smtClean="0">
                <a:ln w="0"/>
                <a:solidFill>
                  <a:schemeClr val="bg1">
                    <a:lumMod val="85000"/>
                  </a:schemeClr>
                </a:solidFill>
                <a:latin typeface="Century Gothic" panose="020B0502020202020204" pitchFamily="34" charset="0"/>
              </a:rPr>
              <a:t>.</a:t>
            </a:r>
          </a:p>
          <a:p>
            <a:pPr marL="342900" indent="-342900">
              <a:buFont typeface="Arial" panose="020B0604020202020204" pitchFamily="34" charset="0"/>
              <a:buChar char="•"/>
            </a:pPr>
            <a:endParaRPr lang="en-US" sz="14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The cool down to 4.2 K of </a:t>
            </a:r>
            <a:r>
              <a:rPr lang="en-US" sz="1400" dirty="0" smtClean="0">
                <a:ln w="0"/>
                <a:solidFill>
                  <a:schemeClr val="bg1">
                    <a:lumMod val="85000"/>
                  </a:schemeClr>
                </a:solidFill>
                <a:latin typeface="Century Gothic" panose="020B0502020202020204" pitchFamily="34" charset="0"/>
              </a:rPr>
              <a:t>the magnet </a:t>
            </a:r>
            <a:r>
              <a:rPr lang="en-US" sz="1400" dirty="0">
                <a:ln w="0"/>
                <a:solidFill>
                  <a:schemeClr val="bg1">
                    <a:lumMod val="85000"/>
                  </a:schemeClr>
                </a:solidFill>
                <a:latin typeface="Century Gothic" panose="020B0502020202020204" pitchFamily="34" charset="0"/>
              </a:rPr>
              <a:t>follows </a:t>
            </a:r>
            <a:r>
              <a:rPr lang="en-US" sz="1400" dirty="0" smtClean="0">
                <a:ln w="0"/>
                <a:solidFill>
                  <a:schemeClr val="bg1">
                    <a:lumMod val="85000"/>
                  </a:schemeClr>
                </a:solidFill>
                <a:latin typeface="Century Gothic" panose="020B0502020202020204" pitchFamily="34" charset="0"/>
              </a:rPr>
              <a:t>afterwards.</a:t>
            </a:r>
          </a:p>
          <a:p>
            <a:pPr marL="342900" indent="-342900">
              <a:buFont typeface="Arial" panose="020B0604020202020204" pitchFamily="34" charset="0"/>
              <a:buChar char="•"/>
            </a:pPr>
            <a:endParaRPr lang="en-US" sz="14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400" dirty="0">
                <a:ln w="0"/>
                <a:solidFill>
                  <a:schemeClr val="bg1">
                    <a:lumMod val="85000"/>
                  </a:schemeClr>
                </a:solidFill>
                <a:latin typeface="Century Gothic" panose="020B0502020202020204" pitchFamily="34" charset="0"/>
              </a:rPr>
              <a:t>While at 4.2 K, the magnet is powered on and the </a:t>
            </a:r>
            <a:r>
              <a:rPr lang="en-US" sz="1400" dirty="0" smtClean="0">
                <a:ln w="0"/>
                <a:solidFill>
                  <a:schemeClr val="bg1">
                    <a:lumMod val="85000"/>
                  </a:schemeClr>
                </a:solidFill>
                <a:latin typeface="Century Gothic" panose="020B0502020202020204" pitchFamily="34" charset="0"/>
              </a:rPr>
              <a:t>structure counteracts </a:t>
            </a:r>
            <a:r>
              <a:rPr lang="en-US" sz="1400" dirty="0">
                <a:ln w="0"/>
                <a:solidFill>
                  <a:schemeClr val="bg1">
                    <a:lumMod val="85000"/>
                  </a:schemeClr>
                </a:solidFill>
                <a:latin typeface="Century Gothic" panose="020B0502020202020204" pitchFamily="34" charset="0"/>
              </a:rPr>
              <a:t>the Lorentz forces of 1.3 &amp; 1.72 </a:t>
            </a:r>
            <a:r>
              <a:rPr lang="en-US" sz="1400" dirty="0" smtClean="0">
                <a:ln w="0"/>
                <a:solidFill>
                  <a:schemeClr val="bg1">
                    <a:lumMod val="85000"/>
                  </a:schemeClr>
                </a:solidFill>
                <a:latin typeface="Century Gothic" panose="020B0502020202020204" pitchFamily="34" charset="0"/>
              </a:rPr>
              <a:t>MN</a:t>
            </a:r>
          </a:p>
        </p:txBody>
      </p:sp>
    </p:spTree>
    <p:extLst>
      <p:ext uri="{BB962C8B-B14F-4D97-AF65-F5344CB8AC3E}">
        <p14:creationId xmlns:p14="http://schemas.microsoft.com/office/powerpoint/2010/main" val="124424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4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p:stCondLst>
                              <p:cond delay="1900"/>
                            </p:stCondLst>
                            <p:childTnLst>
                              <p:par>
                                <p:cTn id="13" presetID="10" presetClass="entr" presetSubtype="0" fill="hold" nodeType="after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animEffect transition="in" filter="fade">
                                      <p:cBhvr>
                                        <p:cTn id="15" dur="500"/>
                                        <p:tgtEl>
                                          <p:spTgt spid="14">
                                            <p:txEl>
                                              <p:pRg st="0" end="0"/>
                                            </p:txEl>
                                          </p:spTgt>
                                        </p:tgtEl>
                                      </p:cBhvr>
                                    </p:animEffect>
                                  </p:childTnLst>
                                </p:cTn>
                              </p:par>
                            </p:childTnLst>
                          </p:cTn>
                        </p:par>
                        <p:par>
                          <p:cTn id="16" fill="hold">
                            <p:stCondLst>
                              <p:cond delay="2400"/>
                            </p:stCondLst>
                            <p:childTnLst>
                              <p:par>
                                <p:cTn id="17" presetID="10" presetClass="entr" presetSubtype="0" fill="hold" nodeType="after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animEffect transition="in" filter="fade">
                                      <p:cBhvr>
                                        <p:cTn id="19" dur="500"/>
                                        <p:tgtEl>
                                          <p:spTgt spid="14">
                                            <p:txEl>
                                              <p:pRg st="2" end="2"/>
                                            </p:txEl>
                                          </p:spTgt>
                                        </p:tgtEl>
                                      </p:cBhvr>
                                    </p:animEffect>
                                  </p:childTnLst>
                                </p:cTn>
                              </p:par>
                            </p:childTnLst>
                          </p:cTn>
                        </p:par>
                        <p:par>
                          <p:cTn id="20" fill="hold">
                            <p:stCondLst>
                              <p:cond delay="2900"/>
                            </p:stCondLst>
                            <p:childTnLst>
                              <p:par>
                                <p:cTn id="21" presetID="10" presetClass="entr" presetSubtype="0" fill="hold" nodeType="after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animEffect transition="in" filter="fade">
                                      <p:cBhvr>
                                        <p:cTn id="23"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stretch>
            <a:fillRect/>
          </a:stretch>
        </p:blipFill>
        <p:spPr>
          <a:xfrm>
            <a:off x="5074103" y="1254013"/>
            <a:ext cx="7052583" cy="5244757"/>
          </a:xfrm>
          <a:prstGeom prst="rect">
            <a:avLst/>
          </a:prstGeom>
        </p:spPr>
      </p:pic>
      <p:sp>
        <p:nvSpPr>
          <p:cNvPr id="15" name="Ορθογώνιο 10"/>
          <p:cNvSpPr/>
          <p:nvPr/>
        </p:nvSpPr>
        <p:spPr>
          <a:xfrm>
            <a:off x="3622321" y="58895"/>
            <a:ext cx="4947360" cy="79085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3622321" y="-7456"/>
            <a:ext cx="4947359" cy="830997"/>
          </a:xfrm>
          <a:prstGeom prst="rect">
            <a:avLst/>
          </a:prstGeom>
          <a:noFill/>
        </p:spPr>
        <p:txBody>
          <a:bodyPr wrap="square" rtlCol="0">
            <a:spAutoFit/>
          </a:bodyPr>
          <a:lstStyle/>
          <a:p>
            <a:pPr algn="ctr"/>
            <a:r>
              <a:rPr lang="en-US" sz="2400" dirty="0" smtClean="0">
                <a:ln w="0"/>
                <a:gradFill>
                  <a:gsLst>
                    <a:gs pos="21000">
                      <a:srgbClr val="53575C"/>
                    </a:gs>
                    <a:gs pos="88000">
                      <a:srgbClr val="C5C7CA"/>
                    </a:gs>
                  </a:gsLst>
                  <a:lin ang="5400000"/>
                </a:gradFill>
                <a:latin typeface="Century Gothic" panose="020B0502020202020204" pitchFamily="34" charset="0"/>
              </a:rPr>
              <a:t>Longitudinal deformation of coil for several scenarios</a:t>
            </a:r>
            <a:endParaRPr lang="en-US" sz="2400" dirty="0">
              <a:ln w="0"/>
              <a:gradFill>
                <a:gsLst>
                  <a:gs pos="21000">
                    <a:srgbClr val="53575C"/>
                  </a:gs>
                  <a:gs pos="88000">
                    <a:srgbClr val="C5C7CA"/>
                  </a:gs>
                </a:gsLst>
                <a:lin ang="5400000"/>
              </a:gradFill>
              <a:latin typeface="Century Gothic" panose="020B0502020202020204" pitchFamily="34" charset="0"/>
            </a:endParaRPr>
          </a:p>
        </p:txBody>
      </p:sp>
      <p:sp>
        <p:nvSpPr>
          <p:cNvPr id="14" name="TextBox 13"/>
          <p:cNvSpPr txBox="1"/>
          <p:nvPr/>
        </p:nvSpPr>
        <p:spPr>
          <a:xfrm>
            <a:off x="-9525" y="2146583"/>
            <a:ext cx="5074103" cy="3046988"/>
          </a:xfrm>
          <a:prstGeom prst="rect">
            <a:avLst/>
          </a:prstGeom>
          <a:noFill/>
        </p:spPr>
        <p:txBody>
          <a:bodyPr wrap="square" rtlCol="0">
            <a:spAutoFit/>
          </a:bodyPr>
          <a:lstStyle/>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Several scenarios were studied during the </a:t>
            </a:r>
            <a:r>
              <a:rPr lang="en-US" sz="1200" dirty="0" err="1">
                <a:ln w="0"/>
                <a:solidFill>
                  <a:schemeClr val="bg1">
                    <a:lumMod val="85000"/>
                  </a:schemeClr>
                </a:solidFill>
                <a:latin typeface="Century Gothic" panose="020B0502020202020204" pitchFamily="34" charset="0"/>
              </a:rPr>
              <a:t>optimisation</a:t>
            </a:r>
            <a:r>
              <a:rPr lang="en-US" sz="1200" dirty="0">
                <a:ln w="0"/>
                <a:solidFill>
                  <a:schemeClr val="bg1">
                    <a:lumMod val="85000"/>
                  </a:schemeClr>
                </a:solidFill>
                <a:latin typeface="Century Gothic" panose="020B0502020202020204" pitchFamily="34" charset="0"/>
              </a:rPr>
              <a:t> including three main parameters: </a:t>
            </a:r>
            <a:endParaRPr lang="en-US" sz="1200" dirty="0" smtClean="0">
              <a:ln w="0"/>
              <a:solidFill>
                <a:schemeClr val="bg1">
                  <a:lumMod val="85000"/>
                </a:schemeClr>
              </a:solidFill>
              <a:latin typeface="Century Gothic" panose="020B0502020202020204" pitchFamily="34" charset="0"/>
            </a:endParaRPr>
          </a:p>
          <a:p>
            <a:r>
              <a:rPr lang="en-US" sz="1200" dirty="0">
                <a:ln w="0"/>
                <a:solidFill>
                  <a:schemeClr val="bg1">
                    <a:lumMod val="85000"/>
                  </a:schemeClr>
                </a:solidFill>
                <a:latin typeface="Century Gothic" panose="020B0502020202020204" pitchFamily="34" charset="0"/>
              </a:rPr>
              <a:t>	</a:t>
            </a:r>
            <a:r>
              <a:rPr lang="en-US" sz="1200" dirty="0" smtClean="0">
                <a:ln w="0"/>
                <a:solidFill>
                  <a:schemeClr val="bg1">
                    <a:lumMod val="85000"/>
                  </a:schemeClr>
                </a:solidFill>
                <a:latin typeface="Century Gothic" panose="020B0502020202020204" pitchFamily="34" charset="0"/>
              </a:rPr>
              <a:t>(</a:t>
            </a:r>
            <a:r>
              <a:rPr lang="en-US" sz="1200" dirty="0">
                <a:ln w="0"/>
                <a:solidFill>
                  <a:schemeClr val="bg1">
                    <a:lumMod val="85000"/>
                  </a:schemeClr>
                </a:solidFill>
                <a:latin typeface="Century Gothic" panose="020B0502020202020204" pitchFamily="34" charset="0"/>
              </a:rPr>
              <a:t>i) the end plate’s thickness </a:t>
            </a:r>
            <a:endParaRPr lang="en-US" sz="1200" dirty="0" smtClean="0">
              <a:ln w="0"/>
              <a:solidFill>
                <a:schemeClr val="bg1">
                  <a:lumMod val="85000"/>
                </a:schemeClr>
              </a:solidFill>
              <a:latin typeface="Century Gothic" panose="020B0502020202020204" pitchFamily="34" charset="0"/>
            </a:endParaRPr>
          </a:p>
          <a:p>
            <a:r>
              <a:rPr lang="en-US" sz="1200" dirty="0">
                <a:ln w="0"/>
                <a:solidFill>
                  <a:schemeClr val="bg1">
                    <a:lumMod val="85000"/>
                  </a:schemeClr>
                </a:solidFill>
                <a:latin typeface="Century Gothic" panose="020B0502020202020204" pitchFamily="34" charset="0"/>
              </a:rPr>
              <a:t>	</a:t>
            </a:r>
            <a:r>
              <a:rPr lang="en-US" sz="1200" dirty="0" smtClean="0">
                <a:ln w="0"/>
                <a:solidFill>
                  <a:schemeClr val="bg1">
                    <a:lumMod val="85000"/>
                  </a:schemeClr>
                </a:solidFill>
                <a:latin typeface="Century Gothic" panose="020B0502020202020204" pitchFamily="34" charset="0"/>
              </a:rPr>
              <a:t>(</a:t>
            </a:r>
            <a:r>
              <a:rPr lang="en-US" sz="1200" dirty="0">
                <a:ln w="0"/>
                <a:solidFill>
                  <a:schemeClr val="bg1">
                    <a:lumMod val="85000"/>
                  </a:schemeClr>
                </a:solidFill>
                <a:latin typeface="Century Gothic" panose="020B0502020202020204" pitchFamily="34" charset="0"/>
              </a:rPr>
              <a:t>ii) the introduced gap, which simulates the applied </a:t>
            </a:r>
            <a:r>
              <a:rPr lang="en-US" sz="1200" dirty="0" smtClean="0">
                <a:ln w="0"/>
                <a:solidFill>
                  <a:schemeClr val="bg1">
                    <a:lumMod val="85000"/>
                  </a:schemeClr>
                </a:solidFill>
                <a:latin typeface="Century Gothic" panose="020B0502020202020204" pitchFamily="34" charset="0"/>
              </a:rPr>
              <a:t>	pre-load </a:t>
            </a:r>
            <a:r>
              <a:rPr lang="en-US" sz="1200" dirty="0">
                <a:ln w="0"/>
                <a:solidFill>
                  <a:schemeClr val="bg1">
                    <a:lumMod val="85000"/>
                  </a:schemeClr>
                </a:solidFill>
                <a:latin typeface="Century Gothic" panose="020B0502020202020204" pitchFamily="34" charset="0"/>
              </a:rPr>
              <a:t>by the bullets, in the bullets-coil end plate </a:t>
            </a:r>
            <a:r>
              <a:rPr lang="en-US" sz="1200" dirty="0" smtClean="0">
                <a:ln w="0"/>
                <a:solidFill>
                  <a:schemeClr val="bg1">
                    <a:lumMod val="85000"/>
                  </a:schemeClr>
                </a:solidFill>
                <a:latin typeface="Century Gothic" panose="020B0502020202020204" pitchFamily="34" charset="0"/>
              </a:rPr>
              <a:t>	interface </a:t>
            </a:r>
            <a:r>
              <a:rPr lang="en-US" sz="1200" dirty="0">
                <a:ln w="0"/>
                <a:solidFill>
                  <a:schemeClr val="bg1">
                    <a:lumMod val="85000"/>
                  </a:schemeClr>
                </a:solidFill>
                <a:latin typeface="Century Gothic" panose="020B0502020202020204" pitchFamily="34" charset="0"/>
              </a:rPr>
              <a:t>and </a:t>
            </a:r>
            <a:endParaRPr lang="en-US" sz="1200" dirty="0" smtClean="0">
              <a:ln w="0"/>
              <a:solidFill>
                <a:schemeClr val="bg1">
                  <a:lumMod val="85000"/>
                </a:schemeClr>
              </a:solidFill>
              <a:latin typeface="Century Gothic" panose="020B0502020202020204" pitchFamily="34" charset="0"/>
            </a:endParaRPr>
          </a:p>
          <a:p>
            <a:r>
              <a:rPr lang="en-US" sz="1200" dirty="0">
                <a:ln w="0"/>
                <a:solidFill>
                  <a:schemeClr val="bg1">
                    <a:lumMod val="85000"/>
                  </a:schemeClr>
                </a:solidFill>
                <a:latin typeface="Century Gothic" panose="020B0502020202020204" pitchFamily="34" charset="0"/>
              </a:rPr>
              <a:t>	</a:t>
            </a:r>
            <a:r>
              <a:rPr lang="en-US" sz="1200" dirty="0" smtClean="0">
                <a:ln w="0"/>
                <a:solidFill>
                  <a:schemeClr val="bg1">
                    <a:lumMod val="85000"/>
                  </a:schemeClr>
                </a:solidFill>
                <a:latin typeface="Century Gothic" panose="020B0502020202020204" pitchFamily="34" charset="0"/>
              </a:rPr>
              <a:t>(</a:t>
            </a:r>
            <a:r>
              <a:rPr lang="en-US" sz="1200" dirty="0">
                <a:ln w="0"/>
                <a:solidFill>
                  <a:schemeClr val="bg1">
                    <a:lumMod val="85000"/>
                  </a:schemeClr>
                </a:solidFill>
                <a:latin typeface="Century Gothic" panose="020B0502020202020204" pitchFamily="34" charset="0"/>
              </a:rPr>
              <a:t>iii) the addition of the ø30 mm rod. </a:t>
            </a:r>
            <a:endParaRPr lang="en-US" sz="1200" dirty="0" smtClean="0">
              <a:ln w="0"/>
              <a:solidFill>
                <a:schemeClr val="bg1">
                  <a:lumMod val="85000"/>
                </a:schemeClr>
              </a:solidFill>
              <a:latin typeface="Century Gothic" panose="020B0502020202020204" pitchFamily="34" charset="0"/>
            </a:endParaRPr>
          </a:p>
          <a:p>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endParaRPr lang="en-US" sz="12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Finally, a thickness of 50 mm was chosen for the end plate, with the addition of the tie rods and 0.5 mm gap </a:t>
            </a:r>
            <a:r>
              <a:rPr lang="en-US" sz="1200" dirty="0" smtClean="0">
                <a:ln w="0"/>
                <a:solidFill>
                  <a:schemeClr val="bg1">
                    <a:lumMod val="85000"/>
                  </a:schemeClr>
                </a:solidFill>
                <a:latin typeface="Century Gothic" panose="020B0502020202020204" pitchFamily="34" charset="0"/>
              </a:rPr>
              <a:t>elements.</a:t>
            </a: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endParaRPr lang="en-US" sz="12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The structure provides a possibility to increase the axial coil pre-load by further tightening the bullets (2mm gap elements).</a:t>
            </a:r>
          </a:p>
        </p:txBody>
      </p:sp>
    </p:spTree>
    <p:extLst>
      <p:ext uri="{BB962C8B-B14F-4D97-AF65-F5344CB8AC3E}">
        <p14:creationId xmlns:p14="http://schemas.microsoft.com/office/powerpoint/2010/main" val="3584274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fade">
                                      <p:cBhvr>
                                        <p:cTn id="11" dur="500"/>
                                        <p:tgtEl>
                                          <p:spTgt spid="14">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animEffect transition="in" filter="fade">
                                      <p:cBhvr>
                                        <p:cTn id="15" dur="500"/>
                                        <p:tgtEl>
                                          <p:spTgt spid="14">
                                            <p:txEl>
                                              <p:pRg st="1" end="1"/>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animEffect transition="in" filter="fade">
                                      <p:cBhvr>
                                        <p:cTn id="19" dur="500"/>
                                        <p:tgtEl>
                                          <p:spTgt spid="14">
                                            <p:txEl>
                                              <p:pRg st="2" end="2"/>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animEffect transition="in" filter="fade">
                                      <p:cBhvr>
                                        <p:cTn id="23" dur="500"/>
                                        <p:tgtEl>
                                          <p:spTgt spid="14">
                                            <p:txEl>
                                              <p:pRg st="3" end="3"/>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animEffect transition="in" filter="fade">
                                      <p:cBhvr>
                                        <p:cTn id="31" dur="500"/>
                                        <p:tgtEl>
                                          <p:spTgt spid="14">
                                            <p:txEl>
                                              <p:pRg st="6" end="6"/>
                                            </p:txEl>
                                          </p:spTgt>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xEl>
                                              <p:pRg st="9" end="9"/>
                                            </p:txEl>
                                          </p:spTgt>
                                        </p:tgtEl>
                                        <p:attrNameLst>
                                          <p:attrName>style.visibility</p:attrName>
                                        </p:attrNameLst>
                                      </p:cBhvr>
                                      <p:to>
                                        <p:strVal val="visible"/>
                                      </p:to>
                                    </p:set>
                                    <p:animEffect transition="in" filter="fade">
                                      <p:cBhvr>
                                        <p:cTn id="35" dur="500"/>
                                        <p:tgtEl>
                                          <p:spTgt spid="1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8380" y="2142784"/>
            <a:ext cx="8264516" cy="3905893"/>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65265" y="2109332"/>
            <a:ext cx="8355561" cy="3905892"/>
          </a:xfrm>
          <a:prstGeom prst="rect">
            <a:avLst/>
          </a:prstGeom>
        </p:spPr>
      </p:pic>
      <p:pic>
        <p:nvPicPr>
          <p:cNvPr id="8" name="Εικόνα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7"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3298383" y="131302"/>
            <a:ext cx="5722953"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3396923" y="114757"/>
            <a:ext cx="5525872"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MKQXF at a glance</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18" name="TextBox 17"/>
          <p:cNvSpPr txBox="1"/>
          <p:nvPr/>
        </p:nvSpPr>
        <p:spPr>
          <a:xfrm>
            <a:off x="9325271" y="4723409"/>
            <a:ext cx="2639988" cy="1077218"/>
          </a:xfrm>
          <a:prstGeom prst="rect">
            <a:avLst/>
          </a:prstGeom>
          <a:noFill/>
        </p:spPr>
        <p:txBody>
          <a:bodyPr wrap="square" rtlCol="0">
            <a:spAutoFit/>
          </a:bodyPr>
          <a:lstStyle/>
          <a:p>
            <a:pPr algn="ctr"/>
            <a:r>
              <a:rPr lang="en-US" sz="1600" i="1" dirty="0" smtClean="0">
                <a:solidFill>
                  <a:schemeClr val="bg1">
                    <a:lumMod val="85000"/>
                  </a:schemeClr>
                </a:solidFill>
                <a:latin typeface="Century Gothic" pitchFamily="34" charset="0"/>
              </a:rPr>
              <a:t>Identical </a:t>
            </a:r>
            <a:r>
              <a:rPr lang="en-US" sz="1600" i="1" dirty="0">
                <a:solidFill>
                  <a:schemeClr val="bg1">
                    <a:lumMod val="85000"/>
                  </a:schemeClr>
                </a:solidFill>
                <a:latin typeface="Century Gothic" pitchFamily="34" charset="0"/>
              </a:rPr>
              <a:t>coils and quasi-identical magnetic </a:t>
            </a:r>
            <a:r>
              <a:rPr lang="en-US" sz="1600" i="1" dirty="0" smtClean="0">
                <a:solidFill>
                  <a:schemeClr val="bg1">
                    <a:lumMod val="85000"/>
                  </a:schemeClr>
                </a:solidFill>
                <a:latin typeface="Century Gothic" pitchFamily="34" charset="0"/>
              </a:rPr>
              <a:t>characteristics as MQXF</a:t>
            </a:r>
          </a:p>
          <a:p>
            <a:pPr algn="ctr"/>
            <a:endParaRPr lang="en-US" sz="1600" i="1" dirty="0">
              <a:solidFill>
                <a:schemeClr val="bg1">
                  <a:lumMod val="85000"/>
                </a:schemeClr>
              </a:solidFill>
              <a:latin typeface="Century Gothic" pitchFamily="34" charset="0"/>
            </a:endParaRPr>
          </a:p>
        </p:txBody>
      </p:sp>
      <p:sp>
        <p:nvSpPr>
          <p:cNvPr id="4" name="Rectangle 3"/>
          <p:cNvSpPr/>
          <p:nvPr/>
        </p:nvSpPr>
        <p:spPr>
          <a:xfrm>
            <a:off x="1333778" y="6134608"/>
            <a:ext cx="9524445" cy="400110"/>
          </a:xfrm>
          <a:prstGeom prst="rect">
            <a:avLst/>
          </a:prstGeom>
        </p:spPr>
        <p:style>
          <a:lnRef idx="1">
            <a:schemeClr val="dk1"/>
          </a:lnRef>
          <a:fillRef idx="3">
            <a:schemeClr val="dk1"/>
          </a:fillRef>
          <a:effectRef idx="2">
            <a:schemeClr val="dk1"/>
          </a:effectRef>
          <a:fontRef idx="minor">
            <a:schemeClr val="lt1"/>
          </a:fontRef>
        </p:style>
        <p:txBody>
          <a:bodyPr wrap="square">
            <a:spAutoFit/>
          </a:bodyPr>
          <a:lstStyle/>
          <a:p>
            <a:pPr algn="ctr"/>
            <a:r>
              <a:rPr lang="en-US" sz="2000" i="1" u="sng" dirty="0" smtClean="0">
                <a:solidFill>
                  <a:schemeClr val="bg1">
                    <a:lumMod val="85000"/>
                  </a:schemeClr>
                </a:solidFill>
                <a:latin typeface="Century Gothic" pitchFamily="34" charset="0"/>
              </a:rPr>
              <a:t>A demonstrator magnet could be built very fast with a low investment</a:t>
            </a:r>
            <a:endParaRPr lang="en-US" sz="2000" i="1" u="sng" dirty="0">
              <a:solidFill>
                <a:schemeClr val="bg1">
                  <a:lumMod val="85000"/>
                </a:schemeClr>
              </a:solidFill>
              <a:latin typeface="Century Gothic" pitchFamily="34" charset="0"/>
            </a:endParaRPr>
          </a:p>
        </p:txBody>
      </p:sp>
      <p:sp>
        <p:nvSpPr>
          <p:cNvPr id="27" name="Rectangle 26"/>
          <p:cNvSpPr/>
          <p:nvPr/>
        </p:nvSpPr>
        <p:spPr>
          <a:xfrm>
            <a:off x="-58627" y="5088167"/>
            <a:ext cx="3543326" cy="830997"/>
          </a:xfrm>
          <a:prstGeom prst="rect">
            <a:avLst/>
          </a:prstGeom>
        </p:spPr>
        <p:txBody>
          <a:bodyPr wrap="square">
            <a:spAutoFit/>
          </a:bodyPr>
          <a:lstStyle/>
          <a:p>
            <a:pPr algn="ctr"/>
            <a:r>
              <a:rPr lang="en-US" sz="1600" i="1" dirty="0" smtClean="0">
                <a:solidFill>
                  <a:schemeClr val="bg1">
                    <a:lumMod val="85000"/>
                  </a:schemeClr>
                </a:solidFill>
                <a:latin typeface="Century Gothic" pitchFamily="34" charset="0"/>
              </a:rPr>
              <a:t>Identical material properties as </a:t>
            </a:r>
          </a:p>
          <a:p>
            <a:pPr algn="ctr"/>
            <a:r>
              <a:rPr lang="en-US" sz="1600" i="1" dirty="0" smtClean="0">
                <a:solidFill>
                  <a:schemeClr val="bg1">
                    <a:lumMod val="85000"/>
                  </a:schemeClr>
                </a:solidFill>
                <a:latin typeface="Century Gothic" pitchFamily="34" charset="0"/>
              </a:rPr>
              <a:t>MQXF (coil) &amp; 11T (rest structure) for direct comparison</a:t>
            </a:r>
            <a:endParaRPr lang="en-US" sz="1600" i="1" dirty="0">
              <a:solidFill>
                <a:schemeClr val="bg1">
                  <a:lumMod val="85000"/>
                </a:schemeClr>
              </a:solidFill>
              <a:latin typeface="Century Gothic" pitchFamily="34" charset="0"/>
            </a:endParaRPr>
          </a:p>
        </p:txBody>
      </p:sp>
      <p:cxnSp>
        <p:nvCxnSpPr>
          <p:cNvPr id="10" name="Straight Connector 9"/>
          <p:cNvCxnSpPr/>
          <p:nvPr/>
        </p:nvCxnSpPr>
        <p:spPr>
          <a:xfrm flipH="1" flipV="1">
            <a:off x="2442117" y="2598362"/>
            <a:ext cx="1904848" cy="707125"/>
          </a:xfrm>
          <a:prstGeom prst="line">
            <a:avLst/>
          </a:prstGeom>
        </p:spPr>
        <p:style>
          <a:lnRef idx="3">
            <a:schemeClr val="accent2"/>
          </a:lnRef>
          <a:fillRef idx="0">
            <a:schemeClr val="accent2"/>
          </a:fillRef>
          <a:effectRef idx="2">
            <a:schemeClr val="accent2"/>
          </a:effectRef>
          <a:fontRef idx="minor">
            <a:schemeClr val="tx1"/>
          </a:fontRef>
        </p:style>
      </p:cxnSp>
      <p:cxnSp>
        <p:nvCxnSpPr>
          <p:cNvPr id="30" name="Straight Connector 29"/>
          <p:cNvCxnSpPr/>
          <p:nvPr/>
        </p:nvCxnSpPr>
        <p:spPr>
          <a:xfrm flipH="1">
            <a:off x="2622435" y="4789598"/>
            <a:ext cx="1724529" cy="313475"/>
          </a:xfrm>
          <a:prstGeom prst="line">
            <a:avLst/>
          </a:prstGeom>
        </p:spPr>
        <p:style>
          <a:lnRef idx="3">
            <a:schemeClr val="accent2"/>
          </a:lnRef>
          <a:fillRef idx="0">
            <a:schemeClr val="accent2"/>
          </a:fillRef>
          <a:effectRef idx="2">
            <a:schemeClr val="accent2"/>
          </a:effectRef>
          <a:fontRef idx="minor">
            <a:schemeClr val="tx1"/>
          </a:fontRef>
        </p:style>
      </p:cxnSp>
      <p:cxnSp>
        <p:nvCxnSpPr>
          <p:cNvPr id="31" name="Straight Connector 30"/>
          <p:cNvCxnSpPr/>
          <p:nvPr/>
        </p:nvCxnSpPr>
        <p:spPr>
          <a:xfrm flipH="1" flipV="1">
            <a:off x="7845038" y="4687586"/>
            <a:ext cx="1678103" cy="564638"/>
          </a:xfrm>
          <a:prstGeom prst="line">
            <a:avLst/>
          </a:prstGeom>
        </p:spPr>
        <p:style>
          <a:lnRef idx="3">
            <a:schemeClr val="accent2"/>
          </a:lnRef>
          <a:fillRef idx="0">
            <a:schemeClr val="accent2"/>
          </a:fillRef>
          <a:effectRef idx="2">
            <a:schemeClr val="accent2"/>
          </a:effectRef>
          <a:fontRef idx="minor">
            <a:schemeClr val="tx1"/>
          </a:fontRef>
        </p:style>
      </p:cxnSp>
      <p:sp>
        <p:nvSpPr>
          <p:cNvPr id="34" name="Rectangle 33"/>
          <p:cNvSpPr/>
          <p:nvPr/>
        </p:nvSpPr>
        <p:spPr>
          <a:xfrm>
            <a:off x="210218" y="2266315"/>
            <a:ext cx="2399167" cy="338554"/>
          </a:xfrm>
          <a:prstGeom prst="rect">
            <a:avLst/>
          </a:prstGeom>
        </p:spPr>
        <p:txBody>
          <a:bodyPr wrap="square">
            <a:spAutoFit/>
          </a:bodyPr>
          <a:lstStyle/>
          <a:p>
            <a:pPr algn="ctr"/>
            <a:r>
              <a:rPr lang="en-US" sz="1600" i="1" dirty="0" smtClean="0">
                <a:solidFill>
                  <a:schemeClr val="bg1">
                    <a:lumMod val="85000"/>
                  </a:schemeClr>
                </a:solidFill>
                <a:latin typeface="Century Gothic" pitchFamily="34" charset="0"/>
              </a:rPr>
              <a:t>Experience from 11 T</a:t>
            </a:r>
            <a:endParaRPr lang="en-US" sz="1600" i="1" dirty="0">
              <a:solidFill>
                <a:schemeClr val="bg1">
                  <a:lumMod val="85000"/>
                </a:schemeClr>
              </a:solidFill>
              <a:latin typeface="Century Gothic" pitchFamily="34" charset="0"/>
            </a:endParaRPr>
          </a:p>
        </p:txBody>
      </p:sp>
      <p:cxnSp>
        <p:nvCxnSpPr>
          <p:cNvPr id="36" name="Straight Connector 35"/>
          <p:cNvCxnSpPr/>
          <p:nvPr/>
        </p:nvCxnSpPr>
        <p:spPr>
          <a:xfrm flipH="1">
            <a:off x="7845038" y="2687444"/>
            <a:ext cx="1857762" cy="741556"/>
          </a:xfrm>
          <a:prstGeom prst="line">
            <a:avLst/>
          </a:prstGeom>
        </p:spPr>
        <p:style>
          <a:lnRef idx="3">
            <a:schemeClr val="accent2"/>
          </a:lnRef>
          <a:fillRef idx="0">
            <a:schemeClr val="accent2"/>
          </a:fillRef>
          <a:effectRef idx="2">
            <a:schemeClr val="accent2"/>
          </a:effectRef>
          <a:fontRef idx="minor">
            <a:schemeClr val="tx1"/>
          </a:fontRef>
        </p:style>
      </p:cxnSp>
      <p:sp>
        <p:nvSpPr>
          <p:cNvPr id="39" name="Rectangle 38"/>
          <p:cNvSpPr/>
          <p:nvPr/>
        </p:nvSpPr>
        <p:spPr>
          <a:xfrm>
            <a:off x="9579378" y="2152979"/>
            <a:ext cx="2399167" cy="584775"/>
          </a:xfrm>
          <a:prstGeom prst="rect">
            <a:avLst/>
          </a:prstGeom>
        </p:spPr>
        <p:txBody>
          <a:bodyPr wrap="square">
            <a:spAutoFit/>
          </a:bodyPr>
          <a:lstStyle/>
          <a:p>
            <a:pPr algn="ctr"/>
            <a:r>
              <a:rPr lang="en-US" sz="1600" i="1" dirty="0" smtClean="0">
                <a:solidFill>
                  <a:schemeClr val="bg1">
                    <a:lumMod val="85000"/>
                  </a:schemeClr>
                </a:solidFill>
                <a:latin typeface="Century Gothic" pitchFamily="34" charset="0"/>
              </a:rPr>
              <a:t>Existing fabrication tools</a:t>
            </a:r>
            <a:endParaRPr lang="en-US" sz="1600" i="1" dirty="0">
              <a:solidFill>
                <a:schemeClr val="bg1">
                  <a:lumMod val="85000"/>
                </a:schemeClr>
              </a:solidFill>
              <a:latin typeface="Century Gothic" pitchFamily="34" charset="0"/>
            </a:endParaRPr>
          </a:p>
        </p:txBody>
      </p:sp>
    </p:spTree>
    <p:extLst>
      <p:ext uri="{BB962C8B-B14F-4D97-AF65-F5344CB8AC3E}">
        <p14:creationId xmlns:p14="http://schemas.microsoft.com/office/powerpoint/2010/main" val="274148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 grpId="0" animBg="1"/>
      <p:bldP spid="27" grpId="0"/>
      <p:bldP spid="34" grpId="0"/>
      <p:bldP spid="3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0"/>
          <p:cNvSpPr/>
          <p:nvPr/>
        </p:nvSpPr>
        <p:spPr>
          <a:xfrm>
            <a:off x="3622321" y="58895"/>
            <a:ext cx="4947360" cy="79085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3841346" y="-7456"/>
            <a:ext cx="4509308" cy="830997"/>
          </a:xfrm>
          <a:prstGeom prst="rect">
            <a:avLst/>
          </a:prstGeom>
          <a:noFill/>
        </p:spPr>
        <p:txBody>
          <a:bodyPr wrap="square" rtlCol="0">
            <a:spAutoFit/>
          </a:bodyPr>
          <a:lstStyle/>
          <a:p>
            <a:pPr algn="ctr"/>
            <a:r>
              <a:rPr lang="en-US" sz="2400" dirty="0" smtClean="0">
                <a:ln w="0"/>
                <a:gradFill>
                  <a:gsLst>
                    <a:gs pos="21000">
                      <a:srgbClr val="53575C"/>
                    </a:gs>
                    <a:gs pos="88000">
                      <a:srgbClr val="C5C7CA"/>
                    </a:gs>
                  </a:gsLst>
                  <a:lin ang="5400000"/>
                </a:gradFill>
                <a:latin typeface="Century Gothic" panose="020B0502020202020204" pitchFamily="34" charset="0"/>
              </a:rPr>
              <a:t>Directional deformation of Coil &amp; </a:t>
            </a:r>
            <a:r>
              <a:rPr lang="en-US" sz="2400" dirty="0">
                <a:ln w="0"/>
                <a:gradFill>
                  <a:gsLst>
                    <a:gs pos="21000">
                      <a:srgbClr val="53575C"/>
                    </a:gs>
                    <a:gs pos="88000">
                      <a:srgbClr val="C5C7CA"/>
                    </a:gs>
                  </a:gsLst>
                  <a:lin ang="5400000"/>
                </a:gradFill>
                <a:latin typeface="Century Gothic" panose="020B0502020202020204" pitchFamily="34" charset="0"/>
              </a:rPr>
              <a:t>E</a:t>
            </a:r>
            <a:r>
              <a:rPr lang="en-US" sz="2400" dirty="0" smtClean="0">
                <a:ln w="0"/>
                <a:gradFill>
                  <a:gsLst>
                    <a:gs pos="21000">
                      <a:srgbClr val="53575C"/>
                    </a:gs>
                    <a:gs pos="88000">
                      <a:srgbClr val="C5C7CA"/>
                    </a:gs>
                  </a:gsLst>
                  <a:lin ang="5400000"/>
                </a:gradFill>
                <a:latin typeface="Century Gothic" panose="020B0502020202020204" pitchFamily="34" charset="0"/>
              </a:rPr>
              <a:t>nd Plate</a:t>
            </a:r>
            <a:endParaRPr lang="en-US" sz="2400" dirty="0">
              <a:ln w="0"/>
              <a:gradFill>
                <a:gsLst>
                  <a:gs pos="21000">
                    <a:srgbClr val="53575C"/>
                  </a:gs>
                  <a:gs pos="88000">
                    <a:srgbClr val="C5C7CA"/>
                  </a:gs>
                </a:gsLst>
                <a:lin ang="5400000"/>
              </a:gradFill>
              <a:latin typeface="Century Gothic" panose="020B0502020202020204" pitchFamily="34" charset="0"/>
            </a:endParaRPr>
          </a:p>
        </p:txBody>
      </p:sp>
      <p:graphicFrame>
        <p:nvGraphicFramePr>
          <p:cNvPr id="14" name="Chart 13"/>
          <p:cNvGraphicFramePr/>
          <p:nvPr>
            <p:extLst>
              <p:ext uri="{D42A27DB-BD31-4B8C-83A1-F6EECF244321}">
                <p14:modId xmlns:p14="http://schemas.microsoft.com/office/powerpoint/2010/main" val="2395770246"/>
              </p:ext>
            </p:extLst>
          </p:nvPr>
        </p:nvGraphicFramePr>
        <p:xfrm>
          <a:off x="8810172" y="4023262"/>
          <a:ext cx="3381828" cy="2399077"/>
        </p:xfrm>
        <a:graphic>
          <a:graphicData uri="http://schemas.openxmlformats.org/drawingml/2006/chart">
            <c:chart xmlns:c="http://schemas.openxmlformats.org/drawingml/2006/chart" xmlns:r="http://schemas.openxmlformats.org/officeDocument/2006/relationships" r:id="rId6"/>
          </a:graphicData>
        </a:graphic>
      </p:graphicFrame>
      <p:pic>
        <p:nvPicPr>
          <p:cNvPr id="3" name="Picture 2"/>
          <p:cNvPicPr>
            <a:picLocks noChangeAspect="1"/>
          </p:cNvPicPr>
          <p:nvPr/>
        </p:nvPicPr>
        <p:blipFill>
          <a:blip r:embed="rId7"/>
          <a:stretch>
            <a:fillRect/>
          </a:stretch>
        </p:blipFill>
        <p:spPr>
          <a:xfrm>
            <a:off x="1863854" y="1349129"/>
            <a:ext cx="3293658" cy="1269401"/>
          </a:xfrm>
          <a:prstGeom prst="rect">
            <a:avLst/>
          </a:prstGeom>
        </p:spPr>
      </p:pic>
      <p:pic>
        <p:nvPicPr>
          <p:cNvPr id="4" name="Picture 3"/>
          <p:cNvPicPr>
            <a:picLocks noChangeAspect="1"/>
          </p:cNvPicPr>
          <p:nvPr/>
        </p:nvPicPr>
        <p:blipFill>
          <a:blip r:embed="rId8"/>
          <a:stretch>
            <a:fillRect/>
          </a:stretch>
        </p:blipFill>
        <p:spPr>
          <a:xfrm>
            <a:off x="1863854" y="2654220"/>
            <a:ext cx="3293657" cy="1201856"/>
          </a:xfrm>
          <a:prstGeom prst="rect">
            <a:avLst/>
          </a:prstGeom>
        </p:spPr>
      </p:pic>
      <p:pic>
        <p:nvPicPr>
          <p:cNvPr id="5" name="Picture 4"/>
          <p:cNvPicPr>
            <a:picLocks noChangeAspect="1"/>
          </p:cNvPicPr>
          <p:nvPr/>
        </p:nvPicPr>
        <p:blipFill>
          <a:blip r:embed="rId9"/>
          <a:stretch>
            <a:fillRect/>
          </a:stretch>
        </p:blipFill>
        <p:spPr>
          <a:xfrm>
            <a:off x="1863854" y="3913797"/>
            <a:ext cx="3334805" cy="1215845"/>
          </a:xfrm>
          <a:prstGeom prst="rect">
            <a:avLst/>
          </a:prstGeom>
        </p:spPr>
      </p:pic>
      <p:pic>
        <p:nvPicPr>
          <p:cNvPr id="6" name="Picture 5"/>
          <p:cNvPicPr>
            <a:picLocks noChangeAspect="1"/>
          </p:cNvPicPr>
          <p:nvPr/>
        </p:nvPicPr>
        <p:blipFill>
          <a:blip r:embed="rId10"/>
          <a:stretch>
            <a:fillRect/>
          </a:stretch>
        </p:blipFill>
        <p:spPr>
          <a:xfrm>
            <a:off x="1863853" y="5204071"/>
            <a:ext cx="3302223" cy="1218268"/>
          </a:xfrm>
          <a:prstGeom prst="rect">
            <a:avLst/>
          </a:prstGeom>
        </p:spPr>
      </p:pic>
      <p:sp>
        <p:nvSpPr>
          <p:cNvPr id="17" name="TextBox 16"/>
          <p:cNvSpPr txBox="1"/>
          <p:nvPr/>
        </p:nvSpPr>
        <p:spPr>
          <a:xfrm>
            <a:off x="69669" y="1829940"/>
            <a:ext cx="1672253" cy="307777"/>
          </a:xfrm>
          <a:prstGeom prst="rect">
            <a:avLst/>
          </a:prstGeom>
          <a:noFill/>
        </p:spPr>
        <p:txBody>
          <a:bodyPr wrap="none" rtlCol="0">
            <a:spAutoFit/>
          </a:bodyPr>
          <a:lstStyle/>
          <a:p>
            <a:r>
              <a:rPr lang="en-US" sz="1400" dirty="0" smtClean="0">
                <a:solidFill>
                  <a:schemeClr val="bg1">
                    <a:lumMod val="75000"/>
                  </a:schemeClr>
                </a:solidFill>
                <a:latin typeface="Century Gothic" pitchFamily="34" charset="0"/>
              </a:rPr>
              <a:t>1. Yoke Assembly</a:t>
            </a:r>
            <a:endParaRPr lang="en-US" sz="1600" dirty="0">
              <a:solidFill>
                <a:schemeClr val="bg1">
                  <a:lumMod val="75000"/>
                </a:schemeClr>
              </a:solidFill>
              <a:latin typeface="Century Gothic" pitchFamily="34" charset="0"/>
            </a:endParaRPr>
          </a:p>
        </p:txBody>
      </p:sp>
      <p:sp>
        <p:nvSpPr>
          <p:cNvPr id="18" name="TextBox 17"/>
          <p:cNvSpPr txBox="1"/>
          <p:nvPr/>
        </p:nvSpPr>
        <p:spPr>
          <a:xfrm>
            <a:off x="105967" y="3101259"/>
            <a:ext cx="992579" cy="307777"/>
          </a:xfrm>
          <a:prstGeom prst="rect">
            <a:avLst/>
          </a:prstGeom>
          <a:noFill/>
        </p:spPr>
        <p:txBody>
          <a:bodyPr wrap="none" rtlCol="0">
            <a:spAutoFit/>
          </a:bodyPr>
          <a:lstStyle/>
          <a:p>
            <a:r>
              <a:rPr lang="en-US" sz="1400" dirty="0" smtClean="0">
                <a:solidFill>
                  <a:schemeClr val="bg1">
                    <a:lumMod val="75000"/>
                  </a:schemeClr>
                </a:solidFill>
                <a:latin typeface="Century Gothic" pitchFamily="34" charset="0"/>
              </a:rPr>
              <a:t>2. @ 4.2 K</a:t>
            </a:r>
            <a:endParaRPr lang="en-US" sz="1600" dirty="0">
              <a:solidFill>
                <a:schemeClr val="bg1">
                  <a:lumMod val="75000"/>
                </a:schemeClr>
              </a:solidFill>
              <a:latin typeface="Century Gothic" pitchFamily="34" charset="0"/>
            </a:endParaRPr>
          </a:p>
        </p:txBody>
      </p:sp>
      <p:sp>
        <p:nvSpPr>
          <p:cNvPr id="19" name="TextBox 18"/>
          <p:cNvSpPr txBox="1"/>
          <p:nvPr/>
        </p:nvSpPr>
        <p:spPr>
          <a:xfrm>
            <a:off x="105967" y="4367830"/>
            <a:ext cx="1763624" cy="307777"/>
          </a:xfrm>
          <a:prstGeom prst="rect">
            <a:avLst/>
          </a:prstGeom>
          <a:noFill/>
        </p:spPr>
        <p:txBody>
          <a:bodyPr wrap="none" rtlCol="0">
            <a:spAutoFit/>
          </a:bodyPr>
          <a:lstStyle/>
          <a:p>
            <a:r>
              <a:rPr lang="en-US" sz="1400" dirty="0" smtClean="0">
                <a:solidFill>
                  <a:schemeClr val="bg1">
                    <a:lumMod val="75000"/>
                  </a:schemeClr>
                </a:solidFill>
                <a:latin typeface="Century Gothic" pitchFamily="34" charset="0"/>
              </a:rPr>
              <a:t>3. @ 4.2 K, 140 T/m</a:t>
            </a:r>
            <a:endParaRPr lang="en-US" sz="1600" dirty="0">
              <a:solidFill>
                <a:schemeClr val="bg1">
                  <a:lumMod val="75000"/>
                </a:schemeClr>
              </a:solidFill>
              <a:latin typeface="Century Gothic" pitchFamily="34" charset="0"/>
            </a:endParaRPr>
          </a:p>
        </p:txBody>
      </p:sp>
      <p:sp>
        <p:nvSpPr>
          <p:cNvPr id="20" name="TextBox 19"/>
          <p:cNvSpPr txBox="1"/>
          <p:nvPr/>
        </p:nvSpPr>
        <p:spPr>
          <a:xfrm>
            <a:off x="105967" y="5659316"/>
            <a:ext cx="1763624" cy="307777"/>
          </a:xfrm>
          <a:prstGeom prst="rect">
            <a:avLst/>
          </a:prstGeom>
          <a:noFill/>
        </p:spPr>
        <p:txBody>
          <a:bodyPr wrap="none" rtlCol="0">
            <a:spAutoFit/>
          </a:bodyPr>
          <a:lstStyle/>
          <a:p>
            <a:r>
              <a:rPr lang="en-US" sz="1400" dirty="0" smtClean="0">
                <a:solidFill>
                  <a:schemeClr val="bg1">
                    <a:lumMod val="75000"/>
                  </a:schemeClr>
                </a:solidFill>
                <a:latin typeface="Century Gothic" pitchFamily="34" charset="0"/>
              </a:rPr>
              <a:t>4. @ 4.2 K, 155 T/m</a:t>
            </a:r>
            <a:endParaRPr lang="en-US" sz="1600" dirty="0">
              <a:solidFill>
                <a:schemeClr val="bg1">
                  <a:lumMod val="75000"/>
                </a:schemeClr>
              </a:solidFill>
              <a:latin typeface="Century Gothic" pitchFamily="34" charset="0"/>
            </a:endParaRPr>
          </a:p>
        </p:txBody>
      </p:sp>
      <p:sp>
        <p:nvSpPr>
          <p:cNvPr id="21" name="TextBox 20"/>
          <p:cNvSpPr txBox="1"/>
          <p:nvPr/>
        </p:nvSpPr>
        <p:spPr>
          <a:xfrm>
            <a:off x="5534069" y="1746446"/>
            <a:ext cx="6758657" cy="1015663"/>
          </a:xfrm>
          <a:prstGeom prst="rect">
            <a:avLst/>
          </a:prstGeom>
          <a:noFill/>
        </p:spPr>
        <p:txBody>
          <a:bodyPr wrap="square" rtlCol="0">
            <a:spAutoFit/>
          </a:bodyPr>
          <a:lstStyle/>
          <a:p>
            <a:pPr marL="342900" indent="-342900">
              <a:buFont typeface="Arial" panose="020B0604020202020204" pitchFamily="34" charset="0"/>
              <a:buChar char="•"/>
            </a:pPr>
            <a:r>
              <a:rPr lang="en-US" sz="1200" dirty="0" smtClean="0">
                <a:ln w="0"/>
                <a:solidFill>
                  <a:schemeClr val="bg1">
                    <a:lumMod val="85000"/>
                  </a:schemeClr>
                </a:solidFill>
                <a:latin typeface="Century Gothic" panose="020B0502020202020204" pitchFamily="34" charset="0"/>
              </a:rPr>
              <a:t>The </a:t>
            </a:r>
            <a:r>
              <a:rPr lang="en-US" sz="1200" dirty="0">
                <a:ln w="0"/>
                <a:solidFill>
                  <a:schemeClr val="bg1">
                    <a:lumMod val="85000"/>
                  </a:schemeClr>
                </a:solidFill>
                <a:latin typeface="Century Gothic" panose="020B0502020202020204" pitchFamily="34" charset="0"/>
              </a:rPr>
              <a:t>end plate deforms due to </a:t>
            </a:r>
            <a:r>
              <a:rPr lang="en-US" sz="1200" dirty="0" smtClean="0">
                <a:ln w="0"/>
                <a:solidFill>
                  <a:schemeClr val="bg1">
                    <a:lumMod val="85000"/>
                  </a:schemeClr>
                </a:solidFill>
                <a:latin typeface="Century Gothic" panose="020B0502020202020204" pitchFamily="34" charset="0"/>
              </a:rPr>
              <a:t>the tightening </a:t>
            </a:r>
            <a:r>
              <a:rPr lang="en-US" sz="1200" dirty="0">
                <a:ln w="0"/>
                <a:solidFill>
                  <a:schemeClr val="bg1">
                    <a:lumMod val="85000"/>
                  </a:schemeClr>
                </a:solidFill>
                <a:latin typeface="Century Gothic" panose="020B0502020202020204" pitchFamily="34" charset="0"/>
              </a:rPr>
              <a:t>of the bullets. The </a:t>
            </a:r>
            <a:r>
              <a:rPr lang="en-US" sz="1200" dirty="0" smtClean="0">
                <a:ln w="0"/>
                <a:solidFill>
                  <a:schemeClr val="bg1">
                    <a:lumMod val="85000"/>
                  </a:schemeClr>
                </a:solidFill>
                <a:latin typeface="Century Gothic" panose="020B0502020202020204" pitchFamily="34" charset="0"/>
              </a:rPr>
              <a:t>bullets push </a:t>
            </a:r>
            <a:r>
              <a:rPr lang="en-US" sz="1200" dirty="0">
                <a:ln w="0"/>
                <a:solidFill>
                  <a:schemeClr val="bg1">
                    <a:lumMod val="85000"/>
                  </a:schemeClr>
                </a:solidFill>
                <a:latin typeface="Century Gothic" panose="020B0502020202020204" pitchFamily="34" charset="0"/>
              </a:rPr>
              <a:t>against the coil, which at </a:t>
            </a:r>
            <a:r>
              <a:rPr lang="en-US" sz="1200" dirty="0" smtClean="0">
                <a:ln w="0"/>
                <a:solidFill>
                  <a:schemeClr val="bg1">
                    <a:lumMod val="85000"/>
                  </a:schemeClr>
                </a:solidFill>
                <a:latin typeface="Century Gothic" panose="020B0502020202020204" pitchFamily="34" charset="0"/>
              </a:rPr>
              <a:t>the same </a:t>
            </a:r>
            <a:r>
              <a:rPr lang="en-US" sz="1200" dirty="0">
                <a:ln w="0"/>
                <a:solidFill>
                  <a:schemeClr val="bg1">
                    <a:lumMod val="85000"/>
                  </a:schemeClr>
                </a:solidFill>
                <a:latin typeface="Century Gothic" panose="020B0502020202020204" pitchFamily="34" charset="0"/>
              </a:rPr>
              <a:t>time is elongated due to </a:t>
            </a:r>
            <a:r>
              <a:rPr lang="en-US" sz="1200" dirty="0" smtClean="0">
                <a:ln w="0"/>
                <a:solidFill>
                  <a:schemeClr val="bg1">
                    <a:lumMod val="85000"/>
                  </a:schemeClr>
                </a:solidFill>
                <a:latin typeface="Century Gothic" panose="020B0502020202020204" pitchFamily="34" charset="0"/>
              </a:rPr>
              <a:t>the </a:t>
            </a:r>
            <a:r>
              <a:rPr lang="en-US" sz="1200" dirty="0" err="1" smtClean="0">
                <a:ln w="0"/>
                <a:solidFill>
                  <a:schemeClr val="bg1">
                    <a:lumMod val="85000"/>
                  </a:schemeClr>
                </a:solidFill>
                <a:latin typeface="Century Gothic" panose="020B0502020202020204" pitchFamily="34" charset="0"/>
              </a:rPr>
              <a:t>poisson</a:t>
            </a:r>
            <a:r>
              <a:rPr lang="en-US" sz="1200" dirty="0" smtClean="0">
                <a:ln w="0"/>
                <a:solidFill>
                  <a:schemeClr val="bg1">
                    <a:lumMod val="85000"/>
                  </a:schemeClr>
                </a:solidFill>
                <a:latin typeface="Century Gothic" panose="020B0502020202020204" pitchFamily="34" charset="0"/>
              </a:rPr>
              <a:t> </a:t>
            </a:r>
            <a:r>
              <a:rPr lang="en-US" sz="1200" dirty="0">
                <a:ln w="0"/>
                <a:solidFill>
                  <a:schemeClr val="bg1">
                    <a:lumMod val="85000"/>
                  </a:schemeClr>
                </a:solidFill>
                <a:latin typeface="Century Gothic" panose="020B0502020202020204" pitchFamily="34" charset="0"/>
              </a:rPr>
              <a:t>effect by the </a:t>
            </a:r>
            <a:r>
              <a:rPr lang="en-US" sz="1200" dirty="0" smtClean="0">
                <a:ln w="0"/>
                <a:solidFill>
                  <a:schemeClr val="bg1">
                    <a:lumMod val="85000"/>
                  </a:schemeClr>
                </a:solidFill>
                <a:latin typeface="Century Gothic" panose="020B0502020202020204" pitchFamily="34" charset="0"/>
              </a:rPr>
              <a:t>pre-stress applied </a:t>
            </a:r>
            <a:r>
              <a:rPr lang="en-US" sz="1200" dirty="0">
                <a:ln w="0"/>
                <a:solidFill>
                  <a:schemeClr val="bg1">
                    <a:lumMod val="85000"/>
                  </a:schemeClr>
                </a:solidFill>
                <a:latin typeface="Century Gothic" panose="020B0502020202020204" pitchFamily="34" charset="0"/>
              </a:rPr>
              <a:t>at the poles through </a:t>
            </a:r>
            <a:r>
              <a:rPr lang="en-US" sz="1200" dirty="0" smtClean="0">
                <a:ln w="0"/>
                <a:solidFill>
                  <a:schemeClr val="bg1">
                    <a:lumMod val="85000"/>
                  </a:schemeClr>
                </a:solidFill>
                <a:latin typeface="Century Gothic" panose="020B0502020202020204" pitchFamily="34" charset="0"/>
              </a:rPr>
              <a:t>the horizontal </a:t>
            </a:r>
            <a:r>
              <a:rPr lang="en-US" sz="1200" dirty="0">
                <a:ln w="0"/>
                <a:solidFill>
                  <a:schemeClr val="bg1">
                    <a:lumMod val="85000"/>
                  </a:schemeClr>
                </a:solidFill>
                <a:latin typeface="Century Gothic" panose="020B0502020202020204" pitchFamily="34" charset="0"/>
              </a:rPr>
              <a:t>and vertical shims</a:t>
            </a:r>
            <a:r>
              <a:rPr lang="en-US" sz="1200" dirty="0" smtClean="0">
                <a:ln w="0"/>
                <a:solidFill>
                  <a:schemeClr val="bg1">
                    <a:lumMod val="85000"/>
                  </a:schemeClr>
                </a:solidFill>
                <a:latin typeface="Century Gothic" panose="020B0502020202020204" pitchFamily="34" charset="0"/>
              </a:rPr>
              <a:t>.</a:t>
            </a:r>
          </a:p>
          <a:p>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p:txBody>
      </p:sp>
      <p:sp>
        <p:nvSpPr>
          <p:cNvPr id="22" name="TextBox 21"/>
          <p:cNvSpPr txBox="1"/>
          <p:nvPr/>
        </p:nvSpPr>
        <p:spPr>
          <a:xfrm>
            <a:off x="5539845" y="3127793"/>
            <a:ext cx="6758657" cy="461665"/>
          </a:xfrm>
          <a:prstGeom prst="rect">
            <a:avLst/>
          </a:prstGeom>
          <a:noFill/>
        </p:spPr>
        <p:txBody>
          <a:bodyPr wrap="square" rtlCol="0">
            <a:spAutoFit/>
          </a:bodyPr>
          <a:lstStyle/>
          <a:p>
            <a:pPr marL="342900" indent="-342900">
              <a:buFont typeface="Arial" panose="020B0604020202020204" pitchFamily="34" charset="0"/>
              <a:buChar char="•"/>
            </a:pPr>
            <a:r>
              <a:rPr lang="en-US" sz="1200" dirty="0" smtClean="0">
                <a:ln w="0"/>
                <a:solidFill>
                  <a:schemeClr val="bg1">
                    <a:lumMod val="85000"/>
                  </a:schemeClr>
                </a:solidFill>
                <a:latin typeface="Century Gothic" panose="020B0502020202020204" pitchFamily="34" charset="0"/>
              </a:rPr>
              <a:t>The coil shrinks </a:t>
            </a:r>
            <a:r>
              <a:rPr lang="en-US" sz="1200" dirty="0">
                <a:ln w="0"/>
                <a:solidFill>
                  <a:schemeClr val="bg1">
                    <a:lumMod val="85000"/>
                  </a:schemeClr>
                </a:solidFill>
                <a:latin typeface="Century Gothic" panose="020B0502020202020204" pitchFamily="34" charset="0"/>
              </a:rPr>
              <a:t>more than the system of </a:t>
            </a:r>
            <a:r>
              <a:rPr lang="en-US" sz="1200" dirty="0" smtClean="0">
                <a:ln w="0"/>
                <a:solidFill>
                  <a:schemeClr val="bg1">
                    <a:lumMod val="85000"/>
                  </a:schemeClr>
                </a:solidFill>
                <a:latin typeface="Century Gothic" panose="020B0502020202020204" pitchFamily="34" charset="0"/>
              </a:rPr>
              <a:t>the rods </a:t>
            </a:r>
            <a:r>
              <a:rPr lang="en-US" sz="1200" dirty="0">
                <a:ln w="0"/>
                <a:solidFill>
                  <a:schemeClr val="bg1">
                    <a:lumMod val="85000"/>
                  </a:schemeClr>
                </a:solidFill>
                <a:latin typeface="Century Gothic" panose="020B0502020202020204" pitchFamily="34" charset="0"/>
              </a:rPr>
              <a:t>with the end plates and </a:t>
            </a:r>
            <a:r>
              <a:rPr lang="en-US" sz="1200" dirty="0" smtClean="0">
                <a:ln w="0"/>
                <a:solidFill>
                  <a:schemeClr val="bg1">
                    <a:lumMod val="85000"/>
                  </a:schemeClr>
                </a:solidFill>
                <a:latin typeface="Century Gothic" panose="020B0502020202020204" pitchFamily="34" charset="0"/>
              </a:rPr>
              <a:t>the bullets</a:t>
            </a:r>
            <a:r>
              <a:rPr lang="en-US" sz="1200" dirty="0">
                <a:ln w="0"/>
                <a:solidFill>
                  <a:schemeClr val="bg1">
                    <a:lumMod val="85000"/>
                  </a:schemeClr>
                </a:solidFill>
                <a:latin typeface="Century Gothic" panose="020B0502020202020204" pitchFamily="34" charset="0"/>
              </a:rPr>
              <a:t>.</a:t>
            </a: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p:txBody>
      </p:sp>
      <p:sp>
        <p:nvSpPr>
          <p:cNvPr id="23" name="TextBox 22"/>
          <p:cNvSpPr txBox="1"/>
          <p:nvPr/>
        </p:nvSpPr>
        <p:spPr>
          <a:xfrm>
            <a:off x="5743574" y="5071329"/>
            <a:ext cx="3319644" cy="830997"/>
          </a:xfrm>
          <a:prstGeom prst="rect">
            <a:avLst/>
          </a:prstGeom>
          <a:noFill/>
        </p:spPr>
        <p:txBody>
          <a:bodyPr wrap="square" rtlCol="0">
            <a:spAutoFit/>
          </a:bodyPr>
          <a:lstStyle/>
          <a:p>
            <a:pPr marL="342900" indent="-342900">
              <a:buFont typeface="Arial" panose="020B0604020202020204" pitchFamily="34" charset="0"/>
              <a:buChar char="•"/>
            </a:pPr>
            <a:r>
              <a:rPr lang="en-US" sz="1200" dirty="0" smtClean="0">
                <a:ln w="0"/>
                <a:solidFill>
                  <a:schemeClr val="bg1">
                    <a:lumMod val="85000"/>
                  </a:schemeClr>
                </a:solidFill>
                <a:latin typeface="Century Gothic" panose="020B0502020202020204" pitchFamily="34" charset="0"/>
              </a:rPr>
              <a:t>This system </a:t>
            </a:r>
            <a:r>
              <a:rPr lang="en-US" sz="1200" dirty="0">
                <a:ln w="0"/>
                <a:solidFill>
                  <a:schemeClr val="bg1">
                    <a:lumMod val="85000"/>
                  </a:schemeClr>
                </a:solidFill>
                <a:latin typeface="Century Gothic" panose="020B0502020202020204" pitchFamily="34" charset="0"/>
              </a:rPr>
              <a:t>provides a rigid </a:t>
            </a:r>
            <a:r>
              <a:rPr lang="en-US" sz="1200" dirty="0" smtClean="0">
                <a:ln w="0"/>
                <a:solidFill>
                  <a:schemeClr val="bg1">
                    <a:lumMod val="85000"/>
                  </a:schemeClr>
                </a:solidFill>
                <a:latin typeface="Century Gothic" panose="020B0502020202020204" pitchFamily="34" charset="0"/>
              </a:rPr>
              <a:t>longitudinal envelope </a:t>
            </a:r>
            <a:r>
              <a:rPr lang="en-US" sz="1200" dirty="0">
                <a:ln w="0"/>
                <a:solidFill>
                  <a:schemeClr val="bg1">
                    <a:lumMod val="85000"/>
                  </a:schemeClr>
                </a:solidFill>
                <a:latin typeface="Century Gothic" panose="020B0502020202020204" pitchFamily="34" charset="0"/>
              </a:rPr>
              <a:t>allowing the coil to </a:t>
            </a:r>
            <a:r>
              <a:rPr lang="en-US" sz="1200" dirty="0" smtClean="0">
                <a:ln w="0"/>
                <a:solidFill>
                  <a:schemeClr val="bg1">
                    <a:lumMod val="85000"/>
                  </a:schemeClr>
                </a:solidFill>
                <a:latin typeface="Century Gothic" panose="020B0502020202020204" pitchFamily="34" charset="0"/>
              </a:rPr>
              <a:t>only elongate </a:t>
            </a:r>
            <a:r>
              <a:rPr lang="en-US" sz="1200" dirty="0">
                <a:ln w="0"/>
                <a:solidFill>
                  <a:schemeClr val="bg1">
                    <a:lumMod val="85000"/>
                  </a:schemeClr>
                </a:solidFill>
                <a:latin typeface="Century Gothic" panose="020B0502020202020204" pitchFamily="34" charset="0"/>
              </a:rPr>
              <a:t>by 0.44 mm from its </a:t>
            </a:r>
            <a:r>
              <a:rPr lang="en-US" sz="1200" dirty="0" smtClean="0">
                <a:ln w="0"/>
                <a:solidFill>
                  <a:schemeClr val="bg1">
                    <a:lumMod val="85000"/>
                  </a:schemeClr>
                </a:solidFill>
                <a:latin typeface="Century Gothic" panose="020B0502020202020204" pitchFamily="34" charset="0"/>
              </a:rPr>
              <a:t>initial position </a:t>
            </a:r>
            <a:r>
              <a:rPr lang="en-US" sz="1200" dirty="0">
                <a:ln w="0"/>
                <a:solidFill>
                  <a:schemeClr val="bg1">
                    <a:lumMod val="85000"/>
                  </a:schemeClr>
                </a:solidFill>
                <a:latin typeface="Century Gothic" panose="020B0502020202020204" pitchFamily="34" charset="0"/>
              </a:rPr>
              <a:t>at 4.2 K.</a:t>
            </a:r>
          </a:p>
        </p:txBody>
      </p:sp>
      <p:sp>
        <p:nvSpPr>
          <p:cNvPr id="24" name="Right Brace 23"/>
          <p:cNvSpPr/>
          <p:nvPr/>
        </p:nvSpPr>
        <p:spPr>
          <a:xfrm>
            <a:off x="5299006" y="4414301"/>
            <a:ext cx="240560" cy="1552792"/>
          </a:xfrm>
          <a:prstGeom prst="rightBrac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6" name="Straight Connector 25"/>
          <p:cNvCxnSpPr/>
          <p:nvPr/>
        </p:nvCxnSpPr>
        <p:spPr>
          <a:xfrm>
            <a:off x="105967" y="2632819"/>
            <a:ext cx="118828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05967" y="3881476"/>
            <a:ext cx="1188283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693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par>
                                <p:cTn id="12" presetID="10"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par>
                                <p:cTn id="47" presetID="10" presetClass="entr" presetSubtype="0"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500"/>
                                        <p:tgtEl>
                                          <p:spTgt spid="6"/>
                                        </p:tgtEl>
                                      </p:cBhvr>
                                    </p:animEffect>
                                  </p:childTnLst>
                                </p:cTn>
                              </p:par>
                            </p:childTnLst>
                          </p:cTn>
                        </p:par>
                        <p:par>
                          <p:cTn id="50" fill="hold">
                            <p:stCondLst>
                              <p:cond delay="3500"/>
                            </p:stCondLst>
                            <p:childTnLst>
                              <p:par>
                                <p:cTn id="51" presetID="10" presetClass="entr" presetSubtype="0"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childTnLst>
                          </p:cTn>
                        </p:par>
                        <p:par>
                          <p:cTn id="57" fill="hold">
                            <p:stCondLst>
                              <p:cond delay="4000"/>
                            </p:stCondLst>
                            <p:childTnLst>
                              <p:par>
                                <p:cTn id="58" presetID="10" presetClass="entr" presetSubtype="0"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Graphic spid="14" grpId="0">
        <p:bldAsOne/>
      </p:bldGraphic>
      <p:bldP spid="17" grpId="0"/>
      <p:bldP spid="18" grpId="0"/>
      <p:bldP spid="19" grpId="0"/>
      <p:bldP spid="20" grpId="0"/>
      <p:bldP spid="21" grpId="0"/>
      <p:bldP spid="22" grpId="0"/>
      <p:bldP spid="23" grpId="0"/>
      <p:bldP spid="24"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0"/>
          <p:cNvSpPr/>
          <p:nvPr/>
        </p:nvSpPr>
        <p:spPr>
          <a:xfrm>
            <a:off x="3622321" y="58895"/>
            <a:ext cx="4947360" cy="79085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3622321" y="134060"/>
            <a:ext cx="4947360" cy="584775"/>
          </a:xfrm>
          <a:prstGeom prst="rect">
            <a:avLst/>
          </a:prstGeom>
          <a:noFill/>
        </p:spPr>
        <p:txBody>
          <a:bodyPr wrap="square" rtlCol="0">
            <a:spAutoFit/>
          </a:bodyPr>
          <a:lstStyle/>
          <a:p>
            <a:pPr algn="ctr"/>
            <a:r>
              <a:rPr lang="en-US" sz="3200" dirty="0" smtClean="0">
                <a:ln w="0"/>
                <a:gradFill>
                  <a:gsLst>
                    <a:gs pos="21000">
                      <a:srgbClr val="53575C"/>
                    </a:gs>
                    <a:gs pos="88000">
                      <a:srgbClr val="C5C7CA"/>
                    </a:gs>
                  </a:gsLst>
                  <a:lin ang="5400000"/>
                </a:gradFill>
                <a:latin typeface="Century Gothic" panose="020B0502020202020204" pitchFamily="34" charset="0"/>
              </a:rPr>
              <a:t>Azimuthal Coil Stress</a:t>
            </a:r>
            <a:r>
              <a:rPr lang="el-GR" sz="3200" dirty="0" smtClean="0">
                <a:ln w="0"/>
                <a:gradFill>
                  <a:gsLst>
                    <a:gs pos="21000">
                      <a:srgbClr val="53575C"/>
                    </a:gs>
                    <a:gs pos="88000">
                      <a:srgbClr val="C5C7CA"/>
                    </a:gs>
                  </a:gsLst>
                  <a:lin ang="5400000"/>
                </a:gradFill>
                <a:latin typeface="Century Gothic" panose="020B0502020202020204" pitchFamily="34" charset="0"/>
              </a:rPr>
              <a:t> σθ</a:t>
            </a:r>
            <a:endParaRPr lang="en-US" sz="3200" dirty="0">
              <a:ln w="0"/>
              <a:gradFill>
                <a:gsLst>
                  <a:gs pos="21000">
                    <a:srgbClr val="53575C"/>
                  </a:gs>
                  <a:gs pos="88000">
                    <a:srgbClr val="C5C7CA"/>
                  </a:gs>
                </a:gsLst>
                <a:lin ang="5400000"/>
              </a:gradFill>
              <a:latin typeface="Century Gothic" panose="020B0502020202020204" pitchFamily="34" charset="0"/>
            </a:endParaRPr>
          </a:p>
        </p:txBody>
      </p:sp>
      <p:pic>
        <p:nvPicPr>
          <p:cNvPr id="2" name="Picture 1"/>
          <p:cNvPicPr>
            <a:picLocks noChangeAspect="1"/>
          </p:cNvPicPr>
          <p:nvPr/>
        </p:nvPicPr>
        <p:blipFill>
          <a:blip r:embed="rId6"/>
          <a:stretch>
            <a:fillRect/>
          </a:stretch>
        </p:blipFill>
        <p:spPr>
          <a:xfrm>
            <a:off x="4767093" y="1296322"/>
            <a:ext cx="7326666" cy="5176840"/>
          </a:xfrm>
          <a:prstGeom prst="rect">
            <a:avLst/>
          </a:prstGeom>
        </p:spPr>
      </p:pic>
      <p:sp>
        <p:nvSpPr>
          <p:cNvPr id="14" name="TextBox 13"/>
          <p:cNvSpPr txBox="1"/>
          <p:nvPr/>
        </p:nvSpPr>
        <p:spPr>
          <a:xfrm>
            <a:off x="69669" y="2326264"/>
            <a:ext cx="4599183" cy="3231654"/>
          </a:xfrm>
          <a:prstGeom prst="rect">
            <a:avLst/>
          </a:prstGeom>
          <a:noFill/>
        </p:spPr>
        <p:txBody>
          <a:bodyPr wrap="square" rtlCol="0">
            <a:spAutoFit/>
          </a:bodyPr>
          <a:lstStyle/>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The 3D model replicates very well the stress field distribution of the 2D model, in any </a:t>
            </a:r>
            <a:r>
              <a:rPr lang="en-US" sz="1200" dirty="0" err="1">
                <a:ln w="0"/>
                <a:solidFill>
                  <a:schemeClr val="bg1">
                    <a:lumMod val="85000"/>
                  </a:schemeClr>
                </a:solidFill>
                <a:latin typeface="Century Gothic" panose="020B0502020202020204" pitchFamily="34" charset="0"/>
              </a:rPr>
              <a:t>xy</a:t>
            </a:r>
            <a:r>
              <a:rPr lang="en-US" sz="1200" dirty="0">
                <a:ln w="0"/>
                <a:solidFill>
                  <a:schemeClr val="bg1">
                    <a:lumMod val="85000"/>
                  </a:schemeClr>
                </a:solidFill>
                <a:latin typeface="Century Gothic" panose="020B0502020202020204" pitchFamily="34" charset="0"/>
              </a:rPr>
              <a:t>-plane along the straight section. </a:t>
            </a:r>
            <a:endParaRPr lang="en-US" sz="12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At 140 T/m &amp; 155 T/m the very rigid structure keeps the stress distribution uniform. </a:t>
            </a:r>
          </a:p>
          <a:p>
            <a:pPr marL="342900" indent="-342900">
              <a:buFont typeface="Arial" panose="020B0604020202020204" pitchFamily="34" charset="0"/>
              <a:buChar char="•"/>
            </a:pPr>
            <a:endParaRPr lang="en-US" sz="12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At the coil </a:t>
            </a:r>
            <a:r>
              <a:rPr lang="en-US" sz="1200" dirty="0" smtClean="0">
                <a:ln w="0"/>
                <a:solidFill>
                  <a:schemeClr val="bg1">
                    <a:lumMod val="85000"/>
                  </a:schemeClr>
                </a:solidFill>
                <a:latin typeface="Century Gothic" panose="020B0502020202020204" pitchFamily="34" charset="0"/>
              </a:rPr>
              <a:t>mid-plane (3D Model), </a:t>
            </a:r>
            <a:r>
              <a:rPr lang="en-US" sz="1200" dirty="0">
                <a:ln w="0"/>
                <a:solidFill>
                  <a:schemeClr val="bg1">
                    <a:lumMod val="85000"/>
                  </a:schemeClr>
                </a:solidFill>
                <a:latin typeface="Century Gothic" panose="020B0502020202020204" pitchFamily="34" charset="0"/>
              </a:rPr>
              <a:t>the maximum stress </a:t>
            </a:r>
            <a:r>
              <a:rPr lang="en-US" sz="1200" dirty="0" smtClean="0">
                <a:ln w="0"/>
                <a:solidFill>
                  <a:schemeClr val="bg1">
                    <a:lumMod val="85000"/>
                  </a:schemeClr>
                </a:solidFill>
                <a:latin typeface="Century Gothic" panose="020B0502020202020204" pitchFamily="34" charset="0"/>
              </a:rPr>
              <a:t>ranges </a:t>
            </a:r>
            <a:r>
              <a:rPr lang="en-US" sz="1200" dirty="0">
                <a:ln w="0"/>
                <a:solidFill>
                  <a:schemeClr val="bg1">
                    <a:lumMod val="85000"/>
                  </a:schemeClr>
                </a:solidFill>
                <a:latin typeface="Century Gothic" panose="020B0502020202020204" pitchFamily="34" charset="0"/>
              </a:rPr>
              <a:t>from -143 at 140 T/m to -166 MPa at 155 </a:t>
            </a:r>
            <a:r>
              <a:rPr lang="en-US" sz="1200" dirty="0" smtClean="0">
                <a:ln w="0"/>
                <a:solidFill>
                  <a:schemeClr val="bg1">
                    <a:lumMod val="85000"/>
                  </a:schemeClr>
                </a:solidFill>
                <a:latin typeface="Century Gothic" panose="020B0502020202020204" pitchFamily="34" charset="0"/>
              </a:rPr>
              <a:t>T/m.</a:t>
            </a: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Focusing at the 3D coil and not just at a cross-section, the peak stress is located, as expected, across the transition zone from straight to the end </a:t>
            </a:r>
            <a:r>
              <a:rPr lang="en-US" sz="1200" dirty="0" smtClean="0">
                <a:ln w="0"/>
                <a:solidFill>
                  <a:schemeClr val="bg1">
                    <a:lumMod val="85000"/>
                  </a:schemeClr>
                </a:solidFill>
                <a:latin typeface="Century Gothic" panose="020B0502020202020204" pitchFamily="34" charset="0"/>
              </a:rPr>
              <a:t>region, due to simplifications on some parts which make the transition zone more rigid.</a:t>
            </a: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283443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animEffect transition="in" filter="fade">
                                      <p:cBhvr>
                                        <p:cTn id="15" dur="500"/>
                                        <p:tgtEl>
                                          <p:spTgt spid="14">
                                            <p:txEl>
                                              <p:pRg st="0" end="0"/>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animEffect transition="in" filter="fade">
                                      <p:cBhvr>
                                        <p:cTn id="19" dur="500"/>
                                        <p:tgtEl>
                                          <p:spTgt spid="14">
                                            <p:txEl>
                                              <p:pRg st="2" end="2"/>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animEffect transition="in" filter="fade">
                                      <p:cBhvr>
                                        <p:cTn id="23" dur="500"/>
                                        <p:tgtEl>
                                          <p:spTgt spid="14">
                                            <p:txEl>
                                              <p:pRg st="4" end="4"/>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4">
                                            <p:txEl>
                                              <p:pRg st="6" end="6"/>
                                            </p:txEl>
                                          </p:spTgt>
                                        </p:tgtEl>
                                        <p:attrNameLst>
                                          <p:attrName>style.visibility</p:attrName>
                                        </p:attrNameLst>
                                      </p:cBhvr>
                                      <p:to>
                                        <p:strVal val="visible"/>
                                      </p:to>
                                    </p:set>
                                    <p:animEffect transition="in" filter="fade">
                                      <p:cBhvr>
                                        <p:cTn id="27" dur="500"/>
                                        <p:tgtEl>
                                          <p:spTgt spid="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0"/>
          <p:cNvSpPr/>
          <p:nvPr/>
        </p:nvSpPr>
        <p:spPr>
          <a:xfrm>
            <a:off x="3622321" y="58895"/>
            <a:ext cx="4947360" cy="854574"/>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4163130" y="-7456"/>
            <a:ext cx="3865740" cy="954107"/>
          </a:xfrm>
          <a:prstGeom prst="rect">
            <a:avLst/>
          </a:prstGeom>
          <a:noFill/>
        </p:spPr>
        <p:txBody>
          <a:bodyPr wrap="square" rtlCol="0">
            <a:spAutoFit/>
          </a:bodyPr>
          <a:lstStyle/>
          <a:p>
            <a:pPr algn="ctr"/>
            <a:r>
              <a:rPr lang="en-US" sz="2800" dirty="0" smtClean="0">
                <a:ln w="0"/>
                <a:gradFill>
                  <a:gsLst>
                    <a:gs pos="21000">
                      <a:srgbClr val="53575C"/>
                    </a:gs>
                    <a:gs pos="88000">
                      <a:srgbClr val="C5C7CA"/>
                    </a:gs>
                  </a:gsLst>
                  <a:lin ang="5400000"/>
                </a:gradFill>
                <a:latin typeface="Century Gothic" panose="020B0502020202020204" pitchFamily="34" charset="0"/>
              </a:rPr>
              <a:t>Radial Deformation of Coil</a:t>
            </a:r>
            <a:endParaRPr lang="en-US" sz="2800" dirty="0">
              <a:ln w="0"/>
              <a:gradFill>
                <a:gsLst>
                  <a:gs pos="21000">
                    <a:srgbClr val="53575C"/>
                  </a:gs>
                  <a:gs pos="88000">
                    <a:srgbClr val="C5C7CA"/>
                  </a:gs>
                </a:gsLst>
                <a:lin ang="5400000"/>
              </a:gradFill>
              <a:latin typeface="Century Gothic" panose="020B0502020202020204" pitchFamily="34" charset="0"/>
            </a:endParaRPr>
          </a:p>
        </p:txBody>
      </p:sp>
      <p:pic>
        <p:nvPicPr>
          <p:cNvPr id="14" name="Picture 13"/>
          <p:cNvPicPr/>
          <p:nvPr/>
        </p:nvPicPr>
        <p:blipFill rotWithShape="1">
          <a:blip r:embed="rId6" cstate="print">
            <a:extLst>
              <a:ext uri="{28A0092B-C50C-407E-A947-70E740481C1C}">
                <a14:useLocalDpi xmlns:a14="http://schemas.microsoft.com/office/drawing/2010/main" val="0"/>
              </a:ext>
            </a:extLst>
          </a:blip>
          <a:srcRect l="29055" t="12105" r="25412" b="9567"/>
          <a:stretch/>
        </p:blipFill>
        <p:spPr bwMode="auto">
          <a:xfrm flipV="1">
            <a:off x="7764718" y="1236999"/>
            <a:ext cx="3538209" cy="2904184"/>
          </a:xfrm>
          <a:prstGeom prst="rect">
            <a:avLst/>
          </a:prstGeom>
          <a:ln>
            <a:noFill/>
          </a:ln>
          <a:effectLst>
            <a:softEdge rad="127000"/>
          </a:effectLst>
          <a:extLst>
            <a:ext uri="{53640926-AAD7-44D8-BBD7-CCE9431645EC}">
              <a14:shadowObscured xmlns:a14="http://schemas.microsoft.com/office/drawing/2010/main"/>
            </a:ext>
          </a:extLst>
        </p:spPr>
      </p:pic>
      <p:grpSp>
        <p:nvGrpSpPr>
          <p:cNvPr id="17" name="Group 16"/>
          <p:cNvGrpSpPr/>
          <p:nvPr/>
        </p:nvGrpSpPr>
        <p:grpSpPr>
          <a:xfrm>
            <a:off x="7490502" y="1330778"/>
            <a:ext cx="1701481" cy="892129"/>
            <a:chOff x="-1" y="-699269"/>
            <a:chExt cx="1883125" cy="988606"/>
          </a:xfrm>
        </p:grpSpPr>
        <p:grpSp>
          <p:nvGrpSpPr>
            <p:cNvPr id="28" name="Group 27"/>
            <p:cNvGrpSpPr/>
            <p:nvPr/>
          </p:nvGrpSpPr>
          <p:grpSpPr>
            <a:xfrm>
              <a:off x="-1" y="-699269"/>
              <a:ext cx="1883125" cy="988606"/>
              <a:chOff x="23855" y="-573197"/>
              <a:chExt cx="1883410" cy="990036"/>
            </a:xfrm>
          </p:grpSpPr>
          <p:sp>
            <p:nvSpPr>
              <p:cNvPr id="30" name="TextBox 19"/>
              <p:cNvSpPr txBox="1"/>
              <p:nvPr/>
            </p:nvSpPr>
            <p:spPr>
              <a:xfrm>
                <a:off x="23855" y="126519"/>
                <a:ext cx="1566709" cy="2903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marL="0" marR="0" algn="ctr">
                  <a:spcBef>
                    <a:spcPts val="0"/>
                  </a:spcBef>
                  <a:spcAft>
                    <a:spcPts val="0"/>
                  </a:spcAft>
                </a:pPr>
                <a:r>
                  <a:rPr lang="en-US" sz="1100" kern="1200" dirty="0">
                    <a:effectLst/>
                    <a:latin typeface="Century Gothic" panose="020B0502020202020204" pitchFamily="34" charset="0"/>
                    <a:ea typeface="MS Mincho" panose="02020609040205080304" pitchFamily="49" charset="-128"/>
                    <a:cs typeface="Times New Roman" panose="02020603050405020304" pitchFamily="18" charset="0"/>
                  </a:rPr>
                  <a:t>Vertical Pole turn</a:t>
                </a:r>
                <a:endParaRPr lang="en-US" sz="2000" dirty="0">
                  <a:effectLst/>
                  <a:latin typeface="Times New Roman" panose="02020603050405020304" pitchFamily="18" charset="0"/>
                  <a:ea typeface="MS Mincho" panose="02020609040205080304" pitchFamily="49" charset="-128"/>
                </a:endParaRPr>
              </a:p>
            </p:txBody>
          </p:sp>
          <p:cxnSp>
            <p:nvCxnSpPr>
              <p:cNvPr id="31" name="Straight Arrow Connector 30"/>
              <p:cNvCxnSpPr/>
              <p:nvPr/>
            </p:nvCxnSpPr>
            <p:spPr>
              <a:xfrm flipV="1">
                <a:off x="538205" y="-573197"/>
                <a:ext cx="1369060" cy="709149"/>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29" name="Straight Arrow Connector 28"/>
            <p:cNvCxnSpPr/>
            <p:nvPr/>
          </p:nvCxnSpPr>
          <p:spPr>
            <a:xfrm flipV="1">
              <a:off x="514146" y="-228129"/>
              <a:ext cx="1207926" cy="228030"/>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18" name="Group 17"/>
          <p:cNvGrpSpPr/>
          <p:nvPr/>
        </p:nvGrpSpPr>
        <p:grpSpPr>
          <a:xfrm>
            <a:off x="9464914" y="1558649"/>
            <a:ext cx="1838014" cy="377603"/>
            <a:chOff x="-847967" y="165341"/>
            <a:chExt cx="2036736" cy="418640"/>
          </a:xfrm>
        </p:grpSpPr>
        <p:grpSp>
          <p:nvGrpSpPr>
            <p:cNvPr id="24" name="Group 23"/>
            <p:cNvGrpSpPr/>
            <p:nvPr/>
          </p:nvGrpSpPr>
          <p:grpSpPr>
            <a:xfrm>
              <a:off x="-518349" y="165341"/>
              <a:ext cx="1707118" cy="327964"/>
              <a:chOff x="-494571" y="292664"/>
              <a:chExt cx="1707374" cy="328437"/>
            </a:xfrm>
          </p:grpSpPr>
          <p:sp>
            <p:nvSpPr>
              <p:cNvPr id="26" name="TextBox 19"/>
              <p:cNvSpPr txBox="1"/>
              <p:nvPr/>
            </p:nvSpPr>
            <p:spPr>
              <a:xfrm>
                <a:off x="310634" y="330641"/>
                <a:ext cx="902169" cy="29046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marL="0" marR="0" algn="ctr">
                  <a:spcBef>
                    <a:spcPts val="0"/>
                  </a:spcBef>
                  <a:spcAft>
                    <a:spcPts val="0"/>
                  </a:spcAft>
                </a:pPr>
                <a:r>
                  <a:rPr lang="en-US" sz="1100" kern="1200" dirty="0">
                    <a:effectLst/>
                    <a:latin typeface="Century Gothic" panose="020B0502020202020204" pitchFamily="34" charset="0"/>
                    <a:ea typeface="MS Mincho" panose="02020609040205080304" pitchFamily="49" charset="-128"/>
                    <a:cs typeface="Times New Roman" panose="02020603050405020304" pitchFamily="18" charset="0"/>
                  </a:rPr>
                  <a:t>Mid-turn</a:t>
                </a:r>
                <a:endParaRPr lang="en-US" sz="2000" dirty="0">
                  <a:effectLst/>
                  <a:latin typeface="Times New Roman" panose="02020603050405020304" pitchFamily="18" charset="0"/>
                  <a:ea typeface="MS Mincho" panose="02020609040205080304" pitchFamily="49" charset="-128"/>
                </a:endParaRPr>
              </a:p>
            </p:txBody>
          </p:sp>
          <p:cxnSp>
            <p:nvCxnSpPr>
              <p:cNvPr id="27" name="Straight Arrow Connector 26"/>
              <p:cNvCxnSpPr/>
              <p:nvPr/>
            </p:nvCxnSpPr>
            <p:spPr>
              <a:xfrm flipH="1" flipV="1">
                <a:off x="-494571" y="292664"/>
                <a:ext cx="805897" cy="150779"/>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25" name="Straight Arrow Connector 24"/>
            <p:cNvCxnSpPr/>
            <p:nvPr/>
          </p:nvCxnSpPr>
          <p:spPr>
            <a:xfrm flipH="1">
              <a:off x="-847967" y="315975"/>
              <a:ext cx="1135750" cy="268006"/>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19" name="Group 18"/>
          <p:cNvGrpSpPr/>
          <p:nvPr/>
        </p:nvGrpSpPr>
        <p:grpSpPr>
          <a:xfrm>
            <a:off x="9687582" y="2155678"/>
            <a:ext cx="2180569" cy="1517912"/>
            <a:chOff x="-1101990" y="-1387784"/>
            <a:chExt cx="2414053" cy="1678926"/>
          </a:xfrm>
        </p:grpSpPr>
        <p:grpSp>
          <p:nvGrpSpPr>
            <p:cNvPr id="20" name="Group 19"/>
            <p:cNvGrpSpPr/>
            <p:nvPr/>
          </p:nvGrpSpPr>
          <p:grpSpPr>
            <a:xfrm>
              <a:off x="-616684" y="-1387784"/>
              <a:ext cx="1928747" cy="1678926"/>
              <a:chOff x="-592922" y="-1262708"/>
              <a:chExt cx="1929041" cy="1681354"/>
            </a:xfrm>
          </p:grpSpPr>
          <p:sp>
            <p:nvSpPr>
              <p:cNvPr id="22" name="TextBox 19"/>
              <p:cNvSpPr txBox="1"/>
              <p:nvPr/>
            </p:nvSpPr>
            <p:spPr>
              <a:xfrm>
                <a:off x="-303703" y="128867"/>
                <a:ext cx="1639822" cy="28977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marL="0" marR="0">
                  <a:spcBef>
                    <a:spcPts val="0"/>
                  </a:spcBef>
                  <a:spcAft>
                    <a:spcPts val="0"/>
                  </a:spcAft>
                </a:pPr>
                <a:r>
                  <a:rPr lang="en-US" sz="1100" kern="1200" dirty="0">
                    <a:effectLst/>
                    <a:latin typeface="Century Gothic" panose="020B0502020202020204" pitchFamily="34" charset="0"/>
                    <a:ea typeface="MS Mincho" panose="02020609040205080304" pitchFamily="49" charset="-128"/>
                    <a:cs typeface="Times New Roman" panose="02020603050405020304" pitchFamily="18" charset="0"/>
                  </a:rPr>
                  <a:t>Horizontal Pole turn</a:t>
                </a:r>
                <a:endParaRPr lang="en-US" sz="2000" dirty="0">
                  <a:effectLst/>
                  <a:latin typeface="Times New Roman" panose="02020603050405020304" pitchFamily="18" charset="0"/>
                  <a:ea typeface="MS Mincho" panose="02020609040205080304" pitchFamily="49" charset="-128"/>
                </a:endParaRPr>
              </a:p>
            </p:txBody>
          </p:sp>
          <p:cxnSp>
            <p:nvCxnSpPr>
              <p:cNvPr id="23" name="Straight Arrow Connector 22"/>
              <p:cNvCxnSpPr/>
              <p:nvPr/>
            </p:nvCxnSpPr>
            <p:spPr>
              <a:xfrm flipH="1" flipV="1">
                <a:off x="-592922" y="-1262708"/>
                <a:ext cx="1178927" cy="1396718"/>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21" name="Straight Arrow Connector 20"/>
            <p:cNvCxnSpPr/>
            <p:nvPr/>
          </p:nvCxnSpPr>
          <p:spPr>
            <a:xfrm flipH="1" flipV="1">
              <a:off x="-1101990" y="-1143233"/>
              <a:ext cx="1663365" cy="1150423"/>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4" name="Group 3"/>
          <p:cNvGrpSpPr/>
          <p:nvPr/>
        </p:nvGrpSpPr>
        <p:grpSpPr>
          <a:xfrm>
            <a:off x="535190" y="1342467"/>
            <a:ext cx="6673351" cy="5130694"/>
            <a:chOff x="535190" y="1342467"/>
            <a:chExt cx="6673351" cy="5130694"/>
          </a:xfrm>
        </p:grpSpPr>
        <p:pic>
          <p:nvPicPr>
            <p:cNvPr id="2" name="Picture 1"/>
            <p:cNvPicPr>
              <a:picLocks noChangeAspect="1"/>
            </p:cNvPicPr>
            <p:nvPr/>
          </p:nvPicPr>
          <p:blipFill>
            <a:blip r:embed="rId7"/>
            <a:stretch>
              <a:fillRect/>
            </a:stretch>
          </p:blipFill>
          <p:spPr>
            <a:xfrm>
              <a:off x="535190" y="1355400"/>
              <a:ext cx="6673351" cy="5117761"/>
            </a:xfrm>
            <a:prstGeom prst="rect">
              <a:avLst/>
            </a:prstGeom>
          </p:spPr>
        </p:pic>
        <p:sp>
          <p:nvSpPr>
            <p:cNvPr id="40" name="Rectangle 39"/>
            <p:cNvSpPr/>
            <p:nvPr/>
          </p:nvSpPr>
          <p:spPr>
            <a:xfrm>
              <a:off x="1571459" y="1381888"/>
              <a:ext cx="1568615" cy="2433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1" name="Rectangle 40"/>
            <p:cNvSpPr/>
            <p:nvPr/>
          </p:nvSpPr>
          <p:spPr>
            <a:xfrm>
              <a:off x="4705184" y="1355400"/>
              <a:ext cx="1568615" cy="2433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2" name="Rectangle 41"/>
            <p:cNvSpPr/>
            <p:nvPr/>
          </p:nvSpPr>
          <p:spPr>
            <a:xfrm>
              <a:off x="535190" y="3931110"/>
              <a:ext cx="6673351" cy="243307"/>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3" name="TextBox 42"/>
            <p:cNvSpPr txBox="1"/>
            <p:nvPr/>
          </p:nvSpPr>
          <p:spPr>
            <a:xfrm>
              <a:off x="1286532" y="1342467"/>
              <a:ext cx="2028119" cy="307777"/>
            </a:xfrm>
            <a:prstGeom prst="rect">
              <a:avLst/>
            </a:prstGeom>
            <a:noFill/>
          </p:spPr>
          <p:txBody>
            <a:bodyPr wrap="none" rtlCol="0">
              <a:spAutoFit/>
            </a:bodyPr>
            <a:lstStyle/>
            <a:p>
              <a:r>
                <a:rPr lang="en-US" sz="1400" dirty="0" smtClean="0">
                  <a:solidFill>
                    <a:schemeClr val="bg1">
                      <a:lumMod val="75000"/>
                    </a:schemeClr>
                  </a:solidFill>
                  <a:latin typeface="Century Gothic" pitchFamily="34" charset="0"/>
                </a:rPr>
                <a:t>Inner Layer 2D Model</a:t>
              </a:r>
              <a:endParaRPr lang="en-US" sz="1600" dirty="0">
                <a:solidFill>
                  <a:schemeClr val="bg1">
                    <a:lumMod val="75000"/>
                  </a:schemeClr>
                </a:solidFill>
                <a:latin typeface="Century Gothic" pitchFamily="34" charset="0"/>
              </a:endParaRPr>
            </a:p>
          </p:txBody>
        </p:sp>
        <p:sp>
          <p:nvSpPr>
            <p:cNvPr id="45" name="TextBox 44"/>
            <p:cNvSpPr txBox="1"/>
            <p:nvPr/>
          </p:nvSpPr>
          <p:spPr>
            <a:xfrm>
              <a:off x="4578319" y="1349653"/>
              <a:ext cx="2028119" cy="307777"/>
            </a:xfrm>
            <a:prstGeom prst="rect">
              <a:avLst/>
            </a:prstGeom>
            <a:noFill/>
          </p:spPr>
          <p:txBody>
            <a:bodyPr wrap="none" rtlCol="0">
              <a:spAutoFit/>
            </a:bodyPr>
            <a:lstStyle/>
            <a:p>
              <a:r>
                <a:rPr lang="en-US" sz="1400" dirty="0" smtClean="0">
                  <a:solidFill>
                    <a:schemeClr val="bg1">
                      <a:lumMod val="75000"/>
                    </a:schemeClr>
                  </a:solidFill>
                  <a:latin typeface="Century Gothic" pitchFamily="34" charset="0"/>
                </a:rPr>
                <a:t>Inner Layer 3D Model</a:t>
              </a:r>
              <a:endParaRPr lang="en-US" sz="1600" dirty="0">
                <a:solidFill>
                  <a:schemeClr val="bg1">
                    <a:lumMod val="75000"/>
                  </a:schemeClr>
                </a:solidFill>
                <a:latin typeface="Century Gothic" pitchFamily="34" charset="0"/>
              </a:endParaRPr>
            </a:p>
          </p:txBody>
        </p:sp>
        <p:sp>
          <p:nvSpPr>
            <p:cNvPr id="46" name="TextBox 45"/>
            <p:cNvSpPr txBox="1"/>
            <p:nvPr/>
          </p:nvSpPr>
          <p:spPr>
            <a:xfrm>
              <a:off x="1173203" y="3892895"/>
              <a:ext cx="2095445" cy="307777"/>
            </a:xfrm>
            <a:prstGeom prst="rect">
              <a:avLst/>
            </a:prstGeom>
            <a:noFill/>
          </p:spPr>
          <p:txBody>
            <a:bodyPr wrap="none" rtlCol="0">
              <a:spAutoFit/>
            </a:bodyPr>
            <a:lstStyle/>
            <a:p>
              <a:r>
                <a:rPr lang="en-US" sz="1400" dirty="0" smtClean="0">
                  <a:solidFill>
                    <a:schemeClr val="bg1">
                      <a:lumMod val="75000"/>
                    </a:schemeClr>
                  </a:solidFill>
                  <a:latin typeface="Century Gothic" pitchFamily="34" charset="0"/>
                </a:rPr>
                <a:t>Outer Layer 2D Model</a:t>
              </a:r>
              <a:endParaRPr lang="en-US" sz="1600" dirty="0">
                <a:solidFill>
                  <a:schemeClr val="bg1">
                    <a:lumMod val="75000"/>
                  </a:schemeClr>
                </a:solidFill>
                <a:latin typeface="Century Gothic" pitchFamily="34" charset="0"/>
              </a:endParaRPr>
            </a:p>
          </p:txBody>
        </p:sp>
        <p:sp>
          <p:nvSpPr>
            <p:cNvPr id="47" name="TextBox 46"/>
            <p:cNvSpPr txBox="1"/>
            <p:nvPr/>
          </p:nvSpPr>
          <p:spPr>
            <a:xfrm>
              <a:off x="4598804" y="3900081"/>
              <a:ext cx="2095445" cy="307777"/>
            </a:xfrm>
            <a:prstGeom prst="rect">
              <a:avLst/>
            </a:prstGeom>
            <a:noFill/>
          </p:spPr>
          <p:txBody>
            <a:bodyPr wrap="none" rtlCol="0">
              <a:spAutoFit/>
            </a:bodyPr>
            <a:lstStyle/>
            <a:p>
              <a:r>
                <a:rPr lang="en-US" sz="1400" dirty="0" smtClean="0">
                  <a:solidFill>
                    <a:schemeClr val="bg1">
                      <a:lumMod val="75000"/>
                    </a:schemeClr>
                  </a:solidFill>
                  <a:latin typeface="Century Gothic" pitchFamily="34" charset="0"/>
                </a:rPr>
                <a:t>Outer Layer 3D Model</a:t>
              </a:r>
              <a:endParaRPr lang="en-US" sz="1600" dirty="0">
                <a:solidFill>
                  <a:schemeClr val="bg1">
                    <a:lumMod val="75000"/>
                  </a:schemeClr>
                </a:solidFill>
                <a:latin typeface="Century Gothic" pitchFamily="34" charset="0"/>
              </a:endParaRPr>
            </a:p>
          </p:txBody>
        </p:sp>
      </p:grpSp>
      <p:sp>
        <p:nvSpPr>
          <p:cNvPr id="48" name="TextBox 47"/>
          <p:cNvSpPr txBox="1"/>
          <p:nvPr/>
        </p:nvSpPr>
        <p:spPr>
          <a:xfrm>
            <a:off x="7229474" y="4091260"/>
            <a:ext cx="4962525" cy="2677656"/>
          </a:xfrm>
          <a:prstGeom prst="rect">
            <a:avLst/>
          </a:prstGeom>
          <a:noFill/>
        </p:spPr>
        <p:txBody>
          <a:bodyPr wrap="square" rtlCol="0">
            <a:spAutoFit/>
          </a:bodyPr>
          <a:lstStyle/>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The design goal is to achieve a </a:t>
            </a:r>
            <a:r>
              <a:rPr lang="en-US" sz="1200" dirty="0" smtClean="0">
                <a:ln w="0"/>
                <a:solidFill>
                  <a:schemeClr val="bg1">
                    <a:lumMod val="85000"/>
                  </a:schemeClr>
                </a:solidFill>
                <a:latin typeface="Century Gothic" panose="020B0502020202020204" pitchFamily="34" charset="0"/>
              </a:rPr>
              <a:t>symmetric deformation </a:t>
            </a:r>
            <a:r>
              <a:rPr lang="en-US" sz="1200" dirty="0">
                <a:ln w="0"/>
                <a:solidFill>
                  <a:schemeClr val="bg1">
                    <a:lumMod val="85000"/>
                  </a:schemeClr>
                </a:solidFill>
                <a:latin typeface="Century Gothic" panose="020B0502020202020204" pitchFamily="34" charset="0"/>
              </a:rPr>
              <a:t>of the vertical and </a:t>
            </a:r>
            <a:r>
              <a:rPr lang="en-US" sz="1200" dirty="0" smtClean="0">
                <a:ln w="0"/>
                <a:solidFill>
                  <a:schemeClr val="bg1">
                    <a:lumMod val="85000"/>
                  </a:schemeClr>
                </a:solidFill>
                <a:latin typeface="Century Gothic" panose="020B0502020202020204" pitchFamily="34" charset="0"/>
              </a:rPr>
              <a:t>the horizontal </a:t>
            </a:r>
            <a:r>
              <a:rPr lang="en-US" sz="1200" dirty="0">
                <a:ln w="0"/>
                <a:solidFill>
                  <a:schemeClr val="bg1">
                    <a:lumMod val="85000"/>
                  </a:schemeClr>
                </a:solidFill>
                <a:latin typeface="Century Gothic" panose="020B0502020202020204" pitchFamily="34" charset="0"/>
              </a:rPr>
              <a:t>pole turns during cool down, to prevent any distortions from </a:t>
            </a:r>
            <a:r>
              <a:rPr lang="en-US" sz="1200" dirty="0" err="1" smtClean="0">
                <a:ln w="0"/>
                <a:solidFill>
                  <a:schemeClr val="bg1">
                    <a:lumMod val="85000"/>
                  </a:schemeClr>
                </a:solidFill>
                <a:latin typeface="Century Gothic" panose="020B0502020202020204" pitchFamily="34" charset="0"/>
              </a:rPr>
              <a:t>quadrupole</a:t>
            </a:r>
            <a:r>
              <a:rPr lang="en-US" sz="1200" dirty="0" smtClean="0">
                <a:ln w="0"/>
                <a:solidFill>
                  <a:schemeClr val="bg1">
                    <a:lumMod val="85000"/>
                  </a:schemeClr>
                </a:solidFill>
                <a:latin typeface="Century Gothic" panose="020B0502020202020204" pitchFamily="34" charset="0"/>
              </a:rPr>
              <a:t> symmetry.</a:t>
            </a: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The trend of the deformation is </a:t>
            </a:r>
            <a:r>
              <a:rPr lang="en-US" sz="1200" dirty="0" smtClean="0">
                <a:ln w="0"/>
                <a:solidFill>
                  <a:schemeClr val="bg1">
                    <a:lumMod val="85000"/>
                  </a:schemeClr>
                </a:solidFill>
                <a:latin typeface="Century Gothic" panose="020B0502020202020204" pitchFamily="34" charset="0"/>
              </a:rPr>
              <a:t>similar in </a:t>
            </a:r>
            <a:r>
              <a:rPr lang="en-US" sz="1200" dirty="0">
                <a:ln w="0"/>
                <a:solidFill>
                  <a:schemeClr val="bg1">
                    <a:lumMod val="85000"/>
                  </a:schemeClr>
                </a:solidFill>
                <a:latin typeface="Century Gothic" panose="020B0502020202020204" pitchFamily="34" charset="0"/>
              </a:rPr>
              <a:t>the 2D &amp; 3D </a:t>
            </a:r>
            <a:r>
              <a:rPr lang="en-US" sz="1200" dirty="0" smtClean="0">
                <a:ln w="0"/>
                <a:solidFill>
                  <a:schemeClr val="bg1">
                    <a:lumMod val="85000"/>
                  </a:schemeClr>
                </a:solidFill>
                <a:latin typeface="Century Gothic" panose="020B0502020202020204" pitchFamily="34" charset="0"/>
              </a:rPr>
              <a:t>model.</a:t>
            </a:r>
          </a:p>
          <a:p>
            <a:pPr marL="342900" indent="-342900">
              <a:buFont typeface="Arial" panose="020B0604020202020204" pitchFamily="34" charset="0"/>
              <a:buChar char="•"/>
            </a:pPr>
            <a:endParaRPr lang="en-US" sz="12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During cooling down the yoke gap is firmly closed restoring </a:t>
            </a:r>
            <a:r>
              <a:rPr lang="en-US" sz="1200" dirty="0" smtClean="0">
                <a:ln w="0"/>
                <a:solidFill>
                  <a:schemeClr val="bg1">
                    <a:lumMod val="85000"/>
                  </a:schemeClr>
                </a:solidFill>
                <a:latin typeface="Century Gothic" panose="020B0502020202020204" pitchFamily="34" charset="0"/>
              </a:rPr>
              <a:t>the circular </a:t>
            </a:r>
            <a:r>
              <a:rPr lang="en-US" sz="1200" dirty="0">
                <a:ln w="0"/>
                <a:solidFill>
                  <a:schemeClr val="bg1">
                    <a:lumMod val="85000"/>
                  </a:schemeClr>
                </a:solidFill>
                <a:latin typeface="Century Gothic" panose="020B0502020202020204" pitchFamily="34" charset="0"/>
              </a:rPr>
              <a:t>symmetry of the coil </a:t>
            </a:r>
            <a:r>
              <a:rPr lang="en-US" sz="1200" dirty="0" smtClean="0">
                <a:ln w="0"/>
                <a:solidFill>
                  <a:schemeClr val="bg1">
                    <a:lumMod val="85000"/>
                  </a:schemeClr>
                </a:solidFill>
                <a:latin typeface="Century Gothic" panose="020B0502020202020204" pitchFamily="34" charset="0"/>
              </a:rPr>
              <a:t>assembly.</a:t>
            </a: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At 4.2 K, there is a difference of 0.08 </a:t>
            </a:r>
            <a:r>
              <a:rPr lang="en-US" sz="1200" dirty="0" smtClean="0">
                <a:ln w="0"/>
                <a:solidFill>
                  <a:schemeClr val="bg1">
                    <a:lumMod val="85000"/>
                  </a:schemeClr>
                </a:solidFill>
                <a:latin typeface="Century Gothic" panose="020B0502020202020204" pitchFamily="34" charset="0"/>
              </a:rPr>
              <a:t>mm between </a:t>
            </a:r>
            <a:r>
              <a:rPr lang="en-US" sz="1200" dirty="0">
                <a:ln w="0"/>
                <a:solidFill>
                  <a:schemeClr val="bg1">
                    <a:lumMod val="85000"/>
                  </a:schemeClr>
                </a:solidFill>
                <a:latin typeface="Century Gothic" panose="020B0502020202020204" pitchFamily="34" charset="0"/>
              </a:rPr>
              <a:t>the 2D and the 3D model which can be explained by the </a:t>
            </a:r>
            <a:r>
              <a:rPr lang="en-US" sz="1200" dirty="0" smtClean="0">
                <a:ln w="0"/>
                <a:solidFill>
                  <a:schemeClr val="bg1">
                    <a:lumMod val="85000"/>
                  </a:schemeClr>
                </a:solidFill>
                <a:latin typeface="Century Gothic" panose="020B0502020202020204" pitchFamily="34" charset="0"/>
              </a:rPr>
              <a:t>simplifications applied </a:t>
            </a:r>
            <a:r>
              <a:rPr lang="en-US" sz="1200" dirty="0">
                <a:ln w="0"/>
                <a:solidFill>
                  <a:schemeClr val="bg1">
                    <a:lumMod val="85000"/>
                  </a:schemeClr>
                </a:solidFill>
                <a:latin typeface="Century Gothic" panose="020B0502020202020204" pitchFamily="34" charset="0"/>
              </a:rPr>
              <a:t>in the 3D model and the presence of the magnet’s end regions.</a:t>
            </a: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7244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8">
                                            <p:txEl>
                                              <p:pRg st="0" end="0"/>
                                            </p:txEl>
                                          </p:spTgt>
                                        </p:tgtEl>
                                        <p:attrNameLst>
                                          <p:attrName>style.visibility</p:attrName>
                                        </p:attrNameLst>
                                      </p:cBhvr>
                                      <p:to>
                                        <p:strVal val="visible"/>
                                      </p:to>
                                    </p:set>
                                    <p:animEffect transition="in" filter="fade">
                                      <p:cBhvr>
                                        <p:cTn id="28" dur="500"/>
                                        <p:tgtEl>
                                          <p:spTgt spid="48">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8">
                                            <p:txEl>
                                              <p:pRg st="2" end="2"/>
                                            </p:txEl>
                                          </p:spTgt>
                                        </p:tgtEl>
                                        <p:attrNameLst>
                                          <p:attrName>style.visibility</p:attrName>
                                        </p:attrNameLst>
                                      </p:cBhvr>
                                      <p:to>
                                        <p:strVal val="visible"/>
                                      </p:to>
                                    </p:set>
                                    <p:animEffect transition="in" filter="fade">
                                      <p:cBhvr>
                                        <p:cTn id="38" dur="500"/>
                                        <p:tgtEl>
                                          <p:spTgt spid="48">
                                            <p:txEl>
                                              <p:pRg st="2" end="2"/>
                                            </p:txEl>
                                          </p:spTgt>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48">
                                            <p:txEl>
                                              <p:pRg st="4" end="4"/>
                                            </p:txEl>
                                          </p:spTgt>
                                        </p:tgtEl>
                                        <p:attrNameLst>
                                          <p:attrName>style.visibility</p:attrName>
                                        </p:attrNameLst>
                                      </p:cBhvr>
                                      <p:to>
                                        <p:strVal val="visible"/>
                                      </p:to>
                                    </p:set>
                                    <p:animEffect transition="in" filter="fade">
                                      <p:cBhvr>
                                        <p:cTn id="42" dur="500"/>
                                        <p:tgtEl>
                                          <p:spTgt spid="48">
                                            <p:txEl>
                                              <p:pRg st="4" end="4"/>
                                            </p:txEl>
                                          </p:spTgt>
                                        </p:tgtEl>
                                      </p:cBhvr>
                                    </p:animEffect>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48">
                                            <p:txEl>
                                              <p:pRg st="6" end="6"/>
                                            </p:txEl>
                                          </p:spTgt>
                                        </p:tgtEl>
                                        <p:attrNameLst>
                                          <p:attrName>style.visibility</p:attrName>
                                        </p:attrNameLst>
                                      </p:cBhvr>
                                      <p:to>
                                        <p:strVal val="visible"/>
                                      </p:to>
                                    </p:set>
                                    <p:animEffect transition="in" filter="fade">
                                      <p:cBhvr>
                                        <p:cTn id="46" dur="500"/>
                                        <p:tgtEl>
                                          <p:spTgt spid="4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0"/>
          <p:cNvSpPr/>
          <p:nvPr/>
        </p:nvSpPr>
        <p:spPr>
          <a:xfrm>
            <a:off x="3622321" y="58895"/>
            <a:ext cx="4947360" cy="854574"/>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4163130" y="-7456"/>
            <a:ext cx="3865740" cy="954107"/>
          </a:xfrm>
          <a:prstGeom prst="rect">
            <a:avLst/>
          </a:prstGeom>
          <a:noFill/>
        </p:spPr>
        <p:txBody>
          <a:bodyPr wrap="square" rtlCol="0">
            <a:spAutoFit/>
          </a:bodyPr>
          <a:lstStyle/>
          <a:p>
            <a:pPr algn="ctr"/>
            <a:r>
              <a:rPr lang="en-US" sz="2800" dirty="0" smtClean="0">
                <a:ln w="0"/>
                <a:gradFill>
                  <a:gsLst>
                    <a:gs pos="21000">
                      <a:srgbClr val="53575C"/>
                    </a:gs>
                    <a:gs pos="88000">
                      <a:srgbClr val="C5C7CA"/>
                    </a:gs>
                  </a:gsLst>
                  <a:lin ang="5400000"/>
                </a:gradFill>
                <a:latin typeface="Century Gothic" panose="020B0502020202020204" pitchFamily="34" charset="0"/>
              </a:rPr>
              <a:t>Radial Deformation of Collar</a:t>
            </a:r>
            <a:endParaRPr lang="en-US" sz="2800" dirty="0">
              <a:ln w="0"/>
              <a:gradFill>
                <a:gsLst>
                  <a:gs pos="21000">
                    <a:srgbClr val="53575C"/>
                  </a:gs>
                  <a:gs pos="88000">
                    <a:srgbClr val="C5C7CA"/>
                  </a:gs>
                </a:gsLst>
                <a:lin ang="5400000"/>
              </a:gradFill>
              <a:latin typeface="Century Gothic" panose="020B0502020202020204" pitchFamily="34" charset="0"/>
            </a:endParaRPr>
          </a:p>
        </p:txBody>
      </p:sp>
      <p:pic>
        <p:nvPicPr>
          <p:cNvPr id="18" name="Picture 17"/>
          <p:cNvPicPr/>
          <p:nvPr/>
        </p:nvPicPr>
        <p:blipFill>
          <a:blip r:embed="rId6" cstate="print">
            <a:extLst>
              <a:ext uri="{28A0092B-C50C-407E-A947-70E740481C1C}">
                <a14:useLocalDpi xmlns:a14="http://schemas.microsoft.com/office/drawing/2010/main" val="0"/>
              </a:ext>
            </a:extLst>
          </a:blip>
          <a:stretch>
            <a:fillRect/>
          </a:stretch>
        </p:blipFill>
        <p:spPr bwMode="auto">
          <a:xfrm flipH="1">
            <a:off x="8849894" y="1899885"/>
            <a:ext cx="3250844" cy="3013903"/>
          </a:xfrm>
          <a:prstGeom prst="rect">
            <a:avLst/>
          </a:prstGeom>
          <a:ln>
            <a:noFill/>
          </a:ln>
          <a:extLst>
            <a:ext uri="{53640926-AAD7-44D8-BBD7-CCE9431645EC}">
              <a14:shadowObscured xmlns:a14="http://schemas.microsoft.com/office/drawing/2010/main"/>
            </a:ext>
          </a:extLst>
        </p:spPr>
      </p:pic>
      <p:grpSp>
        <p:nvGrpSpPr>
          <p:cNvPr id="19" name="Group 18"/>
          <p:cNvGrpSpPr>
            <a:grpSpLocks/>
          </p:cNvGrpSpPr>
          <p:nvPr/>
        </p:nvGrpSpPr>
        <p:grpSpPr>
          <a:xfrm>
            <a:off x="10391888" y="1277829"/>
            <a:ext cx="1730366" cy="680063"/>
            <a:chOff x="4319" y="-680632"/>
            <a:chExt cx="1735408" cy="682665"/>
          </a:xfrm>
        </p:grpSpPr>
        <p:sp>
          <p:nvSpPr>
            <p:cNvPr id="23" name="Text Box 90"/>
            <p:cNvSpPr txBox="1"/>
            <p:nvPr/>
          </p:nvSpPr>
          <p:spPr>
            <a:xfrm>
              <a:off x="215867" y="-680632"/>
              <a:ext cx="1523860" cy="518247"/>
            </a:xfrm>
            <a:prstGeom prst="rect">
              <a:avLst/>
            </a:prstGeom>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200" dirty="0">
                  <a:effectLst/>
                  <a:latin typeface="Century Gothic" panose="020B0502020202020204" pitchFamily="34" charset="0"/>
                  <a:ea typeface="Calibri" panose="020F0502020204030204" pitchFamily="34" charset="0"/>
                  <a:cs typeface="Times New Roman" panose="02020603050405020304" pitchFamily="18" charset="0"/>
                </a:rPr>
                <a:t>Probe on the </a:t>
              </a: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vertical </a:t>
              </a:r>
              <a:r>
                <a:rPr lang="en-US" sz="1200" dirty="0">
                  <a:effectLst/>
                  <a:latin typeface="Century Gothic" panose="020B0502020202020204" pitchFamily="34" charset="0"/>
                  <a:ea typeface="Calibri" panose="020F0502020204030204" pitchFamily="34" charset="0"/>
                  <a:cs typeface="Times New Roman" panose="02020603050405020304" pitchFamily="18" charset="0"/>
                </a:rPr>
                <a:t>plane</a:t>
              </a:r>
              <a:endParaRPr lang="en-US" dirty="0">
                <a:effectLst/>
                <a:ea typeface="Calibri" panose="020F0502020204030204" pitchFamily="34" charset="0"/>
                <a:cs typeface="Times New Roman" panose="02020603050405020304" pitchFamily="18" charset="0"/>
              </a:endParaRPr>
            </a:p>
          </p:txBody>
        </p:sp>
        <p:cxnSp>
          <p:nvCxnSpPr>
            <p:cNvPr id="24" name="Straight Arrow Connector 23"/>
            <p:cNvCxnSpPr>
              <a:stCxn id="23" idx="2"/>
            </p:cNvCxnSpPr>
            <p:nvPr/>
          </p:nvCxnSpPr>
          <p:spPr>
            <a:xfrm flipH="1">
              <a:off x="4319" y="-162385"/>
              <a:ext cx="973478" cy="164418"/>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20" name="Group 19"/>
          <p:cNvGrpSpPr>
            <a:grpSpLocks/>
          </p:cNvGrpSpPr>
          <p:nvPr/>
        </p:nvGrpSpPr>
        <p:grpSpPr>
          <a:xfrm>
            <a:off x="10270704" y="3429000"/>
            <a:ext cx="1616497" cy="1965624"/>
            <a:chOff x="694401" y="-41107"/>
            <a:chExt cx="1621312" cy="1973143"/>
          </a:xfrm>
        </p:grpSpPr>
        <p:sp>
          <p:nvSpPr>
            <p:cNvPr id="21" name="Text Box 94"/>
            <p:cNvSpPr txBox="1"/>
            <p:nvPr/>
          </p:nvSpPr>
          <p:spPr>
            <a:xfrm>
              <a:off x="694401" y="1392941"/>
              <a:ext cx="1419209" cy="539095"/>
            </a:xfrm>
            <a:prstGeom prst="rect">
              <a:avLst/>
            </a:prstGeom>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200" dirty="0">
                  <a:effectLst/>
                  <a:latin typeface="Century Gothic" panose="020B0502020202020204" pitchFamily="34" charset="0"/>
                  <a:ea typeface="Calibri" panose="020F0502020204030204" pitchFamily="34" charset="0"/>
                  <a:cs typeface="Times New Roman" panose="02020603050405020304" pitchFamily="18" charset="0"/>
                </a:rPr>
                <a:t>Probe on the horizontal plane</a:t>
              </a:r>
              <a:endParaRPr lang="en-US" dirty="0">
                <a:effectLst/>
                <a:ea typeface="Calibri" panose="020F0502020204030204" pitchFamily="34" charset="0"/>
                <a:cs typeface="Times New Roman" panose="02020603050405020304" pitchFamily="18" charset="0"/>
              </a:endParaRPr>
            </a:p>
          </p:txBody>
        </p:sp>
        <p:cxnSp>
          <p:nvCxnSpPr>
            <p:cNvPr id="22" name="Straight Arrow Connector 21"/>
            <p:cNvCxnSpPr>
              <a:stCxn id="21" idx="0"/>
            </p:cNvCxnSpPr>
            <p:nvPr/>
          </p:nvCxnSpPr>
          <p:spPr>
            <a:xfrm flipV="1">
              <a:off x="1404006" y="-41107"/>
              <a:ext cx="911707" cy="1434048"/>
            </a:xfrm>
            <a:prstGeom prst="straightConnector1">
              <a:avLst/>
            </a:prstGeom>
            <a:ln w="38100">
              <a:tailEnd type="triangle"/>
            </a:ln>
          </p:spPr>
          <p:style>
            <a:lnRef idx="3">
              <a:schemeClr val="accent2"/>
            </a:lnRef>
            <a:fillRef idx="0">
              <a:schemeClr val="accent2"/>
            </a:fillRef>
            <a:effectRef idx="2">
              <a:schemeClr val="accent2"/>
            </a:effectRef>
            <a:fontRef idx="minor">
              <a:schemeClr val="tx1"/>
            </a:fontRef>
          </p:style>
        </p:cxnSp>
      </p:grpSp>
      <p:sp>
        <p:nvSpPr>
          <p:cNvPr id="25" name="TextBox 24"/>
          <p:cNvSpPr txBox="1"/>
          <p:nvPr/>
        </p:nvSpPr>
        <p:spPr>
          <a:xfrm>
            <a:off x="10678" y="5158506"/>
            <a:ext cx="12181322" cy="1384995"/>
          </a:xfrm>
          <a:prstGeom prst="rect">
            <a:avLst/>
          </a:prstGeom>
          <a:noFill/>
        </p:spPr>
        <p:txBody>
          <a:bodyPr wrap="square" rtlCol="0">
            <a:spAutoFit/>
          </a:bodyPr>
          <a:lstStyle/>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The correlation between the 2D &amp; 3D results is very good, showing identical behavior of the structure</a:t>
            </a:r>
            <a:r>
              <a:rPr lang="en-US" sz="1200" dirty="0" smtClean="0">
                <a:ln w="0"/>
                <a:solidFill>
                  <a:schemeClr val="bg1">
                    <a:lumMod val="85000"/>
                  </a:schemeClr>
                </a:solidFill>
                <a:latin typeface="Century Gothic" panose="020B0502020202020204" pitchFamily="34" charset="0"/>
              </a:rPr>
              <a:t>.</a:t>
            </a: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smtClean="0">
                <a:ln w="0"/>
                <a:solidFill>
                  <a:schemeClr val="bg1">
                    <a:lumMod val="85000"/>
                  </a:schemeClr>
                </a:solidFill>
                <a:latin typeface="Century Gothic" panose="020B0502020202020204" pitchFamily="34" charset="0"/>
              </a:rPr>
              <a:t>After </a:t>
            </a:r>
            <a:r>
              <a:rPr lang="en-US" sz="1200" dirty="0">
                <a:ln w="0"/>
                <a:solidFill>
                  <a:schemeClr val="bg1">
                    <a:lumMod val="85000"/>
                  </a:schemeClr>
                </a:solidFill>
                <a:latin typeface="Century Gothic" panose="020B0502020202020204" pitchFamily="34" charset="0"/>
              </a:rPr>
              <a:t>cool-down the circular symmetry is restored. </a:t>
            </a:r>
            <a:endParaRPr lang="en-US" sz="12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smtClean="0">
                <a:ln w="0"/>
                <a:solidFill>
                  <a:schemeClr val="bg1">
                    <a:lumMod val="85000"/>
                  </a:schemeClr>
                </a:solidFill>
                <a:latin typeface="Century Gothic" panose="020B0502020202020204" pitchFamily="34" charset="0"/>
              </a:rPr>
              <a:t>During </a:t>
            </a:r>
            <a:r>
              <a:rPr lang="en-US" sz="1200" dirty="0">
                <a:ln w="0"/>
                <a:solidFill>
                  <a:schemeClr val="bg1">
                    <a:lumMod val="85000"/>
                  </a:schemeClr>
                </a:solidFill>
                <a:latin typeface="Century Gothic" panose="020B0502020202020204" pitchFamily="34" charset="0"/>
              </a:rPr>
              <a:t>powering the horizontal split yoke provides somewhat less support for the coils and some horizontal deformation can </a:t>
            </a:r>
            <a:r>
              <a:rPr lang="en-US" sz="1200" dirty="0" smtClean="0">
                <a:ln w="0"/>
                <a:solidFill>
                  <a:schemeClr val="bg1">
                    <a:lumMod val="85000"/>
                  </a:schemeClr>
                </a:solidFill>
                <a:latin typeface="Century Gothic" panose="020B0502020202020204" pitchFamily="34" charset="0"/>
              </a:rPr>
              <a:t>be observed</a:t>
            </a:r>
            <a:r>
              <a:rPr lang="en-US" sz="1200" dirty="0">
                <a:ln w="0"/>
                <a:solidFill>
                  <a:schemeClr val="bg1">
                    <a:lumMod val="85000"/>
                  </a:schemeClr>
                </a:solidFill>
                <a:latin typeface="Century Gothic" panose="020B0502020202020204" pitchFamily="34" charset="0"/>
              </a:rPr>
              <a:t>, whereas in the vertical plane such deformation is not present up to 155 T/m. </a:t>
            </a:r>
            <a:endParaRPr lang="en-US" sz="12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endParaRPr lang="en-US" sz="1200" dirty="0" smtClean="0">
              <a:ln w="0"/>
              <a:solidFill>
                <a:schemeClr val="bg1">
                  <a:lumMod val="85000"/>
                </a:schemeClr>
              </a:solidFill>
              <a:latin typeface="Century Gothic" panose="020B0502020202020204" pitchFamily="34" charset="0"/>
            </a:endParaRPr>
          </a:p>
        </p:txBody>
      </p:sp>
      <p:grpSp>
        <p:nvGrpSpPr>
          <p:cNvPr id="3" name="Group 2"/>
          <p:cNvGrpSpPr/>
          <p:nvPr/>
        </p:nvGrpSpPr>
        <p:grpSpPr>
          <a:xfrm>
            <a:off x="69669" y="1894174"/>
            <a:ext cx="8520384" cy="3019615"/>
            <a:chOff x="69669" y="1894174"/>
            <a:chExt cx="8520384" cy="3019615"/>
          </a:xfrm>
        </p:grpSpPr>
        <p:pic>
          <p:nvPicPr>
            <p:cNvPr id="2" name="Picture 1"/>
            <p:cNvPicPr>
              <a:picLocks noChangeAspect="1"/>
            </p:cNvPicPr>
            <p:nvPr/>
          </p:nvPicPr>
          <p:blipFill>
            <a:blip r:embed="rId7"/>
            <a:stretch>
              <a:fillRect/>
            </a:stretch>
          </p:blipFill>
          <p:spPr>
            <a:xfrm>
              <a:off x="69669" y="1899886"/>
              <a:ext cx="8520384" cy="3013903"/>
            </a:xfrm>
            <a:prstGeom prst="rect">
              <a:avLst/>
            </a:prstGeom>
          </p:spPr>
        </p:pic>
        <p:sp>
          <p:nvSpPr>
            <p:cNvPr id="29" name="Rectangle 28"/>
            <p:cNvSpPr/>
            <p:nvPr/>
          </p:nvSpPr>
          <p:spPr>
            <a:xfrm>
              <a:off x="1571460" y="1933659"/>
              <a:ext cx="1568615" cy="2433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Rectangle 29"/>
            <p:cNvSpPr/>
            <p:nvPr/>
          </p:nvSpPr>
          <p:spPr>
            <a:xfrm>
              <a:off x="5489410" y="1938001"/>
              <a:ext cx="1568615" cy="2433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TextBox 30"/>
            <p:cNvSpPr txBox="1"/>
            <p:nvPr/>
          </p:nvSpPr>
          <p:spPr>
            <a:xfrm>
              <a:off x="1638300" y="1920409"/>
              <a:ext cx="1146468" cy="338554"/>
            </a:xfrm>
            <a:prstGeom prst="rect">
              <a:avLst/>
            </a:prstGeom>
            <a:noFill/>
          </p:spPr>
          <p:txBody>
            <a:bodyPr wrap="none" rtlCol="0">
              <a:spAutoFit/>
            </a:bodyPr>
            <a:lstStyle/>
            <a:p>
              <a:r>
                <a:rPr lang="en-US" sz="1600" dirty="0" smtClean="0">
                  <a:solidFill>
                    <a:schemeClr val="bg1">
                      <a:lumMod val="75000"/>
                    </a:schemeClr>
                  </a:solidFill>
                  <a:latin typeface="Century Gothic" pitchFamily="34" charset="0"/>
                </a:rPr>
                <a:t>2D Model</a:t>
              </a:r>
              <a:endParaRPr lang="en-US" dirty="0">
                <a:solidFill>
                  <a:schemeClr val="bg1">
                    <a:lumMod val="75000"/>
                  </a:schemeClr>
                </a:solidFill>
                <a:latin typeface="Century Gothic" pitchFamily="34" charset="0"/>
              </a:endParaRPr>
            </a:p>
          </p:txBody>
        </p:sp>
        <p:sp>
          <p:nvSpPr>
            <p:cNvPr id="32" name="TextBox 31"/>
            <p:cNvSpPr txBox="1"/>
            <p:nvPr/>
          </p:nvSpPr>
          <p:spPr>
            <a:xfrm>
              <a:off x="5981700" y="1894174"/>
              <a:ext cx="1146468" cy="338554"/>
            </a:xfrm>
            <a:prstGeom prst="rect">
              <a:avLst/>
            </a:prstGeom>
            <a:noFill/>
          </p:spPr>
          <p:txBody>
            <a:bodyPr wrap="none" rtlCol="0">
              <a:spAutoFit/>
            </a:bodyPr>
            <a:lstStyle/>
            <a:p>
              <a:r>
                <a:rPr lang="en-US" sz="1600" dirty="0">
                  <a:solidFill>
                    <a:schemeClr val="bg1">
                      <a:lumMod val="75000"/>
                    </a:schemeClr>
                  </a:solidFill>
                  <a:latin typeface="Century Gothic" pitchFamily="34" charset="0"/>
                </a:rPr>
                <a:t>3</a:t>
              </a:r>
              <a:r>
                <a:rPr lang="en-US" sz="1600" dirty="0" smtClean="0">
                  <a:solidFill>
                    <a:schemeClr val="bg1">
                      <a:lumMod val="75000"/>
                    </a:schemeClr>
                  </a:solidFill>
                  <a:latin typeface="Century Gothic" pitchFamily="34" charset="0"/>
                </a:rPr>
                <a:t>D Model</a:t>
              </a:r>
              <a:endParaRPr lang="en-US" dirty="0">
                <a:solidFill>
                  <a:schemeClr val="bg1">
                    <a:lumMod val="75000"/>
                  </a:schemeClr>
                </a:solidFill>
                <a:latin typeface="Century Gothic" pitchFamily="34" charset="0"/>
              </a:endParaRPr>
            </a:p>
          </p:txBody>
        </p:sp>
      </p:grpSp>
    </p:spTree>
    <p:extLst>
      <p:ext uri="{BB962C8B-B14F-4D97-AF65-F5344CB8AC3E}">
        <p14:creationId xmlns:p14="http://schemas.microsoft.com/office/powerpoint/2010/main" val="2359875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900"/>
                                        <p:tgtEl>
                                          <p:spTgt spid="18"/>
                                        </p:tgtEl>
                                      </p:cBhvr>
                                    </p:animEffect>
                                  </p:childTnLst>
                                </p:cTn>
                              </p:par>
                            </p:childTnLst>
                          </p:cTn>
                        </p:par>
                        <p:par>
                          <p:cTn id="12" fill="hold">
                            <p:stCondLst>
                              <p:cond delay="14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500"/>
                            </p:stCondLst>
                            <p:childTnLst>
                              <p:par>
                                <p:cTn id="25" presetID="10" presetClass="entr" presetSubtype="0" fill="hold" nodeType="afterEffect">
                                  <p:stCondLst>
                                    <p:cond delay="0"/>
                                  </p:stCondLst>
                                  <p:childTnLst>
                                    <p:set>
                                      <p:cBhvr>
                                        <p:cTn id="26" dur="1" fill="hold">
                                          <p:stCondLst>
                                            <p:cond delay="0"/>
                                          </p:stCondLst>
                                        </p:cTn>
                                        <p:tgtEl>
                                          <p:spTgt spid="25">
                                            <p:txEl>
                                              <p:pRg st="0" end="0"/>
                                            </p:txEl>
                                          </p:spTgt>
                                        </p:tgtEl>
                                        <p:attrNameLst>
                                          <p:attrName>style.visibility</p:attrName>
                                        </p:attrNameLst>
                                      </p:cBhvr>
                                      <p:to>
                                        <p:strVal val="visible"/>
                                      </p:to>
                                    </p:set>
                                    <p:animEffect transition="in" filter="fade">
                                      <p:cBhvr>
                                        <p:cTn id="27" dur="500"/>
                                        <p:tgtEl>
                                          <p:spTgt spid="25">
                                            <p:txEl>
                                              <p:pRg st="0" end="0"/>
                                            </p:txEl>
                                          </p:spTgt>
                                        </p:tgtEl>
                                      </p:cBhvr>
                                    </p:animEffect>
                                  </p:childTnLst>
                                </p:cTn>
                              </p:par>
                            </p:childTnLst>
                          </p:cTn>
                        </p:par>
                        <p:par>
                          <p:cTn id="28" fill="hold">
                            <p:stCondLst>
                              <p:cond delay="1000"/>
                            </p:stCondLst>
                            <p:childTnLst>
                              <p:par>
                                <p:cTn id="29" presetID="10" presetClass="entr" presetSubtype="0" fill="hold" nodeType="afterEffect">
                                  <p:stCondLst>
                                    <p:cond delay="0"/>
                                  </p:stCondLst>
                                  <p:childTnLst>
                                    <p:set>
                                      <p:cBhvr>
                                        <p:cTn id="30" dur="1" fill="hold">
                                          <p:stCondLst>
                                            <p:cond delay="0"/>
                                          </p:stCondLst>
                                        </p:cTn>
                                        <p:tgtEl>
                                          <p:spTgt spid="25">
                                            <p:txEl>
                                              <p:pRg st="2" end="2"/>
                                            </p:txEl>
                                          </p:spTgt>
                                        </p:tgtEl>
                                        <p:attrNameLst>
                                          <p:attrName>style.visibility</p:attrName>
                                        </p:attrNameLst>
                                      </p:cBhvr>
                                      <p:to>
                                        <p:strVal val="visible"/>
                                      </p:to>
                                    </p:set>
                                    <p:animEffect transition="in" filter="fade">
                                      <p:cBhvr>
                                        <p:cTn id="31" dur="500"/>
                                        <p:tgtEl>
                                          <p:spTgt spid="25">
                                            <p:txEl>
                                              <p:pRg st="2" end="2"/>
                                            </p:txEl>
                                          </p:spTgt>
                                        </p:tgtEl>
                                      </p:cBhvr>
                                    </p:animEffect>
                                  </p:childTnLst>
                                </p:cTn>
                              </p:par>
                            </p:childTnLst>
                          </p:cTn>
                        </p:par>
                        <p:par>
                          <p:cTn id="32" fill="hold">
                            <p:stCondLst>
                              <p:cond delay="1500"/>
                            </p:stCondLst>
                            <p:childTnLst>
                              <p:par>
                                <p:cTn id="33" presetID="10" presetClass="entr" presetSubtype="0" fill="hold" nodeType="afterEffect">
                                  <p:stCondLst>
                                    <p:cond delay="0"/>
                                  </p:stCondLst>
                                  <p:childTnLst>
                                    <p:set>
                                      <p:cBhvr>
                                        <p:cTn id="34" dur="1" fill="hold">
                                          <p:stCondLst>
                                            <p:cond delay="0"/>
                                          </p:stCondLst>
                                        </p:cTn>
                                        <p:tgtEl>
                                          <p:spTgt spid="25">
                                            <p:txEl>
                                              <p:pRg st="4" end="4"/>
                                            </p:txEl>
                                          </p:spTgt>
                                        </p:tgtEl>
                                        <p:attrNameLst>
                                          <p:attrName>style.visibility</p:attrName>
                                        </p:attrNameLst>
                                      </p:cBhvr>
                                      <p:to>
                                        <p:strVal val="visible"/>
                                      </p:to>
                                    </p:set>
                                    <p:animEffect transition="in" filter="fade">
                                      <p:cBhvr>
                                        <p:cTn id="35" dur="500"/>
                                        <p:tgtEl>
                                          <p:spTgt spid="2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0"/>
          <p:cNvSpPr/>
          <p:nvPr/>
        </p:nvSpPr>
        <p:spPr>
          <a:xfrm>
            <a:off x="3622321" y="58895"/>
            <a:ext cx="4947360" cy="854574"/>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4163130" y="-7456"/>
            <a:ext cx="3865740" cy="923330"/>
          </a:xfrm>
          <a:prstGeom prst="rect">
            <a:avLst/>
          </a:prstGeom>
          <a:noFill/>
        </p:spPr>
        <p:txBody>
          <a:bodyPr wrap="square" rtlCol="0">
            <a:spAutoFit/>
          </a:bodyPr>
          <a:lstStyle/>
          <a:p>
            <a:pPr algn="ctr"/>
            <a:r>
              <a:rPr lang="en-US" sz="5400" dirty="0" smtClean="0">
                <a:ln w="0"/>
                <a:gradFill>
                  <a:gsLst>
                    <a:gs pos="21000">
                      <a:srgbClr val="53575C"/>
                    </a:gs>
                    <a:gs pos="88000">
                      <a:srgbClr val="C5C7CA"/>
                    </a:gs>
                  </a:gsLst>
                  <a:lin ang="5400000"/>
                </a:gradFill>
                <a:latin typeface="Century Gothic" panose="020B0502020202020204" pitchFamily="34" charset="0"/>
              </a:rPr>
              <a:t>Shell Stress</a:t>
            </a:r>
            <a:endParaRPr lang="en-US" sz="5400" dirty="0">
              <a:ln w="0"/>
              <a:gradFill>
                <a:gsLst>
                  <a:gs pos="21000">
                    <a:srgbClr val="53575C"/>
                  </a:gs>
                  <a:gs pos="88000">
                    <a:srgbClr val="C5C7CA"/>
                  </a:gs>
                </a:gsLst>
                <a:lin ang="5400000"/>
              </a:gradFill>
              <a:latin typeface="Century Gothic" panose="020B0502020202020204" pitchFamily="34" charset="0"/>
            </a:endParaRPr>
          </a:p>
        </p:txBody>
      </p:sp>
      <p:grpSp>
        <p:nvGrpSpPr>
          <p:cNvPr id="22" name="Group 21"/>
          <p:cNvGrpSpPr/>
          <p:nvPr/>
        </p:nvGrpSpPr>
        <p:grpSpPr>
          <a:xfrm>
            <a:off x="8200998" y="3658744"/>
            <a:ext cx="3934235" cy="2235538"/>
            <a:chOff x="8028871" y="1619478"/>
            <a:chExt cx="3934235" cy="2235538"/>
          </a:xfrm>
        </p:grpSpPr>
        <p:pic>
          <p:nvPicPr>
            <p:cNvPr id="18" name="Picture 17"/>
            <p:cNvPicPr/>
            <p:nvPr/>
          </p:nvPicPr>
          <p:blipFill rotWithShape="1">
            <a:blip r:embed="rId6">
              <a:extLst>
                <a:ext uri="{28A0092B-C50C-407E-A947-70E740481C1C}">
                  <a14:useLocalDpi xmlns:a14="http://schemas.microsoft.com/office/drawing/2010/main" val="0"/>
                </a:ext>
              </a:extLst>
            </a:blip>
            <a:srcRect r="50000"/>
            <a:stretch/>
          </p:blipFill>
          <p:spPr>
            <a:xfrm>
              <a:off x="8028871" y="1619478"/>
              <a:ext cx="3934235" cy="2235538"/>
            </a:xfrm>
            <a:prstGeom prst="rect">
              <a:avLst/>
            </a:prstGeom>
          </p:spPr>
        </p:pic>
        <p:sp>
          <p:nvSpPr>
            <p:cNvPr id="17" name="Text Box 90"/>
            <p:cNvSpPr txBox="1"/>
            <p:nvPr/>
          </p:nvSpPr>
          <p:spPr>
            <a:xfrm>
              <a:off x="9100969" y="1628103"/>
              <a:ext cx="2017917" cy="359977"/>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300" dirty="0" smtClean="0">
                  <a:effectLst/>
                  <a:latin typeface="Century Gothic" panose="020B0502020202020204" pitchFamily="34" charset="0"/>
                  <a:ea typeface="Calibri" panose="020F0502020204030204" pitchFamily="34" charset="0"/>
                  <a:cs typeface="Times New Roman" panose="02020603050405020304" pitchFamily="18" charset="0"/>
                </a:rPr>
                <a:t>Straight Part @ 155 T/m</a:t>
              </a:r>
              <a:endParaRPr lang="en-US" sz="1300" dirty="0">
                <a:effectLst/>
                <a:ea typeface="Calibri" panose="020F0502020204030204" pitchFamily="34" charset="0"/>
                <a:cs typeface="Times New Roman" panose="02020603050405020304" pitchFamily="18" charset="0"/>
              </a:endParaRPr>
            </a:p>
          </p:txBody>
        </p:sp>
      </p:grpSp>
      <p:grpSp>
        <p:nvGrpSpPr>
          <p:cNvPr id="9" name="Group 8"/>
          <p:cNvGrpSpPr/>
          <p:nvPr/>
        </p:nvGrpSpPr>
        <p:grpSpPr>
          <a:xfrm>
            <a:off x="8200998" y="1307832"/>
            <a:ext cx="3934235" cy="2235538"/>
            <a:chOff x="8028869" y="3993277"/>
            <a:chExt cx="3934235" cy="2235538"/>
          </a:xfrm>
        </p:grpSpPr>
        <p:pic>
          <p:nvPicPr>
            <p:cNvPr id="14" name="Picture 13"/>
            <p:cNvPicPr/>
            <p:nvPr/>
          </p:nvPicPr>
          <p:blipFill rotWithShape="1">
            <a:blip r:embed="rId6">
              <a:extLst>
                <a:ext uri="{28A0092B-C50C-407E-A947-70E740481C1C}">
                  <a14:useLocalDpi xmlns:a14="http://schemas.microsoft.com/office/drawing/2010/main" val="0"/>
                </a:ext>
              </a:extLst>
            </a:blip>
            <a:srcRect l="50000"/>
            <a:stretch/>
          </p:blipFill>
          <p:spPr>
            <a:xfrm>
              <a:off x="8028869" y="3993277"/>
              <a:ext cx="3934235" cy="2235538"/>
            </a:xfrm>
            <a:prstGeom prst="rect">
              <a:avLst/>
            </a:prstGeom>
          </p:spPr>
        </p:pic>
        <p:sp>
          <p:nvSpPr>
            <p:cNvPr id="19" name="Text Box 90"/>
            <p:cNvSpPr txBox="1"/>
            <p:nvPr/>
          </p:nvSpPr>
          <p:spPr>
            <a:xfrm>
              <a:off x="9100970" y="3993277"/>
              <a:ext cx="2017916" cy="359977"/>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US" sz="1300" dirty="0" smtClean="0">
                  <a:effectLst/>
                  <a:latin typeface="Century Gothic" panose="020B0502020202020204" pitchFamily="34" charset="0"/>
                  <a:ea typeface="Calibri" panose="020F0502020204030204" pitchFamily="34" charset="0"/>
                  <a:cs typeface="Times New Roman" panose="02020603050405020304" pitchFamily="18" charset="0"/>
                </a:rPr>
                <a:t>Whole Shell </a:t>
              </a:r>
              <a:r>
                <a:rPr lang="en-US" sz="1300" dirty="0">
                  <a:latin typeface="Century Gothic" panose="020B0502020202020204" pitchFamily="34" charset="0"/>
                  <a:ea typeface="Calibri" panose="020F0502020204030204" pitchFamily="34" charset="0"/>
                  <a:cs typeface="Times New Roman" panose="02020603050405020304" pitchFamily="18" charset="0"/>
                </a:rPr>
                <a:t>@ 155 T/m</a:t>
              </a:r>
              <a:endParaRPr lang="en-US" sz="1300" dirty="0">
                <a:effectLst/>
                <a:ea typeface="Calibri" panose="020F0502020204030204" pitchFamily="34" charset="0"/>
                <a:cs typeface="Times New Roman" panose="02020603050405020304" pitchFamily="18" charset="0"/>
              </a:endParaRPr>
            </a:p>
          </p:txBody>
        </p:sp>
      </p:grpSp>
      <p:sp>
        <p:nvSpPr>
          <p:cNvPr id="24" name="TextBox 23"/>
          <p:cNvSpPr txBox="1"/>
          <p:nvPr/>
        </p:nvSpPr>
        <p:spPr>
          <a:xfrm>
            <a:off x="-64628" y="4858515"/>
            <a:ext cx="12181322" cy="1569660"/>
          </a:xfrm>
          <a:prstGeom prst="rect">
            <a:avLst/>
          </a:prstGeom>
          <a:noFill/>
        </p:spPr>
        <p:txBody>
          <a:bodyPr wrap="square" rtlCol="0">
            <a:spAutoFit/>
          </a:bodyPr>
          <a:lstStyle/>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The stainless steel outer shell tension shall remain below 250 MPa at ambient </a:t>
            </a:r>
            <a:r>
              <a:rPr lang="en-US" sz="1200" dirty="0" smtClean="0">
                <a:ln w="0"/>
                <a:solidFill>
                  <a:schemeClr val="bg1">
                    <a:lumMod val="85000"/>
                  </a:schemeClr>
                </a:solidFill>
                <a:latin typeface="Century Gothic" panose="020B0502020202020204" pitchFamily="34" charset="0"/>
              </a:rPr>
              <a:t>temperature.</a:t>
            </a:r>
          </a:p>
          <a:p>
            <a:endParaRPr lang="en-US" sz="12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After the welding process, the peak value is localized in the welding area while the </a:t>
            </a:r>
            <a:r>
              <a:rPr lang="en-US" sz="1200" dirty="0" smtClean="0">
                <a:ln w="0"/>
                <a:solidFill>
                  <a:schemeClr val="bg1">
                    <a:lumMod val="85000"/>
                  </a:schemeClr>
                </a:solidFill>
                <a:latin typeface="Century Gothic" panose="020B0502020202020204" pitchFamily="34" charset="0"/>
              </a:rPr>
              <a:t>mean</a:t>
            </a:r>
          </a:p>
          <a:p>
            <a:r>
              <a:rPr lang="en-US" sz="1200" dirty="0">
                <a:ln w="0"/>
                <a:solidFill>
                  <a:schemeClr val="bg1">
                    <a:lumMod val="85000"/>
                  </a:schemeClr>
                </a:solidFill>
                <a:latin typeface="Century Gothic" panose="020B0502020202020204" pitchFamily="34" charset="0"/>
              </a:rPr>
              <a:t> </a:t>
            </a:r>
            <a:r>
              <a:rPr lang="en-US" sz="1200" dirty="0" smtClean="0">
                <a:ln w="0"/>
                <a:solidFill>
                  <a:schemeClr val="bg1">
                    <a:lumMod val="85000"/>
                  </a:schemeClr>
                </a:solidFill>
                <a:latin typeface="Century Gothic" panose="020B0502020202020204" pitchFamily="34" charset="0"/>
              </a:rPr>
              <a:t>       </a:t>
            </a:r>
            <a:r>
              <a:rPr lang="en-US" sz="1200" dirty="0">
                <a:ln w="0"/>
                <a:solidFill>
                  <a:schemeClr val="bg1">
                    <a:lumMod val="85000"/>
                  </a:schemeClr>
                </a:solidFill>
                <a:latin typeface="Century Gothic" panose="020B0502020202020204" pitchFamily="34" charset="0"/>
              </a:rPr>
              <a:t>stress in the shell remains below 225 </a:t>
            </a:r>
            <a:r>
              <a:rPr lang="en-US" sz="1200" dirty="0" err="1">
                <a:ln w="0"/>
                <a:solidFill>
                  <a:schemeClr val="bg1">
                    <a:lumMod val="85000"/>
                  </a:schemeClr>
                </a:solidFill>
                <a:latin typeface="Century Gothic" panose="020B0502020202020204" pitchFamily="34" charset="0"/>
              </a:rPr>
              <a:t>MPa</a:t>
            </a:r>
            <a:r>
              <a:rPr lang="en-US" sz="1200" dirty="0">
                <a:ln w="0"/>
                <a:solidFill>
                  <a:schemeClr val="bg1">
                    <a:lumMod val="85000"/>
                  </a:schemeClr>
                </a:solidFill>
                <a:latin typeface="Century Gothic" panose="020B0502020202020204" pitchFamily="34" charset="0"/>
              </a:rPr>
              <a:t>. </a:t>
            </a:r>
            <a:endParaRPr lang="en-US" sz="12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endParaRPr lang="en-US" sz="1200" dirty="0" smtClean="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The 3D model results for the straight part of the shell correlate very well to the 2D </a:t>
            </a:r>
            <a:r>
              <a:rPr lang="en-US" sz="1200" dirty="0" smtClean="0">
                <a:ln w="0"/>
                <a:solidFill>
                  <a:schemeClr val="bg1">
                    <a:lumMod val="85000"/>
                  </a:schemeClr>
                </a:solidFill>
                <a:latin typeface="Century Gothic" panose="020B0502020202020204" pitchFamily="34" charset="0"/>
              </a:rPr>
              <a:t>results.</a:t>
            </a:r>
          </a:p>
          <a:p>
            <a:pPr marL="342900" indent="-342900">
              <a:buFont typeface="Arial" panose="020B0604020202020204" pitchFamily="34" charset="0"/>
              <a:buChar char="•"/>
            </a:pPr>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In the end region of magnet, the deformation of the endplate increases locally the stress </a:t>
            </a:r>
            <a:r>
              <a:rPr lang="en-US" sz="1200" dirty="0" smtClean="0">
                <a:ln w="0"/>
                <a:solidFill>
                  <a:schemeClr val="bg1">
                    <a:lumMod val="85000"/>
                  </a:schemeClr>
                </a:solidFill>
                <a:latin typeface="Century Gothic" panose="020B0502020202020204" pitchFamily="34" charset="0"/>
              </a:rPr>
              <a:t>field. </a:t>
            </a:r>
            <a:endParaRPr lang="en-US" sz="1200" dirty="0">
              <a:ln w="0"/>
              <a:solidFill>
                <a:schemeClr val="bg1">
                  <a:lumMod val="85000"/>
                </a:schemeClr>
              </a:solidFill>
              <a:latin typeface="Century Gothic" panose="020B0502020202020204" pitchFamily="34" charset="0"/>
            </a:endParaRPr>
          </a:p>
        </p:txBody>
      </p:sp>
      <p:grpSp>
        <p:nvGrpSpPr>
          <p:cNvPr id="4" name="Group 3"/>
          <p:cNvGrpSpPr/>
          <p:nvPr/>
        </p:nvGrpSpPr>
        <p:grpSpPr>
          <a:xfrm>
            <a:off x="245583" y="2065624"/>
            <a:ext cx="9027514" cy="2715032"/>
            <a:chOff x="245583" y="2065624"/>
            <a:chExt cx="9027514" cy="2715032"/>
          </a:xfrm>
        </p:grpSpPr>
        <p:grpSp>
          <p:nvGrpSpPr>
            <p:cNvPr id="23" name="Group 22"/>
            <p:cNvGrpSpPr/>
            <p:nvPr/>
          </p:nvGrpSpPr>
          <p:grpSpPr>
            <a:xfrm>
              <a:off x="245583" y="2065624"/>
              <a:ext cx="9027514" cy="2715032"/>
              <a:chOff x="73455" y="2528218"/>
              <a:chExt cx="9027514" cy="2715032"/>
            </a:xfrm>
          </p:grpSpPr>
          <p:pic>
            <p:nvPicPr>
              <p:cNvPr id="2" name="Picture 1"/>
              <p:cNvPicPr>
                <a:picLocks noChangeAspect="1"/>
              </p:cNvPicPr>
              <p:nvPr/>
            </p:nvPicPr>
            <p:blipFill>
              <a:blip r:embed="rId7"/>
              <a:stretch>
                <a:fillRect/>
              </a:stretch>
            </p:blipFill>
            <p:spPr>
              <a:xfrm>
                <a:off x="73455" y="2528218"/>
                <a:ext cx="7758277" cy="2715032"/>
              </a:xfrm>
              <a:prstGeom prst="rect">
                <a:avLst/>
              </a:prstGeom>
            </p:spPr>
          </p:pic>
          <p:sp>
            <p:nvSpPr>
              <p:cNvPr id="3" name="Oval 2"/>
              <p:cNvSpPr/>
              <p:nvPr/>
            </p:nvSpPr>
            <p:spPr>
              <a:xfrm>
                <a:off x="7293685" y="2827177"/>
                <a:ext cx="301214" cy="303299"/>
              </a:xfrm>
              <a:prstGeom prst="ellipse">
                <a:avLst/>
              </a:prstGeom>
              <a:noFill/>
              <a:ln w="28575"/>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 name="Oval 19"/>
              <p:cNvSpPr/>
              <p:nvPr/>
            </p:nvSpPr>
            <p:spPr>
              <a:xfrm>
                <a:off x="7229136" y="3173509"/>
                <a:ext cx="387275" cy="391904"/>
              </a:xfrm>
              <a:prstGeom prst="ellipse">
                <a:avLst/>
              </a:prstGeom>
              <a:noFill/>
              <a:ln w="28575"/>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5" name="Straight Arrow Connector 4"/>
              <p:cNvCxnSpPr>
                <a:stCxn id="3" idx="6"/>
              </p:cNvCxnSpPr>
              <p:nvPr/>
            </p:nvCxnSpPr>
            <p:spPr>
              <a:xfrm flipV="1">
                <a:off x="7594899" y="2978826"/>
                <a:ext cx="1086522" cy="1"/>
              </a:xfrm>
              <a:prstGeom prst="straightConnector1">
                <a:avLst/>
              </a:prstGeom>
              <a:ln w="38100">
                <a:tailEnd type="arrow"/>
              </a:ln>
            </p:spPr>
            <p:style>
              <a:lnRef idx="3">
                <a:schemeClr val="accent2"/>
              </a:lnRef>
              <a:fillRef idx="0">
                <a:schemeClr val="accent2"/>
              </a:fillRef>
              <a:effectRef idx="2">
                <a:schemeClr val="accent2"/>
              </a:effectRef>
              <a:fontRef idx="minor">
                <a:schemeClr val="tx1"/>
              </a:fontRef>
            </p:style>
          </p:cxnSp>
          <p:cxnSp>
            <p:nvCxnSpPr>
              <p:cNvPr id="21" name="Straight Arrow Connector 20"/>
              <p:cNvCxnSpPr/>
              <p:nvPr/>
            </p:nvCxnSpPr>
            <p:spPr>
              <a:xfrm>
                <a:off x="7616411" y="3369463"/>
                <a:ext cx="1484558" cy="1503751"/>
              </a:xfrm>
              <a:prstGeom prst="straightConnector1">
                <a:avLst/>
              </a:prstGeom>
              <a:ln w="38100">
                <a:tailEnd type="arrow"/>
              </a:ln>
            </p:spPr>
            <p:style>
              <a:lnRef idx="3">
                <a:schemeClr val="accent2"/>
              </a:lnRef>
              <a:fillRef idx="0">
                <a:schemeClr val="accent2"/>
              </a:fillRef>
              <a:effectRef idx="2">
                <a:schemeClr val="accent2"/>
              </a:effectRef>
              <a:fontRef idx="minor">
                <a:schemeClr val="tx1"/>
              </a:fontRef>
            </p:style>
          </p:cxnSp>
        </p:grpSp>
        <p:sp>
          <p:nvSpPr>
            <p:cNvPr id="25" name="Rectangle 24"/>
            <p:cNvSpPr/>
            <p:nvPr/>
          </p:nvSpPr>
          <p:spPr>
            <a:xfrm>
              <a:off x="1608379" y="2091859"/>
              <a:ext cx="1125296" cy="219916"/>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 name="Rectangle 25"/>
            <p:cNvSpPr/>
            <p:nvPr/>
          </p:nvSpPr>
          <p:spPr>
            <a:xfrm>
              <a:off x="5478704" y="2096201"/>
              <a:ext cx="1198321" cy="219916"/>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 name="TextBox 26"/>
            <p:cNvSpPr txBox="1"/>
            <p:nvPr/>
          </p:nvSpPr>
          <p:spPr>
            <a:xfrm>
              <a:off x="1638300" y="2091859"/>
              <a:ext cx="1146468" cy="338554"/>
            </a:xfrm>
            <a:prstGeom prst="rect">
              <a:avLst/>
            </a:prstGeom>
            <a:noFill/>
          </p:spPr>
          <p:txBody>
            <a:bodyPr wrap="none" rtlCol="0">
              <a:spAutoFit/>
            </a:bodyPr>
            <a:lstStyle/>
            <a:p>
              <a:r>
                <a:rPr lang="en-US" sz="1600" dirty="0" smtClean="0">
                  <a:solidFill>
                    <a:schemeClr val="bg1">
                      <a:lumMod val="75000"/>
                    </a:schemeClr>
                  </a:solidFill>
                  <a:latin typeface="Century Gothic" pitchFamily="34" charset="0"/>
                </a:rPr>
                <a:t>2D Model</a:t>
              </a:r>
              <a:endParaRPr lang="en-US" dirty="0">
                <a:solidFill>
                  <a:schemeClr val="bg1">
                    <a:lumMod val="75000"/>
                  </a:schemeClr>
                </a:solidFill>
                <a:latin typeface="Century Gothic" pitchFamily="34" charset="0"/>
              </a:endParaRPr>
            </a:p>
          </p:txBody>
        </p:sp>
        <p:sp>
          <p:nvSpPr>
            <p:cNvPr id="28" name="TextBox 27"/>
            <p:cNvSpPr txBox="1"/>
            <p:nvPr/>
          </p:nvSpPr>
          <p:spPr>
            <a:xfrm>
              <a:off x="5600700" y="2065624"/>
              <a:ext cx="1146468" cy="338554"/>
            </a:xfrm>
            <a:prstGeom prst="rect">
              <a:avLst/>
            </a:prstGeom>
            <a:noFill/>
          </p:spPr>
          <p:txBody>
            <a:bodyPr wrap="none" rtlCol="0">
              <a:spAutoFit/>
            </a:bodyPr>
            <a:lstStyle/>
            <a:p>
              <a:r>
                <a:rPr lang="en-US" sz="1600" dirty="0">
                  <a:solidFill>
                    <a:schemeClr val="bg1">
                      <a:lumMod val="75000"/>
                    </a:schemeClr>
                  </a:solidFill>
                  <a:latin typeface="Century Gothic" pitchFamily="34" charset="0"/>
                </a:rPr>
                <a:t>3</a:t>
              </a:r>
              <a:r>
                <a:rPr lang="en-US" sz="1600" dirty="0" smtClean="0">
                  <a:solidFill>
                    <a:schemeClr val="bg1">
                      <a:lumMod val="75000"/>
                    </a:schemeClr>
                  </a:solidFill>
                  <a:latin typeface="Century Gothic" pitchFamily="34" charset="0"/>
                </a:rPr>
                <a:t>D Model</a:t>
              </a:r>
              <a:endParaRPr lang="en-US" dirty="0">
                <a:solidFill>
                  <a:schemeClr val="bg1">
                    <a:lumMod val="75000"/>
                  </a:schemeClr>
                </a:solidFill>
                <a:latin typeface="Century Gothic" pitchFamily="34" charset="0"/>
              </a:endParaRPr>
            </a:p>
          </p:txBody>
        </p:sp>
      </p:grpSp>
    </p:spTree>
    <p:extLst>
      <p:ext uri="{BB962C8B-B14F-4D97-AF65-F5344CB8AC3E}">
        <p14:creationId xmlns:p14="http://schemas.microsoft.com/office/powerpoint/2010/main" val="424390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animEffect transition="in" filter="fade">
                                      <p:cBhvr>
                                        <p:cTn id="11" dur="500"/>
                                        <p:tgtEl>
                                          <p:spTgt spid="2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4">
                                            <p:txEl>
                                              <p:pRg st="2" end="2"/>
                                            </p:txEl>
                                          </p:spTgt>
                                        </p:tgtEl>
                                        <p:attrNameLst>
                                          <p:attrName>style.visibility</p:attrName>
                                        </p:attrNameLst>
                                      </p:cBhvr>
                                      <p:to>
                                        <p:strVal val="visible"/>
                                      </p:to>
                                    </p:set>
                                    <p:animEffect transition="in" filter="fade">
                                      <p:cBhvr>
                                        <p:cTn id="29" dur="500"/>
                                        <p:tgtEl>
                                          <p:spTgt spid="24">
                                            <p:txEl>
                                              <p:pRg st="2" end="2"/>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4">
                                            <p:txEl>
                                              <p:pRg st="3" end="3"/>
                                            </p:txEl>
                                          </p:spTgt>
                                        </p:tgtEl>
                                        <p:attrNameLst>
                                          <p:attrName>style.visibility</p:attrName>
                                        </p:attrNameLst>
                                      </p:cBhvr>
                                      <p:to>
                                        <p:strVal val="visible"/>
                                      </p:to>
                                    </p:set>
                                    <p:animEffect transition="in" filter="fade">
                                      <p:cBhvr>
                                        <p:cTn id="32" dur="500"/>
                                        <p:tgtEl>
                                          <p:spTgt spid="24">
                                            <p:txEl>
                                              <p:pRg st="3" end="3"/>
                                            </p:txEl>
                                          </p:spTgt>
                                        </p:tgtEl>
                                      </p:cBhvr>
                                    </p:animEffect>
                                  </p:childTnLst>
                                </p:cTn>
                              </p:par>
                            </p:childTnLst>
                          </p:cTn>
                        </p:par>
                        <p:par>
                          <p:cTn id="33" fill="hold">
                            <p:stCondLst>
                              <p:cond delay="500"/>
                            </p:stCondLst>
                            <p:childTnLst>
                              <p:par>
                                <p:cTn id="34" presetID="10" presetClass="entr" presetSubtype="0" fill="hold" nodeType="afterEffect">
                                  <p:stCondLst>
                                    <p:cond delay="0"/>
                                  </p:stCondLst>
                                  <p:childTnLst>
                                    <p:set>
                                      <p:cBhvr>
                                        <p:cTn id="35" dur="1" fill="hold">
                                          <p:stCondLst>
                                            <p:cond delay="0"/>
                                          </p:stCondLst>
                                        </p:cTn>
                                        <p:tgtEl>
                                          <p:spTgt spid="24">
                                            <p:txEl>
                                              <p:pRg st="5" end="5"/>
                                            </p:txEl>
                                          </p:spTgt>
                                        </p:tgtEl>
                                        <p:attrNameLst>
                                          <p:attrName>style.visibility</p:attrName>
                                        </p:attrNameLst>
                                      </p:cBhvr>
                                      <p:to>
                                        <p:strVal val="visible"/>
                                      </p:to>
                                    </p:set>
                                    <p:animEffect transition="in" filter="fade">
                                      <p:cBhvr>
                                        <p:cTn id="36" dur="500"/>
                                        <p:tgtEl>
                                          <p:spTgt spid="24">
                                            <p:txEl>
                                              <p:pRg st="5" end="5"/>
                                            </p:txEl>
                                          </p:spTgt>
                                        </p:tgtEl>
                                      </p:cBhvr>
                                    </p:animEffect>
                                  </p:childTnLst>
                                </p:cTn>
                              </p:par>
                            </p:childTnLst>
                          </p:cTn>
                        </p:par>
                        <p:par>
                          <p:cTn id="37" fill="hold">
                            <p:stCondLst>
                              <p:cond delay="1000"/>
                            </p:stCondLst>
                            <p:childTnLst>
                              <p:par>
                                <p:cTn id="38" presetID="10" presetClass="entr" presetSubtype="0" fill="hold" nodeType="afterEffect">
                                  <p:stCondLst>
                                    <p:cond delay="0"/>
                                  </p:stCondLst>
                                  <p:childTnLst>
                                    <p:set>
                                      <p:cBhvr>
                                        <p:cTn id="39" dur="1" fill="hold">
                                          <p:stCondLst>
                                            <p:cond delay="0"/>
                                          </p:stCondLst>
                                        </p:cTn>
                                        <p:tgtEl>
                                          <p:spTgt spid="24">
                                            <p:txEl>
                                              <p:pRg st="7" end="7"/>
                                            </p:txEl>
                                          </p:spTgt>
                                        </p:tgtEl>
                                        <p:attrNameLst>
                                          <p:attrName>style.visibility</p:attrName>
                                        </p:attrNameLst>
                                      </p:cBhvr>
                                      <p:to>
                                        <p:strVal val="visible"/>
                                      </p:to>
                                    </p:set>
                                    <p:animEffect transition="in" filter="fade">
                                      <p:cBhvr>
                                        <p:cTn id="40" dur="500"/>
                                        <p:tgtEl>
                                          <p:spTgt spid="2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0"/>
          <p:cNvSpPr/>
          <p:nvPr/>
        </p:nvSpPr>
        <p:spPr>
          <a:xfrm>
            <a:off x="3622321" y="58895"/>
            <a:ext cx="4947360" cy="854574"/>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4163130" y="-7456"/>
            <a:ext cx="3865740" cy="923330"/>
          </a:xfrm>
          <a:prstGeom prst="rect">
            <a:avLst/>
          </a:prstGeom>
          <a:noFill/>
        </p:spPr>
        <p:txBody>
          <a:bodyPr wrap="square" rtlCol="0">
            <a:spAutoFit/>
          </a:bodyPr>
          <a:lstStyle/>
          <a:p>
            <a:pPr algn="ctr"/>
            <a:r>
              <a:rPr lang="en-US" sz="5400" dirty="0" smtClean="0">
                <a:ln w="0"/>
                <a:gradFill>
                  <a:gsLst>
                    <a:gs pos="21000">
                      <a:srgbClr val="53575C"/>
                    </a:gs>
                    <a:gs pos="88000">
                      <a:srgbClr val="C5C7CA"/>
                    </a:gs>
                  </a:gsLst>
                  <a:lin ang="5400000"/>
                </a:gradFill>
                <a:latin typeface="Century Gothic" panose="020B0502020202020204" pitchFamily="34" charset="0"/>
              </a:rPr>
              <a:t>Yoke Stress</a:t>
            </a:r>
            <a:endParaRPr lang="en-US" sz="5400" dirty="0">
              <a:ln w="0"/>
              <a:gradFill>
                <a:gsLst>
                  <a:gs pos="21000">
                    <a:srgbClr val="53575C"/>
                  </a:gs>
                  <a:gs pos="88000">
                    <a:srgbClr val="C5C7CA"/>
                  </a:gs>
                </a:gsLst>
                <a:lin ang="5400000"/>
              </a:gradFill>
              <a:latin typeface="Century Gothic" panose="020B0502020202020204" pitchFamily="34" charset="0"/>
            </a:endParaRPr>
          </a:p>
        </p:txBody>
      </p:sp>
      <p:sp>
        <p:nvSpPr>
          <p:cNvPr id="14" name="TextBox 13"/>
          <p:cNvSpPr txBox="1"/>
          <p:nvPr/>
        </p:nvSpPr>
        <p:spPr>
          <a:xfrm>
            <a:off x="-64628" y="4266841"/>
            <a:ext cx="12181322" cy="1938992"/>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1200" dirty="0" smtClean="0">
                <a:ln w="0"/>
                <a:solidFill>
                  <a:schemeClr val="bg1">
                    <a:lumMod val="85000"/>
                  </a:schemeClr>
                </a:solidFill>
                <a:latin typeface="Century Gothic" panose="020B0502020202020204" pitchFamily="34" charset="0"/>
              </a:rPr>
              <a:t>In </a:t>
            </a:r>
            <a:r>
              <a:rPr lang="en-US" sz="1200" dirty="0">
                <a:ln w="0"/>
                <a:solidFill>
                  <a:schemeClr val="bg1">
                    <a:lumMod val="85000"/>
                  </a:schemeClr>
                </a:solidFill>
                <a:latin typeface="Century Gothic" panose="020B0502020202020204" pitchFamily="34" charset="0"/>
              </a:rPr>
              <a:t>the 3D </a:t>
            </a:r>
            <a:r>
              <a:rPr lang="en-US" sz="1200" dirty="0" smtClean="0">
                <a:ln w="0"/>
                <a:solidFill>
                  <a:schemeClr val="bg1">
                    <a:lumMod val="85000"/>
                  </a:schemeClr>
                </a:solidFill>
                <a:latin typeface="Century Gothic" panose="020B0502020202020204" pitchFamily="34" charset="0"/>
              </a:rPr>
              <a:t>model, the yoke laminations have </a:t>
            </a:r>
            <a:r>
              <a:rPr lang="en-US" sz="1200" dirty="0">
                <a:ln w="0"/>
                <a:solidFill>
                  <a:schemeClr val="bg1">
                    <a:lumMod val="85000"/>
                  </a:schemeClr>
                </a:solidFill>
                <a:latin typeface="Century Gothic" panose="020B0502020202020204" pitchFamily="34" charset="0"/>
              </a:rPr>
              <a:t>been assumed as a solid </a:t>
            </a:r>
            <a:r>
              <a:rPr lang="en-US" sz="1200" dirty="0" smtClean="0">
                <a:ln w="0"/>
                <a:solidFill>
                  <a:schemeClr val="bg1">
                    <a:lumMod val="85000"/>
                  </a:schemeClr>
                </a:solidFill>
                <a:latin typeface="Century Gothic" panose="020B0502020202020204" pitchFamily="34" charset="0"/>
              </a:rPr>
              <a:t>part.</a:t>
            </a:r>
          </a:p>
          <a:p>
            <a:pPr marL="342900" indent="-342900">
              <a:lnSpc>
                <a:spcPct val="150000"/>
              </a:lnSpc>
              <a:buFont typeface="Arial" panose="020B0604020202020204" pitchFamily="34" charset="0"/>
              <a:buChar char="•"/>
            </a:pPr>
            <a:r>
              <a:rPr lang="en-US" sz="1200" dirty="0" smtClean="0">
                <a:ln w="0"/>
                <a:solidFill>
                  <a:schemeClr val="bg1">
                    <a:lumMod val="85000"/>
                  </a:schemeClr>
                </a:solidFill>
                <a:latin typeface="Century Gothic" panose="020B0502020202020204" pitchFamily="34" charset="0"/>
              </a:rPr>
              <a:t>The general rigidity of the yoke is reduced by the heat exchanger holes and the horizontal split plane.</a:t>
            </a:r>
          </a:p>
          <a:p>
            <a:pPr marL="342900" indent="-342900">
              <a:buFont typeface="Arial" panose="020B0604020202020204" pitchFamily="34" charset="0"/>
              <a:buChar char="•"/>
            </a:pPr>
            <a:r>
              <a:rPr lang="en-US" sz="1200" dirty="0" smtClean="0">
                <a:ln w="0"/>
                <a:solidFill>
                  <a:schemeClr val="bg1">
                    <a:lumMod val="85000"/>
                  </a:schemeClr>
                </a:solidFill>
                <a:latin typeface="Century Gothic" panose="020B0502020202020204" pitchFamily="34" charset="0"/>
              </a:rPr>
              <a:t>During </a:t>
            </a:r>
            <a:r>
              <a:rPr lang="en-US" sz="1200" dirty="0">
                <a:ln w="0"/>
                <a:solidFill>
                  <a:schemeClr val="bg1">
                    <a:lumMod val="85000"/>
                  </a:schemeClr>
                </a:solidFill>
                <a:latin typeface="Century Gothic" panose="020B0502020202020204" pitchFamily="34" charset="0"/>
              </a:rPr>
              <a:t>the yoke </a:t>
            </a:r>
            <a:r>
              <a:rPr lang="en-US" sz="1200" dirty="0" smtClean="0">
                <a:ln w="0"/>
                <a:solidFill>
                  <a:schemeClr val="bg1">
                    <a:lumMod val="85000"/>
                  </a:schemeClr>
                </a:solidFill>
                <a:latin typeface="Century Gothic" panose="020B0502020202020204" pitchFamily="34" charset="0"/>
              </a:rPr>
              <a:t>assembly, </a:t>
            </a:r>
            <a:r>
              <a:rPr lang="en-US" sz="1200" dirty="0">
                <a:ln w="0"/>
                <a:solidFill>
                  <a:schemeClr val="bg1">
                    <a:lumMod val="85000"/>
                  </a:schemeClr>
                </a:solidFill>
                <a:latin typeface="Century Gothic" panose="020B0502020202020204" pitchFamily="34" charset="0"/>
              </a:rPr>
              <a:t>the interference between the collared coil and the yoke around the vertical axis induce slight bending of the yoke </a:t>
            </a:r>
            <a:r>
              <a:rPr lang="en-US" sz="1200" dirty="0" smtClean="0">
                <a:ln w="0"/>
                <a:solidFill>
                  <a:schemeClr val="bg1">
                    <a:lumMod val="85000"/>
                  </a:schemeClr>
                </a:solidFill>
                <a:latin typeface="Century Gothic" panose="020B0502020202020204" pitchFamily="34" charset="0"/>
              </a:rPr>
              <a:t>around </a:t>
            </a:r>
            <a:r>
              <a:rPr lang="en-US" sz="1200" dirty="0">
                <a:ln w="0"/>
                <a:solidFill>
                  <a:schemeClr val="bg1">
                    <a:lumMod val="85000"/>
                  </a:schemeClr>
                </a:solidFill>
                <a:latin typeface="Century Gothic" panose="020B0502020202020204" pitchFamily="34" charset="0"/>
              </a:rPr>
              <a:t>the collared </a:t>
            </a:r>
            <a:r>
              <a:rPr lang="en-US" sz="1200" dirty="0" smtClean="0">
                <a:ln w="0"/>
                <a:solidFill>
                  <a:schemeClr val="bg1">
                    <a:lumMod val="85000"/>
                  </a:schemeClr>
                </a:solidFill>
                <a:latin typeface="Century Gothic" panose="020B0502020202020204" pitchFamily="34" charset="0"/>
              </a:rPr>
              <a:t>coil.</a:t>
            </a:r>
          </a:p>
          <a:p>
            <a:pPr marL="342900" indent="-342900">
              <a:lnSpc>
                <a:spcPct val="150000"/>
              </a:lnSpc>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To compensate for this and to store the strain energy in the yoke, the mid-plane has a slight </a:t>
            </a:r>
            <a:r>
              <a:rPr lang="en-US" sz="1200" dirty="0" smtClean="0">
                <a:ln w="0"/>
                <a:solidFill>
                  <a:schemeClr val="bg1">
                    <a:lumMod val="85000"/>
                  </a:schemeClr>
                </a:solidFill>
                <a:latin typeface="Century Gothic" panose="020B0502020202020204" pitchFamily="34" charset="0"/>
              </a:rPr>
              <a:t>taper.</a:t>
            </a:r>
            <a:endParaRPr lang="en-US" sz="1200" dirty="0">
              <a:ln w="0"/>
              <a:solidFill>
                <a:schemeClr val="bg1">
                  <a:lumMod val="85000"/>
                </a:schemeClr>
              </a:solidFill>
              <a:latin typeface="Century Gothic" panose="020B0502020202020204" pitchFamily="34" charset="0"/>
            </a:endParaRPr>
          </a:p>
          <a:p>
            <a:pPr marL="342900" indent="-342900">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Along the horizontal plane the contact pressure at the collar-yoke interface is enough to bend the </a:t>
            </a:r>
            <a:r>
              <a:rPr lang="en-US" sz="1200" dirty="0" smtClean="0">
                <a:ln w="0"/>
                <a:solidFill>
                  <a:schemeClr val="bg1">
                    <a:lumMod val="85000"/>
                  </a:schemeClr>
                </a:solidFill>
                <a:latin typeface="Century Gothic" panose="020B0502020202020204" pitchFamily="34" charset="0"/>
              </a:rPr>
              <a:t>region between </a:t>
            </a:r>
            <a:r>
              <a:rPr lang="en-US" sz="1200" dirty="0">
                <a:ln w="0"/>
                <a:solidFill>
                  <a:schemeClr val="bg1">
                    <a:lumMod val="85000"/>
                  </a:schemeClr>
                </a:solidFill>
                <a:latin typeface="Century Gothic" panose="020B0502020202020204" pitchFamily="34" charset="0"/>
              </a:rPr>
              <a:t>the heat exchanger hole that locates the Al-bar and the collared coil</a:t>
            </a:r>
            <a:r>
              <a:rPr lang="en-US" sz="1200" dirty="0" smtClean="0">
                <a:ln w="0"/>
                <a:solidFill>
                  <a:schemeClr val="bg1">
                    <a:lumMod val="85000"/>
                  </a:schemeClr>
                </a:solidFill>
                <a:latin typeface="Century Gothic" panose="020B0502020202020204" pitchFamily="34" charset="0"/>
              </a:rPr>
              <a:t>.</a:t>
            </a:r>
          </a:p>
          <a:p>
            <a:pPr marL="342900" indent="-342900">
              <a:lnSpc>
                <a:spcPct val="150000"/>
              </a:lnSpc>
              <a:buFont typeface="Arial" panose="020B0604020202020204" pitchFamily="34" charset="0"/>
              <a:buChar char="•"/>
            </a:pPr>
            <a:r>
              <a:rPr lang="en-US" sz="1200" dirty="0">
                <a:ln w="0"/>
                <a:solidFill>
                  <a:schemeClr val="bg1">
                    <a:lumMod val="85000"/>
                  </a:schemeClr>
                </a:solidFill>
                <a:latin typeface="Century Gothic" panose="020B0502020202020204" pitchFamily="34" charset="0"/>
              </a:rPr>
              <a:t>The correlation between the 2D &amp; 3D results is </a:t>
            </a:r>
            <a:r>
              <a:rPr lang="en-US" sz="1200" dirty="0" smtClean="0">
                <a:ln w="0"/>
                <a:solidFill>
                  <a:schemeClr val="bg1">
                    <a:lumMod val="85000"/>
                  </a:schemeClr>
                </a:solidFill>
                <a:latin typeface="Century Gothic" panose="020B0502020202020204" pitchFamily="34" charset="0"/>
              </a:rPr>
              <a:t> very good.</a:t>
            </a:r>
            <a:endParaRPr lang="en-US" sz="1200" dirty="0">
              <a:ln w="0"/>
              <a:solidFill>
                <a:schemeClr val="bg1">
                  <a:lumMod val="85000"/>
                </a:schemeClr>
              </a:solidFill>
              <a:latin typeface="Century Gothic" panose="020B0502020202020204" pitchFamily="34" charset="0"/>
            </a:endParaRPr>
          </a:p>
        </p:txBody>
      </p:sp>
      <p:grpSp>
        <p:nvGrpSpPr>
          <p:cNvPr id="2" name="Group 1"/>
          <p:cNvGrpSpPr/>
          <p:nvPr/>
        </p:nvGrpSpPr>
        <p:grpSpPr>
          <a:xfrm>
            <a:off x="8025496" y="1601833"/>
            <a:ext cx="4091198" cy="1955611"/>
            <a:chOff x="8025496" y="1601833"/>
            <a:chExt cx="4091198" cy="1955611"/>
          </a:xfrm>
        </p:grpSpPr>
        <p:pic>
          <p:nvPicPr>
            <p:cNvPr id="20" name="Picture 19"/>
            <p:cNvPicPr/>
            <p:nvPr/>
          </p:nvPicPr>
          <p:blipFill>
            <a:blip r:embed="rId6">
              <a:extLst>
                <a:ext uri="{28A0092B-C50C-407E-A947-70E740481C1C}">
                  <a14:useLocalDpi xmlns:a14="http://schemas.microsoft.com/office/drawing/2010/main" val="0"/>
                </a:ext>
              </a:extLst>
            </a:blip>
            <a:stretch>
              <a:fillRect/>
            </a:stretch>
          </p:blipFill>
          <p:spPr>
            <a:xfrm>
              <a:off x="8025496" y="1882588"/>
              <a:ext cx="4091198" cy="1674856"/>
            </a:xfrm>
            <a:prstGeom prst="rect">
              <a:avLst/>
            </a:prstGeom>
          </p:spPr>
        </p:pic>
        <p:sp>
          <p:nvSpPr>
            <p:cNvPr id="17" name="Text Box 90"/>
            <p:cNvSpPr txBox="1"/>
            <p:nvPr/>
          </p:nvSpPr>
          <p:spPr>
            <a:xfrm>
              <a:off x="9273096" y="1601833"/>
              <a:ext cx="2017917" cy="359977"/>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300" dirty="0" smtClean="0">
                  <a:effectLst/>
                  <a:latin typeface="Century Gothic" panose="020B0502020202020204" pitchFamily="34" charset="0"/>
                  <a:ea typeface="Calibri" panose="020F0502020204030204" pitchFamily="34" charset="0"/>
                  <a:cs typeface="Times New Roman" panose="02020603050405020304" pitchFamily="18" charset="0"/>
                </a:rPr>
                <a:t>Straight Part @ 155 T/m</a:t>
              </a:r>
              <a:endParaRPr lang="en-US" sz="1300" dirty="0">
                <a:effectLst/>
                <a:ea typeface="Calibri" panose="020F0502020204030204" pitchFamily="34" charset="0"/>
                <a:cs typeface="Times New Roman" panose="02020603050405020304" pitchFamily="18" charset="0"/>
              </a:endParaRPr>
            </a:p>
          </p:txBody>
        </p:sp>
      </p:grpSp>
      <p:grpSp>
        <p:nvGrpSpPr>
          <p:cNvPr id="4" name="Group 3"/>
          <p:cNvGrpSpPr/>
          <p:nvPr/>
        </p:nvGrpSpPr>
        <p:grpSpPr>
          <a:xfrm>
            <a:off x="88719" y="1255086"/>
            <a:ext cx="7880232" cy="2840080"/>
            <a:chOff x="88719" y="1255086"/>
            <a:chExt cx="7880232" cy="2840080"/>
          </a:xfrm>
        </p:grpSpPr>
        <p:pic>
          <p:nvPicPr>
            <p:cNvPr id="3" name="Picture 2"/>
            <p:cNvPicPr>
              <a:picLocks noChangeAspect="1"/>
            </p:cNvPicPr>
            <p:nvPr/>
          </p:nvPicPr>
          <p:blipFill>
            <a:blip r:embed="rId7"/>
            <a:stretch>
              <a:fillRect/>
            </a:stretch>
          </p:blipFill>
          <p:spPr>
            <a:xfrm>
              <a:off x="88719" y="1265984"/>
              <a:ext cx="7880232" cy="2829182"/>
            </a:xfrm>
            <a:prstGeom prst="rect">
              <a:avLst/>
            </a:prstGeom>
          </p:spPr>
        </p:pic>
        <p:sp>
          <p:nvSpPr>
            <p:cNvPr id="5" name="Rectangle 4"/>
            <p:cNvSpPr/>
            <p:nvPr/>
          </p:nvSpPr>
          <p:spPr>
            <a:xfrm>
              <a:off x="1503604" y="1285034"/>
              <a:ext cx="1134821" cy="219916"/>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ectangle 20"/>
            <p:cNvSpPr/>
            <p:nvPr/>
          </p:nvSpPr>
          <p:spPr>
            <a:xfrm>
              <a:off x="5421554" y="1308426"/>
              <a:ext cx="1131646" cy="219916"/>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TextBox 21"/>
            <p:cNvSpPr txBox="1"/>
            <p:nvPr/>
          </p:nvSpPr>
          <p:spPr>
            <a:xfrm>
              <a:off x="1534203" y="1255086"/>
              <a:ext cx="1146468" cy="338554"/>
            </a:xfrm>
            <a:prstGeom prst="rect">
              <a:avLst/>
            </a:prstGeom>
            <a:noFill/>
          </p:spPr>
          <p:txBody>
            <a:bodyPr wrap="none" rtlCol="0">
              <a:spAutoFit/>
            </a:bodyPr>
            <a:lstStyle/>
            <a:p>
              <a:r>
                <a:rPr lang="en-US" sz="1600" dirty="0" smtClean="0">
                  <a:solidFill>
                    <a:schemeClr val="bg1">
                      <a:lumMod val="75000"/>
                    </a:schemeClr>
                  </a:solidFill>
                  <a:latin typeface="Century Gothic" pitchFamily="34" charset="0"/>
                </a:rPr>
                <a:t>2D Model</a:t>
              </a:r>
              <a:endParaRPr lang="en-US" dirty="0">
                <a:solidFill>
                  <a:schemeClr val="bg1">
                    <a:lumMod val="75000"/>
                  </a:schemeClr>
                </a:solidFill>
                <a:latin typeface="Century Gothic" pitchFamily="34" charset="0"/>
              </a:endParaRPr>
            </a:p>
          </p:txBody>
        </p:sp>
        <p:sp>
          <p:nvSpPr>
            <p:cNvPr id="23" name="TextBox 22"/>
            <p:cNvSpPr txBox="1"/>
            <p:nvPr/>
          </p:nvSpPr>
          <p:spPr>
            <a:xfrm>
              <a:off x="5530386" y="1262847"/>
              <a:ext cx="1146468" cy="338554"/>
            </a:xfrm>
            <a:prstGeom prst="rect">
              <a:avLst/>
            </a:prstGeom>
            <a:noFill/>
          </p:spPr>
          <p:txBody>
            <a:bodyPr wrap="none" rtlCol="0">
              <a:spAutoFit/>
            </a:bodyPr>
            <a:lstStyle/>
            <a:p>
              <a:r>
                <a:rPr lang="en-US" sz="1600" dirty="0">
                  <a:solidFill>
                    <a:schemeClr val="bg1">
                      <a:lumMod val="75000"/>
                    </a:schemeClr>
                  </a:solidFill>
                  <a:latin typeface="Century Gothic" pitchFamily="34" charset="0"/>
                </a:rPr>
                <a:t>3</a:t>
              </a:r>
              <a:r>
                <a:rPr lang="en-US" sz="1600" dirty="0" smtClean="0">
                  <a:solidFill>
                    <a:schemeClr val="bg1">
                      <a:lumMod val="75000"/>
                    </a:schemeClr>
                  </a:solidFill>
                  <a:latin typeface="Century Gothic" pitchFamily="34" charset="0"/>
                </a:rPr>
                <a:t>D Model</a:t>
              </a:r>
              <a:endParaRPr lang="en-US" dirty="0">
                <a:solidFill>
                  <a:schemeClr val="bg1">
                    <a:lumMod val="75000"/>
                  </a:schemeClr>
                </a:solidFill>
                <a:latin typeface="Century Gothic" pitchFamily="34" charset="0"/>
              </a:endParaRPr>
            </a:p>
          </p:txBody>
        </p:sp>
      </p:grpSp>
      <p:sp>
        <p:nvSpPr>
          <p:cNvPr id="18" name="Oval 17"/>
          <p:cNvSpPr/>
          <p:nvPr/>
        </p:nvSpPr>
        <p:spPr>
          <a:xfrm>
            <a:off x="7325958" y="2162257"/>
            <a:ext cx="387275" cy="391904"/>
          </a:xfrm>
          <a:prstGeom prst="ellipse">
            <a:avLst/>
          </a:prstGeom>
          <a:noFill/>
          <a:ln w="28575"/>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9" name="Straight Arrow Connector 18"/>
          <p:cNvCxnSpPr/>
          <p:nvPr/>
        </p:nvCxnSpPr>
        <p:spPr>
          <a:xfrm>
            <a:off x="7713233" y="2358211"/>
            <a:ext cx="1054249" cy="83775"/>
          </a:xfrm>
          <a:prstGeom prst="straightConnector1">
            <a:avLst/>
          </a:prstGeom>
          <a:ln w="38100">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97461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500"/>
                                        <p:tgtEl>
                                          <p:spTgt spid="14">
                                            <p:txEl>
                                              <p:pRg st="0" end="0"/>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4">
                                            <p:txEl>
                                              <p:pRg st="1" end="1"/>
                                            </p:txEl>
                                          </p:spTgt>
                                        </p:tgtEl>
                                        <p:attrNameLst>
                                          <p:attrName>style.visibility</p:attrName>
                                        </p:attrNameLst>
                                      </p:cBhvr>
                                      <p:to>
                                        <p:strVal val="visible"/>
                                      </p:to>
                                    </p:set>
                                    <p:animEffect transition="in" filter="fade">
                                      <p:cBhvr>
                                        <p:cTn id="16" dur="500"/>
                                        <p:tgtEl>
                                          <p:spTgt spid="1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par>
                          <p:cTn id="30" fill="hold">
                            <p:stCondLst>
                              <p:cond delay="15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4">
                                            <p:txEl>
                                              <p:pRg st="2" end="2"/>
                                            </p:txEl>
                                          </p:spTgt>
                                        </p:tgtEl>
                                        <p:attrNameLst>
                                          <p:attrName>style.visibility</p:attrName>
                                        </p:attrNameLst>
                                      </p:cBhvr>
                                      <p:to>
                                        <p:strVal val="visible"/>
                                      </p:to>
                                    </p:set>
                                    <p:animEffect transition="in" filter="fade">
                                      <p:cBhvr>
                                        <p:cTn id="38" dur="500"/>
                                        <p:tgtEl>
                                          <p:spTgt spid="14">
                                            <p:txEl>
                                              <p:pRg st="2" end="2"/>
                                            </p:txEl>
                                          </p:spTgt>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14">
                                            <p:txEl>
                                              <p:pRg st="3" end="3"/>
                                            </p:txEl>
                                          </p:spTgt>
                                        </p:tgtEl>
                                        <p:attrNameLst>
                                          <p:attrName>style.visibility</p:attrName>
                                        </p:attrNameLst>
                                      </p:cBhvr>
                                      <p:to>
                                        <p:strVal val="visible"/>
                                      </p:to>
                                    </p:set>
                                    <p:animEffect transition="in" filter="fade">
                                      <p:cBhvr>
                                        <p:cTn id="42" dur="500"/>
                                        <p:tgtEl>
                                          <p:spTgt spid="14">
                                            <p:txEl>
                                              <p:pRg st="3" end="3"/>
                                            </p:txEl>
                                          </p:spTgt>
                                        </p:tgtEl>
                                      </p:cBhvr>
                                    </p:animEffect>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14">
                                            <p:txEl>
                                              <p:pRg st="4" end="4"/>
                                            </p:txEl>
                                          </p:spTgt>
                                        </p:tgtEl>
                                        <p:attrNameLst>
                                          <p:attrName>style.visibility</p:attrName>
                                        </p:attrNameLst>
                                      </p:cBhvr>
                                      <p:to>
                                        <p:strVal val="visible"/>
                                      </p:to>
                                    </p:set>
                                    <p:animEffect transition="in" filter="fade">
                                      <p:cBhvr>
                                        <p:cTn id="46" dur="500"/>
                                        <p:tgtEl>
                                          <p:spTgt spid="14">
                                            <p:txEl>
                                              <p:pRg st="4" end="4"/>
                                            </p:txEl>
                                          </p:spTgt>
                                        </p:tgtEl>
                                      </p:cBhvr>
                                    </p:animEffect>
                                  </p:childTnLst>
                                </p:cTn>
                              </p:par>
                            </p:childTnLst>
                          </p:cTn>
                        </p:par>
                        <p:par>
                          <p:cTn id="47" fill="hold">
                            <p:stCondLst>
                              <p:cond delay="1500"/>
                            </p:stCondLst>
                            <p:childTnLst>
                              <p:par>
                                <p:cTn id="48" presetID="10" presetClass="entr" presetSubtype="0" fill="hold" nodeType="afterEffect">
                                  <p:stCondLst>
                                    <p:cond delay="0"/>
                                  </p:stCondLst>
                                  <p:childTnLst>
                                    <p:set>
                                      <p:cBhvr>
                                        <p:cTn id="49" dur="1" fill="hold">
                                          <p:stCondLst>
                                            <p:cond delay="0"/>
                                          </p:stCondLst>
                                        </p:cTn>
                                        <p:tgtEl>
                                          <p:spTgt spid="14">
                                            <p:txEl>
                                              <p:pRg st="5" end="5"/>
                                            </p:txEl>
                                          </p:spTgt>
                                        </p:tgtEl>
                                        <p:attrNameLst>
                                          <p:attrName>style.visibility</p:attrName>
                                        </p:attrNameLst>
                                      </p:cBhvr>
                                      <p:to>
                                        <p:strVal val="visible"/>
                                      </p:to>
                                    </p:set>
                                    <p:animEffect transition="in" filter="fade">
                                      <p:cBhvr>
                                        <p:cTn id="50" dur="500"/>
                                        <p:tgtEl>
                                          <p:spTgt spid="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4"/>
          <a:stretch>
            <a:fillRect/>
          </a:stretch>
        </p:blipFill>
        <p:spPr>
          <a:xfrm>
            <a:off x="69669" y="53269"/>
            <a:ext cx="1132794" cy="1138788"/>
          </a:xfrm>
          <a:prstGeom prst="rect">
            <a:avLst/>
          </a:prstGeom>
        </p:spPr>
      </p:pic>
      <p:sp>
        <p:nvSpPr>
          <p:cNvPr id="9" name="TextBox 8"/>
          <p:cNvSpPr txBox="1"/>
          <p:nvPr/>
        </p:nvSpPr>
        <p:spPr>
          <a:xfrm>
            <a:off x="2449810" y="2644170"/>
            <a:ext cx="7292381"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Conclusions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194943003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a:stretch>
            <a:fillRect/>
          </a:stretch>
        </p:blipFill>
        <p:spPr>
          <a:xfrm>
            <a:off x="69669" y="53269"/>
            <a:ext cx="1132794" cy="1138788"/>
          </a:xfrm>
          <a:prstGeom prst="rect">
            <a:avLst/>
          </a:prstGeom>
        </p:spPr>
      </p:pic>
      <p:sp>
        <p:nvSpPr>
          <p:cNvPr id="26" name="Ορθογώνιο 25"/>
          <p:cNvSpPr/>
          <p:nvPr/>
        </p:nvSpPr>
        <p:spPr>
          <a:xfrm>
            <a:off x="4833561" y="121777"/>
            <a:ext cx="2524879"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94389" y="115185"/>
            <a:ext cx="2403222"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Conclusions</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4" name="TextBox 13"/>
          <p:cNvSpPr txBox="1"/>
          <p:nvPr/>
        </p:nvSpPr>
        <p:spPr>
          <a:xfrm>
            <a:off x="131240" y="1177304"/>
            <a:ext cx="12060759" cy="6124754"/>
          </a:xfrm>
          <a:prstGeom prst="rect">
            <a:avLst/>
          </a:prstGeom>
          <a:noFill/>
        </p:spPr>
        <p:txBody>
          <a:bodyPr wrap="square" rtlCol="0">
            <a:spAutoFit/>
          </a:bodyPr>
          <a:lstStyle/>
          <a:p>
            <a:pPr marL="342900" indent="-342900">
              <a:buFont typeface="Arial" pitchFamily="34" charset="0"/>
              <a:buChar char="•"/>
            </a:pPr>
            <a:r>
              <a:rPr lang="en-US" sz="1400" dirty="0" smtClean="0">
                <a:ln w="0"/>
                <a:solidFill>
                  <a:schemeClr val="bg1">
                    <a:lumMod val="85000"/>
                  </a:schemeClr>
                </a:solidFill>
                <a:latin typeface="Century Gothic" panose="020B0502020202020204" pitchFamily="34" charset="0"/>
              </a:rPr>
              <a:t>New mechanical design concept for a Nb3Sn </a:t>
            </a:r>
            <a:r>
              <a:rPr lang="en-US" sz="1400" dirty="0" err="1" smtClean="0">
                <a:ln w="0"/>
                <a:solidFill>
                  <a:schemeClr val="bg1">
                    <a:lumMod val="85000"/>
                  </a:schemeClr>
                </a:solidFill>
                <a:latin typeface="Century Gothic" panose="020B0502020202020204" pitchFamily="34" charset="0"/>
              </a:rPr>
              <a:t>quadrupole</a:t>
            </a:r>
            <a:r>
              <a:rPr lang="en-US" sz="1400" dirty="0" smtClean="0">
                <a:ln w="0"/>
                <a:solidFill>
                  <a:schemeClr val="bg1">
                    <a:lumMod val="85000"/>
                  </a:schemeClr>
                </a:solidFill>
                <a:latin typeface="Century Gothic" panose="020B0502020202020204" pitchFamily="34" charset="0"/>
              </a:rPr>
              <a:t>, suitable for industrial production</a:t>
            </a:r>
          </a:p>
          <a:p>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To make a maximum use of existing coil fabrication tooling and infrastructure the demonstrator magnet design is based on the HL-LHC QXF coils that </a:t>
            </a:r>
            <a:r>
              <a:rPr lang="en-US" sz="1400" u="sng" dirty="0">
                <a:ln w="0"/>
                <a:solidFill>
                  <a:schemeClr val="bg1">
                    <a:lumMod val="85000"/>
                  </a:schemeClr>
                </a:solidFill>
                <a:latin typeface="Century Gothic" panose="020B0502020202020204" pitchFamily="34" charset="0"/>
              </a:rPr>
              <a:t>can be used as-is with minor modifications</a:t>
            </a:r>
            <a:r>
              <a:rPr lang="en-US" sz="1400" dirty="0">
                <a:ln w="0"/>
                <a:solidFill>
                  <a:schemeClr val="bg1">
                    <a:lumMod val="85000"/>
                  </a:schemeClr>
                </a:solidFill>
                <a:latin typeface="Century Gothic" panose="020B0502020202020204" pitchFamily="34" charset="0"/>
              </a:rPr>
              <a:t> in the fabrication process</a:t>
            </a:r>
            <a:r>
              <a:rPr lang="en-US" sz="1400" dirty="0" smtClean="0">
                <a:ln w="0"/>
                <a:solidFill>
                  <a:schemeClr val="bg1">
                    <a:lumMod val="85000"/>
                  </a:schemeClr>
                </a:solidFill>
                <a:latin typeface="Century Gothic" panose="020B0502020202020204" pitchFamily="34" charset="0"/>
              </a:rPr>
              <a:t>.</a:t>
            </a:r>
          </a:p>
          <a:p>
            <a:pPr marL="342900" indent="-342900">
              <a:buFont typeface="Arial" pitchFamily="34" charset="0"/>
              <a:buChar char="•"/>
            </a:pP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FEA shows that coil pre-stress can be applied in </a:t>
            </a:r>
            <a:r>
              <a:rPr lang="en-US" sz="1400" u="sng" dirty="0">
                <a:ln w="0"/>
                <a:solidFill>
                  <a:schemeClr val="bg1">
                    <a:lumMod val="85000"/>
                  </a:schemeClr>
                </a:solidFill>
                <a:latin typeface="Century Gothic" panose="020B0502020202020204" pitchFamily="34" charset="0"/>
              </a:rPr>
              <a:t>a well-controlled manner </a:t>
            </a:r>
            <a:r>
              <a:rPr lang="en-US" sz="1400" dirty="0">
                <a:ln w="0"/>
                <a:solidFill>
                  <a:schemeClr val="bg1">
                    <a:lumMod val="85000"/>
                  </a:schemeClr>
                </a:solidFill>
                <a:latin typeface="Century Gothic" panose="020B0502020202020204" pitchFamily="34" charset="0"/>
              </a:rPr>
              <a:t>during the collaring and </a:t>
            </a:r>
            <a:r>
              <a:rPr lang="en-US" sz="1400" u="sng" dirty="0">
                <a:ln w="0"/>
                <a:solidFill>
                  <a:schemeClr val="bg1">
                    <a:lumMod val="85000"/>
                  </a:schemeClr>
                </a:solidFill>
                <a:latin typeface="Century Gothic" panose="020B0502020202020204" pitchFamily="34" charset="0"/>
              </a:rPr>
              <a:t>easily </a:t>
            </a:r>
            <a:r>
              <a:rPr lang="en-US" sz="1400" u="sng" dirty="0" err="1">
                <a:ln w="0"/>
                <a:solidFill>
                  <a:schemeClr val="bg1">
                    <a:lumMod val="85000"/>
                  </a:schemeClr>
                </a:solidFill>
                <a:latin typeface="Century Gothic" panose="020B0502020202020204" pitchFamily="34" charset="0"/>
              </a:rPr>
              <a:t>tuneable</a:t>
            </a:r>
            <a:r>
              <a:rPr lang="en-US" sz="1400" u="sng" dirty="0">
                <a:ln w="0"/>
                <a:solidFill>
                  <a:schemeClr val="bg1">
                    <a:lumMod val="85000"/>
                  </a:schemeClr>
                </a:solidFill>
                <a:latin typeface="Century Gothic" panose="020B0502020202020204" pitchFamily="34" charset="0"/>
              </a:rPr>
              <a:t> shimming </a:t>
            </a:r>
            <a:r>
              <a:rPr lang="en-US" sz="1400" dirty="0">
                <a:ln w="0"/>
                <a:solidFill>
                  <a:schemeClr val="bg1">
                    <a:lumMod val="85000"/>
                  </a:schemeClr>
                </a:solidFill>
                <a:latin typeface="Century Gothic" panose="020B0502020202020204" pitchFamily="34" charset="0"/>
              </a:rPr>
              <a:t>allows the compensation of coil dimensional variations and mechanical tolerances of the magnet components. </a:t>
            </a: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To counteract the very large electro-magnetic forces the pole-loading concept provides the “tuning knobs” to tailor the coil pre-stress such that it is the </a:t>
            </a:r>
            <a:r>
              <a:rPr lang="en-US" sz="1400" u="sng" dirty="0">
                <a:ln w="0"/>
                <a:solidFill>
                  <a:schemeClr val="bg1">
                    <a:lumMod val="85000"/>
                  </a:schemeClr>
                </a:solidFill>
                <a:latin typeface="Century Gothic" panose="020B0502020202020204" pitchFamily="34" charset="0"/>
              </a:rPr>
              <a:t>highest at the pole and the lowest at the coil mid-plane</a:t>
            </a:r>
            <a:r>
              <a:rPr lang="en-US" sz="1400" dirty="0">
                <a:ln w="0"/>
                <a:solidFill>
                  <a:schemeClr val="bg1">
                    <a:lumMod val="85000"/>
                  </a:schemeClr>
                </a:solidFill>
                <a:latin typeface="Century Gothic" panose="020B0502020202020204" pitchFamily="34" charset="0"/>
              </a:rPr>
              <a:t> at 0-current</a:t>
            </a:r>
            <a:r>
              <a:rPr lang="en-US" sz="1400" dirty="0" smtClean="0">
                <a:ln w="0"/>
                <a:solidFill>
                  <a:schemeClr val="bg1">
                    <a:lumMod val="85000"/>
                  </a:schemeClr>
                </a:solidFill>
                <a:latin typeface="Century Gothic" panose="020B0502020202020204" pitchFamily="34" charset="0"/>
              </a:rPr>
              <a:t>.</a:t>
            </a:r>
          </a:p>
          <a:p>
            <a:pPr marL="342900" indent="-342900">
              <a:buFont typeface="Arial" pitchFamily="34" charset="0"/>
              <a:buChar char="•"/>
            </a:pPr>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tapered-shape of the mid-plane poles together with the dipole-type collars makes it possible to carry out the </a:t>
            </a:r>
            <a:r>
              <a:rPr lang="en-US" sz="1400" u="sng" dirty="0">
                <a:ln w="0"/>
                <a:solidFill>
                  <a:schemeClr val="bg1">
                    <a:lumMod val="85000"/>
                  </a:schemeClr>
                </a:solidFill>
                <a:latin typeface="Century Gothic" panose="020B0502020202020204" pitchFamily="34" charset="0"/>
              </a:rPr>
              <a:t>collaring process in a dipole-type press</a:t>
            </a:r>
            <a:r>
              <a:rPr lang="en-US" sz="1400" dirty="0">
                <a:ln w="0"/>
                <a:solidFill>
                  <a:schemeClr val="bg1">
                    <a:lumMod val="85000"/>
                  </a:schemeClr>
                </a:solidFill>
                <a:latin typeface="Century Gothic" panose="020B0502020202020204" pitchFamily="34" charset="0"/>
              </a:rPr>
              <a:t> and simultaneously over the entire coil length</a:t>
            </a:r>
            <a:r>
              <a:rPr lang="en-US" sz="1400" dirty="0" smtClean="0">
                <a:ln w="0"/>
                <a:solidFill>
                  <a:schemeClr val="bg1">
                    <a:lumMod val="85000"/>
                  </a:schemeClr>
                </a:solidFill>
                <a:latin typeface="Century Gothic" panose="020B0502020202020204" pitchFamily="34" charset="0"/>
              </a:rPr>
              <a:t>.</a:t>
            </a:r>
          </a:p>
          <a:p>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horizontally split iron yoke with a closed gap at operating temperature up to the ultimate design gradient of 155 T/m provides a </a:t>
            </a:r>
            <a:r>
              <a:rPr lang="en-US" sz="1400" u="sng" dirty="0">
                <a:ln w="0"/>
                <a:solidFill>
                  <a:schemeClr val="bg1">
                    <a:lumMod val="85000"/>
                  </a:schemeClr>
                </a:solidFill>
                <a:latin typeface="Century Gothic" panose="020B0502020202020204" pitchFamily="34" charset="0"/>
              </a:rPr>
              <a:t>very rigid structure </a:t>
            </a:r>
            <a:r>
              <a:rPr lang="en-US" sz="1400" dirty="0">
                <a:ln w="0"/>
                <a:solidFill>
                  <a:schemeClr val="bg1">
                    <a:lumMod val="85000"/>
                  </a:schemeClr>
                </a:solidFill>
                <a:latin typeface="Century Gothic" panose="020B0502020202020204" pitchFamily="34" charset="0"/>
              </a:rPr>
              <a:t>around the coils </a:t>
            </a:r>
            <a:r>
              <a:rPr lang="en-US" sz="1400" dirty="0" smtClean="0">
                <a:ln w="0"/>
                <a:solidFill>
                  <a:schemeClr val="bg1">
                    <a:lumMod val="85000"/>
                  </a:schemeClr>
                </a:solidFill>
                <a:latin typeface="Century Gothic" panose="020B0502020202020204" pitchFamily="34" charset="0"/>
              </a:rPr>
              <a:t>minimizing </a:t>
            </a:r>
            <a:r>
              <a:rPr lang="en-US" sz="1400" dirty="0">
                <a:ln w="0"/>
                <a:solidFill>
                  <a:schemeClr val="bg1">
                    <a:lumMod val="85000"/>
                  </a:schemeClr>
                </a:solidFill>
                <a:latin typeface="Century Gothic" panose="020B0502020202020204" pitchFamily="34" charset="0"/>
              </a:rPr>
              <a:t>any conductor movements and distortions from the ideal coil geometry. </a:t>
            </a: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Al-bars </a:t>
            </a:r>
            <a:r>
              <a:rPr lang="en-US" sz="1400" u="sng" dirty="0">
                <a:ln w="0"/>
                <a:solidFill>
                  <a:schemeClr val="bg1">
                    <a:lumMod val="85000"/>
                  </a:schemeClr>
                </a:solidFill>
                <a:latin typeface="Century Gothic" panose="020B0502020202020204" pitchFamily="34" charset="0"/>
              </a:rPr>
              <a:t>control</a:t>
            </a:r>
            <a:r>
              <a:rPr lang="en-US" sz="1400" dirty="0">
                <a:ln w="0"/>
                <a:solidFill>
                  <a:schemeClr val="bg1">
                    <a:lumMod val="85000"/>
                  </a:schemeClr>
                </a:solidFill>
                <a:latin typeface="Century Gothic" panose="020B0502020202020204" pitchFamily="34" charset="0"/>
              </a:rPr>
              <a:t> the yoke gap during the assembly phase and </a:t>
            </a:r>
            <a:r>
              <a:rPr lang="en-US" sz="1400" u="sng" dirty="0">
                <a:ln w="0"/>
                <a:solidFill>
                  <a:schemeClr val="bg1">
                    <a:lumMod val="85000"/>
                  </a:schemeClr>
                </a:solidFill>
                <a:latin typeface="Century Gothic" panose="020B0502020202020204" pitchFamily="34" charset="0"/>
              </a:rPr>
              <a:t>limit the stress</a:t>
            </a:r>
            <a:r>
              <a:rPr lang="en-US" sz="1400" dirty="0">
                <a:ln w="0"/>
                <a:solidFill>
                  <a:schemeClr val="bg1">
                    <a:lumMod val="85000"/>
                  </a:schemeClr>
                </a:solidFill>
                <a:latin typeface="Century Gothic" panose="020B0502020202020204" pitchFamily="34" charset="0"/>
              </a:rPr>
              <a:t> level in the coils. The stainless steel shell assembly parameters are </a:t>
            </a:r>
            <a:r>
              <a:rPr lang="en-US" sz="1400" u="sng" dirty="0">
                <a:ln w="0"/>
                <a:solidFill>
                  <a:schemeClr val="bg1">
                    <a:lumMod val="85000"/>
                  </a:schemeClr>
                </a:solidFill>
                <a:latin typeface="Century Gothic" panose="020B0502020202020204" pitchFamily="34" charset="0"/>
              </a:rPr>
              <a:t>achievable</a:t>
            </a:r>
            <a:r>
              <a:rPr lang="en-US" sz="1400" dirty="0">
                <a:ln w="0"/>
                <a:solidFill>
                  <a:schemeClr val="bg1">
                    <a:lumMod val="85000"/>
                  </a:schemeClr>
                </a:solidFill>
                <a:latin typeface="Century Gothic" panose="020B0502020202020204" pitchFamily="34" charset="0"/>
              </a:rPr>
              <a:t> and the stresses remain at an acceptable level at all times</a:t>
            </a:r>
            <a:r>
              <a:rPr lang="en-US" sz="1400" dirty="0" smtClean="0">
                <a:ln w="0"/>
                <a:solidFill>
                  <a:schemeClr val="bg1">
                    <a:lumMod val="85000"/>
                  </a:schemeClr>
                </a:solidFill>
                <a:latin typeface="Century Gothic" panose="020B0502020202020204" pitchFamily="34" charset="0"/>
              </a:rPr>
              <a:t>.</a:t>
            </a:r>
          </a:p>
          <a:p>
            <a:pPr marL="342900" indent="-342900">
              <a:buFont typeface="Arial" pitchFamily="34" charset="0"/>
              <a:buChar char="•"/>
            </a:pPr>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sensitivity analysis shows that the tolerances used in the study, originating from the 11 T dipole experience, create a design space, which is </a:t>
            </a:r>
            <a:r>
              <a:rPr lang="en-US" sz="1400" u="sng" dirty="0">
                <a:ln w="0"/>
                <a:solidFill>
                  <a:schemeClr val="bg1">
                    <a:lumMod val="85000"/>
                  </a:schemeClr>
                </a:solidFill>
                <a:latin typeface="Century Gothic" panose="020B0502020202020204" pitchFamily="34" charset="0"/>
              </a:rPr>
              <a:t>within the acceptable limits </a:t>
            </a:r>
            <a:r>
              <a:rPr lang="en-US" sz="1400" dirty="0">
                <a:ln w="0"/>
                <a:solidFill>
                  <a:schemeClr val="bg1">
                    <a:lumMod val="85000"/>
                  </a:schemeClr>
                </a:solidFill>
                <a:latin typeface="Century Gothic" panose="020B0502020202020204" pitchFamily="34" charset="0"/>
              </a:rPr>
              <a:t>for all components. </a:t>
            </a:r>
            <a:r>
              <a:rPr lang="en-US" sz="1400" dirty="0" smtClean="0">
                <a:ln w="0"/>
                <a:solidFill>
                  <a:schemeClr val="bg1">
                    <a:lumMod val="85000"/>
                  </a:schemeClr>
                </a:solidFill>
                <a:latin typeface="Century Gothic" panose="020B0502020202020204" pitchFamily="34" charset="0"/>
              </a:rPr>
              <a:t> As </a:t>
            </a:r>
            <a:r>
              <a:rPr lang="en-US" sz="1400" dirty="0">
                <a:ln w="0"/>
                <a:solidFill>
                  <a:schemeClr val="bg1">
                    <a:lumMod val="85000"/>
                  </a:schemeClr>
                </a:solidFill>
                <a:latin typeface="Century Gothic" panose="020B0502020202020204" pitchFamily="34" charset="0"/>
              </a:rPr>
              <a:t>expected, </a:t>
            </a:r>
            <a:r>
              <a:rPr lang="en-US" sz="1400" u="sng" dirty="0">
                <a:ln w="0"/>
                <a:solidFill>
                  <a:schemeClr val="bg1">
                    <a:lumMod val="85000"/>
                  </a:schemeClr>
                </a:solidFill>
                <a:latin typeface="Century Gothic" panose="020B0502020202020204" pitchFamily="34" charset="0"/>
              </a:rPr>
              <a:t>the dimensional tolerances on the coil size </a:t>
            </a:r>
            <a:r>
              <a:rPr lang="en-US" sz="1400" dirty="0">
                <a:ln w="0"/>
                <a:solidFill>
                  <a:schemeClr val="bg1">
                    <a:lumMod val="85000"/>
                  </a:schemeClr>
                </a:solidFill>
                <a:latin typeface="Century Gothic" panose="020B0502020202020204" pitchFamily="34" charset="0"/>
              </a:rPr>
              <a:t>play the most important role on the maximum coil stress level, underlining the need for high precision metrology of the coils to carefully determine the assembly parameters. During the model magnet phase </a:t>
            </a:r>
            <a:r>
              <a:rPr lang="en-US" sz="1400" u="sng" dirty="0">
                <a:ln w="0"/>
                <a:solidFill>
                  <a:schemeClr val="bg1">
                    <a:lumMod val="85000"/>
                  </a:schemeClr>
                </a:solidFill>
                <a:latin typeface="Century Gothic" panose="020B0502020202020204" pitchFamily="34" charset="0"/>
              </a:rPr>
              <a:t>the shims can easily be adjusted </a:t>
            </a:r>
            <a:r>
              <a:rPr lang="en-US" sz="1400" dirty="0">
                <a:ln w="0"/>
                <a:solidFill>
                  <a:schemeClr val="bg1">
                    <a:lumMod val="85000"/>
                  </a:schemeClr>
                </a:solidFill>
                <a:latin typeface="Century Gothic" panose="020B0502020202020204" pitchFamily="34" charset="0"/>
              </a:rPr>
              <a:t>to generate the required pre-stress levels and to compensate for the field errors. </a:t>
            </a: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endParaRPr lang="en-US" sz="1400" dirty="0">
              <a:ln w="0"/>
              <a:solidFill>
                <a:schemeClr val="bg1">
                  <a:lumMod val="85000"/>
                </a:schemeClr>
              </a:solidFill>
              <a:latin typeface="Century Gothic" panose="020B0502020202020204" pitchFamily="34" charset="0"/>
            </a:endParaRPr>
          </a:p>
          <a:p>
            <a:endParaRPr lang="en-US" sz="14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402461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fade">
                                      <p:cBhvr>
                                        <p:cTn id="17" dur="500"/>
                                        <p:tgtEl>
                                          <p:spTgt spid="1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xEl>
                                              <p:pRg st="6" end="6"/>
                                            </p:txEl>
                                          </p:spTgt>
                                        </p:tgtEl>
                                        <p:attrNameLst>
                                          <p:attrName>style.visibility</p:attrName>
                                        </p:attrNameLst>
                                      </p:cBhvr>
                                      <p:to>
                                        <p:strVal val="visible"/>
                                      </p:to>
                                    </p:set>
                                    <p:animEffect transition="in" filter="fade">
                                      <p:cBhvr>
                                        <p:cTn id="22" dur="500"/>
                                        <p:tgtEl>
                                          <p:spTgt spid="1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xEl>
                                              <p:pRg st="8" end="8"/>
                                            </p:txEl>
                                          </p:spTgt>
                                        </p:tgtEl>
                                        <p:attrNameLst>
                                          <p:attrName>style.visibility</p:attrName>
                                        </p:attrNameLst>
                                      </p:cBhvr>
                                      <p:to>
                                        <p:strVal val="visible"/>
                                      </p:to>
                                    </p:set>
                                    <p:animEffect transition="in" filter="fade">
                                      <p:cBhvr>
                                        <p:cTn id="27" dur="500"/>
                                        <p:tgtEl>
                                          <p:spTgt spid="14">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xEl>
                                              <p:pRg st="10" end="10"/>
                                            </p:txEl>
                                          </p:spTgt>
                                        </p:tgtEl>
                                        <p:attrNameLst>
                                          <p:attrName>style.visibility</p:attrName>
                                        </p:attrNameLst>
                                      </p:cBhvr>
                                      <p:to>
                                        <p:strVal val="visible"/>
                                      </p:to>
                                    </p:set>
                                    <p:animEffect transition="in" filter="fade">
                                      <p:cBhvr>
                                        <p:cTn id="32" dur="500"/>
                                        <p:tgtEl>
                                          <p:spTgt spid="14">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4">
                                            <p:txEl>
                                              <p:pRg st="12" end="12"/>
                                            </p:txEl>
                                          </p:spTgt>
                                        </p:tgtEl>
                                        <p:attrNameLst>
                                          <p:attrName>style.visibility</p:attrName>
                                        </p:attrNameLst>
                                      </p:cBhvr>
                                      <p:to>
                                        <p:strVal val="visible"/>
                                      </p:to>
                                    </p:set>
                                    <p:animEffect transition="in" filter="fade">
                                      <p:cBhvr>
                                        <p:cTn id="37" dur="500"/>
                                        <p:tgtEl>
                                          <p:spTgt spid="14">
                                            <p:txEl>
                                              <p:pRg st="12" end="1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4">
                                            <p:txEl>
                                              <p:pRg st="14" end="14"/>
                                            </p:txEl>
                                          </p:spTgt>
                                        </p:tgtEl>
                                        <p:attrNameLst>
                                          <p:attrName>style.visibility</p:attrName>
                                        </p:attrNameLst>
                                      </p:cBhvr>
                                      <p:to>
                                        <p:strVal val="visible"/>
                                      </p:to>
                                    </p:set>
                                    <p:animEffect transition="in" filter="fade">
                                      <p:cBhvr>
                                        <p:cTn id="42" dur="500"/>
                                        <p:tgtEl>
                                          <p:spTgt spid="14">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a:stretch>
            <a:fillRect/>
          </a:stretch>
        </p:blipFill>
        <p:spPr>
          <a:xfrm>
            <a:off x="69669" y="53269"/>
            <a:ext cx="1132794" cy="1138788"/>
          </a:xfrm>
          <a:prstGeom prst="rect">
            <a:avLst/>
          </a:prstGeom>
        </p:spPr>
      </p:pic>
      <p:sp>
        <p:nvSpPr>
          <p:cNvPr id="26" name="Ορθογώνιο 25"/>
          <p:cNvSpPr/>
          <p:nvPr/>
        </p:nvSpPr>
        <p:spPr>
          <a:xfrm>
            <a:off x="4833561" y="121777"/>
            <a:ext cx="2524879"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94389" y="115185"/>
            <a:ext cx="2403222"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Conclusions</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4" name="TextBox 13"/>
          <p:cNvSpPr txBox="1"/>
          <p:nvPr/>
        </p:nvSpPr>
        <p:spPr>
          <a:xfrm>
            <a:off x="131240" y="1303768"/>
            <a:ext cx="12060759" cy="3754874"/>
          </a:xfrm>
          <a:prstGeom prst="rect">
            <a:avLst/>
          </a:prstGeom>
          <a:noFill/>
        </p:spPr>
        <p:txBody>
          <a:bodyPr wrap="square" rtlCol="0">
            <a:spAutoFit/>
          </a:bodyPr>
          <a:lstStyle/>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mechanical design of the end region, including four tie rods, four bullets </a:t>
            </a:r>
            <a:r>
              <a:rPr lang="en-US" sz="1400" dirty="0" smtClean="0">
                <a:ln w="0"/>
                <a:solidFill>
                  <a:schemeClr val="bg1">
                    <a:lumMod val="85000"/>
                  </a:schemeClr>
                </a:solidFill>
                <a:latin typeface="Century Gothic" panose="020B0502020202020204" pitchFamily="34" charset="0"/>
              </a:rPr>
              <a:t>per side </a:t>
            </a:r>
            <a:r>
              <a:rPr lang="en-US" sz="1400" dirty="0">
                <a:ln w="0"/>
                <a:solidFill>
                  <a:schemeClr val="bg1">
                    <a:lumMod val="85000"/>
                  </a:schemeClr>
                </a:solidFill>
                <a:latin typeface="Century Gothic" panose="020B0502020202020204" pitchFamily="34" charset="0"/>
              </a:rPr>
              <a:t>and a 50mm thick end plate, provides the necessary rigidity to the structure </a:t>
            </a:r>
            <a:r>
              <a:rPr lang="en-US" sz="1400" dirty="0" smtClean="0">
                <a:ln w="0"/>
                <a:solidFill>
                  <a:schemeClr val="bg1">
                    <a:lumMod val="85000"/>
                  </a:schemeClr>
                </a:solidFill>
                <a:latin typeface="Century Gothic" panose="020B0502020202020204" pitchFamily="34" charset="0"/>
              </a:rPr>
              <a:t>and minimizes </a:t>
            </a:r>
            <a:r>
              <a:rPr lang="en-US" sz="1400" dirty="0">
                <a:ln w="0"/>
                <a:solidFill>
                  <a:schemeClr val="bg1">
                    <a:lumMod val="85000"/>
                  </a:schemeClr>
                </a:solidFill>
                <a:latin typeface="Century Gothic" panose="020B0502020202020204" pitchFamily="34" charset="0"/>
              </a:rPr>
              <a:t>effectively the elongation of the coil. The 3d model confirms the 2D </a:t>
            </a:r>
            <a:r>
              <a:rPr lang="en-US" sz="1400" dirty="0" smtClean="0">
                <a:ln w="0"/>
                <a:solidFill>
                  <a:schemeClr val="bg1">
                    <a:lumMod val="85000"/>
                  </a:schemeClr>
                </a:solidFill>
                <a:latin typeface="Century Gothic" panose="020B0502020202020204" pitchFamily="34" charset="0"/>
              </a:rPr>
              <a:t>results and </a:t>
            </a:r>
            <a:r>
              <a:rPr lang="en-US" sz="1400" dirty="0">
                <a:ln w="0"/>
                <a:solidFill>
                  <a:schemeClr val="bg1">
                    <a:lumMod val="85000"/>
                  </a:schemeClr>
                </a:solidFill>
                <a:latin typeface="Century Gothic" panose="020B0502020202020204" pitchFamily="34" charset="0"/>
              </a:rPr>
              <a:t>the overall behavior of the structure.</a:t>
            </a:r>
            <a:endParaRPr lang="en-US" sz="1400" dirty="0" smtClean="0">
              <a:ln w="0"/>
              <a:solidFill>
                <a:schemeClr val="bg1">
                  <a:lumMod val="85000"/>
                </a:schemeClr>
              </a:solidFill>
              <a:latin typeface="Century Gothic" panose="020B0502020202020204" pitchFamily="34" charset="0"/>
            </a:endParaRPr>
          </a:p>
          <a:p>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smtClean="0">
                <a:ln w="0"/>
                <a:solidFill>
                  <a:schemeClr val="bg1">
                    <a:lumMod val="85000"/>
                  </a:schemeClr>
                </a:solidFill>
                <a:latin typeface="Century Gothic" panose="020B0502020202020204" pitchFamily="34" charset="0"/>
              </a:rPr>
              <a:t>A </a:t>
            </a:r>
            <a:r>
              <a:rPr lang="en-US" sz="1400" dirty="0">
                <a:ln w="0"/>
                <a:solidFill>
                  <a:schemeClr val="bg1">
                    <a:lumMod val="85000"/>
                  </a:schemeClr>
                </a:solidFill>
                <a:latin typeface="Century Gothic" panose="020B0502020202020204" pitchFamily="34" charset="0"/>
              </a:rPr>
              <a:t>short </a:t>
            </a:r>
            <a:r>
              <a:rPr lang="en-US" sz="1400" u="sng" dirty="0">
                <a:ln w="0"/>
                <a:solidFill>
                  <a:schemeClr val="bg1">
                    <a:lumMod val="85000"/>
                  </a:schemeClr>
                </a:solidFill>
                <a:latin typeface="Century Gothic" panose="020B0502020202020204" pitchFamily="34" charset="0"/>
              </a:rPr>
              <a:t>demonstrator magnet could be constructed and tested with a very moderate investment</a:t>
            </a:r>
            <a:r>
              <a:rPr lang="en-US" sz="1400" dirty="0">
                <a:ln w="0"/>
                <a:solidFill>
                  <a:schemeClr val="bg1">
                    <a:lumMod val="85000"/>
                  </a:schemeClr>
                </a:solidFill>
                <a:latin typeface="Century Gothic" panose="020B0502020202020204" pitchFamily="34" charset="0"/>
              </a:rPr>
              <a:t> in magnet components using the existing QXF coil geometry. The main advantage would be that all existing coil fabrication tooling could be used as such profiting from the QXF conductor and coil development. </a:t>
            </a:r>
            <a:r>
              <a:rPr lang="en-US" sz="1400" dirty="0" smtClean="0">
                <a:ln w="0"/>
                <a:solidFill>
                  <a:schemeClr val="bg1">
                    <a:lumMod val="85000"/>
                  </a:schemeClr>
                </a:solidFill>
                <a:latin typeface="Century Gothic" panose="020B0502020202020204" pitchFamily="34" charset="0"/>
              </a:rPr>
              <a:t>To </a:t>
            </a:r>
            <a:r>
              <a:rPr lang="en-US" sz="1400" dirty="0">
                <a:ln w="0"/>
                <a:solidFill>
                  <a:schemeClr val="bg1">
                    <a:lumMod val="85000"/>
                  </a:schemeClr>
                </a:solidFill>
                <a:latin typeface="Century Gothic" panose="020B0502020202020204" pitchFamily="34" charset="0"/>
              </a:rPr>
              <a:t>make a maximum use of existing coil fabrication tooling and infrastructure the demonstrator magnet design is based on the HL-LHC QXF coils that can be used as-is with minor modifications in the fabrication process</a:t>
            </a:r>
            <a:r>
              <a:rPr lang="en-US" sz="1400" dirty="0" smtClean="0">
                <a:ln w="0"/>
                <a:solidFill>
                  <a:schemeClr val="bg1">
                    <a:lumMod val="85000"/>
                  </a:schemeClr>
                </a:solidFill>
                <a:latin typeface="Century Gothic" panose="020B0502020202020204" pitchFamily="34" charset="0"/>
              </a:rPr>
              <a:t>.</a:t>
            </a:r>
          </a:p>
          <a:p>
            <a:pPr marL="342900" indent="-342900">
              <a:buFont typeface="Arial" pitchFamily="34" charset="0"/>
              <a:buChar char="•"/>
            </a:pPr>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parametric CATIA models created as part of this design </a:t>
            </a:r>
            <a:r>
              <a:rPr lang="en-US" sz="1400" dirty="0" smtClean="0">
                <a:ln w="0"/>
                <a:solidFill>
                  <a:schemeClr val="bg1">
                    <a:lumMod val="85000"/>
                  </a:schemeClr>
                </a:solidFill>
                <a:latin typeface="Century Gothic" panose="020B0502020202020204" pitchFamily="34" charset="0"/>
              </a:rPr>
              <a:t>optimization </a:t>
            </a:r>
            <a:r>
              <a:rPr lang="en-US" sz="1400" dirty="0">
                <a:ln w="0"/>
                <a:solidFill>
                  <a:schemeClr val="bg1">
                    <a:lumMod val="85000"/>
                  </a:schemeClr>
                </a:solidFill>
                <a:latin typeface="Century Gothic" panose="020B0502020202020204" pitchFamily="34" charset="0"/>
              </a:rPr>
              <a:t>together with the sensitivity analysis allow very </a:t>
            </a:r>
            <a:r>
              <a:rPr lang="en-US" sz="1400" u="sng" dirty="0">
                <a:ln w="0"/>
                <a:solidFill>
                  <a:schemeClr val="bg1">
                    <a:lumMod val="85000"/>
                  </a:schemeClr>
                </a:solidFill>
                <a:latin typeface="Century Gothic" panose="020B0502020202020204" pitchFamily="34" charset="0"/>
              </a:rPr>
              <a:t>rapid production of the manufacturing drawings</a:t>
            </a:r>
            <a:r>
              <a:rPr lang="en-US" sz="1400" dirty="0">
                <a:ln w="0"/>
                <a:solidFill>
                  <a:schemeClr val="bg1">
                    <a:lumMod val="85000"/>
                  </a:schemeClr>
                </a:solidFill>
                <a:latin typeface="Century Gothic" panose="020B0502020202020204" pitchFamily="34" charset="0"/>
              </a:rPr>
              <a:t> of the missing magnet components including the collars, yoke laminations, pole wedges, and the outer shells.</a:t>
            </a:r>
            <a:endParaRPr lang="en-US" sz="1400" dirty="0" smtClean="0">
              <a:ln w="0"/>
              <a:solidFill>
                <a:schemeClr val="bg1">
                  <a:lumMod val="85000"/>
                </a:schemeClr>
              </a:solidFill>
              <a:latin typeface="Century Gothic" panose="020B0502020202020204" pitchFamily="34" charset="0"/>
            </a:endParaRPr>
          </a:p>
          <a:p>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This collared quadrupole concept </a:t>
            </a:r>
            <a:r>
              <a:rPr lang="en-US" sz="1400" u="sng" dirty="0">
                <a:ln w="0"/>
                <a:solidFill>
                  <a:schemeClr val="bg1">
                    <a:lumMod val="85000"/>
                  </a:schemeClr>
                </a:solidFill>
                <a:latin typeface="Century Gothic" panose="020B0502020202020204" pitchFamily="34" charset="0"/>
              </a:rPr>
              <a:t>can easily be extended to any length</a:t>
            </a:r>
            <a:r>
              <a:rPr lang="en-US" sz="1400" dirty="0">
                <a:ln w="0"/>
                <a:solidFill>
                  <a:schemeClr val="bg1">
                    <a:lumMod val="85000"/>
                  </a:schemeClr>
                </a:solidFill>
                <a:latin typeface="Century Gothic" panose="020B0502020202020204" pitchFamily="34" charset="0"/>
              </a:rPr>
              <a:t>, and also applied on a 2-in-1 configuration, which opens very interesting prospects for the FCC main quadrupoles.</a:t>
            </a:r>
          </a:p>
          <a:p>
            <a:endParaRPr lang="en-US" sz="1400" dirty="0">
              <a:ln w="0"/>
              <a:solidFill>
                <a:schemeClr val="bg1">
                  <a:lumMod val="85000"/>
                </a:schemeClr>
              </a:solidFill>
              <a:latin typeface="Century Gothic" panose="020B0502020202020204" pitchFamily="34" charset="0"/>
            </a:endParaRPr>
          </a:p>
        </p:txBody>
      </p:sp>
      <p:sp>
        <p:nvSpPr>
          <p:cNvPr id="2" name="Rectangle 1"/>
          <p:cNvSpPr/>
          <p:nvPr/>
        </p:nvSpPr>
        <p:spPr>
          <a:xfrm>
            <a:off x="0" y="4958496"/>
            <a:ext cx="12192000" cy="1615827"/>
          </a:xfrm>
          <a:prstGeom prst="rect">
            <a:avLst/>
          </a:prstGeom>
        </p:spPr>
        <p:txBody>
          <a:bodyPr wrap="square">
            <a:spAutoFit/>
          </a:bodyPr>
          <a:lstStyle/>
          <a:p>
            <a:r>
              <a:rPr lang="en-US" sz="1100" i="1" u="sng" dirty="0" smtClean="0">
                <a:ln w="0"/>
                <a:solidFill>
                  <a:schemeClr val="bg1">
                    <a:lumMod val="85000"/>
                  </a:schemeClr>
                </a:solidFill>
                <a:latin typeface="Century Gothic" panose="020B0502020202020204" pitchFamily="34" charset="0"/>
              </a:rPr>
              <a:t>References</a:t>
            </a:r>
            <a:endParaRPr lang="en-US" sz="1100" i="1" u="sng" dirty="0">
              <a:ln w="0"/>
              <a:solidFill>
                <a:schemeClr val="bg1">
                  <a:lumMod val="85000"/>
                </a:schemeClr>
              </a:solidFill>
              <a:latin typeface="Century Gothic" panose="020B0502020202020204" pitchFamily="34" charset="0"/>
            </a:endParaRPr>
          </a:p>
          <a:p>
            <a:r>
              <a:rPr lang="en-US" sz="1100" i="1" dirty="0">
                <a:ln w="0"/>
                <a:solidFill>
                  <a:schemeClr val="bg1">
                    <a:lumMod val="85000"/>
                  </a:schemeClr>
                </a:solidFill>
                <a:latin typeface="Century Gothic" panose="020B0502020202020204" pitchFamily="34" charset="0"/>
              </a:rPr>
              <a:t>[1] M. </a:t>
            </a:r>
            <a:r>
              <a:rPr lang="en-US" sz="1100" i="1" dirty="0" err="1">
                <a:ln w="0"/>
                <a:solidFill>
                  <a:schemeClr val="bg1">
                    <a:lumMod val="85000"/>
                  </a:schemeClr>
                </a:solidFill>
                <a:latin typeface="Century Gothic" panose="020B0502020202020204" pitchFamily="34" charset="0"/>
              </a:rPr>
              <a:t>Karppinen</a:t>
            </a:r>
            <a:r>
              <a:rPr lang="en-US" sz="1100" i="1" dirty="0">
                <a:ln w="0"/>
                <a:solidFill>
                  <a:schemeClr val="bg1">
                    <a:lumMod val="85000"/>
                  </a:schemeClr>
                </a:solidFill>
                <a:latin typeface="Century Gothic" panose="020B0502020202020204" pitchFamily="34" charset="0"/>
              </a:rPr>
              <a:t>, “New Mechanical Concept for Nb3Sn </a:t>
            </a:r>
            <a:r>
              <a:rPr lang="en-US" sz="1100" i="1" dirty="0" err="1">
                <a:ln w="0"/>
                <a:solidFill>
                  <a:schemeClr val="bg1">
                    <a:lumMod val="85000"/>
                  </a:schemeClr>
                </a:solidFill>
                <a:latin typeface="Century Gothic" panose="020B0502020202020204" pitchFamily="34" charset="0"/>
              </a:rPr>
              <a:t>Quadrupole</a:t>
            </a:r>
            <a:r>
              <a:rPr lang="en-US" sz="1100" i="1" dirty="0">
                <a:ln w="0"/>
                <a:solidFill>
                  <a:schemeClr val="bg1">
                    <a:lumMod val="85000"/>
                  </a:schemeClr>
                </a:solidFill>
                <a:latin typeface="Century Gothic" panose="020B0502020202020204" pitchFamily="34" charset="0"/>
              </a:rPr>
              <a:t>”, </a:t>
            </a:r>
            <a:r>
              <a:rPr lang="en-US" sz="1100" i="1" dirty="0" smtClean="0">
                <a:ln w="0"/>
                <a:solidFill>
                  <a:schemeClr val="bg1">
                    <a:lumMod val="85000"/>
                  </a:schemeClr>
                </a:solidFill>
                <a:latin typeface="Century Gothic" panose="020B0502020202020204" pitchFamily="34" charset="0"/>
              </a:rPr>
              <a:t>CERN-ACC-2014-0244.</a:t>
            </a:r>
            <a:endParaRPr lang="en-US" sz="1100" i="1" dirty="0">
              <a:ln w="0"/>
              <a:solidFill>
                <a:schemeClr val="bg1">
                  <a:lumMod val="85000"/>
                </a:schemeClr>
              </a:solidFill>
              <a:latin typeface="Century Gothic" panose="020B0502020202020204" pitchFamily="34" charset="0"/>
            </a:endParaRPr>
          </a:p>
          <a:p>
            <a:r>
              <a:rPr lang="en-US" sz="1100" i="1" dirty="0">
                <a:ln w="0"/>
                <a:solidFill>
                  <a:schemeClr val="bg1">
                    <a:lumMod val="85000"/>
                  </a:schemeClr>
                </a:solidFill>
                <a:latin typeface="Century Gothic" panose="020B0502020202020204" pitchFamily="34" charset="0"/>
              </a:rPr>
              <a:t>[2] M. </a:t>
            </a:r>
            <a:r>
              <a:rPr lang="en-US" sz="1100" i="1" dirty="0" err="1">
                <a:ln w="0"/>
                <a:solidFill>
                  <a:schemeClr val="bg1">
                    <a:lumMod val="85000"/>
                  </a:schemeClr>
                </a:solidFill>
                <a:latin typeface="Century Gothic" panose="020B0502020202020204" pitchFamily="34" charset="0"/>
              </a:rPr>
              <a:t>Karppinen</a:t>
            </a:r>
            <a:r>
              <a:rPr lang="en-US" sz="1100" i="1" dirty="0">
                <a:ln w="0"/>
                <a:solidFill>
                  <a:schemeClr val="bg1">
                    <a:lumMod val="85000"/>
                  </a:schemeClr>
                </a:solidFill>
                <a:latin typeface="Century Gothic" panose="020B0502020202020204" pitchFamily="34" charset="0"/>
              </a:rPr>
              <a:t> et al., “Design of 11T Twin-Aperture Nb3Sn Dipole Demonstrator Magnet </a:t>
            </a:r>
            <a:r>
              <a:rPr lang="en-US" sz="1100" i="1" dirty="0" smtClean="0">
                <a:ln w="0"/>
                <a:solidFill>
                  <a:schemeClr val="bg1">
                    <a:lumMod val="85000"/>
                  </a:schemeClr>
                </a:solidFill>
                <a:latin typeface="Century Gothic" panose="020B0502020202020204" pitchFamily="34" charset="0"/>
              </a:rPr>
              <a:t>for LHC </a:t>
            </a:r>
            <a:r>
              <a:rPr lang="en-US" sz="1100" i="1" dirty="0">
                <a:ln w="0"/>
                <a:solidFill>
                  <a:schemeClr val="bg1">
                    <a:lumMod val="85000"/>
                  </a:schemeClr>
                </a:solidFill>
                <a:latin typeface="Century Gothic" panose="020B0502020202020204" pitchFamily="34" charset="0"/>
              </a:rPr>
              <a:t>Upgrades”, IEEE Trans. Appl. </a:t>
            </a:r>
            <a:r>
              <a:rPr lang="en-US" sz="1100" i="1" dirty="0" err="1">
                <a:ln w="0"/>
                <a:solidFill>
                  <a:schemeClr val="bg1">
                    <a:lumMod val="85000"/>
                  </a:schemeClr>
                </a:solidFill>
                <a:latin typeface="Century Gothic" panose="020B0502020202020204" pitchFamily="34" charset="0"/>
              </a:rPr>
              <a:t>Supercond</a:t>
            </a:r>
            <a:r>
              <a:rPr lang="en-US" sz="1100" i="1" dirty="0">
                <a:ln w="0"/>
                <a:solidFill>
                  <a:schemeClr val="bg1">
                    <a:lumMod val="85000"/>
                  </a:schemeClr>
                </a:solidFill>
                <a:latin typeface="Century Gothic" panose="020B0502020202020204" pitchFamily="34" charset="0"/>
              </a:rPr>
              <a:t>., Vol. 22, No. 3, June 2012</a:t>
            </a:r>
          </a:p>
          <a:p>
            <a:r>
              <a:rPr lang="en-US" sz="1100" i="1" dirty="0">
                <a:ln w="0"/>
                <a:solidFill>
                  <a:schemeClr val="bg1">
                    <a:lumMod val="85000"/>
                  </a:schemeClr>
                </a:solidFill>
                <a:latin typeface="Century Gothic" panose="020B0502020202020204" pitchFamily="34" charset="0"/>
              </a:rPr>
              <a:t>[3] M. </a:t>
            </a:r>
            <a:r>
              <a:rPr lang="en-US" sz="1100" i="1" dirty="0" err="1">
                <a:ln w="0"/>
                <a:solidFill>
                  <a:schemeClr val="bg1">
                    <a:lumMod val="85000"/>
                  </a:schemeClr>
                </a:solidFill>
                <a:latin typeface="Century Gothic" panose="020B0502020202020204" pitchFamily="34" charset="0"/>
              </a:rPr>
              <a:t>Juncho</a:t>
            </a:r>
            <a:r>
              <a:rPr lang="en-US" sz="1100" i="1" dirty="0">
                <a:ln w="0"/>
                <a:solidFill>
                  <a:schemeClr val="bg1">
                    <a:lumMod val="85000"/>
                  </a:schemeClr>
                </a:solidFill>
                <a:latin typeface="Century Gothic" panose="020B0502020202020204" pitchFamily="34" charset="0"/>
              </a:rPr>
              <a:t>, “Support Structure Design of the Nb3Sn </a:t>
            </a:r>
            <a:r>
              <a:rPr lang="en-US" sz="1100" i="1" dirty="0" err="1">
                <a:ln w="0"/>
                <a:solidFill>
                  <a:schemeClr val="bg1">
                    <a:lumMod val="85000"/>
                  </a:schemeClr>
                </a:solidFill>
                <a:latin typeface="Century Gothic" panose="020B0502020202020204" pitchFamily="34" charset="0"/>
              </a:rPr>
              <a:t>Quadrupole</a:t>
            </a:r>
            <a:r>
              <a:rPr lang="en-US" sz="1100" i="1" dirty="0">
                <a:ln w="0"/>
                <a:solidFill>
                  <a:schemeClr val="bg1">
                    <a:lumMod val="85000"/>
                  </a:schemeClr>
                </a:solidFill>
                <a:latin typeface="Century Gothic" panose="020B0502020202020204" pitchFamily="34" charset="0"/>
              </a:rPr>
              <a:t> for the high </a:t>
            </a:r>
            <a:r>
              <a:rPr lang="en-US" sz="1100" i="1" dirty="0" smtClean="0">
                <a:ln w="0"/>
                <a:solidFill>
                  <a:schemeClr val="bg1">
                    <a:lumMod val="85000"/>
                  </a:schemeClr>
                </a:solidFill>
                <a:latin typeface="Century Gothic" panose="020B0502020202020204" pitchFamily="34" charset="0"/>
              </a:rPr>
              <a:t>Luminosity LHC</a:t>
            </a:r>
            <a:r>
              <a:rPr lang="en-US" sz="1100" i="1" dirty="0">
                <a:ln w="0"/>
                <a:solidFill>
                  <a:schemeClr val="bg1">
                    <a:lumMod val="85000"/>
                  </a:schemeClr>
                </a:solidFill>
                <a:latin typeface="Century Gothic" panose="020B0502020202020204" pitchFamily="34" charset="0"/>
              </a:rPr>
              <a:t>”, ASC-14, Charlotte, August 2014.</a:t>
            </a:r>
          </a:p>
          <a:p>
            <a:r>
              <a:rPr lang="en-US" sz="1100" i="1" dirty="0">
                <a:ln w="0"/>
                <a:solidFill>
                  <a:schemeClr val="bg1">
                    <a:lumMod val="85000"/>
                  </a:schemeClr>
                </a:solidFill>
                <a:latin typeface="Century Gothic" panose="020B0502020202020204" pitchFamily="34" charset="0"/>
              </a:rPr>
              <a:t>[4] ROXIE, https://espace.cern.ch/roxie</a:t>
            </a:r>
          </a:p>
          <a:p>
            <a:r>
              <a:rPr lang="en-US" sz="1100" i="1" dirty="0">
                <a:ln w="0"/>
                <a:solidFill>
                  <a:schemeClr val="bg1">
                    <a:lumMod val="85000"/>
                  </a:schemeClr>
                </a:solidFill>
                <a:latin typeface="Century Gothic" panose="020B0502020202020204" pitchFamily="34" charset="0"/>
              </a:rPr>
              <a:t>[5] PITHIA BEM software package, www.feacomp.com/pithia</a:t>
            </a:r>
          </a:p>
          <a:p>
            <a:r>
              <a:rPr lang="en-US" sz="1100" i="1" dirty="0">
                <a:ln w="0"/>
                <a:solidFill>
                  <a:schemeClr val="bg1">
                    <a:lumMod val="85000"/>
                  </a:schemeClr>
                </a:solidFill>
                <a:latin typeface="Century Gothic" panose="020B0502020202020204" pitchFamily="34" charset="0"/>
              </a:rPr>
              <a:t>[6] C. Kokkinos et al., "The Short Model Coil (SMC) Nb3Sn Program: FE Analysis with </a:t>
            </a:r>
            <a:r>
              <a:rPr lang="en-US" sz="1100" i="1" dirty="0" smtClean="0">
                <a:ln w="0"/>
                <a:solidFill>
                  <a:schemeClr val="bg1">
                    <a:lumMod val="85000"/>
                  </a:schemeClr>
                </a:solidFill>
                <a:latin typeface="Century Gothic" panose="020B0502020202020204" pitchFamily="34" charset="0"/>
              </a:rPr>
              <a:t>3D Modeling</a:t>
            </a:r>
            <a:r>
              <a:rPr lang="en-US" sz="1100" i="1" dirty="0">
                <a:ln w="0"/>
                <a:solidFill>
                  <a:schemeClr val="bg1">
                    <a:lumMod val="85000"/>
                  </a:schemeClr>
                </a:solidFill>
                <a:latin typeface="Century Gothic" panose="020B0502020202020204" pitchFamily="34" charset="0"/>
              </a:rPr>
              <a:t>", IEEE Trans. Appl. </a:t>
            </a:r>
            <a:r>
              <a:rPr lang="en-US" sz="1100" i="1" dirty="0" err="1">
                <a:ln w="0"/>
                <a:solidFill>
                  <a:schemeClr val="bg1">
                    <a:lumMod val="85000"/>
                  </a:schemeClr>
                </a:solidFill>
                <a:latin typeface="Century Gothic" panose="020B0502020202020204" pitchFamily="34" charset="0"/>
              </a:rPr>
              <a:t>Supercond</a:t>
            </a:r>
            <a:r>
              <a:rPr lang="en-US" sz="1100" i="1" dirty="0">
                <a:ln w="0"/>
                <a:solidFill>
                  <a:schemeClr val="bg1">
                    <a:lumMod val="85000"/>
                  </a:schemeClr>
                </a:solidFill>
                <a:latin typeface="Century Gothic" panose="020B0502020202020204" pitchFamily="34" charset="0"/>
              </a:rPr>
              <a:t>., Vol. 22, No. 3, June 2012.</a:t>
            </a:r>
          </a:p>
          <a:p>
            <a:r>
              <a:rPr lang="en-US" sz="1100" i="1" dirty="0">
                <a:ln w="0"/>
                <a:solidFill>
                  <a:schemeClr val="bg1">
                    <a:lumMod val="85000"/>
                  </a:schemeClr>
                </a:solidFill>
                <a:latin typeface="Century Gothic" panose="020B0502020202020204" pitchFamily="34" charset="0"/>
              </a:rPr>
              <a:t>[7] ANSYS Mechanical APDL Element Reference, ANSYS Release 15.0, ANSYS </a:t>
            </a:r>
            <a:r>
              <a:rPr lang="en-US" sz="1100" i="1" dirty="0" err="1">
                <a:ln w="0"/>
                <a:solidFill>
                  <a:schemeClr val="bg1">
                    <a:lumMod val="85000"/>
                  </a:schemeClr>
                </a:solidFill>
                <a:latin typeface="Century Gothic" panose="020B0502020202020204" pitchFamily="34" charset="0"/>
              </a:rPr>
              <a:t>Inc</a:t>
            </a:r>
            <a:r>
              <a:rPr lang="en-US" sz="1100" i="1" dirty="0">
                <a:ln w="0"/>
                <a:solidFill>
                  <a:schemeClr val="bg1">
                    <a:lumMod val="85000"/>
                  </a:schemeClr>
                </a:solidFill>
                <a:latin typeface="Century Gothic" panose="020B0502020202020204" pitchFamily="34" charset="0"/>
              </a:rPr>
              <a:t>, </a:t>
            </a:r>
            <a:r>
              <a:rPr lang="en-US" sz="1100" i="1" dirty="0" smtClean="0">
                <a:ln w="0"/>
                <a:solidFill>
                  <a:schemeClr val="bg1">
                    <a:lumMod val="85000"/>
                  </a:schemeClr>
                </a:solidFill>
                <a:latin typeface="Century Gothic" panose="020B0502020202020204" pitchFamily="34" charset="0"/>
              </a:rPr>
              <a:t>November2013</a:t>
            </a:r>
            <a:r>
              <a:rPr lang="en-US" sz="1100" i="1" dirty="0">
                <a:ln w="0"/>
                <a:solidFill>
                  <a:schemeClr val="bg1">
                    <a:lumMod val="85000"/>
                  </a:schemeClr>
                </a:solidFill>
                <a:latin typeface="Century Gothic" panose="020B0502020202020204" pitchFamily="34" charset="0"/>
              </a:rPr>
              <a:t>.</a:t>
            </a:r>
          </a:p>
          <a:p>
            <a:r>
              <a:rPr lang="en-US" sz="1100" i="1" dirty="0">
                <a:ln w="0"/>
                <a:solidFill>
                  <a:schemeClr val="bg1">
                    <a:lumMod val="85000"/>
                  </a:schemeClr>
                </a:solidFill>
                <a:latin typeface="Century Gothic" panose="020B0502020202020204" pitchFamily="34" charset="0"/>
              </a:rPr>
              <a:t>[8] ANSYS Mechanical APDL Contact Technology Guide, ANSYS Release 15.0, ANSYS </a:t>
            </a:r>
            <a:r>
              <a:rPr lang="en-US" sz="1100" i="1" dirty="0" err="1" smtClean="0">
                <a:ln w="0"/>
                <a:solidFill>
                  <a:schemeClr val="bg1">
                    <a:lumMod val="85000"/>
                  </a:schemeClr>
                </a:solidFill>
                <a:latin typeface="Century Gothic" panose="020B0502020202020204" pitchFamily="34" charset="0"/>
              </a:rPr>
              <a:t>Inc</a:t>
            </a:r>
            <a:r>
              <a:rPr lang="en-US" sz="1100" i="1" dirty="0" smtClean="0">
                <a:ln w="0"/>
                <a:solidFill>
                  <a:schemeClr val="bg1">
                    <a:lumMod val="85000"/>
                  </a:schemeClr>
                </a:solidFill>
                <a:latin typeface="Century Gothic" panose="020B0502020202020204" pitchFamily="34" charset="0"/>
              </a:rPr>
              <a:t>, November </a:t>
            </a:r>
            <a:r>
              <a:rPr lang="en-US" sz="1100" i="1" dirty="0">
                <a:ln w="0"/>
                <a:solidFill>
                  <a:schemeClr val="bg1">
                    <a:lumMod val="85000"/>
                  </a:schemeClr>
                </a:solidFill>
                <a:latin typeface="Century Gothic" panose="020B0502020202020204" pitchFamily="34" charset="0"/>
              </a:rPr>
              <a:t>2013.</a:t>
            </a:r>
          </a:p>
        </p:txBody>
      </p:sp>
    </p:spTree>
    <p:extLst>
      <p:ext uri="{BB962C8B-B14F-4D97-AF65-F5344CB8AC3E}">
        <p14:creationId xmlns:p14="http://schemas.microsoft.com/office/powerpoint/2010/main" val="1390759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fade">
                                      <p:cBhvr>
                                        <p:cTn id="17" dur="500"/>
                                        <p:tgtEl>
                                          <p:spTgt spid="1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xEl>
                                              <p:pRg st="6" end="6"/>
                                            </p:txEl>
                                          </p:spTgt>
                                        </p:tgtEl>
                                        <p:attrNameLst>
                                          <p:attrName>style.visibility</p:attrName>
                                        </p:attrNameLst>
                                      </p:cBhvr>
                                      <p:to>
                                        <p:strVal val="visible"/>
                                      </p:to>
                                    </p:set>
                                    <p:animEffect transition="in" filter="fade">
                                      <p:cBhvr>
                                        <p:cTn id="22" dur="500"/>
                                        <p:tgtEl>
                                          <p:spTgt spid="1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a:stretch>
            <a:fillRect/>
          </a:stretch>
        </p:blipFill>
        <p:spPr>
          <a:xfrm>
            <a:off x="69669" y="53269"/>
            <a:ext cx="1132794" cy="1138788"/>
          </a:xfrm>
          <a:prstGeom prst="rect">
            <a:avLst/>
          </a:prstGeom>
        </p:spPr>
      </p:pic>
      <p:sp>
        <p:nvSpPr>
          <p:cNvPr id="26" name="Ορθογώνιο 25"/>
          <p:cNvSpPr/>
          <p:nvPr/>
        </p:nvSpPr>
        <p:spPr>
          <a:xfrm>
            <a:off x="4833561" y="121777"/>
            <a:ext cx="2524879"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94389" y="115185"/>
            <a:ext cx="2403222"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Conclusions</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4" name="Picture 3"/>
          <p:cNvPicPr>
            <a:picLocks noChangeAspect="1"/>
          </p:cNvPicPr>
          <p:nvPr/>
        </p:nvPicPr>
        <p:blipFill>
          <a:blip r:embed="rId6"/>
          <a:stretch>
            <a:fillRect/>
          </a:stretch>
        </p:blipFill>
        <p:spPr>
          <a:xfrm>
            <a:off x="6619874" y="2158388"/>
            <a:ext cx="5562600" cy="3390900"/>
          </a:xfrm>
          <a:prstGeom prst="rect">
            <a:avLst/>
          </a:prstGeom>
        </p:spPr>
      </p:pic>
      <p:sp>
        <p:nvSpPr>
          <p:cNvPr id="15" name="TextBox 14"/>
          <p:cNvSpPr txBox="1"/>
          <p:nvPr/>
        </p:nvSpPr>
        <p:spPr>
          <a:xfrm>
            <a:off x="131241" y="2853168"/>
            <a:ext cx="6325315" cy="2031325"/>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ln w="0"/>
                <a:solidFill>
                  <a:schemeClr val="bg1">
                    <a:lumMod val="85000"/>
                  </a:schemeClr>
                </a:solidFill>
                <a:latin typeface="Century Gothic" panose="020B0502020202020204" pitchFamily="34" charset="0"/>
              </a:rPr>
              <a:t>FEAC is delivering a single ANSYS file, which includes all parts of the study including:</a:t>
            </a:r>
            <a:br>
              <a:rPr lang="en-US" sz="1400" dirty="0" smtClean="0">
                <a:ln w="0"/>
                <a:solidFill>
                  <a:schemeClr val="bg1">
                    <a:lumMod val="85000"/>
                  </a:schemeClr>
                </a:solidFill>
                <a:latin typeface="Century Gothic" panose="020B0502020202020204" pitchFamily="34" charset="0"/>
              </a:rPr>
            </a:br>
            <a:r>
              <a:rPr lang="en-US" sz="1400" dirty="0" smtClean="0">
                <a:ln w="0"/>
                <a:solidFill>
                  <a:schemeClr val="bg1">
                    <a:lumMod val="85000"/>
                  </a:schemeClr>
                </a:solidFill>
                <a:latin typeface="Century Gothic" panose="020B0502020202020204" pitchFamily="34" charset="0"/>
              </a:rPr>
              <a:t>	- 2D &amp; 3D electromagnetics</a:t>
            </a:r>
          </a:p>
          <a:p>
            <a:pPr lvl="2"/>
            <a:r>
              <a:rPr lang="en-US" sz="1400" dirty="0" smtClean="0">
                <a:ln w="0"/>
                <a:solidFill>
                  <a:schemeClr val="bg1">
                    <a:lumMod val="85000"/>
                  </a:schemeClr>
                </a:solidFill>
                <a:latin typeface="Century Gothic" panose="020B0502020202020204" pitchFamily="34" charset="0"/>
              </a:rPr>
              <a:t>- 2D &amp; 3D structural analysis of all load steps</a:t>
            </a:r>
          </a:p>
          <a:p>
            <a:pPr lvl="2"/>
            <a:r>
              <a:rPr lang="en-US" sz="1400" dirty="0" smtClean="0">
                <a:ln w="0"/>
                <a:solidFill>
                  <a:schemeClr val="bg1">
                    <a:lumMod val="85000"/>
                  </a:schemeClr>
                </a:solidFill>
                <a:latin typeface="Century Gothic" panose="020B0502020202020204" pitchFamily="34" charset="0"/>
              </a:rPr>
              <a:t>- CATIA geometry file</a:t>
            </a:r>
          </a:p>
          <a:p>
            <a:pPr marL="1200150" lvl="2" indent="-285750">
              <a:buFontTx/>
              <a:buChar char="-"/>
            </a:pPr>
            <a:endParaRPr lang="en-US" sz="1400" dirty="0">
              <a:ln w="0"/>
              <a:solidFill>
                <a:schemeClr val="bg1">
                  <a:lumMod val="85000"/>
                </a:schemeClr>
              </a:solidFill>
              <a:latin typeface="Century Gothic" panose="020B0502020202020204" pitchFamily="34" charset="0"/>
            </a:endParaRPr>
          </a:p>
          <a:p>
            <a:pPr marL="1200150" lvl="2" indent="-285750">
              <a:buFontTx/>
              <a:buChar char="-"/>
            </a:pPr>
            <a:endParaRPr lang="en-US" sz="1400" dirty="0" smtClean="0">
              <a:ln w="0"/>
              <a:solidFill>
                <a:schemeClr val="bg1">
                  <a:lumMod val="85000"/>
                </a:schemeClr>
              </a:solidFill>
              <a:latin typeface="Century Gothic" panose="020B0502020202020204" pitchFamily="34" charset="0"/>
            </a:endParaRPr>
          </a:p>
          <a:p>
            <a:endParaRPr lang="en-US" sz="1400" dirty="0" smtClean="0">
              <a:ln w="0"/>
              <a:solidFill>
                <a:schemeClr val="bg1">
                  <a:lumMod val="85000"/>
                </a:schemeClr>
              </a:solidFill>
              <a:latin typeface="Century Gothic" panose="020B0502020202020204" pitchFamily="34" charset="0"/>
            </a:endParaRPr>
          </a:p>
          <a:p>
            <a:endParaRPr lang="en-US" sz="14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35858641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46641" y="1116753"/>
            <a:ext cx="6698718" cy="5558219"/>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pSp>
        <p:nvGrpSpPr>
          <p:cNvPr id="20" name="Group 19"/>
          <p:cNvGrpSpPr/>
          <p:nvPr/>
        </p:nvGrpSpPr>
        <p:grpSpPr>
          <a:xfrm>
            <a:off x="514614" y="1321638"/>
            <a:ext cx="3433442" cy="1884961"/>
            <a:chOff x="7474811" y="4291088"/>
            <a:chExt cx="3433442" cy="1884961"/>
          </a:xfrm>
        </p:grpSpPr>
        <p:sp>
          <p:nvSpPr>
            <p:cNvPr id="15" name="TextBox 14"/>
            <p:cNvSpPr txBox="1"/>
            <p:nvPr/>
          </p:nvSpPr>
          <p:spPr>
            <a:xfrm>
              <a:off x="7474811" y="4291088"/>
              <a:ext cx="1375698"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Filler wedge</a:t>
              </a:r>
              <a:endParaRPr lang="en-US" sz="1600" dirty="0">
                <a:ln w="0"/>
                <a:solidFill>
                  <a:schemeClr val="bg1">
                    <a:lumMod val="85000"/>
                  </a:schemeClr>
                </a:solidFill>
                <a:latin typeface="Century Gothic" panose="020B0502020202020204" pitchFamily="34" charset="0"/>
              </a:endParaRPr>
            </a:p>
          </p:txBody>
        </p:sp>
        <p:cxnSp>
          <p:nvCxnSpPr>
            <p:cNvPr id="4" name="Straight Arrow Connector 3"/>
            <p:cNvCxnSpPr/>
            <p:nvPr/>
          </p:nvCxnSpPr>
          <p:spPr>
            <a:xfrm>
              <a:off x="8821312" y="4476438"/>
              <a:ext cx="2086941" cy="1699611"/>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2" name="Group 1"/>
          <p:cNvGrpSpPr/>
          <p:nvPr/>
        </p:nvGrpSpPr>
        <p:grpSpPr>
          <a:xfrm>
            <a:off x="369842" y="2456675"/>
            <a:ext cx="3451740" cy="749924"/>
            <a:chOff x="1712159" y="2616220"/>
            <a:chExt cx="3451740" cy="749924"/>
          </a:xfrm>
        </p:grpSpPr>
        <p:sp>
          <p:nvSpPr>
            <p:cNvPr id="16" name="TextBox 15"/>
            <p:cNvSpPr txBox="1"/>
            <p:nvPr/>
          </p:nvSpPr>
          <p:spPr>
            <a:xfrm>
              <a:off x="1712159" y="2616220"/>
              <a:ext cx="1577676"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Loading plate</a:t>
              </a:r>
              <a:endParaRPr lang="en-US" sz="1600" dirty="0">
                <a:ln w="0"/>
                <a:solidFill>
                  <a:schemeClr val="bg1">
                    <a:lumMod val="85000"/>
                  </a:schemeClr>
                </a:solidFill>
                <a:latin typeface="Century Gothic" panose="020B0502020202020204" pitchFamily="34" charset="0"/>
              </a:endParaRPr>
            </a:p>
          </p:txBody>
        </p:sp>
        <p:cxnSp>
          <p:nvCxnSpPr>
            <p:cNvPr id="17" name="Straight Arrow Connector 16"/>
            <p:cNvCxnSpPr>
              <a:stCxn id="16" idx="3"/>
            </p:cNvCxnSpPr>
            <p:nvPr/>
          </p:nvCxnSpPr>
          <p:spPr>
            <a:xfrm>
              <a:off x="3289835" y="2785497"/>
              <a:ext cx="1874064" cy="580647"/>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10" name="Group 9"/>
          <p:cNvGrpSpPr/>
          <p:nvPr/>
        </p:nvGrpSpPr>
        <p:grpSpPr>
          <a:xfrm>
            <a:off x="340187" y="3517741"/>
            <a:ext cx="2844077" cy="371073"/>
            <a:chOff x="991090" y="5057070"/>
            <a:chExt cx="2844077" cy="371073"/>
          </a:xfrm>
        </p:grpSpPr>
        <p:sp>
          <p:nvSpPr>
            <p:cNvPr id="21" name="TextBox 20"/>
            <p:cNvSpPr txBox="1"/>
            <p:nvPr/>
          </p:nvSpPr>
          <p:spPr>
            <a:xfrm>
              <a:off x="991090" y="5089589"/>
              <a:ext cx="1636987"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Aluminum Bars</a:t>
              </a:r>
              <a:endParaRPr lang="en-US" sz="1600" dirty="0">
                <a:ln w="0"/>
                <a:solidFill>
                  <a:schemeClr val="bg1">
                    <a:lumMod val="85000"/>
                  </a:schemeClr>
                </a:solidFill>
                <a:latin typeface="Century Gothic" panose="020B0502020202020204" pitchFamily="34" charset="0"/>
              </a:endParaRPr>
            </a:p>
          </p:txBody>
        </p:sp>
        <p:cxnSp>
          <p:nvCxnSpPr>
            <p:cNvPr id="22" name="Straight Arrow Connector 21"/>
            <p:cNvCxnSpPr>
              <a:stCxn id="21" idx="3"/>
            </p:cNvCxnSpPr>
            <p:nvPr/>
          </p:nvCxnSpPr>
          <p:spPr>
            <a:xfrm flipV="1">
              <a:off x="2628077" y="5057070"/>
              <a:ext cx="1207090" cy="201796"/>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29" name="Group 28"/>
          <p:cNvGrpSpPr/>
          <p:nvPr/>
        </p:nvGrpSpPr>
        <p:grpSpPr>
          <a:xfrm>
            <a:off x="5357308" y="3130475"/>
            <a:ext cx="6224369" cy="456878"/>
            <a:chOff x="5357308" y="3130475"/>
            <a:chExt cx="6224369" cy="456878"/>
          </a:xfrm>
        </p:grpSpPr>
        <p:sp>
          <p:nvSpPr>
            <p:cNvPr id="27" name="TextBox 26"/>
            <p:cNvSpPr txBox="1"/>
            <p:nvPr/>
          </p:nvSpPr>
          <p:spPr>
            <a:xfrm>
              <a:off x="9954308" y="3248799"/>
              <a:ext cx="1627369"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Collaring Shoe</a:t>
              </a:r>
              <a:endParaRPr lang="en-US" sz="1600" dirty="0">
                <a:ln w="0"/>
                <a:solidFill>
                  <a:schemeClr val="bg1">
                    <a:lumMod val="85000"/>
                  </a:schemeClr>
                </a:solidFill>
                <a:latin typeface="Century Gothic" panose="020B0502020202020204" pitchFamily="34" charset="0"/>
              </a:endParaRPr>
            </a:p>
          </p:txBody>
        </p:sp>
        <p:cxnSp>
          <p:nvCxnSpPr>
            <p:cNvPr id="28" name="Straight Arrow Connector 27"/>
            <p:cNvCxnSpPr>
              <a:stCxn id="27" idx="1"/>
            </p:cNvCxnSpPr>
            <p:nvPr/>
          </p:nvCxnSpPr>
          <p:spPr>
            <a:xfrm flipH="1" flipV="1">
              <a:off x="5357308" y="3130475"/>
              <a:ext cx="4597000" cy="287601"/>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25" name="Group 24"/>
          <p:cNvGrpSpPr/>
          <p:nvPr/>
        </p:nvGrpSpPr>
        <p:grpSpPr>
          <a:xfrm>
            <a:off x="5034579" y="3206599"/>
            <a:ext cx="6701789" cy="1414319"/>
            <a:chOff x="5034579" y="3206599"/>
            <a:chExt cx="6701789" cy="1414319"/>
          </a:xfrm>
        </p:grpSpPr>
        <p:sp>
          <p:nvSpPr>
            <p:cNvPr id="26" name="TextBox 25"/>
            <p:cNvSpPr txBox="1"/>
            <p:nvPr/>
          </p:nvSpPr>
          <p:spPr>
            <a:xfrm>
              <a:off x="9799619" y="4282364"/>
              <a:ext cx="1936749"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Ground Insulation</a:t>
              </a:r>
              <a:endParaRPr lang="en-US" sz="1600" dirty="0">
                <a:ln w="0"/>
                <a:solidFill>
                  <a:schemeClr val="bg1">
                    <a:lumMod val="85000"/>
                  </a:schemeClr>
                </a:solidFill>
                <a:latin typeface="Century Gothic" panose="020B0502020202020204" pitchFamily="34" charset="0"/>
              </a:endParaRPr>
            </a:p>
          </p:txBody>
        </p:sp>
        <p:cxnSp>
          <p:nvCxnSpPr>
            <p:cNvPr id="30" name="Straight Arrow Connector 29"/>
            <p:cNvCxnSpPr>
              <a:stCxn id="26" idx="1"/>
            </p:cNvCxnSpPr>
            <p:nvPr/>
          </p:nvCxnSpPr>
          <p:spPr>
            <a:xfrm flipH="1" flipV="1">
              <a:off x="5034579" y="3206599"/>
              <a:ext cx="4765040" cy="1245042"/>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9" name="Group 8"/>
          <p:cNvGrpSpPr/>
          <p:nvPr/>
        </p:nvGrpSpPr>
        <p:grpSpPr>
          <a:xfrm>
            <a:off x="328217" y="4292301"/>
            <a:ext cx="2856047" cy="931824"/>
            <a:chOff x="1202463" y="2311923"/>
            <a:chExt cx="2856047" cy="931824"/>
          </a:xfrm>
        </p:grpSpPr>
        <p:sp>
          <p:nvSpPr>
            <p:cNvPr id="33" name="TextBox 32"/>
            <p:cNvSpPr txBox="1"/>
            <p:nvPr/>
          </p:nvSpPr>
          <p:spPr>
            <a:xfrm>
              <a:off x="1202463" y="2905193"/>
              <a:ext cx="1497526"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Collaring Key</a:t>
              </a:r>
              <a:endParaRPr lang="en-US" sz="1600" dirty="0">
                <a:ln w="0"/>
                <a:solidFill>
                  <a:schemeClr val="bg1">
                    <a:lumMod val="85000"/>
                  </a:schemeClr>
                </a:solidFill>
                <a:latin typeface="Century Gothic" panose="020B0502020202020204" pitchFamily="34" charset="0"/>
              </a:endParaRPr>
            </a:p>
          </p:txBody>
        </p:sp>
        <p:cxnSp>
          <p:nvCxnSpPr>
            <p:cNvPr id="34" name="Straight Arrow Connector 33"/>
            <p:cNvCxnSpPr/>
            <p:nvPr/>
          </p:nvCxnSpPr>
          <p:spPr>
            <a:xfrm flipV="1">
              <a:off x="2672011" y="2311923"/>
              <a:ext cx="1386499" cy="848468"/>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23" name="Group 22"/>
          <p:cNvGrpSpPr/>
          <p:nvPr/>
        </p:nvGrpSpPr>
        <p:grpSpPr>
          <a:xfrm>
            <a:off x="4808668" y="3242244"/>
            <a:ext cx="6567563" cy="2320435"/>
            <a:chOff x="4808668" y="3242244"/>
            <a:chExt cx="6567563" cy="2320435"/>
          </a:xfrm>
        </p:grpSpPr>
        <p:sp>
          <p:nvSpPr>
            <p:cNvPr id="40" name="TextBox 39"/>
            <p:cNvSpPr txBox="1"/>
            <p:nvPr/>
          </p:nvSpPr>
          <p:spPr>
            <a:xfrm>
              <a:off x="10635323" y="5224125"/>
              <a:ext cx="740908"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Trace</a:t>
              </a:r>
              <a:endParaRPr lang="en-US" sz="1600" dirty="0">
                <a:ln w="0"/>
                <a:solidFill>
                  <a:schemeClr val="bg1">
                    <a:lumMod val="85000"/>
                  </a:schemeClr>
                </a:solidFill>
                <a:latin typeface="Century Gothic" panose="020B0502020202020204" pitchFamily="34" charset="0"/>
              </a:endParaRPr>
            </a:p>
          </p:txBody>
        </p:sp>
        <p:cxnSp>
          <p:nvCxnSpPr>
            <p:cNvPr id="41" name="Straight Arrow Connector 40"/>
            <p:cNvCxnSpPr>
              <a:stCxn id="40" idx="1"/>
            </p:cNvCxnSpPr>
            <p:nvPr/>
          </p:nvCxnSpPr>
          <p:spPr>
            <a:xfrm flipH="1" flipV="1">
              <a:off x="4808668" y="3242244"/>
              <a:ext cx="5826655" cy="2151158"/>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18" name="Group 17"/>
          <p:cNvGrpSpPr/>
          <p:nvPr/>
        </p:nvGrpSpPr>
        <p:grpSpPr>
          <a:xfrm>
            <a:off x="3851238" y="4477489"/>
            <a:ext cx="4357982" cy="2094917"/>
            <a:chOff x="4787895" y="4525335"/>
            <a:chExt cx="4357982" cy="2094917"/>
          </a:xfrm>
        </p:grpSpPr>
        <p:sp>
          <p:nvSpPr>
            <p:cNvPr id="43" name="TextBox 42"/>
            <p:cNvSpPr txBox="1"/>
            <p:nvPr/>
          </p:nvSpPr>
          <p:spPr>
            <a:xfrm>
              <a:off x="7223556" y="6281698"/>
              <a:ext cx="1922321"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Removable poles</a:t>
              </a:r>
              <a:endParaRPr lang="en-US" sz="1600" dirty="0">
                <a:ln w="0"/>
                <a:solidFill>
                  <a:schemeClr val="bg1">
                    <a:lumMod val="85000"/>
                  </a:schemeClr>
                </a:solidFill>
                <a:latin typeface="Century Gothic" panose="020B0502020202020204" pitchFamily="34" charset="0"/>
              </a:endParaRPr>
            </a:p>
          </p:txBody>
        </p:sp>
        <p:cxnSp>
          <p:nvCxnSpPr>
            <p:cNvPr id="44" name="Straight Arrow Connector 43"/>
            <p:cNvCxnSpPr/>
            <p:nvPr/>
          </p:nvCxnSpPr>
          <p:spPr>
            <a:xfrm flipH="1" flipV="1">
              <a:off x="4787895" y="4525335"/>
              <a:ext cx="2553056" cy="1766859"/>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31" name="Group 30"/>
          <p:cNvGrpSpPr/>
          <p:nvPr/>
        </p:nvGrpSpPr>
        <p:grpSpPr>
          <a:xfrm>
            <a:off x="7562626" y="5109882"/>
            <a:ext cx="2819428" cy="938875"/>
            <a:chOff x="7517519" y="754571"/>
            <a:chExt cx="2819428" cy="938875"/>
          </a:xfrm>
        </p:grpSpPr>
        <p:sp>
          <p:nvSpPr>
            <p:cNvPr id="46" name="TextBox 45"/>
            <p:cNvSpPr txBox="1"/>
            <p:nvPr/>
          </p:nvSpPr>
          <p:spPr>
            <a:xfrm>
              <a:off x="8889115" y="1354892"/>
              <a:ext cx="1447832"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Shell (15mm)</a:t>
              </a:r>
              <a:endParaRPr lang="en-US" sz="1600" dirty="0">
                <a:ln w="0"/>
                <a:solidFill>
                  <a:schemeClr val="bg1">
                    <a:lumMod val="85000"/>
                  </a:schemeClr>
                </a:solidFill>
                <a:latin typeface="Century Gothic" panose="020B0502020202020204" pitchFamily="34" charset="0"/>
              </a:endParaRPr>
            </a:p>
          </p:txBody>
        </p:sp>
        <p:cxnSp>
          <p:nvCxnSpPr>
            <p:cNvPr id="47" name="Straight Arrow Connector 46"/>
            <p:cNvCxnSpPr/>
            <p:nvPr/>
          </p:nvCxnSpPr>
          <p:spPr>
            <a:xfrm flipH="1" flipV="1">
              <a:off x="7517519" y="754571"/>
              <a:ext cx="1357380" cy="787726"/>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sp>
        <p:nvSpPr>
          <p:cNvPr id="49" name="Ορθογώνιο 12"/>
          <p:cNvSpPr/>
          <p:nvPr/>
        </p:nvSpPr>
        <p:spPr>
          <a:xfrm>
            <a:off x="3088606" y="131302"/>
            <a:ext cx="6014788"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3088606" y="74831"/>
            <a:ext cx="6059672"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Mechanical Structure</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pSp>
        <p:nvGrpSpPr>
          <p:cNvPr id="19" name="Group 18"/>
          <p:cNvGrpSpPr/>
          <p:nvPr/>
        </p:nvGrpSpPr>
        <p:grpSpPr>
          <a:xfrm>
            <a:off x="7248059" y="2083653"/>
            <a:ext cx="4132789" cy="338554"/>
            <a:chOff x="6100707" y="5215564"/>
            <a:chExt cx="4132789" cy="338554"/>
          </a:xfrm>
        </p:grpSpPr>
        <p:sp>
          <p:nvSpPr>
            <p:cNvPr id="52" name="TextBox 51"/>
            <p:cNvSpPr txBox="1"/>
            <p:nvPr/>
          </p:nvSpPr>
          <p:spPr>
            <a:xfrm>
              <a:off x="8436209" y="5215564"/>
              <a:ext cx="1797287"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Laminated yoke</a:t>
              </a:r>
              <a:endParaRPr lang="en-US" sz="1600" dirty="0">
                <a:ln w="0"/>
                <a:solidFill>
                  <a:schemeClr val="bg1">
                    <a:lumMod val="85000"/>
                  </a:schemeClr>
                </a:solidFill>
                <a:latin typeface="Century Gothic" panose="020B0502020202020204" pitchFamily="34" charset="0"/>
              </a:endParaRPr>
            </a:p>
          </p:txBody>
        </p:sp>
        <p:cxnSp>
          <p:nvCxnSpPr>
            <p:cNvPr id="53" name="Straight Arrow Connector 52"/>
            <p:cNvCxnSpPr/>
            <p:nvPr/>
          </p:nvCxnSpPr>
          <p:spPr>
            <a:xfrm flipH="1" flipV="1">
              <a:off x="6100707" y="5215564"/>
              <a:ext cx="2314146" cy="127104"/>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45" name="Group 44"/>
          <p:cNvGrpSpPr/>
          <p:nvPr/>
        </p:nvGrpSpPr>
        <p:grpSpPr>
          <a:xfrm>
            <a:off x="1823477" y="4077148"/>
            <a:ext cx="1887911" cy="2287976"/>
            <a:chOff x="3221585" y="4410520"/>
            <a:chExt cx="1887911" cy="2287976"/>
          </a:xfrm>
        </p:grpSpPr>
        <p:sp>
          <p:nvSpPr>
            <p:cNvPr id="48" name="TextBox 47"/>
            <p:cNvSpPr txBox="1"/>
            <p:nvPr/>
          </p:nvSpPr>
          <p:spPr>
            <a:xfrm>
              <a:off x="3221585" y="6359942"/>
              <a:ext cx="1305165"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Nb</a:t>
              </a:r>
              <a:r>
                <a:rPr lang="en-US" sz="1200" dirty="0" smtClean="0">
                  <a:ln w="0"/>
                  <a:solidFill>
                    <a:schemeClr val="bg1">
                      <a:lumMod val="85000"/>
                    </a:schemeClr>
                  </a:solidFill>
                  <a:latin typeface="Century Gothic" panose="020B0502020202020204" pitchFamily="34" charset="0"/>
                </a:rPr>
                <a:t>3</a:t>
              </a:r>
              <a:r>
                <a:rPr lang="en-US" sz="1600" dirty="0" smtClean="0">
                  <a:ln w="0"/>
                  <a:solidFill>
                    <a:schemeClr val="bg1">
                      <a:lumMod val="85000"/>
                    </a:schemeClr>
                  </a:solidFill>
                  <a:latin typeface="Century Gothic" panose="020B0502020202020204" pitchFamily="34" charset="0"/>
                </a:rPr>
                <a:t>Sn coils</a:t>
              </a:r>
              <a:endParaRPr lang="en-US" sz="1600" dirty="0">
                <a:ln w="0"/>
                <a:solidFill>
                  <a:schemeClr val="bg1">
                    <a:lumMod val="85000"/>
                  </a:schemeClr>
                </a:solidFill>
                <a:latin typeface="Century Gothic" panose="020B0502020202020204" pitchFamily="34" charset="0"/>
              </a:endParaRPr>
            </a:p>
          </p:txBody>
        </p:sp>
        <p:cxnSp>
          <p:nvCxnSpPr>
            <p:cNvPr id="51" name="Straight Arrow Connector 50"/>
            <p:cNvCxnSpPr>
              <a:stCxn id="48" idx="0"/>
            </p:cNvCxnSpPr>
            <p:nvPr/>
          </p:nvCxnSpPr>
          <p:spPr>
            <a:xfrm flipV="1">
              <a:off x="3874168" y="4410520"/>
              <a:ext cx="1235328" cy="1949422"/>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sp>
        <p:nvSpPr>
          <p:cNvPr id="54" name="Ορθογώνιο 12"/>
          <p:cNvSpPr/>
          <p:nvPr/>
        </p:nvSpPr>
        <p:spPr>
          <a:xfrm>
            <a:off x="1202463" y="866501"/>
            <a:ext cx="9103363" cy="378824"/>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5" name="TextBox 54"/>
          <p:cNvSpPr txBox="1"/>
          <p:nvPr/>
        </p:nvSpPr>
        <p:spPr>
          <a:xfrm>
            <a:off x="3228869" y="844272"/>
            <a:ext cx="5734262" cy="338554"/>
          </a:xfrm>
          <a:prstGeom prst="rect">
            <a:avLst/>
          </a:prstGeom>
          <a:noFill/>
        </p:spPr>
        <p:txBody>
          <a:bodyPr wrap="none" rtlCol="0">
            <a:spAutoFit/>
          </a:bodyPr>
          <a:lstStyle/>
          <a:p>
            <a:r>
              <a:rPr lang="en-US" sz="1600" dirty="0">
                <a:ln w="0"/>
                <a:solidFill>
                  <a:schemeClr val="bg1">
                    <a:lumMod val="85000"/>
                  </a:schemeClr>
                </a:solidFill>
                <a:latin typeface="Century Gothic" panose="020B0502020202020204" pitchFamily="34" charset="0"/>
              </a:rPr>
              <a:t>Epoxy impregnated Nb3Sn coils with two winding layers.</a:t>
            </a:r>
          </a:p>
        </p:txBody>
      </p:sp>
      <p:sp>
        <p:nvSpPr>
          <p:cNvPr id="56" name="TextBox 55"/>
          <p:cNvSpPr txBox="1"/>
          <p:nvPr/>
        </p:nvSpPr>
        <p:spPr>
          <a:xfrm>
            <a:off x="2335997" y="845692"/>
            <a:ext cx="7520007" cy="338554"/>
          </a:xfrm>
          <a:prstGeom prst="rect">
            <a:avLst/>
          </a:prstGeom>
          <a:noFill/>
        </p:spPr>
        <p:txBody>
          <a:bodyPr wrap="none" rtlCol="0">
            <a:spAutoFit/>
          </a:bodyPr>
          <a:lstStyle/>
          <a:p>
            <a:r>
              <a:rPr lang="en-US" sz="1600" dirty="0">
                <a:ln w="0"/>
                <a:solidFill>
                  <a:schemeClr val="bg1">
                    <a:lumMod val="85000"/>
                  </a:schemeClr>
                </a:solidFill>
                <a:latin typeface="Century Gothic" panose="020B0502020202020204" pitchFamily="34" charset="0"/>
              </a:rPr>
              <a:t>Filler wedges to align the pole angle of the inner and outer winding layers.</a:t>
            </a:r>
          </a:p>
        </p:txBody>
      </p:sp>
      <p:sp>
        <p:nvSpPr>
          <p:cNvPr id="57" name="TextBox 56"/>
          <p:cNvSpPr txBox="1"/>
          <p:nvPr/>
        </p:nvSpPr>
        <p:spPr>
          <a:xfrm>
            <a:off x="1288169" y="829827"/>
            <a:ext cx="8931950" cy="415498"/>
          </a:xfrm>
          <a:prstGeom prst="rect">
            <a:avLst/>
          </a:prstGeom>
          <a:noFill/>
        </p:spPr>
        <p:txBody>
          <a:bodyPr wrap="square" rtlCol="0">
            <a:spAutoFit/>
          </a:bodyPr>
          <a:lstStyle/>
          <a:p>
            <a:pPr algn="ctr"/>
            <a:r>
              <a:rPr lang="en-US" sz="1050" dirty="0">
                <a:ln w="0"/>
                <a:solidFill>
                  <a:schemeClr val="bg1">
                    <a:lumMod val="85000"/>
                  </a:schemeClr>
                </a:solidFill>
                <a:latin typeface="Century Gothic" panose="020B0502020202020204" pitchFamily="34" charset="0"/>
              </a:rPr>
              <a:t>Removable Ti-alloy pole-wedges, which </a:t>
            </a:r>
            <a:r>
              <a:rPr lang="en-US" sz="1050" dirty="0" smtClean="0">
                <a:ln w="0"/>
                <a:solidFill>
                  <a:schemeClr val="bg1">
                    <a:lumMod val="85000"/>
                  </a:schemeClr>
                </a:solidFill>
                <a:latin typeface="Century Gothic" panose="020B0502020202020204" pitchFamily="34" charset="0"/>
              </a:rPr>
              <a:t>a </a:t>
            </a:r>
            <a:r>
              <a:rPr lang="en-US" sz="1050" dirty="0">
                <a:ln w="0"/>
                <a:solidFill>
                  <a:schemeClr val="bg1">
                    <a:lumMod val="85000"/>
                  </a:schemeClr>
                </a:solidFill>
                <a:latin typeface="Century Gothic" panose="020B0502020202020204" pitchFamily="34" charset="0"/>
              </a:rPr>
              <a:t>12o taper, such that the long collars with similar taper, push the wedge radially in during the collaring process.</a:t>
            </a:r>
          </a:p>
        </p:txBody>
      </p:sp>
      <p:sp>
        <p:nvSpPr>
          <p:cNvPr id="58" name="TextBox 57"/>
          <p:cNvSpPr txBox="1"/>
          <p:nvPr/>
        </p:nvSpPr>
        <p:spPr>
          <a:xfrm>
            <a:off x="1627990" y="843672"/>
            <a:ext cx="8326318" cy="276999"/>
          </a:xfrm>
          <a:prstGeom prst="rect">
            <a:avLst/>
          </a:prstGeom>
          <a:noFill/>
        </p:spPr>
        <p:txBody>
          <a:bodyPr wrap="none" rtlCol="0">
            <a:spAutoFit/>
          </a:bodyPr>
          <a:lstStyle/>
          <a:p>
            <a:r>
              <a:rPr lang="en-US" sz="1200" dirty="0">
                <a:ln w="0"/>
                <a:solidFill>
                  <a:schemeClr val="bg1">
                    <a:lumMod val="85000"/>
                  </a:schemeClr>
                </a:solidFill>
                <a:latin typeface="Century Gothic" panose="020B0502020202020204" pitchFamily="34" charset="0"/>
              </a:rPr>
              <a:t>2-mm-thick stainless steel loading plates to protect the coil and to evenly distribute pressure on the pole turns.</a:t>
            </a:r>
          </a:p>
        </p:txBody>
      </p:sp>
      <p:sp>
        <p:nvSpPr>
          <p:cNvPr id="59" name="TextBox 58"/>
          <p:cNvSpPr txBox="1"/>
          <p:nvPr/>
        </p:nvSpPr>
        <p:spPr>
          <a:xfrm>
            <a:off x="1299983" y="829827"/>
            <a:ext cx="8990209" cy="430887"/>
          </a:xfrm>
          <a:prstGeom prst="rect">
            <a:avLst/>
          </a:prstGeom>
          <a:noFill/>
        </p:spPr>
        <p:txBody>
          <a:bodyPr wrap="square" rtlCol="0">
            <a:spAutoFit/>
          </a:bodyPr>
          <a:lstStyle/>
          <a:p>
            <a:pPr algn="ctr"/>
            <a:r>
              <a:rPr lang="en-US" sz="1100" dirty="0">
                <a:ln w="0"/>
                <a:solidFill>
                  <a:schemeClr val="bg1">
                    <a:lumMod val="85000"/>
                  </a:schemeClr>
                </a:solidFill>
                <a:latin typeface="Century Gothic" panose="020B0502020202020204" pitchFamily="34" charset="0"/>
              </a:rPr>
              <a:t>Ground insulation composed of 5 radial layers of 125 µm polyimide between the coil and the collaring shoe. The inner-most layer (so-called trace</a:t>
            </a:r>
            <a:r>
              <a:rPr lang="en-US" sz="1100" dirty="0" smtClean="0">
                <a:ln w="0"/>
                <a:solidFill>
                  <a:schemeClr val="bg1">
                    <a:lumMod val="85000"/>
                  </a:schemeClr>
                </a:solidFill>
                <a:latin typeface="Century Gothic" panose="020B0502020202020204" pitchFamily="34" charset="0"/>
              </a:rPr>
              <a:t>), </a:t>
            </a:r>
            <a:r>
              <a:rPr lang="en-US" sz="1100" dirty="0">
                <a:ln w="0"/>
                <a:solidFill>
                  <a:schemeClr val="bg1">
                    <a:lumMod val="85000"/>
                  </a:schemeClr>
                </a:solidFill>
                <a:latin typeface="Century Gothic" panose="020B0502020202020204" pitchFamily="34" charset="0"/>
              </a:rPr>
              <a:t>includes the protection heaters and the electrical circuits for the voltage taps and the strain gauges.</a:t>
            </a:r>
          </a:p>
        </p:txBody>
      </p:sp>
      <p:sp>
        <p:nvSpPr>
          <p:cNvPr id="60" name="TextBox 59"/>
          <p:cNvSpPr txBox="1"/>
          <p:nvPr/>
        </p:nvSpPr>
        <p:spPr>
          <a:xfrm>
            <a:off x="1202463" y="837436"/>
            <a:ext cx="9103363" cy="461665"/>
          </a:xfrm>
          <a:prstGeom prst="rect">
            <a:avLst/>
          </a:prstGeom>
          <a:noFill/>
        </p:spPr>
        <p:txBody>
          <a:bodyPr wrap="square" rtlCol="0">
            <a:spAutoFit/>
          </a:bodyPr>
          <a:lstStyle/>
          <a:p>
            <a:pPr algn="ctr"/>
            <a:r>
              <a:rPr lang="en-US" sz="1200" dirty="0">
                <a:ln w="0"/>
                <a:solidFill>
                  <a:schemeClr val="bg1">
                    <a:lumMod val="85000"/>
                  </a:schemeClr>
                </a:solidFill>
                <a:latin typeface="Century Gothic" panose="020B0502020202020204" pitchFamily="34" charset="0"/>
              </a:rPr>
              <a:t>St. steel collaring shoe protecting the coils from the collars. Dipole-type collars (long and short collar) with collaring keys and pins to form the pre-assembled collar packs.</a:t>
            </a:r>
          </a:p>
        </p:txBody>
      </p:sp>
      <p:sp>
        <p:nvSpPr>
          <p:cNvPr id="61" name="TextBox 60"/>
          <p:cNvSpPr txBox="1"/>
          <p:nvPr/>
        </p:nvSpPr>
        <p:spPr>
          <a:xfrm>
            <a:off x="2416147" y="898991"/>
            <a:ext cx="7359707" cy="338554"/>
          </a:xfrm>
          <a:prstGeom prst="rect">
            <a:avLst/>
          </a:prstGeom>
          <a:noFill/>
        </p:spPr>
        <p:txBody>
          <a:bodyPr wrap="none" rtlCol="0">
            <a:spAutoFit/>
          </a:bodyPr>
          <a:lstStyle/>
          <a:p>
            <a:r>
              <a:rPr lang="en-US" sz="1600" dirty="0">
                <a:ln w="0"/>
                <a:solidFill>
                  <a:schemeClr val="bg1">
                    <a:lumMod val="85000"/>
                  </a:schemeClr>
                </a:solidFill>
                <a:latin typeface="Century Gothic" panose="020B0502020202020204" pitchFamily="34" charset="0"/>
              </a:rPr>
              <a:t>The laminated yoke is made in two halves, with a horizontal tapered split</a:t>
            </a:r>
          </a:p>
        </p:txBody>
      </p:sp>
      <p:sp>
        <p:nvSpPr>
          <p:cNvPr id="62" name="TextBox 61"/>
          <p:cNvSpPr txBox="1"/>
          <p:nvPr/>
        </p:nvSpPr>
        <p:spPr>
          <a:xfrm>
            <a:off x="3051775" y="856342"/>
            <a:ext cx="6040436" cy="338554"/>
          </a:xfrm>
          <a:prstGeom prst="rect">
            <a:avLst/>
          </a:prstGeom>
          <a:noFill/>
        </p:spPr>
        <p:txBody>
          <a:bodyPr wrap="none" rtlCol="0">
            <a:spAutoFit/>
          </a:bodyPr>
          <a:lstStyle/>
          <a:p>
            <a:r>
              <a:rPr lang="en-US" sz="1600" dirty="0">
                <a:ln w="0"/>
                <a:solidFill>
                  <a:schemeClr val="bg1">
                    <a:lumMod val="85000"/>
                  </a:schemeClr>
                </a:solidFill>
                <a:latin typeface="Century Gothic" panose="020B0502020202020204" pitchFamily="34" charset="0"/>
              </a:rPr>
              <a:t>Aluminum gap controllers bars located on yoke mid-plane.</a:t>
            </a:r>
          </a:p>
        </p:txBody>
      </p:sp>
    </p:spTree>
    <p:extLst>
      <p:ext uri="{BB962C8B-B14F-4D97-AF65-F5344CB8AC3E}">
        <p14:creationId xmlns:p14="http://schemas.microsoft.com/office/powerpoint/2010/main" val="2310927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1" nodeType="clickEffect">
                                  <p:stCondLst>
                                    <p:cond delay="0"/>
                                  </p:stCondLst>
                                  <p:childTnLst>
                                    <p:animEffect transition="out" filter="fade">
                                      <p:cBhvr>
                                        <p:cTn id="24" dur="500"/>
                                        <p:tgtEl>
                                          <p:spTgt spid="55"/>
                                        </p:tgtEl>
                                      </p:cBhvr>
                                    </p:animEffect>
                                    <p:set>
                                      <p:cBhvr>
                                        <p:cTn id="25" dur="1" fill="hold">
                                          <p:stCondLst>
                                            <p:cond delay="499"/>
                                          </p:stCondLst>
                                        </p:cTn>
                                        <p:tgtEl>
                                          <p:spTgt spid="55"/>
                                        </p:tgtEl>
                                        <p:attrNameLst>
                                          <p:attrName>style.visibility</p:attrName>
                                        </p:attrNameLst>
                                      </p:cBhvr>
                                      <p:to>
                                        <p:strVal val="hidden"/>
                                      </p:to>
                                    </p:se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1" nodeType="clickEffect">
                                  <p:stCondLst>
                                    <p:cond delay="0"/>
                                  </p:stCondLst>
                                  <p:childTnLst>
                                    <p:animEffect transition="out" filter="fade">
                                      <p:cBhvr>
                                        <p:cTn id="37" dur="500"/>
                                        <p:tgtEl>
                                          <p:spTgt spid="56"/>
                                        </p:tgtEl>
                                      </p:cBhvr>
                                    </p:animEffect>
                                    <p:set>
                                      <p:cBhvr>
                                        <p:cTn id="38" dur="1" fill="hold">
                                          <p:stCondLst>
                                            <p:cond delay="499"/>
                                          </p:stCondLst>
                                        </p:cTn>
                                        <p:tgtEl>
                                          <p:spTgt spid="56"/>
                                        </p:tgtEl>
                                        <p:attrNameLst>
                                          <p:attrName>style.visibility</p:attrName>
                                        </p:attrNameLst>
                                      </p:cBhvr>
                                      <p:to>
                                        <p:strVal val="hidden"/>
                                      </p:to>
                                    </p:se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grpId="1" nodeType="clickEffect">
                                  <p:stCondLst>
                                    <p:cond delay="0"/>
                                  </p:stCondLst>
                                  <p:childTnLst>
                                    <p:animEffect transition="out" filter="fade">
                                      <p:cBhvr>
                                        <p:cTn id="50" dur="500"/>
                                        <p:tgtEl>
                                          <p:spTgt spid="57"/>
                                        </p:tgtEl>
                                      </p:cBhvr>
                                    </p:animEffect>
                                    <p:set>
                                      <p:cBhvr>
                                        <p:cTn id="51" dur="1" fill="hold">
                                          <p:stCondLst>
                                            <p:cond delay="499"/>
                                          </p:stCondLst>
                                        </p:cTn>
                                        <p:tgtEl>
                                          <p:spTgt spid="57"/>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1000"/>
                            </p:stCondLst>
                            <p:childTnLst>
                              <p:par>
                                <p:cTn id="57" presetID="10" presetClass="entr" presetSubtype="0" fill="hold" grpId="0"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fade">
                                      <p:cBhvr>
                                        <p:cTn id="59" dur="500"/>
                                        <p:tgtEl>
                                          <p:spTgt spid="58"/>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1" nodeType="clickEffect">
                                  <p:stCondLst>
                                    <p:cond delay="0"/>
                                  </p:stCondLst>
                                  <p:childTnLst>
                                    <p:animEffect transition="out" filter="fade">
                                      <p:cBhvr>
                                        <p:cTn id="63" dur="500"/>
                                        <p:tgtEl>
                                          <p:spTgt spid="58"/>
                                        </p:tgtEl>
                                      </p:cBhvr>
                                    </p:animEffect>
                                    <p:set>
                                      <p:cBhvr>
                                        <p:cTn id="64" dur="1" fill="hold">
                                          <p:stCondLst>
                                            <p:cond delay="499"/>
                                          </p:stCondLst>
                                        </p:cTn>
                                        <p:tgtEl>
                                          <p:spTgt spid="58"/>
                                        </p:tgtEl>
                                        <p:attrNameLst>
                                          <p:attrName>style.visibility</p:attrName>
                                        </p:attrNameLst>
                                      </p:cBhvr>
                                      <p:to>
                                        <p:strVal val="hidden"/>
                                      </p:to>
                                    </p:set>
                                  </p:childTnLst>
                                </p:cTn>
                              </p:par>
                            </p:childTnLst>
                          </p:cTn>
                        </p:par>
                        <p:par>
                          <p:cTn id="65" fill="hold">
                            <p:stCondLst>
                              <p:cond delay="500"/>
                            </p:stCondLst>
                            <p:childTnLst>
                              <p:par>
                                <p:cTn id="66" presetID="10" presetClass="entr" presetSubtype="0" fill="hold"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1000"/>
                            </p:stCondLst>
                            <p:childTnLst>
                              <p:par>
                                <p:cTn id="70" presetID="10" presetClass="entr" presetSubtype="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par>
                          <p:cTn id="73" fill="hold">
                            <p:stCondLst>
                              <p:cond delay="1500"/>
                            </p:stCondLst>
                            <p:childTnLst>
                              <p:par>
                                <p:cTn id="74" presetID="10" presetClass="entr" presetSubtype="0" fill="hold" grpId="0" nodeType="afterEffect">
                                  <p:stCondLst>
                                    <p:cond delay="0"/>
                                  </p:stCondLst>
                                  <p:childTnLst>
                                    <p:set>
                                      <p:cBhvr>
                                        <p:cTn id="75" dur="1" fill="hold">
                                          <p:stCondLst>
                                            <p:cond delay="0"/>
                                          </p:stCondLst>
                                        </p:cTn>
                                        <p:tgtEl>
                                          <p:spTgt spid="59"/>
                                        </p:tgtEl>
                                        <p:attrNameLst>
                                          <p:attrName>style.visibility</p:attrName>
                                        </p:attrNameLst>
                                      </p:cBhvr>
                                      <p:to>
                                        <p:strVal val="visible"/>
                                      </p:to>
                                    </p:set>
                                    <p:animEffect transition="in" filter="fade">
                                      <p:cBhvr>
                                        <p:cTn id="76" dur="500"/>
                                        <p:tgtEl>
                                          <p:spTgt spid="59"/>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xit" presetSubtype="0" fill="hold" grpId="1" nodeType="clickEffect">
                                  <p:stCondLst>
                                    <p:cond delay="0"/>
                                  </p:stCondLst>
                                  <p:childTnLst>
                                    <p:animEffect transition="out" filter="fade">
                                      <p:cBhvr>
                                        <p:cTn id="80" dur="500"/>
                                        <p:tgtEl>
                                          <p:spTgt spid="59"/>
                                        </p:tgtEl>
                                      </p:cBhvr>
                                    </p:animEffect>
                                    <p:set>
                                      <p:cBhvr>
                                        <p:cTn id="81" dur="1" fill="hold">
                                          <p:stCondLst>
                                            <p:cond delay="499"/>
                                          </p:stCondLst>
                                        </p:cTn>
                                        <p:tgtEl>
                                          <p:spTgt spid="59"/>
                                        </p:tgtEl>
                                        <p:attrNameLst>
                                          <p:attrName>style.visibility</p:attrName>
                                        </p:attrNameLst>
                                      </p:cBhvr>
                                      <p:to>
                                        <p:strVal val="hidden"/>
                                      </p:to>
                                    </p:set>
                                  </p:childTnLst>
                                </p:cTn>
                              </p:par>
                            </p:childTnLst>
                          </p:cTn>
                        </p:par>
                        <p:par>
                          <p:cTn id="82" fill="hold">
                            <p:stCondLst>
                              <p:cond delay="500"/>
                            </p:stCondLst>
                            <p:childTnLst>
                              <p:par>
                                <p:cTn id="83" presetID="10" presetClass="entr" presetSubtype="0" fill="hold"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fade">
                                      <p:cBhvr>
                                        <p:cTn id="85" dur="500"/>
                                        <p:tgtEl>
                                          <p:spTgt spid="29"/>
                                        </p:tgtEl>
                                      </p:cBhvr>
                                    </p:animEffect>
                                  </p:childTnLst>
                                </p:cTn>
                              </p:par>
                            </p:childTnLst>
                          </p:cTn>
                        </p:par>
                        <p:par>
                          <p:cTn id="86" fill="hold">
                            <p:stCondLst>
                              <p:cond delay="1000"/>
                            </p:stCondLst>
                            <p:childTnLst>
                              <p:par>
                                <p:cTn id="87" presetID="10" presetClass="entr" presetSubtype="0" fill="hold" grpId="0" nodeType="afterEffect">
                                  <p:stCondLst>
                                    <p:cond delay="0"/>
                                  </p:stCondLst>
                                  <p:childTnLst>
                                    <p:set>
                                      <p:cBhvr>
                                        <p:cTn id="88" dur="1" fill="hold">
                                          <p:stCondLst>
                                            <p:cond delay="0"/>
                                          </p:stCondLst>
                                        </p:cTn>
                                        <p:tgtEl>
                                          <p:spTgt spid="60"/>
                                        </p:tgtEl>
                                        <p:attrNameLst>
                                          <p:attrName>style.visibility</p:attrName>
                                        </p:attrNameLst>
                                      </p:cBhvr>
                                      <p:to>
                                        <p:strVal val="visible"/>
                                      </p:to>
                                    </p:set>
                                    <p:animEffect transition="in" filter="fade">
                                      <p:cBhvr>
                                        <p:cTn id="89" dur="500"/>
                                        <p:tgtEl>
                                          <p:spTgt spid="60"/>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xit" presetSubtype="0" fill="hold" grpId="1" nodeType="clickEffect">
                                  <p:stCondLst>
                                    <p:cond delay="0"/>
                                  </p:stCondLst>
                                  <p:childTnLst>
                                    <p:animEffect transition="out" filter="fade">
                                      <p:cBhvr>
                                        <p:cTn id="93" dur="500"/>
                                        <p:tgtEl>
                                          <p:spTgt spid="60"/>
                                        </p:tgtEl>
                                      </p:cBhvr>
                                    </p:animEffect>
                                    <p:set>
                                      <p:cBhvr>
                                        <p:cTn id="94" dur="1" fill="hold">
                                          <p:stCondLst>
                                            <p:cond delay="499"/>
                                          </p:stCondLst>
                                        </p:cTn>
                                        <p:tgtEl>
                                          <p:spTgt spid="60"/>
                                        </p:tgtEl>
                                        <p:attrNameLst>
                                          <p:attrName>style.visibility</p:attrName>
                                        </p:attrNameLst>
                                      </p:cBhvr>
                                      <p:to>
                                        <p:strVal val="hidden"/>
                                      </p:to>
                                    </p:set>
                                  </p:childTnLst>
                                </p:cTn>
                              </p:par>
                            </p:childTnLst>
                          </p:cTn>
                        </p:par>
                        <p:par>
                          <p:cTn id="95" fill="hold">
                            <p:stCondLst>
                              <p:cond delay="500"/>
                            </p:stCondLst>
                            <p:childTnLst>
                              <p:par>
                                <p:cTn id="96" presetID="10" presetClass="entr" presetSubtype="0" fill="hold" nodeType="after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fade">
                                      <p:cBhvr>
                                        <p:cTn id="98" dur="500"/>
                                        <p:tgtEl>
                                          <p:spTgt spid="19"/>
                                        </p:tgtEl>
                                      </p:cBhvr>
                                    </p:animEffect>
                                  </p:childTnLst>
                                </p:cTn>
                              </p:par>
                            </p:childTnLst>
                          </p:cTn>
                        </p:par>
                        <p:par>
                          <p:cTn id="99" fill="hold">
                            <p:stCondLst>
                              <p:cond delay="1000"/>
                            </p:stCondLst>
                            <p:childTnLst>
                              <p:par>
                                <p:cTn id="100" presetID="10" presetClass="entr" presetSubtype="0"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fade">
                                      <p:cBhvr>
                                        <p:cTn id="102" dur="500"/>
                                        <p:tgtEl>
                                          <p:spTgt spid="61"/>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xit" presetSubtype="0" fill="hold" grpId="1" nodeType="clickEffect">
                                  <p:stCondLst>
                                    <p:cond delay="0"/>
                                  </p:stCondLst>
                                  <p:childTnLst>
                                    <p:animEffect transition="out" filter="fade">
                                      <p:cBhvr>
                                        <p:cTn id="106" dur="500"/>
                                        <p:tgtEl>
                                          <p:spTgt spid="61"/>
                                        </p:tgtEl>
                                      </p:cBhvr>
                                    </p:animEffect>
                                    <p:set>
                                      <p:cBhvr>
                                        <p:cTn id="107" dur="1" fill="hold">
                                          <p:stCondLst>
                                            <p:cond delay="499"/>
                                          </p:stCondLst>
                                        </p:cTn>
                                        <p:tgtEl>
                                          <p:spTgt spid="61"/>
                                        </p:tgtEl>
                                        <p:attrNameLst>
                                          <p:attrName>style.visibility</p:attrName>
                                        </p:attrNameLst>
                                      </p:cBhvr>
                                      <p:to>
                                        <p:strVal val="hidden"/>
                                      </p:to>
                                    </p:set>
                                  </p:childTnLst>
                                </p:cTn>
                              </p:par>
                            </p:childTnLst>
                          </p:cTn>
                        </p:par>
                        <p:par>
                          <p:cTn id="108" fill="hold">
                            <p:stCondLst>
                              <p:cond delay="500"/>
                            </p:stCondLst>
                            <p:childTnLst>
                              <p:par>
                                <p:cTn id="109" presetID="10" presetClass="entr" presetSubtype="0" fill="hold" nodeType="afterEffect">
                                  <p:stCondLst>
                                    <p:cond delay="0"/>
                                  </p:stCondLst>
                                  <p:childTnLst>
                                    <p:set>
                                      <p:cBhvr>
                                        <p:cTn id="110" dur="1" fill="hold">
                                          <p:stCondLst>
                                            <p:cond delay="0"/>
                                          </p:stCondLst>
                                        </p:cTn>
                                        <p:tgtEl>
                                          <p:spTgt spid="10"/>
                                        </p:tgtEl>
                                        <p:attrNameLst>
                                          <p:attrName>style.visibility</p:attrName>
                                        </p:attrNameLst>
                                      </p:cBhvr>
                                      <p:to>
                                        <p:strVal val="visible"/>
                                      </p:to>
                                    </p:set>
                                    <p:animEffect transition="in" filter="fade">
                                      <p:cBhvr>
                                        <p:cTn id="111" dur="500"/>
                                        <p:tgtEl>
                                          <p:spTgt spid="10"/>
                                        </p:tgtEl>
                                      </p:cBhvr>
                                    </p:animEffect>
                                  </p:childTnLst>
                                </p:cTn>
                              </p:par>
                            </p:childTnLst>
                          </p:cTn>
                        </p:par>
                        <p:par>
                          <p:cTn id="112" fill="hold">
                            <p:stCondLst>
                              <p:cond delay="1000"/>
                            </p:stCondLst>
                            <p:childTnLst>
                              <p:par>
                                <p:cTn id="113" presetID="10" presetClass="entr" presetSubtype="0" fill="hold" grpId="0" nodeType="afterEffect">
                                  <p:stCondLst>
                                    <p:cond delay="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500"/>
                                        <p:tgtEl>
                                          <p:spTgt spid="62"/>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xit" presetSubtype="0" fill="hold" grpId="1" nodeType="clickEffect">
                                  <p:stCondLst>
                                    <p:cond delay="0"/>
                                  </p:stCondLst>
                                  <p:childTnLst>
                                    <p:animEffect transition="out" filter="fade">
                                      <p:cBhvr>
                                        <p:cTn id="119" dur="500"/>
                                        <p:tgtEl>
                                          <p:spTgt spid="62"/>
                                        </p:tgtEl>
                                      </p:cBhvr>
                                    </p:animEffect>
                                    <p:set>
                                      <p:cBhvr>
                                        <p:cTn id="120" dur="1" fill="hold">
                                          <p:stCondLst>
                                            <p:cond delay="499"/>
                                          </p:stCondLst>
                                        </p:cTn>
                                        <p:tgtEl>
                                          <p:spTgt spid="62"/>
                                        </p:tgtEl>
                                        <p:attrNameLst>
                                          <p:attrName>style.visibility</p:attrName>
                                        </p:attrNameLst>
                                      </p:cBhvr>
                                      <p:to>
                                        <p:strVal val="hidden"/>
                                      </p:to>
                                    </p:set>
                                  </p:childTnLst>
                                </p:cTn>
                              </p:par>
                            </p:childTnLst>
                          </p:cTn>
                        </p:par>
                        <p:par>
                          <p:cTn id="121" fill="hold">
                            <p:stCondLst>
                              <p:cond delay="500"/>
                            </p:stCondLst>
                            <p:childTnLst>
                              <p:par>
                                <p:cTn id="122" presetID="10" presetClass="entr" presetSubtype="0" fill="hold" nodeType="afterEffect">
                                  <p:stCondLst>
                                    <p:cond delay="0"/>
                                  </p:stCondLst>
                                  <p:childTnLst>
                                    <p:set>
                                      <p:cBhvr>
                                        <p:cTn id="123" dur="1" fill="hold">
                                          <p:stCondLst>
                                            <p:cond delay="0"/>
                                          </p:stCondLst>
                                        </p:cTn>
                                        <p:tgtEl>
                                          <p:spTgt spid="9"/>
                                        </p:tgtEl>
                                        <p:attrNameLst>
                                          <p:attrName>style.visibility</p:attrName>
                                        </p:attrNameLst>
                                      </p:cBhvr>
                                      <p:to>
                                        <p:strVal val="visible"/>
                                      </p:to>
                                    </p:set>
                                    <p:animEffect transition="in" filter="fade">
                                      <p:cBhvr>
                                        <p:cTn id="124" dur="500"/>
                                        <p:tgtEl>
                                          <p:spTgt spid="9"/>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31"/>
                                        </p:tgtEl>
                                        <p:attrNameLst>
                                          <p:attrName>style.visibility</p:attrName>
                                        </p:attrNameLst>
                                      </p:cBhvr>
                                      <p:to>
                                        <p:strVal val="visible"/>
                                      </p:to>
                                    </p:set>
                                    <p:animEffect transition="in" filter="fade">
                                      <p:cBhvr>
                                        <p:cTn id="12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5" grpId="0"/>
      <p:bldP spid="55" grpId="1"/>
      <p:bldP spid="56" grpId="0"/>
      <p:bldP spid="56" grpId="1"/>
      <p:bldP spid="57" grpId="0"/>
      <p:bldP spid="57" grpId="1"/>
      <p:bldP spid="58" grpId="0"/>
      <p:bldP spid="58" grpId="1"/>
      <p:bldP spid="59" grpId="0"/>
      <p:bldP spid="59" grpId="1"/>
      <p:bldP spid="60" grpId="0"/>
      <p:bldP spid="60" grpId="1"/>
      <p:bldP spid="61" grpId="0"/>
      <p:bldP spid="61" grpId="1"/>
      <p:bldP spid="62" grpId="0"/>
      <p:bldP spid="62" grpId="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071563"/>
            <a:ext cx="12192000" cy="4714875"/>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2" name="Εικόνα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6200" y="509352"/>
            <a:ext cx="8712346" cy="5839296"/>
          </a:xfrm>
          <a:prstGeom prst="rect">
            <a:avLst/>
          </a:prstGeom>
        </p:spPr>
      </p:pic>
      <p:pic>
        <p:nvPicPr>
          <p:cNvPr id="3" name="Εικόνα 2"/>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182349" y="4806907"/>
            <a:ext cx="889073" cy="889073"/>
          </a:xfrm>
          <a:prstGeom prst="rect">
            <a:avLst/>
          </a:prstGeom>
        </p:spPr>
      </p:pic>
      <p:sp>
        <p:nvSpPr>
          <p:cNvPr id="10" name="TextBox 9"/>
          <p:cNvSpPr txBox="1"/>
          <p:nvPr/>
        </p:nvSpPr>
        <p:spPr>
          <a:xfrm>
            <a:off x="7352883" y="5051388"/>
            <a:ext cx="2712601" cy="400110"/>
          </a:xfrm>
          <a:prstGeom prst="rect">
            <a:avLst/>
          </a:prstGeom>
          <a:noFill/>
        </p:spPr>
        <p:txBody>
          <a:bodyPr wrap="none" rtlCol="0">
            <a:spAutoFit/>
          </a:bodyPr>
          <a:lstStyle/>
          <a:p>
            <a:pPr algn="ctr"/>
            <a:r>
              <a:rPr lang="en-US" sz="2000" dirty="0" smtClean="0">
                <a:ln w="0"/>
                <a:gradFill>
                  <a:gsLst>
                    <a:gs pos="21000">
                      <a:srgbClr val="53575C"/>
                    </a:gs>
                    <a:gs pos="88000">
                      <a:srgbClr val="C5C7CA"/>
                    </a:gs>
                  </a:gsLst>
                  <a:lin ang="5400000"/>
                </a:gradFill>
                <a:latin typeface="Century Gothic" panose="020B0502020202020204" pitchFamily="34" charset="0"/>
              </a:rPr>
              <a:t>www.feacomp.com</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nvGrpSpPr>
          <p:cNvPr id="15" name="Ομάδα 14"/>
          <p:cNvGrpSpPr/>
          <p:nvPr/>
        </p:nvGrpSpPr>
        <p:grpSpPr>
          <a:xfrm>
            <a:off x="10160734" y="-34960"/>
            <a:ext cx="1964791" cy="527932"/>
            <a:chOff x="10160734" y="-34960"/>
            <a:chExt cx="1964791" cy="527932"/>
          </a:xfrm>
        </p:grpSpPr>
        <p:pic>
          <p:nvPicPr>
            <p:cNvPr id="4" name="Εικόνα 3">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60734" y="-11112"/>
              <a:ext cx="584278" cy="488886"/>
            </a:xfrm>
            <a:prstGeom prst="rect">
              <a:avLst/>
            </a:prstGeom>
          </p:spPr>
        </p:pic>
        <p:pic>
          <p:nvPicPr>
            <p:cNvPr id="5" name="Εικόνα 4">
              <a:hlinkClick r:id="rId7"/>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28304" y="812"/>
              <a:ext cx="500810" cy="465038"/>
            </a:xfrm>
            <a:prstGeom prst="rect">
              <a:avLst/>
            </a:prstGeom>
          </p:spPr>
        </p:pic>
        <p:pic>
          <p:nvPicPr>
            <p:cNvPr id="12" name="Εικόνα 11">
              <a:hlinkClick r:id="rId9"/>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529984" y="-28998"/>
              <a:ext cx="584278" cy="488886"/>
            </a:xfrm>
            <a:prstGeom prst="rect">
              <a:avLst/>
            </a:prstGeom>
          </p:spPr>
        </p:pic>
        <p:pic>
          <p:nvPicPr>
            <p:cNvPr id="13" name="Εικόνα 12">
              <a:hlinkClick r:id="rId11"/>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648563" y="-1876"/>
              <a:ext cx="476962" cy="494848"/>
            </a:xfrm>
            <a:prstGeom prst="rect">
              <a:avLst/>
            </a:prstGeom>
          </p:spPr>
        </p:pic>
        <p:pic>
          <p:nvPicPr>
            <p:cNvPr id="14" name="Εικόνα 13">
              <a:hlinkClick r:id="rId13"/>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258395" y="-34960"/>
              <a:ext cx="548506" cy="500810"/>
            </a:xfrm>
            <a:prstGeom prst="rect">
              <a:avLst/>
            </a:prstGeom>
          </p:spPr>
        </p:pic>
      </p:grpSp>
      <p:pic>
        <p:nvPicPr>
          <p:cNvPr id="16" name="Εικόνα 2"/>
          <p:cNvPicPr>
            <a:picLocks noChangeAspect="1"/>
          </p:cNvPicPr>
          <p:nvPr/>
        </p:nvPicPr>
        <p:blipFill>
          <a:blip r:embed="rId15"/>
          <a:stretch>
            <a:fillRect/>
          </a:stretch>
        </p:blipFill>
        <p:spPr>
          <a:xfrm>
            <a:off x="265307" y="1685577"/>
            <a:ext cx="3468493" cy="3486846"/>
          </a:xfrm>
          <a:prstGeom prst="rect">
            <a:avLst/>
          </a:prstGeom>
        </p:spPr>
      </p:pic>
      <p:sp>
        <p:nvSpPr>
          <p:cNvPr id="17" name="Ορθογώνιο 25"/>
          <p:cNvSpPr/>
          <p:nvPr/>
        </p:nvSpPr>
        <p:spPr>
          <a:xfrm>
            <a:off x="4479756" y="121777"/>
            <a:ext cx="3232489" cy="781472"/>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8" name="TextBox 17"/>
          <p:cNvSpPr txBox="1"/>
          <p:nvPr/>
        </p:nvSpPr>
        <p:spPr>
          <a:xfrm>
            <a:off x="4680810" y="148638"/>
            <a:ext cx="2855269" cy="707886"/>
          </a:xfrm>
          <a:prstGeom prst="rect">
            <a:avLst/>
          </a:prstGeom>
          <a:noFill/>
        </p:spPr>
        <p:txBody>
          <a:bodyPr wrap="none" rtlCol="0">
            <a:spAutoFit/>
          </a:bodyPr>
          <a:lstStyle/>
          <a:p>
            <a:r>
              <a:rPr lang="en-US" sz="4000" dirty="0" smtClean="0">
                <a:ln w="0"/>
                <a:gradFill>
                  <a:gsLst>
                    <a:gs pos="21000">
                      <a:srgbClr val="53575C"/>
                    </a:gs>
                    <a:gs pos="88000">
                      <a:srgbClr val="C5C7CA"/>
                    </a:gs>
                  </a:gsLst>
                  <a:lin ang="5400000"/>
                </a:gradFill>
                <a:latin typeface="Century Gothic" panose="020B0502020202020204" pitchFamily="34" charset="0"/>
              </a:rPr>
              <a:t>Thank you!</a:t>
            </a:r>
            <a:endParaRPr lang="en-US" sz="4000" dirty="0">
              <a:ln w="0"/>
              <a:gradFill>
                <a:gsLst>
                  <a:gs pos="21000">
                    <a:srgbClr val="53575C"/>
                  </a:gs>
                  <a:gs pos="88000">
                    <a:srgbClr val="C5C7CA"/>
                  </a:gs>
                </a:gsLst>
                <a:lin ang="5400000"/>
              </a:gradFill>
              <a:latin typeface="Century Gothic" panose="020B0502020202020204" pitchFamily="34" charset="0"/>
            </a:endParaRPr>
          </a:p>
        </p:txBody>
      </p:sp>
    </p:spTree>
    <p:extLst>
      <p:ext uri="{BB962C8B-B14F-4D97-AF65-F5344CB8AC3E}">
        <p14:creationId xmlns:p14="http://schemas.microsoft.com/office/powerpoint/2010/main" val="218772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700"/>
                                        <p:tgtEl>
                                          <p:spTgt spid="2"/>
                                        </p:tgtEl>
                                      </p:cBhvr>
                                    </p:animEffect>
                                  </p:childTnLst>
                                </p:cTn>
                              </p:par>
                            </p:childTnLst>
                          </p:cTn>
                        </p:par>
                        <p:par>
                          <p:cTn id="19" fill="hold">
                            <p:stCondLst>
                              <p:cond delay="2700"/>
                            </p:stCondLst>
                            <p:childTnLst>
                              <p:par>
                                <p:cTn id="20" presetID="10"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par>
                          <p:cTn id="26" fill="hold">
                            <p:stCondLst>
                              <p:cond delay="3200"/>
                            </p:stCondLst>
                            <p:childTnLst>
                              <p:par>
                                <p:cTn id="27" presetID="10" presetClass="entr" presetSubtype="0"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 grpId="0" animBg="1"/>
      <p:bldP spid="18" grpId="0"/>
    </p:bld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a:stretch>
            <a:fillRect/>
          </a:stretch>
        </p:blipFill>
        <p:spPr>
          <a:xfrm>
            <a:off x="69669" y="53269"/>
            <a:ext cx="1132794" cy="1138788"/>
          </a:xfrm>
          <a:prstGeom prst="rect">
            <a:avLst/>
          </a:prstGeom>
        </p:spPr>
      </p:pic>
      <p:sp>
        <p:nvSpPr>
          <p:cNvPr id="9" name="TextBox 8"/>
          <p:cNvSpPr txBox="1"/>
          <p:nvPr/>
        </p:nvSpPr>
        <p:spPr>
          <a:xfrm>
            <a:off x="1210689" y="2644170"/>
            <a:ext cx="9770623"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Additional slides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3571133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732465"/>
            <a:ext cx="12192000" cy="593296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026" name="Picture 2"/>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528" t="8744" r="11626" b="2355"/>
          <a:stretch/>
        </p:blipFill>
        <p:spPr bwMode="auto">
          <a:xfrm>
            <a:off x="760020" y="1591901"/>
            <a:ext cx="4286993" cy="4540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5805495" y="1591902"/>
            <a:ext cx="6460934" cy="2062103"/>
          </a:xfrm>
          <a:prstGeom prst="rect">
            <a:avLst/>
          </a:prstGeom>
          <a:noFill/>
        </p:spPr>
        <p:txBody>
          <a:bodyPr wrap="square" rtlCol="0">
            <a:spAutoFit/>
          </a:bodyPr>
          <a:lstStyle/>
          <a:p>
            <a:r>
              <a:rPr lang="en-US" sz="1600" dirty="0" smtClean="0">
                <a:solidFill>
                  <a:schemeClr val="bg1">
                    <a:lumMod val="75000"/>
                  </a:schemeClr>
                </a:solidFill>
                <a:latin typeface="Century Gothic" pitchFamily="34" charset="0"/>
              </a:rPr>
              <a:t>Height of Keyways: 12 mm</a:t>
            </a:r>
          </a:p>
          <a:p>
            <a:endParaRPr lang="en-US" sz="1600" dirty="0">
              <a:solidFill>
                <a:schemeClr val="bg1">
                  <a:lumMod val="75000"/>
                </a:schemeClr>
              </a:solidFill>
              <a:latin typeface="Century Gothic" pitchFamily="34" charset="0"/>
            </a:endParaRPr>
          </a:p>
          <a:p>
            <a:endParaRPr lang="en-US" sz="1600" dirty="0" smtClean="0">
              <a:solidFill>
                <a:schemeClr val="bg1">
                  <a:lumMod val="75000"/>
                </a:schemeClr>
              </a:solidFill>
              <a:latin typeface="Century Gothic" pitchFamily="34" charset="0"/>
            </a:endParaRPr>
          </a:p>
          <a:p>
            <a:r>
              <a:rPr lang="en-US" sz="1600" dirty="0" smtClean="0">
                <a:solidFill>
                  <a:schemeClr val="bg1">
                    <a:lumMod val="75000"/>
                  </a:schemeClr>
                </a:solidFill>
                <a:latin typeface="Century Gothic" pitchFamily="34" charset="0"/>
              </a:rPr>
              <a:t>Vertical Deformation of Probes (active side of the keyways):</a:t>
            </a:r>
          </a:p>
          <a:p>
            <a:endParaRPr lang="en-US" sz="1600" dirty="0">
              <a:solidFill>
                <a:schemeClr val="bg1">
                  <a:lumMod val="75000"/>
                </a:schemeClr>
              </a:solidFill>
              <a:latin typeface="Century Gothic" pitchFamily="34" charset="0"/>
            </a:endParaRPr>
          </a:p>
          <a:p>
            <a:endParaRPr lang="en-US" sz="1600" dirty="0" smtClean="0">
              <a:solidFill>
                <a:schemeClr val="bg1">
                  <a:lumMod val="75000"/>
                </a:schemeClr>
              </a:solidFill>
              <a:latin typeface="Century Gothic" pitchFamily="34" charset="0"/>
            </a:endParaRPr>
          </a:p>
          <a:p>
            <a:endParaRPr lang="en-US" sz="1600" dirty="0">
              <a:solidFill>
                <a:schemeClr val="bg1">
                  <a:lumMod val="75000"/>
                </a:schemeClr>
              </a:solidFill>
              <a:latin typeface="Century Gothic" pitchFamily="34" charset="0"/>
            </a:endParaRPr>
          </a:p>
          <a:p>
            <a:r>
              <a:rPr lang="en-US" sz="1600" dirty="0" smtClean="0">
                <a:solidFill>
                  <a:schemeClr val="bg1">
                    <a:lumMod val="75000"/>
                  </a:schemeClr>
                </a:solidFill>
                <a:latin typeface="Century Gothic" pitchFamily="34" charset="0"/>
              </a:rPr>
              <a:t>Remaining gap for the tapered keys: 11.84 mm</a:t>
            </a:r>
          </a:p>
        </p:txBody>
      </p:sp>
      <p:pic>
        <p:nvPicPr>
          <p:cNvPr id="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6493" y="3654005"/>
            <a:ext cx="3255548" cy="2862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e 3"/>
          <p:cNvGraphicFramePr>
            <a:graphicFrameLocks noGrp="1"/>
          </p:cNvGraphicFramePr>
          <p:nvPr>
            <p:extLst>
              <p:ext uri="{D42A27DB-BD31-4B8C-83A1-F6EECF244321}">
                <p14:modId xmlns:p14="http://schemas.microsoft.com/office/powerpoint/2010/main" val="1464215063"/>
              </p:ext>
            </p:extLst>
          </p:nvPr>
        </p:nvGraphicFramePr>
        <p:xfrm>
          <a:off x="7377343" y="2730767"/>
          <a:ext cx="2627792" cy="548640"/>
        </p:xfrm>
        <a:graphic>
          <a:graphicData uri="http://schemas.openxmlformats.org/drawingml/2006/table">
            <a:tbl>
              <a:tblPr firstRow="1" bandRow="1">
                <a:tableStyleId>{5C22544A-7EE6-4342-B048-85BDC9FD1C3A}</a:tableStyleId>
              </a:tblPr>
              <a:tblGrid>
                <a:gridCol w="1313896"/>
                <a:gridCol w="1313896"/>
              </a:tblGrid>
              <a:tr h="248626">
                <a:tc>
                  <a:txBody>
                    <a:bodyPr/>
                    <a:lstStyle/>
                    <a:p>
                      <a:pPr algn="ctr"/>
                      <a:r>
                        <a:rPr lang="en-US" sz="1200" dirty="0" smtClean="0">
                          <a:latin typeface="Century Gothic" pitchFamily="34" charset="0"/>
                        </a:rPr>
                        <a:t>Upper Collar</a:t>
                      </a:r>
                      <a:endParaRPr lang="en-US" sz="1200" dirty="0">
                        <a:latin typeface="Century Gothic" pitchFamily="34" charset="0"/>
                      </a:endParaRPr>
                    </a:p>
                  </a:txBody>
                  <a:tcPr/>
                </a:tc>
                <a:tc>
                  <a:txBody>
                    <a:bodyPr/>
                    <a:lstStyle/>
                    <a:p>
                      <a:pPr algn="ctr"/>
                      <a:r>
                        <a:rPr lang="en-US" sz="1200" dirty="0" smtClean="0">
                          <a:latin typeface="Century Gothic" pitchFamily="34" charset="0"/>
                        </a:rPr>
                        <a:t>Lower Collar</a:t>
                      </a:r>
                      <a:endParaRPr lang="en-US" sz="1200" dirty="0">
                        <a:latin typeface="Century Gothic" pitchFamily="34" charset="0"/>
                      </a:endParaRPr>
                    </a:p>
                  </a:txBody>
                  <a:tcPr/>
                </a:tc>
              </a:tr>
              <a:tr h="24862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Century Gothic" pitchFamily="34" charset="0"/>
                        </a:rPr>
                        <a:t>-0,077</a:t>
                      </a:r>
                    </a:p>
                  </a:txBody>
                  <a:tcPr/>
                </a:tc>
                <a:tc>
                  <a:txBody>
                    <a:bodyPr/>
                    <a:lstStyle/>
                    <a:p>
                      <a:pPr algn="ctr"/>
                      <a:r>
                        <a:rPr lang="en-US" sz="1200" dirty="0" smtClean="0">
                          <a:latin typeface="Century Gothic" pitchFamily="34" charset="0"/>
                        </a:rPr>
                        <a:t>0,085</a:t>
                      </a:r>
                      <a:endParaRPr lang="en-US" sz="1200" dirty="0">
                        <a:latin typeface="Century Gothic" pitchFamily="34" charset="0"/>
                      </a:endParaRPr>
                    </a:p>
                  </a:txBody>
                  <a:tcPr/>
                </a:tc>
              </a:tr>
            </a:tbl>
          </a:graphicData>
        </a:graphic>
      </p:graphicFrame>
      <p:sp>
        <p:nvSpPr>
          <p:cNvPr id="8" name="TextBox 7"/>
          <p:cNvSpPr txBox="1"/>
          <p:nvPr/>
        </p:nvSpPr>
        <p:spPr>
          <a:xfrm>
            <a:off x="5203769" y="751840"/>
            <a:ext cx="1784463" cy="369332"/>
          </a:xfrm>
          <a:prstGeom prst="rect">
            <a:avLst/>
          </a:prstGeom>
          <a:noFill/>
        </p:spPr>
        <p:txBody>
          <a:bodyPr wrap="none" rtlCol="0">
            <a:spAutoFit/>
          </a:bodyPr>
          <a:lstStyle/>
          <a:p>
            <a:r>
              <a:rPr lang="en-US" dirty="0" smtClean="0">
                <a:solidFill>
                  <a:schemeClr val="bg1">
                    <a:lumMod val="85000"/>
                  </a:schemeClr>
                </a:solidFill>
                <a:latin typeface="Century Gothic" panose="020B0502020202020204" pitchFamily="34" charset="0"/>
              </a:rPr>
              <a:t>Collaring Press</a:t>
            </a:r>
            <a:endParaRPr lang="en-US" dirty="0">
              <a:solidFill>
                <a:schemeClr val="bg1">
                  <a:lumMod val="85000"/>
                </a:schemeClr>
              </a:solidFill>
              <a:latin typeface="Century Gothic" panose="020B0502020202020204" pitchFamily="34" charset="0"/>
            </a:endParaRPr>
          </a:p>
        </p:txBody>
      </p:sp>
      <p:sp>
        <p:nvSpPr>
          <p:cNvPr id="9" name="Ορθογώνιο 25"/>
          <p:cNvSpPr/>
          <p:nvPr/>
        </p:nvSpPr>
        <p:spPr>
          <a:xfrm>
            <a:off x="4493230" y="121777"/>
            <a:ext cx="320554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0" name="TextBox 9"/>
          <p:cNvSpPr txBox="1"/>
          <p:nvPr/>
        </p:nvSpPr>
        <p:spPr>
          <a:xfrm>
            <a:off x="4719662" y="115185"/>
            <a:ext cx="2752677"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Contact Tools</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11" name="TextBox 10"/>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3565974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4346964" y="131302"/>
            <a:ext cx="3498074"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4478412" y="74831"/>
            <a:ext cx="3235181"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Coil Design</a:t>
            </a:r>
            <a:endParaRPr lang="en-US" sz="4400" dirty="0">
              <a:ln w="0"/>
              <a:gradFill>
                <a:gsLst>
                  <a:gs pos="21000">
                    <a:srgbClr val="53575C"/>
                  </a:gs>
                  <a:gs pos="88000">
                    <a:srgbClr val="C5C7CA"/>
                  </a:gs>
                </a:gsLst>
                <a:lin ang="5400000"/>
              </a:gradFill>
              <a:latin typeface="Century Gothic" panose="020B0502020202020204" pitchFamily="34" charset="0"/>
            </a:endParaRPr>
          </a:p>
        </p:txBody>
      </p:sp>
      <p:pic>
        <p:nvPicPr>
          <p:cNvPr id="24" name="Picture 23"/>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3454255" y="1039744"/>
            <a:ext cx="11454408" cy="5468124"/>
          </a:xfrm>
          <a:prstGeom prst="rect">
            <a:avLst/>
          </a:prstGeom>
          <a:ln>
            <a:noFill/>
          </a:ln>
          <a:extLst>
            <a:ext uri="{53640926-AAD7-44D8-BBD7-CCE9431645EC}">
              <a14:shadowObscured xmlns:a14="http://schemas.microsoft.com/office/drawing/2010/main"/>
            </a:ext>
          </a:extLst>
        </p:spPr>
      </p:pic>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0994" y="471739"/>
            <a:ext cx="6338604" cy="5907004"/>
          </a:xfrm>
          <a:prstGeom prst="rect">
            <a:avLst/>
          </a:prstGeom>
        </p:spPr>
      </p:pic>
      <p:grpSp>
        <p:nvGrpSpPr>
          <p:cNvPr id="25" name="Group 24"/>
          <p:cNvGrpSpPr/>
          <p:nvPr/>
        </p:nvGrpSpPr>
        <p:grpSpPr>
          <a:xfrm>
            <a:off x="8884357" y="1397901"/>
            <a:ext cx="3284903" cy="729528"/>
            <a:chOff x="-679492" y="2905193"/>
            <a:chExt cx="3284903" cy="729528"/>
          </a:xfrm>
        </p:grpSpPr>
        <p:sp>
          <p:nvSpPr>
            <p:cNvPr id="27" name="TextBox 26"/>
            <p:cNvSpPr txBox="1"/>
            <p:nvPr/>
          </p:nvSpPr>
          <p:spPr>
            <a:xfrm>
              <a:off x="1202463" y="2905193"/>
              <a:ext cx="1402948"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Filler Wedge</a:t>
              </a:r>
              <a:endParaRPr lang="en-US" sz="1600" dirty="0">
                <a:ln w="0"/>
                <a:solidFill>
                  <a:schemeClr val="bg1">
                    <a:lumMod val="85000"/>
                  </a:schemeClr>
                </a:solidFill>
                <a:latin typeface="Century Gothic" panose="020B0502020202020204" pitchFamily="34" charset="0"/>
              </a:endParaRPr>
            </a:p>
          </p:txBody>
        </p:sp>
        <p:cxnSp>
          <p:nvCxnSpPr>
            <p:cNvPr id="28" name="Straight Arrow Connector 27"/>
            <p:cNvCxnSpPr>
              <a:stCxn id="27" idx="2"/>
            </p:cNvCxnSpPr>
            <p:nvPr/>
          </p:nvCxnSpPr>
          <p:spPr>
            <a:xfrm flipH="1">
              <a:off x="-679492" y="3243747"/>
              <a:ext cx="2583429" cy="390974"/>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30" name="Group 29"/>
          <p:cNvGrpSpPr/>
          <p:nvPr/>
        </p:nvGrpSpPr>
        <p:grpSpPr>
          <a:xfrm>
            <a:off x="5226282" y="2290997"/>
            <a:ext cx="2933861" cy="1566873"/>
            <a:chOff x="4425633" y="5119750"/>
            <a:chExt cx="2933861" cy="1566873"/>
          </a:xfrm>
        </p:grpSpPr>
        <p:sp>
          <p:nvSpPr>
            <p:cNvPr id="31" name="TextBox 30"/>
            <p:cNvSpPr txBox="1"/>
            <p:nvPr/>
          </p:nvSpPr>
          <p:spPr>
            <a:xfrm>
              <a:off x="4425633" y="6348069"/>
              <a:ext cx="1560042"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Loading Plate</a:t>
              </a:r>
              <a:endParaRPr lang="en-US" sz="1600" dirty="0">
                <a:ln w="0"/>
                <a:solidFill>
                  <a:schemeClr val="bg1">
                    <a:lumMod val="85000"/>
                  </a:schemeClr>
                </a:solidFill>
                <a:latin typeface="Century Gothic" panose="020B0502020202020204" pitchFamily="34" charset="0"/>
              </a:endParaRPr>
            </a:p>
          </p:txBody>
        </p:sp>
        <p:cxnSp>
          <p:nvCxnSpPr>
            <p:cNvPr id="32" name="Straight Arrow Connector 31"/>
            <p:cNvCxnSpPr>
              <a:stCxn id="31" idx="0"/>
            </p:cNvCxnSpPr>
            <p:nvPr/>
          </p:nvCxnSpPr>
          <p:spPr>
            <a:xfrm flipV="1">
              <a:off x="5205654" y="5119750"/>
              <a:ext cx="2153840" cy="1228319"/>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sp>
        <p:nvSpPr>
          <p:cNvPr id="19" name="TextBox 18"/>
          <p:cNvSpPr txBox="1"/>
          <p:nvPr/>
        </p:nvSpPr>
        <p:spPr>
          <a:xfrm>
            <a:off x="0" y="5613797"/>
            <a:ext cx="9111790" cy="954107"/>
          </a:xfrm>
          <a:prstGeom prst="rect">
            <a:avLst/>
          </a:prstGeom>
          <a:noFill/>
        </p:spPr>
        <p:txBody>
          <a:bodyPr wrap="none" rtlCol="0">
            <a:spAutoFit/>
          </a:bodyPr>
          <a:lstStyle/>
          <a:p>
            <a:pPr marL="285750" indent="-285750">
              <a:buFont typeface="Arial" pitchFamily="34" charset="0"/>
              <a:buChar char="•"/>
            </a:pPr>
            <a:r>
              <a:rPr lang="en-US" sz="1400" dirty="0" smtClean="0">
                <a:solidFill>
                  <a:schemeClr val="bg1">
                    <a:lumMod val="85000"/>
                  </a:schemeClr>
                </a:solidFill>
                <a:latin typeface="Century Gothic" pitchFamily="34" charset="0"/>
              </a:rPr>
              <a:t>Single </a:t>
            </a:r>
            <a:r>
              <a:rPr lang="en-US" sz="1400" dirty="0">
                <a:solidFill>
                  <a:schemeClr val="bg1">
                    <a:lumMod val="85000"/>
                  </a:schemeClr>
                </a:solidFill>
                <a:latin typeface="Century Gothic" pitchFamily="34" charset="0"/>
              </a:rPr>
              <a:t>length of Rutherford-type cable without </a:t>
            </a:r>
            <a:r>
              <a:rPr lang="en-US" sz="1400" dirty="0" smtClean="0">
                <a:solidFill>
                  <a:schemeClr val="bg1">
                    <a:lumMod val="85000"/>
                  </a:schemeClr>
                </a:solidFill>
                <a:latin typeface="Century Gothic" pitchFamily="34" charset="0"/>
              </a:rPr>
              <a:t>internal </a:t>
            </a:r>
            <a:r>
              <a:rPr lang="en-US" sz="1400" dirty="0">
                <a:solidFill>
                  <a:schemeClr val="bg1">
                    <a:lumMod val="85000"/>
                  </a:schemeClr>
                </a:solidFill>
                <a:latin typeface="Century Gothic" pitchFamily="34" charset="0"/>
              </a:rPr>
              <a:t>splice</a:t>
            </a:r>
            <a:endParaRPr lang="en-US" sz="1400" dirty="0" smtClean="0">
              <a:solidFill>
                <a:schemeClr val="bg1">
                  <a:lumMod val="85000"/>
                </a:schemeClr>
              </a:solidFill>
              <a:latin typeface="Century Gothic" pitchFamily="34" charset="0"/>
            </a:endParaRPr>
          </a:p>
          <a:p>
            <a:pPr marL="285750" indent="-285750">
              <a:buFont typeface="Arial" pitchFamily="34" charset="0"/>
              <a:buChar char="•"/>
            </a:pPr>
            <a:r>
              <a:rPr lang="en-US" sz="1400" dirty="0" smtClean="0">
                <a:solidFill>
                  <a:schemeClr val="bg1">
                    <a:lumMod val="85000"/>
                  </a:schemeClr>
                </a:solidFill>
                <a:latin typeface="Century Gothic" pitchFamily="34" charset="0"/>
              </a:rPr>
              <a:t>Coil </a:t>
            </a:r>
            <a:r>
              <a:rPr lang="en-US" sz="1400" dirty="0">
                <a:solidFill>
                  <a:schemeClr val="bg1">
                    <a:lumMod val="85000"/>
                  </a:schemeClr>
                </a:solidFill>
                <a:latin typeface="Century Gothic" pitchFamily="34" charset="0"/>
              </a:rPr>
              <a:t>dimensions </a:t>
            </a:r>
            <a:r>
              <a:rPr lang="en-US" sz="1400" dirty="0" smtClean="0">
                <a:solidFill>
                  <a:schemeClr val="bg1">
                    <a:lumMod val="85000"/>
                  </a:schemeClr>
                </a:solidFill>
                <a:latin typeface="Century Gothic" pitchFamily="34" charset="0"/>
              </a:rPr>
              <a:t>&amp; fabrication </a:t>
            </a:r>
            <a:r>
              <a:rPr lang="en-US" sz="1400" dirty="0">
                <a:solidFill>
                  <a:schemeClr val="bg1">
                    <a:lumMod val="85000"/>
                  </a:schemeClr>
                </a:solidFill>
                <a:latin typeface="Century Gothic" pitchFamily="34" charset="0"/>
              </a:rPr>
              <a:t>process </a:t>
            </a:r>
            <a:r>
              <a:rPr lang="en-US" sz="1400" dirty="0" smtClean="0">
                <a:solidFill>
                  <a:schemeClr val="bg1">
                    <a:lumMod val="85000"/>
                  </a:schemeClr>
                </a:solidFill>
                <a:latin typeface="Century Gothic" pitchFamily="34" charset="0"/>
              </a:rPr>
              <a:t>identical </a:t>
            </a:r>
            <a:r>
              <a:rPr lang="en-US" sz="1400" dirty="0">
                <a:solidFill>
                  <a:schemeClr val="bg1">
                    <a:lumMod val="85000"/>
                  </a:schemeClr>
                </a:solidFill>
                <a:latin typeface="Century Gothic" pitchFamily="34" charset="0"/>
              </a:rPr>
              <a:t>to the </a:t>
            </a:r>
            <a:r>
              <a:rPr lang="en-US" sz="1400" dirty="0" smtClean="0">
                <a:solidFill>
                  <a:schemeClr val="bg1">
                    <a:lumMod val="85000"/>
                  </a:schemeClr>
                </a:solidFill>
                <a:latin typeface="Century Gothic" pitchFamily="34" charset="0"/>
              </a:rPr>
              <a:t>MQXF </a:t>
            </a:r>
            <a:r>
              <a:rPr lang="en-US" sz="1400" dirty="0">
                <a:solidFill>
                  <a:schemeClr val="bg1">
                    <a:lumMod val="85000"/>
                  </a:schemeClr>
                </a:solidFill>
                <a:latin typeface="Century Gothic" pitchFamily="34" charset="0"/>
              </a:rPr>
              <a:t>coils </a:t>
            </a:r>
            <a:r>
              <a:rPr lang="en-US" sz="1400" u="sng" dirty="0">
                <a:solidFill>
                  <a:schemeClr val="bg1">
                    <a:lumMod val="85000"/>
                  </a:schemeClr>
                </a:solidFill>
                <a:latin typeface="Century Gothic" pitchFamily="34" charset="0"/>
              </a:rPr>
              <a:t>except</a:t>
            </a:r>
            <a:r>
              <a:rPr lang="en-US" sz="1400" dirty="0">
                <a:solidFill>
                  <a:schemeClr val="bg1">
                    <a:lumMod val="85000"/>
                  </a:schemeClr>
                </a:solidFill>
                <a:latin typeface="Century Gothic" pitchFamily="34" charset="0"/>
              </a:rPr>
              <a:t> for the pole region</a:t>
            </a:r>
          </a:p>
          <a:p>
            <a:pPr marL="285750" indent="-285750">
              <a:buFont typeface="Arial" pitchFamily="34" charset="0"/>
              <a:buChar char="•"/>
            </a:pPr>
            <a:r>
              <a:rPr lang="en-US" sz="1400" dirty="0" smtClean="0">
                <a:solidFill>
                  <a:schemeClr val="bg1">
                    <a:lumMod val="85000"/>
                  </a:schemeClr>
                </a:solidFill>
                <a:latin typeface="Century Gothic" pitchFamily="34" charset="0"/>
              </a:rPr>
              <a:t>Additional </a:t>
            </a:r>
            <a:r>
              <a:rPr lang="en-US" sz="1400" u="sng" dirty="0">
                <a:solidFill>
                  <a:schemeClr val="bg1">
                    <a:lumMod val="85000"/>
                  </a:schemeClr>
                </a:solidFill>
                <a:latin typeface="Century Gothic" pitchFamily="34" charset="0"/>
              </a:rPr>
              <a:t>filler </a:t>
            </a:r>
            <a:r>
              <a:rPr lang="en-US" sz="1400" u="sng" dirty="0" smtClean="0">
                <a:solidFill>
                  <a:schemeClr val="bg1">
                    <a:lumMod val="85000"/>
                  </a:schemeClr>
                </a:solidFill>
                <a:latin typeface="Century Gothic" pitchFamily="34" charset="0"/>
              </a:rPr>
              <a:t>wedge </a:t>
            </a:r>
            <a:r>
              <a:rPr lang="en-US" sz="1400" dirty="0" smtClean="0">
                <a:solidFill>
                  <a:schemeClr val="bg1">
                    <a:lumMod val="85000"/>
                  </a:schemeClr>
                </a:solidFill>
                <a:latin typeface="Century Gothic" pitchFamily="34" charset="0"/>
              </a:rPr>
              <a:t>on </a:t>
            </a:r>
            <a:r>
              <a:rPr lang="en-US" sz="1400" dirty="0">
                <a:solidFill>
                  <a:schemeClr val="bg1">
                    <a:lumMod val="85000"/>
                  </a:schemeClr>
                </a:solidFill>
                <a:latin typeface="Century Gothic" pitchFamily="34" charset="0"/>
              </a:rPr>
              <a:t>the outer </a:t>
            </a:r>
            <a:r>
              <a:rPr lang="en-US" sz="1400" dirty="0" smtClean="0">
                <a:solidFill>
                  <a:schemeClr val="bg1">
                    <a:lumMod val="85000"/>
                  </a:schemeClr>
                </a:solidFill>
                <a:latin typeface="Century Gothic" pitchFamily="34" charset="0"/>
              </a:rPr>
              <a:t>layer to align the </a:t>
            </a:r>
            <a:r>
              <a:rPr lang="en-US" sz="1400" dirty="0">
                <a:solidFill>
                  <a:schemeClr val="bg1">
                    <a:lumMod val="85000"/>
                  </a:schemeClr>
                </a:solidFill>
                <a:latin typeface="Century Gothic" pitchFamily="34" charset="0"/>
              </a:rPr>
              <a:t>pole angle of the inner </a:t>
            </a:r>
            <a:r>
              <a:rPr lang="en-US" sz="1400" dirty="0" smtClean="0">
                <a:solidFill>
                  <a:schemeClr val="bg1">
                    <a:lumMod val="85000"/>
                  </a:schemeClr>
                </a:solidFill>
                <a:latin typeface="Century Gothic" pitchFamily="34" charset="0"/>
              </a:rPr>
              <a:t>&amp; </a:t>
            </a:r>
            <a:r>
              <a:rPr lang="en-US" sz="1400" dirty="0">
                <a:solidFill>
                  <a:schemeClr val="bg1">
                    <a:lumMod val="85000"/>
                  </a:schemeClr>
                </a:solidFill>
                <a:latin typeface="Century Gothic" pitchFamily="34" charset="0"/>
              </a:rPr>
              <a:t>outer winding layers </a:t>
            </a:r>
            <a:endParaRPr lang="en-US" sz="1400" dirty="0" smtClean="0">
              <a:solidFill>
                <a:schemeClr val="bg1">
                  <a:lumMod val="85000"/>
                </a:schemeClr>
              </a:solidFill>
              <a:latin typeface="Century Gothic" pitchFamily="34" charset="0"/>
            </a:endParaRPr>
          </a:p>
          <a:p>
            <a:pPr marL="285750" indent="-285750">
              <a:buFont typeface="Arial" pitchFamily="34" charset="0"/>
              <a:buChar char="•"/>
            </a:pPr>
            <a:r>
              <a:rPr lang="en-US" sz="1400" dirty="0">
                <a:solidFill>
                  <a:schemeClr val="bg1">
                    <a:lumMod val="85000"/>
                  </a:schemeClr>
                </a:solidFill>
                <a:latin typeface="Century Gothic" pitchFamily="34" charset="0"/>
              </a:rPr>
              <a:t>2-mm-thick stainless steel </a:t>
            </a:r>
            <a:r>
              <a:rPr lang="en-US" sz="1400" u="sng" dirty="0">
                <a:solidFill>
                  <a:schemeClr val="bg1">
                    <a:lumMod val="85000"/>
                  </a:schemeClr>
                </a:solidFill>
                <a:latin typeface="Century Gothic" pitchFamily="34" charset="0"/>
              </a:rPr>
              <a:t>l</a:t>
            </a:r>
            <a:r>
              <a:rPr lang="en-US" sz="1400" u="sng" dirty="0" smtClean="0">
                <a:solidFill>
                  <a:schemeClr val="bg1">
                    <a:lumMod val="85000"/>
                  </a:schemeClr>
                </a:solidFill>
                <a:latin typeface="Century Gothic" pitchFamily="34" charset="0"/>
              </a:rPr>
              <a:t>oading plates </a:t>
            </a:r>
            <a:r>
              <a:rPr lang="en-US" sz="1400" dirty="0" smtClean="0">
                <a:solidFill>
                  <a:schemeClr val="bg1">
                    <a:lumMod val="85000"/>
                  </a:schemeClr>
                </a:solidFill>
                <a:latin typeface="Century Gothic" pitchFamily="34" charset="0"/>
              </a:rPr>
              <a:t>to protect the coil &amp; to distribute the pole pressure </a:t>
            </a:r>
          </a:p>
        </p:txBody>
      </p:sp>
    </p:spTree>
    <p:extLst>
      <p:ext uri="{BB962C8B-B14F-4D97-AF65-F5344CB8AC3E}">
        <p14:creationId xmlns:p14="http://schemas.microsoft.com/office/powerpoint/2010/main" val="994527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fade">
                                      <p:cBhvr>
                                        <p:cTn id="11" dur="500"/>
                                        <p:tgtEl>
                                          <p:spTgt spid="19">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9">
                                            <p:txEl>
                                              <p:pRg st="1" end="1"/>
                                            </p:txEl>
                                          </p:spTgt>
                                        </p:tgtEl>
                                        <p:attrNameLst>
                                          <p:attrName>style.visibility</p:attrName>
                                        </p:attrNameLst>
                                      </p:cBhvr>
                                      <p:to>
                                        <p:strVal val="visible"/>
                                      </p:to>
                                    </p:set>
                                    <p:animEffect transition="in" filter="fade">
                                      <p:cBhvr>
                                        <p:cTn id="20" dur="500"/>
                                        <p:tgtEl>
                                          <p:spTgt spid="19">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19">
                                            <p:txEl>
                                              <p:pRg st="2" end="2"/>
                                            </p:txEl>
                                          </p:spTgt>
                                        </p:tgtEl>
                                        <p:attrNameLst>
                                          <p:attrName>style.visibility</p:attrName>
                                        </p:attrNameLst>
                                      </p:cBhvr>
                                      <p:to>
                                        <p:strVal val="visible"/>
                                      </p:to>
                                    </p:set>
                                    <p:animEffect transition="in" filter="fade">
                                      <p:cBhvr>
                                        <p:cTn id="29" dur="500"/>
                                        <p:tgtEl>
                                          <p:spTgt spid="19">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9">
                                            <p:txEl>
                                              <p:pRg st="3" end="3"/>
                                            </p:txEl>
                                          </p:spTgt>
                                        </p:tgtEl>
                                        <p:attrNameLst>
                                          <p:attrName>style.visibility</p:attrName>
                                        </p:attrNameLst>
                                      </p:cBhvr>
                                      <p:to>
                                        <p:strVal val="visible"/>
                                      </p:to>
                                    </p:set>
                                    <p:animEffect transition="in" filter="fade">
                                      <p:cBhvr>
                                        <p:cTn id="38" dur="500"/>
                                        <p:tgtEl>
                                          <p:spTgt spid="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0" name="Picture 9"/>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376474" y="721360"/>
            <a:ext cx="12944949" cy="6179680"/>
          </a:xfrm>
          <a:prstGeom prst="rect">
            <a:avLst/>
          </a:prstGeom>
        </p:spPr>
      </p:pic>
      <p:pic>
        <p:nvPicPr>
          <p:cNvPr id="12" name="Picture 11"/>
          <p:cNvPicPr>
            <a:picLocks noChangeAspect="1"/>
          </p:cNvPicPr>
          <p:nvPr/>
        </p:nvPicPr>
        <p:blipFill>
          <a:blip r:embed="rId6" cstate="print">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tretch>
            <a:fillRect/>
          </a:stretch>
        </p:blipFill>
        <p:spPr>
          <a:xfrm>
            <a:off x="-376474" y="718960"/>
            <a:ext cx="12944949" cy="6179680"/>
          </a:xfrm>
          <a:prstGeom prst="rect">
            <a:avLst/>
          </a:prstGeom>
        </p:spPr>
      </p:pic>
      <p:pic>
        <p:nvPicPr>
          <p:cNvPr id="8" name="Εικόνα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9"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4220326" y="131302"/>
            <a:ext cx="3751348"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4119340" y="74831"/>
            <a:ext cx="3953326"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Contact Tools</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pSp>
        <p:nvGrpSpPr>
          <p:cNvPr id="25" name="Group 24"/>
          <p:cNvGrpSpPr/>
          <p:nvPr/>
        </p:nvGrpSpPr>
        <p:grpSpPr>
          <a:xfrm>
            <a:off x="1857657" y="1778333"/>
            <a:ext cx="4395998" cy="1057514"/>
            <a:chOff x="1202463" y="2905193"/>
            <a:chExt cx="4395998" cy="1057514"/>
          </a:xfrm>
        </p:grpSpPr>
        <p:sp>
          <p:nvSpPr>
            <p:cNvPr id="27" name="TextBox 26"/>
            <p:cNvSpPr txBox="1"/>
            <p:nvPr/>
          </p:nvSpPr>
          <p:spPr>
            <a:xfrm>
              <a:off x="1202463" y="2905193"/>
              <a:ext cx="2278188"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Vertical Pole Wedge</a:t>
              </a:r>
              <a:endParaRPr lang="en-US" sz="1600" dirty="0">
                <a:ln w="0"/>
                <a:solidFill>
                  <a:schemeClr val="bg1">
                    <a:lumMod val="85000"/>
                  </a:schemeClr>
                </a:solidFill>
                <a:latin typeface="Century Gothic" panose="020B0502020202020204" pitchFamily="34" charset="0"/>
              </a:endParaRPr>
            </a:p>
          </p:txBody>
        </p:sp>
        <p:cxnSp>
          <p:nvCxnSpPr>
            <p:cNvPr id="28" name="Straight Arrow Connector 27"/>
            <p:cNvCxnSpPr/>
            <p:nvPr/>
          </p:nvCxnSpPr>
          <p:spPr>
            <a:xfrm>
              <a:off x="2308276" y="3243747"/>
              <a:ext cx="3290185" cy="718960"/>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30" name="Group 29"/>
          <p:cNvGrpSpPr/>
          <p:nvPr/>
        </p:nvGrpSpPr>
        <p:grpSpPr>
          <a:xfrm>
            <a:off x="1588137" y="3808800"/>
            <a:ext cx="3639600" cy="1909593"/>
            <a:chOff x="6279178" y="4869430"/>
            <a:chExt cx="3639600" cy="1909593"/>
          </a:xfrm>
        </p:grpSpPr>
        <p:sp>
          <p:nvSpPr>
            <p:cNvPr id="31" name="TextBox 30"/>
            <p:cNvSpPr txBox="1"/>
            <p:nvPr/>
          </p:nvSpPr>
          <p:spPr>
            <a:xfrm>
              <a:off x="6279178" y="6440469"/>
              <a:ext cx="2444900"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Horizontal Pole Wedge</a:t>
              </a:r>
              <a:endParaRPr lang="en-US" sz="1600" dirty="0">
                <a:ln w="0"/>
                <a:solidFill>
                  <a:schemeClr val="bg1">
                    <a:lumMod val="85000"/>
                  </a:schemeClr>
                </a:solidFill>
                <a:latin typeface="Century Gothic" panose="020B0502020202020204" pitchFamily="34" charset="0"/>
              </a:endParaRPr>
            </a:p>
          </p:txBody>
        </p:sp>
        <p:cxnSp>
          <p:nvCxnSpPr>
            <p:cNvPr id="32" name="Straight Arrow Connector 31"/>
            <p:cNvCxnSpPr>
              <a:stCxn id="31" idx="0"/>
            </p:cNvCxnSpPr>
            <p:nvPr/>
          </p:nvCxnSpPr>
          <p:spPr>
            <a:xfrm flipV="1">
              <a:off x="7501628" y="4869430"/>
              <a:ext cx="2417150" cy="1571039"/>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pic>
        <p:nvPicPr>
          <p:cNvPr id="24"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58109"/>
          <a:stretch/>
        </p:blipFill>
        <p:spPr bwMode="auto">
          <a:xfrm>
            <a:off x="8878186" y="1662612"/>
            <a:ext cx="3749263" cy="4272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6" name="Group 25"/>
          <p:cNvGrpSpPr/>
          <p:nvPr/>
        </p:nvGrpSpPr>
        <p:grpSpPr>
          <a:xfrm>
            <a:off x="9864171" y="3872598"/>
            <a:ext cx="2107442" cy="2149980"/>
            <a:chOff x="6058791" y="4629043"/>
            <a:chExt cx="2107442" cy="2149980"/>
          </a:xfrm>
        </p:grpSpPr>
        <p:sp>
          <p:nvSpPr>
            <p:cNvPr id="29" name="TextBox 28"/>
            <p:cNvSpPr txBox="1"/>
            <p:nvPr/>
          </p:nvSpPr>
          <p:spPr>
            <a:xfrm>
              <a:off x="6279178" y="6440469"/>
              <a:ext cx="1887055"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Stress relief notch</a:t>
              </a:r>
              <a:endParaRPr lang="en-US" sz="1600" dirty="0">
                <a:ln w="0"/>
                <a:solidFill>
                  <a:schemeClr val="bg1">
                    <a:lumMod val="85000"/>
                  </a:schemeClr>
                </a:solidFill>
                <a:latin typeface="Century Gothic" panose="020B0502020202020204" pitchFamily="34" charset="0"/>
              </a:endParaRPr>
            </a:p>
          </p:txBody>
        </p:sp>
        <p:cxnSp>
          <p:nvCxnSpPr>
            <p:cNvPr id="34" name="Straight Arrow Connector 33"/>
            <p:cNvCxnSpPr>
              <a:stCxn id="29" idx="0"/>
            </p:cNvCxnSpPr>
            <p:nvPr/>
          </p:nvCxnSpPr>
          <p:spPr>
            <a:xfrm flipH="1" flipV="1">
              <a:off x="6058791" y="4629043"/>
              <a:ext cx="1163915" cy="1811426"/>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sp>
        <p:nvSpPr>
          <p:cNvPr id="18" name="TextBox 17"/>
          <p:cNvSpPr txBox="1"/>
          <p:nvPr/>
        </p:nvSpPr>
        <p:spPr>
          <a:xfrm>
            <a:off x="69669" y="3007381"/>
            <a:ext cx="3894015" cy="1600438"/>
          </a:xfrm>
          <a:prstGeom prst="rect">
            <a:avLst/>
          </a:prstGeom>
          <a:noFill/>
        </p:spPr>
        <p:txBody>
          <a:bodyPr wrap="none" rtlCol="0">
            <a:spAutoFit/>
          </a:bodyPr>
          <a:lstStyle/>
          <a:p>
            <a:r>
              <a:rPr lang="en-US" sz="1400" u="sng" dirty="0" smtClean="0">
                <a:solidFill>
                  <a:schemeClr val="bg1">
                    <a:lumMod val="75000"/>
                  </a:schemeClr>
                </a:solidFill>
                <a:latin typeface="Century Gothic" panose="020B0502020202020204" pitchFamily="34" charset="0"/>
              </a:rPr>
              <a:t>Collared Coil assembly:</a:t>
            </a:r>
          </a:p>
          <a:p>
            <a:pPr marL="342900" indent="-342900">
              <a:buFont typeface="+mj-lt"/>
              <a:buAutoNum type="arabicPeriod"/>
            </a:pPr>
            <a:r>
              <a:rPr lang="en-US" sz="1400" dirty="0" smtClean="0">
                <a:solidFill>
                  <a:schemeClr val="bg1">
                    <a:lumMod val="75000"/>
                  </a:schemeClr>
                </a:solidFill>
                <a:latin typeface="Century Gothic" panose="020B0502020202020204" pitchFamily="34" charset="0"/>
              </a:rPr>
              <a:t>Impregnated coils  + Ground Insulation</a:t>
            </a:r>
          </a:p>
          <a:p>
            <a:pPr marL="342900" indent="-342900">
              <a:buFont typeface="+mj-lt"/>
              <a:buAutoNum type="arabicPeriod"/>
            </a:pPr>
            <a:r>
              <a:rPr lang="en-US" sz="1400" dirty="0" smtClean="0">
                <a:solidFill>
                  <a:schemeClr val="bg1">
                    <a:lumMod val="75000"/>
                  </a:schemeClr>
                </a:solidFill>
                <a:latin typeface="Century Gothic" panose="020B0502020202020204" pitchFamily="34" charset="0"/>
              </a:rPr>
              <a:t>Pole Wedges insertion</a:t>
            </a:r>
          </a:p>
          <a:p>
            <a:pPr marL="342900" indent="-342900">
              <a:buFont typeface="+mj-lt"/>
              <a:buAutoNum type="arabicPeriod"/>
            </a:pPr>
            <a:r>
              <a:rPr lang="en-US" sz="1400" dirty="0" smtClean="0">
                <a:solidFill>
                  <a:schemeClr val="bg1">
                    <a:lumMod val="75000"/>
                  </a:schemeClr>
                </a:solidFill>
                <a:latin typeface="Century Gothic" panose="020B0502020202020204" pitchFamily="34" charset="0"/>
              </a:rPr>
              <a:t>Collaring shoes</a:t>
            </a:r>
          </a:p>
          <a:p>
            <a:pPr marL="342900" indent="-342900">
              <a:buFont typeface="+mj-lt"/>
              <a:buAutoNum type="arabicPeriod"/>
            </a:pPr>
            <a:r>
              <a:rPr lang="en-US" sz="1400" dirty="0" smtClean="0">
                <a:solidFill>
                  <a:schemeClr val="bg1">
                    <a:lumMod val="75000"/>
                  </a:schemeClr>
                </a:solidFill>
                <a:latin typeface="Century Gothic" panose="020B0502020202020204" pitchFamily="34" charset="0"/>
              </a:rPr>
              <a:t>Collar packs</a:t>
            </a:r>
          </a:p>
          <a:p>
            <a:pPr marL="342900" indent="-342900">
              <a:buFont typeface="+mj-lt"/>
              <a:buAutoNum type="arabicPeriod"/>
            </a:pPr>
            <a:r>
              <a:rPr lang="en-US" sz="1400" dirty="0" smtClean="0">
                <a:solidFill>
                  <a:schemeClr val="bg1">
                    <a:lumMod val="75000"/>
                  </a:schemeClr>
                </a:solidFill>
                <a:latin typeface="Century Gothic" panose="020B0502020202020204" pitchFamily="34" charset="0"/>
              </a:rPr>
              <a:t>Collaring Press</a:t>
            </a:r>
          </a:p>
          <a:p>
            <a:endParaRPr lang="en-US" sz="1400" dirty="0">
              <a:solidFill>
                <a:schemeClr val="bg1">
                  <a:lumMod val="75000"/>
                </a:schemeClr>
              </a:solidFill>
              <a:latin typeface="Century Gothic" panose="020B0502020202020204" pitchFamily="34" charset="0"/>
            </a:endParaRPr>
          </a:p>
        </p:txBody>
      </p:sp>
      <p:sp>
        <p:nvSpPr>
          <p:cNvPr id="19" name="Oval 18"/>
          <p:cNvSpPr/>
          <p:nvPr/>
        </p:nvSpPr>
        <p:spPr>
          <a:xfrm>
            <a:off x="6847367" y="3327991"/>
            <a:ext cx="1329070" cy="89313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p:nvCxnSpPr>
        <p:spPr>
          <a:xfrm flipH="1">
            <a:off x="8197703" y="3756360"/>
            <a:ext cx="701749" cy="990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4308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xEl>
                                              <p:pRg st="0" end="0"/>
                                            </p:txEl>
                                          </p:spTgt>
                                        </p:tgtEl>
                                        <p:attrNameLst>
                                          <p:attrName>style.visibility</p:attrName>
                                        </p:attrNameLst>
                                      </p:cBhvr>
                                      <p:to>
                                        <p:strVal val="visible"/>
                                      </p:to>
                                    </p:set>
                                    <p:animEffect transition="in" filter="fade">
                                      <p:cBhvr>
                                        <p:cTn id="12" dur="500"/>
                                        <p:tgtEl>
                                          <p:spTgt spid="1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xEl>
                                              <p:pRg st="1" end="1"/>
                                            </p:txEl>
                                          </p:spTgt>
                                        </p:tgtEl>
                                        <p:attrNameLst>
                                          <p:attrName>style.visibility</p:attrName>
                                        </p:attrNameLst>
                                      </p:cBhvr>
                                      <p:to>
                                        <p:strVal val="visible"/>
                                      </p:to>
                                    </p:set>
                                    <p:animEffect transition="in" filter="fade">
                                      <p:cBhvr>
                                        <p:cTn id="17" dur="500"/>
                                        <p:tgtEl>
                                          <p:spTgt spid="1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xEl>
                                              <p:pRg st="2" end="2"/>
                                            </p:txEl>
                                          </p:spTgt>
                                        </p:tgtEl>
                                        <p:attrNameLst>
                                          <p:attrName>style.visibility</p:attrName>
                                        </p:attrNameLst>
                                      </p:cBhvr>
                                      <p:to>
                                        <p:strVal val="visible"/>
                                      </p:to>
                                    </p:set>
                                    <p:animEffect transition="in" filter="fade">
                                      <p:cBhvr>
                                        <p:cTn id="22" dur="500"/>
                                        <p:tgtEl>
                                          <p:spTgt spid="1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xEl>
                                              <p:pRg st="3" end="3"/>
                                            </p:txEl>
                                          </p:spTgt>
                                        </p:tgtEl>
                                        <p:attrNameLst>
                                          <p:attrName>style.visibility</p:attrName>
                                        </p:attrNameLst>
                                      </p:cBhvr>
                                      <p:to>
                                        <p:strVal val="visible"/>
                                      </p:to>
                                    </p:set>
                                    <p:animEffect transition="in" filter="fade">
                                      <p:cBhvr>
                                        <p:cTn id="27" dur="500"/>
                                        <p:tgtEl>
                                          <p:spTgt spid="1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
                                            <p:txEl>
                                              <p:pRg st="4" end="4"/>
                                            </p:txEl>
                                          </p:spTgt>
                                        </p:tgtEl>
                                        <p:attrNameLst>
                                          <p:attrName>style.visibility</p:attrName>
                                        </p:attrNameLst>
                                      </p:cBhvr>
                                      <p:to>
                                        <p:strVal val="visible"/>
                                      </p:to>
                                    </p:set>
                                    <p:animEffect transition="in" filter="fade">
                                      <p:cBhvr>
                                        <p:cTn id="32" dur="500"/>
                                        <p:tgtEl>
                                          <p:spTgt spid="1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
                                            <p:txEl>
                                              <p:pRg st="5" end="5"/>
                                            </p:txEl>
                                          </p:spTgt>
                                        </p:tgtEl>
                                        <p:attrNameLst>
                                          <p:attrName>style.visibility</p:attrName>
                                        </p:attrNameLst>
                                      </p:cBhvr>
                                      <p:to>
                                        <p:strVal val="visible"/>
                                      </p:to>
                                    </p:set>
                                    <p:animEffect transition="in" filter="fade">
                                      <p:cBhvr>
                                        <p:cTn id="37" dur="500"/>
                                        <p:tgtEl>
                                          <p:spTgt spid="18">
                                            <p:txEl>
                                              <p:pRg st="5" end="5"/>
                                            </p:txEl>
                                          </p:spTgt>
                                        </p:tgtEl>
                                      </p:cBhvr>
                                    </p:animEffect>
                                  </p:childTnLst>
                                </p:cTn>
                              </p:par>
                            </p:childTnLst>
                          </p:cTn>
                        </p:par>
                        <p:par>
                          <p:cTn id="38" fill="hold">
                            <p:stCondLst>
                              <p:cond delay="500"/>
                            </p:stCondLst>
                            <p:childTnLst>
                              <p:par>
                                <p:cTn id="39" presetID="10" presetClass="entr" presetSubtype="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nodeType="clickEffect">
                                  <p:stCondLst>
                                    <p:cond delay="0"/>
                                  </p:stCondLst>
                                  <p:childTnLst>
                                    <p:animEffect transition="out" filter="fade">
                                      <p:cBhvr>
                                        <p:cTn id="45" dur="500"/>
                                        <p:tgtEl>
                                          <p:spTgt spid="10"/>
                                        </p:tgtEl>
                                      </p:cBhvr>
                                    </p:animEffect>
                                    <p:set>
                                      <p:cBhvr>
                                        <p:cTn id="46" dur="1" fill="hold">
                                          <p:stCondLst>
                                            <p:cond delay="499"/>
                                          </p:stCondLst>
                                        </p:cTn>
                                        <p:tgtEl>
                                          <p:spTgt spid="10"/>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par>
                                <p:cTn id="62" presetID="10" presetClass="entr" presetSubtype="0" fill="hold"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par>
                                <p:cTn id="65" presetID="10" presetClass="entr" presetSubtype="0" fill="hold"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par>
                          <p:cTn id="68" fill="hold">
                            <p:stCondLst>
                              <p:cond delay="500"/>
                            </p:stCondLst>
                            <p:childTnLst>
                              <p:par>
                                <p:cTn id="69" presetID="10" presetClass="entr" presetSubtype="0" fill="hold"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9819</TotalTime>
  <Words>8429</Words>
  <Application>Microsoft Office PowerPoint</Application>
  <PresentationFormat>Custom</PresentationFormat>
  <Paragraphs>998</Paragraphs>
  <Slides>72</Slides>
  <Notes>62</Notes>
  <HiddenSlides>3</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Θέμα του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FEAC</dc:creator>
  <cp:lastModifiedBy>Administrator</cp:lastModifiedBy>
  <cp:revision>586</cp:revision>
  <dcterms:created xsi:type="dcterms:W3CDTF">2015-01-30T10:34:47Z</dcterms:created>
  <dcterms:modified xsi:type="dcterms:W3CDTF">2016-05-04T06:24:19Z</dcterms:modified>
</cp:coreProperties>
</file>