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8.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6.xml" ContentType="application/vnd.openxmlformats-officedocument.drawingml.chart+xml"/>
  <Override PartName="/ppt/notesSlides/notesSlide32.xml" ContentType="application/vnd.openxmlformats-officedocument.presentationml.notesSlide+xml"/>
  <Override PartName="/ppt/charts/chart7.xml" ContentType="application/vnd.openxmlformats-officedocument.drawingml.chart+xml"/>
  <Override PartName="/ppt/notesSlides/notesSlide33.xml" ContentType="application/vnd.openxmlformats-officedocument.presentationml.notesSlide+xml"/>
  <Override PartName="/ppt/charts/chart8.xml" ContentType="application/vnd.openxmlformats-officedocument.drawingml.chart+xml"/>
  <Override PartName="/ppt/notesSlides/notesSlide34.xml" ContentType="application/vnd.openxmlformats-officedocument.presentationml.notesSlide+xml"/>
  <Override PartName="/ppt/charts/chart9.xml" ContentType="application/vnd.openxmlformats-officedocument.drawingml.chart+xml"/>
  <Override PartName="/ppt/notesSlides/notesSlide35.xml" ContentType="application/vnd.openxmlformats-officedocument.presentationml.notesSlide+xml"/>
  <Override PartName="/ppt/charts/chart10.xml" ContentType="application/vnd.openxmlformats-officedocument.drawingml.chart+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1.xml" ContentType="application/vnd.openxmlformats-officedocument.drawingml.chart+xml"/>
  <Override PartName="/ppt/theme/themeOverride2.xml" ContentType="application/vnd.openxmlformats-officedocument.themeOverride+xml"/>
  <Override PartName="/ppt/notesSlides/notesSlide40.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sldIdLst>
    <p:sldId id="256" r:id="rId2"/>
    <p:sldId id="314" r:id="rId3"/>
    <p:sldId id="259" r:id="rId4"/>
    <p:sldId id="327" r:id="rId5"/>
    <p:sldId id="326" r:id="rId6"/>
    <p:sldId id="328" r:id="rId7"/>
    <p:sldId id="329" r:id="rId8"/>
    <p:sldId id="330" r:id="rId9"/>
    <p:sldId id="315" r:id="rId10"/>
    <p:sldId id="331" r:id="rId11"/>
    <p:sldId id="339" r:id="rId12"/>
    <p:sldId id="286" r:id="rId13"/>
    <p:sldId id="289" r:id="rId14"/>
    <p:sldId id="276" r:id="rId15"/>
    <p:sldId id="308" r:id="rId16"/>
    <p:sldId id="275" r:id="rId17"/>
    <p:sldId id="288" r:id="rId18"/>
    <p:sldId id="333" r:id="rId19"/>
    <p:sldId id="332" r:id="rId20"/>
    <p:sldId id="277" r:id="rId21"/>
    <p:sldId id="325" r:id="rId22"/>
    <p:sldId id="324" r:id="rId23"/>
    <p:sldId id="321" r:id="rId24"/>
    <p:sldId id="322" r:id="rId25"/>
    <p:sldId id="323" r:id="rId26"/>
    <p:sldId id="320" r:id="rId27"/>
    <p:sldId id="287" r:id="rId28"/>
    <p:sldId id="303" r:id="rId29"/>
    <p:sldId id="295" r:id="rId30"/>
    <p:sldId id="300" r:id="rId31"/>
    <p:sldId id="283" r:id="rId32"/>
    <p:sldId id="284" r:id="rId33"/>
    <p:sldId id="278" r:id="rId34"/>
    <p:sldId id="279" r:id="rId35"/>
    <p:sldId id="280" r:id="rId36"/>
    <p:sldId id="318" r:id="rId37"/>
    <p:sldId id="338" r:id="rId38"/>
    <p:sldId id="346" r:id="rId39"/>
    <p:sldId id="345" r:id="rId40"/>
    <p:sldId id="343" r:id="rId41"/>
    <p:sldId id="348" r:id="rId42"/>
    <p:sldId id="337" r:id="rId43"/>
    <p:sldId id="342" r:id="rId44"/>
    <p:sldId id="341" r:id="rId45"/>
    <p:sldId id="349" r:id="rId46"/>
    <p:sldId id="319" r:id="rId47"/>
    <p:sldId id="336" r:id="rId48"/>
    <p:sldId id="316" r:id="rId49"/>
    <p:sldId id="335" r:id="rId50"/>
    <p:sldId id="317" r:id="rId51"/>
    <p:sldId id="340"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84571" autoAdjust="0"/>
  </p:normalViewPr>
  <p:slideViewPr>
    <p:cSldViewPr snapToGrid="0">
      <p:cViewPr varScale="1">
        <p:scale>
          <a:sx n="86" d="100"/>
          <a:sy n="86" d="100"/>
        </p:scale>
        <p:origin x="198"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2.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Φύλλο1!$B$1</c:f>
              <c:strCache>
                <c:ptCount val="1"/>
                <c:pt idx="0">
                  <c:v>Coil, Max. 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0"/>
              <c:layout>
                <c:manualLayout>
                  <c:x val="-2.3646862324027677E-2"/>
                  <c:y val="2.031618854660711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9977809591982822E-2"/>
                  <c:y val="5.892434498319289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4.5938200906704842E-2"/>
                  <c:y val="-7.62665193166642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6718444285373417E-2"/>
                  <c:y val="5.363847062976777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9807205917442133E-2"/>
                  <c:y val="3.539592638639468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6.701932712956335E-2"/>
                  <c:y val="4.3667480161471046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accent5">
                        <a:lumMod val="60000"/>
                        <a:lumOff val="40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Φύλλο1!$B$2:$B$8</c:f>
              <c:numCache>
                <c:formatCode>General</c:formatCode>
                <c:ptCount val="7"/>
                <c:pt idx="0">
                  <c:v>-112</c:v>
                </c:pt>
                <c:pt idx="1">
                  <c:v>-87</c:v>
                </c:pt>
                <c:pt idx="2">
                  <c:v>-134</c:v>
                </c:pt>
                <c:pt idx="3">
                  <c:v>-107</c:v>
                </c:pt>
                <c:pt idx="4">
                  <c:v>-136</c:v>
                </c:pt>
                <c:pt idx="5">
                  <c:v>-156</c:v>
                </c:pt>
              </c:numCache>
            </c:numRef>
          </c:val>
          <c:smooth val="0"/>
        </c:ser>
        <c:ser>
          <c:idx val="1"/>
          <c:order val="1"/>
          <c:tx>
            <c:strRef>
              <c:f>Φύλλο1!$C$1</c:f>
              <c:strCache>
                <c:ptCount val="1"/>
                <c:pt idx="0">
                  <c:v>With 0.2 Friction</c:v>
                </c:pt>
              </c:strCache>
            </c:strRef>
          </c:tx>
          <c:marker>
            <c:symbol val="none"/>
          </c:marker>
          <c:dLbls>
            <c:dLbl>
              <c:idx val="0"/>
              <c:layout>
                <c:manualLayout>
                  <c:x val="-7.2142209496540211E-2"/>
                  <c:y val="-3.962302957744317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5801717967072296E-2"/>
                  <c:y val="-4.033000260932295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6.4194547756216899E-2"/>
                  <c:y val="4.1365782680547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9570746838463374E-2"/>
                  <c:y val="-2.76364138693188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2.0779527559055117E-2"/>
                  <c:y val="-3.19193872695737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1.5130994989262595E-2"/>
                  <c:y val="-2.9733081610412732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chemeClr val="accent2"/>
                    </a:solidFill>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Φύλλο1!$C$2:$C$8</c:f>
              <c:numCache>
                <c:formatCode>General</c:formatCode>
                <c:ptCount val="7"/>
                <c:pt idx="0">
                  <c:v>-111</c:v>
                </c:pt>
                <c:pt idx="1">
                  <c:v>-86</c:v>
                </c:pt>
                <c:pt idx="2">
                  <c:v>-136</c:v>
                </c:pt>
                <c:pt idx="3">
                  <c:v>-105</c:v>
                </c:pt>
                <c:pt idx="4">
                  <c:v>-134</c:v>
                </c:pt>
                <c:pt idx="5">
                  <c:v>-153</c:v>
                </c:pt>
              </c:numCache>
            </c:numRef>
          </c:val>
          <c:smooth val="0"/>
        </c:ser>
        <c:dLbls>
          <c:dLblPos val="t"/>
          <c:showLegendKey val="0"/>
          <c:showVal val="1"/>
          <c:showCatName val="0"/>
          <c:showSerName val="0"/>
          <c:showPercent val="0"/>
          <c:showBubbleSize val="0"/>
        </c:dLbls>
        <c:smooth val="0"/>
        <c:axId val="308675976"/>
        <c:axId val="308676368"/>
      </c:lineChart>
      <c:catAx>
        <c:axId val="308675976"/>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8676368"/>
        <c:crosses val="autoZero"/>
        <c:auto val="1"/>
        <c:lblAlgn val="ctr"/>
        <c:lblOffset val="100"/>
        <c:noMultiLvlLbl val="0"/>
      </c:catAx>
      <c:valAx>
        <c:axId val="30867636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86759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1.4228862098902801E-2"/>
                  <c:y val="3.612752463127828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1"/>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334</c:v>
                </c:pt>
                <c:pt idx="3">
                  <c:v>501</c:v>
                </c:pt>
                <c:pt idx="4">
                  <c:v>509</c:v>
                </c:pt>
                <c:pt idx="5">
                  <c:v>513</c:v>
                </c:pt>
              </c:numCache>
            </c:numRef>
          </c:val>
          <c:smooth val="0"/>
        </c:ser>
        <c:ser>
          <c:idx val="1"/>
          <c:order val="1"/>
          <c:tx>
            <c:strRef>
              <c:f>Φύλλο1!$C$1</c:f>
              <c:strCache>
                <c:ptCount val="1"/>
                <c:pt idx="0">
                  <c:v>With 0.2 Friction</c:v>
                </c:pt>
              </c:strCache>
            </c:strRef>
          </c:tx>
          <c:marker>
            <c:symbol val="none"/>
          </c:marker>
          <c:dLbls>
            <c:dLbl>
              <c:idx val="2"/>
              <c:layout>
                <c:manualLayout>
                  <c:x val="-0.12040192241386502"/>
                  <c:y val="-4.767759286762151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5.6054613132069803E-2"/>
                  <c:y val="4.660362830102850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8924074988428924E-2"/>
                  <c:y val="5.707931954198960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5.6571924964957387E-2"/>
                  <c:y val="6.231716516247019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377</c:v>
                </c:pt>
                <c:pt idx="3">
                  <c:v>466</c:v>
                </c:pt>
                <c:pt idx="4">
                  <c:v>472</c:v>
                </c:pt>
                <c:pt idx="5">
                  <c:v>475</c:v>
                </c:pt>
              </c:numCache>
            </c:numRef>
          </c:val>
          <c:smooth val="0"/>
        </c:ser>
        <c:dLbls>
          <c:showLegendKey val="0"/>
          <c:showVal val="1"/>
          <c:showCatName val="0"/>
          <c:showSerName val="0"/>
          <c:showPercent val="0"/>
          <c:showBubbleSize val="0"/>
        </c:dLbls>
        <c:smooth val="0"/>
        <c:axId val="310637080"/>
        <c:axId val="310637472"/>
      </c:lineChart>
      <c:catAx>
        <c:axId val="310637080"/>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7472"/>
        <c:crosses val="autoZero"/>
        <c:auto val="1"/>
        <c:lblAlgn val="ctr"/>
        <c:lblOffset val="100"/>
        <c:noMultiLvlLbl val="0"/>
      </c:catAx>
      <c:valAx>
        <c:axId val="310637472"/>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7080"/>
        <c:crosses val="autoZero"/>
        <c:crossBetween val="between"/>
      </c:valAx>
      <c:spPr>
        <a:noFill/>
        <a:ln>
          <a:noFill/>
        </a:ln>
        <a:effectLst/>
      </c:spPr>
    </c:plotArea>
    <c:legend>
      <c:legendPos val="b"/>
      <c:overlay val="0"/>
      <c:txPr>
        <a:bodyPr/>
        <a:lstStyle/>
        <a:p>
          <a:pPr>
            <a:defRPr lang="en-US" sz="900">
              <a:solidFill>
                <a:schemeClr val="bg1">
                  <a:lumMod val="85000"/>
                </a:schemeClr>
              </a:solidFill>
              <a:latin typeface="Century Gothic" pitchFamily="34" charset="0"/>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Φύλλο1!$B$1</c:f>
              <c:strCache>
                <c:ptCount val="1"/>
                <c:pt idx="0">
                  <c:v>Coil, Max. Azimuthal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0"/>
              <c:layout>
                <c:manualLayout>
                  <c:x val="-2.3646862324027677E-2"/>
                  <c:y val="2.031618854660711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9977809591982822E-2"/>
                  <c:y val="5.8924344983192892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4.5938200906704842E-2"/>
                  <c:y val="-7.62665193166642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6718444285373417E-2"/>
                  <c:y val="5.3638470629767773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6.9807205917442133E-2"/>
                  <c:y val="3.539592638639468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6.701932712956335E-2"/>
                  <c:y val="4.3667480161471046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accent5">
                        <a:lumMod val="60000"/>
                        <a:lumOff val="40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Φύλλο1!$B$2:$B$8</c:f>
              <c:numCache>
                <c:formatCode>General</c:formatCode>
                <c:ptCount val="7"/>
                <c:pt idx="0">
                  <c:v>-112</c:v>
                </c:pt>
                <c:pt idx="1">
                  <c:v>-87</c:v>
                </c:pt>
                <c:pt idx="2">
                  <c:v>-134</c:v>
                </c:pt>
                <c:pt idx="3">
                  <c:v>-107</c:v>
                </c:pt>
                <c:pt idx="4">
                  <c:v>-136</c:v>
                </c:pt>
                <c:pt idx="5">
                  <c:v>-156</c:v>
                </c:pt>
              </c:numCache>
            </c:numRef>
          </c:val>
          <c:smooth val="0"/>
        </c:ser>
        <c:ser>
          <c:idx val="1"/>
          <c:order val="1"/>
          <c:tx>
            <c:strRef>
              <c:f>Φύλλο1!$C$1</c:f>
              <c:strCache>
                <c:ptCount val="1"/>
                <c:pt idx="0">
                  <c:v>With 0.2 Friction</c:v>
                </c:pt>
              </c:strCache>
            </c:strRef>
          </c:tx>
          <c:marker>
            <c:symbol val="none"/>
          </c:marker>
          <c:dLbls>
            <c:dLbl>
              <c:idx val="0"/>
              <c:layout>
                <c:manualLayout>
                  <c:x val="-7.2142209496540211E-2"/>
                  <c:y val="-3.962302957744317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4.5801717967072296E-2"/>
                  <c:y val="-4.033000260932295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6.4194547756216899E-2"/>
                  <c:y val="4.1365782680547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4.9570746838463374E-2"/>
                  <c:y val="-2.76364138693188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2.0779527559055117E-2"/>
                  <c:y val="-3.19193872695737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1.5130994989262595E-2"/>
                  <c:y val="-2.9733081610412732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chemeClr val="accent2"/>
                    </a:solidFill>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Φύλλο1!$A$2:$A$8</c:f>
              <c:strCache>
                <c:ptCount val="6"/>
                <c:pt idx="0">
                  <c:v>Under Collaring Press</c:v>
                </c:pt>
                <c:pt idx="1">
                  <c:v>Collared Coil</c:v>
                </c:pt>
                <c:pt idx="2">
                  <c:v>Yoke Assembly</c:v>
                </c:pt>
                <c:pt idx="3">
                  <c:v>4.2 K</c:v>
                </c:pt>
                <c:pt idx="4">
                  <c:v>4.2 K ,140 T/m</c:v>
                </c:pt>
                <c:pt idx="5">
                  <c:v>4.2 K ,155 T/m</c:v>
                </c:pt>
              </c:strCache>
            </c:strRef>
          </c:cat>
          <c:val>
            <c:numRef>
              <c:f>Φύλλο1!$C$2:$C$8</c:f>
              <c:numCache>
                <c:formatCode>General</c:formatCode>
                <c:ptCount val="7"/>
                <c:pt idx="0">
                  <c:v>-111</c:v>
                </c:pt>
                <c:pt idx="1">
                  <c:v>-86</c:v>
                </c:pt>
                <c:pt idx="2">
                  <c:v>-136</c:v>
                </c:pt>
                <c:pt idx="3">
                  <c:v>-105</c:v>
                </c:pt>
                <c:pt idx="4">
                  <c:v>-134</c:v>
                </c:pt>
                <c:pt idx="5">
                  <c:v>-153</c:v>
                </c:pt>
              </c:numCache>
            </c:numRef>
          </c:val>
          <c:smooth val="0"/>
        </c:ser>
        <c:dLbls>
          <c:dLblPos val="t"/>
          <c:showLegendKey val="0"/>
          <c:showVal val="1"/>
          <c:showCatName val="0"/>
          <c:showSerName val="0"/>
          <c:showPercent val="0"/>
          <c:showBubbleSize val="0"/>
        </c:dLbls>
        <c:smooth val="0"/>
        <c:axId val="193700984"/>
        <c:axId val="193701376"/>
      </c:lineChart>
      <c:catAx>
        <c:axId val="19370098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193701376"/>
        <c:crosses val="autoZero"/>
        <c:auto val="1"/>
        <c:lblAlgn val="ctr"/>
        <c:lblOffset val="100"/>
        <c:noMultiLvlLbl val="0"/>
      </c:catAx>
      <c:valAx>
        <c:axId val="19370137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193700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45023898174701E-2"/>
          <c:y val="0.19963287816870987"/>
          <c:w val="0.88523989121454505"/>
          <c:h val="0.74570101392789356"/>
        </c:manualLayout>
      </c:layout>
      <c:lineChart>
        <c:grouping val="standard"/>
        <c:varyColors val="0"/>
        <c:ser>
          <c:idx val="0"/>
          <c:order val="0"/>
          <c:tx>
            <c:strRef>
              <c:f>Φύλλο1!$B$1</c:f>
              <c:strCache>
                <c:ptCount val="1"/>
                <c:pt idx="0">
                  <c:v>Vertical Pole Turn</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3.9E-2</c:v>
                </c:pt>
                <c:pt idx="1">
                  <c:v>0.11</c:v>
                </c:pt>
                <c:pt idx="2" formatCode="0.00E+00">
                  <c:v>5.7000000000000002E-2</c:v>
                </c:pt>
                <c:pt idx="3">
                  <c:v>-0.12</c:v>
                </c:pt>
                <c:pt idx="4" formatCode="0.00E+00">
                  <c:v>-9.0999999999999998E-2</c:v>
                </c:pt>
                <c:pt idx="5" formatCode="0.00E+00">
                  <c:v>-7.6999999999999999E-2</c:v>
                </c:pt>
              </c:numCache>
            </c:numRef>
          </c:val>
          <c:smooth val="0"/>
        </c:ser>
        <c:ser>
          <c:idx val="1"/>
          <c:order val="1"/>
          <c:tx>
            <c:strRef>
              <c:f>Φύλλο1!$C$1</c:f>
              <c:strCache>
                <c:ptCount val="1"/>
                <c:pt idx="0">
                  <c:v>Mid-turn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0.10199999999999999</c:v>
                </c:pt>
                <c:pt idx="1">
                  <c:v>0.14000000000000001</c:v>
                </c:pt>
                <c:pt idx="2">
                  <c:v>7.8E-2</c:v>
                </c:pt>
                <c:pt idx="3">
                  <c:v>-8.1199999999999994E-2</c:v>
                </c:pt>
                <c:pt idx="4">
                  <c:v>-3.32E-2</c:v>
                </c:pt>
                <c:pt idx="5">
                  <c:v>-0.02</c:v>
                </c:pt>
              </c:numCache>
            </c:numRef>
          </c:val>
          <c:smooth val="0"/>
        </c:ser>
        <c:ser>
          <c:idx val="2"/>
          <c:order val="2"/>
          <c:tx>
            <c:strRef>
              <c:f>Φύλλο1!$D$1</c:f>
              <c:strCache>
                <c:ptCount val="1"/>
                <c:pt idx="0">
                  <c:v>Horizontal Pole Turn</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9.1399999999999995E-2</c:v>
                </c:pt>
                <c:pt idx="1">
                  <c:v>0.1</c:v>
                </c:pt>
                <c:pt idx="2" formatCode="0.00E+00">
                  <c:v>3.0200000000000001E-2</c:v>
                </c:pt>
                <c:pt idx="3">
                  <c:v>-0.12</c:v>
                </c:pt>
                <c:pt idx="4" formatCode="0.00E+00">
                  <c:v>-0.1</c:v>
                </c:pt>
                <c:pt idx="5" formatCode="0.00E+00">
                  <c:v>-9.5000000000000001E-2</c:v>
                </c:pt>
              </c:numCache>
            </c:numRef>
          </c:val>
          <c:smooth val="0"/>
        </c:ser>
        <c:ser>
          <c:idx val="3"/>
          <c:order val="3"/>
          <c:tx>
            <c:strRef>
              <c:f>Φύλλο1!$E$1</c:f>
              <c:strCache>
                <c:ptCount val="1"/>
                <c:pt idx="0">
                  <c:v>Vertical Pole Turn with 0.2 friction</c:v>
                </c:pt>
              </c:strCache>
            </c:strRef>
          </c:tx>
          <c:spPr>
            <a:ln w="28575">
              <a:prstDash val="dash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0.03</c:v>
                </c:pt>
                <c:pt idx="1">
                  <c:v>9.2999999999999999E-2</c:v>
                </c:pt>
                <c:pt idx="2" formatCode="0.00E+00">
                  <c:v>6.3E-2</c:v>
                </c:pt>
                <c:pt idx="3">
                  <c:v>-0.12</c:v>
                </c:pt>
                <c:pt idx="4" formatCode="0.00E+00">
                  <c:v>-9.6000000000000002E-2</c:v>
                </c:pt>
                <c:pt idx="5" formatCode="0.00E+00">
                  <c:v>-8.4199999999999997E-2</c:v>
                </c:pt>
              </c:numCache>
            </c:numRef>
          </c:val>
          <c:smooth val="0"/>
        </c:ser>
        <c:ser>
          <c:idx val="4"/>
          <c:order val="4"/>
          <c:tx>
            <c:strRef>
              <c:f>Φύλλο1!$F$1</c:f>
              <c:strCache>
                <c:ptCount val="1"/>
                <c:pt idx="0">
                  <c:v>Mid-turn with 0.2 Friction</c:v>
                </c:pt>
              </c:strCache>
            </c:strRef>
          </c:tx>
          <c:spPr>
            <a:ln w="38100">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Φύλλο1!$F$2:$F$7</c:f>
              <c:numCache>
                <c:formatCode>General</c:formatCode>
                <c:ptCount val="6"/>
                <c:pt idx="0">
                  <c:v>9.8000000000000004E-2</c:v>
                </c:pt>
                <c:pt idx="1">
                  <c:v>0.13</c:v>
                </c:pt>
                <c:pt idx="2" formatCode="0.00E+00">
                  <c:v>7.6999999999999999E-2</c:v>
                </c:pt>
                <c:pt idx="3" formatCode="0.00E+00">
                  <c:v>-8.2100000000000006E-2</c:v>
                </c:pt>
                <c:pt idx="4" formatCode="0.00E+00">
                  <c:v>-3.4000000000000002E-2</c:v>
                </c:pt>
                <c:pt idx="5" formatCode="0.00E+00">
                  <c:v>-2.1100000000000001E-2</c:v>
                </c:pt>
              </c:numCache>
            </c:numRef>
          </c:val>
          <c:smooth val="0"/>
        </c:ser>
        <c:ser>
          <c:idx val="5"/>
          <c:order val="5"/>
          <c:tx>
            <c:strRef>
              <c:f>Φύλλο1!$G$1</c:f>
              <c:strCache>
                <c:ptCount val="1"/>
                <c:pt idx="0">
                  <c:v>Horizontal Pole Turn with 0.2 Friction</c:v>
                </c:pt>
              </c:strCache>
            </c:strRef>
          </c:tx>
          <c:spPr>
            <a:ln w="28575">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Φύλλο1!$G$2:$G$7</c:f>
              <c:numCache>
                <c:formatCode>General</c:formatCode>
                <c:ptCount val="6"/>
                <c:pt idx="0">
                  <c:v>8.6999999999999994E-2</c:v>
                </c:pt>
                <c:pt idx="1">
                  <c:v>0.11</c:v>
                </c:pt>
                <c:pt idx="2" formatCode="0.00E+00">
                  <c:v>2.1999999999999999E-2</c:v>
                </c:pt>
                <c:pt idx="3">
                  <c:v>-0.12</c:v>
                </c:pt>
                <c:pt idx="4">
                  <c:v>-0.1</c:v>
                </c:pt>
                <c:pt idx="5">
                  <c:v>-0.1</c:v>
                </c:pt>
              </c:numCache>
            </c:numRef>
          </c:val>
          <c:smooth val="0"/>
        </c:ser>
        <c:dLbls>
          <c:showLegendKey val="0"/>
          <c:showVal val="0"/>
          <c:showCatName val="0"/>
          <c:showSerName val="0"/>
          <c:showPercent val="0"/>
          <c:showBubbleSize val="0"/>
        </c:dLbls>
        <c:smooth val="0"/>
        <c:axId val="193702552"/>
        <c:axId val="193702944"/>
      </c:lineChart>
      <c:catAx>
        <c:axId val="193702552"/>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193702944"/>
        <c:crosses val="autoZero"/>
        <c:auto val="1"/>
        <c:lblAlgn val="ctr"/>
        <c:lblOffset val="100"/>
        <c:noMultiLvlLbl val="0"/>
      </c:catAx>
      <c:valAx>
        <c:axId val="193702944"/>
        <c:scaling>
          <c:orientation val="minMax"/>
          <c:min val="-0.30000000000000004"/>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193702552"/>
        <c:crosses val="autoZero"/>
        <c:crossBetween val="between"/>
        <c:majorUnit val="0.1"/>
      </c:valAx>
      <c:spPr>
        <a:noFill/>
        <a:ln>
          <a:noFill/>
        </a:ln>
        <a:effectLst/>
      </c:spPr>
    </c:plotArea>
    <c:legend>
      <c:legendPos val="b"/>
      <c:layout>
        <c:manualLayout>
          <c:xMode val="edge"/>
          <c:yMode val="edge"/>
          <c:x val="0.34418996632865057"/>
          <c:y val="5.9672633679834931E-4"/>
          <c:w val="0.65211304256260005"/>
          <c:h val="0.3460065432365642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45023898174701E-2"/>
          <c:y val="0.19963287816870987"/>
          <c:w val="0.88523989121454505"/>
          <c:h val="0.74570101392789356"/>
        </c:manualLayout>
      </c:layout>
      <c:lineChart>
        <c:grouping val="standard"/>
        <c:varyColors val="0"/>
        <c:ser>
          <c:idx val="0"/>
          <c:order val="0"/>
          <c:tx>
            <c:strRef>
              <c:f>Φύλλο1!$B$1</c:f>
              <c:strCache>
                <c:ptCount val="1"/>
                <c:pt idx="0">
                  <c:v>Vertical Pole Turn</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6.2217000000000001E-2</c:v>
                </c:pt>
                <c:pt idx="1">
                  <c:v>0.12742000000000001</c:v>
                </c:pt>
                <c:pt idx="2">
                  <c:v>8.1283999999999995E-2</c:v>
                </c:pt>
                <c:pt idx="3">
                  <c:v>-0.21962000000000001</c:v>
                </c:pt>
                <c:pt idx="4">
                  <c:v>-0.20673</c:v>
                </c:pt>
                <c:pt idx="5">
                  <c:v>-0.19893</c:v>
                </c:pt>
              </c:numCache>
            </c:numRef>
          </c:val>
          <c:smooth val="0"/>
        </c:ser>
        <c:ser>
          <c:idx val="1"/>
          <c:order val="1"/>
          <c:tx>
            <c:strRef>
              <c:f>Φύλλο1!$C$1</c:f>
              <c:strCache>
                <c:ptCount val="1"/>
                <c:pt idx="0">
                  <c:v>Mid-turn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0.10659</c:v>
                </c:pt>
                <c:pt idx="1">
                  <c:v>0.13988999999999999</c:v>
                </c:pt>
                <c:pt idx="2">
                  <c:v>8.1696000000000005E-2</c:v>
                </c:pt>
                <c:pt idx="3">
                  <c:v>-0.20161000000000001</c:v>
                </c:pt>
                <c:pt idx="4">
                  <c:v>-0.17127999999999999</c:v>
                </c:pt>
                <c:pt idx="5">
                  <c:v>-0.16198000000000001</c:v>
                </c:pt>
              </c:numCache>
            </c:numRef>
          </c:val>
          <c:smooth val="0"/>
        </c:ser>
        <c:ser>
          <c:idx val="2"/>
          <c:order val="2"/>
          <c:tx>
            <c:strRef>
              <c:f>Φύλλο1!$D$1</c:f>
              <c:strCache>
                <c:ptCount val="1"/>
                <c:pt idx="0">
                  <c:v>Horizontal Pole Turn</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0.11105</c:v>
                </c:pt>
                <c:pt idx="1">
                  <c:v>0.11989</c:v>
                </c:pt>
                <c:pt idx="2">
                  <c:v>5.0812000000000003E-2</c:v>
                </c:pt>
                <c:pt idx="3">
                  <c:v>-0.21956000000000001</c:v>
                </c:pt>
                <c:pt idx="4">
                  <c:v>-0.21751999999999999</c:v>
                </c:pt>
                <c:pt idx="5">
                  <c:v>-0.21518000000000001</c:v>
                </c:pt>
              </c:numCache>
            </c:numRef>
          </c:val>
          <c:smooth val="0"/>
        </c:ser>
        <c:ser>
          <c:idx val="3"/>
          <c:order val="3"/>
          <c:tx>
            <c:strRef>
              <c:f>Φύλλο1!$E$1</c:f>
              <c:strCache>
                <c:ptCount val="1"/>
                <c:pt idx="0">
                  <c:v>Vertical Pole Turn with 0.2 friction</c:v>
                </c:pt>
              </c:strCache>
            </c:strRef>
          </c:tx>
          <c:spPr>
            <a:ln w="28575">
              <a:prstDash val="dash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numCache>
            </c:numRef>
          </c:val>
          <c:smooth val="0"/>
        </c:ser>
        <c:ser>
          <c:idx val="4"/>
          <c:order val="4"/>
          <c:tx>
            <c:strRef>
              <c:f>Φύλλο1!$F$1</c:f>
              <c:strCache>
                <c:ptCount val="1"/>
                <c:pt idx="0">
                  <c:v>Mid-turn with 0.2 Friction</c:v>
                </c:pt>
              </c:strCache>
            </c:strRef>
          </c:tx>
          <c:spPr>
            <a:ln w="38100">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Φύλλο1!$F$2:$F$7</c:f>
              <c:numCache>
                <c:formatCode>General</c:formatCode>
                <c:ptCount val="6"/>
              </c:numCache>
            </c:numRef>
          </c:val>
          <c:smooth val="0"/>
        </c:ser>
        <c:ser>
          <c:idx val="5"/>
          <c:order val="5"/>
          <c:tx>
            <c:strRef>
              <c:f>Φύλλο1!$G$1</c:f>
              <c:strCache>
                <c:ptCount val="1"/>
                <c:pt idx="0">
                  <c:v>Horizontal Pole Turn with 0.2 Friction</c:v>
                </c:pt>
              </c:strCache>
            </c:strRef>
          </c:tx>
          <c:spPr>
            <a:ln w="28575">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Φύλλο1!$G$2:$G$7</c:f>
              <c:numCache>
                <c:formatCode>General</c:formatCode>
                <c:ptCount val="6"/>
              </c:numCache>
            </c:numRef>
          </c:val>
          <c:smooth val="0"/>
        </c:ser>
        <c:dLbls>
          <c:showLegendKey val="0"/>
          <c:showVal val="0"/>
          <c:showCatName val="0"/>
          <c:showSerName val="0"/>
          <c:showPercent val="0"/>
          <c:showBubbleSize val="0"/>
        </c:dLbls>
        <c:smooth val="0"/>
        <c:axId val="312150024"/>
        <c:axId val="312150416"/>
      </c:lineChart>
      <c:catAx>
        <c:axId val="31215002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2150416"/>
        <c:crosses val="autoZero"/>
        <c:auto val="1"/>
        <c:lblAlgn val="ctr"/>
        <c:lblOffset val="100"/>
        <c:noMultiLvlLbl val="0"/>
      </c:catAx>
      <c:valAx>
        <c:axId val="31215041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2150024"/>
        <c:crosses val="autoZero"/>
        <c:crossBetween val="between"/>
        <c:majorUnit val="0.1"/>
      </c:valAx>
      <c:spPr>
        <a:noFill/>
        <a:ln>
          <a:noFill/>
        </a:ln>
        <a:effectLst/>
      </c:spPr>
    </c:plotArea>
    <c:legend>
      <c:legendPos val="b"/>
      <c:layout>
        <c:manualLayout>
          <c:xMode val="edge"/>
          <c:yMode val="edge"/>
          <c:x val="0.34418996632865057"/>
          <c:y val="5.9672633679834931E-4"/>
          <c:w val="0.65211304256260005"/>
          <c:h val="0.3460065432365642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InnerLayer_Pole_V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-93</c:v>
                </c:pt>
                <c:pt idx="1">
                  <c:v>-76</c:v>
                </c:pt>
                <c:pt idx="2">
                  <c:v>-118</c:v>
                </c:pt>
                <c:pt idx="3">
                  <c:v>-86</c:v>
                </c:pt>
                <c:pt idx="4">
                  <c:v>-32</c:v>
                </c:pt>
                <c:pt idx="5">
                  <c:v>-20</c:v>
                </c:pt>
              </c:numCache>
            </c:numRef>
          </c:val>
          <c:smooth val="0"/>
        </c:ser>
        <c:ser>
          <c:idx val="1"/>
          <c:order val="1"/>
          <c:tx>
            <c:strRef>
              <c:f>Φύλλο1!$C$1</c:f>
              <c:strCache>
                <c:ptCount val="1"/>
                <c:pt idx="0">
                  <c:v>InnerLayer_Pole_V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-75</c:v>
                </c:pt>
                <c:pt idx="1">
                  <c:v>-62</c:v>
                </c:pt>
                <c:pt idx="2">
                  <c:v>-97</c:v>
                </c:pt>
                <c:pt idx="3">
                  <c:v>-67</c:v>
                </c:pt>
                <c:pt idx="4">
                  <c:v>-2</c:v>
                </c:pt>
                <c:pt idx="5">
                  <c:v>2</c:v>
                </c:pt>
              </c:numCache>
            </c:numRef>
          </c:val>
          <c:smooth val="0"/>
        </c:ser>
        <c:ser>
          <c:idx val="2"/>
          <c:order val="2"/>
          <c:tx>
            <c:strRef>
              <c:f>Φύλλο1!$D$1</c:f>
              <c:strCache>
                <c:ptCount val="1"/>
                <c:pt idx="0">
                  <c:v>OuterLayer_Pole_V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-104</c:v>
                </c:pt>
                <c:pt idx="1">
                  <c:v>-80</c:v>
                </c:pt>
                <c:pt idx="2">
                  <c:v>-124</c:v>
                </c:pt>
                <c:pt idx="3">
                  <c:v>-103</c:v>
                </c:pt>
                <c:pt idx="4">
                  <c:v>-27</c:v>
                </c:pt>
                <c:pt idx="5">
                  <c:v>-30</c:v>
                </c:pt>
              </c:numCache>
            </c:numRef>
          </c:val>
          <c:smooth val="0"/>
        </c:ser>
        <c:ser>
          <c:idx val="3"/>
          <c:order val="3"/>
          <c:tx>
            <c:strRef>
              <c:f>Φύλλο1!$E$1</c:f>
              <c:strCache>
                <c:ptCount val="1"/>
                <c:pt idx="0">
                  <c:v>OuterLayer_Pole_V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-54</c:v>
                </c:pt>
                <c:pt idx="1">
                  <c:v>-33</c:v>
                </c:pt>
                <c:pt idx="2">
                  <c:v>-51</c:v>
                </c:pt>
                <c:pt idx="3">
                  <c:v>-37</c:v>
                </c:pt>
                <c:pt idx="4">
                  <c:v>2</c:v>
                </c:pt>
                <c:pt idx="5">
                  <c:v>3</c:v>
                </c:pt>
              </c:numCache>
            </c:numRef>
          </c:val>
          <c:smooth val="0"/>
        </c:ser>
        <c:dLbls>
          <c:showLegendKey val="0"/>
          <c:showVal val="0"/>
          <c:showCatName val="0"/>
          <c:showSerName val="0"/>
          <c:showPercent val="0"/>
          <c:showBubbleSize val="0"/>
        </c:dLbls>
        <c:smooth val="0"/>
        <c:axId val="308677544"/>
        <c:axId val="309547432"/>
      </c:lineChart>
      <c:catAx>
        <c:axId val="30867754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47432"/>
        <c:crosses val="autoZero"/>
        <c:auto val="1"/>
        <c:lblAlgn val="ctr"/>
        <c:lblOffset val="100"/>
        <c:noMultiLvlLbl val="0"/>
      </c:catAx>
      <c:valAx>
        <c:axId val="309547432"/>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86775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InnerLayer_Pole_H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-95</c:v>
                </c:pt>
                <c:pt idx="1">
                  <c:v>-69</c:v>
                </c:pt>
                <c:pt idx="2">
                  <c:v>-106</c:v>
                </c:pt>
                <c:pt idx="3">
                  <c:v>-78</c:v>
                </c:pt>
                <c:pt idx="4">
                  <c:v>-18</c:v>
                </c:pt>
                <c:pt idx="5">
                  <c:v>-14</c:v>
                </c:pt>
              </c:numCache>
            </c:numRef>
          </c:val>
          <c:smooth val="0"/>
        </c:ser>
        <c:ser>
          <c:idx val="1"/>
          <c:order val="1"/>
          <c:tx>
            <c:strRef>
              <c:f>Φύλλο1!$C$1</c:f>
              <c:strCache>
                <c:ptCount val="1"/>
                <c:pt idx="0">
                  <c:v>InnerLayer_Pole_H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-79</c:v>
                </c:pt>
                <c:pt idx="1">
                  <c:v>-55</c:v>
                </c:pt>
                <c:pt idx="2">
                  <c:v>-81</c:v>
                </c:pt>
                <c:pt idx="3">
                  <c:v>-62</c:v>
                </c:pt>
                <c:pt idx="4">
                  <c:v>-4</c:v>
                </c:pt>
                <c:pt idx="5">
                  <c:v>2</c:v>
                </c:pt>
              </c:numCache>
            </c:numRef>
          </c:val>
          <c:smooth val="0"/>
        </c:ser>
        <c:ser>
          <c:idx val="2"/>
          <c:order val="2"/>
          <c:tx>
            <c:strRef>
              <c:f>Φύλλο1!$D$1</c:f>
              <c:strCache>
                <c:ptCount val="1"/>
                <c:pt idx="0">
                  <c:v>OuterLayer_Pole_H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-101</c:v>
                </c:pt>
                <c:pt idx="1">
                  <c:v>-77</c:v>
                </c:pt>
                <c:pt idx="2">
                  <c:v>-119</c:v>
                </c:pt>
                <c:pt idx="3">
                  <c:v>-96</c:v>
                </c:pt>
                <c:pt idx="4">
                  <c:v>-28</c:v>
                </c:pt>
                <c:pt idx="5">
                  <c:v>-30</c:v>
                </c:pt>
              </c:numCache>
            </c:numRef>
          </c:val>
          <c:smooth val="0"/>
        </c:ser>
        <c:ser>
          <c:idx val="3"/>
          <c:order val="3"/>
          <c:tx>
            <c:strRef>
              <c:f>Φύλλο1!$E$1</c:f>
              <c:strCache>
                <c:ptCount val="1"/>
                <c:pt idx="0">
                  <c:v>OuterLayer_Pole_H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-60</c:v>
                </c:pt>
                <c:pt idx="1">
                  <c:v>-46</c:v>
                </c:pt>
                <c:pt idx="2">
                  <c:v>-81</c:v>
                </c:pt>
                <c:pt idx="3">
                  <c:v>-57</c:v>
                </c:pt>
                <c:pt idx="4">
                  <c:v>-5</c:v>
                </c:pt>
                <c:pt idx="5">
                  <c:v>4</c:v>
                </c:pt>
              </c:numCache>
            </c:numRef>
          </c:val>
          <c:smooth val="0"/>
        </c:ser>
        <c:dLbls>
          <c:showLegendKey val="0"/>
          <c:showVal val="0"/>
          <c:showCatName val="0"/>
          <c:showSerName val="0"/>
          <c:showPercent val="0"/>
          <c:showBubbleSize val="0"/>
        </c:dLbls>
        <c:smooth val="0"/>
        <c:axId val="309548216"/>
        <c:axId val="309548608"/>
      </c:lineChart>
      <c:catAx>
        <c:axId val="309548216"/>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48608"/>
        <c:crosses val="autoZero"/>
        <c:auto val="1"/>
        <c:lblAlgn val="ctr"/>
        <c:lblOffset val="100"/>
        <c:noMultiLvlLbl val="0"/>
      </c:catAx>
      <c:valAx>
        <c:axId val="30954860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48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31501174591699"/>
          <c:y val="5.761630182528623E-2"/>
          <c:w val="0.85929396814909564"/>
          <c:h val="0.71217667129549289"/>
        </c:manualLayout>
      </c:layout>
      <c:lineChart>
        <c:grouping val="standard"/>
        <c:varyColors val="0"/>
        <c:ser>
          <c:idx val="0"/>
          <c:order val="0"/>
          <c:tx>
            <c:strRef>
              <c:f>Φύλλο1!$B$1</c:f>
              <c:strCache>
                <c:ptCount val="1"/>
                <c:pt idx="0">
                  <c:v>InnerLayer_MidPlane MAX</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-89</c:v>
                </c:pt>
                <c:pt idx="1">
                  <c:v>-62</c:v>
                </c:pt>
                <c:pt idx="2">
                  <c:v>-103</c:v>
                </c:pt>
                <c:pt idx="3">
                  <c:v>-78</c:v>
                </c:pt>
                <c:pt idx="4">
                  <c:v>-130</c:v>
                </c:pt>
                <c:pt idx="5">
                  <c:v>-149</c:v>
                </c:pt>
              </c:numCache>
            </c:numRef>
          </c:val>
          <c:smooth val="0"/>
        </c:ser>
        <c:ser>
          <c:idx val="1"/>
          <c:order val="1"/>
          <c:tx>
            <c:strRef>
              <c:f>Φύλλο1!$C$1</c:f>
              <c:strCache>
                <c:ptCount val="1"/>
                <c:pt idx="0">
                  <c:v>InnerLayer_MidPlane MIN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-83</c:v>
                </c:pt>
                <c:pt idx="1">
                  <c:v>-62</c:v>
                </c:pt>
                <c:pt idx="2">
                  <c:v>-96</c:v>
                </c:pt>
                <c:pt idx="3">
                  <c:v>-65</c:v>
                </c:pt>
                <c:pt idx="4">
                  <c:v>-118</c:v>
                </c:pt>
                <c:pt idx="5">
                  <c:v>-137</c:v>
                </c:pt>
              </c:numCache>
            </c:numRef>
          </c:val>
          <c:smooth val="0"/>
        </c:ser>
        <c:ser>
          <c:idx val="2"/>
          <c:order val="2"/>
          <c:tx>
            <c:strRef>
              <c:f>Φύλλο1!$D$1</c:f>
              <c:strCache>
                <c:ptCount val="1"/>
                <c:pt idx="0">
                  <c:v>OuterLayer_MidPlane MAX</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-93</c:v>
                </c:pt>
                <c:pt idx="1">
                  <c:v>-74</c:v>
                </c:pt>
                <c:pt idx="2">
                  <c:v>-119</c:v>
                </c:pt>
                <c:pt idx="3">
                  <c:v>-70</c:v>
                </c:pt>
                <c:pt idx="4">
                  <c:v>-121</c:v>
                </c:pt>
                <c:pt idx="5">
                  <c:v>-141</c:v>
                </c:pt>
              </c:numCache>
            </c:numRef>
          </c:val>
          <c:smooth val="0"/>
        </c:ser>
        <c:ser>
          <c:idx val="3"/>
          <c:order val="3"/>
          <c:tx>
            <c:strRef>
              <c:f>Φύλλο1!$E$1</c:f>
              <c:strCache>
                <c:ptCount val="1"/>
                <c:pt idx="0">
                  <c:v>OuterLayer_MidPlane MIN</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-80</c:v>
                </c:pt>
                <c:pt idx="1">
                  <c:v>-62</c:v>
                </c:pt>
                <c:pt idx="2">
                  <c:v>-96</c:v>
                </c:pt>
                <c:pt idx="3">
                  <c:v>-62</c:v>
                </c:pt>
                <c:pt idx="4">
                  <c:v>-109</c:v>
                </c:pt>
                <c:pt idx="5">
                  <c:v>-128</c:v>
                </c:pt>
              </c:numCache>
            </c:numRef>
          </c:val>
          <c:smooth val="0"/>
        </c:ser>
        <c:dLbls>
          <c:showLegendKey val="0"/>
          <c:showVal val="0"/>
          <c:showCatName val="0"/>
          <c:showSerName val="0"/>
          <c:showPercent val="0"/>
          <c:showBubbleSize val="0"/>
        </c:dLbls>
        <c:smooth val="0"/>
        <c:axId val="309549392"/>
        <c:axId val="309549784"/>
      </c:lineChart>
      <c:catAx>
        <c:axId val="309549392"/>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49784"/>
        <c:crosses val="autoZero"/>
        <c:auto val="1"/>
        <c:lblAlgn val="ctr"/>
        <c:lblOffset val="100"/>
        <c:noMultiLvlLbl val="0"/>
      </c:catAx>
      <c:valAx>
        <c:axId val="30954978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49392"/>
        <c:crosses val="autoZero"/>
        <c:crossBetween val="between"/>
      </c:valAx>
      <c:spPr>
        <a:noFill/>
        <a:ln>
          <a:noFill/>
        </a:ln>
        <a:effectLst/>
      </c:spPr>
    </c:plotArea>
    <c:legend>
      <c:legendPos val="b"/>
      <c:layout>
        <c:manualLayout>
          <c:xMode val="edge"/>
          <c:yMode val="edge"/>
          <c:x val="0.21231876035668701"/>
          <c:y val="0.69122528881357104"/>
          <c:w val="0.5721448604866739"/>
          <c:h val="0.27734763746354602"/>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145023898174701E-2"/>
          <c:y val="0.19963287816870987"/>
          <c:w val="0.88523989121454505"/>
          <c:h val="0.74570101392789356"/>
        </c:manualLayout>
      </c:layout>
      <c:lineChart>
        <c:grouping val="standard"/>
        <c:varyColors val="0"/>
        <c:ser>
          <c:idx val="0"/>
          <c:order val="0"/>
          <c:tx>
            <c:strRef>
              <c:f>Φύλλο1!$B$1</c:f>
              <c:strCache>
                <c:ptCount val="1"/>
                <c:pt idx="0">
                  <c:v>Vertical Pole Turn</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3.9E-2</c:v>
                </c:pt>
                <c:pt idx="1">
                  <c:v>0.11</c:v>
                </c:pt>
                <c:pt idx="2" formatCode="0.00E+00">
                  <c:v>5.7000000000000002E-2</c:v>
                </c:pt>
                <c:pt idx="3">
                  <c:v>-0.12</c:v>
                </c:pt>
                <c:pt idx="4" formatCode="0.00E+00">
                  <c:v>-9.0999999999999998E-2</c:v>
                </c:pt>
                <c:pt idx="5" formatCode="0.00E+00">
                  <c:v>-7.6999999999999999E-2</c:v>
                </c:pt>
              </c:numCache>
            </c:numRef>
          </c:val>
          <c:smooth val="0"/>
        </c:ser>
        <c:ser>
          <c:idx val="1"/>
          <c:order val="1"/>
          <c:tx>
            <c:strRef>
              <c:f>Φύλλο1!$C$1</c:f>
              <c:strCache>
                <c:ptCount val="1"/>
                <c:pt idx="0">
                  <c:v>Mid-turn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0.10199999999999999</c:v>
                </c:pt>
                <c:pt idx="1">
                  <c:v>0.14000000000000001</c:v>
                </c:pt>
                <c:pt idx="2" formatCode="0.00E+00">
                  <c:v>7.8E-2</c:v>
                </c:pt>
                <c:pt idx="3" formatCode="0.00E+00">
                  <c:v>-8.1199999999999994E-2</c:v>
                </c:pt>
                <c:pt idx="4" formatCode="0.00E+00">
                  <c:v>-3.32E-2</c:v>
                </c:pt>
                <c:pt idx="5" formatCode="0.00E+00">
                  <c:v>-0.02</c:v>
                </c:pt>
              </c:numCache>
            </c:numRef>
          </c:val>
          <c:smooth val="0"/>
        </c:ser>
        <c:ser>
          <c:idx val="2"/>
          <c:order val="2"/>
          <c:tx>
            <c:strRef>
              <c:f>Φύλλο1!$D$1</c:f>
              <c:strCache>
                <c:ptCount val="1"/>
                <c:pt idx="0">
                  <c:v>Horizontal Pole Turn</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9.1399999999999995E-2</c:v>
                </c:pt>
                <c:pt idx="1">
                  <c:v>0.1</c:v>
                </c:pt>
                <c:pt idx="2" formatCode="0.00E+00">
                  <c:v>3.0200000000000001E-2</c:v>
                </c:pt>
                <c:pt idx="3">
                  <c:v>-0.12</c:v>
                </c:pt>
                <c:pt idx="4" formatCode="0.00E+00">
                  <c:v>-0.1</c:v>
                </c:pt>
                <c:pt idx="5" formatCode="0.00E+00">
                  <c:v>-9.5000000000000001E-2</c:v>
                </c:pt>
              </c:numCache>
            </c:numRef>
          </c:val>
          <c:smooth val="0"/>
        </c:ser>
        <c:ser>
          <c:idx val="3"/>
          <c:order val="3"/>
          <c:tx>
            <c:strRef>
              <c:f>Φύλλο1!$E$1</c:f>
              <c:strCache>
                <c:ptCount val="1"/>
                <c:pt idx="0">
                  <c:v>Vertical Pole Turn with 0.2 friction</c:v>
                </c:pt>
              </c:strCache>
            </c:strRef>
          </c:tx>
          <c:spPr>
            <a:ln w="28575">
              <a:prstDash val="dash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0.03</c:v>
                </c:pt>
                <c:pt idx="1">
                  <c:v>9.2999999999999999E-2</c:v>
                </c:pt>
                <c:pt idx="2" formatCode="0.00E+00">
                  <c:v>6.3E-2</c:v>
                </c:pt>
                <c:pt idx="3">
                  <c:v>-0.12</c:v>
                </c:pt>
                <c:pt idx="4" formatCode="0.00E+00">
                  <c:v>-9.6000000000000002E-2</c:v>
                </c:pt>
                <c:pt idx="5" formatCode="0.00E+00">
                  <c:v>-8.4199999999999997E-2</c:v>
                </c:pt>
              </c:numCache>
            </c:numRef>
          </c:val>
          <c:smooth val="0"/>
        </c:ser>
        <c:ser>
          <c:idx val="4"/>
          <c:order val="4"/>
          <c:tx>
            <c:strRef>
              <c:f>Φύλλο1!$F$1</c:f>
              <c:strCache>
                <c:ptCount val="1"/>
                <c:pt idx="0">
                  <c:v>Mid-turn with 0.2 Friction</c:v>
                </c:pt>
              </c:strCache>
            </c:strRef>
          </c:tx>
          <c:spPr>
            <a:ln w="38100">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Φύλλο1!$F$2:$F$7</c:f>
              <c:numCache>
                <c:formatCode>General</c:formatCode>
                <c:ptCount val="6"/>
                <c:pt idx="0">
                  <c:v>9.8000000000000004E-2</c:v>
                </c:pt>
                <c:pt idx="1">
                  <c:v>0.13</c:v>
                </c:pt>
                <c:pt idx="2" formatCode="0.00E+00">
                  <c:v>7.6999999999999999E-2</c:v>
                </c:pt>
                <c:pt idx="3" formatCode="0.00E+00">
                  <c:v>-8.2100000000000006E-2</c:v>
                </c:pt>
                <c:pt idx="4" formatCode="0.00E+00">
                  <c:v>-3.4000000000000002E-2</c:v>
                </c:pt>
                <c:pt idx="5" formatCode="0.00E+00">
                  <c:v>-2.1100000000000001E-2</c:v>
                </c:pt>
              </c:numCache>
            </c:numRef>
          </c:val>
          <c:smooth val="0"/>
        </c:ser>
        <c:ser>
          <c:idx val="5"/>
          <c:order val="5"/>
          <c:tx>
            <c:strRef>
              <c:f>Φύλλο1!$G$1</c:f>
              <c:strCache>
                <c:ptCount val="1"/>
                <c:pt idx="0">
                  <c:v>Horizontal Pole Turn with 0.2 Friction</c:v>
                </c:pt>
              </c:strCache>
            </c:strRef>
          </c:tx>
          <c:spPr>
            <a:ln w="28575">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Φύλλο1!$G$2:$G$7</c:f>
              <c:numCache>
                <c:formatCode>General</c:formatCode>
                <c:ptCount val="6"/>
                <c:pt idx="0">
                  <c:v>8.6999999999999994E-2</c:v>
                </c:pt>
                <c:pt idx="1">
                  <c:v>0.11</c:v>
                </c:pt>
                <c:pt idx="2" formatCode="0.00E+00">
                  <c:v>2.1999999999999999E-2</c:v>
                </c:pt>
                <c:pt idx="3">
                  <c:v>-0.12</c:v>
                </c:pt>
                <c:pt idx="4">
                  <c:v>-0.1</c:v>
                </c:pt>
                <c:pt idx="5">
                  <c:v>-0.1</c:v>
                </c:pt>
              </c:numCache>
            </c:numRef>
          </c:val>
          <c:smooth val="0"/>
        </c:ser>
        <c:dLbls>
          <c:showLegendKey val="0"/>
          <c:showVal val="0"/>
          <c:showCatName val="0"/>
          <c:showSerName val="0"/>
          <c:showPercent val="0"/>
          <c:showBubbleSize val="0"/>
        </c:dLbls>
        <c:smooth val="0"/>
        <c:axId val="309550568"/>
        <c:axId val="309550960"/>
      </c:lineChart>
      <c:catAx>
        <c:axId val="30955056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50960"/>
        <c:crosses val="autoZero"/>
        <c:auto val="1"/>
        <c:lblAlgn val="ctr"/>
        <c:lblOffset val="100"/>
        <c:noMultiLvlLbl val="0"/>
      </c:catAx>
      <c:valAx>
        <c:axId val="30955096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550568"/>
        <c:crosses val="autoZero"/>
        <c:crossBetween val="between"/>
        <c:majorUnit val="0.1"/>
      </c:valAx>
      <c:spPr>
        <a:noFill/>
        <a:ln>
          <a:noFill/>
        </a:ln>
        <a:effectLst/>
      </c:spPr>
    </c:plotArea>
    <c:legend>
      <c:legendPos val="b"/>
      <c:layout>
        <c:manualLayout>
          <c:xMode val="edge"/>
          <c:yMode val="edge"/>
          <c:x val="0.11921062286569017"/>
          <c:y val="5.9656621734640637E-4"/>
          <c:w val="0.65211304256260005"/>
          <c:h val="0.267727271360255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71598085693065E-2"/>
          <c:y val="5.761630182528623E-2"/>
          <c:w val="0.86733738180931796"/>
          <c:h val="0.73908491862660763"/>
        </c:manualLayout>
      </c:layout>
      <c:lineChart>
        <c:grouping val="standard"/>
        <c:varyColors val="0"/>
        <c:ser>
          <c:idx val="0"/>
          <c:order val="0"/>
          <c:tx>
            <c:strRef>
              <c:f>Φύλλο1!$B$1</c:f>
              <c:strCache>
                <c:ptCount val="1"/>
                <c:pt idx="0">
                  <c:v>Vertical Deformation [mm]</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0">
                  <c:v>5.7000000000000002E-2</c:v>
                </c:pt>
                <c:pt idx="1">
                  <c:v>0.14000000000000001</c:v>
                </c:pt>
                <c:pt idx="2">
                  <c:v>7.5999999999999998E-2</c:v>
                </c:pt>
                <c:pt idx="3">
                  <c:v>-0.35</c:v>
                </c:pt>
                <c:pt idx="4">
                  <c:v>-0.35</c:v>
                </c:pt>
                <c:pt idx="5">
                  <c:v>-0.35</c:v>
                </c:pt>
              </c:numCache>
            </c:numRef>
          </c:val>
          <c:smooth val="0"/>
        </c:ser>
        <c:ser>
          <c:idx val="1"/>
          <c:order val="1"/>
          <c:tx>
            <c:strRef>
              <c:f>Φύλλο1!$C$1</c:f>
              <c:strCache>
                <c:ptCount val="1"/>
                <c:pt idx="0">
                  <c:v>Horizontal Deformation [mm]</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0">
                  <c:v>0.111</c:v>
                </c:pt>
                <c:pt idx="1">
                  <c:v>0.08</c:v>
                </c:pt>
                <c:pt idx="2">
                  <c:v>2.1600000000000001E-2</c:v>
                </c:pt>
                <c:pt idx="3">
                  <c:v>-0.38</c:v>
                </c:pt>
                <c:pt idx="4">
                  <c:v>-0.39</c:v>
                </c:pt>
                <c:pt idx="5">
                  <c:v>-0.39</c:v>
                </c:pt>
              </c:numCache>
            </c:numRef>
          </c:val>
          <c:smooth val="0"/>
        </c:ser>
        <c:ser>
          <c:idx val="2"/>
          <c:order val="2"/>
          <c:tx>
            <c:strRef>
              <c:f>Φύλλο1!$D$1</c:f>
              <c:strCache>
                <c:ptCount val="1"/>
                <c:pt idx="0">
                  <c:v>Vertical Deformation [mm]2 with 0.2 Friction</c:v>
                </c:pt>
              </c:strCache>
            </c:strRef>
          </c:tx>
          <c:spPr>
            <a:ln>
              <a:solidFill>
                <a:schemeClr val="accent6">
                  <a:lumMod val="60000"/>
                  <a:lumOff val="40000"/>
                </a:schemeClr>
              </a:solidFill>
              <a:prstDash val="sysDot"/>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Φύλλο1!$D$2:$D$7</c:f>
              <c:numCache>
                <c:formatCode>General</c:formatCode>
                <c:ptCount val="6"/>
                <c:pt idx="0">
                  <c:v>0.05</c:v>
                </c:pt>
                <c:pt idx="1">
                  <c:v>0.12</c:v>
                </c:pt>
                <c:pt idx="2">
                  <c:v>7.8E-2</c:v>
                </c:pt>
                <c:pt idx="3">
                  <c:v>-0.35</c:v>
                </c:pt>
                <c:pt idx="4">
                  <c:v>-0.35</c:v>
                </c:pt>
                <c:pt idx="5">
                  <c:v>-0.35</c:v>
                </c:pt>
              </c:numCache>
            </c:numRef>
          </c:val>
          <c:smooth val="0"/>
        </c:ser>
        <c:ser>
          <c:idx val="3"/>
          <c:order val="3"/>
          <c:tx>
            <c:strRef>
              <c:f>Φύλλο1!$E$1</c:f>
              <c:strCache>
                <c:ptCount val="1"/>
                <c:pt idx="0">
                  <c:v>Horizontal Deformation [mm] with 0.2 Friction</c:v>
                </c:pt>
              </c:strCache>
            </c:strRef>
          </c:tx>
          <c:spPr>
            <a:ln>
              <a:prstDash val="sysDash"/>
            </a:ln>
          </c:spPr>
          <c:marker>
            <c:symbol val="none"/>
          </c:marker>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Φύλλο1!$E$2:$E$7</c:f>
              <c:numCache>
                <c:formatCode>General</c:formatCode>
                <c:ptCount val="6"/>
                <c:pt idx="0">
                  <c:v>9.5000000000000001E-2</c:v>
                </c:pt>
                <c:pt idx="1">
                  <c:v>0.1</c:v>
                </c:pt>
                <c:pt idx="2">
                  <c:v>1.83E-2</c:v>
                </c:pt>
                <c:pt idx="3">
                  <c:v>-0.37</c:v>
                </c:pt>
                <c:pt idx="4">
                  <c:v>-0.39</c:v>
                </c:pt>
                <c:pt idx="5">
                  <c:v>-0.39</c:v>
                </c:pt>
              </c:numCache>
            </c:numRef>
          </c:val>
          <c:smooth val="0"/>
        </c:ser>
        <c:dLbls>
          <c:showLegendKey val="0"/>
          <c:showVal val="0"/>
          <c:showCatName val="0"/>
          <c:showSerName val="0"/>
          <c:showPercent val="0"/>
          <c:showBubbleSize val="0"/>
        </c:dLbls>
        <c:smooth val="0"/>
        <c:axId val="309798168"/>
        <c:axId val="309798560"/>
      </c:lineChart>
      <c:catAx>
        <c:axId val="309798168"/>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798560"/>
        <c:crosses val="autoZero"/>
        <c:auto val="1"/>
        <c:lblAlgn val="ctr"/>
        <c:lblOffset val="100"/>
        <c:noMultiLvlLbl val="0"/>
      </c:catAx>
      <c:valAx>
        <c:axId val="30979856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798168"/>
        <c:crosses val="autoZero"/>
        <c:crossBetween val="between"/>
      </c:valAx>
      <c:spPr>
        <a:noFill/>
        <a:ln>
          <a:noFill/>
        </a:ln>
        <a:effectLst/>
      </c:spPr>
    </c:plotArea>
    <c:legend>
      <c:legendPos val="b"/>
      <c:layout>
        <c:manualLayout>
          <c:xMode val="edge"/>
          <c:yMode val="edge"/>
          <c:x val="0.12270751515862002"/>
          <c:y val="0.65913506224566065"/>
          <c:w val="0.79099092762288203"/>
          <c:h val="0.32210985094753097"/>
        </c:manualLayout>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Von-Mises Stress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1.5055110112835701E-2"/>
                  <c:y val="3.53786370980387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3.5813171080887614E-2"/>
                  <c:y val="7.082972440944881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5.0986138321935513E-2"/>
                  <c:y val="4.0333463031798335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4.6920148813508575E-2"/>
                  <c:y val="4.3430331227802904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1"/>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100</c:v>
                </c:pt>
                <c:pt idx="3">
                  <c:v>139</c:v>
                </c:pt>
                <c:pt idx="4">
                  <c:v>108</c:v>
                </c:pt>
                <c:pt idx="5">
                  <c:v>94</c:v>
                </c:pt>
              </c:numCache>
            </c:numRef>
          </c:val>
          <c:smooth val="0"/>
        </c:ser>
        <c:ser>
          <c:idx val="1"/>
          <c:order val="1"/>
          <c:tx>
            <c:strRef>
              <c:f>Φύλλο1!$C$1</c:f>
              <c:strCache>
                <c:ptCount val="1"/>
                <c:pt idx="0">
                  <c:v>With 0.2 Friction</c:v>
                </c:pt>
              </c:strCache>
            </c:strRef>
          </c:tx>
          <c:marker>
            <c:symbol val="none"/>
          </c:marker>
          <c:dLbls>
            <c:dLbl>
              <c:idx val="2"/>
              <c:layout>
                <c:manualLayout>
                  <c:x val="-6.7025619413040111E-2"/>
                  <c:y val="1.1832660175740499E-3"/>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6.8770221904080178E-2"/>
                  <c:y val="-8.1333661417322831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3.6397758593871801E-2"/>
                  <c:y val="-4.244020762792550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3.6342371017222048E-2"/>
                  <c:y val="-4.243987648290879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92</c:v>
                </c:pt>
                <c:pt idx="3">
                  <c:v>134</c:v>
                </c:pt>
                <c:pt idx="4">
                  <c:v>107</c:v>
                </c:pt>
                <c:pt idx="5">
                  <c:v>96</c:v>
                </c:pt>
              </c:numCache>
            </c:numRef>
          </c:val>
          <c:smooth val="0"/>
        </c:ser>
        <c:dLbls>
          <c:showLegendKey val="0"/>
          <c:showVal val="1"/>
          <c:showCatName val="0"/>
          <c:showSerName val="0"/>
          <c:showPercent val="0"/>
          <c:showBubbleSize val="0"/>
        </c:dLbls>
        <c:smooth val="0"/>
        <c:axId val="309799344"/>
        <c:axId val="309799736"/>
      </c:lineChart>
      <c:catAx>
        <c:axId val="30979934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799736"/>
        <c:crosses val="autoZero"/>
        <c:auto val="1"/>
        <c:lblAlgn val="ctr"/>
        <c:lblOffset val="100"/>
        <c:noMultiLvlLbl val="0"/>
      </c:catAx>
      <c:valAx>
        <c:axId val="30979973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09799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15408839390028E-2"/>
          <c:y val="9.0572251955537184E-2"/>
          <c:w val="0.87436538055314805"/>
          <c:h val="0.4859386092588579"/>
        </c:manualLayout>
      </c:layout>
      <c:lineChart>
        <c:grouping val="standard"/>
        <c:varyColors val="0"/>
        <c:ser>
          <c:idx val="0"/>
          <c:order val="0"/>
          <c:tx>
            <c:strRef>
              <c:f>Φύλλο1!$B$1</c:f>
              <c:strCache>
                <c:ptCount val="1"/>
                <c:pt idx="0">
                  <c:v>Contact Pressure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3"/>
              <c:layout>
                <c:manualLayout>
                  <c:x val="-7.0566409898429008E-2"/>
                  <c:y val="-4.323115102070121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3.96470993392962E-2"/>
                  <c:y val="-5.272987280687979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3.3752988751998003E-2"/>
                  <c:y val="-5.8537042927444313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000" b="0" i="0" u="none" strike="noStrike" kern="1200" baseline="0">
                    <a:solidFill>
                      <a:schemeClr val="accent5">
                        <a:lumMod val="60000"/>
                        <a:lumOff val="40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0</c:v>
                </c:pt>
                <c:pt idx="3">
                  <c:v>129</c:v>
                </c:pt>
                <c:pt idx="4">
                  <c:v>99</c:v>
                </c:pt>
                <c:pt idx="5">
                  <c:v>86</c:v>
                </c:pt>
              </c:numCache>
            </c:numRef>
          </c:val>
          <c:smooth val="0"/>
        </c:ser>
        <c:ser>
          <c:idx val="1"/>
          <c:order val="1"/>
          <c:tx>
            <c:strRef>
              <c:f>Φύλλο1!$C$1</c:f>
              <c:strCache>
                <c:ptCount val="1"/>
                <c:pt idx="0">
                  <c:v>With 0.2 Friction</c:v>
                </c:pt>
              </c:strCache>
            </c:strRef>
          </c:tx>
          <c:marker>
            <c:symbol val="none"/>
          </c:marker>
          <c:dLbls>
            <c:dLbl>
              <c:idx val="2"/>
              <c:layout>
                <c:manualLayout>
                  <c:x val="3.1046310049149786E-3"/>
                  <c:y val="-2.6726210385699344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2.1511385477264066E-2"/>
                  <c:y val="4.771611835856118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4.6843751466287935E-2"/>
                  <c:y val="4.513800072100539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5.6720491718899022E-2"/>
                  <c:y val="6.613118497856478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en-US">
                    <a:solidFill>
                      <a:schemeClr val="accent2"/>
                    </a:solidFill>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0</c:v>
                </c:pt>
                <c:pt idx="3">
                  <c:v>124</c:v>
                </c:pt>
                <c:pt idx="4">
                  <c:v>98</c:v>
                </c:pt>
                <c:pt idx="5">
                  <c:v>85</c:v>
                </c:pt>
              </c:numCache>
            </c:numRef>
          </c:val>
          <c:smooth val="0"/>
        </c:ser>
        <c:dLbls>
          <c:showLegendKey val="0"/>
          <c:showVal val="1"/>
          <c:showCatName val="0"/>
          <c:showSerName val="0"/>
          <c:showPercent val="0"/>
          <c:showBubbleSize val="0"/>
        </c:dLbls>
        <c:smooth val="0"/>
        <c:axId val="310633944"/>
        <c:axId val="310634336"/>
      </c:lineChart>
      <c:catAx>
        <c:axId val="310633944"/>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4336"/>
        <c:crosses val="autoZero"/>
        <c:auto val="1"/>
        <c:lblAlgn val="ctr"/>
        <c:lblOffset val="100"/>
        <c:noMultiLvlLbl val="0"/>
      </c:catAx>
      <c:valAx>
        <c:axId val="31063433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3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Φύλλο1!$B$1</c:f>
              <c:strCache>
                <c:ptCount val="1"/>
                <c:pt idx="0">
                  <c:v>Contact Pressure [Mpa]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2"/>
              <c:layout>
                <c:manualLayout>
                  <c:x val="-0.14528026419890519"/>
                  <c:y val="8.8783545411090688E-3"/>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en-US" sz="1197" b="0" i="0" u="none" strike="noStrike" kern="1200" baseline="0">
                    <a:solidFill>
                      <a:schemeClr val="accent1"/>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Φύλλο1!$B$2:$B$7</c:f>
              <c:numCache>
                <c:formatCode>General</c:formatCode>
                <c:ptCount val="6"/>
                <c:pt idx="2">
                  <c:v>16</c:v>
                </c:pt>
                <c:pt idx="3">
                  <c:v>0</c:v>
                </c:pt>
                <c:pt idx="4">
                  <c:v>0</c:v>
                </c:pt>
                <c:pt idx="5">
                  <c:v>0</c:v>
                </c:pt>
              </c:numCache>
            </c:numRef>
          </c:val>
          <c:smooth val="0"/>
        </c:ser>
        <c:ser>
          <c:idx val="1"/>
          <c:order val="1"/>
          <c:tx>
            <c:strRef>
              <c:f>Φύλλο1!$C$1</c:f>
              <c:strCache>
                <c:ptCount val="1"/>
                <c:pt idx="0">
                  <c:v>With 0.2 Friction</c:v>
                </c:pt>
              </c:strCache>
            </c:strRef>
          </c:tx>
          <c:marker>
            <c:symbol val="none"/>
          </c:marker>
          <c:dLbls>
            <c:dLbl>
              <c:idx val="2"/>
              <c:layout>
                <c:manualLayout>
                  <c:x val="-7.7941311707232924E-3"/>
                  <c:y val="1.51765545781452E-2"/>
                </c:manualLayout>
              </c:layout>
              <c:spPr/>
              <c:txPr>
                <a:bodyPr/>
                <a:lstStyle/>
                <a:p>
                  <a:pPr>
                    <a:defRPr lang="en-US">
                      <a:solidFill>
                        <a:schemeClr val="accent2"/>
                      </a:solidFill>
                    </a:defRPr>
                  </a:pPr>
                  <a:endParaRPr lang="fr-FR"/>
                </a:p>
              </c:txPr>
              <c:dLblPos val="r"/>
              <c:showLegendKey val="0"/>
              <c:showVal val="1"/>
              <c:showCatName val="0"/>
              <c:showSerName val="0"/>
              <c:showPercent val="0"/>
              <c:showBubbleSize val="0"/>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spPr>
              <a:noFill/>
              <a:ln>
                <a:noFill/>
              </a:ln>
              <a:effectLst/>
            </c:spPr>
            <c:txPr>
              <a:bodyPr/>
              <a:lstStyle/>
              <a:p>
                <a:pPr>
                  <a:defRPr lang="en-US"/>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Φύλλο1!$A$2:$A$7</c:f>
              <c:strCache>
                <c:ptCount val="6"/>
                <c:pt idx="0">
                  <c:v>Under Collaring Press</c:v>
                </c:pt>
                <c:pt idx="1">
                  <c:v>Collared Coil</c:v>
                </c:pt>
                <c:pt idx="2">
                  <c:v>Yoke Assembly</c:v>
                </c:pt>
                <c:pt idx="3">
                  <c:v>4.2 K</c:v>
                </c:pt>
                <c:pt idx="4">
                  <c:v>4.2 K ,140 T/m</c:v>
                </c:pt>
                <c:pt idx="5">
                  <c:v>4.2 K ,155 T/m</c:v>
                </c:pt>
              </c:strCache>
            </c:strRef>
          </c:cat>
          <c:val>
            <c:numRef>
              <c:f>Φύλλο1!$C$2:$C$7</c:f>
              <c:numCache>
                <c:formatCode>General</c:formatCode>
                <c:ptCount val="6"/>
                <c:pt idx="2">
                  <c:v>19</c:v>
                </c:pt>
                <c:pt idx="3">
                  <c:v>0</c:v>
                </c:pt>
                <c:pt idx="4">
                  <c:v>0</c:v>
                </c:pt>
                <c:pt idx="5">
                  <c:v>0</c:v>
                </c:pt>
              </c:numCache>
            </c:numRef>
          </c:val>
          <c:smooth val="0"/>
        </c:ser>
        <c:dLbls>
          <c:showLegendKey val="0"/>
          <c:showVal val="1"/>
          <c:showCatName val="0"/>
          <c:showSerName val="0"/>
          <c:showPercent val="0"/>
          <c:showBubbleSize val="0"/>
        </c:dLbls>
        <c:smooth val="0"/>
        <c:axId val="310635512"/>
        <c:axId val="310635904"/>
      </c:lineChart>
      <c:catAx>
        <c:axId val="310635512"/>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lang="en-US" sz="8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5904"/>
        <c:crosses val="autoZero"/>
        <c:auto val="1"/>
        <c:lblAlgn val="ctr"/>
        <c:lblOffset val="100"/>
        <c:noMultiLvlLbl val="0"/>
      </c:catAx>
      <c:valAx>
        <c:axId val="31063590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crossAx val="31063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lt1">
                  <a:lumMod val="85000"/>
                </a:schemeClr>
              </a:solidFill>
              <a:latin typeface="Century Gothic" panose="020B0502020202020204" pitchFamily="34" charset="0"/>
              <a:ea typeface="+mn-ea"/>
              <a:cs typeface="+mn-cs"/>
            </a:defRPr>
          </a:pPr>
          <a:endParaRPr lang="fr-FR"/>
        </a:p>
      </c:txPr>
    </c:legend>
    <c:plotVisOnly val="1"/>
    <c:dispBlanksAs val="gap"/>
    <c:showDLblsOverMax val="0"/>
  </c:chart>
  <c:spPr>
    <a:solidFill>
      <a:schemeClr val="tx1">
        <a:lumMod val="75000"/>
        <a:lumOff val="25000"/>
      </a:schemeClr>
    </a:solidFill>
    <a:ln>
      <a:noFill/>
    </a:ln>
    <a:effectLst/>
  </c:spPr>
  <c:txPr>
    <a:bodyPr/>
    <a:lstStyle/>
    <a:p>
      <a:pPr>
        <a:defRPr/>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46C31-918F-4195-87AA-D663C3510F4F}" type="doc">
      <dgm:prSet loTypeId="urn:microsoft.com/office/officeart/2005/8/layout/chevron1" loCatId="process" qsTypeId="urn:microsoft.com/office/officeart/2005/8/quickstyle/3d4" qsCatId="3D" csTypeId="urn:microsoft.com/office/officeart/2005/8/colors/colorful3" csCatId="colorful" phldr="1"/>
      <dgm:spPr/>
    </dgm:pt>
    <dgm:pt modelId="{8750E941-E02B-437C-9C5E-81CD0D8FBCF9}">
      <dgm:prSet phldrT="[Text]" custT="1"/>
      <dgm:spPr/>
      <dgm:t>
        <a:bodyPr/>
        <a:lstStyle/>
        <a:p>
          <a:r>
            <a:rPr lang="en-US" sz="1600" dirty="0" smtClean="0">
              <a:latin typeface="Century Gothic" pitchFamily="34" charset="0"/>
            </a:rPr>
            <a:t>Under collaring press</a:t>
          </a:r>
          <a:endParaRPr lang="en-US" sz="1600" dirty="0">
            <a:latin typeface="Century Gothic" pitchFamily="34" charset="0"/>
          </a:endParaRPr>
        </a:p>
      </dgm:t>
    </dgm:pt>
    <dgm:pt modelId="{01D65211-84F0-4951-9727-48B0747B0472}" type="parTrans" cxnId="{3060C907-6658-4EA6-B56B-0FBFC6970301}">
      <dgm:prSet/>
      <dgm:spPr/>
      <dgm:t>
        <a:bodyPr/>
        <a:lstStyle/>
        <a:p>
          <a:endParaRPr lang="en-US" sz="1400">
            <a:latin typeface="Century Gothic" pitchFamily="34" charset="0"/>
          </a:endParaRPr>
        </a:p>
      </dgm:t>
    </dgm:pt>
    <dgm:pt modelId="{20E3B732-9204-4C18-A601-A99BF035D67E}" type="sibTrans" cxnId="{3060C907-6658-4EA6-B56B-0FBFC6970301}">
      <dgm:prSet/>
      <dgm:spPr/>
      <dgm:t>
        <a:bodyPr/>
        <a:lstStyle/>
        <a:p>
          <a:endParaRPr lang="en-US" sz="1400">
            <a:latin typeface="Century Gothic" pitchFamily="34" charset="0"/>
          </a:endParaRPr>
        </a:p>
      </dgm:t>
    </dgm:pt>
    <dgm:pt modelId="{6FFB7F5B-EC07-4828-8E06-B7C1D79FC672}">
      <dgm:prSet phldrT="[Text]" custT="1"/>
      <dgm:spPr/>
      <dgm:t>
        <a:bodyPr/>
        <a:lstStyle/>
        <a:p>
          <a:r>
            <a:rPr lang="en-US" sz="1600" dirty="0" smtClean="0">
              <a:latin typeface="Century Gothic" pitchFamily="34" charset="0"/>
            </a:rPr>
            <a:t>Collared coil</a:t>
          </a:r>
          <a:endParaRPr lang="en-US" sz="1600" dirty="0">
            <a:latin typeface="Century Gothic" pitchFamily="34" charset="0"/>
          </a:endParaRPr>
        </a:p>
      </dgm:t>
    </dgm:pt>
    <dgm:pt modelId="{DD192D6D-1136-48DE-A798-DCC2666C435C}" type="parTrans" cxnId="{BC728F81-D893-4DB0-8A3A-2F3B61BC2BAB}">
      <dgm:prSet/>
      <dgm:spPr/>
      <dgm:t>
        <a:bodyPr/>
        <a:lstStyle/>
        <a:p>
          <a:endParaRPr lang="en-US" sz="1400">
            <a:latin typeface="Century Gothic" pitchFamily="34" charset="0"/>
          </a:endParaRPr>
        </a:p>
      </dgm:t>
    </dgm:pt>
    <dgm:pt modelId="{90E1BC33-35D9-4115-8779-3AC541485780}" type="sibTrans" cxnId="{BC728F81-D893-4DB0-8A3A-2F3B61BC2BAB}">
      <dgm:prSet/>
      <dgm:spPr/>
      <dgm:t>
        <a:bodyPr/>
        <a:lstStyle/>
        <a:p>
          <a:endParaRPr lang="en-US" sz="1400">
            <a:latin typeface="Century Gothic" pitchFamily="34" charset="0"/>
          </a:endParaRPr>
        </a:p>
      </dgm:t>
    </dgm:pt>
    <dgm:pt modelId="{350D9A20-64B9-4F04-83FC-3CE2313F7D03}">
      <dgm:prSet phldrT="[Text]" custT="1"/>
      <dgm:spPr/>
      <dgm:t>
        <a:bodyPr/>
        <a:lstStyle/>
        <a:p>
          <a:r>
            <a:rPr lang="en-US" sz="1600" dirty="0" smtClean="0">
              <a:latin typeface="Century Gothic" pitchFamily="34" charset="0"/>
            </a:rPr>
            <a:t>Yoke assembly </a:t>
          </a:r>
        </a:p>
        <a:p>
          <a:r>
            <a:rPr lang="en-US" sz="1600" dirty="0" smtClean="0">
              <a:latin typeface="Century Gothic" pitchFamily="34" charset="0"/>
            </a:rPr>
            <a:t>@293 K</a:t>
          </a:r>
          <a:endParaRPr lang="en-US" sz="1600" dirty="0">
            <a:latin typeface="Century Gothic" pitchFamily="34" charset="0"/>
          </a:endParaRPr>
        </a:p>
      </dgm:t>
    </dgm:pt>
    <dgm:pt modelId="{836BC382-0A9D-42E3-B2A8-1B5CB72A893D}" type="parTrans" cxnId="{26531663-F367-4172-BC8C-3EA80975BEFC}">
      <dgm:prSet/>
      <dgm:spPr/>
      <dgm:t>
        <a:bodyPr/>
        <a:lstStyle/>
        <a:p>
          <a:endParaRPr lang="en-US" sz="1400">
            <a:latin typeface="Century Gothic" pitchFamily="34" charset="0"/>
          </a:endParaRPr>
        </a:p>
      </dgm:t>
    </dgm:pt>
    <dgm:pt modelId="{50E72D29-45C3-440D-BDDE-EE31262A0805}" type="sibTrans" cxnId="{26531663-F367-4172-BC8C-3EA80975BEFC}">
      <dgm:prSet/>
      <dgm:spPr/>
      <dgm:t>
        <a:bodyPr/>
        <a:lstStyle/>
        <a:p>
          <a:endParaRPr lang="en-US" sz="1400">
            <a:latin typeface="Century Gothic" pitchFamily="34" charset="0"/>
          </a:endParaRPr>
        </a:p>
      </dgm:t>
    </dgm:pt>
    <dgm:pt modelId="{F91602BB-7F6D-4198-9372-E5580BCBDFCC}">
      <dgm:prSet custT="1"/>
      <dgm:spPr/>
      <dgm:t>
        <a:bodyPr/>
        <a:lstStyle/>
        <a:p>
          <a:r>
            <a:rPr lang="en-US" sz="1600" dirty="0" smtClean="0">
              <a:latin typeface="Century Gothic" pitchFamily="34" charset="0"/>
            </a:rPr>
            <a:t>@4.2 K</a:t>
          </a:r>
          <a:endParaRPr lang="en-US" sz="1600" dirty="0">
            <a:latin typeface="Century Gothic" pitchFamily="34" charset="0"/>
          </a:endParaRPr>
        </a:p>
      </dgm:t>
    </dgm:pt>
    <dgm:pt modelId="{3791E0CB-D178-4297-AA7C-5B9FD2149F86}" type="parTrans" cxnId="{2A48DA06-8F90-4D2F-A06A-5D29D153CB7B}">
      <dgm:prSet/>
      <dgm:spPr/>
      <dgm:t>
        <a:bodyPr/>
        <a:lstStyle/>
        <a:p>
          <a:endParaRPr lang="en-US" sz="1400">
            <a:latin typeface="Century Gothic" pitchFamily="34" charset="0"/>
          </a:endParaRPr>
        </a:p>
      </dgm:t>
    </dgm:pt>
    <dgm:pt modelId="{C03310AD-A136-4B0E-B0F7-CFAF9079C230}" type="sibTrans" cxnId="{2A48DA06-8F90-4D2F-A06A-5D29D153CB7B}">
      <dgm:prSet/>
      <dgm:spPr/>
      <dgm:t>
        <a:bodyPr/>
        <a:lstStyle/>
        <a:p>
          <a:endParaRPr lang="en-US" sz="1400">
            <a:latin typeface="Century Gothic" pitchFamily="34" charset="0"/>
          </a:endParaRPr>
        </a:p>
      </dgm:t>
    </dgm:pt>
    <dgm:pt modelId="{1D643B02-9300-40A5-B71A-4942725CFFD6}">
      <dgm:prSet custT="1"/>
      <dgm:spPr/>
      <dgm:t>
        <a:bodyPr/>
        <a:lstStyle/>
        <a:p>
          <a:r>
            <a:rPr lang="en-US" sz="1600" dirty="0" smtClean="0">
              <a:latin typeface="Century Gothic" pitchFamily="34" charset="0"/>
            </a:rPr>
            <a:t>@4.2 K, </a:t>
          </a:r>
        </a:p>
        <a:p>
          <a:r>
            <a:rPr lang="en-US" sz="1600" dirty="0" smtClean="0">
              <a:latin typeface="Century Gothic" pitchFamily="34" charset="0"/>
            </a:rPr>
            <a:t>140 T/m</a:t>
          </a:r>
          <a:endParaRPr lang="en-US" sz="1600" dirty="0">
            <a:latin typeface="Century Gothic" pitchFamily="34" charset="0"/>
          </a:endParaRPr>
        </a:p>
      </dgm:t>
    </dgm:pt>
    <dgm:pt modelId="{B29CC578-E4EC-44B7-A75F-7F4E0393370E}" type="parTrans" cxnId="{6C20B357-9982-47C9-B998-176663A33B2E}">
      <dgm:prSet/>
      <dgm:spPr/>
      <dgm:t>
        <a:bodyPr/>
        <a:lstStyle/>
        <a:p>
          <a:endParaRPr lang="en-US" sz="1400">
            <a:latin typeface="Century Gothic" pitchFamily="34" charset="0"/>
          </a:endParaRPr>
        </a:p>
      </dgm:t>
    </dgm:pt>
    <dgm:pt modelId="{1587F50D-27DA-4622-B861-5D8DAEBA7FD3}" type="sibTrans" cxnId="{6C20B357-9982-47C9-B998-176663A33B2E}">
      <dgm:prSet/>
      <dgm:spPr/>
      <dgm:t>
        <a:bodyPr/>
        <a:lstStyle/>
        <a:p>
          <a:endParaRPr lang="en-US" sz="1400">
            <a:latin typeface="Century Gothic" pitchFamily="34" charset="0"/>
          </a:endParaRPr>
        </a:p>
      </dgm:t>
    </dgm:pt>
    <dgm:pt modelId="{94A542C1-91BF-4089-9946-DB185B943AE3}">
      <dgm:prSet custT="1"/>
      <dgm:spPr/>
      <dgm:t>
        <a:bodyPr/>
        <a:lstStyle/>
        <a:p>
          <a:r>
            <a:rPr lang="en-US" sz="1600" dirty="0" smtClean="0">
              <a:latin typeface="Century Gothic" pitchFamily="34" charset="0"/>
            </a:rPr>
            <a:t>@4.2 K, </a:t>
          </a:r>
        </a:p>
        <a:p>
          <a:r>
            <a:rPr lang="en-US" sz="1600" dirty="0" smtClean="0">
              <a:latin typeface="Century Gothic" pitchFamily="34" charset="0"/>
            </a:rPr>
            <a:t>155 T/m</a:t>
          </a:r>
          <a:endParaRPr lang="en-US" sz="1600" dirty="0">
            <a:latin typeface="Century Gothic" pitchFamily="34" charset="0"/>
          </a:endParaRPr>
        </a:p>
      </dgm:t>
    </dgm:pt>
    <dgm:pt modelId="{4988503C-3892-4CE6-8368-EC864A8BBDDB}" type="parTrans" cxnId="{81DE6FD4-1EA6-420E-BEAA-2D52F3D40244}">
      <dgm:prSet/>
      <dgm:spPr/>
      <dgm:t>
        <a:bodyPr/>
        <a:lstStyle/>
        <a:p>
          <a:endParaRPr lang="en-US" sz="1400">
            <a:latin typeface="Century Gothic" pitchFamily="34" charset="0"/>
          </a:endParaRPr>
        </a:p>
      </dgm:t>
    </dgm:pt>
    <dgm:pt modelId="{C4897F9B-381C-46FF-A4F1-B09BFC6DA43A}" type="sibTrans" cxnId="{81DE6FD4-1EA6-420E-BEAA-2D52F3D40244}">
      <dgm:prSet/>
      <dgm:spPr/>
      <dgm:t>
        <a:bodyPr/>
        <a:lstStyle/>
        <a:p>
          <a:endParaRPr lang="en-US" sz="1400">
            <a:latin typeface="Century Gothic" pitchFamily="34" charset="0"/>
          </a:endParaRPr>
        </a:p>
      </dgm:t>
    </dgm:pt>
    <dgm:pt modelId="{08682B6A-3AB0-44F2-9787-119004E568F1}" type="pres">
      <dgm:prSet presAssocID="{35546C31-918F-4195-87AA-D663C3510F4F}" presName="Name0" presStyleCnt="0">
        <dgm:presLayoutVars>
          <dgm:dir/>
          <dgm:animLvl val="lvl"/>
          <dgm:resizeHandles val="exact"/>
        </dgm:presLayoutVars>
      </dgm:prSet>
      <dgm:spPr/>
    </dgm:pt>
    <dgm:pt modelId="{C13B615A-11C6-48AF-9063-990F019D734E}" type="pres">
      <dgm:prSet presAssocID="{8750E941-E02B-437C-9C5E-81CD0D8FBCF9}" presName="parTxOnly" presStyleLbl="node1" presStyleIdx="0" presStyleCnt="6">
        <dgm:presLayoutVars>
          <dgm:chMax val="0"/>
          <dgm:chPref val="0"/>
          <dgm:bulletEnabled val="1"/>
        </dgm:presLayoutVars>
      </dgm:prSet>
      <dgm:spPr/>
      <dgm:t>
        <a:bodyPr/>
        <a:lstStyle/>
        <a:p>
          <a:endParaRPr lang="en-US"/>
        </a:p>
      </dgm:t>
    </dgm:pt>
    <dgm:pt modelId="{B1CEADED-D3F7-4219-AF85-E482539AFCDB}" type="pres">
      <dgm:prSet presAssocID="{20E3B732-9204-4C18-A601-A99BF035D67E}" presName="parTxOnlySpace" presStyleCnt="0"/>
      <dgm:spPr/>
    </dgm:pt>
    <dgm:pt modelId="{086C7DDF-FD63-495D-B0B6-A0F12D76421E}" type="pres">
      <dgm:prSet presAssocID="{6FFB7F5B-EC07-4828-8E06-B7C1D79FC672}" presName="parTxOnly" presStyleLbl="node1" presStyleIdx="1" presStyleCnt="6">
        <dgm:presLayoutVars>
          <dgm:chMax val="0"/>
          <dgm:chPref val="0"/>
          <dgm:bulletEnabled val="1"/>
        </dgm:presLayoutVars>
      </dgm:prSet>
      <dgm:spPr/>
      <dgm:t>
        <a:bodyPr/>
        <a:lstStyle/>
        <a:p>
          <a:endParaRPr lang="en-US"/>
        </a:p>
      </dgm:t>
    </dgm:pt>
    <dgm:pt modelId="{7FB81B53-05D9-4E78-A611-99F258BA05FA}" type="pres">
      <dgm:prSet presAssocID="{90E1BC33-35D9-4115-8779-3AC541485780}" presName="parTxOnlySpace" presStyleCnt="0"/>
      <dgm:spPr/>
    </dgm:pt>
    <dgm:pt modelId="{D7704FC0-F012-47D2-8171-499A1DF398F8}" type="pres">
      <dgm:prSet presAssocID="{350D9A20-64B9-4F04-83FC-3CE2313F7D03}" presName="parTxOnly" presStyleLbl="node1" presStyleIdx="2" presStyleCnt="6">
        <dgm:presLayoutVars>
          <dgm:chMax val="0"/>
          <dgm:chPref val="0"/>
          <dgm:bulletEnabled val="1"/>
        </dgm:presLayoutVars>
      </dgm:prSet>
      <dgm:spPr/>
      <dgm:t>
        <a:bodyPr/>
        <a:lstStyle/>
        <a:p>
          <a:endParaRPr lang="en-US"/>
        </a:p>
      </dgm:t>
    </dgm:pt>
    <dgm:pt modelId="{2D0FBA30-EBFD-48B9-9089-5024D44D0D61}" type="pres">
      <dgm:prSet presAssocID="{50E72D29-45C3-440D-BDDE-EE31262A0805}" presName="parTxOnlySpace" presStyleCnt="0"/>
      <dgm:spPr/>
    </dgm:pt>
    <dgm:pt modelId="{9FEF2B47-E66B-4EA5-B65A-64F92AFACA7F}" type="pres">
      <dgm:prSet presAssocID="{F91602BB-7F6D-4198-9372-E5580BCBDFCC}" presName="parTxOnly" presStyleLbl="node1" presStyleIdx="3" presStyleCnt="6">
        <dgm:presLayoutVars>
          <dgm:chMax val="0"/>
          <dgm:chPref val="0"/>
          <dgm:bulletEnabled val="1"/>
        </dgm:presLayoutVars>
      </dgm:prSet>
      <dgm:spPr/>
      <dgm:t>
        <a:bodyPr/>
        <a:lstStyle/>
        <a:p>
          <a:endParaRPr lang="en-US"/>
        </a:p>
      </dgm:t>
    </dgm:pt>
    <dgm:pt modelId="{9C13276C-F6AE-4EAB-9D87-6088A648BD6D}" type="pres">
      <dgm:prSet presAssocID="{C03310AD-A136-4B0E-B0F7-CFAF9079C230}" presName="parTxOnlySpace" presStyleCnt="0"/>
      <dgm:spPr/>
    </dgm:pt>
    <dgm:pt modelId="{A2474E75-B46A-4173-A416-531707AF778F}" type="pres">
      <dgm:prSet presAssocID="{1D643B02-9300-40A5-B71A-4942725CFFD6}" presName="parTxOnly" presStyleLbl="node1" presStyleIdx="4" presStyleCnt="6">
        <dgm:presLayoutVars>
          <dgm:chMax val="0"/>
          <dgm:chPref val="0"/>
          <dgm:bulletEnabled val="1"/>
        </dgm:presLayoutVars>
      </dgm:prSet>
      <dgm:spPr/>
      <dgm:t>
        <a:bodyPr/>
        <a:lstStyle/>
        <a:p>
          <a:endParaRPr lang="en-US"/>
        </a:p>
      </dgm:t>
    </dgm:pt>
    <dgm:pt modelId="{A61604FA-8032-440B-A099-59D20C555EAF}" type="pres">
      <dgm:prSet presAssocID="{1587F50D-27DA-4622-B861-5D8DAEBA7FD3}" presName="parTxOnlySpace" presStyleCnt="0"/>
      <dgm:spPr/>
    </dgm:pt>
    <dgm:pt modelId="{76E81BE7-6987-44E2-BF26-9F047270C37E}" type="pres">
      <dgm:prSet presAssocID="{94A542C1-91BF-4089-9946-DB185B943AE3}" presName="parTxOnly" presStyleLbl="node1" presStyleIdx="5" presStyleCnt="6">
        <dgm:presLayoutVars>
          <dgm:chMax val="0"/>
          <dgm:chPref val="0"/>
          <dgm:bulletEnabled val="1"/>
        </dgm:presLayoutVars>
      </dgm:prSet>
      <dgm:spPr/>
      <dgm:t>
        <a:bodyPr/>
        <a:lstStyle/>
        <a:p>
          <a:endParaRPr lang="en-US"/>
        </a:p>
      </dgm:t>
    </dgm:pt>
  </dgm:ptLst>
  <dgm:cxnLst>
    <dgm:cxn modelId="{2AAD7EFF-3DA2-41A2-BE3C-FA4554DE936A}" type="presOf" srcId="{F91602BB-7F6D-4198-9372-E5580BCBDFCC}" destId="{9FEF2B47-E66B-4EA5-B65A-64F92AFACA7F}" srcOrd="0" destOrd="0" presId="urn:microsoft.com/office/officeart/2005/8/layout/chevron1"/>
    <dgm:cxn modelId="{FAA73829-0282-49FB-BA25-48DA0EBD03F1}" type="presOf" srcId="{94A542C1-91BF-4089-9946-DB185B943AE3}" destId="{76E81BE7-6987-44E2-BF26-9F047270C37E}" srcOrd="0" destOrd="0" presId="urn:microsoft.com/office/officeart/2005/8/layout/chevron1"/>
    <dgm:cxn modelId="{180BDE87-26A8-4006-A3D1-F38A722C406F}" type="presOf" srcId="{6FFB7F5B-EC07-4828-8E06-B7C1D79FC672}" destId="{086C7DDF-FD63-495D-B0B6-A0F12D76421E}" srcOrd="0" destOrd="0" presId="urn:microsoft.com/office/officeart/2005/8/layout/chevron1"/>
    <dgm:cxn modelId="{81DE6FD4-1EA6-420E-BEAA-2D52F3D40244}" srcId="{35546C31-918F-4195-87AA-D663C3510F4F}" destId="{94A542C1-91BF-4089-9946-DB185B943AE3}" srcOrd="5" destOrd="0" parTransId="{4988503C-3892-4CE6-8368-EC864A8BBDDB}" sibTransId="{C4897F9B-381C-46FF-A4F1-B09BFC6DA43A}"/>
    <dgm:cxn modelId="{6C20B357-9982-47C9-B998-176663A33B2E}" srcId="{35546C31-918F-4195-87AA-D663C3510F4F}" destId="{1D643B02-9300-40A5-B71A-4942725CFFD6}" srcOrd="4" destOrd="0" parTransId="{B29CC578-E4EC-44B7-A75F-7F4E0393370E}" sibTransId="{1587F50D-27DA-4622-B861-5D8DAEBA7FD3}"/>
    <dgm:cxn modelId="{2F4F2A32-7EAE-42F7-8F19-90C202929DC9}" type="presOf" srcId="{8750E941-E02B-437C-9C5E-81CD0D8FBCF9}" destId="{C13B615A-11C6-48AF-9063-990F019D734E}" srcOrd="0" destOrd="0" presId="urn:microsoft.com/office/officeart/2005/8/layout/chevron1"/>
    <dgm:cxn modelId="{3060C907-6658-4EA6-B56B-0FBFC6970301}" srcId="{35546C31-918F-4195-87AA-D663C3510F4F}" destId="{8750E941-E02B-437C-9C5E-81CD0D8FBCF9}" srcOrd="0" destOrd="0" parTransId="{01D65211-84F0-4951-9727-48B0747B0472}" sibTransId="{20E3B732-9204-4C18-A601-A99BF035D67E}"/>
    <dgm:cxn modelId="{1E0EFB22-F8FF-44D5-B7E5-8BCFF62393AA}" type="presOf" srcId="{350D9A20-64B9-4F04-83FC-3CE2313F7D03}" destId="{D7704FC0-F012-47D2-8171-499A1DF398F8}" srcOrd="0" destOrd="0" presId="urn:microsoft.com/office/officeart/2005/8/layout/chevron1"/>
    <dgm:cxn modelId="{95278E18-7FEC-4AE7-A627-9BE563740EA2}" type="presOf" srcId="{1D643B02-9300-40A5-B71A-4942725CFFD6}" destId="{A2474E75-B46A-4173-A416-531707AF778F}" srcOrd="0" destOrd="0" presId="urn:microsoft.com/office/officeart/2005/8/layout/chevron1"/>
    <dgm:cxn modelId="{F5B030E5-7113-48A3-B340-C41D3A678B43}" type="presOf" srcId="{35546C31-918F-4195-87AA-D663C3510F4F}" destId="{08682B6A-3AB0-44F2-9787-119004E568F1}" srcOrd="0" destOrd="0" presId="urn:microsoft.com/office/officeart/2005/8/layout/chevron1"/>
    <dgm:cxn modelId="{2A48DA06-8F90-4D2F-A06A-5D29D153CB7B}" srcId="{35546C31-918F-4195-87AA-D663C3510F4F}" destId="{F91602BB-7F6D-4198-9372-E5580BCBDFCC}" srcOrd="3" destOrd="0" parTransId="{3791E0CB-D178-4297-AA7C-5B9FD2149F86}" sibTransId="{C03310AD-A136-4B0E-B0F7-CFAF9079C230}"/>
    <dgm:cxn modelId="{26531663-F367-4172-BC8C-3EA80975BEFC}" srcId="{35546C31-918F-4195-87AA-D663C3510F4F}" destId="{350D9A20-64B9-4F04-83FC-3CE2313F7D03}" srcOrd="2" destOrd="0" parTransId="{836BC382-0A9D-42E3-B2A8-1B5CB72A893D}" sibTransId="{50E72D29-45C3-440D-BDDE-EE31262A0805}"/>
    <dgm:cxn modelId="{BC728F81-D893-4DB0-8A3A-2F3B61BC2BAB}" srcId="{35546C31-918F-4195-87AA-D663C3510F4F}" destId="{6FFB7F5B-EC07-4828-8E06-B7C1D79FC672}" srcOrd="1" destOrd="0" parTransId="{DD192D6D-1136-48DE-A798-DCC2666C435C}" sibTransId="{90E1BC33-35D9-4115-8779-3AC541485780}"/>
    <dgm:cxn modelId="{C00AD6C3-0163-4840-8D9D-DD31EE286A8E}" type="presParOf" srcId="{08682B6A-3AB0-44F2-9787-119004E568F1}" destId="{C13B615A-11C6-48AF-9063-990F019D734E}" srcOrd="0" destOrd="0" presId="urn:microsoft.com/office/officeart/2005/8/layout/chevron1"/>
    <dgm:cxn modelId="{EB5C09ED-655F-4236-8E7D-17B1582ECBB1}" type="presParOf" srcId="{08682B6A-3AB0-44F2-9787-119004E568F1}" destId="{B1CEADED-D3F7-4219-AF85-E482539AFCDB}" srcOrd="1" destOrd="0" presId="urn:microsoft.com/office/officeart/2005/8/layout/chevron1"/>
    <dgm:cxn modelId="{CA22AA5E-8FEB-44E5-A77C-9312BF88C36E}" type="presParOf" srcId="{08682B6A-3AB0-44F2-9787-119004E568F1}" destId="{086C7DDF-FD63-495D-B0B6-A0F12D76421E}" srcOrd="2" destOrd="0" presId="urn:microsoft.com/office/officeart/2005/8/layout/chevron1"/>
    <dgm:cxn modelId="{1DB2D449-E862-44A4-8BD7-0A591F33DA34}" type="presParOf" srcId="{08682B6A-3AB0-44F2-9787-119004E568F1}" destId="{7FB81B53-05D9-4E78-A611-99F258BA05FA}" srcOrd="3" destOrd="0" presId="urn:microsoft.com/office/officeart/2005/8/layout/chevron1"/>
    <dgm:cxn modelId="{99C8AE45-9AB8-4174-A9E6-44B0203B1F56}" type="presParOf" srcId="{08682B6A-3AB0-44F2-9787-119004E568F1}" destId="{D7704FC0-F012-47D2-8171-499A1DF398F8}" srcOrd="4" destOrd="0" presId="urn:microsoft.com/office/officeart/2005/8/layout/chevron1"/>
    <dgm:cxn modelId="{BE0BE266-7481-47C7-9F43-9B6E0A6FB9B5}" type="presParOf" srcId="{08682B6A-3AB0-44F2-9787-119004E568F1}" destId="{2D0FBA30-EBFD-48B9-9089-5024D44D0D61}" srcOrd="5" destOrd="0" presId="urn:microsoft.com/office/officeart/2005/8/layout/chevron1"/>
    <dgm:cxn modelId="{C0C5A2D7-9279-49C5-A3B5-7B9361EB9461}" type="presParOf" srcId="{08682B6A-3AB0-44F2-9787-119004E568F1}" destId="{9FEF2B47-E66B-4EA5-B65A-64F92AFACA7F}" srcOrd="6" destOrd="0" presId="urn:microsoft.com/office/officeart/2005/8/layout/chevron1"/>
    <dgm:cxn modelId="{417E8ACF-F41E-47F5-BF46-2C5832651F84}" type="presParOf" srcId="{08682B6A-3AB0-44F2-9787-119004E568F1}" destId="{9C13276C-F6AE-4EAB-9D87-6088A648BD6D}" srcOrd="7" destOrd="0" presId="urn:microsoft.com/office/officeart/2005/8/layout/chevron1"/>
    <dgm:cxn modelId="{E4A44FA9-B157-4ED1-95AA-D4DC91F26299}" type="presParOf" srcId="{08682B6A-3AB0-44F2-9787-119004E568F1}" destId="{A2474E75-B46A-4173-A416-531707AF778F}" srcOrd="8" destOrd="0" presId="urn:microsoft.com/office/officeart/2005/8/layout/chevron1"/>
    <dgm:cxn modelId="{84C33F98-2BB5-4DFC-A9A8-BCF29A9F9E15}" type="presParOf" srcId="{08682B6A-3AB0-44F2-9787-119004E568F1}" destId="{A61604FA-8032-440B-A099-59D20C555EAF}" srcOrd="9" destOrd="0" presId="urn:microsoft.com/office/officeart/2005/8/layout/chevron1"/>
    <dgm:cxn modelId="{AF294AEF-D616-48BD-AA90-4CF24E9F9766}" type="presParOf" srcId="{08682B6A-3AB0-44F2-9787-119004E568F1}" destId="{76E81BE7-6987-44E2-BF26-9F047270C37E}" srcOrd="10"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0.56954</cdr:x>
      <cdr:y>0.74881</cdr:y>
    </cdr:from>
    <cdr:to>
      <cdr:x>0.64019</cdr:x>
      <cdr:y>0.85825</cdr:y>
    </cdr:to>
    <cdr:sp macro="" textlink="">
      <cdr:nvSpPr>
        <cdr:cNvPr id="2" name="Oval 1"/>
        <cdr:cNvSpPr/>
      </cdr:nvSpPr>
      <cdr:spPr>
        <a:xfrm xmlns:a="http://schemas.openxmlformats.org/drawingml/2006/main">
          <a:off x="3661658" y="2738843"/>
          <a:ext cx="454223" cy="400287"/>
        </a:xfrm>
        <a:prstGeom xmlns:a="http://schemas.openxmlformats.org/drawingml/2006/main" prst="ellipse">
          <a:avLst/>
        </a:prstGeom>
        <a:gradFill xmlns:a="http://schemas.openxmlformats.org/drawingml/2006/main">
          <a:gsLst>
            <a:gs pos="0">
              <a:schemeClr val="accent3">
                <a:lumMod val="110000"/>
                <a:satMod val="105000"/>
                <a:tint val="67000"/>
                <a:alpha val="0"/>
              </a:schemeClr>
            </a:gs>
            <a:gs pos="0">
              <a:schemeClr val="accent3">
                <a:lumMod val="105000"/>
                <a:satMod val="103000"/>
                <a:tint val="73000"/>
              </a:schemeClr>
            </a:gs>
            <a:gs pos="0">
              <a:schemeClr val="accent3">
                <a:lumMod val="105000"/>
                <a:satMod val="109000"/>
                <a:tint val="81000"/>
                <a:alpha val="52000"/>
              </a:schemeClr>
            </a:gs>
          </a:gsLst>
        </a:gradFill>
        <a:ln xmlns:a="http://schemas.openxmlformats.org/drawingml/2006/main" w="19050"/>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4AA65B-1C81-4EE2-8E20-E5D64AA2966C}" type="datetimeFigureOut">
              <a:rPr lang="en-US" smtClean="0"/>
              <a:pPr/>
              <a:t>12/9/2015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7AFC91-FF3F-4B7E-A2FB-ECBBE848AA1A}" type="slidenum">
              <a:rPr lang="en-US" smtClean="0"/>
              <a:pPr/>
              <a:t>‹#›</a:t>
            </a:fld>
            <a:endParaRPr lang="en-US"/>
          </a:p>
        </p:txBody>
      </p:sp>
    </p:spTree>
    <p:extLst>
      <p:ext uri="{BB962C8B-B14F-4D97-AF65-F5344CB8AC3E}">
        <p14:creationId xmlns:p14="http://schemas.microsoft.com/office/powerpoint/2010/main" val="1940103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a:t>
            </a:fld>
            <a:endParaRPr lang="en-US"/>
          </a:p>
        </p:txBody>
      </p:sp>
    </p:spTree>
    <p:extLst>
      <p:ext uri="{BB962C8B-B14F-4D97-AF65-F5344CB8AC3E}">
        <p14:creationId xmlns:p14="http://schemas.microsoft.com/office/powerpoint/2010/main" val="2247137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The design goals of MKQXF are summarized here:</a:t>
            </a:r>
          </a:p>
          <a:p>
            <a:pPr marL="228600" lvl="0" indent="-228600">
              <a:buFont typeface="+mj-lt"/>
              <a:buAutoNum type="arabicPeriod"/>
            </a:pPr>
            <a:r>
              <a:rPr lang="en-US" sz="1200" kern="1200" dirty="0" smtClean="0">
                <a:solidFill>
                  <a:schemeClr val="tx1"/>
                </a:solidFill>
                <a:effectLst/>
                <a:latin typeface="+mn-lt"/>
                <a:ea typeface="+mn-ea"/>
                <a:cs typeface="+mn-cs"/>
              </a:rPr>
              <a:t>The coils shall be solidly clamped to minimize any dimensional distortions and conductor movements. The maximum value for the acceptable coil stress is still a subject of debate in the magnet community, but keeping it below 165 MPa at all times is generally considered safe. </a:t>
            </a:r>
          </a:p>
          <a:p>
            <a:pPr marL="228600" lvl="0" indent="-228600">
              <a:buFont typeface="+mj-lt"/>
              <a:buAutoNum type="arabicPeriod"/>
            </a:pPr>
            <a:r>
              <a:rPr lang="en-US" sz="1200" kern="1200" dirty="0" smtClean="0">
                <a:solidFill>
                  <a:schemeClr val="tx1"/>
                </a:solidFill>
                <a:effectLst/>
                <a:latin typeface="+mn-lt"/>
                <a:ea typeface="+mn-ea"/>
                <a:cs typeface="+mn-cs"/>
              </a:rPr>
              <a:t>The stress distribution and deformation of the coils shall be symmetric, minimizing the stress gradients especially at the pole regions. The distortions form the quadrupole symmetry shall be minimized.</a:t>
            </a:r>
          </a:p>
          <a:p>
            <a:pPr marL="228600" lvl="0" indent="-228600">
              <a:buFont typeface="+mj-lt"/>
              <a:buAutoNum type="arabicPeriod"/>
            </a:pPr>
            <a:r>
              <a:rPr lang="en-US" sz="1200" kern="1200" dirty="0" smtClean="0">
                <a:solidFill>
                  <a:schemeClr val="tx1"/>
                </a:solidFill>
                <a:effectLst/>
                <a:latin typeface="+mn-lt"/>
                <a:ea typeface="+mn-ea"/>
                <a:cs typeface="+mn-cs"/>
              </a:rPr>
              <a:t>During collaring, the press shall provide the necessary vertical displacement to allow the insertion of the tapered keys into the keyways. The collars are dimensioned to provide most of the coil pre-stress in a well-controlled fashion during collaring with minimum spring-back and elliptical deformation. </a:t>
            </a:r>
          </a:p>
          <a:p>
            <a:pPr marL="228600" lvl="0" indent="-228600">
              <a:buFont typeface="+mj-lt"/>
              <a:buAutoNum type="arabicPeriod"/>
            </a:pPr>
            <a:r>
              <a:rPr lang="en-US" sz="1200" kern="1200" dirty="0" smtClean="0">
                <a:solidFill>
                  <a:schemeClr val="tx1"/>
                </a:solidFill>
                <a:effectLst/>
                <a:latin typeface="+mn-lt"/>
                <a:ea typeface="+mn-ea"/>
                <a:cs typeface="+mn-cs"/>
              </a:rPr>
              <a:t>The Al-bars inserted in the mid-plane holes determine the yoke gap during the assembly phase and after the welding of the outer shell. The yoke gap shall close during the cool down and remain firmly closed up to the ultimate design gradient of 155 T/m.</a:t>
            </a:r>
          </a:p>
          <a:p>
            <a:pPr marL="228600" lvl="0" indent="-228600">
              <a:buFont typeface="+mj-lt"/>
              <a:buAutoNum type="arabicPeriod"/>
            </a:pPr>
            <a:r>
              <a:rPr lang="en-US" sz="1200" kern="1200" dirty="0" smtClean="0">
                <a:solidFill>
                  <a:schemeClr val="tx1"/>
                </a:solidFill>
                <a:effectLst/>
                <a:latin typeface="+mn-lt"/>
                <a:ea typeface="+mn-ea"/>
                <a:cs typeface="+mn-cs"/>
              </a:rPr>
              <a:t>Weld shrinkage of up to 1mm can be obtained with present welding techniques and the stainless steel outer shell tension shall be kept below 230 - 250 MPa at the ambient temperature, depending on the steel grade.</a:t>
            </a:r>
          </a:p>
          <a:p>
            <a:pPr marL="228600" lvl="0" indent="-228600">
              <a:buFont typeface="+mj-lt"/>
              <a:buAutoNum type="arabicPeriod"/>
            </a:pPr>
            <a:r>
              <a:rPr lang="en-US" sz="1200" kern="1200" dirty="0" smtClean="0">
                <a:solidFill>
                  <a:schemeClr val="tx1"/>
                </a:solidFill>
                <a:effectLst/>
                <a:latin typeface="+mn-lt"/>
                <a:ea typeface="+mn-ea"/>
                <a:cs typeface="+mn-cs"/>
              </a:rPr>
              <a:t>At the pole regions the Lorentz forces are unloading the coil from the poles. Contrary to the coils with integrated poles, the pole-loading concept is not expected to show degradation even in the case of complete unloading, as the pole is not bonded to the coils. For modeling reasons, however, for this FEA the maximum allowed tensile stress at the pole turns was set to 10 MPa.</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10</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electromagnetic model was analyzed in MAXWELL, to transfer the electromagnetic forces to the structural analysis model. The distribution and magnitude of the magnetic field was in very good agreement with ROXIE results.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11</a:t>
            </a:fld>
            <a:endParaRPr lang="en-US"/>
          </a:p>
        </p:txBody>
      </p:sp>
    </p:spTree>
    <p:extLst>
      <p:ext uri="{BB962C8B-B14F-4D97-AF65-F5344CB8AC3E}">
        <p14:creationId xmlns:p14="http://schemas.microsoft.com/office/powerpoint/2010/main" val="785909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17.3 kA the coil peak field is 11.82 T corresponding to a gradient of 140 T/m (nominal design gradient)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12</a:t>
            </a:fld>
            <a:endParaRPr lang="en-US"/>
          </a:p>
        </p:txBody>
      </p:sp>
    </p:spTree>
    <p:extLst>
      <p:ext uri="{BB962C8B-B14F-4D97-AF65-F5344CB8AC3E}">
        <p14:creationId xmlns:p14="http://schemas.microsoft.com/office/powerpoint/2010/main" val="1991071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19.25 kA the coil peak field is 13T corresponding to a gradient of 155 T/m (ultimate design gradient)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13</a:t>
            </a:fld>
            <a:endParaRPr lang="en-US"/>
          </a:p>
        </p:txBody>
      </p:sp>
    </p:spTree>
    <p:extLst>
      <p:ext uri="{BB962C8B-B14F-4D97-AF65-F5344CB8AC3E}">
        <p14:creationId xmlns:p14="http://schemas.microsoft.com/office/powerpoint/2010/main" val="2628494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electromagnetic forces were transferred using the ANSYS Workbench environment and all nodes from the MAXWELL model were mapped on the structural mesh.</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14</a:t>
            </a:fld>
            <a:endParaRPr lang="en-US"/>
          </a:p>
        </p:txBody>
      </p:sp>
    </p:spTree>
    <p:extLst>
      <p:ext uri="{BB962C8B-B14F-4D97-AF65-F5344CB8AC3E}">
        <p14:creationId xmlns:p14="http://schemas.microsoft.com/office/powerpoint/2010/main" val="2600185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15</a:t>
            </a:fld>
            <a:endParaRPr lang="en-US"/>
          </a:p>
        </p:txBody>
      </p:sp>
    </p:spTree>
    <p:extLst>
      <p:ext uri="{BB962C8B-B14F-4D97-AF65-F5344CB8AC3E}">
        <p14:creationId xmlns:p14="http://schemas.microsoft.com/office/powerpoint/2010/main" val="215371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coil material properties used in MKQXF are identical to the ones used in the QXF model, and the 11T Dipole model regarding the rest mechanical structure. </a:t>
            </a:r>
          </a:p>
          <a:p>
            <a:pPr marL="171450" indent="-171450">
              <a:buFont typeface="Arial" pitchFamily="34" charset="0"/>
              <a:buChar char="•"/>
            </a:pPr>
            <a:r>
              <a:rPr lang="en-US" sz="1200" kern="1200" dirty="0" smtClean="0">
                <a:solidFill>
                  <a:schemeClr val="tx1"/>
                </a:solidFill>
                <a:effectLst/>
                <a:latin typeface="+mn-lt"/>
                <a:ea typeface="+mn-ea"/>
                <a:cs typeface="+mn-cs"/>
              </a:rPr>
              <a:t>All parts have been modeled with isotropic properties except for the winding blocks of the coil which are modeled with anisotropic material properties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16</a:t>
            </a:fld>
            <a:endParaRPr lang="en-US"/>
          </a:p>
        </p:txBody>
      </p:sp>
    </p:spTree>
    <p:extLst>
      <p:ext uri="{BB962C8B-B14F-4D97-AF65-F5344CB8AC3E}">
        <p14:creationId xmlns:p14="http://schemas.microsoft.com/office/powerpoint/2010/main" val="3572505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Six load-steps were considered in the Finite Element Analysis (FEA):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Under collaring press with key-ways aligned to insert the keys.</a:t>
            </a:r>
          </a:p>
          <a:p>
            <a:pPr marL="228600" lvl="0" indent="-228600">
              <a:buFont typeface="+mj-lt"/>
              <a:buAutoNum type="arabicPeriod"/>
            </a:pPr>
            <a:r>
              <a:rPr lang="en-US" sz="1200" kern="1200" dirty="0" smtClean="0">
                <a:solidFill>
                  <a:schemeClr val="tx1"/>
                </a:solidFill>
                <a:effectLst/>
                <a:latin typeface="+mn-lt"/>
                <a:ea typeface="+mn-ea"/>
                <a:cs typeface="+mn-cs"/>
              </a:rPr>
              <a:t>Collared coil.</a:t>
            </a:r>
          </a:p>
          <a:p>
            <a:pPr marL="228600" lvl="0" indent="-228600">
              <a:buFont typeface="+mj-lt"/>
              <a:buAutoNum type="arabicPeriod"/>
            </a:pPr>
            <a:r>
              <a:rPr lang="en-US" sz="1200" kern="1200" dirty="0" smtClean="0">
                <a:solidFill>
                  <a:schemeClr val="tx1"/>
                </a:solidFill>
                <a:effectLst/>
                <a:latin typeface="+mn-lt"/>
                <a:ea typeface="+mn-ea"/>
                <a:cs typeface="+mn-cs"/>
              </a:rPr>
              <a:t>Yoke assembly at 293 K.</a:t>
            </a:r>
          </a:p>
          <a:p>
            <a:pPr marL="228600" lvl="0" indent="-228600">
              <a:buFont typeface="+mj-lt"/>
              <a:buAutoNum type="arabicPeriod"/>
            </a:pPr>
            <a:r>
              <a:rPr lang="en-US" sz="1200" kern="1200" dirty="0" smtClean="0">
                <a:solidFill>
                  <a:schemeClr val="tx1"/>
                </a:solidFill>
                <a:effectLst/>
                <a:latin typeface="+mn-lt"/>
                <a:ea typeface="+mn-ea"/>
                <a:cs typeface="+mn-cs"/>
              </a:rPr>
              <a:t>At 4.2 K.</a:t>
            </a:r>
          </a:p>
          <a:p>
            <a:pPr marL="228600" lvl="0" indent="-228600">
              <a:buFont typeface="+mj-lt"/>
              <a:buAutoNum type="arabicPeriod"/>
            </a:pPr>
            <a:r>
              <a:rPr lang="en-US" sz="1200" kern="1200" dirty="0" smtClean="0">
                <a:solidFill>
                  <a:schemeClr val="tx1"/>
                </a:solidFill>
                <a:effectLst/>
                <a:latin typeface="+mn-lt"/>
                <a:ea typeface="+mn-ea"/>
                <a:cs typeface="+mn-cs"/>
              </a:rPr>
              <a:t>At 4.2 K, 140 T/m.</a:t>
            </a:r>
          </a:p>
          <a:p>
            <a:pPr marL="228600" lvl="0" indent="-228600">
              <a:buFont typeface="+mj-lt"/>
              <a:buAutoNum type="arabicPeriod"/>
            </a:pPr>
            <a:r>
              <a:rPr lang="en-US" sz="1200" kern="1200" dirty="0" smtClean="0">
                <a:solidFill>
                  <a:schemeClr val="tx1"/>
                </a:solidFill>
                <a:effectLst/>
                <a:latin typeface="+mn-lt"/>
                <a:ea typeface="+mn-ea"/>
                <a:cs typeface="+mn-cs"/>
              </a:rPr>
              <a:t>At 4.2 K, 155 T/m.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17</a:t>
            </a:fld>
            <a:endParaRPr lang="en-US"/>
          </a:p>
        </p:txBody>
      </p:sp>
    </p:spTree>
    <p:extLst>
      <p:ext uri="{BB962C8B-B14F-4D97-AF65-F5344CB8AC3E}">
        <p14:creationId xmlns:p14="http://schemas.microsoft.com/office/powerpoint/2010/main" val="342583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18</a:t>
            </a:fld>
            <a:endParaRPr lang="en-US"/>
          </a:p>
        </p:txBody>
      </p:sp>
    </p:spTree>
    <p:extLst>
      <p:ext uri="{BB962C8B-B14F-4D97-AF65-F5344CB8AC3E}">
        <p14:creationId xmlns:p14="http://schemas.microsoft.com/office/powerpoint/2010/main" val="215371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design study converged to the shim thicknesses listed in this table.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These assembly parameters ensure that the design goals, that</a:t>
            </a:r>
            <a:r>
              <a:rPr lang="en-US" sz="1200" kern="1200" baseline="0" dirty="0" smtClean="0">
                <a:solidFill>
                  <a:schemeClr val="tx1"/>
                </a:solidFill>
                <a:effectLst/>
                <a:latin typeface="+mn-lt"/>
                <a:ea typeface="+mn-ea"/>
                <a:cs typeface="+mn-cs"/>
              </a:rPr>
              <a:t> I</a:t>
            </a:r>
            <a:r>
              <a:rPr lang="en-US" sz="1200" kern="1200" dirty="0" smtClean="0">
                <a:solidFill>
                  <a:schemeClr val="tx1"/>
                </a:solidFill>
                <a:effectLst/>
                <a:latin typeface="+mn-lt"/>
                <a:ea typeface="+mn-ea"/>
                <a:cs typeface="+mn-cs"/>
              </a:rPr>
              <a:t> mentioned above, are met at all times.</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19</a:t>
            </a:fld>
            <a:endParaRPr lang="en-US"/>
          </a:p>
        </p:txBody>
      </p:sp>
    </p:spTree>
    <p:extLst>
      <p:ext uri="{BB962C8B-B14F-4D97-AF65-F5344CB8AC3E}">
        <p14:creationId xmlns:p14="http://schemas.microsoft.com/office/powerpoint/2010/main" val="342583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2</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20</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21</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22</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23</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24</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25</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azimuthal coil stress evolution for the six load steps is presented in this plot.</a:t>
            </a:r>
          </a:p>
          <a:p>
            <a:pPr marL="228600" indent="-228600">
              <a:buFont typeface="+mj-lt"/>
              <a:buAutoNum type="arabicPeriod"/>
            </a:pPr>
            <a:r>
              <a:rPr lang="en-US" sz="1200" kern="1200" dirty="0" smtClean="0">
                <a:solidFill>
                  <a:schemeClr val="tx1"/>
                </a:solidFill>
                <a:effectLst/>
                <a:latin typeface="+mn-lt"/>
                <a:ea typeface="+mn-ea"/>
                <a:cs typeface="+mn-cs"/>
              </a:rPr>
              <a:t>Under the collaring press, the peak stress is about -112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in the inner layer, near the vertical pole wedge. </a:t>
            </a:r>
          </a:p>
          <a:p>
            <a:pPr marL="228600" indent="-228600">
              <a:buFont typeface="+mj-lt"/>
              <a:buAutoNum type="arabicPeriod"/>
            </a:pPr>
            <a:r>
              <a:rPr lang="en-US" sz="1200" kern="1200" dirty="0" smtClean="0">
                <a:solidFill>
                  <a:schemeClr val="tx1"/>
                </a:solidFill>
                <a:effectLst/>
                <a:latin typeface="+mn-lt"/>
                <a:ea typeface="+mn-ea"/>
                <a:cs typeface="+mn-cs"/>
              </a:rPr>
              <a:t>After releasing the press, the spring back and stress re-distribution reduces the coil stress by about 25</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MPa.The</a:t>
            </a:r>
            <a:r>
              <a:rPr lang="en-US" sz="1200" kern="1200" dirty="0" smtClean="0">
                <a:solidFill>
                  <a:schemeClr val="tx1"/>
                </a:solidFill>
                <a:effectLst/>
                <a:latin typeface="+mn-lt"/>
                <a:ea typeface="+mn-ea"/>
                <a:cs typeface="+mn-cs"/>
              </a:rPr>
              <a:t> yoke assembly increases the coil compression by about 50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r>
          </a:p>
          <a:p>
            <a:pPr marL="228600" indent="-228600">
              <a:buFont typeface="+mj-lt"/>
              <a:buAutoNum type="arabicPeriod"/>
            </a:pPr>
            <a:r>
              <a:rPr lang="en-US" sz="1200" kern="1200" dirty="0" smtClean="0">
                <a:solidFill>
                  <a:schemeClr val="tx1"/>
                </a:solidFill>
                <a:effectLst/>
                <a:latin typeface="+mn-lt"/>
                <a:ea typeface="+mn-ea"/>
                <a:cs typeface="+mn-cs"/>
              </a:rPr>
              <a:t>During cool down to 4.2K, the collared coil contracts more than the yoke and the pre-compression is reduced by about 30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r>
          </a:p>
          <a:p>
            <a:pPr marL="228600" indent="-228600">
              <a:buFont typeface="+mj-lt"/>
              <a:buAutoNum type="arabicPeriod"/>
            </a:pPr>
            <a:r>
              <a:rPr lang="en-US" sz="1200" kern="1200" dirty="0" smtClean="0">
                <a:solidFill>
                  <a:schemeClr val="tx1"/>
                </a:solidFill>
                <a:effectLst/>
                <a:latin typeface="+mn-lt"/>
                <a:ea typeface="+mn-ea"/>
                <a:cs typeface="+mn-cs"/>
              </a:rPr>
              <a:t>At 140 T/m &amp; 155 T/m the very rigid structure keeps the stress distribution very uniform, inside the safe stress levels. </a:t>
            </a:r>
          </a:p>
          <a:p>
            <a:pPr marL="228600" indent="-228600">
              <a:buFont typeface="+mj-lt"/>
              <a:buAutoNum type="arabicPeriod"/>
            </a:pPr>
            <a:r>
              <a:rPr lang="en-US" sz="1200" kern="1200" dirty="0" smtClean="0">
                <a:solidFill>
                  <a:schemeClr val="tx1"/>
                </a:solidFill>
                <a:effectLst/>
                <a:latin typeface="+mn-lt"/>
                <a:ea typeface="+mn-ea"/>
                <a:cs typeface="+mn-cs"/>
              </a:rPr>
              <a:t>At 155 T/m the coil stress at the poles is 4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in tension. At the coil mid-plane, the maximum stress on the inner layer ranges from -136 to -156MPa at 155 T/m.</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26</a:t>
            </a:fld>
            <a:endParaRPr lang="en-US"/>
          </a:p>
        </p:txBody>
      </p:sp>
    </p:spTree>
    <p:extLst>
      <p:ext uri="{BB962C8B-B14F-4D97-AF65-F5344CB8AC3E}">
        <p14:creationId xmlns:p14="http://schemas.microsoft.com/office/powerpoint/2010/main" val="29140717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These figures illustrate the azimuthal coil stress evolution for the six load steps.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collaring and after shell welding, the stress at the horizontal and vertical pole has a maximum difference of about 10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As the yoke gap is slightly open at RT, there is still a slight asymmetry in the stress distribution of the coils.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rgbClr val="FF0000"/>
                </a:solidFill>
                <a:effectLst/>
                <a:latin typeface="+mn-lt"/>
                <a:ea typeface="+mn-ea"/>
                <a:cs typeface="+mn-cs"/>
              </a:rPr>
              <a:t>After the cool down, the yoke gap is firmly closed. The stress distribution between the vertical and horizontal pole is symmetric. The poles have highest and the mid-plane lowest pressure to counter-balance the Lorentz forces. </a:t>
            </a:r>
            <a:endParaRPr lang="en-US" baseline="0" dirty="0" smtClean="0"/>
          </a:p>
        </p:txBody>
      </p:sp>
      <p:sp>
        <p:nvSpPr>
          <p:cNvPr id="4" name="Slide Number Placeholder 3"/>
          <p:cNvSpPr>
            <a:spLocks noGrp="1"/>
          </p:cNvSpPr>
          <p:nvPr>
            <p:ph type="sldNum" sz="quarter" idx="10"/>
          </p:nvPr>
        </p:nvSpPr>
        <p:spPr/>
        <p:txBody>
          <a:bodyPr/>
          <a:lstStyle/>
          <a:p>
            <a:fld id="{B77AFC91-FF3F-4B7E-A2FB-ECBBE848AA1A}" type="slidenum">
              <a:rPr lang="en-US" smtClean="0"/>
              <a:pPr/>
              <a:t>27</a:t>
            </a:fld>
            <a:endParaRPr lang="en-US"/>
          </a:p>
        </p:txBody>
      </p:sp>
    </p:spTree>
    <p:extLst>
      <p:ext uri="{BB962C8B-B14F-4D97-AF65-F5344CB8AC3E}">
        <p14:creationId xmlns:p14="http://schemas.microsoft.com/office/powerpoint/2010/main" val="31032762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design goal is to achieve a symmetric deformation of the vertical and the horizontal pole turns during cool down, to prevent any distortions from </a:t>
            </a:r>
            <a:r>
              <a:rPr lang="en-US" sz="1200" kern="1200" dirty="0" err="1" smtClean="0">
                <a:solidFill>
                  <a:schemeClr val="tx1"/>
                </a:solidFill>
                <a:effectLst/>
                <a:latin typeface="+mn-lt"/>
                <a:ea typeface="+mn-ea"/>
                <a:cs typeface="+mn-cs"/>
              </a:rPr>
              <a:t>quadrupole</a:t>
            </a:r>
            <a:r>
              <a:rPr lang="en-US" sz="1200" kern="1200" dirty="0" smtClean="0">
                <a:solidFill>
                  <a:schemeClr val="tx1"/>
                </a:solidFill>
                <a:effectLst/>
                <a:latin typeface="+mn-lt"/>
                <a:ea typeface="+mn-ea"/>
                <a:cs typeface="+mn-cs"/>
              </a:rPr>
              <a:t> symmetry.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This Figure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shows the radial deformation of the coil.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Under press the coil assembly deforms elliptically outwards along the horizontal axis,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while after spring back the elliptic deformation is along the vertical axis.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the yoke assembly the yoke gap is slightly open and determined by the Al-bars. The additional radial shim pushes</a:t>
            </a:r>
            <a:r>
              <a:rPr lang="en-US" sz="1200" kern="1200" baseline="0" dirty="0" smtClean="0">
                <a:solidFill>
                  <a:schemeClr val="tx1"/>
                </a:solidFill>
                <a:effectLst/>
                <a:latin typeface="+mn-lt"/>
                <a:ea typeface="+mn-ea"/>
                <a:cs typeface="+mn-cs"/>
              </a:rPr>
              <a:t> the collared coil</a:t>
            </a:r>
            <a:r>
              <a:rPr lang="en-US" sz="1200" kern="1200" dirty="0" smtClean="0">
                <a:solidFill>
                  <a:schemeClr val="tx1"/>
                </a:solidFill>
                <a:effectLst/>
                <a:latin typeface="+mn-lt"/>
                <a:ea typeface="+mn-ea"/>
                <a:cs typeface="+mn-cs"/>
              </a:rPr>
              <a:t> on the vertical axis and hence some elliptic deformation is visible in the coils.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During cool down the yoke gap is firmly closed restoring the circular symmetry of the coil assembly. </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28</a:t>
            </a:fld>
            <a:endParaRPr lang="en-US"/>
          </a:p>
        </p:txBody>
      </p:sp>
    </p:spTree>
    <p:extLst>
      <p:ext uri="{BB962C8B-B14F-4D97-AF65-F5344CB8AC3E}">
        <p14:creationId xmlns:p14="http://schemas.microsoft.com/office/powerpoint/2010/main" val="22617196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reaction forces help understanding the interaction between parts and the pressure applied at their interfaces. </a:t>
            </a:r>
          </a:p>
          <a:p>
            <a:pPr marL="171450" indent="-171450">
              <a:buFont typeface="Arial" pitchFamily="34" charset="0"/>
              <a:buChar char="•"/>
            </a:pPr>
            <a:r>
              <a:rPr lang="en-US" sz="1200" kern="1200" dirty="0" smtClean="0">
                <a:solidFill>
                  <a:schemeClr val="tx1"/>
                </a:solidFill>
                <a:effectLst/>
                <a:latin typeface="+mn-lt"/>
                <a:ea typeface="+mn-ea"/>
                <a:cs typeface="+mn-cs"/>
              </a:rPr>
              <a:t>The contact area and contact pressure of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key radial interfaces are presented in these figures. The relative magnitude of the reaction is given by the arrow length.</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29</a:t>
            </a:fld>
            <a:endParaRPr lang="en-US"/>
          </a:p>
        </p:txBody>
      </p:sp>
    </p:spTree>
    <p:extLst>
      <p:ext uri="{BB962C8B-B14F-4D97-AF65-F5344CB8AC3E}">
        <p14:creationId xmlns:p14="http://schemas.microsoft.com/office/powerpoint/2010/main" val="3236543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a:t>
            </a:fld>
            <a:endParaRPr lang="en-US"/>
          </a:p>
        </p:txBody>
      </p:sp>
    </p:spTree>
    <p:extLst>
      <p:ext uri="{BB962C8B-B14F-4D97-AF65-F5344CB8AC3E}">
        <p14:creationId xmlns:p14="http://schemas.microsoft.com/office/powerpoint/2010/main" val="16222396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areas around the keys indicated in grey </a:t>
            </a:r>
            <a:r>
              <a:rPr lang="en-US" sz="1200" kern="1200" dirty="0" err="1" smtClean="0">
                <a:solidFill>
                  <a:schemeClr val="tx1"/>
                </a:solidFill>
                <a:effectLst/>
                <a:latin typeface="+mn-lt"/>
                <a:ea typeface="+mn-ea"/>
                <a:cs typeface="+mn-cs"/>
              </a:rPr>
              <a:t>colour</a:t>
            </a:r>
            <a:r>
              <a:rPr lang="en-US" sz="1200" kern="1200" dirty="0" smtClean="0">
                <a:solidFill>
                  <a:schemeClr val="tx1"/>
                </a:solidFill>
                <a:effectLst/>
                <a:latin typeface="+mn-lt"/>
                <a:ea typeface="+mn-ea"/>
                <a:cs typeface="+mn-cs"/>
              </a:rPr>
              <a:t> typically </a:t>
            </a:r>
            <a:r>
              <a:rPr lang="en-US" sz="1200" kern="1200" dirty="0" err="1" smtClean="0">
                <a:solidFill>
                  <a:schemeClr val="tx1"/>
                </a:solidFill>
                <a:effectLst/>
                <a:latin typeface="+mn-lt"/>
                <a:ea typeface="+mn-ea"/>
                <a:cs typeface="+mn-cs"/>
              </a:rPr>
              <a:t>plastify</a:t>
            </a:r>
            <a:r>
              <a:rPr lang="en-US" sz="1200" kern="1200" dirty="0" smtClean="0">
                <a:solidFill>
                  <a:schemeClr val="tx1"/>
                </a:solidFill>
                <a:effectLst/>
                <a:latin typeface="+mn-lt"/>
                <a:ea typeface="+mn-ea"/>
                <a:cs typeface="+mn-cs"/>
              </a:rPr>
              <a:t> due to the stress concentration. Except for these areas, the stress level in the collars stay well within the elastic zone at all time.</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30</a:t>
            </a:fld>
            <a:endParaRPr lang="en-US"/>
          </a:p>
        </p:txBody>
      </p:sp>
    </p:spTree>
    <p:extLst>
      <p:ext uri="{BB962C8B-B14F-4D97-AF65-F5344CB8AC3E}">
        <p14:creationId xmlns:p14="http://schemas.microsoft.com/office/powerpoint/2010/main" val="36615815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plot one can see the evolution of the radial displacement of the collar outer radius along the horizontal and vertical axis relative to the nominal (free) dimensions.</a:t>
            </a:r>
          </a:p>
          <a:p>
            <a:pPr marL="228600" indent="-228600">
              <a:buFont typeface="+mj-lt"/>
              <a:buAutoNum type="arabicPeriod"/>
            </a:pPr>
            <a:r>
              <a:rPr lang="en-US" dirty="0" smtClean="0"/>
              <a:t>At the ambient temperature one can observe the slightly </a:t>
            </a:r>
            <a:r>
              <a:rPr lang="en-US" dirty="0" err="1" smtClean="0"/>
              <a:t>ovalised</a:t>
            </a:r>
            <a:r>
              <a:rPr lang="en-US" dirty="0" smtClean="0"/>
              <a:t> shape along the vertical axis. </a:t>
            </a:r>
          </a:p>
          <a:p>
            <a:pPr marL="228600" indent="-228600">
              <a:buFont typeface="+mj-lt"/>
              <a:buAutoNum type="arabicPeriod"/>
            </a:pPr>
            <a:r>
              <a:rPr lang="en-US" dirty="0" smtClean="0"/>
              <a:t>After cool down the circular symmetry is restored </a:t>
            </a:r>
          </a:p>
          <a:p>
            <a:pPr marL="228600" indent="-228600">
              <a:buFont typeface="+mj-lt"/>
              <a:buAutoNum type="arabicPeriod"/>
            </a:pPr>
            <a:r>
              <a:rPr lang="en-US" sz="1200" kern="1200" dirty="0" smtClean="0">
                <a:solidFill>
                  <a:schemeClr val="tx1"/>
                </a:solidFill>
                <a:effectLst/>
                <a:latin typeface="+mn-lt"/>
                <a:ea typeface="+mn-ea"/>
                <a:cs typeface="+mn-cs"/>
              </a:rPr>
              <a:t>During powering the horizontal split yoke provides rigid support for the collared</a:t>
            </a:r>
            <a:r>
              <a:rPr lang="en-US" sz="1200" kern="1200" baseline="0" dirty="0" smtClean="0">
                <a:solidFill>
                  <a:schemeClr val="tx1"/>
                </a:solidFill>
                <a:effectLst/>
                <a:latin typeface="+mn-lt"/>
                <a:ea typeface="+mn-ea"/>
                <a:cs typeface="+mn-cs"/>
              </a:rPr>
              <a:t> coil</a:t>
            </a:r>
            <a:r>
              <a:rPr lang="en-US" sz="1200" kern="1200" dirty="0" smtClean="0">
                <a:solidFill>
                  <a:schemeClr val="tx1"/>
                </a:solidFill>
                <a:effectLst/>
                <a:latin typeface="+mn-lt"/>
                <a:ea typeface="+mn-ea"/>
                <a:cs typeface="+mn-cs"/>
              </a:rPr>
              <a:t>.</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31</a:t>
            </a:fld>
            <a:endParaRPr lang="en-US"/>
          </a:p>
        </p:txBody>
      </p:sp>
    </p:spTree>
    <p:extLst>
      <p:ext uri="{BB962C8B-B14F-4D97-AF65-F5344CB8AC3E}">
        <p14:creationId xmlns:p14="http://schemas.microsoft.com/office/powerpoint/2010/main" val="25848592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general rigidity of the yoke laminations is reduced by the heat exchanger holes and the horizontal split plane.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During the yoke assembly the interference between the collared coil and the yoke around the vertical axis induce slight bending of the yoke lamination around the collared coil. To compensate for this and to store the strain energy in the yoke we have introduced the additional radial shim at the collar-yoke interface in the region of the vertical axis</a:t>
            </a:r>
            <a:r>
              <a:rPr lang="en-US" sz="1200" kern="1200" baseline="0" dirty="0" smtClean="0">
                <a:solidFill>
                  <a:schemeClr val="tx1"/>
                </a:solidFill>
                <a:effectLst/>
                <a:latin typeface="+mn-lt"/>
                <a:ea typeface="+mn-ea"/>
                <a:cs typeface="+mn-cs"/>
              </a:rPr>
              <a:t> and there is</a:t>
            </a:r>
            <a:r>
              <a:rPr lang="en-US" sz="1200" kern="1200" dirty="0" smtClean="0">
                <a:solidFill>
                  <a:schemeClr val="tx1"/>
                </a:solidFill>
                <a:effectLst/>
                <a:latin typeface="+mn-lt"/>
                <a:ea typeface="+mn-ea"/>
                <a:cs typeface="+mn-cs"/>
              </a:rPr>
              <a:t> the slight taper at the mid-plane. </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32</a:t>
            </a:fld>
            <a:endParaRPr lang="en-US"/>
          </a:p>
        </p:txBody>
      </p:sp>
    </p:spTree>
    <p:extLst>
      <p:ext uri="{BB962C8B-B14F-4D97-AF65-F5344CB8AC3E}">
        <p14:creationId xmlns:p14="http://schemas.microsoft.com/office/powerpoint/2010/main" val="11821881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At ambient temperature, the yoke gap is defined by the Al-bars while at cryogenic temperature the gap is firmly closed, starting from the inner diameter towards the outer.</a:t>
            </a:r>
            <a:r>
              <a:rPr lang="en-US" sz="1200" kern="1200" baseline="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As discussed above, the slight bending of the yoke laminations results in higher contact pressure on the inner side of the Al-bars. </a:t>
            </a:r>
          </a:p>
          <a:p>
            <a:pPr marL="171450" indent="-171450">
              <a:buFont typeface="Arial" pitchFamily="34" charset="0"/>
              <a:buChar char="•"/>
            </a:pPr>
            <a:r>
              <a:rPr lang="en-US" sz="1200" kern="1200" dirty="0" smtClean="0">
                <a:solidFill>
                  <a:schemeClr val="tx1"/>
                </a:solidFill>
                <a:effectLst/>
                <a:latin typeface="+mn-lt"/>
                <a:ea typeface="+mn-ea"/>
                <a:cs typeface="+mn-cs"/>
              </a:rPr>
              <a:t>The yoke gap remains closed up to 155 T/m creating a rigid envelope for the collared coil to sustain the very high electromagnetic forces.</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33</a:t>
            </a:fld>
            <a:endParaRPr lang="en-US"/>
          </a:p>
        </p:txBody>
      </p:sp>
    </p:spTree>
    <p:extLst>
      <p:ext uri="{BB962C8B-B14F-4D97-AF65-F5344CB8AC3E}">
        <p14:creationId xmlns:p14="http://schemas.microsoft.com/office/powerpoint/2010/main" val="1638342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Al-bars control the gap between the two half-yokes at the ambient temperature.</a:t>
            </a:r>
          </a:p>
          <a:p>
            <a:pPr marL="171450" indent="-171450">
              <a:buFont typeface="Arial" pitchFamily="34" charset="0"/>
              <a:buChar char="•"/>
            </a:pPr>
            <a:r>
              <a:rPr lang="en-US" sz="1200" kern="1200" dirty="0" smtClean="0">
                <a:solidFill>
                  <a:schemeClr val="tx1"/>
                </a:solidFill>
                <a:effectLst/>
                <a:latin typeface="+mn-lt"/>
                <a:ea typeface="+mn-ea"/>
                <a:cs typeface="+mn-cs"/>
              </a:rPr>
              <a:t>The diameter of the Al-bars is chosen to shrink away from the yoke during cool down due to the differential thermal contraction allowing the closure of the yoke gap.</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34</a:t>
            </a:fld>
            <a:endParaRPr lang="en-US"/>
          </a:p>
        </p:txBody>
      </p:sp>
    </p:spTree>
    <p:extLst>
      <p:ext uri="{BB962C8B-B14F-4D97-AF65-F5344CB8AC3E}">
        <p14:creationId xmlns:p14="http://schemas.microsoft.com/office/powerpoint/2010/main" val="666356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stainless steel outer shell tension shall remain below 250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at ambient temperature.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After the welding process, the peak value of 334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 is localized in the welding area while the mean stress in the shell remains below 215 </a:t>
            </a:r>
            <a:r>
              <a:rPr lang="en-US" sz="1200" kern="1200" dirty="0" err="1" smtClean="0">
                <a:solidFill>
                  <a:schemeClr val="tx1"/>
                </a:solidFill>
                <a:effectLst/>
                <a:latin typeface="+mn-lt"/>
                <a:ea typeface="+mn-ea"/>
                <a:cs typeface="+mn-cs"/>
              </a:rPr>
              <a:t>Mpa</a:t>
            </a:r>
            <a:r>
              <a:rPr lang="en-US" sz="120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35</a:t>
            </a:fld>
            <a:endParaRPr lang="en-US"/>
          </a:p>
        </p:txBody>
      </p:sp>
    </p:spTree>
    <p:extLst>
      <p:ext uri="{BB962C8B-B14F-4D97-AF65-F5344CB8AC3E}">
        <p14:creationId xmlns:p14="http://schemas.microsoft.com/office/powerpoint/2010/main" val="22842671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37</a:t>
            </a:fld>
            <a:endParaRPr lang="en-US"/>
          </a:p>
        </p:txBody>
      </p:sp>
    </p:spTree>
    <p:extLst>
      <p:ext uri="{BB962C8B-B14F-4D97-AF65-F5344CB8AC3E}">
        <p14:creationId xmlns:p14="http://schemas.microsoft.com/office/powerpoint/2010/main" val="28945062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39</a:t>
            </a:fld>
            <a:endParaRPr lang="en-US"/>
          </a:p>
        </p:txBody>
      </p:sp>
    </p:spTree>
    <p:extLst>
      <p:ext uri="{BB962C8B-B14F-4D97-AF65-F5344CB8AC3E}">
        <p14:creationId xmlns:p14="http://schemas.microsoft.com/office/powerpoint/2010/main" val="10135300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40</a:t>
            </a:fld>
            <a:endParaRPr lang="en-US"/>
          </a:p>
        </p:txBody>
      </p:sp>
    </p:spTree>
    <p:extLst>
      <p:ext uri="{BB962C8B-B14F-4D97-AF65-F5344CB8AC3E}">
        <p14:creationId xmlns:p14="http://schemas.microsoft.com/office/powerpoint/2010/main" val="18564803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41</a:t>
            </a:fld>
            <a:endParaRPr lang="en-US"/>
          </a:p>
        </p:txBody>
      </p:sp>
    </p:spTree>
    <p:extLst>
      <p:ext uri="{BB962C8B-B14F-4D97-AF65-F5344CB8AC3E}">
        <p14:creationId xmlns:p14="http://schemas.microsoft.com/office/powerpoint/2010/main" val="4212214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MKQXF is inspired by the 11T Dipole model magnet, which</a:t>
            </a:r>
            <a:r>
              <a:rPr lang="en-US" sz="1200" kern="1200" baseline="0" dirty="0" smtClean="0">
                <a:solidFill>
                  <a:schemeClr val="tx1"/>
                </a:solidFill>
                <a:effectLst/>
                <a:latin typeface="+mn-lt"/>
                <a:ea typeface="+mn-ea"/>
                <a:cs typeface="+mn-cs"/>
              </a:rPr>
              <a:t> is</a:t>
            </a:r>
            <a:r>
              <a:rPr lang="en-US" sz="1200" kern="1200" dirty="0" smtClean="0">
                <a:solidFill>
                  <a:schemeClr val="tx1"/>
                </a:solidFill>
                <a:effectLst/>
                <a:latin typeface="+mn-lt"/>
                <a:ea typeface="+mn-ea"/>
                <a:cs typeface="+mn-cs"/>
              </a:rPr>
              <a:t> the first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magnet designed from the beginning to be compatible with the accelerator requirements and industrial production.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11T Dipole is based on the pole loading concept, in which the Ti-alloy pole is not part of the coil, but inserted during the assembly process.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first 2-m-long single aperture model magnets showed very good performance reaching the design field of 12 T and validated the pole-loading concept.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pole-loading concept has been further developed forNb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a:t>
            </a:r>
            <a:r>
              <a:rPr lang="en-US" sz="1200" kern="1200" dirty="0" err="1" smtClean="0">
                <a:solidFill>
                  <a:schemeClr val="tx1"/>
                </a:solidFill>
                <a:effectLst/>
                <a:latin typeface="+mn-lt"/>
                <a:ea typeface="+mn-ea"/>
                <a:cs typeface="+mn-cs"/>
              </a:rPr>
              <a:t>quadrupoles</a:t>
            </a:r>
            <a:r>
              <a:rPr lang="en-US" sz="1200" kern="1200" dirty="0" smtClean="0">
                <a:solidFill>
                  <a:schemeClr val="tx1"/>
                </a:solidFill>
                <a:effectLst/>
                <a:latin typeface="+mn-lt"/>
                <a:ea typeface="+mn-ea"/>
                <a:cs typeface="+mn-cs"/>
              </a:rPr>
              <a:t>. The pole region of the coils is identical to the dipole and the collared coil is based on dipole-type collars.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main advantage of using the dipole-type collars is that the collaring is done simultaneously over the entire coil length thus avoiding local shear stress in the coil, and the use of existing infrastructure (collaring presses) and well-known assembly procedures.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For benchmarking purposes and to compare with the present base-line design of the HL-LHC IR </a:t>
            </a:r>
            <a:r>
              <a:rPr lang="en-US" sz="1200" kern="1200" dirty="0" err="1" smtClean="0">
                <a:solidFill>
                  <a:schemeClr val="tx1"/>
                </a:solidFill>
                <a:effectLst/>
                <a:latin typeface="+mn-lt"/>
                <a:ea typeface="+mn-ea"/>
                <a:cs typeface="+mn-cs"/>
              </a:rPr>
              <a:t>quadrupole</a:t>
            </a:r>
            <a:r>
              <a:rPr lang="en-US" sz="1200" kern="1200" dirty="0" smtClean="0">
                <a:solidFill>
                  <a:schemeClr val="tx1"/>
                </a:solidFill>
                <a:effectLst/>
                <a:latin typeface="+mn-lt"/>
                <a:ea typeface="+mn-ea"/>
                <a:cs typeface="+mn-cs"/>
              </a:rPr>
              <a:t> QXF, based on bladder-and-key concept, this conceptual study was made with identical coils and quasi-identical magnetic characteristics</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4</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44</a:t>
            </a:fld>
            <a:endParaRPr lang="en-US"/>
          </a:p>
        </p:txBody>
      </p:sp>
    </p:spTree>
    <p:extLst>
      <p:ext uri="{BB962C8B-B14F-4D97-AF65-F5344CB8AC3E}">
        <p14:creationId xmlns:p14="http://schemas.microsoft.com/office/powerpoint/2010/main" val="41562781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46</a:t>
            </a:fld>
            <a:endParaRPr lang="en-US"/>
          </a:p>
        </p:txBody>
      </p:sp>
    </p:spTree>
    <p:extLst>
      <p:ext uri="{BB962C8B-B14F-4D97-AF65-F5344CB8AC3E}">
        <p14:creationId xmlns:p14="http://schemas.microsoft.com/office/powerpoint/2010/main" val="32002685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t>47</a:t>
            </a:fld>
            <a:endParaRPr lang="en-US"/>
          </a:p>
        </p:txBody>
      </p:sp>
    </p:spTree>
    <p:extLst>
      <p:ext uri="{BB962C8B-B14F-4D97-AF65-F5344CB8AC3E}">
        <p14:creationId xmlns:p14="http://schemas.microsoft.com/office/powerpoint/2010/main" val="22591914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7AFC91-FF3F-4B7E-A2FB-ECBBE848AA1A}" type="slidenum">
              <a:rPr lang="en-US" smtClean="0"/>
              <a:pPr/>
              <a:t>49</a:t>
            </a:fld>
            <a:endParaRPr lang="en-US"/>
          </a:p>
        </p:txBody>
      </p:sp>
    </p:spTree>
    <p:extLst>
      <p:ext uri="{BB962C8B-B14F-4D97-AF65-F5344CB8AC3E}">
        <p14:creationId xmlns:p14="http://schemas.microsoft.com/office/powerpoint/2010/main" val="2123705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main features of the MKQXF design illustrated in this figure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include:</a:t>
            </a:r>
          </a:p>
          <a:p>
            <a:pPr marL="171450" lvl="0" indent="-171450">
              <a:buFont typeface="Arial" pitchFamily="34" charset="0"/>
              <a:buChar char="•"/>
            </a:pPr>
            <a:r>
              <a:rPr lang="en-US" sz="1200" kern="1200" dirty="0" smtClean="0">
                <a:solidFill>
                  <a:schemeClr val="tx1"/>
                </a:solidFill>
                <a:effectLst/>
                <a:latin typeface="+mn-lt"/>
                <a:ea typeface="+mn-ea"/>
                <a:cs typeface="+mn-cs"/>
              </a:rPr>
              <a:t>Epoxy impregnated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coils with two winding layers.</a:t>
            </a:r>
          </a:p>
          <a:p>
            <a:pPr marL="171450" lvl="0" indent="-171450">
              <a:buFont typeface="Arial" pitchFamily="34" charset="0"/>
              <a:buChar char="•"/>
            </a:pPr>
            <a:r>
              <a:rPr lang="en-US" sz="1200" kern="1200" dirty="0" smtClean="0">
                <a:solidFill>
                  <a:schemeClr val="tx1"/>
                </a:solidFill>
                <a:effectLst/>
                <a:latin typeface="+mn-lt"/>
                <a:ea typeface="+mn-ea"/>
                <a:cs typeface="+mn-cs"/>
              </a:rPr>
              <a:t>Filler wedges to align the pole angle of the inner and outer winding layers.</a:t>
            </a:r>
          </a:p>
          <a:p>
            <a:pPr marL="171450" lvl="0" indent="-171450">
              <a:buFont typeface="Arial" pitchFamily="34" charset="0"/>
              <a:buChar char="•"/>
            </a:pPr>
            <a:r>
              <a:rPr lang="en-US" sz="1200" kern="1200" dirty="0" smtClean="0">
                <a:solidFill>
                  <a:schemeClr val="tx1"/>
                </a:solidFill>
                <a:effectLst/>
                <a:latin typeface="+mn-lt"/>
                <a:ea typeface="+mn-ea"/>
                <a:cs typeface="+mn-cs"/>
              </a:rPr>
              <a:t>Removable Ti-alloy pole-wedges, which at the mid-plane have a 12</a:t>
            </a:r>
            <a:r>
              <a:rPr lang="en-US" sz="1200" kern="1200" baseline="30000" dirty="0" smtClean="0">
                <a:solidFill>
                  <a:schemeClr val="tx1"/>
                </a:solidFill>
                <a:effectLst/>
                <a:latin typeface="+mn-lt"/>
                <a:ea typeface="+mn-ea"/>
                <a:cs typeface="+mn-cs"/>
              </a:rPr>
              <a:t>o</a:t>
            </a:r>
            <a:r>
              <a:rPr lang="en-US" sz="1200" kern="1200" dirty="0" smtClean="0">
                <a:solidFill>
                  <a:schemeClr val="tx1"/>
                </a:solidFill>
                <a:effectLst/>
                <a:latin typeface="+mn-lt"/>
                <a:ea typeface="+mn-ea"/>
                <a:cs typeface="+mn-cs"/>
              </a:rPr>
              <a:t> taper, such that the long collars with similar taper, push the wedge radially in during the collaring process.</a:t>
            </a:r>
          </a:p>
          <a:p>
            <a:pPr marL="171450" lvl="0" indent="-171450">
              <a:buFont typeface="Arial" pitchFamily="34" charset="0"/>
              <a:buChar char="•"/>
            </a:pPr>
            <a:r>
              <a:rPr lang="en-US" sz="1200" kern="1200" dirty="0" smtClean="0">
                <a:solidFill>
                  <a:schemeClr val="tx1"/>
                </a:solidFill>
                <a:effectLst/>
                <a:latin typeface="+mn-lt"/>
                <a:ea typeface="+mn-ea"/>
                <a:cs typeface="+mn-cs"/>
              </a:rPr>
              <a:t>2-mm-thick stainless steel loading plates to protect the coil and to evenly distribute pressure on the pole turns.</a:t>
            </a:r>
          </a:p>
          <a:p>
            <a:pPr marL="171450" lvl="0" indent="-171450">
              <a:buFont typeface="Arial" pitchFamily="34" charset="0"/>
              <a:buChar char="•"/>
            </a:pPr>
            <a:r>
              <a:rPr lang="en-US" sz="1200" kern="1200" dirty="0" smtClean="0">
                <a:solidFill>
                  <a:schemeClr val="tx1"/>
                </a:solidFill>
                <a:effectLst/>
                <a:latin typeface="+mn-lt"/>
                <a:ea typeface="+mn-ea"/>
                <a:cs typeface="+mn-cs"/>
              </a:rPr>
              <a:t>Ground insulation composed of 5 radial layers of 125 µm polyimide between the coil and the collaring shoe. The inner-most layer (so-called trace), that is glued to the coils, to ensure good thermal contact, includes the protection heaters and the electrical circuits for the voltage taps and the strain gauges.</a:t>
            </a:r>
          </a:p>
          <a:p>
            <a:pPr marL="171450" lvl="0" indent="-171450">
              <a:buFont typeface="Arial" pitchFamily="34" charset="0"/>
              <a:buChar char="•"/>
            </a:pPr>
            <a:r>
              <a:rPr lang="en-US" sz="1200" kern="1200" dirty="0" smtClean="0">
                <a:solidFill>
                  <a:schemeClr val="tx1"/>
                </a:solidFill>
                <a:effectLst/>
                <a:latin typeface="+mn-lt"/>
                <a:ea typeface="+mn-ea"/>
                <a:cs typeface="+mn-cs"/>
              </a:rPr>
              <a:t>St. steel collaring shoe protecting the coils from the collars. Dipole-type collars (long and short collar) with collaring keys and pins to form the pre-assembled collar packs.</a:t>
            </a:r>
          </a:p>
          <a:p>
            <a:pPr marL="171450" lvl="0" indent="-171450">
              <a:buFont typeface="Arial" pitchFamily="34" charset="0"/>
              <a:buChar char="•"/>
            </a:pPr>
            <a:r>
              <a:rPr lang="en-US" sz="1200" kern="1200" dirty="0" smtClean="0">
                <a:solidFill>
                  <a:schemeClr val="tx1"/>
                </a:solidFill>
                <a:effectLst/>
                <a:latin typeface="+mn-lt"/>
                <a:ea typeface="+mn-ea"/>
                <a:cs typeface="+mn-cs"/>
              </a:rPr>
              <a:t>The laminated yoke is made in two halves, with a horizontal tapered split</a:t>
            </a:r>
          </a:p>
          <a:p>
            <a:pPr marL="171450" lvl="0" indent="-171450">
              <a:buFont typeface="Arial" pitchFamily="34" charset="0"/>
              <a:buChar char="•"/>
            </a:pPr>
            <a:r>
              <a:rPr lang="en-US" sz="1200" kern="1200" dirty="0" smtClean="0">
                <a:solidFill>
                  <a:schemeClr val="tx1"/>
                </a:solidFill>
                <a:effectLst/>
                <a:latin typeface="+mn-lt"/>
                <a:ea typeface="+mn-ea"/>
                <a:cs typeface="+mn-cs"/>
              </a:rPr>
              <a:t>Aluminum gap controllers bars located on yoke mid-plane.</a:t>
            </a:r>
          </a:p>
          <a:p>
            <a:pPr marL="171450" lvl="0" indent="-171450">
              <a:buFont typeface="Arial" pitchFamily="34" charset="0"/>
              <a:buChar char="•"/>
            </a:pPr>
            <a:r>
              <a:rPr lang="en-US" sz="1200" kern="1200" dirty="0" smtClean="0">
                <a:solidFill>
                  <a:schemeClr val="tx1"/>
                </a:solidFill>
                <a:effectLst/>
                <a:latin typeface="+mn-lt"/>
                <a:ea typeface="+mn-ea"/>
                <a:cs typeface="+mn-cs"/>
              </a:rPr>
              <a:t>Collaring Keys</a:t>
            </a:r>
          </a:p>
          <a:p>
            <a:pPr marL="171450" indent="-171450">
              <a:buFont typeface="Arial" pitchFamily="34" charset="0"/>
              <a:buChar char="•"/>
            </a:pPr>
            <a:r>
              <a:rPr lang="en-US" sz="1200" kern="1200" dirty="0" smtClean="0">
                <a:solidFill>
                  <a:schemeClr val="tx1"/>
                </a:solidFill>
                <a:effectLst/>
                <a:latin typeface="+mn-lt"/>
                <a:ea typeface="+mn-ea"/>
                <a:cs typeface="+mn-cs"/>
              </a:rPr>
              <a:t>15-mm-thick stainless steel shell</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5</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The two-layer coils are wound with a single length of Rutherford-type cable without an internal splice</a:t>
            </a:r>
          </a:p>
          <a:p>
            <a:pPr marL="171450" indent="-171450">
              <a:buFont typeface="Arial" pitchFamily="34" charset="0"/>
              <a:buChar char="•"/>
            </a:pPr>
            <a:r>
              <a:rPr lang="en-US" sz="1200" kern="1200" dirty="0" smtClean="0">
                <a:solidFill>
                  <a:schemeClr val="tx1"/>
                </a:solidFill>
                <a:effectLst/>
                <a:latin typeface="+mn-lt"/>
                <a:ea typeface="+mn-ea"/>
                <a:cs typeface="+mn-cs"/>
              </a:rPr>
              <a:t>The coil dimensions and the fabrication process are identical to the QXF coils except for the pole region</a:t>
            </a:r>
          </a:p>
          <a:p>
            <a:pPr marL="171450" indent="-171450">
              <a:buFont typeface="Arial" pitchFamily="34" charset="0"/>
              <a:buChar char="•"/>
            </a:pPr>
            <a:r>
              <a:rPr lang="en-US" sz="1200" kern="1200" dirty="0" smtClean="0">
                <a:solidFill>
                  <a:schemeClr val="tx1"/>
                </a:solidFill>
                <a:effectLst/>
                <a:latin typeface="+mn-lt"/>
                <a:ea typeface="+mn-ea"/>
                <a:cs typeface="+mn-cs"/>
              </a:rPr>
              <a:t>The pole angle of the inner and outer winding layers is aligned by inserting additional filler wedge on the outer layer</a:t>
            </a:r>
          </a:p>
          <a:p>
            <a:pPr marL="171450" indent="-171450">
              <a:buFont typeface="Arial" pitchFamily="34" charset="0"/>
              <a:buChar char="•"/>
            </a:pPr>
            <a:r>
              <a:rPr lang="en-US" sz="1200" kern="1200" dirty="0" smtClean="0">
                <a:solidFill>
                  <a:schemeClr val="tx1"/>
                </a:solidFill>
                <a:effectLst/>
                <a:latin typeface="+mn-lt"/>
                <a:ea typeface="+mn-ea"/>
                <a:cs typeface="+mn-cs"/>
              </a:rPr>
              <a:t>To protect the coil and to distribute the pole pressure more evenly across the coil, 2-mm-thick stainless steel loading plates are added at the pole.</a:t>
            </a:r>
          </a:p>
        </p:txBody>
      </p:sp>
      <p:sp>
        <p:nvSpPr>
          <p:cNvPr id="4" name="Slide Number Placeholder 3"/>
          <p:cNvSpPr>
            <a:spLocks noGrp="1"/>
          </p:cNvSpPr>
          <p:nvPr>
            <p:ph type="sldNum" sz="quarter" idx="10"/>
          </p:nvPr>
        </p:nvSpPr>
        <p:spPr/>
        <p:txBody>
          <a:bodyPr/>
          <a:lstStyle/>
          <a:p>
            <a:fld id="{B77AFC91-FF3F-4B7E-A2FB-ECBBE848AA1A}" type="slidenum">
              <a:rPr lang="en-US" smtClean="0"/>
              <a:pPr/>
              <a:t>6</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four impregnated coils are assembled together with the appropriate ground insulation that goes around the coil mid-plane and over the loading plate at the pole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wedges are then inserted in the coils, which also secures the ground insulation in place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collaring shoes are mounted around the ground insulation prior to pre-assembling the collar-packs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collaring press has five contact areas with each collar, and pushes the upper collar pack towards the lower until the key-ways are aligned to allow the insertion of the narrow face of the tapered keys. Once the keys have been pushed in the press is released and the collared coil held together by the keys.</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wedges in the vertical axis are similar to the 11 T Dipole pole wedges with the alignment slot that locates the collar nose and transmits the vertical force from the collars to the pole wedge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the horizontal plane the pole wedge has a 12</a:t>
            </a:r>
            <a:r>
              <a:rPr lang="en-US" sz="1200" kern="1200" baseline="30000" dirty="0" smtClean="0">
                <a:solidFill>
                  <a:schemeClr val="tx1"/>
                </a:solidFill>
                <a:effectLst/>
                <a:latin typeface="+mn-lt"/>
                <a:ea typeface="+mn-ea"/>
                <a:cs typeface="+mn-cs"/>
              </a:rPr>
              <a:t>o </a:t>
            </a:r>
            <a:r>
              <a:rPr lang="en-US" sz="1200" kern="1200" dirty="0" smtClean="0">
                <a:solidFill>
                  <a:schemeClr val="tx1"/>
                </a:solidFill>
                <a:effectLst/>
                <a:latin typeface="+mn-lt"/>
                <a:ea typeface="+mn-ea"/>
                <a:cs typeface="+mn-cs"/>
              </a:rPr>
              <a:t>taper such that the long collars with similar taper near the horizontal plane push the wedge radially in during the collaring (Fig. 7). The stress relief notch in the pole wedges is essential for the stress distribution of the inner layer pole-turns.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On the outer radius the short collar is 0.5 mm smaller than the long collar. Therefore, the short collars can be considered essentially as fillers except for the mating plane region, where they contribute to the lateral rigidity of the collared coil.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7</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laminated iron yoke, with an outer diameter of 600 mm, is made of two halves with a horizontal split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yoke mid-plane is tapered such that with the contact on the inner radius the outer radius has a 0.05 mm gap in the free state</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single aperture quadrupoles operating at superfluid helium one or two heat exchanger tubes typically run through the yoke. For symmetry reason additional two holes are added in the yoke laminations and can be used for mechanical purposes by inserting Al-bars. By appropriate dimensioning, the differential thermal contraction of the yoke, the collared coil and the Al-bars shall be accounted for such that the yoke gap is closed at cryogenic temperature and contact at the collar-yoke interface is preserved. This requires the yoke gap to remain slightly open at ambient temperature.</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An open gap is very difficult to accurately control during the yoke assembly in the powerful welding press and it is better to press against a known reference plane.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Al-bars act as gap controller allowing an accurate adjustment of the yoke gap during the assembly phase and protecting the coil from over-compression.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During the cool down the gap controller then shrinks away from the iron allowing the closure of the gap and hence ensuring static and rigid envelope around the collared coil.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At cryogenic temperature, the yoke gap shall remain closed. This creates a very rigid structure to sustain the magnetic forces and to avoid coil deformation that can have deleterious effect on quench performance and field quality.</a:t>
            </a:r>
          </a:p>
          <a:p>
            <a:pPr marL="0" indent="0">
              <a:buFont typeface="Arial" panose="020B0604020202020204" pitchFamily="34" charset="0"/>
              <a:buNone/>
            </a:pP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8</a:t>
            </a:fld>
            <a:endParaRPr lang="en-US"/>
          </a:p>
        </p:txBody>
      </p:sp>
    </p:spTree>
    <p:extLst>
      <p:ext uri="{BB962C8B-B14F-4D97-AF65-F5344CB8AC3E}">
        <p14:creationId xmlns:p14="http://schemas.microsoft.com/office/powerpoint/2010/main" val="3430917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pole-loading concept allows the tailoring of the coil pre-compression to counter-balance the effects of the electromagnetic forces and to minimize the stress gradients across the brittle Nb</a:t>
            </a:r>
            <a:r>
              <a:rPr lang="en-US" sz="1200" kern="1200" baseline="-25000" dirty="0" smtClean="0">
                <a:solidFill>
                  <a:schemeClr val="tx1"/>
                </a:solidFill>
                <a:effectLst/>
                <a:latin typeface="+mn-lt"/>
                <a:ea typeface="+mn-ea"/>
                <a:cs typeface="+mn-cs"/>
              </a:rPr>
              <a:t>3</a:t>
            </a:r>
            <a:r>
              <a:rPr lang="en-US" sz="1200" kern="1200" dirty="0" smtClean="0">
                <a:solidFill>
                  <a:schemeClr val="tx1"/>
                </a:solidFill>
                <a:effectLst/>
                <a:latin typeface="+mn-lt"/>
                <a:ea typeface="+mn-ea"/>
                <a:cs typeface="+mn-cs"/>
              </a:rPr>
              <a:t>Sn coils. The experience with the 11 T model magnets has also proven the compensation of the dimensional distortions (up to several tenths of mm) of the coils by shimming. The shim locations considered in this study are shown in this figure.</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pole and mid-plane shims are primarily used for the adjustment of the pre-stress and the radial shim between the collar and the coils can be used to compensate for the dimensional differences of the coils. In addition, the adjustment shim between the pole wedge and the collar can be used at the model phase to adjust the pre-loading by adjusting the radial position of the wedge relative to the coil without taking the coil assembly apart. These shims would not be used once a good dimensional reproducibility of the coils has been reached. There is a shim between the collared coil and the yoke that provides positive and negative adjustment of this interface. The contact area can also be limited to cover only part of the circumference, if necessary.</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7AFC91-FF3F-4B7E-A2FB-ECBBE848AA1A}" type="slidenum">
              <a:rPr lang="en-US" smtClean="0"/>
              <a:pPr/>
              <a:t>9</a:t>
            </a:fld>
            <a:endParaRPr lang="en-US"/>
          </a:p>
        </p:txBody>
      </p:sp>
    </p:spTree>
    <p:extLst>
      <p:ext uri="{BB962C8B-B14F-4D97-AF65-F5344CB8AC3E}">
        <p14:creationId xmlns:p14="http://schemas.microsoft.com/office/powerpoint/2010/main" val="1725887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407229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435090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16673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18EA5D6-E8F5-4A29-98E4-C8F38E821A91}"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544481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18EA5D6-E8F5-4A29-98E4-C8F38E821A91}" type="datetimeFigureOut">
              <a:rPr lang="en-US" smtClean="0"/>
              <a:pPr/>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244704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B18EA5D6-E8F5-4A29-98E4-C8F38E821A91}"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588864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18EA5D6-E8F5-4A29-98E4-C8F38E821A91}" type="datetimeFigureOut">
              <a:rPr lang="en-US" smtClean="0"/>
              <a:pPr/>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2642630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B18EA5D6-E8F5-4A29-98E4-C8F38E821A91}" type="datetimeFigureOut">
              <a:rPr lang="en-US" smtClean="0"/>
              <a:pPr/>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743396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8EA5D6-E8F5-4A29-98E4-C8F38E821A91}" type="datetimeFigureOut">
              <a:rPr lang="en-US" smtClean="0"/>
              <a:pPr/>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2188936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18EA5D6-E8F5-4A29-98E4-C8F38E821A91}"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1509688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18EA5D6-E8F5-4A29-98E4-C8F38E821A91}" type="datetimeFigureOut">
              <a:rPr lang="en-US" smtClean="0"/>
              <a:pPr/>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C7B34B-0BD1-4DD0-A840-42A141F8465D}" type="slidenum">
              <a:rPr lang="en-US" smtClean="0"/>
              <a:pPr/>
              <a:t>‹#›</a:t>
            </a:fld>
            <a:endParaRPr lang="en-US"/>
          </a:p>
        </p:txBody>
      </p:sp>
    </p:spTree>
    <p:extLst>
      <p:ext uri="{BB962C8B-B14F-4D97-AF65-F5344CB8AC3E}">
        <p14:creationId xmlns:p14="http://schemas.microsoft.com/office/powerpoint/2010/main" val="880203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8EA5D6-E8F5-4A29-98E4-C8F38E821A91}" type="datetimeFigureOut">
              <a:rPr lang="en-US" smtClean="0"/>
              <a:pPr/>
              <a:t>12/9/2015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C7B34B-0BD1-4DD0-A840-42A141F8465D}" type="slidenum">
              <a:rPr lang="en-US" smtClean="0"/>
              <a:pPr/>
              <a:t>‹#›</a:t>
            </a:fld>
            <a:endParaRPr lang="en-US"/>
          </a:p>
        </p:txBody>
      </p:sp>
    </p:spTree>
    <p:extLst>
      <p:ext uri="{BB962C8B-B14F-4D97-AF65-F5344CB8AC3E}">
        <p14:creationId xmlns:p14="http://schemas.microsoft.com/office/powerpoint/2010/main" val="28243781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png"/><Relationship Id="rId7" Type="http://schemas.openxmlformats.org/officeDocument/2006/relationships/diagramLayout" Target="../diagrams/layout1.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Data" Target="../diagrams/data1.xml"/><Relationship Id="rId5" Type="http://schemas.openxmlformats.org/officeDocument/2006/relationships/image" Target="../media/image3.png"/><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3.png"/><Relationship Id="rId3" Type="http://schemas.openxmlformats.org/officeDocument/2006/relationships/image" Target="../media/image1.png"/><Relationship Id="rId7" Type="http://schemas.openxmlformats.org/officeDocument/2006/relationships/image" Target="../media/image38.png"/><Relationship Id="rId12"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png"/><Relationship Id="rId10" Type="http://schemas.openxmlformats.org/officeDocument/2006/relationships/image" Target="../media/image41.png"/><Relationship Id="rId4" Type="http://schemas.openxmlformats.org/officeDocument/2006/relationships/image" Target="../media/image2.png"/><Relationship Id="rId9" Type="http://schemas.openxmlformats.org/officeDocument/2006/relationships/image" Target="../media/image40.png"/></Relationships>
</file>

<file path=ppt/slides/_rels/slide27.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1.png"/><Relationship Id="rId7" Type="http://schemas.openxmlformats.org/officeDocument/2006/relationships/chart" Target="../charts/chart2.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4.png"/><Relationship Id="rId11" Type="http://schemas.openxmlformats.org/officeDocument/2006/relationships/image" Target="../media/image46.png"/><Relationship Id="rId5" Type="http://schemas.openxmlformats.org/officeDocument/2006/relationships/image" Target="../media/image3.png"/><Relationship Id="rId10" Type="http://schemas.openxmlformats.org/officeDocument/2006/relationships/image" Target="../media/image45.png"/><Relationship Id="rId4" Type="http://schemas.openxmlformats.org/officeDocument/2006/relationships/image" Target="../media/image2.png"/><Relationship Id="rId9" Type="http://schemas.openxmlformats.org/officeDocument/2006/relationships/chart" Target="../charts/chart4.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png"/><Relationship Id="rId7"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png"/><Relationship Id="rId7"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3.png"/><Relationship Id="rId10" Type="http://schemas.openxmlformats.org/officeDocument/2006/relationships/image" Target="../media/image55.png"/><Relationship Id="rId4" Type="http://schemas.openxmlformats.org/officeDocument/2006/relationships/image" Target="../media/image2.png"/><Relationship Id="rId9" Type="http://schemas.openxmlformats.org/officeDocument/2006/relationships/image" Target="../media/image54.png"/></Relationships>
</file>

<file path=ppt/slides/_rels/slide31.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1.png"/><Relationship Id="rId7" Type="http://schemas.openxmlformats.org/officeDocument/2006/relationships/image" Target="../media/image57.png"/><Relationship Id="rId12" Type="http://schemas.openxmlformats.org/officeDocument/2006/relationships/chart" Target="../charts/chart6.xm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3.png"/><Relationship Id="rId10" Type="http://schemas.openxmlformats.org/officeDocument/2006/relationships/image" Target="../media/image60.png"/><Relationship Id="rId4" Type="http://schemas.openxmlformats.org/officeDocument/2006/relationships/image" Target="../media/image2.png"/><Relationship Id="rId9" Type="http://schemas.openxmlformats.org/officeDocument/2006/relationships/image" Target="../media/image59.png"/></Relationships>
</file>

<file path=ppt/slides/_rels/slide3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1.png"/><Relationship Id="rId7" Type="http://schemas.openxmlformats.org/officeDocument/2006/relationships/image" Target="../media/image63.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3.png"/><Relationship Id="rId10" Type="http://schemas.openxmlformats.org/officeDocument/2006/relationships/chart" Target="../charts/chart7.xml"/><Relationship Id="rId4" Type="http://schemas.openxmlformats.org/officeDocument/2006/relationships/image" Target="../media/image2.png"/><Relationship Id="rId9" Type="http://schemas.openxmlformats.org/officeDocument/2006/relationships/image" Target="../media/image65.png"/></Relationships>
</file>

<file path=ppt/slides/_rels/slide33.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png"/><Relationship Id="rId7"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66.png"/><Relationship Id="rId11" Type="http://schemas.openxmlformats.org/officeDocument/2006/relationships/chart" Target="../charts/chart8.xml"/><Relationship Id="rId5" Type="http://schemas.openxmlformats.org/officeDocument/2006/relationships/image" Target="../media/image3.png"/><Relationship Id="rId10" Type="http://schemas.openxmlformats.org/officeDocument/2006/relationships/image" Target="../media/image70.png"/><Relationship Id="rId4" Type="http://schemas.openxmlformats.org/officeDocument/2006/relationships/image" Target="../media/image2.png"/><Relationship Id="rId9" Type="http://schemas.openxmlformats.org/officeDocument/2006/relationships/image" Target="../media/image69.png"/></Relationships>
</file>

<file path=ppt/slides/_rels/slide34.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png"/><Relationship Id="rId7"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71.png"/><Relationship Id="rId11" Type="http://schemas.openxmlformats.org/officeDocument/2006/relationships/chart" Target="../charts/chart9.xml"/><Relationship Id="rId5" Type="http://schemas.openxmlformats.org/officeDocument/2006/relationships/image" Target="../media/image3.png"/><Relationship Id="rId10" Type="http://schemas.openxmlformats.org/officeDocument/2006/relationships/image" Target="../media/image70.png"/><Relationship Id="rId4" Type="http://schemas.openxmlformats.org/officeDocument/2006/relationships/image" Target="../media/image2.png"/><Relationship Id="rId9" Type="http://schemas.openxmlformats.org/officeDocument/2006/relationships/image" Target="../media/image74.png"/></Relationships>
</file>

<file path=ppt/slides/_rels/slide35.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1.png"/><Relationship Id="rId7" Type="http://schemas.openxmlformats.org/officeDocument/2006/relationships/image" Target="../media/image76.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75.png"/><Relationship Id="rId11" Type="http://schemas.openxmlformats.org/officeDocument/2006/relationships/image" Target="../media/image79.png"/><Relationship Id="rId5" Type="http://schemas.openxmlformats.org/officeDocument/2006/relationships/image" Target="../media/image3.png"/><Relationship Id="rId10" Type="http://schemas.openxmlformats.org/officeDocument/2006/relationships/chart" Target="../charts/chart10.xml"/><Relationship Id="rId4" Type="http://schemas.openxmlformats.org/officeDocument/2006/relationships/image" Target="../media/image2.png"/><Relationship Id="rId9" Type="http://schemas.openxmlformats.org/officeDocument/2006/relationships/image" Target="../media/image78.png"/></Relationships>
</file>

<file path=ppt/slides/_rels/slide3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3.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82.png"/><Relationship Id="rId5" Type="http://schemas.openxmlformats.org/officeDocument/2006/relationships/image" Target="../media/image3.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84.png"/><Relationship Id="rId5" Type="http://schemas.openxmlformats.org/officeDocument/2006/relationships/image" Target="../media/image81.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9.jpeg"/></Relationships>
</file>

<file path=ppt/slides/_rels/slide40.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1.png"/><Relationship Id="rId7" Type="http://schemas.openxmlformats.org/officeDocument/2006/relationships/image" Target="../media/image86.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85.png"/><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88.PNG"/><Relationship Id="rId5" Type="http://schemas.openxmlformats.org/officeDocument/2006/relationships/image" Target="../media/image3.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43.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41.png"/><Relationship Id="rId7" Type="http://schemas.openxmlformats.org/officeDocument/2006/relationships/image" Target="../media/image8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chart" Target="../charts/chart11.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chart" Target="../charts/chart13.xml"/><Relationship Id="rId5" Type="http://schemas.openxmlformats.org/officeDocument/2006/relationships/chart" Target="../charts/chart12.xml"/><Relationship Id="rId4" Type="http://schemas.openxmlformats.org/officeDocument/2006/relationships/image" Target="../media/image91.PNG"/></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0.pn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hyperlink" Target="https://www.youtube.com/channel/UCZPj9nWkQL-CZZ2CMfB7Q-Q" TargetMode="External"/><Relationship Id="rId3" Type="http://schemas.openxmlformats.org/officeDocument/2006/relationships/image" Target="../media/image93.png"/><Relationship Id="rId7" Type="http://schemas.openxmlformats.org/officeDocument/2006/relationships/hyperlink" Target="https://plus.google.com/+Feacomp/about" TargetMode="External"/><Relationship Id="rId12" Type="http://schemas.openxmlformats.org/officeDocument/2006/relationships/image" Target="../media/image9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95.png"/><Relationship Id="rId11" Type="http://schemas.openxmlformats.org/officeDocument/2006/relationships/hyperlink" Target="mailto:info@feacomp.com" TargetMode="External"/><Relationship Id="rId5" Type="http://schemas.openxmlformats.org/officeDocument/2006/relationships/hyperlink" Target="https://www.facebook.com/feacomp" TargetMode="External"/><Relationship Id="rId15" Type="http://schemas.openxmlformats.org/officeDocument/2006/relationships/image" Target="../media/image81.png"/><Relationship Id="rId10" Type="http://schemas.openxmlformats.org/officeDocument/2006/relationships/image" Target="../media/image97.png"/><Relationship Id="rId4" Type="http://schemas.openxmlformats.org/officeDocument/2006/relationships/image" Target="../media/image94.png"/><Relationship Id="rId9" Type="http://schemas.openxmlformats.org/officeDocument/2006/relationships/hyperlink" Target="https://www.linkedin.com/company/5003796?trk=tyah&amp;trkInfo=tas:feaco,idx:1-3-3" TargetMode="External"/><Relationship Id="rId1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0.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tif"/><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01.png"/></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microsoft.com/office/2007/relationships/hdphoto" Target="../media/hdphoto3.wdp"/><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microsoft.com/office/2007/relationships/hdphoto" Target="../media/hdphoto2.wdp"/><Relationship Id="rId10"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495" y="1242188"/>
            <a:ext cx="11313500" cy="5400857"/>
          </a:xfrm>
          <a:prstGeom prst="rect">
            <a:avLst/>
          </a:prstGeom>
        </p:spPr>
      </p:pic>
      <p:sp>
        <p:nvSpPr>
          <p:cNvPr id="12" name="Ορθογώνιο 12"/>
          <p:cNvSpPr/>
          <p:nvPr/>
        </p:nvSpPr>
        <p:spPr>
          <a:xfrm>
            <a:off x="4257675" y="-1"/>
            <a:ext cx="3581399" cy="1245325"/>
          </a:xfrm>
          <a:prstGeom prst="rect">
            <a:avLst/>
          </a:prstGeom>
          <a:solidFill>
            <a:srgbClr val="25408F">
              <a:alpha val="98000"/>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TextBox 8"/>
          <p:cNvSpPr txBox="1"/>
          <p:nvPr/>
        </p:nvSpPr>
        <p:spPr>
          <a:xfrm>
            <a:off x="4801415" y="160998"/>
            <a:ext cx="2589170" cy="923330"/>
          </a:xfrm>
          <a:prstGeom prst="rect">
            <a:avLst/>
          </a:prstGeom>
          <a:noFill/>
        </p:spPr>
        <p:txBody>
          <a:bodyPr wrap="none" rtlCol="0">
            <a:spAutoFit/>
          </a:bodyPr>
          <a:lstStyle/>
          <a:p>
            <a:pPr algn="ctr"/>
            <a:r>
              <a:rPr lang="en-US" sz="5400" dirty="0" smtClean="0">
                <a:ln w="0"/>
                <a:gradFill>
                  <a:gsLst>
                    <a:gs pos="21000">
                      <a:srgbClr val="53575C"/>
                    </a:gs>
                    <a:gs pos="88000">
                      <a:srgbClr val="C5C7CA"/>
                    </a:gs>
                  </a:gsLst>
                  <a:lin ang="5400000"/>
                </a:gradFill>
                <a:latin typeface="Century Gothic" panose="020B0502020202020204" pitchFamily="34" charset="0"/>
              </a:rPr>
              <a:t>MKQXF</a:t>
            </a:r>
            <a:endParaRPr lang="en-US" sz="54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9702800" y="5688449"/>
            <a:ext cx="2513830" cy="954107"/>
          </a:xfrm>
          <a:prstGeom prst="rect">
            <a:avLst/>
          </a:prstGeom>
          <a:noFill/>
        </p:spPr>
        <p:txBody>
          <a:bodyPr wrap="none" rtlCol="0">
            <a:spAutoFit/>
          </a:bodyPr>
          <a:lstStyle/>
          <a:p>
            <a:r>
              <a:rPr lang="en-US" sz="2800" dirty="0" smtClean="0">
                <a:ln w="0"/>
                <a:solidFill>
                  <a:schemeClr val="bg1">
                    <a:lumMod val="85000"/>
                  </a:schemeClr>
                </a:solidFill>
                <a:latin typeface="Century Gothic" panose="020B0502020202020204" pitchFamily="34" charset="0"/>
              </a:rPr>
              <a:t>Ch. Kokkinos</a:t>
            </a:r>
          </a:p>
          <a:p>
            <a:r>
              <a:rPr lang="en-US" sz="2800" dirty="0" smtClean="0">
                <a:ln w="0"/>
                <a:solidFill>
                  <a:schemeClr val="bg1">
                    <a:lumMod val="85000"/>
                  </a:schemeClr>
                </a:solidFill>
                <a:latin typeface="Century Gothic" panose="020B0502020202020204" pitchFamily="34" charset="0"/>
              </a:rPr>
              <a:t>M. Karppinen</a:t>
            </a:r>
            <a:endParaRPr lang="en-US" sz="2800" dirty="0">
              <a:ln w="0"/>
              <a:solidFill>
                <a:schemeClr val="bg1">
                  <a:lumMod val="85000"/>
                </a:schemeClr>
              </a:solidFill>
              <a:latin typeface="Century Gothic" panose="020B0502020202020204" pitchFamily="34" charset="0"/>
            </a:endParaRPr>
          </a:p>
        </p:txBody>
      </p:sp>
      <p:sp>
        <p:nvSpPr>
          <p:cNvPr id="2" name="Date Placeholder 1"/>
          <p:cNvSpPr>
            <a:spLocks noGrp="1"/>
          </p:cNvSpPr>
          <p:nvPr>
            <p:ph type="dt" sz="half" idx="10"/>
          </p:nvPr>
        </p:nvSpPr>
        <p:spPr>
          <a:xfrm>
            <a:off x="934494" y="6265978"/>
            <a:ext cx="2743200" cy="365125"/>
          </a:xfrm>
        </p:spPr>
        <p:txBody>
          <a:bodyPr/>
          <a:lstStyle/>
          <a:p>
            <a:fld id="{E63F430B-A10A-4FF2-951D-649158A10E8A}" type="datetime3">
              <a:rPr lang="en-US" sz="1400" smtClean="0">
                <a:solidFill>
                  <a:schemeClr val="bg1">
                    <a:lumMod val="85000"/>
                  </a:schemeClr>
                </a:solidFill>
                <a:latin typeface="Century Gothic" pitchFamily="34" charset="0"/>
              </a:rPr>
              <a:t>9 December 2015</a:t>
            </a:fld>
            <a:endParaRPr lang="en-US" sz="1400" dirty="0">
              <a:solidFill>
                <a:schemeClr val="bg1">
                  <a:lumMod val="85000"/>
                </a:schemeClr>
              </a:solidFill>
              <a:latin typeface="Century Gothic" pitchFamily="34" charset="0"/>
            </a:endParaRPr>
          </a:p>
        </p:txBody>
      </p:sp>
      <p:sp>
        <p:nvSpPr>
          <p:cNvPr id="4" name="Rectangle 3"/>
          <p:cNvSpPr/>
          <p:nvPr/>
        </p:nvSpPr>
        <p:spPr>
          <a:xfrm>
            <a:off x="69669" y="5995846"/>
            <a:ext cx="3748142" cy="369332"/>
          </a:xfrm>
          <a:prstGeom prst="rect">
            <a:avLst/>
          </a:prstGeom>
        </p:spPr>
        <p:txBody>
          <a:bodyPr wrap="none">
            <a:spAutoFit/>
          </a:bodyPr>
          <a:lstStyle/>
          <a:p>
            <a:r>
              <a:rPr lang="en-US" dirty="0">
                <a:solidFill>
                  <a:schemeClr val="bg1">
                    <a:lumMod val="85000"/>
                  </a:schemeClr>
                </a:solidFill>
                <a:latin typeface="Century Gothic" pitchFamily="34" charset="0"/>
              </a:rPr>
              <a:t>Other FCC Magnets meeting 10</a:t>
            </a:r>
          </a:p>
        </p:txBody>
      </p:sp>
    </p:spTree>
    <p:extLst>
      <p:ext uri="{BB962C8B-B14F-4D97-AF65-F5344CB8AC3E}">
        <p14:creationId xmlns:p14="http://schemas.microsoft.com/office/powerpoint/2010/main" val="766745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15516" y="131302"/>
            <a:ext cx="3760967"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215517" y="139376"/>
            <a:ext cx="3760966"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Design Goals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35" name="TextBox 34"/>
          <p:cNvSpPr txBox="1"/>
          <p:nvPr/>
        </p:nvSpPr>
        <p:spPr>
          <a:xfrm>
            <a:off x="65619" y="1559424"/>
            <a:ext cx="12060759" cy="4832092"/>
          </a:xfrm>
          <a:prstGeom prst="rect">
            <a:avLst/>
          </a:prstGeom>
          <a:noFill/>
        </p:spPr>
        <p:txBody>
          <a:bodyPr wrap="square" rtlCol="0">
            <a:spAutoFit/>
          </a:bodyPr>
          <a:lstStyle/>
          <a:p>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coils shall be solidly clamped to minimize any dimensional distortions and conductor movements. The maximum value for the acceptable coil stress shall be below 165 MPa at all times. </a:t>
            </a: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stress gradients in the coil shall be low. The distortions form the quadrupole symmetry shall be minimized</a:t>
            </a:r>
            <a:r>
              <a:rPr lang="en-US" sz="1400" dirty="0" smtClean="0">
                <a:ln w="0"/>
                <a:solidFill>
                  <a:schemeClr val="bg1">
                    <a:lumMod val="85000"/>
                  </a:schemeClr>
                </a:solidFill>
                <a:latin typeface="Century Gothic" panose="020B0502020202020204" pitchFamily="34" charset="0"/>
              </a:rPr>
              <a:t>.</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collaring press shall provide the necessary vertical displacement to allow the insertion of the tapered keys into the keyways.</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The Al-bars determine the yoke gap during the assembly phase. The yoke gap shall close during the cool down and remain firmly closed up to the ultimate design gradient of 155 T/m.</a:t>
            </a:r>
          </a:p>
          <a:p>
            <a:pPr marL="342900" indent="-342900">
              <a:buFont typeface="+mj-lt"/>
              <a:buAutoNum type="arabicPeriod"/>
            </a:pPr>
            <a:endParaRPr lang="en-US" sz="1400" dirty="0" smtClean="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Weld shrinkage of up to 1mm can be obtained with present welding techniques and the stainless steel outer shell tension shall be kept below 230 - 250 MPa at the ambient temperature.</a:t>
            </a: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400" dirty="0">
                <a:ln w="0"/>
                <a:solidFill>
                  <a:schemeClr val="bg1">
                    <a:lumMod val="85000"/>
                  </a:schemeClr>
                </a:solidFill>
                <a:latin typeface="Century Gothic" panose="020B0502020202020204" pitchFamily="34" charset="0"/>
              </a:rPr>
              <a:t>At the pole regions the Lorentz forces are unloading the coil from the poles. Contrary to the coils with integrated poles, the pole-loading concept is not expected to show degradation even in the case of complete unloading, as the pole is not bonded to the coils. For modeling reasons, however, for this FEA the maximum allowed tensile stress at the pole turns was set to 10 MPa</a:t>
            </a:r>
            <a:r>
              <a:rPr lang="en-US" sz="1400" dirty="0" smtClean="0">
                <a:ln w="0"/>
                <a:solidFill>
                  <a:schemeClr val="bg1">
                    <a:lumMod val="85000"/>
                  </a:schemeClr>
                </a:solidFill>
                <a:latin typeface="Century Gothic" panose="020B0502020202020204" pitchFamily="34" charset="0"/>
              </a:rPr>
              <a:t> </a:t>
            </a:r>
            <a:endParaRPr lang="en-US" sz="1400" dirty="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9664454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950434"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5" name="TextBox 14"/>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21189447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3" name="Εικόνα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7614" y="2105895"/>
            <a:ext cx="9876771" cy="4120524"/>
          </a:xfrm>
          <a:prstGeom prst="rect">
            <a:avLst/>
          </a:prstGeom>
        </p:spPr>
      </p:pic>
      <p:grpSp>
        <p:nvGrpSpPr>
          <p:cNvPr id="6" name="Ομάδα 5"/>
          <p:cNvGrpSpPr/>
          <p:nvPr/>
        </p:nvGrpSpPr>
        <p:grpSpPr>
          <a:xfrm>
            <a:off x="2180505" y="1236258"/>
            <a:ext cx="7830990" cy="646331"/>
            <a:chOff x="3892675" y="1236258"/>
            <a:chExt cx="7830990" cy="646331"/>
          </a:xfrm>
        </p:grpSpPr>
        <p:sp>
          <p:nvSpPr>
            <p:cNvPr id="14" name="TextBox 13"/>
            <p:cNvSpPr txBox="1"/>
            <p:nvPr/>
          </p:nvSpPr>
          <p:spPr>
            <a:xfrm>
              <a:off x="3892675" y="1236258"/>
              <a:ext cx="7830990" cy="646331"/>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 17.3 kA                11.81 T, 140 T/m</a:t>
              </a:r>
              <a:endParaRPr lang="en-US" sz="3600" dirty="0">
                <a:ln w="0"/>
                <a:solidFill>
                  <a:schemeClr val="bg1">
                    <a:lumMod val="85000"/>
                  </a:schemeClr>
                </a:solidFill>
                <a:latin typeface="Century Gothic" panose="020B0502020202020204" pitchFamily="34" charset="0"/>
              </a:endParaRPr>
            </a:p>
          </p:txBody>
        </p:sp>
        <p:cxnSp>
          <p:nvCxnSpPr>
            <p:cNvPr id="5" name="Ευθύγραμμο βέλος σύνδεσης 4"/>
            <p:cNvCxnSpPr/>
            <p:nvPr/>
          </p:nvCxnSpPr>
          <p:spPr>
            <a:xfrm>
              <a:off x="6341655" y="1559424"/>
              <a:ext cx="1647800" cy="0"/>
            </a:xfrm>
            <a:prstGeom prst="straightConnector1">
              <a:avLst/>
            </a:prstGeom>
            <a:ln w="28575">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2"/>
          <p:cNvSpPr/>
          <p:nvPr/>
        </p:nvSpPr>
        <p:spPr>
          <a:xfrm>
            <a:off x="3431176" y="131302"/>
            <a:ext cx="5222575"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538249" y="74831"/>
            <a:ext cx="51155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Magnetic Analysis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Tree>
    <p:extLst>
      <p:ext uri="{BB962C8B-B14F-4D97-AF65-F5344CB8AC3E}">
        <p14:creationId xmlns:p14="http://schemas.microsoft.com/office/powerpoint/2010/main" val="3460961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3" name="Εικόνα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7614" y="2105895"/>
            <a:ext cx="9876771" cy="4120524"/>
          </a:xfrm>
          <a:prstGeom prst="rect">
            <a:avLst/>
          </a:prstGeom>
        </p:spPr>
      </p:pic>
      <p:grpSp>
        <p:nvGrpSpPr>
          <p:cNvPr id="6" name="Ομάδα 5"/>
          <p:cNvGrpSpPr/>
          <p:nvPr/>
        </p:nvGrpSpPr>
        <p:grpSpPr>
          <a:xfrm>
            <a:off x="1924025" y="1236258"/>
            <a:ext cx="8343951" cy="646331"/>
            <a:chOff x="3892675" y="1236258"/>
            <a:chExt cx="8343951" cy="646331"/>
          </a:xfrm>
        </p:grpSpPr>
        <p:sp>
          <p:nvSpPr>
            <p:cNvPr id="14" name="TextBox 13"/>
            <p:cNvSpPr txBox="1"/>
            <p:nvPr/>
          </p:nvSpPr>
          <p:spPr>
            <a:xfrm>
              <a:off x="3892675" y="1236258"/>
              <a:ext cx="8343951" cy="646331"/>
            </a:xfrm>
            <a:prstGeom prst="rect">
              <a:avLst/>
            </a:prstGeom>
            <a:noFill/>
          </p:spPr>
          <p:txBody>
            <a:bodyPr wrap="none" rtlCol="0">
              <a:spAutoFit/>
            </a:bodyPr>
            <a:lstStyle/>
            <a:p>
              <a:r>
                <a:rPr lang="en-US" sz="3600" dirty="0" smtClean="0">
                  <a:ln w="0"/>
                  <a:solidFill>
                    <a:schemeClr val="bg1">
                      <a:lumMod val="85000"/>
                    </a:schemeClr>
                  </a:solidFill>
                  <a:latin typeface="Century Gothic" panose="020B0502020202020204" pitchFamily="34" charset="0"/>
                </a:rPr>
                <a:t>@ 19.25 kA                13.26 T, 155 T/m</a:t>
              </a:r>
              <a:endParaRPr lang="en-US" sz="3600" dirty="0">
                <a:ln w="0"/>
                <a:solidFill>
                  <a:schemeClr val="bg1">
                    <a:lumMod val="85000"/>
                  </a:schemeClr>
                </a:solidFill>
                <a:latin typeface="Century Gothic" panose="020B0502020202020204" pitchFamily="34" charset="0"/>
              </a:endParaRPr>
            </a:p>
          </p:txBody>
        </p:sp>
        <p:cxnSp>
          <p:nvCxnSpPr>
            <p:cNvPr id="5" name="Ευθύγραμμο βέλος σύνδεσης 4"/>
            <p:cNvCxnSpPr/>
            <p:nvPr/>
          </p:nvCxnSpPr>
          <p:spPr>
            <a:xfrm>
              <a:off x="6341655" y="1559424"/>
              <a:ext cx="1647800" cy="0"/>
            </a:xfrm>
            <a:prstGeom prst="straightConnector1">
              <a:avLst/>
            </a:prstGeom>
            <a:ln w="28575">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2859638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3345" y="1429348"/>
            <a:ext cx="5679589" cy="2904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Ορθογώνιο 10"/>
          <p:cNvSpPr/>
          <p:nvPr/>
        </p:nvSpPr>
        <p:spPr>
          <a:xfrm>
            <a:off x="4025764" y="145983"/>
            <a:ext cx="4140473"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4072049" y="-7456"/>
            <a:ext cx="4047903"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Lorentz Forces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17" name="TextBox 16"/>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8" name="Εικόνα 1"/>
          <p:cNvPicPr>
            <a:picLocks noChangeAspect="1"/>
          </p:cNvPicPr>
          <p:nvPr/>
        </p:nvPicPr>
        <p:blipFill rotWithShape="1">
          <a:blip r:embed="rId7"/>
          <a:srcRect l="9325" r="9123"/>
          <a:stretch/>
        </p:blipFill>
        <p:spPr>
          <a:xfrm>
            <a:off x="283464" y="1429349"/>
            <a:ext cx="5628424" cy="2904905"/>
          </a:xfrm>
          <a:prstGeom prst="rect">
            <a:avLst/>
          </a:prstGeom>
        </p:spPr>
      </p:pic>
      <p:pic>
        <p:nvPicPr>
          <p:cNvPr id="19" name="Εικόνα 1"/>
          <p:cNvPicPr>
            <a:picLocks noChangeAspect="1"/>
          </p:cNvPicPr>
          <p:nvPr/>
        </p:nvPicPr>
        <p:blipFill>
          <a:blip r:embed="rId8"/>
          <a:stretch>
            <a:fillRect/>
          </a:stretch>
        </p:blipFill>
        <p:spPr>
          <a:xfrm>
            <a:off x="3566160" y="3438718"/>
            <a:ext cx="4924950" cy="3103544"/>
          </a:xfrm>
          <a:prstGeom prst="rect">
            <a:avLst/>
          </a:prstGeom>
        </p:spPr>
      </p:pic>
      <p:sp>
        <p:nvSpPr>
          <p:cNvPr id="20" name="TextBox 19"/>
          <p:cNvSpPr txBox="1"/>
          <p:nvPr/>
        </p:nvSpPr>
        <p:spPr>
          <a:xfrm>
            <a:off x="2034724" y="2502625"/>
            <a:ext cx="21259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Magnetic Mesh</a:t>
            </a:r>
            <a:endParaRPr lang="en-US" sz="2000" dirty="0">
              <a:ln w="0"/>
              <a:solidFill>
                <a:schemeClr val="bg1">
                  <a:lumMod val="85000"/>
                </a:schemeClr>
              </a:solidFill>
              <a:latin typeface="Century Gothic" panose="020B0502020202020204" pitchFamily="34" charset="0"/>
            </a:endParaRPr>
          </a:p>
        </p:txBody>
      </p:sp>
      <p:sp>
        <p:nvSpPr>
          <p:cNvPr id="21" name="TextBox 20"/>
          <p:cNvSpPr txBox="1"/>
          <p:nvPr/>
        </p:nvSpPr>
        <p:spPr>
          <a:xfrm>
            <a:off x="8119952" y="2502625"/>
            <a:ext cx="2073003"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2000" dirty="0" smtClean="0">
                <a:ln w="0"/>
                <a:solidFill>
                  <a:schemeClr val="bg1">
                    <a:lumMod val="85000"/>
                  </a:schemeClr>
                </a:solidFill>
                <a:latin typeface="Century Gothic" panose="020B0502020202020204" pitchFamily="34" charset="0"/>
              </a:rPr>
              <a:t>Structural Mesh</a:t>
            </a:r>
            <a:endParaRPr lang="en-US" sz="2000" dirty="0">
              <a:ln w="0"/>
              <a:solidFill>
                <a:schemeClr val="bg1">
                  <a:lumMod val="85000"/>
                </a:schemeClr>
              </a:solidFill>
              <a:latin typeface="Century Gothic" panose="020B0502020202020204" pitchFamily="34" charset="0"/>
            </a:endParaRPr>
          </a:p>
        </p:txBody>
      </p:sp>
      <p:cxnSp>
        <p:nvCxnSpPr>
          <p:cNvPr id="3" name="Straight Arrow Connector 2"/>
          <p:cNvCxnSpPr/>
          <p:nvPr/>
        </p:nvCxnSpPr>
        <p:spPr>
          <a:xfrm>
            <a:off x="3456432" y="3136392"/>
            <a:ext cx="2121408" cy="1600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a:off x="6428232" y="3060192"/>
            <a:ext cx="1691721" cy="1676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5140234" y="4832119"/>
            <a:ext cx="1765227"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en-US" sz="1600" dirty="0" smtClean="0">
                <a:ln w="0"/>
                <a:solidFill>
                  <a:schemeClr val="bg1">
                    <a:lumMod val="85000"/>
                  </a:schemeClr>
                </a:solidFill>
                <a:latin typeface="Century Gothic" panose="020B0502020202020204" pitchFamily="34" charset="0"/>
              </a:rPr>
              <a:t>Mapped Forces</a:t>
            </a:r>
            <a:endParaRPr lang="en-US" sz="16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78763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620783" y="2644170"/>
            <a:ext cx="1070838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Structural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75279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145135"/>
            <a:ext cx="12192000" cy="540094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47" name="Picture 46"/>
          <p:cNvPicPr>
            <a:picLocks noChangeAspect="1"/>
          </p:cNvPicPr>
          <p:nvPr/>
        </p:nvPicPr>
        <p:blipFill rotWithShape="1">
          <a:blip r:embed="rId4">
            <a:extLst>
              <a:ext uri="{28A0092B-C50C-407E-A947-70E740481C1C}">
                <a14:useLocalDpi xmlns:a14="http://schemas.microsoft.com/office/drawing/2010/main" val="0"/>
              </a:ext>
            </a:extLst>
          </a:blip>
          <a:srcRect r="27732"/>
          <a:stretch/>
        </p:blipFill>
        <p:spPr bwMode="auto">
          <a:xfrm>
            <a:off x="2485428" y="1084401"/>
            <a:ext cx="7221145" cy="5529552"/>
          </a:xfrm>
          <a:prstGeom prst="rect">
            <a:avLst/>
          </a:prstGeom>
          <a:ln>
            <a:noFill/>
          </a:ln>
          <a:effectLst>
            <a:softEdge rad="112500"/>
          </a:effectLst>
          <a:extLst>
            <a:ext uri="{53640926-AAD7-44D8-BBD7-CCE9431645EC}">
              <a14:shadowObscured xmlns:a14="http://schemas.microsoft.com/office/drawing/2010/main"/>
            </a:ext>
          </a:extLst>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sp>
        <p:nvSpPr>
          <p:cNvPr id="33" name="Ορθογώνιο 10"/>
          <p:cNvSpPr/>
          <p:nvPr/>
        </p:nvSpPr>
        <p:spPr>
          <a:xfrm>
            <a:off x="3447472" y="145983"/>
            <a:ext cx="5280018"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2" name="TextBox 31"/>
          <p:cNvSpPr txBox="1"/>
          <p:nvPr/>
        </p:nvSpPr>
        <p:spPr>
          <a:xfrm>
            <a:off x="3464511" y="0"/>
            <a:ext cx="5262979"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Material Properties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pic>
        <p:nvPicPr>
          <p:cNvPr id="39" name="Εικόνα 38"/>
          <p:cNvPicPr>
            <a:picLocks noChangeAspect="1"/>
          </p:cNvPicPr>
          <p:nvPr/>
        </p:nvPicPr>
        <p:blipFill>
          <a:blip r:embed="rId6" cstate="print"/>
          <a:stretch>
            <a:fillRect/>
          </a:stretch>
        </p:blipFill>
        <p:spPr>
          <a:xfrm>
            <a:off x="69669" y="53269"/>
            <a:ext cx="1132794" cy="1138788"/>
          </a:xfrm>
          <a:prstGeom prst="rect">
            <a:avLst/>
          </a:prstGeom>
        </p:spPr>
      </p:pic>
      <p:sp>
        <p:nvSpPr>
          <p:cNvPr id="41" name="TextBox 4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2" name="Rectangle 3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7"/>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3" name="Group 2"/>
          <p:cNvGrpSpPr/>
          <p:nvPr/>
        </p:nvGrpSpPr>
        <p:grpSpPr>
          <a:xfrm>
            <a:off x="909943" y="1275679"/>
            <a:ext cx="9992162" cy="5133885"/>
            <a:chOff x="909943" y="1275679"/>
            <a:chExt cx="9992162" cy="5133885"/>
          </a:xfrm>
        </p:grpSpPr>
        <p:sp>
          <p:nvSpPr>
            <p:cNvPr id="45" name="TextBox 33"/>
            <p:cNvSpPr txBox="1"/>
            <p:nvPr/>
          </p:nvSpPr>
          <p:spPr>
            <a:xfrm>
              <a:off x="7725946" y="5216345"/>
              <a:ext cx="1902750" cy="824966"/>
            </a:xfrm>
            <a:prstGeom prst="rect">
              <a:avLst/>
            </a:prstGeom>
          </p:spPr>
          <p:style>
            <a:lnRef idx="1">
              <a:schemeClr val="accent2"/>
            </a:lnRef>
            <a:fillRef idx="2">
              <a:schemeClr val="accent2"/>
            </a:fillRef>
            <a:effectRef idx="1">
              <a:schemeClr val="accent2"/>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Coil</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Ex(</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52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Ex(</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52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Ey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44 </a:t>
              </a:r>
              <a:r>
                <a:rPr lang="en-GB" sz="700" kern="1200" dirty="0" err="1" smtClean="0">
                  <a:solidFill>
                    <a:srgbClr val="000000"/>
                  </a:solidFill>
                  <a:effectLst/>
                  <a:latin typeface="Century Gothic"/>
                  <a:ea typeface="Times New Roman"/>
                  <a:cs typeface="Times New Roman"/>
                </a:rPr>
                <a:t>Gpa</a:t>
              </a:r>
              <a:r>
                <a:rPr lang="en-GB" sz="700" kern="1200" dirty="0" smtClean="0">
                  <a:solidFill>
                    <a:srgbClr val="000000"/>
                  </a:solidFill>
                  <a:effectLst/>
                  <a:latin typeface="Century Gothic"/>
                  <a:ea typeface="Times New Roman"/>
                  <a:cs typeface="Times New Roman"/>
                </a:rPr>
                <a:t>    </a:t>
              </a:r>
              <a:r>
                <a:rPr lang="en-GB" sz="700" kern="1200" dirty="0" err="1" smtClean="0">
                  <a:solidFill>
                    <a:srgbClr val="000000"/>
                  </a:solidFill>
                  <a:effectLst/>
                  <a:latin typeface="Century Gothic"/>
                  <a:ea typeface="Times New Roman"/>
                  <a:cs typeface="Times New Roman"/>
                </a:rPr>
                <a:t>Ey</a:t>
              </a:r>
              <a:r>
                <a:rPr lang="en-GB" sz="700" kern="1200" dirty="0" smtClean="0">
                  <a:solidFill>
                    <a:srgbClr val="000000"/>
                  </a:solidFill>
                  <a:effectLst/>
                  <a:latin typeface="Century Gothic"/>
                  <a:ea typeface="Times New Roman"/>
                  <a:cs typeface="Times New Roman"/>
                </a:rPr>
                <a:t>(</a:t>
              </a:r>
              <a:r>
                <a:rPr lang="en-GB" sz="700" b="1" kern="1200" dirty="0" smtClean="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44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Gxy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21 </a:t>
              </a:r>
              <a:r>
                <a:rPr lang="en-GB" sz="700" kern="1200" dirty="0" err="1" smtClean="0">
                  <a:solidFill>
                    <a:srgbClr val="000000"/>
                  </a:solidFill>
                  <a:effectLst/>
                  <a:latin typeface="Century Gothic"/>
                  <a:ea typeface="Times New Roman"/>
                  <a:cs typeface="Times New Roman"/>
                </a:rPr>
                <a:t>Gpa</a:t>
              </a:r>
              <a:r>
                <a:rPr lang="en-GB" sz="700" kern="1200" dirty="0" smtClean="0">
                  <a:solidFill>
                    <a:srgbClr val="000000"/>
                  </a:solidFill>
                  <a:effectLst/>
                  <a:latin typeface="Century Gothic"/>
                  <a:ea typeface="Times New Roman"/>
                  <a:cs typeface="Times New Roman"/>
                </a:rPr>
                <a:t>     </a:t>
              </a:r>
              <a:r>
                <a:rPr lang="en-GB" sz="700" kern="1200" dirty="0" err="1" smtClean="0">
                  <a:solidFill>
                    <a:srgbClr val="000000"/>
                  </a:solidFill>
                  <a:effectLst/>
                  <a:latin typeface="Century Gothic"/>
                  <a:ea typeface="Times New Roman"/>
                  <a:cs typeface="Times New Roman"/>
                </a:rPr>
                <a:t>Gxy</a:t>
              </a:r>
              <a:r>
                <a:rPr lang="en-GB" sz="700" kern="1200" dirty="0" smtClean="0">
                  <a:solidFill>
                    <a:srgbClr val="000000"/>
                  </a:solidFill>
                  <a:effectLst/>
                  <a:latin typeface="Century Gothic"/>
                  <a:ea typeface="Times New Roman"/>
                  <a:cs typeface="Times New Roman"/>
                </a:rPr>
                <a:t>(</a:t>
              </a:r>
              <a:r>
                <a:rPr lang="en-GB" sz="700" b="1" kern="1200" dirty="0" smtClean="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y</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1.16e-5</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1.07e-5</a:t>
              </a:r>
              <a:endParaRPr lang="en-US" sz="1200" dirty="0">
                <a:effectLst/>
                <a:latin typeface="Times New Roman"/>
                <a:ea typeface="Times New Roman"/>
              </a:endParaRPr>
            </a:p>
          </p:txBody>
        </p:sp>
        <p:sp>
          <p:nvSpPr>
            <p:cNvPr id="46" name="TextBox 34"/>
            <p:cNvSpPr txBox="1"/>
            <p:nvPr/>
          </p:nvSpPr>
          <p:spPr>
            <a:xfrm>
              <a:off x="2066187" y="3584815"/>
              <a:ext cx="1677276"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G10 - Insulation</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30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30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2,44e-5</a:t>
              </a:r>
              <a:endParaRPr lang="en-US" sz="1200" dirty="0">
                <a:effectLst/>
                <a:latin typeface="Times New Roman"/>
                <a:ea typeface="Times New Roman"/>
              </a:endParaRPr>
            </a:p>
          </p:txBody>
        </p:sp>
        <p:sp>
          <p:nvSpPr>
            <p:cNvPr id="48" name="TextBox 35"/>
            <p:cNvSpPr txBox="1"/>
            <p:nvPr/>
          </p:nvSpPr>
          <p:spPr>
            <a:xfrm>
              <a:off x="2982403" y="2328887"/>
              <a:ext cx="1953987"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Aluminium Bronze - Wedges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110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120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1.08e-5</a:t>
              </a:r>
              <a:endParaRPr lang="en-US" sz="1200" dirty="0">
                <a:effectLst/>
                <a:latin typeface="Times New Roman"/>
                <a:ea typeface="Times New Roman"/>
              </a:endParaRPr>
            </a:p>
          </p:txBody>
        </p:sp>
        <p:sp>
          <p:nvSpPr>
            <p:cNvPr id="52" name="TextBox 36"/>
            <p:cNvSpPr txBox="1"/>
            <p:nvPr/>
          </p:nvSpPr>
          <p:spPr>
            <a:xfrm>
              <a:off x="6275026" y="1461218"/>
              <a:ext cx="1754533" cy="498288"/>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Loading Plates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193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0.28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0.28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9.83e-06</a:t>
              </a:r>
              <a:endParaRPr lang="en-US" sz="1200" dirty="0">
                <a:effectLst/>
                <a:latin typeface="Times New Roman"/>
                <a:ea typeface="Times New Roman"/>
              </a:endParaRPr>
            </a:p>
          </p:txBody>
        </p:sp>
        <p:cxnSp>
          <p:nvCxnSpPr>
            <p:cNvPr id="54" name="Straight Arrow Connector 53"/>
            <p:cNvCxnSpPr>
              <a:stCxn id="52" idx="2"/>
            </p:cNvCxnSpPr>
            <p:nvPr/>
          </p:nvCxnSpPr>
          <p:spPr>
            <a:xfrm flipH="1">
              <a:off x="6775444" y="1959506"/>
              <a:ext cx="376849" cy="1134715"/>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cxnSp>
          <p:nvCxnSpPr>
            <p:cNvPr id="58" name="Straight Arrow Connector 57"/>
            <p:cNvCxnSpPr>
              <a:stCxn id="46" idx="3"/>
            </p:cNvCxnSpPr>
            <p:nvPr/>
          </p:nvCxnSpPr>
          <p:spPr>
            <a:xfrm>
              <a:off x="3743463" y="3833893"/>
              <a:ext cx="2261426" cy="5539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65" name="Straight Arrow Connector 64"/>
            <p:cNvCxnSpPr>
              <a:stCxn id="48" idx="2"/>
            </p:cNvCxnSpPr>
            <p:nvPr/>
          </p:nvCxnSpPr>
          <p:spPr>
            <a:xfrm>
              <a:off x="3959397" y="2827042"/>
              <a:ext cx="2010046" cy="8509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8" name="TextBox 48"/>
            <p:cNvSpPr txBox="1"/>
            <p:nvPr/>
          </p:nvSpPr>
          <p:spPr>
            <a:xfrm>
              <a:off x="4190028" y="1650119"/>
              <a:ext cx="174836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Collars</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9.215e-6</a:t>
              </a:r>
              <a:endParaRPr lang="en-US" sz="1200" dirty="0">
                <a:effectLst/>
                <a:latin typeface="Times New Roman"/>
                <a:ea typeface="Times New Roman"/>
              </a:endParaRPr>
            </a:p>
          </p:txBody>
        </p:sp>
        <p:cxnSp>
          <p:nvCxnSpPr>
            <p:cNvPr id="69" name="Straight Arrow Connector 68"/>
            <p:cNvCxnSpPr>
              <a:stCxn id="68" idx="2"/>
            </p:cNvCxnSpPr>
            <p:nvPr/>
          </p:nvCxnSpPr>
          <p:spPr>
            <a:xfrm>
              <a:off x="5064211" y="2148275"/>
              <a:ext cx="1017774" cy="89172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2" name="Straight Arrow Connector 71"/>
            <p:cNvCxnSpPr>
              <a:stCxn id="45" idx="0"/>
            </p:cNvCxnSpPr>
            <p:nvPr/>
          </p:nvCxnSpPr>
          <p:spPr>
            <a:xfrm flipH="1" flipV="1">
              <a:off x="7074674" y="4284285"/>
              <a:ext cx="1602646" cy="9320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3" name="TextBox 52"/>
            <p:cNvSpPr txBox="1"/>
            <p:nvPr/>
          </p:nvSpPr>
          <p:spPr>
            <a:xfrm>
              <a:off x="5771423" y="5911408"/>
              <a:ext cx="177649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Titanium– </a:t>
              </a:r>
              <a:r>
                <a:rPr lang="en-GB" sz="900" b="1" u="sng" kern="1200" dirty="0" err="1">
                  <a:solidFill>
                    <a:srgbClr val="000000"/>
                  </a:solidFill>
                  <a:effectLst/>
                  <a:latin typeface="Century Gothic"/>
                  <a:ea typeface="Times New Roman"/>
                  <a:cs typeface="Times New Roman"/>
                </a:rPr>
                <a:t>PoleWedge</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130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130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6.03e-06</a:t>
              </a:r>
              <a:endParaRPr lang="en-US" sz="1200" dirty="0">
                <a:effectLst/>
                <a:latin typeface="Times New Roman"/>
                <a:ea typeface="Times New Roman"/>
              </a:endParaRPr>
            </a:p>
          </p:txBody>
        </p:sp>
        <p:cxnSp>
          <p:nvCxnSpPr>
            <p:cNvPr id="74" name="Straight Arrow Connector 73"/>
            <p:cNvCxnSpPr>
              <a:stCxn id="73" idx="0"/>
            </p:cNvCxnSpPr>
            <p:nvPr/>
          </p:nvCxnSpPr>
          <p:spPr>
            <a:xfrm flipH="1" flipV="1">
              <a:off x="6608116" y="4667414"/>
              <a:ext cx="51555" cy="124399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7" name="TextBox 55"/>
            <p:cNvSpPr txBox="1"/>
            <p:nvPr/>
          </p:nvSpPr>
          <p:spPr>
            <a:xfrm>
              <a:off x="8852276" y="4206914"/>
              <a:ext cx="1756965" cy="498156"/>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spcAft>
                  <a:spcPts val="0"/>
                </a:spcAft>
              </a:pPr>
              <a:r>
                <a:rPr lang="en-GB" sz="900" b="1" u="sng" kern="1200" dirty="0">
                  <a:solidFill>
                    <a:srgbClr val="000000"/>
                  </a:solidFill>
                  <a:effectLst/>
                  <a:latin typeface="Century Gothic"/>
                  <a:ea typeface="Times New Roman"/>
                  <a:cs typeface="Times New Roman"/>
                </a:rPr>
                <a:t>St. Steel  – Collaring Shoe</a:t>
              </a:r>
              <a:endParaRPr lang="en-US" sz="1200" dirty="0">
                <a:effectLst/>
                <a:latin typeface="Times New Roman"/>
                <a:ea typeface="Times New Roman"/>
              </a:endParaRPr>
            </a:p>
            <a:p>
              <a:pPr algn="ctr">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200" dirty="0">
                <a:effectLst/>
                <a:latin typeface="Times New Roman"/>
                <a:ea typeface="Times New Roman"/>
              </a:endParaRPr>
            </a:p>
            <a:p>
              <a:pPr algn="ctr">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200" dirty="0">
                <a:effectLst/>
                <a:latin typeface="Times New Roman"/>
                <a:ea typeface="Times New Roman"/>
              </a:endParaRPr>
            </a:p>
            <a:p>
              <a:pPr algn="ctr">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9.215e-06</a:t>
              </a:r>
              <a:endParaRPr lang="en-US" sz="1200" dirty="0">
                <a:effectLst/>
                <a:latin typeface="Times New Roman"/>
                <a:ea typeface="Times New Roman"/>
              </a:endParaRPr>
            </a:p>
          </p:txBody>
        </p:sp>
        <p:cxnSp>
          <p:nvCxnSpPr>
            <p:cNvPr id="78" name="Straight Arrow Connector 77"/>
            <p:cNvCxnSpPr>
              <a:stCxn id="77" idx="1"/>
            </p:cNvCxnSpPr>
            <p:nvPr/>
          </p:nvCxnSpPr>
          <p:spPr>
            <a:xfrm flipH="1" flipV="1">
              <a:off x="7386320" y="4230836"/>
              <a:ext cx="1465955" cy="2251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0" name="TextBox 48"/>
            <p:cNvSpPr txBox="1"/>
            <p:nvPr/>
          </p:nvSpPr>
          <p:spPr>
            <a:xfrm>
              <a:off x="2231795" y="5536026"/>
              <a:ext cx="1748155"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(11) - Pins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9.897e-06</a:t>
              </a:r>
              <a:endParaRPr lang="en-US" sz="1100" dirty="0">
                <a:effectLst/>
                <a:ea typeface="Calibri"/>
                <a:cs typeface="Times New Roman"/>
              </a:endParaRPr>
            </a:p>
          </p:txBody>
        </p:sp>
        <p:cxnSp>
          <p:nvCxnSpPr>
            <p:cNvPr id="81" name="Straight Arrow Connector 80"/>
            <p:cNvCxnSpPr>
              <a:stCxn id="80" idx="0"/>
            </p:cNvCxnSpPr>
            <p:nvPr/>
          </p:nvCxnSpPr>
          <p:spPr>
            <a:xfrm flipV="1">
              <a:off x="3105873" y="4979337"/>
              <a:ext cx="3071000" cy="55668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3" name="TextBox 48"/>
            <p:cNvSpPr txBox="1"/>
            <p:nvPr/>
          </p:nvSpPr>
          <p:spPr>
            <a:xfrm>
              <a:off x="909943" y="4669364"/>
              <a:ext cx="1748603" cy="498475"/>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(10) - Shell</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195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9.897e-06</a:t>
              </a:r>
              <a:endParaRPr lang="en-US" sz="1100" dirty="0">
                <a:effectLst/>
                <a:ea typeface="Calibri"/>
                <a:cs typeface="Times New Roman"/>
              </a:endParaRPr>
            </a:p>
          </p:txBody>
        </p:sp>
        <p:cxnSp>
          <p:nvCxnSpPr>
            <p:cNvPr id="84" name="Straight Arrow Connector 83"/>
            <p:cNvCxnSpPr>
              <a:stCxn id="83" idx="3"/>
            </p:cNvCxnSpPr>
            <p:nvPr/>
          </p:nvCxnSpPr>
          <p:spPr>
            <a:xfrm flipV="1">
              <a:off x="2658546" y="4640761"/>
              <a:ext cx="1364608" cy="27784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nvGrpSpPr>
            <p:cNvPr id="85" name="Group 84"/>
            <p:cNvGrpSpPr>
              <a:grpSpLocks/>
            </p:cNvGrpSpPr>
            <p:nvPr/>
          </p:nvGrpSpPr>
          <p:grpSpPr>
            <a:xfrm>
              <a:off x="7672114" y="1275679"/>
              <a:ext cx="2405664" cy="1302285"/>
              <a:chOff x="-658236" y="0"/>
              <a:chExt cx="2405999" cy="1302285"/>
            </a:xfrm>
          </p:grpSpPr>
          <p:sp>
            <p:nvSpPr>
              <p:cNvPr id="86" name="TextBox 48"/>
              <p:cNvSpPr txBox="1"/>
              <p:nvPr/>
            </p:nvSpPr>
            <p:spPr>
              <a:xfrm>
                <a:off x="0" y="0"/>
                <a:ext cx="1747763"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Magnetic Steel (7) - Yoke</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225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6.894e-06</a:t>
                </a:r>
                <a:endParaRPr lang="en-US" sz="1100" dirty="0">
                  <a:effectLst/>
                  <a:ea typeface="Calibri"/>
                  <a:cs typeface="Times New Roman"/>
                </a:endParaRPr>
              </a:p>
            </p:txBody>
          </p:sp>
          <p:cxnSp>
            <p:nvCxnSpPr>
              <p:cNvPr id="87" name="Straight Arrow Connector 86"/>
              <p:cNvCxnSpPr>
                <a:stCxn id="86" idx="2"/>
              </p:cNvCxnSpPr>
              <p:nvPr/>
            </p:nvCxnSpPr>
            <p:spPr>
              <a:xfrm flipH="1">
                <a:off x="-658236" y="498484"/>
                <a:ext cx="1532117" cy="80380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88" name="Group 87"/>
            <p:cNvGrpSpPr>
              <a:grpSpLocks/>
            </p:cNvGrpSpPr>
            <p:nvPr/>
          </p:nvGrpSpPr>
          <p:grpSpPr>
            <a:xfrm>
              <a:off x="7725946" y="2683484"/>
              <a:ext cx="2744997" cy="1061158"/>
              <a:chOff x="50641" y="184819"/>
              <a:chExt cx="2745033" cy="1061158"/>
            </a:xfrm>
          </p:grpSpPr>
          <p:sp>
            <p:nvSpPr>
              <p:cNvPr id="89" name="TextBox 48"/>
              <p:cNvSpPr txBox="1"/>
              <p:nvPr/>
            </p:nvSpPr>
            <p:spPr>
              <a:xfrm>
                <a:off x="1047080" y="184819"/>
                <a:ext cx="1748594"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St. Steel (6) - Keys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190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210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9.01e-06</a:t>
                </a:r>
                <a:endParaRPr lang="en-US" sz="1100" dirty="0">
                  <a:effectLst/>
                  <a:ea typeface="Calibri"/>
                  <a:cs typeface="Times New Roman"/>
                </a:endParaRPr>
              </a:p>
            </p:txBody>
          </p:sp>
          <p:cxnSp>
            <p:nvCxnSpPr>
              <p:cNvPr id="90" name="Straight Arrow Connector 89"/>
              <p:cNvCxnSpPr>
                <a:stCxn id="89" idx="1"/>
              </p:cNvCxnSpPr>
              <p:nvPr/>
            </p:nvCxnSpPr>
            <p:spPr>
              <a:xfrm flipH="1">
                <a:off x="50641" y="434061"/>
                <a:ext cx="996439" cy="81191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91" name="Group 90"/>
            <p:cNvGrpSpPr>
              <a:grpSpLocks/>
            </p:cNvGrpSpPr>
            <p:nvPr/>
          </p:nvGrpSpPr>
          <p:grpSpPr>
            <a:xfrm>
              <a:off x="8205028" y="3275195"/>
              <a:ext cx="2697077" cy="609056"/>
              <a:chOff x="-380233" y="0"/>
              <a:chExt cx="2697224" cy="609056"/>
            </a:xfrm>
          </p:grpSpPr>
          <p:sp>
            <p:nvSpPr>
              <p:cNvPr id="92" name="TextBox 48"/>
              <p:cNvSpPr txBox="1"/>
              <p:nvPr/>
            </p:nvSpPr>
            <p:spPr>
              <a:xfrm>
                <a:off x="569032" y="0"/>
                <a:ext cx="1747959" cy="498484"/>
              </a:xfrm>
              <a:prstGeom prst="rect">
                <a:avLst/>
              </a:prstGeom>
            </p:spPr>
            <p:style>
              <a:lnRef idx="1">
                <a:schemeClr val="dk1"/>
              </a:lnRef>
              <a:fillRef idx="2">
                <a:schemeClr val="dk1"/>
              </a:fillRef>
              <a:effectRef idx="1">
                <a:schemeClr val="dk1"/>
              </a:effectRef>
              <a:fontRef idx="minor">
                <a:schemeClr val="dk1"/>
              </a:fontRef>
            </p:style>
            <p:txBody>
              <a:bodyPr wrap="square" lIns="18000" tIns="10800" rIns="18000" bIns="10800" rtlCol="0">
                <a:spAutoFit/>
              </a:bodyPr>
              <a:lstStyle/>
              <a:p>
                <a:pPr algn="ctr">
                  <a:lnSpc>
                    <a:spcPct val="115000"/>
                  </a:lnSpc>
                  <a:spcAft>
                    <a:spcPts val="0"/>
                  </a:spcAft>
                </a:pPr>
                <a:r>
                  <a:rPr lang="en-GB" sz="900" b="1" u="sng" kern="1200" dirty="0">
                    <a:solidFill>
                      <a:srgbClr val="000000"/>
                    </a:solidFill>
                    <a:effectLst/>
                    <a:latin typeface="Century Gothic"/>
                    <a:ea typeface="Times New Roman"/>
                    <a:cs typeface="Times New Roman"/>
                  </a:rPr>
                  <a:t>Aluminium (55) - Bars</a:t>
                </a:r>
                <a:endParaRPr lang="en-US" sz="1100" dirty="0">
                  <a:effectLst/>
                  <a:ea typeface="Calibri"/>
                  <a:cs typeface="Times New Roman"/>
                </a:endParaRPr>
              </a:p>
              <a:p>
                <a:pPr algn="ctr">
                  <a:lnSpc>
                    <a:spcPct val="115000"/>
                  </a:lnSpc>
                  <a:spcAft>
                    <a:spcPts val="0"/>
                  </a:spcAft>
                </a:pPr>
                <a:r>
                  <a:rPr lang="en-GB" sz="700" kern="1200" dirty="0">
                    <a:solidFill>
                      <a:srgbClr val="000000"/>
                    </a:solidFill>
                    <a:effectLst/>
                    <a:latin typeface="Century Gothic"/>
                    <a:ea typeface="Times New Roman"/>
                    <a:cs typeface="Times New Roman"/>
                  </a:rPr>
                  <a:t>E(</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70 </a:t>
                </a:r>
                <a:r>
                  <a:rPr lang="en-GB" sz="700" kern="1200" dirty="0" err="1">
                    <a:solidFill>
                      <a:srgbClr val="000000"/>
                    </a:solidFill>
                    <a:effectLst/>
                    <a:latin typeface="Century Gothic"/>
                    <a:ea typeface="Times New Roman"/>
                    <a:cs typeface="Times New Roman"/>
                  </a:rPr>
                  <a:t>GPa</a:t>
                </a:r>
                <a:r>
                  <a:rPr lang="en-GB" sz="700" kern="1200" dirty="0">
                    <a:solidFill>
                      <a:srgbClr val="000000"/>
                    </a:solidFill>
                    <a:effectLst/>
                    <a:latin typeface="Century Gothic"/>
                    <a:ea typeface="Times New Roman"/>
                    <a:cs typeface="Times New Roman"/>
                  </a:rPr>
                  <a:t>   E(</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79 </a:t>
                </a:r>
                <a:r>
                  <a:rPr lang="en-GB" sz="700" kern="1200" dirty="0" err="1">
                    <a:solidFill>
                      <a:srgbClr val="000000"/>
                    </a:solidFill>
                    <a:effectLst/>
                    <a:latin typeface="Century Gothic"/>
                    <a:ea typeface="Times New Roman"/>
                    <a:cs typeface="Times New Roman"/>
                  </a:rPr>
                  <a:t>GPa</a:t>
                </a:r>
                <a:endParaRPr lang="en-US" sz="1100" dirty="0">
                  <a:effectLst/>
                  <a:ea typeface="Calibri"/>
                  <a:cs typeface="Times New Roman"/>
                </a:endParaRPr>
              </a:p>
              <a:p>
                <a:pPr algn="ctr">
                  <a:lnSpc>
                    <a:spcPct val="115000"/>
                  </a:lnSpc>
                  <a:spcAft>
                    <a:spcPts val="0"/>
                  </a:spcAft>
                </a:pP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293K</a:t>
                </a:r>
                <a:r>
                  <a:rPr lang="en-GB" sz="700" kern="1200" dirty="0">
                    <a:solidFill>
                      <a:srgbClr val="000000"/>
                    </a:solidFill>
                    <a:effectLst/>
                    <a:latin typeface="Century Gothic"/>
                    <a:ea typeface="Times New Roman"/>
                    <a:cs typeface="Times New Roman"/>
                  </a:rPr>
                  <a:t>) = 0.34   </a:t>
                </a:r>
                <a:r>
                  <a:rPr lang="en-GB" sz="700" kern="1200" dirty="0" err="1">
                    <a:solidFill>
                      <a:srgbClr val="000000"/>
                    </a:solidFill>
                    <a:effectLst/>
                    <a:latin typeface="Century Gothic"/>
                    <a:ea typeface="Times New Roman"/>
                    <a:cs typeface="Times New Roman"/>
                  </a:rPr>
                  <a:t>Prxy</a:t>
                </a:r>
                <a:r>
                  <a:rPr lang="en-GB" sz="700" kern="1200" dirty="0">
                    <a:solidFill>
                      <a:srgbClr val="000000"/>
                    </a:solidFill>
                    <a:effectLst/>
                    <a:latin typeface="Century Gothic"/>
                    <a:ea typeface="Times New Roman"/>
                    <a:cs typeface="Times New Roman"/>
                  </a:rPr>
                  <a:t>(</a:t>
                </a:r>
                <a:r>
                  <a:rPr lang="en-GB" sz="700" b="1" kern="1200" dirty="0">
                    <a:solidFill>
                      <a:srgbClr val="000000"/>
                    </a:solidFill>
                    <a:effectLst/>
                    <a:latin typeface="Century Gothic"/>
                    <a:ea typeface="Times New Roman"/>
                    <a:cs typeface="Times New Roman"/>
                  </a:rPr>
                  <a:t>4.2K</a:t>
                </a:r>
                <a:r>
                  <a:rPr lang="en-GB" sz="700" kern="1200" dirty="0">
                    <a:solidFill>
                      <a:srgbClr val="000000"/>
                    </a:solidFill>
                    <a:effectLst/>
                    <a:latin typeface="Century Gothic"/>
                    <a:ea typeface="Times New Roman"/>
                    <a:cs typeface="Times New Roman"/>
                  </a:rPr>
                  <a:t>) = 0.34 </a:t>
                </a:r>
                <a:endParaRPr lang="en-US" sz="1100" dirty="0">
                  <a:effectLst/>
                  <a:ea typeface="Calibri"/>
                  <a:cs typeface="Times New Roman"/>
                </a:endParaRPr>
              </a:p>
              <a:p>
                <a:pPr algn="ctr">
                  <a:lnSpc>
                    <a:spcPct val="115000"/>
                  </a:lnSpc>
                  <a:spcAft>
                    <a:spcPts val="0"/>
                  </a:spcAft>
                </a:pPr>
                <a:r>
                  <a:rPr lang="el-GR" sz="700" kern="1200" dirty="0">
                    <a:solidFill>
                      <a:srgbClr val="000000"/>
                    </a:solidFill>
                    <a:effectLst/>
                    <a:latin typeface="Century Gothic"/>
                    <a:ea typeface="Times New Roman"/>
                    <a:cs typeface="Times New Roman"/>
                  </a:rPr>
                  <a:t>α</a:t>
                </a:r>
                <a:r>
                  <a:rPr lang="en-US" sz="700" kern="1200" dirty="0">
                    <a:solidFill>
                      <a:srgbClr val="000000"/>
                    </a:solidFill>
                    <a:effectLst/>
                    <a:latin typeface="Century Gothic"/>
                    <a:ea typeface="Times New Roman"/>
                    <a:cs typeface="Times New Roman"/>
                  </a:rPr>
                  <a:t>x</a:t>
                </a:r>
                <a:r>
                  <a:rPr lang="en-GB" sz="700" kern="1200" dirty="0">
                    <a:solidFill>
                      <a:srgbClr val="000000"/>
                    </a:solidFill>
                    <a:effectLst/>
                    <a:latin typeface="Century Gothic"/>
                    <a:ea typeface="Times New Roman"/>
                    <a:cs typeface="Times New Roman"/>
                  </a:rPr>
                  <a:t>= </a:t>
                </a:r>
                <a:r>
                  <a:rPr lang="en-US" sz="700" kern="1200" dirty="0">
                    <a:solidFill>
                      <a:srgbClr val="000000"/>
                    </a:solidFill>
                    <a:effectLst/>
                    <a:latin typeface="Century Gothic"/>
                    <a:ea typeface="Times New Roman"/>
                    <a:cs typeface="Times New Roman"/>
                  </a:rPr>
                  <a:t> 1.45e-5</a:t>
                </a:r>
                <a:endParaRPr lang="en-US" sz="1100" dirty="0">
                  <a:effectLst/>
                  <a:ea typeface="Calibri"/>
                  <a:cs typeface="Times New Roman"/>
                </a:endParaRPr>
              </a:p>
            </p:txBody>
          </p:sp>
          <p:cxnSp>
            <p:nvCxnSpPr>
              <p:cNvPr id="93" name="Straight Arrow Connector 92"/>
              <p:cNvCxnSpPr>
                <a:stCxn id="92" idx="1"/>
              </p:cNvCxnSpPr>
              <p:nvPr/>
            </p:nvCxnSpPr>
            <p:spPr>
              <a:xfrm flipH="1">
                <a:off x="-380233" y="249242"/>
                <a:ext cx="949265" cy="35981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grpSp>
    </p:spTree>
    <p:extLst>
      <p:ext uri="{BB962C8B-B14F-4D97-AF65-F5344CB8AC3E}">
        <p14:creationId xmlns:p14="http://schemas.microsoft.com/office/powerpoint/2010/main" val="284747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4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00742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0" name="TextBox 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2" name="Ορθογώνιο 10"/>
          <p:cNvSpPr/>
          <p:nvPr/>
        </p:nvSpPr>
        <p:spPr>
          <a:xfrm>
            <a:off x="4504058" y="145983"/>
            <a:ext cx="3183885" cy="53838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TextBox 12"/>
          <p:cNvSpPr txBox="1"/>
          <p:nvPr/>
        </p:nvSpPr>
        <p:spPr>
          <a:xfrm>
            <a:off x="4504058" y="0"/>
            <a:ext cx="3183885"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Load Steps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2" name="Diagram 1"/>
          <p:cNvGraphicFramePr/>
          <p:nvPr>
            <p:extLst>
              <p:ext uri="{D42A27DB-BD31-4B8C-83A1-F6EECF244321}">
                <p14:modId xmlns:p14="http://schemas.microsoft.com/office/powerpoint/2010/main" val="66371001"/>
              </p:ext>
            </p:extLst>
          </p:nvPr>
        </p:nvGraphicFramePr>
        <p:xfrm>
          <a:off x="69669" y="719666"/>
          <a:ext cx="12041466" cy="541866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17067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graphicEl>
                                              <a:dgm id="{C13B615A-11C6-48AF-9063-990F019D734E}"/>
                                            </p:graphicEl>
                                          </p:spTgt>
                                        </p:tgtEl>
                                        <p:attrNameLst>
                                          <p:attrName>style.visibility</p:attrName>
                                        </p:attrNameLst>
                                      </p:cBhvr>
                                      <p:to>
                                        <p:strVal val="visible"/>
                                      </p:to>
                                    </p:set>
                                    <p:animEffect transition="in" filter="fade">
                                      <p:cBhvr>
                                        <p:cTn id="7" dur="1000"/>
                                        <p:tgtEl>
                                          <p:spTgt spid="2">
                                            <p:graphicEl>
                                              <a:dgm id="{C13B615A-11C6-48AF-9063-990F019D734E}"/>
                                            </p:graphicEl>
                                          </p:spTgt>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2">
                                            <p:graphicEl>
                                              <a:dgm id="{086C7DDF-FD63-495D-B0B6-A0F12D76421E}"/>
                                            </p:graphicEl>
                                          </p:spTgt>
                                        </p:tgtEl>
                                        <p:attrNameLst>
                                          <p:attrName>style.visibility</p:attrName>
                                        </p:attrNameLst>
                                      </p:cBhvr>
                                      <p:to>
                                        <p:strVal val="visible"/>
                                      </p:to>
                                    </p:set>
                                    <p:animEffect transition="in" filter="fade">
                                      <p:cBhvr>
                                        <p:cTn id="11" dur="1000"/>
                                        <p:tgtEl>
                                          <p:spTgt spid="2">
                                            <p:graphicEl>
                                              <a:dgm id="{086C7DDF-FD63-495D-B0B6-A0F12D76421E}"/>
                                            </p:graphicEl>
                                          </p:spTgt>
                                        </p:tgtEl>
                                      </p:cBhvr>
                                    </p:animEffect>
                                  </p:childTnLst>
                                </p:cTn>
                              </p:par>
                            </p:childTnLst>
                          </p:cTn>
                        </p:par>
                        <p:par>
                          <p:cTn id="12" fill="hold">
                            <p:stCondLst>
                              <p:cond delay="3000"/>
                            </p:stCondLst>
                            <p:childTnLst>
                              <p:par>
                                <p:cTn id="13" presetID="10" presetClass="entr" presetSubtype="0" fill="hold" grpId="0" nodeType="afterEffect">
                                  <p:stCondLst>
                                    <p:cond delay="500"/>
                                  </p:stCondLst>
                                  <p:childTnLst>
                                    <p:set>
                                      <p:cBhvr>
                                        <p:cTn id="14" dur="1" fill="hold">
                                          <p:stCondLst>
                                            <p:cond delay="0"/>
                                          </p:stCondLst>
                                        </p:cTn>
                                        <p:tgtEl>
                                          <p:spTgt spid="2">
                                            <p:graphicEl>
                                              <a:dgm id="{D7704FC0-F012-47D2-8171-499A1DF398F8}"/>
                                            </p:graphicEl>
                                          </p:spTgt>
                                        </p:tgtEl>
                                        <p:attrNameLst>
                                          <p:attrName>style.visibility</p:attrName>
                                        </p:attrNameLst>
                                      </p:cBhvr>
                                      <p:to>
                                        <p:strVal val="visible"/>
                                      </p:to>
                                    </p:set>
                                    <p:animEffect transition="in" filter="fade">
                                      <p:cBhvr>
                                        <p:cTn id="15" dur="1000"/>
                                        <p:tgtEl>
                                          <p:spTgt spid="2">
                                            <p:graphicEl>
                                              <a:dgm id="{D7704FC0-F012-47D2-8171-499A1DF398F8}"/>
                                            </p:graphicEl>
                                          </p:spTgt>
                                        </p:tgtEl>
                                      </p:cBhvr>
                                    </p:animEffect>
                                  </p:childTnLst>
                                </p:cTn>
                              </p:par>
                            </p:childTnLst>
                          </p:cTn>
                        </p:par>
                        <p:par>
                          <p:cTn id="16" fill="hold">
                            <p:stCondLst>
                              <p:cond delay="4500"/>
                            </p:stCondLst>
                            <p:childTnLst>
                              <p:par>
                                <p:cTn id="17" presetID="10" presetClass="entr" presetSubtype="0" fill="hold" grpId="0" nodeType="afterEffect">
                                  <p:stCondLst>
                                    <p:cond delay="500"/>
                                  </p:stCondLst>
                                  <p:childTnLst>
                                    <p:set>
                                      <p:cBhvr>
                                        <p:cTn id="18" dur="1" fill="hold">
                                          <p:stCondLst>
                                            <p:cond delay="0"/>
                                          </p:stCondLst>
                                        </p:cTn>
                                        <p:tgtEl>
                                          <p:spTgt spid="2">
                                            <p:graphicEl>
                                              <a:dgm id="{9FEF2B47-E66B-4EA5-B65A-64F92AFACA7F}"/>
                                            </p:graphicEl>
                                          </p:spTgt>
                                        </p:tgtEl>
                                        <p:attrNameLst>
                                          <p:attrName>style.visibility</p:attrName>
                                        </p:attrNameLst>
                                      </p:cBhvr>
                                      <p:to>
                                        <p:strVal val="visible"/>
                                      </p:to>
                                    </p:set>
                                    <p:animEffect transition="in" filter="fade">
                                      <p:cBhvr>
                                        <p:cTn id="19" dur="1000"/>
                                        <p:tgtEl>
                                          <p:spTgt spid="2">
                                            <p:graphicEl>
                                              <a:dgm id="{9FEF2B47-E66B-4EA5-B65A-64F92AFACA7F}"/>
                                            </p:graphicEl>
                                          </p:spTgt>
                                        </p:tgtEl>
                                      </p:cBhvr>
                                    </p:animEffect>
                                  </p:childTnLst>
                                </p:cTn>
                              </p:par>
                            </p:childTnLst>
                          </p:cTn>
                        </p:par>
                        <p:par>
                          <p:cTn id="20" fill="hold">
                            <p:stCondLst>
                              <p:cond delay="6000"/>
                            </p:stCondLst>
                            <p:childTnLst>
                              <p:par>
                                <p:cTn id="21" presetID="10" presetClass="entr" presetSubtype="0" fill="hold" grpId="0" nodeType="afterEffect">
                                  <p:stCondLst>
                                    <p:cond delay="500"/>
                                  </p:stCondLst>
                                  <p:childTnLst>
                                    <p:set>
                                      <p:cBhvr>
                                        <p:cTn id="22" dur="1" fill="hold">
                                          <p:stCondLst>
                                            <p:cond delay="0"/>
                                          </p:stCondLst>
                                        </p:cTn>
                                        <p:tgtEl>
                                          <p:spTgt spid="2">
                                            <p:graphicEl>
                                              <a:dgm id="{A2474E75-B46A-4173-A416-531707AF778F}"/>
                                            </p:graphicEl>
                                          </p:spTgt>
                                        </p:tgtEl>
                                        <p:attrNameLst>
                                          <p:attrName>style.visibility</p:attrName>
                                        </p:attrNameLst>
                                      </p:cBhvr>
                                      <p:to>
                                        <p:strVal val="visible"/>
                                      </p:to>
                                    </p:set>
                                    <p:animEffect transition="in" filter="fade">
                                      <p:cBhvr>
                                        <p:cTn id="23" dur="1000"/>
                                        <p:tgtEl>
                                          <p:spTgt spid="2">
                                            <p:graphicEl>
                                              <a:dgm id="{A2474E75-B46A-4173-A416-531707AF778F}"/>
                                            </p:graphicEl>
                                          </p:spTgt>
                                        </p:tgtEl>
                                      </p:cBhvr>
                                    </p:animEffect>
                                  </p:childTnLst>
                                </p:cTn>
                              </p:par>
                            </p:childTnLst>
                          </p:cTn>
                        </p:par>
                        <p:par>
                          <p:cTn id="24" fill="hold">
                            <p:stCondLst>
                              <p:cond delay="7500"/>
                            </p:stCondLst>
                            <p:childTnLst>
                              <p:par>
                                <p:cTn id="25" presetID="10" presetClass="entr" presetSubtype="0" fill="hold" grpId="0" nodeType="afterEffect">
                                  <p:stCondLst>
                                    <p:cond delay="500"/>
                                  </p:stCondLst>
                                  <p:childTnLst>
                                    <p:set>
                                      <p:cBhvr>
                                        <p:cTn id="26" dur="1" fill="hold">
                                          <p:stCondLst>
                                            <p:cond delay="0"/>
                                          </p:stCondLst>
                                        </p:cTn>
                                        <p:tgtEl>
                                          <p:spTgt spid="2">
                                            <p:graphicEl>
                                              <a:dgm id="{76E81BE7-6987-44E2-BF26-9F047270C37E}"/>
                                            </p:graphicEl>
                                          </p:spTgt>
                                        </p:tgtEl>
                                        <p:attrNameLst>
                                          <p:attrName>style.visibility</p:attrName>
                                        </p:attrNameLst>
                                      </p:cBhvr>
                                      <p:to>
                                        <p:strVal val="visible"/>
                                      </p:to>
                                    </p:set>
                                    <p:animEffect transition="in" filter="fade">
                                      <p:cBhvr>
                                        <p:cTn id="27" dur="1000"/>
                                        <p:tgtEl>
                                          <p:spTgt spid="2">
                                            <p:graphicEl>
                                              <a:dgm id="{76E81BE7-6987-44E2-BF26-9F047270C37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4046401" y="2644170"/>
            <a:ext cx="4099199" cy="1569660"/>
          </a:xfrm>
          <a:prstGeom prst="rect">
            <a:avLst/>
          </a:prstGeom>
          <a:noFill/>
        </p:spPr>
        <p:txBody>
          <a:bodyPr wrap="none" rtlCol="0">
            <a:spAutoFit/>
          </a:bodyPr>
          <a:lstStyle/>
          <a:p>
            <a:pPr algn="ctr"/>
            <a:r>
              <a:rPr lang="en-US" sz="9600" dirty="0" smtClean="0">
                <a:ln w="0"/>
                <a:gradFill>
                  <a:gsLst>
                    <a:gs pos="21000">
                      <a:srgbClr val="53575C"/>
                    </a:gs>
                    <a:gs pos="88000">
                      <a:srgbClr val="C5C7CA"/>
                    </a:gs>
                  </a:gsLst>
                  <a:lin ang="5400000"/>
                </a:gradFill>
                <a:latin typeface="Century Gothic" panose="020B0502020202020204" pitchFamily="34" charset="0"/>
              </a:rPr>
              <a:t>Results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52281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00742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9" name="TextBox 8"/>
          <p:cNvSpPr txBox="1"/>
          <p:nvPr/>
        </p:nvSpPr>
        <p:spPr>
          <a:xfrm>
            <a:off x="902129" y="1242423"/>
            <a:ext cx="10387780" cy="523220"/>
          </a:xfrm>
          <a:prstGeom prst="rect">
            <a:avLst/>
          </a:prstGeom>
          <a:noFill/>
        </p:spPr>
        <p:txBody>
          <a:bodyPr wrap="none" rtlCol="0">
            <a:spAutoFit/>
          </a:bodyPr>
          <a:lstStyle/>
          <a:p>
            <a:pPr algn="ctr"/>
            <a:r>
              <a:rPr lang="en-US" sz="2800" dirty="0" smtClean="0">
                <a:ln w="0"/>
                <a:solidFill>
                  <a:schemeClr val="bg1">
                    <a:lumMod val="85000"/>
                  </a:schemeClr>
                </a:solidFill>
                <a:latin typeface="Century Gothic" panose="020B0502020202020204" pitchFamily="34" charset="0"/>
              </a:rPr>
              <a:t>Assembly parameters used for the results presented below: </a:t>
            </a:r>
            <a:endParaRPr lang="en-US" sz="2800" dirty="0">
              <a:ln w="0"/>
              <a:solidFill>
                <a:schemeClr val="bg1">
                  <a:lumMod val="85000"/>
                </a:schemeClr>
              </a:solidFill>
              <a:latin typeface="Century Gothic" panose="020B0502020202020204" pitchFamily="34" charset="0"/>
            </a:endParaRPr>
          </a:p>
        </p:txBody>
      </p:sp>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0" name="TextBox 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95761384"/>
              </p:ext>
            </p:extLst>
          </p:nvPr>
        </p:nvGraphicFramePr>
        <p:xfrm>
          <a:off x="2069842" y="2127395"/>
          <a:ext cx="8052317" cy="3312367"/>
        </p:xfrm>
        <a:graphic>
          <a:graphicData uri="http://schemas.openxmlformats.org/drawingml/2006/table">
            <a:tbl>
              <a:tblPr firstRow="1" firstCol="1" bandRow="1">
                <a:tableStyleId>{073A0DAA-6AF3-43AB-8588-CEC1D06C72B9}</a:tableStyleId>
              </a:tblPr>
              <a:tblGrid>
                <a:gridCol w="3616252"/>
                <a:gridCol w="2333066"/>
                <a:gridCol w="2102999"/>
              </a:tblGrid>
              <a:tr h="472909">
                <a:tc>
                  <a:txBody>
                    <a:bodyPr/>
                    <a:lstStyle/>
                    <a:p>
                      <a:pPr algn="ctr">
                        <a:lnSpc>
                          <a:spcPct val="115000"/>
                        </a:lnSpc>
                        <a:spcAft>
                          <a:spcPts val="0"/>
                        </a:spcAft>
                      </a:pPr>
                      <a:r>
                        <a:rPr lang="en-US" sz="2000" u="sng" dirty="0">
                          <a:effectLst/>
                          <a:latin typeface="Century Gothic" pitchFamily="34" charset="0"/>
                        </a:rPr>
                        <a:t>Interface</a:t>
                      </a:r>
                      <a:endParaRPr lang="en-US" sz="2000" u="sng"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u="sng" dirty="0">
                          <a:effectLst/>
                          <a:latin typeface="Century Gothic" pitchFamily="34" charset="0"/>
                        </a:rPr>
                        <a:t>Direction</a:t>
                      </a:r>
                      <a:endParaRPr lang="en-US" sz="2000" u="sng"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u="sng" dirty="0">
                          <a:effectLst/>
                          <a:latin typeface="Century Gothic" pitchFamily="34" charset="0"/>
                        </a:rPr>
                        <a:t>Thickness [mm]</a:t>
                      </a:r>
                      <a:endParaRPr lang="en-US" sz="2000" u="sng" dirty="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0"/>
                        </a:spcAft>
                      </a:pPr>
                      <a:r>
                        <a:rPr lang="en-US" sz="1600" b="0" dirty="0">
                          <a:effectLst/>
                          <a:latin typeface="Century Gothic" pitchFamily="34" charset="0"/>
                        </a:rPr>
                        <a:t>Vertical Poles – Loading Plate</a:t>
                      </a:r>
                      <a:endParaRPr lang="en-US" sz="2000" b="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Azimuthal</a:t>
                      </a:r>
                      <a:endParaRPr lang="en-US" sz="200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0.22</a:t>
                      </a:r>
                      <a:endParaRPr lang="en-US" sz="200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0"/>
                        </a:spcAft>
                      </a:pPr>
                      <a:r>
                        <a:rPr lang="en-US" sz="1600" b="0" dirty="0">
                          <a:effectLst/>
                          <a:latin typeface="Century Gothic" pitchFamily="34" charset="0"/>
                        </a:rPr>
                        <a:t>Horizontal Poles – Loading Plate</a:t>
                      </a:r>
                      <a:endParaRPr lang="en-US" sz="2000" b="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Azimuthal</a:t>
                      </a:r>
                      <a:endParaRPr lang="en-US" sz="200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0.15</a:t>
                      </a:r>
                      <a:endParaRPr lang="en-US" sz="200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0"/>
                        </a:spcAft>
                      </a:pPr>
                      <a:r>
                        <a:rPr lang="en-US" sz="1600" b="0" dirty="0">
                          <a:effectLst/>
                          <a:latin typeface="Century Gothic" pitchFamily="34" charset="0"/>
                        </a:rPr>
                        <a:t>Mid-plane</a:t>
                      </a:r>
                      <a:endParaRPr lang="en-US" sz="2000" b="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Azimuthal</a:t>
                      </a:r>
                      <a:endParaRPr lang="en-US" sz="200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0.28</a:t>
                      </a:r>
                      <a:endParaRPr lang="en-US" sz="200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0"/>
                        </a:spcAft>
                      </a:pPr>
                      <a:r>
                        <a:rPr lang="en-US" sz="1600" b="0">
                          <a:effectLst/>
                          <a:latin typeface="Century Gothic" pitchFamily="34" charset="0"/>
                        </a:rPr>
                        <a:t>Collars - Yoke</a:t>
                      </a:r>
                      <a:endParaRPr lang="en-US" sz="2000" b="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Radial</a:t>
                      </a:r>
                      <a:endParaRPr lang="en-US" sz="200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0.38</a:t>
                      </a:r>
                      <a:endParaRPr lang="en-US" sz="200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0"/>
                        </a:spcAft>
                      </a:pPr>
                      <a:r>
                        <a:rPr lang="en-US" sz="1600" b="0">
                          <a:effectLst/>
                          <a:latin typeface="Century Gothic" pitchFamily="34" charset="0"/>
                        </a:rPr>
                        <a:t>Collars - Yoke (Vertical Plane)</a:t>
                      </a:r>
                      <a:endParaRPr lang="en-US" sz="2000" b="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Radial</a:t>
                      </a:r>
                      <a:endParaRPr lang="en-US" sz="200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0.41</a:t>
                      </a:r>
                      <a:endParaRPr lang="en-US" sz="2000" dirty="0">
                        <a:effectLst/>
                        <a:latin typeface="Century Gothic" pitchFamily="34" charset="0"/>
                        <a:ea typeface="Calibri"/>
                        <a:cs typeface="Times New Roman"/>
                      </a:endParaRPr>
                    </a:p>
                  </a:txBody>
                  <a:tcPr marL="68580" marR="68580" marT="0" marB="0"/>
                </a:tc>
              </a:tr>
              <a:tr h="473243">
                <a:tc>
                  <a:txBody>
                    <a:bodyPr/>
                    <a:lstStyle/>
                    <a:p>
                      <a:pPr algn="ctr">
                        <a:lnSpc>
                          <a:spcPct val="115000"/>
                        </a:lnSpc>
                        <a:spcAft>
                          <a:spcPts val="1000"/>
                        </a:spcAft>
                      </a:pPr>
                      <a:r>
                        <a:rPr lang="en-US" sz="1600" b="0" dirty="0">
                          <a:effectLst/>
                          <a:latin typeface="Century Gothic" pitchFamily="34" charset="0"/>
                        </a:rPr>
                        <a:t>Weld Shrinkage</a:t>
                      </a:r>
                      <a:endParaRPr lang="en-US" sz="2000" b="0" dirty="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a:effectLst/>
                          <a:latin typeface="Century Gothic" pitchFamily="34" charset="0"/>
                        </a:rPr>
                        <a:t>Vertical</a:t>
                      </a:r>
                      <a:endParaRPr lang="en-US" sz="2000">
                        <a:effectLst/>
                        <a:latin typeface="Century Gothic" pitchFamily="34" charset="0"/>
                        <a:ea typeface="Calibri"/>
                        <a:cs typeface="Times New Roman"/>
                      </a:endParaRPr>
                    </a:p>
                  </a:txBody>
                  <a:tcPr marL="68580" marR="68580" marT="0" marB="0"/>
                </a:tc>
                <a:tc>
                  <a:txBody>
                    <a:bodyPr/>
                    <a:lstStyle/>
                    <a:p>
                      <a:pPr algn="ctr">
                        <a:lnSpc>
                          <a:spcPct val="115000"/>
                        </a:lnSpc>
                        <a:spcAft>
                          <a:spcPts val="0"/>
                        </a:spcAft>
                      </a:pPr>
                      <a:r>
                        <a:rPr lang="en-US" sz="2000" dirty="0">
                          <a:effectLst/>
                          <a:latin typeface="Century Gothic" pitchFamily="34" charset="0"/>
                        </a:rPr>
                        <a:t>0.96</a:t>
                      </a:r>
                      <a:endParaRPr lang="en-US" sz="2000" dirty="0">
                        <a:effectLst/>
                        <a:latin typeface="Century Gothic" pitchFamily="34" charset="0"/>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431225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5023431" y="131302"/>
            <a:ext cx="2145140"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5023431" y="74831"/>
            <a:ext cx="2145139"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Outline</a:t>
            </a:r>
            <a:endParaRPr lang="en-US" sz="4400" dirty="0">
              <a:ln w="0"/>
              <a:gradFill>
                <a:gsLst>
                  <a:gs pos="21000">
                    <a:srgbClr val="53575C"/>
                  </a:gs>
                  <a:gs pos="88000">
                    <a:srgbClr val="C5C7CA"/>
                  </a:gs>
                </a:gsLst>
                <a:lin ang="5400000"/>
              </a:gradFill>
              <a:latin typeface="Century Gothic" panose="020B0502020202020204" pitchFamily="34" charset="0"/>
            </a:endParaRPr>
          </a:p>
        </p:txBody>
      </p:sp>
      <p:sp>
        <p:nvSpPr>
          <p:cNvPr id="35" name="TextBox 34"/>
          <p:cNvSpPr txBox="1"/>
          <p:nvPr/>
        </p:nvSpPr>
        <p:spPr>
          <a:xfrm>
            <a:off x="2737295" y="1804894"/>
            <a:ext cx="4301059" cy="4278094"/>
          </a:xfrm>
          <a:prstGeom prst="rect">
            <a:avLst/>
          </a:prstGeom>
          <a:noFill/>
        </p:spPr>
        <p:txBody>
          <a:bodyPr wrap="square" rtlCol="0">
            <a:spAutoFit/>
          </a:bodyPr>
          <a:lstStyle/>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Introduction</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Main Design Features</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Coil Design</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Collared Coil</a:t>
            </a:r>
            <a:endParaRPr lang="en-US" sz="1600" dirty="0">
              <a:ln w="0"/>
              <a:solidFill>
                <a:schemeClr val="bg1">
                  <a:lumMod val="85000"/>
                </a:schemeClr>
              </a:solidFill>
              <a:latin typeface="Century Gothic" panose="020B0502020202020204" pitchFamily="34" charset="0"/>
            </a:endParaRP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Yoke &amp; Shell</a:t>
            </a:r>
            <a:endParaRPr lang="en-US" sz="1600" dirty="0">
              <a:ln w="0"/>
              <a:solidFill>
                <a:schemeClr val="bg1">
                  <a:lumMod val="85000"/>
                </a:schemeClr>
              </a:solidFill>
              <a:latin typeface="Century Gothic" panose="020B0502020202020204" pitchFamily="34" charset="0"/>
            </a:endParaRP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Shimming Locations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Design Goals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Magnetic Analysis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Structural Analysis</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Material Properties</a:t>
            </a:r>
          </a:p>
          <a:p>
            <a:pPr marL="800100" lvl="1" indent="-342900">
              <a:buFont typeface="Arial" panose="020B0604020202020204" pitchFamily="34" charset="0"/>
              <a:buChar char="•"/>
            </a:pPr>
            <a:r>
              <a:rPr lang="en-US" sz="1600" dirty="0" smtClean="0">
                <a:ln w="0"/>
                <a:solidFill>
                  <a:schemeClr val="bg1">
                    <a:lumMod val="85000"/>
                  </a:schemeClr>
                </a:solidFill>
                <a:latin typeface="Century Gothic" panose="020B0502020202020204" pitchFamily="34" charset="0"/>
              </a:rPr>
              <a:t>Load Steps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Results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ANSYS 2 ROXIE</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Sensitivity Analysis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MQXF Vs. MKQXF</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r>
              <a:rPr lang="en-US" sz="1600" dirty="0" smtClean="0">
                <a:ln w="0"/>
                <a:solidFill>
                  <a:schemeClr val="bg1">
                    <a:lumMod val="85000"/>
                  </a:schemeClr>
                </a:solidFill>
                <a:latin typeface="Century Gothic" panose="020B0502020202020204" pitchFamily="34" charset="0"/>
              </a:rPr>
              <a:t>Conclusions</a:t>
            </a:r>
            <a:endParaRPr lang="en-US" sz="1600" dirty="0">
              <a:ln w="0"/>
              <a:solidFill>
                <a:schemeClr val="bg1">
                  <a:lumMod val="85000"/>
                </a:schemeClr>
              </a:solidFill>
              <a:latin typeface="Century Gothic" panose="020B0502020202020204" pitchFamily="34" charset="0"/>
            </a:endParaRPr>
          </a:p>
          <a:p>
            <a:pPr marL="342900" indent="-342900">
              <a:buFont typeface="+mj-lt"/>
              <a:buAutoNum type="arabicPeriod"/>
            </a:pPr>
            <a:endParaRPr lang="en-US" sz="1600" dirty="0">
              <a:ln w="0"/>
              <a:solidFill>
                <a:schemeClr val="bg1">
                  <a:lumMod val="85000"/>
                </a:schemeClr>
              </a:solidFill>
              <a:latin typeface="Century Gothic" panose="020B0502020202020204" pitchFamily="34" charset="0"/>
            </a:endParaRPr>
          </a:p>
        </p:txBody>
      </p:sp>
      <p:pic>
        <p:nvPicPr>
          <p:cNvPr id="2" name="Picture 1"/>
          <p:cNvPicPr>
            <a:picLocks noChangeAspect="1"/>
          </p:cNvPicPr>
          <p:nvPr/>
        </p:nvPicPr>
        <p:blipFill>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5230797" y="1300951"/>
            <a:ext cx="5665803" cy="5298576"/>
          </a:xfrm>
          <a:prstGeom prst="rect">
            <a:avLst/>
          </a:prstGeom>
        </p:spPr>
      </p:pic>
    </p:spTree>
    <p:extLst>
      <p:ext uri="{BB962C8B-B14F-4D97-AF65-F5344CB8AC3E}">
        <p14:creationId xmlns:p14="http://schemas.microsoft.com/office/powerpoint/2010/main" val="22141085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9802" y="1242490"/>
            <a:ext cx="7961049" cy="4971513"/>
          </a:xfrm>
          <a:prstGeom prst="rect">
            <a:avLst/>
          </a:prstGeom>
        </p:spPr>
      </p:pic>
      <p:sp>
        <p:nvSpPr>
          <p:cNvPr id="31" name="TextBox 30"/>
          <p:cNvSpPr txBox="1"/>
          <p:nvPr/>
        </p:nvSpPr>
        <p:spPr>
          <a:xfrm>
            <a:off x="5319986" y="6212110"/>
            <a:ext cx="1552028"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Under Press, @ 293 K</a:t>
            </a:r>
            <a:endParaRPr lang="en-US" sz="1100" b="1" u="sng" dirty="0">
              <a:ln w="0"/>
              <a:solidFill>
                <a:schemeClr val="bg1">
                  <a:lumMod val="85000"/>
                </a:schemeClr>
              </a:solidFill>
              <a:latin typeface="Century Gothic" panose="020B0502020202020204" pitchFamily="34" charset="0"/>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39" y="1242490"/>
            <a:ext cx="3808924"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4162815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7222" y="1242490"/>
            <a:ext cx="8024778" cy="4971513"/>
          </a:xfrm>
          <a:prstGeom prst="rect">
            <a:avLst/>
          </a:prstGeom>
        </p:spPr>
      </p:pic>
      <p:sp>
        <p:nvSpPr>
          <p:cNvPr id="13" name="TextBox 12"/>
          <p:cNvSpPr txBox="1"/>
          <p:nvPr/>
        </p:nvSpPr>
        <p:spPr>
          <a:xfrm>
            <a:off x="5214990" y="6214307"/>
            <a:ext cx="1762021"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After Collaring, @ 293 K</a:t>
            </a:r>
            <a:endParaRPr lang="en-US" sz="1100" b="1" u="sng" dirty="0">
              <a:ln w="0"/>
              <a:solidFill>
                <a:schemeClr val="bg1">
                  <a:lumMod val="85000"/>
                </a:schemeClr>
              </a:solidFill>
              <a:latin typeface="Century Gothic" panose="020B0502020202020204" pitchFamily="34" charset="0"/>
            </a:endParaRPr>
          </a:p>
        </p:txBody>
      </p:sp>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662" y="1242490"/>
            <a:ext cx="3888226"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
        <p:nvSpPr>
          <p:cNvPr id="4" name="Rectangle 3"/>
          <p:cNvSpPr/>
          <p:nvPr/>
        </p:nvSpPr>
        <p:spPr>
          <a:xfrm>
            <a:off x="4167222" y="1402672"/>
            <a:ext cx="3938091" cy="4811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29714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42428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4777" y="1242490"/>
            <a:ext cx="8047223" cy="4971513"/>
          </a:xfrm>
          <a:prstGeom prst="rect">
            <a:avLst/>
          </a:prstGeom>
        </p:spPr>
      </p:pic>
      <p:sp>
        <p:nvSpPr>
          <p:cNvPr id="13" name="TextBox 12"/>
          <p:cNvSpPr txBox="1"/>
          <p:nvPr/>
        </p:nvSpPr>
        <p:spPr>
          <a:xfrm>
            <a:off x="0" y="6214003"/>
            <a:ext cx="12192000" cy="600164"/>
          </a:xfrm>
          <a:prstGeom prst="rect">
            <a:avLst/>
          </a:prstGeom>
          <a:noFill/>
        </p:spPr>
        <p:txBody>
          <a:bodyPr wrap="square" rtlCol="0">
            <a:spAutoFit/>
          </a:bodyPr>
          <a:lstStyle/>
          <a:p>
            <a:pPr algn="ctr"/>
            <a:r>
              <a:rPr lang="en-US" sz="1100" b="1" u="sng" dirty="0" smtClean="0">
                <a:ln w="0"/>
                <a:solidFill>
                  <a:schemeClr val="bg1">
                    <a:lumMod val="85000"/>
                  </a:schemeClr>
                </a:solidFill>
                <a:latin typeface="Century Gothic" panose="020B0502020202020204" pitchFamily="34" charset="0"/>
              </a:rPr>
              <a:t>After Shell Welding, @ 293 K </a:t>
            </a:r>
          </a:p>
          <a:p>
            <a:pPr algn="ctr"/>
            <a:r>
              <a:rPr lang="en-US" sz="1100" dirty="0" smtClean="0">
                <a:ln w="0"/>
                <a:solidFill>
                  <a:schemeClr val="bg1">
                    <a:lumMod val="85000"/>
                  </a:schemeClr>
                </a:solidFill>
                <a:latin typeface="Century Gothic" panose="020B0502020202020204" pitchFamily="34" charset="0"/>
              </a:rPr>
              <a:t>Shell shrinks </a:t>
            </a:r>
            <a:r>
              <a:rPr lang="en-US" sz="1100" dirty="0">
                <a:ln w="0"/>
                <a:solidFill>
                  <a:schemeClr val="bg1">
                    <a:lumMod val="85000"/>
                  </a:schemeClr>
                </a:solidFill>
                <a:latin typeface="Century Gothic" panose="020B0502020202020204" pitchFamily="34" charset="0"/>
              </a:rPr>
              <a:t>around the yoke </a:t>
            </a:r>
            <a:r>
              <a:rPr lang="en-US" sz="1100" dirty="0" smtClean="0">
                <a:ln w="0"/>
                <a:solidFill>
                  <a:schemeClr val="bg1">
                    <a:lumMod val="85000"/>
                  </a:schemeClr>
                </a:solidFill>
                <a:latin typeface="Century Gothic" panose="020B0502020202020204" pitchFamily="34" charset="0"/>
              </a:rPr>
              <a:t>and compresses the system. The Al-Bars control the assembly.</a:t>
            </a:r>
            <a:endParaRPr lang="en-US" sz="1100" dirty="0">
              <a:ln w="0"/>
              <a:solidFill>
                <a:schemeClr val="bg1">
                  <a:lumMod val="85000"/>
                </a:schemeClr>
              </a:solidFill>
              <a:latin typeface="Century Gothic" panose="020B0502020202020204" pitchFamily="34" charset="0"/>
            </a:endParaRPr>
          </a:p>
          <a:p>
            <a:pPr algn="ctr"/>
            <a:endParaRPr lang="en-US" sz="1100" dirty="0">
              <a:ln w="0"/>
              <a:solidFill>
                <a:schemeClr val="bg1">
                  <a:lumMod val="85000"/>
                </a:schemeClr>
              </a:solidFill>
              <a:latin typeface="Century Gothic" panose="020B0502020202020204" pitchFamily="34" charset="0"/>
            </a:endParaRP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094" y="1242490"/>
            <a:ext cx="385743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12291147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42428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0584" y="1242490"/>
            <a:ext cx="8031416" cy="4971513"/>
          </a:xfrm>
          <a:prstGeom prst="rect">
            <a:avLst/>
          </a:prstGeom>
        </p:spPr>
      </p:pic>
      <p:sp>
        <p:nvSpPr>
          <p:cNvPr id="13" name="TextBox 12"/>
          <p:cNvSpPr txBox="1"/>
          <p:nvPr/>
        </p:nvSpPr>
        <p:spPr>
          <a:xfrm>
            <a:off x="3178378" y="6214003"/>
            <a:ext cx="5835252" cy="430887"/>
          </a:xfrm>
          <a:prstGeom prst="rect">
            <a:avLst/>
          </a:prstGeom>
          <a:noFill/>
        </p:spPr>
        <p:txBody>
          <a:bodyPr wrap="none" rtlCol="0">
            <a:spAutoFit/>
          </a:bodyPr>
          <a:lstStyle/>
          <a:p>
            <a:pPr algn="ctr"/>
            <a:r>
              <a:rPr lang="en-US" sz="1100" b="1" u="sng" dirty="0" smtClean="0">
                <a:ln w="0"/>
                <a:solidFill>
                  <a:schemeClr val="bg1">
                    <a:lumMod val="85000"/>
                  </a:schemeClr>
                </a:solidFill>
                <a:latin typeface="Century Gothic" panose="020B0502020202020204" pitchFamily="34" charset="0"/>
              </a:rPr>
              <a:t>@ 4.2 K</a:t>
            </a:r>
          </a:p>
          <a:p>
            <a:pPr algn="ctr"/>
            <a:r>
              <a:rPr lang="en-US" sz="1100" dirty="0">
                <a:ln w="0"/>
                <a:solidFill>
                  <a:schemeClr val="bg1">
                    <a:lumMod val="85000"/>
                  </a:schemeClr>
                </a:solidFill>
                <a:latin typeface="Century Gothic" panose="020B0502020202020204" pitchFamily="34" charset="0"/>
              </a:rPr>
              <a:t>Skin shrinks more then the yoke. Skin tension increases</a:t>
            </a:r>
            <a:r>
              <a:rPr lang="en-US" sz="1100" dirty="0" smtClean="0">
                <a:ln w="0"/>
                <a:solidFill>
                  <a:schemeClr val="bg1">
                    <a:lumMod val="85000"/>
                  </a:schemeClr>
                </a:solidFill>
                <a:latin typeface="Century Gothic" panose="020B0502020202020204" pitchFamily="34" charset="0"/>
              </a:rPr>
              <a:t>. The yoke gap is firmly closed.</a:t>
            </a:r>
            <a:endParaRPr lang="en-US" sz="1100" dirty="0">
              <a:ln w="0"/>
              <a:solidFill>
                <a:schemeClr val="bg1">
                  <a:lumMod val="85000"/>
                </a:schemeClr>
              </a:solidFill>
              <a:latin typeface="Century Gothic" panose="020B0502020202020204" pitchFamily="34" charset="0"/>
            </a:endParaRP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370" y="1242490"/>
            <a:ext cx="384104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256248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1407" y="1242490"/>
            <a:ext cx="8040593" cy="4971513"/>
          </a:xfrm>
          <a:prstGeom prst="rect">
            <a:avLst/>
          </a:prstGeom>
        </p:spPr>
      </p:pic>
      <p:sp>
        <p:nvSpPr>
          <p:cNvPr id="13" name="TextBox 12"/>
          <p:cNvSpPr txBox="1"/>
          <p:nvPr/>
        </p:nvSpPr>
        <p:spPr>
          <a:xfrm>
            <a:off x="5462654" y="6215484"/>
            <a:ext cx="1266693"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 4.2 K, 140 T/m</a:t>
            </a:r>
            <a:endParaRPr lang="en-US" sz="1100" b="1" u="sng" dirty="0">
              <a:ln w="0"/>
              <a:solidFill>
                <a:schemeClr val="bg1">
                  <a:lumMod val="85000"/>
                </a:schemeClr>
              </a:solidFill>
              <a:latin typeface="Century Gothic" panose="020B0502020202020204" pitchFamily="34" charset="0"/>
            </a:endParaRPr>
          </a:p>
        </p:txBody>
      </p:sp>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308" y="1242490"/>
            <a:ext cx="3839577"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35759297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Ομάδα 1"/>
          <p:cNvGrpSpPr/>
          <p:nvPr/>
        </p:nvGrpSpPr>
        <p:grpSpPr>
          <a:xfrm>
            <a:off x="4833475" y="65306"/>
            <a:ext cx="2525051" cy="553998"/>
            <a:chOff x="4833475" y="65306"/>
            <a:chExt cx="2525051" cy="553998"/>
          </a:xfrm>
        </p:grpSpPr>
        <p:sp>
          <p:nvSpPr>
            <p:cNvPr id="26" name="Ορθογώνιο 25"/>
            <p:cNvSpPr/>
            <p:nvPr/>
          </p:nvSpPr>
          <p:spPr>
            <a:xfrm>
              <a:off x="4833476" y="121777"/>
              <a:ext cx="252505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5493" y="1242490"/>
            <a:ext cx="8036507" cy="4971513"/>
          </a:xfrm>
          <a:prstGeom prst="rect">
            <a:avLst/>
          </a:prstGeom>
        </p:spPr>
      </p:pic>
      <p:sp>
        <p:nvSpPr>
          <p:cNvPr id="13" name="TextBox 12"/>
          <p:cNvSpPr txBox="1"/>
          <p:nvPr/>
        </p:nvSpPr>
        <p:spPr>
          <a:xfrm>
            <a:off x="5462654" y="6214003"/>
            <a:ext cx="1266693" cy="261610"/>
          </a:xfrm>
          <a:prstGeom prst="rect">
            <a:avLst/>
          </a:prstGeom>
          <a:noFill/>
        </p:spPr>
        <p:txBody>
          <a:bodyPr wrap="none" rtlCol="0">
            <a:spAutoFit/>
          </a:bodyPr>
          <a:lstStyle/>
          <a:p>
            <a:r>
              <a:rPr lang="en-US" sz="1100" b="1" u="sng" dirty="0" smtClean="0">
                <a:ln w="0"/>
                <a:solidFill>
                  <a:schemeClr val="bg1">
                    <a:lumMod val="85000"/>
                  </a:schemeClr>
                </a:solidFill>
                <a:latin typeface="Century Gothic" panose="020B0502020202020204" pitchFamily="34" charset="0"/>
              </a:rPr>
              <a:t>@ 4.2 K, 155 T/m</a:t>
            </a:r>
            <a:endParaRPr lang="en-US" sz="1100" b="1" u="sng" dirty="0">
              <a:ln w="0"/>
              <a:solidFill>
                <a:schemeClr val="bg1">
                  <a:lumMod val="85000"/>
                </a:schemeClr>
              </a:solidFill>
              <a:latin typeface="Century Gothic" panose="020B0502020202020204" pitchFamily="34" charset="0"/>
            </a:endParaRPr>
          </a:p>
        </p:txBody>
      </p:sp>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969" y="1242489"/>
            <a:ext cx="3857430" cy="49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820932" y="5844671"/>
            <a:ext cx="574196" cy="369332"/>
          </a:xfrm>
          <a:prstGeom prst="rect">
            <a:avLst/>
          </a:prstGeom>
          <a:noFill/>
        </p:spPr>
        <p:txBody>
          <a:bodyPr wrap="none" rtlCol="0">
            <a:spAutoFit/>
          </a:bodyPr>
          <a:lstStyle/>
          <a:p>
            <a:r>
              <a:rPr lang="en-US" b="1" dirty="0" smtClean="0">
                <a:latin typeface="Century Gothic" pitchFamily="34" charset="0"/>
              </a:rPr>
              <a:t>x50</a:t>
            </a:r>
            <a:endParaRPr lang="en-US" b="1" dirty="0">
              <a:latin typeface="Century Gothic" pitchFamily="34" charset="0"/>
            </a:endParaRPr>
          </a:p>
        </p:txBody>
      </p:sp>
    </p:spTree>
    <p:extLst>
      <p:ext uri="{BB962C8B-B14F-4D97-AF65-F5344CB8AC3E}">
        <p14:creationId xmlns:p14="http://schemas.microsoft.com/office/powerpoint/2010/main" val="9842552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13" name="Ορθογώνιο 12"/>
          <p:cNvSpPr/>
          <p:nvPr/>
        </p:nvSpPr>
        <p:spPr>
          <a:xfrm>
            <a:off x="5764019" y="713414"/>
            <a:ext cx="663964" cy="40011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9" name="TextBox 8"/>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pic>
        <p:nvPicPr>
          <p:cNvPr id="14" name="Εικόνα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6420" y="1533270"/>
            <a:ext cx="2664340" cy="2220283"/>
          </a:xfrm>
          <a:prstGeom prst="rect">
            <a:avLst/>
          </a:prstGeom>
        </p:spPr>
      </p:pic>
      <p:pic>
        <p:nvPicPr>
          <p:cNvPr id="15" name="Εικόνα 14"/>
          <p:cNvPicPr>
            <a:picLocks noChangeAspect="1"/>
          </p:cNvPicPr>
          <p:nvPr/>
        </p:nvPicPr>
        <p:blipFill>
          <a:blip r:embed="rId7"/>
          <a:stretch>
            <a:fillRect/>
          </a:stretch>
        </p:blipFill>
        <p:spPr>
          <a:xfrm>
            <a:off x="8727432" y="1488020"/>
            <a:ext cx="2761707" cy="2301422"/>
          </a:xfrm>
          <a:prstGeom prst="rect">
            <a:avLst/>
          </a:prstGeom>
        </p:spPr>
      </p:pic>
      <p:pic>
        <p:nvPicPr>
          <p:cNvPr id="16" name="Εικόνα 15"/>
          <p:cNvPicPr>
            <a:picLocks noChangeAspect="1"/>
          </p:cNvPicPr>
          <p:nvPr/>
        </p:nvPicPr>
        <p:blipFill>
          <a:blip r:embed="rId8"/>
          <a:stretch>
            <a:fillRect/>
          </a:stretch>
        </p:blipFill>
        <p:spPr>
          <a:xfrm>
            <a:off x="201220" y="3875317"/>
            <a:ext cx="2901853" cy="2418211"/>
          </a:xfrm>
          <a:prstGeom prst="rect">
            <a:avLst/>
          </a:prstGeom>
        </p:spPr>
      </p:pic>
      <p:pic>
        <p:nvPicPr>
          <p:cNvPr id="17" name="Εικόνα 16"/>
          <p:cNvPicPr>
            <a:picLocks noChangeAspect="1"/>
          </p:cNvPicPr>
          <p:nvPr/>
        </p:nvPicPr>
        <p:blipFill>
          <a:blip r:embed="rId9"/>
          <a:stretch>
            <a:fillRect/>
          </a:stretch>
        </p:blipFill>
        <p:spPr>
          <a:xfrm>
            <a:off x="3265262" y="3909431"/>
            <a:ext cx="2826196" cy="2355164"/>
          </a:xfrm>
          <a:prstGeom prst="rect">
            <a:avLst/>
          </a:prstGeom>
        </p:spPr>
      </p:pic>
      <p:pic>
        <p:nvPicPr>
          <p:cNvPr id="18" name="Εικόνα 17"/>
          <p:cNvPicPr>
            <a:picLocks noChangeAspect="1"/>
          </p:cNvPicPr>
          <p:nvPr/>
        </p:nvPicPr>
        <p:blipFill>
          <a:blip r:embed="rId10"/>
          <a:stretch>
            <a:fillRect/>
          </a:stretch>
        </p:blipFill>
        <p:spPr>
          <a:xfrm>
            <a:off x="6263197" y="3931799"/>
            <a:ext cx="2796429" cy="2330358"/>
          </a:xfrm>
          <a:prstGeom prst="rect">
            <a:avLst/>
          </a:prstGeom>
        </p:spPr>
      </p:pic>
      <p:pic>
        <p:nvPicPr>
          <p:cNvPr id="19" name="Εικόνα 18"/>
          <p:cNvPicPr>
            <a:picLocks noChangeAspect="1"/>
          </p:cNvPicPr>
          <p:nvPr/>
        </p:nvPicPr>
        <p:blipFill>
          <a:blip r:embed="rId11"/>
          <a:stretch>
            <a:fillRect/>
          </a:stretch>
        </p:blipFill>
        <p:spPr>
          <a:xfrm>
            <a:off x="9232209" y="3937368"/>
            <a:ext cx="2784081" cy="2320068"/>
          </a:xfrm>
          <a:prstGeom prst="rect">
            <a:avLst/>
          </a:prstGeom>
        </p:spPr>
      </p:pic>
      <p:sp>
        <p:nvSpPr>
          <p:cNvPr id="20" name="TextBox 19"/>
          <p:cNvSpPr txBox="1"/>
          <p:nvPr/>
        </p:nvSpPr>
        <p:spPr>
          <a:xfrm>
            <a:off x="5846789" y="1236823"/>
            <a:ext cx="1552028"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Under Press, @ 293 K</a:t>
            </a:r>
            <a:endParaRPr lang="en-US" sz="1100" dirty="0">
              <a:ln w="0"/>
              <a:solidFill>
                <a:schemeClr val="bg1">
                  <a:lumMod val="85000"/>
                </a:schemeClr>
              </a:solidFill>
              <a:latin typeface="Century Gothic" panose="020B0502020202020204" pitchFamily="34" charset="0"/>
            </a:endParaRPr>
          </a:p>
        </p:txBody>
      </p:sp>
      <p:sp>
        <p:nvSpPr>
          <p:cNvPr id="21" name="TextBox 20"/>
          <p:cNvSpPr txBox="1"/>
          <p:nvPr/>
        </p:nvSpPr>
        <p:spPr>
          <a:xfrm>
            <a:off x="9189861" y="1256776"/>
            <a:ext cx="176202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Collaring, @ 293 K</a:t>
            </a:r>
            <a:endParaRPr lang="en-US" sz="1100" dirty="0">
              <a:ln w="0"/>
              <a:solidFill>
                <a:schemeClr val="bg1">
                  <a:lumMod val="85000"/>
                </a:schemeClr>
              </a:solidFill>
              <a:latin typeface="Century Gothic" panose="020B0502020202020204" pitchFamily="34" charset="0"/>
            </a:endParaRPr>
          </a:p>
        </p:txBody>
      </p:sp>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pSp>
        <p:nvGrpSpPr>
          <p:cNvPr id="2" name="Ομάδα 1"/>
          <p:cNvGrpSpPr/>
          <p:nvPr/>
        </p:nvGrpSpPr>
        <p:grpSpPr>
          <a:xfrm>
            <a:off x="4545735" y="65306"/>
            <a:ext cx="3100530" cy="553998"/>
            <a:chOff x="4545735" y="65306"/>
            <a:chExt cx="3100530" cy="553998"/>
          </a:xfrm>
        </p:grpSpPr>
        <p:sp>
          <p:nvSpPr>
            <p:cNvPr id="26" name="Ορθογώνιο 25"/>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545736" y="65306"/>
              <a:ext cx="3100529"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8" name="Oval 27"/>
          <p:cNvSpPr/>
          <p:nvPr/>
        </p:nvSpPr>
        <p:spPr>
          <a:xfrm>
            <a:off x="9277205" y="4445723"/>
            <a:ext cx="512939" cy="295275"/>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9" name="Oval 28"/>
          <p:cNvSpPr/>
          <p:nvPr/>
        </p:nvSpPr>
        <p:spPr>
          <a:xfrm>
            <a:off x="6308630" y="4445724"/>
            <a:ext cx="512939" cy="295275"/>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3" name="Chart 32"/>
          <p:cNvGraphicFramePr/>
          <p:nvPr>
            <p:extLst>
              <p:ext uri="{D42A27DB-BD31-4B8C-83A1-F6EECF244321}">
                <p14:modId xmlns:p14="http://schemas.microsoft.com/office/powerpoint/2010/main" val="3368095557"/>
              </p:ext>
            </p:extLst>
          </p:nvPr>
        </p:nvGraphicFramePr>
        <p:xfrm>
          <a:off x="201220" y="1256776"/>
          <a:ext cx="4191000" cy="2365973"/>
        </p:xfrm>
        <a:graphic>
          <a:graphicData uri="http://schemas.openxmlformats.org/drawingml/2006/chart">
            <c:chart xmlns:c="http://schemas.openxmlformats.org/drawingml/2006/chart" xmlns:r="http://schemas.openxmlformats.org/officeDocument/2006/relationships" r:id="rId12"/>
          </a:graphicData>
        </a:graphic>
      </p:graphicFrame>
      <p:pic>
        <p:nvPicPr>
          <p:cNvPr id="31" name="Picture 30"/>
          <p:cNvPicPr/>
          <p:nvPr/>
        </p:nvPicPr>
        <p:blipFill rotWithShape="1">
          <a:blip r:embed="rId13">
            <a:extLst>
              <a:ext uri="{28A0092B-C50C-407E-A947-70E740481C1C}">
                <a14:useLocalDpi xmlns:a14="http://schemas.microsoft.com/office/drawing/2010/main" val="0"/>
              </a:ext>
            </a:extLst>
          </a:blip>
          <a:srcRect t="15762" b="27947"/>
          <a:stretch/>
        </p:blipFill>
        <p:spPr bwMode="auto">
          <a:xfrm>
            <a:off x="600267" y="3519873"/>
            <a:ext cx="3397885" cy="233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91750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8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800"/>
                                        <p:tgtEl>
                                          <p:spTgt spid="20"/>
                                        </p:tgtEl>
                                      </p:cBhvr>
                                    </p:animEffect>
                                  </p:childTnLst>
                                </p:cTn>
                              </p:par>
                            </p:childTnLst>
                          </p:cTn>
                        </p:par>
                        <p:par>
                          <p:cTn id="19" fill="hold">
                            <p:stCondLst>
                              <p:cond delay="1800"/>
                            </p:stCondLst>
                            <p:childTnLst>
                              <p:par>
                                <p:cTn id="20" presetID="10"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8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800"/>
                                        <p:tgtEl>
                                          <p:spTgt spid="21"/>
                                        </p:tgtEl>
                                      </p:cBhvr>
                                    </p:animEffect>
                                  </p:childTnLst>
                                </p:cTn>
                              </p:par>
                            </p:childTnLst>
                          </p:cTn>
                        </p:par>
                        <p:par>
                          <p:cTn id="26" fill="hold">
                            <p:stCondLst>
                              <p:cond delay="2600"/>
                            </p:stCondLst>
                            <p:childTnLst>
                              <p:par>
                                <p:cTn id="27" presetID="10"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8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800"/>
                                        <p:tgtEl>
                                          <p:spTgt spid="22"/>
                                        </p:tgtEl>
                                      </p:cBhvr>
                                    </p:animEffect>
                                  </p:childTnLst>
                                </p:cTn>
                              </p:par>
                            </p:childTnLst>
                          </p:cTn>
                        </p:par>
                        <p:par>
                          <p:cTn id="33" fill="hold">
                            <p:stCondLst>
                              <p:cond delay="3400"/>
                            </p:stCondLst>
                            <p:childTnLst>
                              <p:par>
                                <p:cTn id="34" presetID="1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800"/>
                                        <p:tgtEl>
                                          <p:spTgt spid="1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800"/>
                                        <p:tgtEl>
                                          <p:spTgt spid="23"/>
                                        </p:tgtEl>
                                      </p:cBhvr>
                                    </p:animEffect>
                                  </p:childTnLst>
                                </p:cTn>
                              </p:par>
                            </p:childTnLst>
                          </p:cTn>
                        </p:par>
                        <p:par>
                          <p:cTn id="40" fill="hold">
                            <p:stCondLst>
                              <p:cond delay="4200"/>
                            </p:stCondLst>
                            <p:childTnLst>
                              <p:par>
                                <p:cTn id="41" presetID="10"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8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8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800"/>
                                        <p:tgtEl>
                                          <p:spTgt spid="24"/>
                                        </p:tgtEl>
                                      </p:cBhvr>
                                    </p:animEffect>
                                  </p:childTnLst>
                                </p:cTn>
                              </p:par>
                            </p:childTnLst>
                          </p:cTn>
                        </p:par>
                        <p:par>
                          <p:cTn id="50" fill="hold">
                            <p:stCondLst>
                              <p:cond delay="5000"/>
                            </p:stCondLst>
                            <p:childTnLst>
                              <p:par>
                                <p:cTn id="51" presetID="10" presetClass="entr" presetSubtype="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800"/>
                                        <p:tgtEl>
                                          <p:spTgt spid="1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800"/>
                                        <p:tgtEl>
                                          <p:spTgt spid="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8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8" grpId="0" animBg="1"/>
      <p:bldP spid="29" grpId="0" animBg="1"/>
      <p:bldGraphic spid="33"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4346162" y="121777"/>
            <a:ext cx="3499676"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346162" y="65306"/>
            <a:ext cx="3499676"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Stresses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 name="Ομάδα 1"/>
          <p:cNvGrpSpPr/>
          <p:nvPr/>
        </p:nvGrpSpPr>
        <p:grpSpPr>
          <a:xfrm>
            <a:off x="5764017" y="713414"/>
            <a:ext cx="663965" cy="400110"/>
            <a:chOff x="5764017" y="713414"/>
            <a:chExt cx="663965" cy="400110"/>
          </a:xfrm>
        </p:grpSpPr>
        <p:sp>
          <p:nvSpPr>
            <p:cNvPr id="32" name="Ορθογώνιο 31"/>
            <p:cNvSpPr/>
            <p:nvPr/>
          </p:nvSpPr>
          <p:spPr>
            <a:xfrm>
              <a:off x="5764017" y="741081"/>
              <a:ext cx="663965"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TextBox 30"/>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cxnSp>
        <p:nvCxnSpPr>
          <p:cNvPr id="9" name="Ευθεία γραμμή σύνδεσης 8"/>
          <p:cNvCxnSpPr/>
          <p:nvPr/>
        </p:nvCxnSpPr>
        <p:spPr>
          <a:xfrm>
            <a:off x="7277100" y="1318189"/>
            <a:ext cx="0" cy="516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3146961" y="1088935"/>
            <a:ext cx="5033068" cy="2785229"/>
            <a:chOff x="3146961" y="1139735"/>
            <a:chExt cx="5033068" cy="2785229"/>
          </a:xfrm>
        </p:grpSpPr>
        <p:pic>
          <p:nvPicPr>
            <p:cNvPr id="3" name="Εικόνα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46961" y="1139735"/>
              <a:ext cx="5033068" cy="2785229"/>
            </a:xfrm>
            <a:prstGeom prst="rect">
              <a:avLst/>
            </a:prstGeom>
          </p:spPr>
        </p:pic>
        <p:sp>
          <p:nvSpPr>
            <p:cNvPr id="6" name="Oval 5"/>
            <p:cNvSpPr/>
            <p:nvPr/>
          </p:nvSpPr>
          <p:spPr>
            <a:xfrm>
              <a:off x="5340265" y="1318189"/>
              <a:ext cx="819149" cy="553382"/>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 name="Oval 21"/>
            <p:cNvSpPr/>
            <p:nvPr/>
          </p:nvSpPr>
          <p:spPr>
            <a:xfrm>
              <a:off x="5306408" y="3332352"/>
              <a:ext cx="819149" cy="553382"/>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
        <p:nvSpPr>
          <p:cNvPr id="37" name="TextBox 36"/>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43" name="Chart 302"/>
          <p:cNvGraphicFramePr/>
          <p:nvPr>
            <p:extLst>
              <p:ext uri="{D42A27DB-BD31-4B8C-83A1-F6EECF244321}">
                <p14:modId xmlns:p14="http://schemas.microsoft.com/office/powerpoint/2010/main" val="847949509"/>
              </p:ext>
            </p:extLst>
          </p:nvPr>
        </p:nvGraphicFramePr>
        <p:xfrm>
          <a:off x="182431" y="1300364"/>
          <a:ext cx="3947160" cy="242443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Chart 303"/>
          <p:cNvGraphicFramePr/>
          <p:nvPr>
            <p:extLst>
              <p:ext uri="{D42A27DB-BD31-4B8C-83A1-F6EECF244321}">
                <p14:modId xmlns:p14="http://schemas.microsoft.com/office/powerpoint/2010/main" val="2346309371"/>
              </p:ext>
            </p:extLst>
          </p:nvPr>
        </p:nvGraphicFramePr>
        <p:xfrm>
          <a:off x="182431" y="3954756"/>
          <a:ext cx="3947160" cy="242443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7" name="Chart 304"/>
          <p:cNvGraphicFramePr/>
          <p:nvPr>
            <p:extLst>
              <p:ext uri="{D42A27DB-BD31-4B8C-83A1-F6EECF244321}">
                <p14:modId xmlns:p14="http://schemas.microsoft.com/office/powerpoint/2010/main" val="2037126560"/>
              </p:ext>
            </p:extLst>
          </p:nvPr>
        </p:nvGraphicFramePr>
        <p:xfrm>
          <a:off x="7874546" y="1277339"/>
          <a:ext cx="3947160" cy="2424430"/>
        </p:xfrm>
        <a:graphic>
          <a:graphicData uri="http://schemas.openxmlformats.org/drawingml/2006/chart">
            <c:chart xmlns:c="http://schemas.openxmlformats.org/drawingml/2006/chart" xmlns:r="http://schemas.openxmlformats.org/officeDocument/2006/relationships" r:id="rId9"/>
          </a:graphicData>
        </a:graphic>
      </p:graphicFrame>
      <p:grpSp>
        <p:nvGrpSpPr>
          <p:cNvPr id="35" name="Group 34"/>
          <p:cNvGrpSpPr/>
          <p:nvPr/>
        </p:nvGrpSpPr>
        <p:grpSpPr>
          <a:xfrm>
            <a:off x="3132645" y="3760840"/>
            <a:ext cx="5033064" cy="2785229"/>
            <a:chOff x="3146963" y="1139735"/>
            <a:chExt cx="5033064" cy="2785229"/>
          </a:xfrm>
        </p:grpSpPr>
        <p:pic>
          <p:nvPicPr>
            <p:cNvPr id="38" name="Εικόνα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46963" y="1139735"/>
              <a:ext cx="5033064" cy="2785229"/>
            </a:xfrm>
            <a:prstGeom prst="rect">
              <a:avLst/>
            </a:prstGeom>
          </p:spPr>
        </p:pic>
        <p:sp>
          <p:nvSpPr>
            <p:cNvPr id="39" name="Oval 38"/>
            <p:cNvSpPr/>
            <p:nvPr/>
          </p:nvSpPr>
          <p:spPr>
            <a:xfrm>
              <a:off x="4413598" y="2194735"/>
              <a:ext cx="705574" cy="79248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2" name="Oval 41"/>
            <p:cNvSpPr/>
            <p:nvPr/>
          </p:nvSpPr>
          <p:spPr>
            <a:xfrm>
              <a:off x="6388490" y="2245497"/>
              <a:ext cx="730268" cy="822997"/>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grpSp>
        <p:nvGrpSpPr>
          <p:cNvPr id="14" name="Group 13"/>
          <p:cNvGrpSpPr/>
          <p:nvPr/>
        </p:nvGrpSpPr>
        <p:grpSpPr>
          <a:xfrm>
            <a:off x="7331594" y="3752081"/>
            <a:ext cx="5033064" cy="2785229"/>
            <a:chOff x="7331594" y="3752081"/>
            <a:chExt cx="5033064" cy="2785229"/>
          </a:xfrm>
        </p:grpSpPr>
        <p:grpSp>
          <p:nvGrpSpPr>
            <p:cNvPr id="49" name="Group 48"/>
            <p:cNvGrpSpPr/>
            <p:nvPr/>
          </p:nvGrpSpPr>
          <p:grpSpPr>
            <a:xfrm>
              <a:off x="7331594" y="3752081"/>
              <a:ext cx="5033064" cy="2785229"/>
              <a:chOff x="3146963" y="1139735"/>
              <a:chExt cx="5033064" cy="2785229"/>
            </a:xfrm>
          </p:grpSpPr>
          <p:pic>
            <p:nvPicPr>
              <p:cNvPr id="50" name="Εικόνα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46963" y="1139735"/>
                <a:ext cx="5033064" cy="2785229"/>
              </a:xfrm>
              <a:prstGeom prst="rect">
                <a:avLst/>
              </a:prstGeom>
            </p:spPr>
          </p:pic>
          <p:sp>
            <p:nvSpPr>
              <p:cNvPr id="51" name="Oval 50"/>
              <p:cNvSpPr/>
              <p:nvPr/>
            </p:nvSpPr>
            <p:spPr>
              <a:xfrm>
                <a:off x="4776489" y="1644694"/>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
          <p:nvSpPr>
            <p:cNvPr id="53" name="Oval 52"/>
            <p:cNvSpPr/>
            <p:nvPr/>
          </p:nvSpPr>
          <p:spPr>
            <a:xfrm>
              <a:off x="8961120" y="5674592"/>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4" name="Oval 53"/>
            <p:cNvSpPr/>
            <p:nvPr/>
          </p:nvSpPr>
          <p:spPr>
            <a:xfrm>
              <a:off x="10362483" y="4277943"/>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5" name="Oval 54"/>
            <p:cNvSpPr/>
            <p:nvPr/>
          </p:nvSpPr>
          <p:spPr>
            <a:xfrm>
              <a:off x="10333087" y="5708656"/>
              <a:ext cx="529919" cy="475420"/>
            </a:xfrm>
            <a:prstGeom prst="ellipse">
              <a:avLst/>
            </a:prstGeom>
            <a:noFill/>
            <a:ln w="28575"/>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4487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Graphic spid="45" grpId="0">
        <p:bldAsOne/>
      </p:bldGraphic>
      <p:bldGraphic spid="47"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38" name="Ορθογώνιο 25"/>
          <p:cNvSpPr/>
          <p:nvPr/>
        </p:nvSpPr>
        <p:spPr>
          <a:xfrm>
            <a:off x="4152901" y="121777"/>
            <a:ext cx="388619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7" name="TextBox 36"/>
          <p:cNvSpPr txBox="1"/>
          <p:nvPr/>
        </p:nvSpPr>
        <p:spPr>
          <a:xfrm>
            <a:off x="4192274" y="112931"/>
            <a:ext cx="3807453"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Radial 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pSp>
        <p:nvGrpSpPr>
          <p:cNvPr id="14" name="Ομάδα 1"/>
          <p:cNvGrpSpPr/>
          <p:nvPr/>
        </p:nvGrpSpPr>
        <p:grpSpPr>
          <a:xfrm>
            <a:off x="5764017" y="713414"/>
            <a:ext cx="663965" cy="400110"/>
            <a:chOff x="5764017" y="713414"/>
            <a:chExt cx="663965" cy="400110"/>
          </a:xfrm>
        </p:grpSpPr>
        <p:sp>
          <p:nvSpPr>
            <p:cNvPr id="15" name="Ορθογώνιο 31"/>
            <p:cNvSpPr/>
            <p:nvPr/>
          </p:nvSpPr>
          <p:spPr>
            <a:xfrm>
              <a:off x="5764017" y="741081"/>
              <a:ext cx="663965"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5764018" y="713414"/>
              <a:ext cx="663964"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Coil</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graphicFrame>
        <p:nvGraphicFramePr>
          <p:cNvPr id="18" name="Chart 12"/>
          <p:cNvGraphicFramePr/>
          <p:nvPr>
            <p:extLst>
              <p:ext uri="{D42A27DB-BD31-4B8C-83A1-F6EECF244321}">
                <p14:modId xmlns:p14="http://schemas.microsoft.com/office/powerpoint/2010/main" val="2533242642"/>
              </p:ext>
            </p:extLst>
          </p:nvPr>
        </p:nvGraphicFramePr>
        <p:xfrm>
          <a:off x="174811" y="1990165"/>
          <a:ext cx="5931349" cy="3657599"/>
        </p:xfrm>
        <a:graphic>
          <a:graphicData uri="http://schemas.openxmlformats.org/drawingml/2006/chart">
            <c:chart xmlns:c="http://schemas.openxmlformats.org/drawingml/2006/chart" xmlns:r="http://schemas.openxmlformats.org/officeDocument/2006/relationships" r:id="rId6"/>
          </a:graphicData>
        </a:graphic>
      </p:graphicFrame>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flipV="1">
            <a:off x="3477115" y="1039744"/>
            <a:ext cx="11454408" cy="5468124"/>
          </a:xfrm>
          <a:prstGeom prst="rect">
            <a:avLst/>
          </a:prstGeom>
          <a:ln>
            <a:noFill/>
          </a:ln>
          <a:extLst>
            <a:ext uri="{53640926-AAD7-44D8-BBD7-CCE9431645EC}">
              <a14:shadowObscured xmlns:a14="http://schemas.microsoft.com/office/drawing/2010/main"/>
            </a:ext>
          </a:extLst>
        </p:spPr>
      </p:pic>
      <p:grpSp>
        <p:nvGrpSpPr>
          <p:cNvPr id="19" name="Group 18"/>
          <p:cNvGrpSpPr/>
          <p:nvPr/>
        </p:nvGrpSpPr>
        <p:grpSpPr>
          <a:xfrm>
            <a:off x="6169911" y="1599303"/>
            <a:ext cx="2516889" cy="719589"/>
            <a:chOff x="4425633" y="6348069"/>
            <a:chExt cx="2516889" cy="719589"/>
          </a:xfrm>
        </p:grpSpPr>
        <p:sp>
          <p:nvSpPr>
            <p:cNvPr id="20" name="TextBox 19"/>
            <p:cNvSpPr txBox="1"/>
            <p:nvPr/>
          </p:nvSpPr>
          <p:spPr>
            <a:xfrm>
              <a:off x="4425633" y="6348069"/>
              <a:ext cx="1874231"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Vertical Pole turn</a:t>
              </a:r>
              <a:endParaRPr lang="en-US" sz="1600" dirty="0">
                <a:ln w="0"/>
                <a:solidFill>
                  <a:schemeClr val="bg1">
                    <a:lumMod val="85000"/>
                  </a:schemeClr>
                </a:solidFill>
                <a:latin typeface="Century Gothic" panose="020B0502020202020204" pitchFamily="34" charset="0"/>
              </a:endParaRPr>
            </a:p>
          </p:txBody>
        </p:sp>
        <p:cxnSp>
          <p:nvCxnSpPr>
            <p:cNvPr id="21" name="Straight Arrow Connector 20"/>
            <p:cNvCxnSpPr/>
            <p:nvPr/>
          </p:nvCxnSpPr>
          <p:spPr>
            <a:xfrm>
              <a:off x="5372909" y="6686623"/>
              <a:ext cx="1569613" cy="381035"/>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22" name="Group 21"/>
          <p:cNvGrpSpPr/>
          <p:nvPr/>
        </p:nvGrpSpPr>
        <p:grpSpPr>
          <a:xfrm>
            <a:off x="9304805" y="1472220"/>
            <a:ext cx="1460111" cy="1126948"/>
            <a:chOff x="3972529" y="6348069"/>
            <a:chExt cx="1460111" cy="1126948"/>
          </a:xfrm>
        </p:grpSpPr>
        <p:sp>
          <p:nvSpPr>
            <p:cNvPr id="23" name="TextBox 22"/>
            <p:cNvSpPr txBox="1"/>
            <p:nvPr/>
          </p:nvSpPr>
          <p:spPr>
            <a:xfrm>
              <a:off x="4425633" y="6348069"/>
              <a:ext cx="100700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Mid-turn</a:t>
              </a:r>
              <a:endParaRPr lang="en-US" sz="1600" dirty="0">
                <a:ln w="0"/>
                <a:solidFill>
                  <a:schemeClr val="bg1">
                    <a:lumMod val="85000"/>
                  </a:schemeClr>
                </a:solidFill>
                <a:latin typeface="Century Gothic" panose="020B0502020202020204" pitchFamily="34" charset="0"/>
              </a:endParaRPr>
            </a:p>
          </p:txBody>
        </p:sp>
        <p:cxnSp>
          <p:nvCxnSpPr>
            <p:cNvPr id="24" name="Straight Arrow Connector 23"/>
            <p:cNvCxnSpPr>
              <a:stCxn id="23" idx="2"/>
            </p:cNvCxnSpPr>
            <p:nvPr/>
          </p:nvCxnSpPr>
          <p:spPr>
            <a:xfrm flipH="1">
              <a:off x="3972529" y="6686623"/>
              <a:ext cx="956608" cy="78839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25" name="Group 24"/>
          <p:cNvGrpSpPr/>
          <p:nvPr/>
        </p:nvGrpSpPr>
        <p:grpSpPr>
          <a:xfrm>
            <a:off x="9631535" y="2145310"/>
            <a:ext cx="2667397" cy="1095730"/>
            <a:chOff x="3318278" y="6367558"/>
            <a:chExt cx="2667397" cy="1095730"/>
          </a:xfrm>
        </p:grpSpPr>
        <p:sp>
          <p:nvSpPr>
            <p:cNvPr id="26" name="TextBox 25"/>
            <p:cNvSpPr txBox="1"/>
            <p:nvPr/>
          </p:nvSpPr>
          <p:spPr>
            <a:xfrm>
              <a:off x="3901450" y="6367558"/>
              <a:ext cx="208422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Pole turn</a:t>
              </a:r>
              <a:endParaRPr lang="en-US" sz="1600" dirty="0">
                <a:ln w="0"/>
                <a:solidFill>
                  <a:schemeClr val="bg1">
                    <a:lumMod val="85000"/>
                  </a:schemeClr>
                </a:solidFill>
                <a:latin typeface="Century Gothic" panose="020B0502020202020204" pitchFamily="34" charset="0"/>
              </a:endParaRPr>
            </a:p>
          </p:txBody>
        </p:sp>
        <p:cxnSp>
          <p:nvCxnSpPr>
            <p:cNvPr id="27" name="Straight Arrow Connector 26"/>
            <p:cNvCxnSpPr/>
            <p:nvPr/>
          </p:nvCxnSpPr>
          <p:spPr>
            <a:xfrm flipH="1">
              <a:off x="3318278" y="6615368"/>
              <a:ext cx="666923" cy="84792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409765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grpSp>
        <p:nvGrpSpPr>
          <p:cNvPr id="2" name="Group 1"/>
          <p:cNvGrpSpPr/>
          <p:nvPr/>
        </p:nvGrpSpPr>
        <p:grpSpPr>
          <a:xfrm>
            <a:off x="69669" y="1218268"/>
            <a:ext cx="3864156" cy="4125749"/>
            <a:chOff x="69669" y="1218268"/>
            <a:chExt cx="3864156" cy="4125749"/>
          </a:xfrm>
        </p:grpSpPr>
        <p:pic>
          <p:nvPicPr>
            <p:cNvPr id="3" name="Picture 2"/>
            <p:cNvPicPr>
              <a:picLocks noChangeAspect="1"/>
            </p:cNvPicPr>
            <p:nvPr/>
          </p:nvPicPr>
          <p:blipFill rotWithShape="1">
            <a:blip r:embed="rId6"/>
            <a:srcRect r="24482"/>
            <a:stretch/>
          </p:blipFill>
          <p:spPr>
            <a:xfrm>
              <a:off x="69669" y="1218268"/>
              <a:ext cx="3864156" cy="3848100"/>
            </a:xfrm>
            <a:prstGeom prst="rect">
              <a:avLst/>
            </a:prstGeom>
          </p:spPr>
        </p:pic>
        <p:sp>
          <p:nvSpPr>
            <p:cNvPr id="17" name="TextBox 16"/>
            <p:cNvSpPr txBox="1"/>
            <p:nvPr/>
          </p:nvSpPr>
          <p:spPr>
            <a:xfrm>
              <a:off x="636066" y="5082407"/>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grpSp>
      <p:grpSp>
        <p:nvGrpSpPr>
          <p:cNvPr id="5" name="Group 4"/>
          <p:cNvGrpSpPr/>
          <p:nvPr/>
        </p:nvGrpSpPr>
        <p:grpSpPr>
          <a:xfrm>
            <a:off x="2716898" y="1714034"/>
            <a:ext cx="3845827" cy="4128760"/>
            <a:chOff x="2716898" y="1714034"/>
            <a:chExt cx="3845827" cy="4128760"/>
          </a:xfrm>
        </p:grpSpPr>
        <p:pic>
          <p:nvPicPr>
            <p:cNvPr id="4" name="Picture 3"/>
            <p:cNvPicPr>
              <a:picLocks noChangeAspect="1"/>
            </p:cNvPicPr>
            <p:nvPr/>
          </p:nvPicPr>
          <p:blipFill rotWithShape="1">
            <a:blip r:embed="rId7"/>
            <a:srcRect r="24839"/>
            <a:stretch/>
          </p:blipFill>
          <p:spPr>
            <a:xfrm>
              <a:off x="2716898" y="1714034"/>
              <a:ext cx="3845827" cy="3848100"/>
            </a:xfrm>
            <a:prstGeom prst="rect">
              <a:avLst/>
            </a:prstGeom>
          </p:spPr>
        </p:pic>
        <p:sp>
          <p:nvSpPr>
            <p:cNvPr id="18" name="TextBox 17"/>
            <p:cNvSpPr txBox="1"/>
            <p:nvPr/>
          </p:nvSpPr>
          <p:spPr>
            <a:xfrm>
              <a:off x="4308630" y="5581184"/>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grpSp>
      <p:grpSp>
        <p:nvGrpSpPr>
          <p:cNvPr id="13" name="Group 12"/>
          <p:cNvGrpSpPr/>
          <p:nvPr/>
        </p:nvGrpSpPr>
        <p:grpSpPr>
          <a:xfrm>
            <a:off x="5549987" y="2184022"/>
            <a:ext cx="3851188" cy="4109710"/>
            <a:chOff x="5549987" y="2184022"/>
            <a:chExt cx="3851188" cy="4109710"/>
          </a:xfrm>
        </p:grpSpPr>
        <p:pic>
          <p:nvPicPr>
            <p:cNvPr id="6" name="Picture 5"/>
            <p:cNvPicPr>
              <a:picLocks noChangeAspect="1"/>
            </p:cNvPicPr>
            <p:nvPr/>
          </p:nvPicPr>
          <p:blipFill rotWithShape="1">
            <a:blip r:embed="rId8"/>
            <a:srcRect r="24735"/>
            <a:stretch/>
          </p:blipFill>
          <p:spPr>
            <a:xfrm>
              <a:off x="5549987" y="2184022"/>
              <a:ext cx="3851188" cy="3848100"/>
            </a:xfrm>
            <a:prstGeom prst="rect">
              <a:avLst/>
            </a:prstGeom>
          </p:spPr>
        </p:pic>
        <p:sp>
          <p:nvSpPr>
            <p:cNvPr id="20" name="TextBox 19"/>
            <p:cNvSpPr txBox="1"/>
            <p:nvPr/>
          </p:nvSpPr>
          <p:spPr>
            <a:xfrm>
              <a:off x="6842234" y="6032122"/>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grpSp>
      <p:grpSp>
        <p:nvGrpSpPr>
          <p:cNvPr id="14" name="Group 13"/>
          <p:cNvGrpSpPr/>
          <p:nvPr/>
        </p:nvGrpSpPr>
        <p:grpSpPr>
          <a:xfrm>
            <a:off x="8265795" y="2491198"/>
            <a:ext cx="3850005" cy="4073670"/>
            <a:chOff x="8265795" y="2491198"/>
            <a:chExt cx="3850005" cy="4073670"/>
          </a:xfrm>
        </p:grpSpPr>
        <p:pic>
          <p:nvPicPr>
            <p:cNvPr id="9" name="Picture 8"/>
            <p:cNvPicPr>
              <a:picLocks noChangeAspect="1"/>
            </p:cNvPicPr>
            <p:nvPr/>
          </p:nvPicPr>
          <p:blipFill rotWithShape="1">
            <a:blip r:embed="rId9"/>
            <a:srcRect r="24758"/>
            <a:stretch/>
          </p:blipFill>
          <p:spPr>
            <a:xfrm>
              <a:off x="8265795" y="2491198"/>
              <a:ext cx="3850005" cy="3848100"/>
            </a:xfrm>
            <a:prstGeom prst="rect">
              <a:avLst/>
            </a:prstGeom>
          </p:spPr>
        </p:pic>
        <p:sp>
          <p:nvSpPr>
            <p:cNvPr id="21" name="TextBox 20"/>
            <p:cNvSpPr txBox="1"/>
            <p:nvPr/>
          </p:nvSpPr>
          <p:spPr>
            <a:xfrm>
              <a:off x="9702800" y="6303258"/>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pSp>
      <p:sp>
        <p:nvSpPr>
          <p:cNvPr id="19" name="TextBox 1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22" name="Ορθογώνιο 25"/>
          <p:cNvSpPr/>
          <p:nvPr/>
        </p:nvSpPr>
        <p:spPr>
          <a:xfrm>
            <a:off x="5244067" y="741081"/>
            <a:ext cx="1703867"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3" name="TextBox 22"/>
          <p:cNvSpPr txBox="1"/>
          <p:nvPr/>
        </p:nvSpPr>
        <p:spPr>
          <a:xfrm>
            <a:off x="5287926" y="744950"/>
            <a:ext cx="1616148"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Collar-Yoke</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4" name="Ομάδα 19"/>
          <p:cNvGrpSpPr/>
          <p:nvPr/>
        </p:nvGrpSpPr>
        <p:grpSpPr>
          <a:xfrm>
            <a:off x="4493482" y="65306"/>
            <a:ext cx="3179075" cy="553998"/>
            <a:chOff x="4493482" y="65306"/>
            <a:chExt cx="3179075" cy="553998"/>
          </a:xfrm>
        </p:grpSpPr>
        <p:sp>
          <p:nvSpPr>
            <p:cNvPr id="25"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79075"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Reaction Forces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Tree>
    <p:extLst>
      <p:ext uri="{BB962C8B-B14F-4D97-AF65-F5344CB8AC3E}">
        <p14:creationId xmlns:p14="http://schemas.microsoft.com/office/powerpoint/2010/main" val="190453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9" name="TextBox 8"/>
          <p:cNvSpPr txBox="1"/>
          <p:nvPr/>
        </p:nvSpPr>
        <p:spPr>
          <a:xfrm>
            <a:off x="2388094" y="2644170"/>
            <a:ext cx="7415813"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Introduction</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5" name="TextBox 14"/>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235482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69670" y="1245326"/>
            <a:ext cx="2708819" cy="2257349"/>
          </a:xfrm>
          <a:prstGeom prst="rect">
            <a:avLst/>
          </a:prstGeom>
        </p:spPr>
      </p:pic>
      <p:pic>
        <p:nvPicPr>
          <p:cNvPr id="17" name="Εικόνα 16"/>
          <p:cNvPicPr>
            <a:picLocks noChangeAspect="1"/>
          </p:cNvPicPr>
          <p:nvPr/>
        </p:nvPicPr>
        <p:blipFill>
          <a:blip r:embed="rId7"/>
          <a:stretch>
            <a:fillRect/>
          </a:stretch>
        </p:blipFill>
        <p:spPr>
          <a:xfrm>
            <a:off x="3127555" y="1254537"/>
            <a:ext cx="2697766" cy="2248139"/>
          </a:xfrm>
          <a:prstGeom prst="rect">
            <a:avLst/>
          </a:prstGeom>
        </p:spPr>
      </p:pic>
      <p:pic>
        <p:nvPicPr>
          <p:cNvPr id="18" name="Εικόνα 17"/>
          <p:cNvPicPr>
            <a:picLocks noChangeAspect="1"/>
          </p:cNvPicPr>
          <p:nvPr/>
        </p:nvPicPr>
        <p:blipFill>
          <a:blip r:embed="rId8"/>
          <a:stretch>
            <a:fillRect/>
          </a:stretch>
        </p:blipFill>
        <p:spPr>
          <a:xfrm>
            <a:off x="6255008" y="1255613"/>
            <a:ext cx="2713268" cy="2261056"/>
          </a:xfrm>
          <a:prstGeom prst="rect">
            <a:avLst/>
          </a:prstGeom>
        </p:spPr>
      </p:pic>
      <p:pic>
        <p:nvPicPr>
          <p:cNvPr id="19" name="Εικόνα 18"/>
          <p:cNvPicPr>
            <a:picLocks noChangeAspect="1"/>
          </p:cNvPicPr>
          <p:nvPr/>
        </p:nvPicPr>
        <p:blipFill>
          <a:blip r:embed="rId9"/>
          <a:stretch>
            <a:fillRect/>
          </a:stretch>
        </p:blipFill>
        <p:spPr>
          <a:xfrm>
            <a:off x="9293881" y="1262072"/>
            <a:ext cx="2697766" cy="2248139"/>
          </a:xfrm>
          <a:prstGeom prst="rect">
            <a:avLst/>
          </a:prstGeom>
        </p:spPr>
      </p:pic>
      <p:sp>
        <p:nvSpPr>
          <p:cNvPr id="22" name="TextBox 21"/>
          <p:cNvSpPr txBox="1"/>
          <p:nvPr/>
        </p:nvSpPr>
        <p:spPr>
          <a:xfrm>
            <a:off x="463226" y="3572258"/>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011168" y="3641901"/>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6934401" y="3626170"/>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009418" y="3554016"/>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588489" y="741081"/>
            <a:ext cx="1015021"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588313" y="708659"/>
            <a:ext cx="1015021"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4493482" y="65306"/>
            <a:ext cx="3118161" cy="553998"/>
            <a:chOff x="4493482" y="65306"/>
            <a:chExt cx="3118161" cy="553998"/>
          </a:xfrm>
        </p:grpSpPr>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18161"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Von-Mises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2" name="Picture 3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94460" y="4716781"/>
            <a:ext cx="9403080" cy="1836420"/>
          </a:xfrm>
          <a:prstGeom prst="rect">
            <a:avLst/>
          </a:prstGeom>
        </p:spPr>
      </p:pic>
      <p:sp>
        <p:nvSpPr>
          <p:cNvPr id="30" name="Ορθογώνιο 10"/>
          <p:cNvSpPr/>
          <p:nvPr/>
        </p:nvSpPr>
        <p:spPr>
          <a:xfrm>
            <a:off x="3737454" y="4048540"/>
            <a:ext cx="4717092" cy="997694"/>
          </a:xfrm>
          <a:prstGeom prst="rect">
            <a:avLst/>
          </a:prstGeom>
          <a:solidFill>
            <a:schemeClr val="tx2">
              <a:lumMod val="40000"/>
              <a:lumOff val="60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en-US" sz="1400" dirty="0">
                <a:solidFill>
                  <a:schemeClr val="tx1"/>
                </a:solidFill>
                <a:latin typeface="Century Gothic" pitchFamily="34" charset="0"/>
              </a:rPr>
              <a:t>The areas with stress over 300 </a:t>
            </a:r>
            <a:r>
              <a:rPr lang="en-US" sz="1400" dirty="0" err="1">
                <a:solidFill>
                  <a:schemeClr val="tx1"/>
                </a:solidFill>
                <a:latin typeface="Century Gothic" pitchFamily="34" charset="0"/>
              </a:rPr>
              <a:t>Mpa</a:t>
            </a:r>
            <a:r>
              <a:rPr lang="en-US" sz="1400" dirty="0">
                <a:solidFill>
                  <a:schemeClr val="tx1"/>
                </a:solidFill>
                <a:latin typeface="Century Gothic" pitchFamily="34" charset="0"/>
              </a:rPr>
              <a:t> are indicated in grey </a:t>
            </a:r>
            <a:r>
              <a:rPr lang="en-US" sz="1400" dirty="0" err="1">
                <a:solidFill>
                  <a:schemeClr val="tx1"/>
                </a:solidFill>
                <a:latin typeface="Century Gothic" pitchFamily="34" charset="0"/>
              </a:rPr>
              <a:t>colour</a:t>
            </a:r>
            <a:r>
              <a:rPr lang="en-US" sz="1400" dirty="0">
                <a:solidFill>
                  <a:schemeClr val="tx1"/>
                </a:solidFill>
                <a:latin typeface="Century Gothic" pitchFamily="34" charset="0"/>
              </a:rPr>
              <a:t> and these are the areas around the keys that </a:t>
            </a:r>
            <a:r>
              <a:rPr lang="en-US" sz="1400" b="1" u="sng" dirty="0">
                <a:solidFill>
                  <a:schemeClr val="tx1"/>
                </a:solidFill>
                <a:latin typeface="Century Gothic" pitchFamily="34" charset="0"/>
              </a:rPr>
              <a:t>typically </a:t>
            </a:r>
            <a:r>
              <a:rPr lang="en-US" sz="1400" b="1" u="sng" dirty="0" err="1">
                <a:solidFill>
                  <a:schemeClr val="tx1"/>
                </a:solidFill>
                <a:latin typeface="Century Gothic" pitchFamily="34" charset="0"/>
              </a:rPr>
              <a:t>plastify</a:t>
            </a:r>
            <a:r>
              <a:rPr lang="en-US" sz="1400" b="1" u="sng" dirty="0">
                <a:solidFill>
                  <a:schemeClr val="tx1"/>
                </a:solidFill>
                <a:latin typeface="Century Gothic" pitchFamily="34" charset="0"/>
              </a:rPr>
              <a:t> </a:t>
            </a:r>
            <a:r>
              <a:rPr lang="en-US" sz="1400" dirty="0">
                <a:solidFill>
                  <a:schemeClr val="tx1"/>
                </a:solidFill>
                <a:latin typeface="Century Gothic" pitchFamily="34" charset="0"/>
              </a:rPr>
              <a:t>during the assembly </a:t>
            </a:r>
            <a:r>
              <a:rPr lang="en-US" sz="1400" dirty="0" smtClean="0">
                <a:solidFill>
                  <a:schemeClr val="tx1"/>
                </a:solidFill>
                <a:latin typeface="Century Gothic" pitchFamily="34" charset="0"/>
              </a:rPr>
              <a:t>process.</a:t>
            </a:r>
            <a:endParaRPr lang="en-US" sz="1400" dirty="0">
              <a:solidFill>
                <a:schemeClr val="tx1"/>
              </a:solidFill>
              <a:latin typeface="Century Gothic" pitchFamily="34" charset="0"/>
            </a:endParaRPr>
          </a:p>
        </p:txBody>
      </p:sp>
      <p:cxnSp>
        <p:nvCxnSpPr>
          <p:cNvPr id="31" name="Straight Arrow Connector 30"/>
          <p:cNvCxnSpPr/>
          <p:nvPr/>
        </p:nvCxnSpPr>
        <p:spPr>
          <a:xfrm>
            <a:off x="6052562" y="4981058"/>
            <a:ext cx="0" cy="50534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431931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900"/>
                                        <p:tgtEl>
                                          <p:spTgt spid="32"/>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4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203020" y="3946496"/>
            <a:ext cx="2777320" cy="2314433"/>
          </a:xfrm>
          <a:prstGeom prst="rect">
            <a:avLst/>
          </a:prstGeom>
        </p:spPr>
      </p:pic>
      <p:pic>
        <p:nvPicPr>
          <p:cNvPr id="17" name="Εικόνα 16"/>
          <p:cNvPicPr>
            <a:picLocks noChangeAspect="1"/>
          </p:cNvPicPr>
          <p:nvPr/>
        </p:nvPicPr>
        <p:blipFill>
          <a:blip r:embed="rId7"/>
          <a:stretch>
            <a:fillRect/>
          </a:stretch>
        </p:blipFill>
        <p:spPr>
          <a:xfrm>
            <a:off x="3219425" y="3953480"/>
            <a:ext cx="2758787" cy="2298990"/>
          </a:xfrm>
          <a:prstGeom prst="rect">
            <a:avLst/>
          </a:prstGeom>
        </p:spPr>
      </p:pic>
      <p:pic>
        <p:nvPicPr>
          <p:cNvPr id="18" name="Εικόνα 17"/>
          <p:cNvPicPr>
            <a:picLocks noChangeAspect="1"/>
          </p:cNvPicPr>
          <p:nvPr/>
        </p:nvPicPr>
        <p:blipFill>
          <a:blip r:embed="rId8"/>
          <a:stretch>
            <a:fillRect/>
          </a:stretch>
        </p:blipFill>
        <p:spPr>
          <a:xfrm>
            <a:off x="6257051" y="3970486"/>
            <a:ext cx="2732635" cy="2277196"/>
          </a:xfrm>
          <a:prstGeom prst="rect">
            <a:avLst/>
          </a:prstGeom>
        </p:spPr>
      </p:pic>
      <p:pic>
        <p:nvPicPr>
          <p:cNvPr id="19" name="Εικόνα 18"/>
          <p:cNvPicPr>
            <a:picLocks noChangeAspect="1"/>
          </p:cNvPicPr>
          <p:nvPr/>
        </p:nvPicPr>
        <p:blipFill>
          <a:blip r:embed="rId9"/>
          <a:stretch>
            <a:fillRect/>
          </a:stretch>
        </p:blipFill>
        <p:spPr>
          <a:xfrm>
            <a:off x="9316989" y="3980527"/>
            <a:ext cx="2694827" cy="2245690"/>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4905375" y="121777"/>
            <a:ext cx="2371725"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33475" y="65306"/>
            <a:ext cx="2525050"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Deformation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pic>
        <p:nvPicPr>
          <p:cNvPr id="20" name="Εικόνα 19"/>
          <p:cNvPicPr>
            <a:picLocks noChangeAspect="1"/>
          </p:cNvPicPr>
          <p:nvPr/>
        </p:nvPicPr>
        <p:blipFill>
          <a:blip r:embed="rId10"/>
          <a:stretch>
            <a:fillRect/>
          </a:stretch>
        </p:blipFill>
        <p:spPr>
          <a:xfrm>
            <a:off x="5247331" y="1480368"/>
            <a:ext cx="2789057" cy="2324215"/>
          </a:xfrm>
          <a:prstGeom prst="rect">
            <a:avLst/>
          </a:prstGeom>
        </p:spPr>
      </p:pic>
      <p:pic>
        <p:nvPicPr>
          <p:cNvPr id="21" name="Εικόνα 20"/>
          <p:cNvPicPr>
            <a:picLocks noChangeAspect="1"/>
          </p:cNvPicPr>
          <p:nvPr/>
        </p:nvPicPr>
        <p:blipFill>
          <a:blip r:embed="rId11"/>
          <a:stretch>
            <a:fillRect/>
          </a:stretch>
        </p:blipFill>
        <p:spPr>
          <a:xfrm>
            <a:off x="8818481" y="1529447"/>
            <a:ext cx="2658819" cy="2215682"/>
          </a:xfrm>
          <a:prstGeom prst="rect">
            <a:avLst/>
          </a:prstGeom>
        </p:spPr>
      </p:pic>
      <p:sp>
        <p:nvSpPr>
          <p:cNvPr id="28" name="TextBox 27"/>
          <p:cNvSpPr txBox="1"/>
          <p:nvPr/>
        </p:nvSpPr>
        <p:spPr>
          <a:xfrm>
            <a:off x="5846789" y="1236823"/>
            <a:ext cx="1552028"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Under Press, @ 293 K</a:t>
            </a:r>
            <a:endParaRPr lang="en-US" sz="1100" dirty="0">
              <a:ln w="0"/>
              <a:solidFill>
                <a:schemeClr val="bg1">
                  <a:lumMod val="85000"/>
                </a:schemeClr>
              </a:solidFill>
              <a:latin typeface="Century Gothic" panose="020B0502020202020204" pitchFamily="34" charset="0"/>
            </a:endParaRPr>
          </a:p>
        </p:txBody>
      </p:sp>
      <p:sp>
        <p:nvSpPr>
          <p:cNvPr id="29" name="TextBox 28"/>
          <p:cNvSpPr txBox="1"/>
          <p:nvPr/>
        </p:nvSpPr>
        <p:spPr>
          <a:xfrm>
            <a:off x="9189861" y="1256776"/>
            <a:ext cx="176202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Collaring, @ 293 K</a:t>
            </a:r>
            <a:endParaRPr lang="en-US" sz="1100" dirty="0">
              <a:ln w="0"/>
              <a:solidFill>
                <a:schemeClr val="bg1">
                  <a:lumMod val="85000"/>
                </a:schemeClr>
              </a:solidFill>
              <a:latin typeface="Century Gothic" panose="020B0502020202020204" pitchFamily="34" charset="0"/>
            </a:endParaRPr>
          </a:p>
        </p:txBody>
      </p:sp>
      <p:grpSp>
        <p:nvGrpSpPr>
          <p:cNvPr id="2" name="Ομάδα 1"/>
          <p:cNvGrpSpPr/>
          <p:nvPr/>
        </p:nvGrpSpPr>
        <p:grpSpPr>
          <a:xfrm>
            <a:off x="5588490" y="713414"/>
            <a:ext cx="1015021" cy="400110"/>
            <a:chOff x="5588490" y="713414"/>
            <a:chExt cx="1015021" cy="400110"/>
          </a:xfrm>
        </p:grpSpPr>
        <p:sp>
          <p:nvSpPr>
            <p:cNvPr id="32" name="Ορθογώνιο 31"/>
            <p:cNvSpPr/>
            <p:nvPr/>
          </p:nvSpPr>
          <p:spPr>
            <a:xfrm>
              <a:off x="5588490" y="741081"/>
              <a:ext cx="1015021"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1" name="TextBox 30"/>
            <p:cNvSpPr txBox="1"/>
            <p:nvPr/>
          </p:nvSpPr>
          <p:spPr>
            <a:xfrm>
              <a:off x="5588490" y="713414"/>
              <a:ext cx="1015021"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Collars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33" name="TextBox 3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0" name="Chart 1081"/>
          <p:cNvGraphicFramePr/>
          <p:nvPr>
            <p:extLst>
              <p:ext uri="{D42A27DB-BD31-4B8C-83A1-F6EECF244321}">
                <p14:modId xmlns:p14="http://schemas.microsoft.com/office/powerpoint/2010/main" val="2992767604"/>
              </p:ext>
            </p:extLst>
          </p:nvPr>
        </p:nvGraphicFramePr>
        <p:xfrm>
          <a:off x="613241" y="1462087"/>
          <a:ext cx="3838575" cy="2105025"/>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256019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3000"/>
                            </p:stCondLst>
                            <p:childTnLst>
                              <p:par>
                                <p:cTn id="44" presetID="10" presetClass="entr" presetSubtype="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8" grpId="0"/>
      <p:bldP spid="29" grpId="0"/>
      <p:bldGraphic spid="30"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208272" y="3969278"/>
            <a:ext cx="2708819" cy="2257350"/>
          </a:xfrm>
          <a:prstGeom prst="rect">
            <a:avLst/>
          </a:prstGeom>
        </p:spPr>
      </p:pic>
      <p:pic>
        <p:nvPicPr>
          <p:cNvPr id="17" name="Εικόνα 16"/>
          <p:cNvPicPr>
            <a:picLocks noChangeAspect="1"/>
          </p:cNvPicPr>
          <p:nvPr/>
        </p:nvPicPr>
        <p:blipFill>
          <a:blip r:embed="rId7"/>
          <a:stretch>
            <a:fillRect/>
          </a:stretch>
        </p:blipFill>
        <p:spPr>
          <a:xfrm>
            <a:off x="3241886" y="3978181"/>
            <a:ext cx="2697766" cy="2248139"/>
          </a:xfrm>
          <a:prstGeom prst="rect">
            <a:avLst/>
          </a:prstGeom>
        </p:spPr>
      </p:pic>
      <p:pic>
        <p:nvPicPr>
          <p:cNvPr id="18" name="Εικόνα 17"/>
          <p:cNvPicPr>
            <a:picLocks noChangeAspect="1"/>
          </p:cNvPicPr>
          <p:nvPr/>
        </p:nvPicPr>
        <p:blipFill>
          <a:blip r:embed="rId8"/>
          <a:stretch>
            <a:fillRect/>
          </a:stretch>
        </p:blipFill>
        <p:spPr>
          <a:xfrm>
            <a:off x="6273608" y="3969472"/>
            <a:ext cx="2713268" cy="2261057"/>
          </a:xfrm>
          <a:prstGeom prst="rect">
            <a:avLst/>
          </a:prstGeom>
        </p:spPr>
      </p:pic>
      <p:pic>
        <p:nvPicPr>
          <p:cNvPr id="19" name="Εικόνα 18"/>
          <p:cNvPicPr>
            <a:picLocks noChangeAspect="1"/>
          </p:cNvPicPr>
          <p:nvPr/>
        </p:nvPicPr>
        <p:blipFill>
          <a:blip r:embed="rId9"/>
          <a:stretch>
            <a:fillRect/>
          </a:stretch>
        </p:blipFill>
        <p:spPr>
          <a:xfrm>
            <a:off x="9307855" y="3978181"/>
            <a:ext cx="2697766" cy="2248139"/>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588489" y="741081"/>
            <a:ext cx="1015021"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695891" y="708659"/>
            <a:ext cx="800219"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Yoke</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4493482" y="65306"/>
            <a:ext cx="3118161" cy="553998"/>
            <a:chOff x="4493482" y="65306"/>
            <a:chExt cx="3118161" cy="553998"/>
          </a:xfrm>
        </p:grpSpPr>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493482" y="65306"/>
              <a:ext cx="3118161"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Von-Mises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31" name="Chart 20"/>
          <p:cNvGraphicFramePr/>
          <p:nvPr>
            <p:extLst>
              <p:ext uri="{D42A27DB-BD31-4B8C-83A1-F6EECF244321}">
                <p14:modId xmlns:p14="http://schemas.microsoft.com/office/powerpoint/2010/main" val="1066243583"/>
              </p:ext>
            </p:extLst>
          </p:nvPr>
        </p:nvGraphicFramePr>
        <p:xfrm>
          <a:off x="224147" y="1510475"/>
          <a:ext cx="4191000" cy="2032000"/>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42529792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188505" y="3862528"/>
            <a:ext cx="2880409" cy="2400341"/>
          </a:xfrm>
          <a:prstGeom prst="rect">
            <a:avLst/>
          </a:prstGeom>
        </p:spPr>
      </p:pic>
      <p:pic>
        <p:nvPicPr>
          <p:cNvPr id="17" name="Εικόνα 16"/>
          <p:cNvPicPr>
            <a:picLocks noChangeAspect="1"/>
          </p:cNvPicPr>
          <p:nvPr/>
        </p:nvPicPr>
        <p:blipFill>
          <a:blip r:embed="rId7"/>
          <a:stretch>
            <a:fillRect/>
          </a:stretch>
        </p:blipFill>
        <p:spPr>
          <a:xfrm>
            <a:off x="3208686" y="3848365"/>
            <a:ext cx="2906740" cy="2422283"/>
          </a:xfrm>
          <a:prstGeom prst="rect">
            <a:avLst/>
          </a:prstGeom>
        </p:spPr>
      </p:pic>
      <p:pic>
        <p:nvPicPr>
          <p:cNvPr id="18" name="Εικόνα 17"/>
          <p:cNvPicPr>
            <a:picLocks noChangeAspect="1"/>
          </p:cNvPicPr>
          <p:nvPr/>
        </p:nvPicPr>
        <p:blipFill>
          <a:blip r:embed="rId8"/>
          <a:stretch>
            <a:fillRect/>
          </a:stretch>
        </p:blipFill>
        <p:spPr>
          <a:xfrm>
            <a:off x="6205915" y="3877385"/>
            <a:ext cx="2869419" cy="2391183"/>
          </a:xfrm>
          <a:prstGeom prst="rect">
            <a:avLst/>
          </a:prstGeom>
        </p:spPr>
      </p:pic>
      <p:pic>
        <p:nvPicPr>
          <p:cNvPr id="19" name="Εικόνα 18"/>
          <p:cNvPicPr>
            <a:picLocks noChangeAspect="1"/>
          </p:cNvPicPr>
          <p:nvPr/>
        </p:nvPicPr>
        <p:blipFill>
          <a:blip r:embed="rId9"/>
          <a:stretch>
            <a:fillRect/>
          </a:stretch>
        </p:blipFill>
        <p:spPr>
          <a:xfrm>
            <a:off x="9165999" y="3872331"/>
            <a:ext cx="2878816" cy="2399014"/>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4339512" y="121777"/>
            <a:ext cx="3512976"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420702" y="65306"/>
            <a:ext cx="335059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Pressure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5370481" y="712506"/>
            <a:ext cx="1451038" cy="400110"/>
            <a:chOff x="5370481" y="712506"/>
            <a:chExt cx="1451038" cy="400110"/>
          </a:xfrm>
        </p:grpSpPr>
        <p:sp>
          <p:nvSpPr>
            <p:cNvPr id="21" name="Ορθογώνιο 20"/>
            <p:cNvSpPr/>
            <p:nvPr/>
          </p:nvSpPr>
          <p:spPr>
            <a:xfrm>
              <a:off x="5370481" y="741081"/>
              <a:ext cx="1451038"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5370481" y="712506"/>
              <a:ext cx="1451038"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Half Yokes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205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21519" y="1358701"/>
            <a:ext cx="4211488" cy="23131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9677193" y="2063234"/>
            <a:ext cx="1125629" cy="369332"/>
          </a:xfrm>
          <a:prstGeom prst="rect">
            <a:avLst/>
          </a:prstGeom>
        </p:spPr>
        <p:txBody>
          <a:bodyPr wrap="none">
            <a:spAutoFit/>
          </a:bodyPr>
          <a:lstStyle/>
          <a:p>
            <a:r>
              <a:rPr lang="en-US" dirty="0" smtClean="0">
                <a:latin typeface="Century Gothic" panose="020B0502020202020204" pitchFamily="34" charset="0"/>
              </a:rPr>
              <a:t>Tapered</a:t>
            </a:r>
            <a:endParaRPr lang="en-US" dirty="0"/>
          </a:p>
        </p:txBody>
      </p:sp>
      <p:graphicFrame>
        <p:nvGraphicFramePr>
          <p:cNvPr id="31" name="Chart 22"/>
          <p:cNvGraphicFramePr/>
          <p:nvPr/>
        </p:nvGraphicFramePr>
        <p:xfrm>
          <a:off x="582881" y="1357251"/>
          <a:ext cx="4114800" cy="2362200"/>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3180097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398375" y="4104705"/>
            <a:ext cx="2460670" cy="2050559"/>
          </a:xfrm>
          <a:prstGeom prst="rect">
            <a:avLst/>
          </a:prstGeom>
        </p:spPr>
      </p:pic>
      <p:pic>
        <p:nvPicPr>
          <p:cNvPr id="17" name="Εικόνα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4377" y="4093726"/>
            <a:ext cx="2483163" cy="2069303"/>
          </a:xfrm>
          <a:prstGeom prst="rect">
            <a:avLst/>
          </a:prstGeom>
        </p:spPr>
      </p:pic>
      <p:pic>
        <p:nvPicPr>
          <p:cNvPr id="18" name="Εικόνα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24313" y="4123824"/>
            <a:ext cx="2439826" cy="2033189"/>
          </a:xfrm>
          <a:prstGeom prst="rect">
            <a:avLst/>
          </a:prstGeom>
        </p:spPr>
      </p:pic>
      <p:pic>
        <p:nvPicPr>
          <p:cNvPr id="19" name="Εικόνα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18564" y="4149302"/>
            <a:ext cx="2387625" cy="1989688"/>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4339512" y="121777"/>
            <a:ext cx="3512976"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420702" y="65306"/>
            <a:ext cx="335059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Pressure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5025834" y="712506"/>
            <a:ext cx="2140331" cy="400110"/>
            <a:chOff x="5025834" y="712506"/>
            <a:chExt cx="2140331" cy="400110"/>
          </a:xfrm>
        </p:grpSpPr>
        <p:sp>
          <p:nvSpPr>
            <p:cNvPr id="21" name="Ορθογώνιο 20"/>
            <p:cNvSpPr/>
            <p:nvPr/>
          </p:nvSpPr>
          <p:spPr>
            <a:xfrm>
              <a:off x="5025834" y="741081"/>
              <a:ext cx="2140331" cy="364882"/>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5025835" y="712506"/>
              <a:ext cx="2140330"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Gap Controllers</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sp>
        <p:nvSpPr>
          <p:cNvPr id="29" name="TextBox 28"/>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3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21519" y="1358701"/>
            <a:ext cx="4211488" cy="23131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2" name="Chart 24"/>
          <p:cNvGraphicFramePr/>
          <p:nvPr/>
        </p:nvGraphicFramePr>
        <p:xfrm>
          <a:off x="401160" y="1294410"/>
          <a:ext cx="3897708" cy="2668565"/>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36820994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pic>
        <p:nvPicPr>
          <p:cNvPr id="16" name="Εικόνα 15"/>
          <p:cNvPicPr>
            <a:picLocks noChangeAspect="1"/>
          </p:cNvPicPr>
          <p:nvPr/>
        </p:nvPicPr>
        <p:blipFill>
          <a:blip r:embed="rId6"/>
          <a:stretch>
            <a:fillRect/>
          </a:stretch>
        </p:blipFill>
        <p:spPr>
          <a:xfrm>
            <a:off x="196791" y="3837084"/>
            <a:ext cx="2856770" cy="2380642"/>
          </a:xfrm>
          <a:prstGeom prst="rect">
            <a:avLst/>
          </a:prstGeom>
        </p:spPr>
      </p:pic>
      <p:pic>
        <p:nvPicPr>
          <p:cNvPr id="17" name="Εικόνα 16"/>
          <p:cNvPicPr>
            <a:picLocks noChangeAspect="1"/>
          </p:cNvPicPr>
          <p:nvPr/>
        </p:nvPicPr>
        <p:blipFill>
          <a:blip r:embed="rId7"/>
          <a:stretch>
            <a:fillRect/>
          </a:stretch>
        </p:blipFill>
        <p:spPr>
          <a:xfrm>
            <a:off x="3246020" y="3843970"/>
            <a:ext cx="2849978" cy="2374982"/>
          </a:xfrm>
          <a:prstGeom prst="rect">
            <a:avLst/>
          </a:prstGeom>
        </p:spPr>
      </p:pic>
      <p:pic>
        <p:nvPicPr>
          <p:cNvPr id="18" name="Εικόνα 17"/>
          <p:cNvPicPr>
            <a:picLocks noChangeAspect="1"/>
          </p:cNvPicPr>
          <p:nvPr/>
        </p:nvPicPr>
        <p:blipFill>
          <a:blip r:embed="rId8"/>
          <a:stretch>
            <a:fillRect/>
          </a:stretch>
        </p:blipFill>
        <p:spPr>
          <a:xfrm>
            <a:off x="6284622" y="3864329"/>
            <a:ext cx="2796298" cy="2330249"/>
          </a:xfrm>
          <a:prstGeom prst="rect">
            <a:avLst/>
          </a:prstGeom>
        </p:spPr>
      </p:pic>
      <p:pic>
        <p:nvPicPr>
          <p:cNvPr id="19" name="Εικόνα 18"/>
          <p:cNvPicPr>
            <a:picLocks noChangeAspect="1"/>
          </p:cNvPicPr>
          <p:nvPr/>
        </p:nvPicPr>
        <p:blipFill>
          <a:blip r:embed="rId9"/>
          <a:stretch>
            <a:fillRect/>
          </a:stretch>
        </p:blipFill>
        <p:spPr>
          <a:xfrm>
            <a:off x="9275161" y="3855823"/>
            <a:ext cx="2826481" cy="2355401"/>
          </a:xfrm>
          <a:prstGeom prst="rect">
            <a:avLst/>
          </a:prstGeom>
        </p:spPr>
      </p:pic>
      <p:sp>
        <p:nvSpPr>
          <p:cNvPr id="22" name="TextBox 21"/>
          <p:cNvSpPr txBox="1"/>
          <p:nvPr/>
        </p:nvSpPr>
        <p:spPr>
          <a:xfrm>
            <a:off x="601828" y="6296210"/>
            <a:ext cx="2053767"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After Shell Welding, @ 293 K</a:t>
            </a:r>
            <a:endParaRPr lang="en-US" sz="1100" dirty="0">
              <a:ln w="0"/>
              <a:solidFill>
                <a:schemeClr val="bg1">
                  <a:lumMod val="85000"/>
                </a:schemeClr>
              </a:solidFill>
              <a:latin typeface="Century Gothic" panose="020B0502020202020204" pitchFamily="34" charset="0"/>
            </a:endParaRPr>
          </a:p>
        </p:txBody>
      </p:sp>
      <p:sp>
        <p:nvSpPr>
          <p:cNvPr id="23" name="TextBox 22"/>
          <p:cNvSpPr txBox="1"/>
          <p:nvPr/>
        </p:nvSpPr>
        <p:spPr>
          <a:xfrm>
            <a:off x="4326851" y="6277737"/>
            <a:ext cx="662361"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a:t>
            </a:r>
            <a:endParaRPr lang="en-US" sz="1100" dirty="0">
              <a:ln w="0"/>
              <a:solidFill>
                <a:schemeClr val="bg1">
                  <a:lumMod val="85000"/>
                </a:schemeClr>
              </a:solidFill>
              <a:latin typeface="Century Gothic" panose="020B0502020202020204" pitchFamily="34" charset="0"/>
            </a:endParaRPr>
          </a:p>
        </p:txBody>
      </p:sp>
      <p:sp>
        <p:nvSpPr>
          <p:cNvPr id="24" name="TextBox 23"/>
          <p:cNvSpPr txBox="1"/>
          <p:nvPr/>
        </p:nvSpPr>
        <p:spPr>
          <a:xfrm>
            <a:off x="7008962" y="6291591"/>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5" name="TextBox 24"/>
          <p:cNvSpPr txBox="1"/>
          <p:nvPr/>
        </p:nvSpPr>
        <p:spPr>
          <a:xfrm>
            <a:off x="10169476" y="6271347"/>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726348" y="716136"/>
            <a:ext cx="739305" cy="400110"/>
          </a:xfrm>
          <a:prstGeom prst="rect">
            <a:avLst/>
          </a:prstGeom>
          <a:noFill/>
        </p:spPr>
        <p:txBody>
          <a:bodyPr wrap="none" rtlCol="0">
            <a:spAutoFit/>
          </a:bodyPr>
          <a:lstStyle/>
          <a:p>
            <a:r>
              <a:rPr lang="en-US" sz="2000" dirty="0" smtClean="0">
                <a:ln w="0"/>
                <a:gradFill>
                  <a:gsLst>
                    <a:gs pos="21000">
                      <a:srgbClr val="53575C"/>
                    </a:gs>
                    <a:gs pos="88000">
                      <a:srgbClr val="C5C7CA"/>
                    </a:gs>
                  </a:gsLst>
                  <a:lin ang="5400000"/>
                </a:gradFill>
                <a:latin typeface="Century Gothic" panose="020B0502020202020204" pitchFamily="34" charset="0"/>
              </a:rPr>
              <a:t>Shell</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Ομάδα 19"/>
          <p:cNvGrpSpPr/>
          <p:nvPr/>
        </p:nvGrpSpPr>
        <p:grpSpPr>
          <a:xfrm>
            <a:off x="4545735" y="65306"/>
            <a:ext cx="3100530" cy="553998"/>
            <a:chOff x="4545735" y="65306"/>
            <a:chExt cx="3100530" cy="553998"/>
          </a:xfrm>
        </p:grpSpPr>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8" name="TextBox 27"/>
            <p:cNvSpPr txBox="1"/>
            <p:nvPr/>
          </p:nvSpPr>
          <p:spPr>
            <a:xfrm>
              <a:off x="4545736" y="65306"/>
              <a:ext cx="3100529"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Azimuthal Stress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aphicFrame>
        <p:nvGraphicFramePr>
          <p:cNvPr id="29" name="Chart 1082"/>
          <p:cNvGraphicFramePr/>
          <p:nvPr/>
        </p:nvGraphicFramePr>
        <p:xfrm>
          <a:off x="198912" y="1306284"/>
          <a:ext cx="3411187" cy="2446565"/>
        </p:xfrm>
        <a:graphic>
          <a:graphicData uri="http://schemas.openxmlformats.org/drawingml/2006/chart">
            <c:chart xmlns:c="http://schemas.openxmlformats.org/drawingml/2006/chart" xmlns:r="http://schemas.openxmlformats.org/officeDocument/2006/relationships" r:id="rId10"/>
          </a:graphicData>
        </a:graphic>
      </p:graphicFrame>
      <p:pic>
        <p:nvPicPr>
          <p:cNvPr id="31" name="Picture 30"/>
          <p:cNvPicPr/>
          <p:nvPr/>
        </p:nvPicPr>
        <p:blipFill>
          <a:blip r:embed="rId11"/>
          <a:stretch>
            <a:fillRect/>
          </a:stretch>
        </p:blipFill>
        <p:spPr>
          <a:xfrm>
            <a:off x="5260422" y="1429841"/>
            <a:ext cx="3617247" cy="2263270"/>
          </a:xfrm>
          <a:prstGeom prst="rect">
            <a:avLst/>
          </a:prstGeom>
          <a:ln>
            <a:noFill/>
          </a:ln>
          <a:effectLst>
            <a:softEdge rad="112500"/>
          </a:effectLst>
        </p:spPr>
      </p:pic>
    </p:spTree>
    <p:extLst>
      <p:ext uri="{BB962C8B-B14F-4D97-AF65-F5344CB8AC3E}">
        <p14:creationId xmlns:p14="http://schemas.microsoft.com/office/powerpoint/2010/main" val="27432873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1677964" y="2644170"/>
            <a:ext cx="8836073"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ANSYS 2 ROXIE</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8183969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3" name="TextBox 12"/>
          <p:cNvSpPr txBox="1"/>
          <p:nvPr/>
        </p:nvSpPr>
        <p:spPr>
          <a:xfrm>
            <a:off x="4780576" y="85788"/>
            <a:ext cx="2630848" cy="553998"/>
          </a:xfrm>
          <a:prstGeom prst="rect">
            <a:avLst/>
          </a:prstGeom>
          <a:noFill/>
        </p:spPr>
        <p:txBody>
          <a:bodyPr wrap="none" rtlCol="0">
            <a:spAutoFit/>
          </a:bodyPr>
          <a:lstStyle/>
          <a:p>
            <a:r>
              <a:rPr lang="en-US" sz="3000" dirty="0" err="1" smtClean="0">
                <a:ln w="0"/>
                <a:gradFill>
                  <a:gsLst>
                    <a:gs pos="21000">
                      <a:srgbClr val="53575C"/>
                    </a:gs>
                    <a:gs pos="88000">
                      <a:srgbClr val="C5C7CA"/>
                    </a:gs>
                  </a:gsLst>
                  <a:lin ang="5400000"/>
                </a:gradFill>
                <a:latin typeface="Century Gothic" panose="020B0502020202020204" pitchFamily="34" charset="0"/>
              </a:rPr>
              <a:t>Ansys</a:t>
            </a:r>
            <a:r>
              <a:rPr lang="en-US" sz="3000" dirty="0" smtClean="0">
                <a:ln w="0"/>
                <a:gradFill>
                  <a:gsLst>
                    <a:gs pos="21000">
                      <a:srgbClr val="53575C"/>
                    </a:gs>
                    <a:gs pos="88000">
                      <a:srgbClr val="C5C7CA"/>
                    </a:gs>
                  </a:gsLst>
                  <a:lin ang="5400000"/>
                </a:gradFill>
                <a:latin typeface="Century Gothic" panose="020B0502020202020204" pitchFamily="34" charset="0"/>
              </a:rPr>
              <a:t> 2 Roxie</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15" name="Content Placeholder 5"/>
          <p:cNvGraphicFramePr>
            <a:graphicFrameLocks/>
          </p:cNvGraphicFramePr>
          <p:nvPr>
            <p:extLst>
              <p:ext uri="{D42A27DB-BD31-4B8C-83A1-F6EECF244321}">
                <p14:modId xmlns:p14="http://schemas.microsoft.com/office/powerpoint/2010/main" val="206358247"/>
              </p:ext>
            </p:extLst>
          </p:nvPr>
        </p:nvGraphicFramePr>
        <p:xfrm>
          <a:off x="145947" y="1333358"/>
          <a:ext cx="4274116" cy="1556384"/>
        </p:xfrm>
        <a:graphic>
          <a:graphicData uri="http://schemas.openxmlformats.org/drawingml/2006/table">
            <a:tbl>
              <a:tblPr firstRow="1" bandRow="1">
                <a:tableStyleId>{35758FB7-9AC5-4552-8A53-C91805E547FA}</a:tableStyleId>
              </a:tblPr>
              <a:tblGrid>
                <a:gridCol w="1068529"/>
                <a:gridCol w="1068529"/>
                <a:gridCol w="1068529"/>
                <a:gridCol w="1068529"/>
              </a:tblGrid>
              <a:tr h="389096">
                <a:tc>
                  <a:txBody>
                    <a:bodyPr/>
                    <a:lstStyle/>
                    <a:p>
                      <a:pPr algn="l"/>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9 T/m</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140 T/m</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155 T/m</a:t>
                      </a:r>
                      <a:endParaRPr lang="en-US" dirty="0">
                        <a:latin typeface="Century Gothic" panose="020B0502020202020204" pitchFamily="34" charset="0"/>
                      </a:endParaRPr>
                    </a:p>
                  </a:txBody>
                  <a:tcPr marL="101552" marR="101552"/>
                </a:tc>
              </a:tr>
              <a:tr h="389096">
                <a:tc>
                  <a:txBody>
                    <a:bodyPr/>
                    <a:lstStyle/>
                    <a:p>
                      <a:pPr algn="l"/>
                      <a:r>
                        <a:rPr lang="en-US" b="0" dirty="0" smtClean="0">
                          <a:solidFill>
                            <a:schemeClr val="tx1"/>
                          </a:solidFill>
                          <a:latin typeface="Century Gothic" panose="020B0502020202020204" pitchFamily="34" charset="0"/>
                        </a:rPr>
                        <a:t>b4</a:t>
                      </a:r>
                      <a:endParaRPr lang="en-US" b="0" dirty="0">
                        <a:solidFill>
                          <a:schemeClr val="tx1"/>
                        </a:solidFill>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1.6</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1.9</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1.6</a:t>
                      </a:r>
                      <a:endParaRPr lang="en-US" dirty="0">
                        <a:latin typeface="Century Gothic" panose="020B0502020202020204" pitchFamily="34" charset="0"/>
                      </a:endParaRPr>
                    </a:p>
                  </a:txBody>
                  <a:tcPr marL="101552" marR="101552"/>
                </a:tc>
              </a:tr>
              <a:tr h="389096">
                <a:tc>
                  <a:txBody>
                    <a:bodyPr/>
                    <a:lstStyle/>
                    <a:p>
                      <a:pPr algn="l"/>
                      <a:r>
                        <a:rPr lang="en-US" b="0" dirty="0" smtClean="0">
                          <a:solidFill>
                            <a:schemeClr val="tx1"/>
                          </a:solidFill>
                          <a:latin typeface="Century Gothic" panose="020B0502020202020204" pitchFamily="34" charset="0"/>
                        </a:rPr>
                        <a:t>b6</a:t>
                      </a:r>
                      <a:endParaRPr lang="en-US" b="0" dirty="0">
                        <a:solidFill>
                          <a:schemeClr val="tx1"/>
                        </a:solidFill>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-9.6</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-10.3</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-10.6</a:t>
                      </a:r>
                      <a:endParaRPr lang="en-US" dirty="0">
                        <a:latin typeface="Century Gothic" panose="020B0502020202020204" pitchFamily="34" charset="0"/>
                      </a:endParaRPr>
                    </a:p>
                  </a:txBody>
                  <a:tcPr marL="101552" marR="101552"/>
                </a:tc>
              </a:tr>
              <a:tr h="389096">
                <a:tc>
                  <a:txBody>
                    <a:bodyPr/>
                    <a:lstStyle/>
                    <a:p>
                      <a:pPr algn="l"/>
                      <a:r>
                        <a:rPr lang="en-US" b="0" dirty="0" smtClean="0">
                          <a:solidFill>
                            <a:schemeClr val="tx1"/>
                          </a:solidFill>
                          <a:latin typeface="Century Gothic" panose="020B0502020202020204" pitchFamily="34" charset="0"/>
                        </a:rPr>
                        <a:t>b10</a:t>
                      </a:r>
                      <a:endParaRPr lang="en-US" b="0" dirty="0">
                        <a:solidFill>
                          <a:schemeClr val="tx1"/>
                        </a:solidFill>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-0.1</a:t>
                      </a:r>
                      <a:endParaRPr lang="en-US" dirty="0">
                        <a:latin typeface="Century Gothic" panose="020B0502020202020204" pitchFamily="34" charset="0"/>
                      </a:endParaRPr>
                    </a:p>
                  </a:txBody>
                  <a:tcPr marL="101552" marR="101552"/>
                </a:tc>
                <a:tc>
                  <a:txBody>
                    <a:bodyPr/>
                    <a:lstStyle/>
                    <a:p>
                      <a:pPr algn="ctr"/>
                      <a:r>
                        <a:rPr lang="en-US" dirty="0" smtClean="0">
                          <a:latin typeface="Century Gothic" panose="020B0502020202020204" pitchFamily="34" charset="0"/>
                        </a:rPr>
                        <a:t>0.0</a:t>
                      </a:r>
                    </a:p>
                  </a:txBody>
                  <a:tcPr marL="101552" marR="101552"/>
                </a:tc>
                <a:tc>
                  <a:txBody>
                    <a:bodyPr/>
                    <a:lstStyle/>
                    <a:p>
                      <a:pPr algn="ctr"/>
                      <a:r>
                        <a:rPr lang="en-US" dirty="0" smtClean="0">
                          <a:latin typeface="Century Gothic" panose="020B0502020202020204" pitchFamily="34" charset="0"/>
                        </a:rPr>
                        <a:t>0.0</a:t>
                      </a:r>
                      <a:endParaRPr lang="en-US" dirty="0">
                        <a:latin typeface="Century Gothic" panose="020B0502020202020204" pitchFamily="34" charset="0"/>
                      </a:endParaRPr>
                    </a:p>
                  </a:txBody>
                  <a:tcPr marL="101552" marR="101552"/>
                </a:tc>
              </a:tr>
            </a:tbl>
          </a:graphicData>
        </a:graphic>
      </p:graphicFrame>
      <p:sp>
        <p:nvSpPr>
          <p:cNvPr id="16" name="Content Placeholder 6"/>
          <p:cNvSpPr txBox="1">
            <a:spLocks/>
          </p:cNvSpPr>
          <p:nvPr/>
        </p:nvSpPr>
        <p:spPr>
          <a:xfrm>
            <a:off x="4780576" y="1471575"/>
            <a:ext cx="7243617" cy="283633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smtClean="0">
                <a:solidFill>
                  <a:schemeClr val="bg1">
                    <a:lumMod val="85000"/>
                  </a:schemeClr>
                </a:solidFill>
                <a:latin typeface="Century Gothic" panose="020B0502020202020204" pitchFamily="34" charset="0"/>
              </a:rPr>
              <a:t>Excluding iron saturation, persistent current effect, systematic errors, etc.</a:t>
            </a:r>
          </a:p>
          <a:p>
            <a:r>
              <a:rPr lang="en-US" sz="1400" dirty="0" smtClean="0">
                <a:solidFill>
                  <a:schemeClr val="bg1">
                    <a:lumMod val="85000"/>
                  </a:schemeClr>
                </a:solidFill>
                <a:latin typeface="Century Gothic" panose="020B0502020202020204" pitchFamily="34" charset="0"/>
              </a:rPr>
              <a:t>Offsets can be compensated by tuning the coil dimensions and shimming</a:t>
            </a:r>
          </a:p>
          <a:p>
            <a:r>
              <a:rPr lang="en-US" sz="1400" dirty="0" smtClean="0">
                <a:solidFill>
                  <a:schemeClr val="bg1">
                    <a:lumMod val="85000"/>
                  </a:schemeClr>
                </a:solidFill>
                <a:latin typeface="Century Gothic" panose="020B0502020202020204" pitchFamily="34" charset="0"/>
              </a:rPr>
              <a:t>Very small differences from 9 to 155 T/m confirm the very high structural rigidity</a:t>
            </a:r>
            <a:endParaRPr lang="en-US" sz="1400" dirty="0">
              <a:solidFill>
                <a:schemeClr val="bg1">
                  <a:lumMod val="85000"/>
                </a:schemeClr>
              </a:solidFill>
              <a:latin typeface="Century Gothic" panose="020B0502020202020204" pitchFamily="34" charset="0"/>
            </a:endParaRP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5947" y="3025105"/>
            <a:ext cx="5537740" cy="3523202"/>
          </a:xfrm>
          <a:prstGeom prst="rect">
            <a:avLst/>
          </a:prstGeom>
        </p:spPr>
      </p:pic>
      <p:pic>
        <p:nvPicPr>
          <p:cNvPr id="18" name="Picture 17"/>
          <p:cNvPicPr>
            <a:picLocks noChangeAspect="1"/>
          </p:cNvPicPr>
          <p:nvPr/>
        </p:nvPicPr>
        <p:blipFill rotWithShape="1">
          <a:blip r:embed="rId7">
            <a:extLst>
              <a:ext uri="{28A0092B-C50C-407E-A947-70E740481C1C}">
                <a14:useLocalDpi xmlns:a14="http://schemas.microsoft.com/office/drawing/2010/main" val="0"/>
              </a:ext>
            </a:extLst>
          </a:blip>
          <a:srcRect t="2147"/>
          <a:stretch/>
        </p:blipFill>
        <p:spPr>
          <a:xfrm>
            <a:off x="6402615" y="3017520"/>
            <a:ext cx="5586984" cy="3530787"/>
          </a:xfrm>
          <a:prstGeom prst="rect">
            <a:avLst/>
          </a:prstGeom>
        </p:spPr>
      </p:pic>
    </p:spTree>
    <p:extLst>
      <p:ext uri="{BB962C8B-B14F-4D97-AF65-F5344CB8AC3E}">
        <p14:creationId xmlns:p14="http://schemas.microsoft.com/office/powerpoint/2010/main" val="31143162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747421" y="2644170"/>
            <a:ext cx="10697159"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Sensitivity Analysis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752349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5002592" y="121777"/>
            <a:ext cx="2186817"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5002592" y="85788"/>
            <a:ext cx="218681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Tolerances</a:t>
            </a:r>
            <a:endParaRPr lang="en-US" sz="3000" dirty="0">
              <a:ln w="0"/>
              <a:gradFill>
                <a:gsLst>
                  <a:gs pos="21000">
                    <a:srgbClr val="53575C"/>
                  </a:gs>
                  <a:gs pos="88000">
                    <a:srgbClr val="C5C7CA"/>
                  </a:gs>
                </a:gsLst>
                <a:lin ang="5400000"/>
              </a:gradFill>
              <a:latin typeface="Century Gothic" panose="020B0502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30492418"/>
              </p:ext>
            </p:extLst>
          </p:nvPr>
        </p:nvGraphicFramePr>
        <p:xfrm>
          <a:off x="3222625" y="1329266"/>
          <a:ext cx="5568950" cy="1854200"/>
        </p:xfrm>
        <a:graphic>
          <a:graphicData uri="http://schemas.openxmlformats.org/drawingml/2006/table">
            <a:tbl>
              <a:tblPr firstRow="1" bandRow="1">
                <a:tableStyleId>{5FD0F851-EC5A-4D38-B0AD-8093EC10F338}</a:tableStyleId>
              </a:tblPr>
              <a:tblGrid>
                <a:gridCol w="2784475"/>
                <a:gridCol w="2784475"/>
              </a:tblGrid>
              <a:tr h="370840">
                <a:tc>
                  <a:txBody>
                    <a:bodyPr/>
                    <a:lstStyle/>
                    <a:p>
                      <a:r>
                        <a:rPr lang="en-US" sz="1800" b="0" dirty="0" smtClean="0">
                          <a:ln w="0"/>
                          <a:solidFill>
                            <a:schemeClr val="bg1">
                              <a:lumMod val="75000"/>
                            </a:schemeClr>
                          </a:solidFill>
                          <a:latin typeface="Century Gothic" panose="020B0502020202020204" pitchFamily="34" charset="0"/>
                        </a:rPr>
                        <a:t>Yoke</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3,8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Collar</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6,3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Angle of loading plate</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0,2°</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Coil</a:t>
                      </a:r>
                      <a:r>
                        <a:rPr lang="en-US" sz="1800" b="0" baseline="0" dirty="0" smtClean="0">
                          <a:ln w="0"/>
                          <a:solidFill>
                            <a:schemeClr val="bg1">
                              <a:lumMod val="75000"/>
                            </a:schemeClr>
                          </a:solidFill>
                          <a:latin typeface="Century Gothic" panose="020B0502020202020204" pitchFamily="34" charset="0"/>
                        </a:rPr>
                        <a:t> (outside diameter)</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75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r h="370840">
                <a:tc>
                  <a:txBody>
                    <a:bodyPr/>
                    <a:lstStyle/>
                    <a:p>
                      <a:r>
                        <a:rPr lang="en-US" sz="1800" b="0" dirty="0" smtClean="0">
                          <a:ln w="0"/>
                          <a:solidFill>
                            <a:schemeClr val="bg1">
                              <a:lumMod val="75000"/>
                            </a:schemeClr>
                          </a:solidFill>
                          <a:latin typeface="Century Gothic" panose="020B0502020202020204" pitchFamily="34" charset="0"/>
                        </a:rPr>
                        <a:t>Coil</a:t>
                      </a:r>
                      <a:r>
                        <a:rPr lang="en-US" sz="1800" b="0" baseline="0" dirty="0" smtClean="0">
                          <a:ln w="0"/>
                          <a:solidFill>
                            <a:schemeClr val="bg1">
                              <a:lumMod val="75000"/>
                            </a:schemeClr>
                          </a:solidFill>
                          <a:latin typeface="Century Gothic" panose="020B0502020202020204" pitchFamily="34" charset="0"/>
                        </a:rPr>
                        <a:t> (azimuthal length)</a:t>
                      </a:r>
                      <a:endParaRPr lang="en-US" b="0" dirty="0">
                        <a:solidFill>
                          <a:schemeClr val="bg1">
                            <a:lumMod val="75000"/>
                          </a:schemeClr>
                        </a:solidFill>
                      </a:endParaRPr>
                    </a:p>
                  </a:txBody>
                  <a:tcPr/>
                </a:tc>
                <a:tc>
                  <a:txBody>
                    <a:bodyPr/>
                    <a:lstStyle/>
                    <a:p>
                      <a:r>
                        <a:rPr lang="en-US" b="0" dirty="0" smtClean="0">
                          <a:solidFill>
                            <a:schemeClr val="bg1">
                              <a:lumMod val="75000"/>
                            </a:schemeClr>
                          </a:solidFill>
                        </a:rPr>
                        <a:t>± 50 </a:t>
                      </a:r>
                      <a:r>
                        <a:rPr lang="el-GR" b="0" dirty="0" smtClean="0">
                          <a:solidFill>
                            <a:schemeClr val="bg1">
                              <a:lumMod val="75000"/>
                            </a:schemeClr>
                          </a:solidFill>
                        </a:rPr>
                        <a:t>μ</a:t>
                      </a:r>
                      <a:r>
                        <a:rPr lang="en-US" b="0" dirty="0" smtClean="0">
                          <a:solidFill>
                            <a:schemeClr val="bg1">
                              <a:lumMod val="75000"/>
                            </a:schemeClr>
                          </a:solidFill>
                        </a:rPr>
                        <a:t>m</a:t>
                      </a:r>
                      <a:endParaRPr lang="en-US" b="0" dirty="0">
                        <a:solidFill>
                          <a:schemeClr val="bg1">
                            <a:lumMod val="75000"/>
                          </a:schemeClr>
                        </a:solidFill>
                      </a:endParaRPr>
                    </a:p>
                  </a:txBody>
                  <a:tcPr/>
                </a:tc>
              </a:tr>
            </a:tbl>
          </a:graphicData>
        </a:graphic>
      </p:graphicFrame>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69669" y="3899187"/>
            <a:ext cx="5480918" cy="1815882"/>
          </a:xfrm>
          <a:prstGeom prst="rect">
            <a:avLst/>
          </a:prstGeom>
          <a:noFill/>
        </p:spPr>
        <p:txBody>
          <a:bodyPr wrap="square" rtlCol="0">
            <a:spAutoFit/>
          </a:bodyPr>
          <a:lstStyle/>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The sensitivity analysis is conducted by utilizing the DOE method (Design of Experiments) which determines sampling points on a response surface</a:t>
            </a:r>
          </a:p>
          <a:p>
            <a:pPr marL="342900" indent="-342900">
              <a:buFont typeface="Arial" pitchFamily="34" charset="0"/>
              <a:buChar char="•"/>
            </a:pPr>
            <a:endParaRPr lang="en-US" sz="16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About 8 input parameters have to be checked</a:t>
            </a:r>
          </a:p>
          <a:p>
            <a:pPr marL="342900" indent="-342900">
              <a:buFont typeface="Arial" pitchFamily="34" charset="0"/>
              <a:buChar char="•"/>
            </a:pPr>
            <a:endParaRPr lang="en-US" sz="16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600" dirty="0" smtClean="0">
                <a:ln w="0"/>
                <a:solidFill>
                  <a:schemeClr val="bg1">
                    <a:lumMod val="85000"/>
                  </a:schemeClr>
                </a:solidFill>
                <a:latin typeface="Century Gothic" panose="020B0502020202020204" pitchFamily="34" charset="0"/>
              </a:rPr>
              <a:t>About 100 variations of the model have to be run</a:t>
            </a:r>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0587" y="3429000"/>
            <a:ext cx="6494866" cy="3041610"/>
          </a:xfrm>
          <a:prstGeom prst="rect">
            <a:avLst/>
          </a:prstGeom>
        </p:spPr>
      </p:pic>
    </p:spTree>
    <p:extLst>
      <p:ext uri="{BB962C8B-B14F-4D97-AF65-F5344CB8AC3E}">
        <p14:creationId xmlns:p14="http://schemas.microsoft.com/office/powerpoint/2010/main" val="44598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8380" y="2142784"/>
            <a:ext cx="8264516" cy="3905893"/>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5265" y="2142785"/>
            <a:ext cx="8355561" cy="3905892"/>
          </a:xfrm>
          <a:prstGeom prst="rect">
            <a:avLst/>
          </a:prstGeom>
        </p:spPr>
      </p:pic>
      <p:pic>
        <p:nvPicPr>
          <p:cNvPr id="8" name="Εικόνα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7"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346964" y="131302"/>
            <a:ext cx="3498074"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346964" y="74831"/>
            <a:ext cx="3498073"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Introduction</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9" name="Group 8"/>
          <p:cNvGrpSpPr/>
          <p:nvPr/>
        </p:nvGrpSpPr>
        <p:grpSpPr>
          <a:xfrm>
            <a:off x="8756724" y="1269711"/>
            <a:ext cx="3331851" cy="3495933"/>
            <a:chOff x="1645056" y="2266654"/>
            <a:chExt cx="3918786" cy="4332873"/>
          </a:xfrm>
        </p:grpSpPr>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5056" y="2694277"/>
              <a:ext cx="3918786"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3199844" y="2266654"/>
              <a:ext cx="809208" cy="495898"/>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QXF</a:t>
              </a:r>
              <a:endParaRPr lang="en-US" sz="2000" u="sng" dirty="0">
                <a:ln w="0"/>
                <a:solidFill>
                  <a:schemeClr val="bg1">
                    <a:lumMod val="85000"/>
                  </a:schemeClr>
                </a:solidFill>
                <a:latin typeface="Century Gothic" panose="020B0502020202020204" pitchFamily="34" charset="0"/>
              </a:endParaRPr>
            </a:p>
          </p:txBody>
        </p:sp>
      </p:grpSp>
      <p:sp>
        <p:nvSpPr>
          <p:cNvPr id="22" name="TextBox 21"/>
          <p:cNvSpPr txBox="1"/>
          <p:nvPr/>
        </p:nvSpPr>
        <p:spPr>
          <a:xfrm>
            <a:off x="5291133" y="1707699"/>
            <a:ext cx="1609736" cy="584775"/>
          </a:xfrm>
          <a:prstGeom prst="rect">
            <a:avLst/>
          </a:prstGeom>
          <a:noFill/>
        </p:spPr>
        <p:txBody>
          <a:bodyPr wrap="none" rtlCol="0">
            <a:spAutoFit/>
          </a:bodyPr>
          <a:lstStyle/>
          <a:p>
            <a:r>
              <a:rPr lang="en-US" sz="3200" u="sng" dirty="0" smtClean="0">
                <a:ln w="0"/>
                <a:solidFill>
                  <a:schemeClr val="bg1">
                    <a:lumMod val="85000"/>
                  </a:schemeClr>
                </a:solidFill>
                <a:latin typeface="Century Gothic" panose="020B0502020202020204" pitchFamily="34" charset="0"/>
              </a:rPr>
              <a:t>MKQXF</a:t>
            </a:r>
            <a:endParaRPr lang="en-US" sz="3200" u="sng" dirty="0">
              <a:ln w="0"/>
              <a:solidFill>
                <a:schemeClr val="bg1">
                  <a:lumMod val="85000"/>
                </a:schemeClr>
              </a:solidFill>
              <a:latin typeface="Century Gothic" panose="020B0502020202020204" pitchFamily="34" charset="0"/>
            </a:endParaRPr>
          </a:p>
        </p:txBody>
      </p:sp>
      <p:grpSp>
        <p:nvGrpSpPr>
          <p:cNvPr id="12" name="Group 11"/>
          <p:cNvGrpSpPr/>
          <p:nvPr/>
        </p:nvGrpSpPr>
        <p:grpSpPr>
          <a:xfrm>
            <a:off x="161362" y="1253612"/>
            <a:ext cx="3087447" cy="3512026"/>
            <a:chOff x="311970" y="1255407"/>
            <a:chExt cx="3749641" cy="4272646"/>
          </a:xfrm>
        </p:grpSpPr>
        <p:pic>
          <p:nvPicPr>
            <p:cNvPr id="23" name="Picture 22"/>
            <p:cNvPicPr>
              <a:picLocks noChangeAspect="1"/>
            </p:cNvPicPr>
            <p:nvPr/>
          </p:nvPicPr>
          <p:blipFill rotWithShape="1">
            <a:blip r:embed="rId9" cstate="print">
              <a:extLst>
                <a:ext uri="{28A0092B-C50C-407E-A947-70E740481C1C}">
                  <a14:useLocalDpi xmlns:a14="http://schemas.microsoft.com/office/drawing/2010/main" val="0"/>
                </a:ext>
              </a:extLst>
            </a:blip>
            <a:srcRect l="26455" t="10653" r="25443" b="7541"/>
            <a:stretch/>
          </p:blipFill>
          <p:spPr>
            <a:xfrm>
              <a:off x="311970" y="1768545"/>
              <a:ext cx="3749641" cy="3759508"/>
            </a:xfrm>
            <a:prstGeom prst="ellipse">
              <a:avLst/>
            </a:prstGeom>
          </p:spPr>
        </p:pic>
        <p:sp>
          <p:nvSpPr>
            <p:cNvPr id="26" name="TextBox 25"/>
            <p:cNvSpPr txBox="1"/>
            <p:nvPr/>
          </p:nvSpPr>
          <p:spPr>
            <a:xfrm>
              <a:off x="1304688" y="1255407"/>
              <a:ext cx="1764204" cy="486764"/>
            </a:xfrm>
            <a:prstGeom prst="rect">
              <a:avLst/>
            </a:prstGeom>
            <a:noFill/>
          </p:spPr>
          <p:txBody>
            <a:bodyPr wrap="none" rtlCol="0">
              <a:spAutoFit/>
            </a:bodyPr>
            <a:lstStyle/>
            <a:p>
              <a:r>
                <a:rPr lang="en-US" sz="2000" u="sng" dirty="0" smtClean="0">
                  <a:ln w="0"/>
                  <a:solidFill>
                    <a:schemeClr val="bg1">
                      <a:lumMod val="85000"/>
                    </a:schemeClr>
                  </a:solidFill>
                  <a:latin typeface="Century Gothic" panose="020B0502020202020204" pitchFamily="34" charset="0"/>
                </a:rPr>
                <a:t>11T Dipole</a:t>
              </a:r>
              <a:endParaRPr lang="en-US" sz="2000" u="sng" dirty="0">
                <a:ln w="0"/>
                <a:solidFill>
                  <a:schemeClr val="bg1">
                    <a:lumMod val="85000"/>
                  </a:schemeClr>
                </a:solidFill>
                <a:latin typeface="Century Gothic" panose="020B0502020202020204" pitchFamily="34" charset="0"/>
              </a:endParaRPr>
            </a:p>
          </p:txBody>
        </p:sp>
      </p:grpSp>
      <p:sp>
        <p:nvSpPr>
          <p:cNvPr id="13" name="Right Arrow 12"/>
          <p:cNvSpPr/>
          <p:nvPr/>
        </p:nvSpPr>
        <p:spPr>
          <a:xfrm rot="1706484">
            <a:off x="3299055" y="3412377"/>
            <a:ext cx="1054250" cy="478173"/>
          </a:xfrm>
          <a:prstGeom prst="rightArrow">
            <a:avLst/>
          </a:prstGeom>
          <a:ln w="28575"/>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9" name="Right Arrow 28"/>
          <p:cNvSpPr/>
          <p:nvPr/>
        </p:nvSpPr>
        <p:spPr>
          <a:xfrm rot="8058531">
            <a:off x="7814176" y="3487228"/>
            <a:ext cx="1054250" cy="478173"/>
          </a:xfrm>
          <a:prstGeom prst="rightArrow">
            <a:avLst/>
          </a:prstGeom>
          <a:ln w="28575"/>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 name="TextBox 1"/>
          <p:cNvSpPr txBox="1"/>
          <p:nvPr/>
        </p:nvSpPr>
        <p:spPr>
          <a:xfrm>
            <a:off x="355196" y="4765638"/>
            <a:ext cx="2699778" cy="954107"/>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Nb</a:t>
            </a:r>
            <a:r>
              <a:rPr lang="en-US" sz="1050" dirty="0" smtClean="0">
                <a:solidFill>
                  <a:schemeClr val="bg1">
                    <a:lumMod val="85000"/>
                  </a:schemeClr>
                </a:solidFill>
                <a:latin typeface="Century Gothic" pitchFamily="34" charset="0"/>
              </a:rPr>
              <a:t>3</a:t>
            </a:r>
            <a:r>
              <a:rPr lang="en-US" sz="1400" dirty="0" smtClean="0">
                <a:solidFill>
                  <a:schemeClr val="bg1">
                    <a:lumMod val="85000"/>
                  </a:schemeClr>
                </a:solidFill>
                <a:latin typeface="Century Gothic" pitchFamily="34" charset="0"/>
              </a:rPr>
              <a:t>Sn </a:t>
            </a:r>
          </a:p>
          <a:p>
            <a:pPr marL="285750" indent="-285750">
              <a:buFont typeface="Arial" pitchFamily="34" charset="0"/>
              <a:buChar char="•"/>
            </a:pPr>
            <a:r>
              <a:rPr lang="en-US" sz="1400" dirty="0" smtClean="0">
                <a:solidFill>
                  <a:schemeClr val="bg1">
                    <a:lumMod val="85000"/>
                  </a:schemeClr>
                </a:solidFill>
                <a:latin typeface="Century Gothic" pitchFamily="34" charset="0"/>
              </a:rPr>
              <a:t>Accelerator requirements</a:t>
            </a:r>
          </a:p>
          <a:p>
            <a:pPr marL="285750" indent="-285750">
              <a:buFont typeface="Arial" pitchFamily="34" charset="0"/>
              <a:buChar char="•"/>
            </a:pPr>
            <a:r>
              <a:rPr lang="en-US" sz="1400" dirty="0" smtClean="0">
                <a:solidFill>
                  <a:schemeClr val="bg1">
                    <a:lumMod val="85000"/>
                  </a:schemeClr>
                </a:solidFill>
                <a:latin typeface="Century Gothic" pitchFamily="34" charset="0"/>
              </a:rPr>
              <a:t>Industrial production</a:t>
            </a:r>
          </a:p>
          <a:p>
            <a:pPr marL="285750" indent="-285750">
              <a:buFont typeface="Arial" pitchFamily="34" charset="0"/>
              <a:buChar char="•"/>
            </a:pPr>
            <a:r>
              <a:rPr lang="en-US" sz="1400" dirty="0" smtClean="0">
                <a:solidFill>
                  <a:schemeClr val="bg1">
                    <a:lumMod val="85000"/>
                  </a:schemeClr>
                </a:solidFill>
                <a:latin typeface="Century Gothic" pitchFamily="34" charset="0"/>
              </a:rPr>
              <a:t>Pole loading concept</a:t>
            </a:r>
            <a:endParaRPr lang="en-US" sz="1400" dirty="0">
              <a:solidFill>
                <a:schemeClr val="bg1">
                  <a:lumMod val="85000"/>
                </a:schemeClr>
              </a:solidFill>
              <a:latin typeface="Century Gothic" pitchFamily="34" charset="0"/>
            </a:endParaRPr>
          </a:p>
        </p:txBody>
      </p:sp>
      <p:pic>
        <p:nvPicPr>
          <p:cNvPr id="1028" name="Picture 4" descr="C:\Users\Administrator\AppData\Local\Microsoft\Windows\Temporary Internet Files\Content.IE5\12AGST9E\tick[1].png"/>
          <p:cNvPicPr>
            <a:picLocks noChangeAspect="1" noChangeArrowheads="1"/>
          </p:cNvPicPr>
          <p:nvPr/>
        </p:nvPicPr>
        <p:blipFill>
          <a:blip r:embed="rId1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95148" y="5394307"/>
            <a:ext cx="325437" cy="32543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360822" y="5847999"/>
            <a:ext cx="3629519" cy="738664"/>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Pole-loading </a:t>
            </a:r>
            <a:r>
              <a:rPr lang="en-US" sz="1400" dirty="0">
                <a:solidFill>
                  <a:schemeClr val="bg1">
                    <a:lumMod val="85000"/>
                  </a:schemeClr>
                </a:solidFill>
                <a:latin typeface="Century Gothic" pitchFamily="34" charset="0"/>
              </a:rPr>
              <a:t>concept </a:t>
            </a:r>
            <a:r>
              <a:rPr lang="en-US" sz="1400" dirty="0" smtClean="0">
                <a:solidFill>
                  <a:schemeClr val="bg1">
                    <a:lumMod val="85000"/>
                  </a:schemeClr>
                </a:solidFill>
                <a:latin typeface="Century Gothic" pitchFamily="34" charset="0"/>
              </a:rPr>
              <a:t>development</a:t>
            </a:r>
          </a:p>
          <a:p>
            <a:r>
              <a:rPr lang="en-US" sz="1400" dirty="0" smtClean="0">
                <a:solidFill>
                  <a:schemeClr val="bg1">
                    <a:lumMod val="85000"/>
                  </a:schemeClr>
                </a:solidFill>
                <a:latin typeface="Century Gothic" pitchFamily="34" charset="0"/>
              </a:rPr>
              <a:t>      for Nb</a:t>
            </a:r>
            <a:r>
              <a:rPr lang="en-US" sz="1400" baseline="-25000" dirty="0" smtClean="0">
                <a:solidFill>
                  <a:schemeClr val="bg1">
                    <a:lumMod val="85000"/>
                  </a:schemeClr>
                </a:solidFill>
                <a:latin typeface="Century Gothic" pitchFamily="34" charset="0"/>
              </a:rPr>
              <a:t>3</a:t>
            </a:r>
            <a:r>
              <a:rPr lang="en-US" sz="1400" dirty="0" smtClean="0">
                <a:solidFill>
                  <a:schemeClr val="bg1">
                    <a:lumMod val="85000"/>
                  </a:schemeClr>
                </a:solidFill>
                <a:latin typeface="Century Gothic" pitchFamily="34" charset="0"/>
              </a:rPr>
              <a:t>Sn </a:t>
            </a:r>
            <a:r>
              <a:rPr lang="en-US" sz="1400" dirty="0" err="1" smtClean="0">
                <a:solidFill>
                  <a:schemeClr val="bg1">
                    <a:lumMod val="85000"/>
                  </a:schemeClr>
                </a:solidFill>
                <a:latin typeface="Century Gothic" pitchFamily="34" charset="0"/>
              </a:rPr>
              <a:t>quadrupoles</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Dipole-type collars</a:t>
            </a:r>
            <a:endParaRPr lang="en-US" sz="1400" dirty="0">
              <a:solidFill>
                <a:schemeClr val="bg1">
                  <a:lumMod val="85000"/>
                </a:schemeClr>
              </a:solidFill>
              <a:latin typeface="Century Gothic" pitchFamily="34" charset="0"/>
            </a:endParaRPr>
          </a:p>
        </p:txBody>
      </p:sp>
      <p:sp>
        <p:nvSpPr>
          <p:cNvPr id="18" name="TextBox 17"/>
          <p:cNvSpPr txBox="1"/>
          <p:nvPr/>
        </p:nvSpPr>
        <p:spPr>
          <a:xfrm>
            <a:off x="8880599" y="4727318"/>
            <a:ext cx="3311401" cy="523220"/>
          </a:xfrm>
          <a:prstGeom prst="rect">
            <a:avLst/>
          </a:prstGeom>
          <a:noFill/>
        </p:spPr>
        <p:txBody>
          <a:bodyPr wrap="squar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For benchmarking &amp; comparison</a:t>
            </a:r>
          </a:p>
          <a:p>
            <a:pPr marL="285750" indent="-285750">
              <a:buFont typeface="Arial" pitchFamily="34" charset="0"/>
              <a:buChar char="•"/>
            </a:pPr>
            <a:r>
              <a:rPr lang="en-US" sz="1400" dirty="0" smtClean="0">
                <a:solidFill>
                  <a:schemeClr val="bg1">
                    <a:lumMod val="85000"/>
                  </a:schemeClr>
                </a:solidFill>
                <a:latin typeface="Century Gothic" pitchFamily="34" charset="0"/>
              </a:rPr>
              <a:t>Identical coils</a:t>
            </a:r>
            <a:endParaRPr lang="en-US" sz="1400" dirty="0">
              <a:solidFill>
                <a:schemeClr val="bg1">
                  <a:lumMod val="85000"/>
                </a:schemeClr>
              </a:solidFill>
              <a:latin typeface="Century Gothic" pitchFamily="34" charset="0"/>
            </a:endParaRPr>
          </a:p>
        </p:txBody>
      </p:sp>
    </p:spTree>
    <p:extLst>
      <p:ext uri="{BB962C8B-B14F-4D97-AF65-F5344CB8AC3E}">
        <p14:creationId xmlns:p14="http://schemas.microsoft.com/office/powerpoint/2010/main" val="3735589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28"/>
                                        </p:tgtEl>
                                        <p:attrNameLst>
                                          <p:attrName>style.visibility</p:attrName>
                                        </p:attrNameLst>
                                      </p:cBhvr>
                                      <p:to>
                                        <p:strVal val="visible"/>
                                      </p:to>
                                    </p:set>
                                    <p:animEffect transition="in" filter="fade">
                                      <p:cBhvr>
                                        <p:cTn id="32" dur="500"/>
                                        <p:tgtEl>
                                          <p:spTgt spid="102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Effect transition="in" filter="fade">
                                      <p:cBhvr>
                                        <p:cTn id="42" dur="500"/>
                                        <p:tgtEl>
                                          <p:spTgt spid="17">
                                            <p:txEl>
                                              <p:pRg st="0" end="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xEl>
                                              <p:pRg st="1" end="1"/>
                                            </p:txEl>
                                          </p:spTgt>
                                        </p:tgtEl>
                                        <p:attrNameLst>
                                          <p:attrName>style.visibility</p:attrName>
                                        </p:attrNameLst>
                                      </p:cBhvr>
                                      <p:to>
                                        <p:strVal val="visible"/>
                                      </p:to>
                                    </p:set>
                                    <p:animEffect transition="in" filter="fade">
                                      <p:cBhvr>
                                        <p:cTn id="45" dur="500"/>
                                        <p:tgtEl>
                                          <p:spTgt spid="17">
                                            <p:txEl>
                                              <p:pRg st="1" end="1"/>
                                            </p:txEl>
                                          </p:spTgt>
                                        </p:tgtEl>
                                      </p:cBhvr>
                                    </p:animEffect>
                                  </p:childTnLst>
                                </p:cTn>
                              </p:par>
                            </p:childTnLst>
                          </p:cTn>
                        </p:par>
                        <p:par>
                          <p:cTn id="46" fill="hold">
                            <p:stCondLst>
                              <p:cond delay="500"/>
                            </p:stCondLst>
                            <p:childTnLst>
                              <p:par>
                                <p:cTn id="47" presetID="10"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7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7">
                                            <p:txEl>
                                              <p:pRg st="2" end="2"/>
                                            </p:txEl>
                                          </p:spTgt>
                                        </p:tgtEl>
                                        <p:attrNameLst>
                                          <p:attrName>style.visibility</p:attrName>
                                        </p:attrNameLst>
                                      </p:cBhvr>
                                      <p:to>
                                        <p:strVal val="visible"/>
                                      </p:to>
                                    </p:set>
                                    <p:animEffect transition="in" filter="fade">
                                      <p:cBhvr>
                                        <p:cTn id="54" dur="500"/>
                                        <p:tgtEl>
                                          <p:spTgt spid="17">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8">
                                            <p:txEl>
                                              <p:pRg st="0" end="0"/>
                                            </p:txEl>
                                          </p:spTgt>
                                        </p:tgtEl>
                                        <p:attrNameLst>
                                          <p:attrName>style.visibility</p:attrName>
                                        </p:attrNameLst>
                                      </p:cBhvr>
                                      <p:to>
                                        <p:strVal val="visible"/>
                                      </p:to>
                                    </p:set>
                                    <p:animEffect transition="in" filter="fade">
                                      <p:cBhvr>
                                        <p:cTn id="64" dur="500"/>
                                        <p:tgtEl>
                                          <p:spTgt spid="18">
                                            <p:txEl>
                                              <p:pRg st="0" end="0"/>
                                            </p:txEl>
                                          </p:spTgt>
                                        </p:tgtEl>
                                      </p:cBhvr>
                                    </p:animEffect>
                                  </p:childTnLst>
                                </p:cTn>
                              </p:par>
                            </p:childTnLst>
                          </p:cTn>
                        </p:par>
                        <p:par>
                          <p:cTn id="65" fill="hold">
                            <p:stCondLst>
                              <p:cond delay="500"/>
                            </p:stCondLst>
                            <p:childTnLst>
                              <p:par>
                                <p:cTn id="66" presetID="10" presetClass="entr" presetSubtype="0" fill="hold" nodeType="afterEffect">
                                  <p:stCondLst>
                                    <p:cond delay="0"/>
                                  </p:stCondLst>
                                  <p:childTnLst>
                                    <p:set>
                                      <p:cBhvr>
                                        <p:cTn id="67" dur="1" fill="hold">
                                          <p:stCondLst>
                                            <p:cond delay="0"/>
                                          </p:stCondLst>
                                        </p:cTn>
                                        <p:tgtEl>
                                          <p:spTgt spid="18">
                                            <p:txEl>
                                              <p:pRg st="1" end="1"/>
                                            </p:txEl>
                                          </p:spTgt>
                                        </p:tgtEl>
                                        <p:attrNameLst>
                                          <p:attrName>style.visibility</p:attrName>
                                        </p:attrNameLst>
                                      </p:cBhvr>
                                      <p:to>
                                        <p:strVal val="visible"/>
                                      </p:to>
                                    </p:set>
                                    <p:animEffect transition="in" filter="fade">
                                      <p:cBhvr>
                                        <p:cTn id="68" dur="500"/>
                                        <p:tgtEl>
                                          <p:spTgt spid="18">
                                            <p:txEl>
                                              <p:pRg st="1" end="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900"/>
                                        <p:tgtEl>
                                          <p:spTgt spid="16"/>
                                        </p:tgtEl>
                                      </p:cBhvr>
                                    </p:animEffect>
                                  </p:childTnLst>
                                </p:cTn>
                              </p:par>
                            </p:childTnLst>
                          </p:cTn>
                        </p:par>
                        <p:par>
                          <p:cTn id="78" fill="hold">
                            <p:stCondLst>
                              <p:cond delay="1400"/>
                            </p:stCondLst>
                            <p:childTnLst>
                              <p:par>
                                <p:cTn id="79" presetID="10" presetClass="entr" presetSubtype="0"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700"/>
                                        <p:tgtEl>
                                          <p:spTgt spid="2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nodeType="clickEffect">
                                  <p:stCondLst>
                                    <p:cond delay="0"/>
                                  </p:stCondLst>
                                  <p:childTnLst>
                                    <p:animEffect transition="out" filter="fade">
                                      <p:cBhvr>
                                        <p:cTn id="85" dur="500"/>
                                        <p:tgtEl>
                                          <p:spTgt spid="12"/>
                                        </p:tgtEl>
                                      </p:cBhvr>
                                    </p:animEffect>
                                    <p:set>
                                      <p:cBhvr>
                                        <p:cTn id="86" dur="1" fill="hold">
                                          <p:stCondLst>
                                            <p:cond delay="499"/>
                                          </p:stCondLst>
                                        </p:cTn>
                                        <p:tgtEl>
                                          <p:spTgt spid="12"/>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500"/>
                                        <p:tgtEl>
                                          <p:spTgt spid="2">
                                            <p:txEl>
                                              <p:pRg st="0" end="0"/>
                                            </p:txEl>
                                          </p:spTgt>
                                        </p:tgtEl>
                                      </p:cBhvr>
                                    </p:animEffect>
                                    <p:set>
                                      <p:cBhvr>
                                        <p:cTn id="89" dur="1" fill="hold">
                                          <p:stCondLst>
                                            <p:cond delay="499"/>
                                          </p:stCondLst>
                                        </p:cTn>
                                        <p:tgtEl>
                                          <p:spTgt spid="2">
                                            <p:txEl>
                                              <p:pRg st="0" end="0"/>
                                            </p:txEl>
                                          </p:spTgt>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500"/>
                                        <p:tgtEl>
                                          <p:spTgt spid="2">
                                            <p:txEl>
                                              <p:pRg st="1" end="1"/>
                                            </p:txEl>
                                          </p:spTgt>
                                        </p:tgtEl>
                                      </p:cBhvr>
                                    </p:animEffect>
                                    <p:set>
                                      <p:cBhvr>
                                        <p:cTn id="92" dur="1" fill="hold">
                                          <p:stCondLst>
                                            <p:cond delay="499"/>
                                          </p:stCondLst>
                                        </p:cTn>
                                        <p:tgtEl>
                                          <p:spTgt spid="2">
                                            <p:txEl>
                                              <p:pRg st="1" end="1"/>
                                            </p:txEl>
                                          </p:spTgt>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500"/>
                                        <p:tgtEl>
                                          <p:spTgt spid="2">
                                            <p:txEl>
                                              <p:pRg st="2" end="2"/>
                                            </p:txEl>
                                          </p:spTgt>
                                        </p:tgtEl>
                                      </p:cBhvr>
                                    </p:animEffect>
                                    <p:set>
                                      <p:cBhvr>
                                        <p:cTn id="95" dur="1" fill="hold">
                                          <p:stCondLst>
                                            <p:cond delay="499"/>
                                          </p:stCondLst>
                                        </p:cTn>
                                        <p:tgtEl>
                                          <p:spTgt spid="2">
                                            <p:txEl>
                                              <p:pRg st="2" end="2"/>
                                            </p:txEl>
                                          </p:spTgt>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500"/>
                                        <p:tgtEl>
                                          <p:spTgt spid="2">
                                            <p:txEl>
                                              <p:pRg st="3" end="3"/>
                                            </p:txEl>
                                          </p:spTgt>
                                        </p:tgtEl>
                                      </p:cBhvr>
                                    </p:animEffect>
                                    <p:set>
                                      <p:cBhvr>
                                        <p:cTn id="98" dur="1" fill="hold">
                                          <p:stCondLst>
                                            <p:cond delay="499"/>
                                          </p:stCondLst>
                                        </p:cTn>
                                        <p:tgtEl>
                                          <p:spTgt spid="2">
                                            <p:txEl>
                                              <p:pRg st="3" end="3"/>
                                            </p:txEl>
                                          </p:spTgt>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500"/>
                                        <p:tgtEl>
                                          <p:spTgt spid="17">
                                            <p:txEl>
                                              <p:pRg st="0" end="0"/>
                                            </p:txEl>
                                          </p:spTgt>
                                        </p:tgtEl>
                                      </p:cBhvr>
                                    </p:animEffect>
                                    <p:set>
                                      <p:cBhvr>
                                        <p:cTn id="101" dur="1" fill="hold">
                                          <p:stCondLst>
                                            <p:cond delay="499"/>
                                          </p:stCondLst>
                                        </p:cTn>
                                        <p:tgtEl>
                                          <p:spTgt spid="17">
                                            <p:txEl>
                                              <p:pRg st="0" end="0"/>
                                            </p:txEl>
                                          </p:spTgt>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500"/>
                                        <p:tgtEl>
                                          <p:spTgt spid="17">
                                            <p:txEl>
                                              <p:pRg st="1" end="1"/>
                                            </p:txEl>
                                          </p:spTgt>
                                        </p:tgtEl>
                                      </p:cBhvr>
                                    </p:animEffect>
                                    <p:set>
                                      <p:cBhvr>
                                        <p:cTn id="104" dur="1" fill="hold">
                                          <p:stCondLst>
                                            <p:cond delay="499"/>
                                          </p:stCondLst>
                                        </p:cTn>
                                        <p:tgtEl>
                                          <p:spTgt spid="17">
                                            <p:txEl>
                                              <p:pRg st="1" end="1"/>
                                            </p:txEl>
                                          </p:spTgt>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500"/>
                                        <p:tgtEl>
                                          <p:spTgt spid="17">
                                            <p:txEl>
                                              <p:pRg st="2" end="2"/>
                                            </p:txEl>
                                          </p:spTgt>
                                        </p:tgtEl>
                                      </p:cBhvr>
                                    </p:animEffect>
                                    <p:set>
                                      <p:cBhvr>
                                        <p:cTn id="107" dur="1" fill="hold">
                                          <p:stCondLst>
                                            <p:cond delay="499"/>
                                          </p:stCondLst>
                                        </p:cTn>
                                        <p:tgtEl>
                                          <p:spTgt spid="17">
                                            <p:txEl>
                                              <p:pRg st="2" end="2"/>
                                            </p:txEl>
                                          </p:spTgt>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500"/>
                                        <p:tgtEl>
                                          <p:spTgt spid="9"/>
                                        </p:tgtEl>
                                      </p:cBhvr>
                                    </p:animEffect>
                                    <p:set>
                                      <p:cBhvr>
                                        <p:cTn id="110" dur="1" fill="hold">
                                          <p:stCondLst>
                                            <p:cond delay="499"/>
                                          </p:stCondLst>
                                        </p:cTn>
                                        <p:tgtEl>
                                          <p:spTgt spid="9"/>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500"/>
                                        <p:tgtEl>
                                          <p:spTgt spid="18">
                                            <p:txEl>
                                              <p:pRg st="0" end="0"/>
                                            </p:txEl>
                                          </p:spTgt>
                                        </p:tgtEl>
                                      </p:cBhvr>
                                    </p:animEffect>
                                    <p:set>
                                      <p:cBhvr>
                                        <p:cTn id="113" dur="1" fill="hold">
                                          <p:stCondLst>
                                            <p:cond delay="499"/>
                                          </p:stCondLst>
                                        </p:cTn>
                                        <p:tgtEl>
                                          <p:spTgt spid="18">
                                            <p:txEl>
                                              <p:pRg st="0" end="0"/>
                                            </p:txEl>
                                          </p:spTgt>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500"/>
                                        <p:tgtEl>
                                          <p:spTgt spid="18">
                                            <p:txEl>
                                              <p:pRg st="1" end="1"/>
                                            </p:txEl>
                                          </p:spTgt>
                                        </p:tgtEl>
                                      </p:cBhvr>
                                    </p:animEffect>
                                    <p:set>
                                      <p:cBhvr>
                                        <p:cTn id="116" dur="1" fill="hold">
                                          <p:stCondLst>
                                            <p:cond delay="499"/>
                                          </p:stCondLst>
                                        </p:cTn>
                                        <p:tgtEl>
                                          <p:spTgt spid="18">
                                            <p:txEl>
                                              <p:pRg st="1" end="1"/>
                                            </p:txEl>
                                          </p:spTgt>
                                        </p:tgtEl>
                                        <p:attrNameLst>
                                          <p:attrName>style.visibility</p:attrName>
                                        </p:attrNameLst>
                                      </p:cBhvr>
                                      <p:to>
                                        <p:strVal val="hidden"/>
                                      </p:to>
                                    </p:set>
                                  </p:childTnLst>
                                </p:cTn>
                              </p:par>
                              <p:par>
                                <p:cTn id="117" presetID="10" presetClass="exit" presetSubtype="0" fill="hold" grpId="1" nodeType="withEffect">
                                  <p:stCondLst>
                                    <p:cond delay="0"/>
                                  </p:stCondLst>
                                  <p:childTnLst>
                                    <p:animEffect transition="out" filter="fade">
                                      <p:cBhvr>
                                        <p:cTn id="118" dur="500"/>
                                        <p:tgtEl>
                                          <p:spTgt spid="29"/>
                                        </p:tgtEl>
                                      </p:cBhvr>
                                    </p:animEffect>
                                    <p:set>
                                      <p:cBhvr>
                                        <p:cTn id="119" dur="1" fill="hold">
                                          <p:stCondLst>
                                            <p:cond delay="499"/>
                                          </p:stCondLst>
                                        </p:cTn>
                                        <p:tgtEl>
                                          <p:spTgt spid="29"/>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1028"/>
                                        </p:tgtEl>
                                      </p:cBhvr>
                                    </p:animEffect>
                                    <p:set>
                                      <p:cBhvr>
                                        <p:cTn id="122" dur="1" fill="hold">
                                          <p:stCondLst>
                                            <p:cond delay="499"/>
                                          </p:stCondLst>
                                        </p:cTn>
                                        <p:tgtEl>
                                          <p:spTgt spid="1028"/>
                                        </p:tgtEl>
                                        <p:attrNameLst>
                                          <p:attrName>style.visibility</p:attrName>
                                        </p:attrNameLst>
                                      </p:cBhvr>
                                      <p:to>
                                        <p:strVal val="hidden"/>
                                      </p:to>
                                    </p:set>
                                  </p:childTnLst>
                                </p:cTn>
                              </p:par>
                              <p:par>
                                <p:cTn id="123" presetID="10" presetClass="exit" presetSubtype="0" fill="hold" grpId="1" nodeType="withEffect">
                                  <p:stCondLst>
                                    <p:cond delay="0"/>
                                  </p:stCondLst>
                                  <p:childTnLst>
                                    <p:animEffect transition="out" filter="fade">
                                      <p:cBhvr>
                                        <p:cTn id="124" dur="500"/>
                                        <p:tgtEl>
                                          <p:spTgt spid="13"/>
                                        </p:tgtEl>
                                      </p:cBhvr>
                                    </p:animEffect>
                                    <p:set>
                                      <p:cBhvr>
                                        <p:cTn id="125"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animBg="1"/>
      <p:bldP spid="13" grpId="1" animBg="1"/>
      <p:bldP spid="29" grpId="0" animBg="1"/>
      <p:bldP spid="29" grpId="1" animBg="1"/>
      <p:bldP spid="2" grpId="0" build="allAtOnce"/>
      <p:bldP spid="17" grpId="0" build="allAtOnce"/>
      <p:bldP spid="18"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2583" y="1678424"/>
            <a:ext cx="5391902" cy="4365762"/>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669" y="1611748"/>
            <a:ext cx="3680974" cy="2394919"/>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879" y="4046859"/>
            <a:ext cx="2940778" cy="2490659"/>
          </a:xfrm>
          <a:prstGeom prst="rect">
            <a:avLst/>
          </a:prstGeom>
        </p:spPr>
      </p:pic>
      <p:sp>
        <p:nvSpPr>
          <p:cNvPr id="14" name="TextBox 13"/>
          <p:cNvSpPr txBox="1"/>
          <p:nvPr/>
        </p:nvSpPr>
        <p:spPr>
          <a:xfrm>
            <a:off x="402581" y="3096776"/>
            <a:ext cx="2648482"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200" dirty="0" smtClean="0">
                <a:latin typeface="Century Gothic" pitchFamily="34" charset="0"/>
              </a:rPr>
              <a:t>Coil’s azimuthal length:</a:t>
            </a:r>
          </a:p>
          <a:p>
            <a:r>
              <a:rPr lang="el-GR" sz="1200" dirty="0" smtClean="0">
                <a:latin typeface="Century Gothic" pitchFamily="34" charset="0"/>
              </a:rPr>
              <a:t>Δ</a:t>
            </a:r>
            <a:r>
              <a:rPr lang="en-US" sz="1200" dirty="0" smtClean="0">
                <a:latin typeface="Century Gothic" pitchFamily="34" charset="0"/>
              </a:rPr>
              <a:t>l = 0.1 mm </a:t>
            </a:r>
            <a:r>
              <a:rPr lang="en-US" sz="1200" dirty="0" smtClean="0">
                <a:latin typeface="Century Gothic" pitchFamily="34" charset="0"/>
                <a:sym typeface="Wingdings" panose="05000000000000000000" pitchFamily="2" charset="2"/>
              </a:rPr>
              <a:t></a:t>
            </a:r>
            <a:r>
              <a:rPr lang="en-US" sz="1200" dirty="0" smtClean="0">
                <a:latin typeface="Century Gothic" pitchFamily="34" charset="0"/>
              </a:rPr>
              <a:t>   </a:t>
            </a:r>
            <a:r>
              <a:rPr lang="el-GR" sz="1200" dirty="0" smtClean="0">
                <a:latin typeface="Century Gothic" pitchFamily="34" charset="0"/>
              </a:rPr>
              <a:t>Δσ</a:t>
            </a:r>
            <a:r>
              <a:rPr lang="en-US" sz="1200" dirty="0" smtClean="0">
                <a:latin typeface="Century Gothic" pitchFamily="34" charset="0"/>
              </a:rPr>
              <a:t>max ≈ 25 MPa</a:t>
            </a:r>
          </a:p>
        </p:txBody>
      </p:sp>
      <p:sp>
        <p:nvSpPr>
          <p:cNvPr id="18" name="TextBox 17"/>
          <p:cNvSpPr txBox="1"/>
          <p:nvPr/>
        </p:nvSpPr>
        <p:spPr>
          <a:xfrm>
            <a:off x="429332" y="5601006"/>
            <a:ext cx="2988319"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200" dirty="0" smtClean="0">
                <a:latin typeface="Century Gothic" pitchFamily="34" charset="0"/>
              </a:rPr>
              <a:t>Coil’s outer diameter:</a:t>
            </a:r>
          </a:p>
          <a:p>
            <a:r>
              <a:rPr lang="el-GR" sz="1200" dirty="0" smtClean="0">
                <a:latin typeface="Century Gothic" pitchFamily="34" charset="0"/>
              </a:rPr>
              <a:t>Δ</a:t>
            </a:r>
            <a:r>
              <a:rPr lang="en-US" sz="1200" dirty="0">
                <a:latin typeface="Century Gothic" pitchFamily="34" charset="0"/>
              </a:rPr>
              <a:t>d</a:t>
            </a:r>
            <a:r>
              <a:rPr lang="en-US" sz="1200" dirty="0" smtClean="0">
                <a:latin typeface="Century Gothic" pitchFamily="34" charset="0"/>
              </a:rPr>
              <a:t> = 0.075 mm   </a:t>
            </a:r>
            <a:r>
              <a:rPr lang="en-US" sz="1200" dirty="0" smtClean="0">
                <a:latin typeface="Century Gothic" pitchFamily="34" charset="0"/>
                <a:sym typeface="Wingdings" panose="05000000000000000000" pitchFamily="2" charset="2"/>
              </a:rPr>
              <a:t></a:t>
            </a:r>
            <a:r>
              <a:rPr lang="en-US" sz="1200" dirty="0" smtClean="0">
                <a:latin typeface="Century Gothic" pitchFamily="34" charset="0"/>
              </a:rPr>
              <a:t>   </a:t>
            </a:r>
            <a:r>
              <a:rPr lang="el-GR" sz="1200" dirty="0" smtClean="0">
                <a:latin typeface="Century Gothic" pitchFamily="34" charset="0"/>
              </a:rPr>
              <a:t>Δσ</a:t>
            </a:r>
            <a:r>
              <a:rPr lang="en-US" sz="1200" dirty="0" smtClean="0">
                <a:latin typeface="Century Gothic" pitchFamily="34" charset="0"/>
              </a:rPr>
              <a:t>max </a:t>
            </a:r>
            <a:r>
              <a:rPr lang="en-US" sz="1200" dirty="0">
                <a:latin typeface="Century Gothic" pitchFamily="34" charset="0"/>
              </a:rPr>
              <a:t>≈ </a:t>
            </a:r>
            <a:r>
              <a:rPr lang="en-US" sz="1200" dirty="0" smtClean="0">
                <a:latin typeface="Century Gothic" pitchFamily="34" charset="0"/>
              </a:rPr>
              <a:t>15 </a:t>
            </a:r>
            <a:r>
              <a:rPr lang="en-US" sz="1200" dirty="0" err="1">
                <a:latin typeface="Century Gothic" pitchFamily="34" charset="0"/>
              </a:rPr>
              <a:t>MPa</a:t>
            </a:r>
            <a:endParaRPr lang="en-US" sz="1200" dirty="0" smtClean="0">
              <a:latin typeface="Century Gothic" pitchFamily="34" charset="0"/>
            </a:endParaRPr>
          </a:p>
        </p:txBody>
      </p:sp>
      <p:cxnSp>
        <p:nvCxnSpPr>
          <p:cNvPr id="5" name="Straight Arrow Connector 4"/>
          <p:cNvCxnSpPr/>
          <p:nvPr/>
        </p:nvCxnSpPr>
        <p:spPr>
          <a:xfrm>
            <a:off x="3750643" y="2481943"/>
            <a:ext cx="2721940" cy="61483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V="1">
            <a:off x="3051063" y="4236524"/>
            <a:ext cx="3383280" cy="122977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9" name="Rectangle 18"/>
          <p:cNvSpPr/>
          <p:nvPr/>
        </p:nvSpPr>
        <p:spPr>
          <a:xfrm>
            <a:off x="69669" y="1245783"/>
            <a:ext cx="11846106" cy="338554"/>
          </a:xfrm>
          <a:prstGeom prst="rect">
            <a:avLst/>
          </a:prstGeom>
        </p:spPr>
        <p:txBody>
          <a:bodyPr wrap="square">
            <a:spAutoFit/>
          </a:bodyPr>
          <a:lstStyle/>
          <a:p>
            <a:pPr marL="285750" indent="-285750">
              <a:buFont typeface="Arial" pitchFamily="34" charset="0"/>
              <a:buChar char="•"/>
            </a:pPr>
            <a:r>
              <a:rPr lang="en-US" sz="1600" u="sng" dirty="0" smtClean="0">
                <a:ln w="0"/>
                <a:solidFill>
                  <a:schemeClr val="bg1">
                    <a:lumMod val="85000"/>
                  </a:schemeClr>
                </a:solidFill>
                <a:latin typeface="Century Gothic" panose="020B0502020202020204" pitchFamily="34" charset="0"/>
              </a:rPr>
              <a:t>The </a:t>
            </a:r>
            <a:r>
              <a:rPr lang="en-US" sz="1600" u="sng" dirty="0">
                <a:ln w="0"/>
                <a:solidFill>
                  <a:schemeClr val="bg1">
                    <a:lumMod val="85000"/>
                  </a:schemeClr>
                </a:solidFill>
                <a:latin typeface="Century Gothic" panose="020B0502020202020204" pitchFamily="34" charset="0"/>
              </a:rPr>
              <a:t>dimensional tolerances on the coil size </a:t>
            </a:r>
            <a:r>
              <a:rPr lang="en-US" sz="1600" dirty="0">
                <a:ln w="0"/>
                <a:solidFill>
                  <a:schemeClr val="bg1">
                    <a:lumMod val="85000"/>
                  </a:schemeClr>
                </a:solidFill>
                <a:latin typeface="Century Gothic" panose="020B0502020202020204" pitchFamily="34" charset="0"/>
              </a:rPr>
              <a:t>play the most important role on the maximum coil stress level</a:t>
            </a:r>
            <a:endParaRPr lang="en-US" sz="1600" dirty="0"/>
          </a:p>
        </p:txBody>
      </p:sp>
      <p:sp>
        <p:nvSpPr>
          <p:cNvPr id="15" name="Rectangle 14"/>
          <p:cNvSpPr/>
          <p:nvPr/>
        </p:nvSpPr>
        <p:spPr>
          <a:xfrm>
            <a:off x="10319657" y="2090057"/>
            <a:ext cx="799229" cy="51246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401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p:bldP spid="1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cstate="print"/>
          <a:stretch>
            <a:fillRect/>
          </a:stretch>
        </p:blipFill>
        <p:spPr>
          <a:xfrm>
            <a:off x="69669" y="53269"/>
            <a:ext cx="1132794" cy="1138788"/>
          </a:xfrm>
          <a:prstGeom prst="rect">
            <a:avLst/>
          </a:prstGeom>
        </p:spPr>
      </p:pic>
      <p:sp>
        <p:nvSpPr>
          <p:cNvPr id="26" name="Ορθογώνιο 25"/>
          <p:cNvSpPr/>
          <p:nvPr/>
        </p:nvSpPr>
        <p:spPr>
          <a:xfrm>
            <a:off x="5719417" y="741081"/>
            <a:ext cx="753166" cy="37910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1" name="Ορθογώνιο 20"/>
          <p:cNvSpPr/>
          <p:nvPr/>
        </p:nvSpPr>
        <p:spPr>
          <a:xfrm>
            <a:off x="4545735" y="121777"/>
            <a:ext cx="3022013"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30" name="TextBox 29"/>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8857" y="1990511"/>
            <a:ext cx="8714286" cy="4038096"/>
          </a:xfrm>
          <a:prstGeom prst="rect">
            <a:avLst/>
          </a:prstGeom>
        </p:spPr>
      </p:pic>
      <p:sp>
        <p:nvSpPr>
          <p:cNvPr id="13" name="Rectangle 12"/>
          <p:cNvSpPr/>
          <p:nvPr/>
        </p:nvSpPr>
        <p:spPr>
          <a:xfrm>
            <a:off x="69669" y="1245783"/>
            <a:ext cx="11846106" cy="338554"/>
          </a:xfrm>
          <a:prstGeom prst="rect">
            <a:avLst/>
          </a:prstGeom>
        </p:spPr>
        <p:txBody>
          <a:bodyPr wrap="square">
            <a:spAutoFit/>
          </a:bodyPr>
          <a:lstStyle/>
          <a:p>
            <a:pPr marL="285750" indent="-285750">
              <a:buFont typeface="Arial" pitchFamily="34" charset="0"/>
              <a:buChar char="•"/>
            </a:pPr>
            <a:r>
              <a:rPr lang="en-US" sz="1600" u="sng" dirty="0" smtClean="0">
                <a:ln w="0"/>
                <a:solidFill>
                  <a:schemeClr val="bg1">
                    <a:lumMod val="85000"/>
                  </a:schemeClr>
                </a:solidFill>
                <a:latin typeface="Century Gothic" panose="020B0502020202020204" pitchFamily="34" charset="0"/>
              </a:rPr>
              <a:t>The </a:t>
            </a:r>
            <a:r>
              <a:rPr lang="en-US" sz="1600" u="sng" dirty="0">
                <a:ln w="0"/>
                <a:solidFill>
                  <a:schemeClr val="bg1">
                    <a:lumMod val="85000"/>
                  </a:schemeClr>
                </a:solidFill>
                <a:latin typeface="Century Gothic" panose="020B0502020202020204" pitchFamily="34" charset="0"/>
              </a:rPr>
              <a:t>dimensional tolerances on the coil size </a:t>
            </a:r>
            <a:r>
              <a:rPr lang="en-US" sz="1600" dirty="0">
                <a:ln w="0"/>
                <a:solidFill>
                  <a:schemeClr val="bg1">
                    <a:lumMod val="85000"/>
                  </a:schemeClr>
                </a:solidFill>
                <a:latin typeface="Century Gothic" panose="020B0502020202020204" pitchFamily="34" charset="0"/>
              </a:rPr>
              <a:t>play the most important role on the maximum coil stress level</a:t>
            </a:r>
            <a:endParaRPr lang="en-US" sz="1600" dirty="0"/>
          </a:p>
        </p:txBody>
      </p:sp>
    </p:spTree>
    <p:extLst>
      <p:ext uri="{BB962C8B-B14F-4D97-AF65-F5344CB8AC3E}">
        <p14:creationId xmlns:p14="http://schemas.microsoft.com/office/powerpoint/2010/main" val="29031963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194385" y="2644170"/>
            <a:ext cx="1180323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Comparison to QXF</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2772864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8721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4" name="Straight Connector 3"/>
          <p:cNvCxnSpPr/>
          <p:nvPr/>
        </p:nvCxnSpPr>
        <p:spPr>
          <a:xfrm>
            <a:off x="6143625" y="1280247"/>
            <a:ext cx="28575" cy="5380903"/>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Εικόνα 17"/>
          <p:cNvPicPr>
            <a:picLocks noChangeAspect="1"/>
          </p:cNvPicPr>
          <p:nvPr/>
        </p:nvPicPr>
        <p:blipFill>
          <a:blip r:embed="rId3"/>
          <a:stretch>
            <a:fillRect/>
          </a:stretch>
        </p:blipFill>
        <p:spPr>
          <a:xfrm>
            <a:off x="6263197" y="4158584"/>
            <a:ext cx="2796429" cy="2330358"/>
          </a:xfrm>
          <a:prstGeom prst="rect">
            <a:avLst/>
          </a:prstGeom>
        </p:spPr>
      </p:pic>
      <p:pic>
        <p:nvPicPr>
          <p:cNvPr id="18" name="Εικόνα 18"/>
          <p:cNvPicPr>
            <a:picLocks noChangeAspect="1"/>
          </p:cNvPicPr>
          <p:nvPr/>
        </p:nvPicPr>
        <p:blipFill>
          <a:blip r:embed="rId4"/>
          <a:stretch>
            <a:fillRect/>
          </a:stretch>
        </p:blipFill>
        <p:spPr>
          <a:xfrm>
            <a:off x="9232209" y="4164153"/>
            <a:ext cx="2784081" cy="2320068"/>
          </a:xfrm>
          <a:prstGeom prst="rect">
            <a:avLst/>
          </a:prstGeom>
        </p:spPr>
      </p:pic>
      <p:sp>
        <p:nvSpPr>
          <p:cNvPr id="19" name="TextBox 18"/>
          <p:cNvSpPr txBox="1"/>
          <p:nvPr/>
        </p:nvSpPr>
        <p:spPr>
          <a:xfrm>
            <a:off x="7008962" y="6518376"/>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140 T/m</a:t>
            </a:r>
            <a:endParaRPr lang="en-US" sz="1100" dirty="0">
              <a:ln w="0"/>
              <a:solidFill>
                <a:schemeClr val="bg1">
                  <a:lumMod val="85000"/>
                </a:schemeClr>
              </a:solidFill>
              <a:latin typeface="Century Gothic" panose="020B0502020202020204" pitchFamily="34" charset="0"/>
            </a:endParaRPr>
          </a:p>
        </p:txBody>
      </p:sp>
      <p:sp>
        <p:nvSpPr>
          <p:cNvPr id="20" name="TextBox 19"/>
          <p:cNvSpPr txBox="1"/>
          <p:nvPr/>
        </p:nvSpPr>
        <p:spPr>
          <a:xfrm>
            <a:off x="10169476" y="6498132"/>
            <a:ext cx="1266693" cy="261610"/>
          </a:xfrm>
          <a:prstGeom prst="rect">
            <a:avLst/>
          </a:prstGeom>
          <a:noFill/>
        </p:spPr>
        <p:txBody>
          <a:bodyPr wrap="none" rtlCol="0">
            <a:spAutoFit/>
          </a:bodyPr>
          <a:lstStyle/>
          <a:p>
            <a:r>
              <a:rPr lang="en-US" sz="1100" dirty="0" smtClean="0">
                <a:ln w="0"/>
                <a:solidFill>
                  <a:schemeClr val="bg1">
                    <a:lumMod val="85000"/>
                  </a:schemeClr>
                </a:solidFill>
                <a:latin typeface="Century Gothic" panose="020B0502020202020204" pitchFamily="34" charset="0"/>
              </a:rPr>
              <a:t>@ 4.2 K, 155 T/m</a:t>
            </a:r>
            <a:endParaRPr lang="en-US" sz="1100" dirty="0">
              <a:ln w="0"/>
              <a:solidFill>
                <a:schemeClr val="bg1">
                  <a:lumMod val="85000"/>
                </a:schemeClr>
              </a:solidFill>
              <a:latin typeface="Century Gothic" panose="020B0502020202020204" pitchFamily="34" charset="0"/>
            </a:endParaRPr>
          </a:p>
        </p:txBody>
      </p:sp>
      <p:graphicFrame>
        <p:nvGraphicFramePr>
          <p:cNvPr id="21" name="Chart 20"/>
          <p:cNvGraphicFramePr/>
          <p:nvPr>
            <p:extLst>
              <p:ext uri="{D42A27DB-BD31-4B8C-83A1-F6EECF244321}">
                <p14:modId xmlns:p14="http://schemas.microsoft.com/office/powerpoint/2010/main" val="2482337785"/>
              </p:ext>
            </p:extLst>
          </p:nvPr>
        </p:nvGraphicFramePr>
        <p:xfrm>
          <a:off x="7245169" y="1534555"/>
          <a:ext cx="4191000" cy="2365973"/>
        </p:xfrm>
        <a:graphic>
          <a:graphicData uri="http://schemas.openxmlformats.org/drawingml/2006/chart">
            <c:chart xmlns:c="http://schemas.openxmlformats.org/drawingml/2006/chart" xmlns:r="http://schemas.openxmlformats.org/officeDocument/2006/relationships" r:id="rId5"/>
          </a:graphicData>
        </a:graphic>
      </p:graphicFrame>
      <p:pic>
        <p:nvPicPr>
          <p:cNvPr id="22" name="Picture 21"/>
          <p:cNvPicPr/>
          <p:nvPr/>
        </p:nvPicPr>
        <p:blipFill rotWithShape="1">
          <a:blip r:embed="rId6">
            <a:extLst>
              <a:ext uri="{28A0092B-C50C-407E-A947-70E740481C1C}">
                <a14:useLocalDpi xmlns:a14="http://schemas.microsoft.com/office/drawing/2010/main" val="0"/>
              </a:ext>
            </a:extLst>
          </a:blip>
          <a:srcRect t="15762" b="27947"/>
          <a:stretch/>
        </p:blipFill>
        <p:spPr bwMode="auto">
          <a:xfrm>
            <a:off x="7644216" y="3797652"/>
            <a:ext cx="3397885" cy="233680"/>
          </a:xfrm>
          <a:prstGeom prst="rect">
            <a:avLst/>
          </a:prstGeom>
          <a:ln>
            <a:noFill/>
          </a:ln>
          <a:extLst>
            <a:ext uri="{53640926-AAD7-44D8-BBD7-CCE9431645EC}">
              <a14:shadowObscured xmlns:a14="http://schemas.microsoft.com/office/drawing/2010/main"/>
            </a:ext>
          </a:extLst>
        </p:spPr>
      </p:pic>
      <p:sp>
        <p:nvSpPr>
          <p:cNvPr id="23" name="Ορθογώνιο 25"/>
          <p:cNvSpPr/>
          <p:nvPr/>
        </p:nvSpPr>
        <p:spPr>
          <a:xfrm>
            <a:off x="4339512" y="121777"/>
            <a:ext cx="3512976" cy="689879"/>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4" name="TextBox 23"/>
          <p:cNvSpPr txBox="1"/>
          <p:nvPr/>
        </p:nvSpPr>
        <p:spPr>
          <a:xfrm>
            <a:off x="4864733" y="65306"/>
            <a:ext cx="2462534"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Comparison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2" name="TextBox 1"/>
          <p:cNvSpPr txBox="1"/>
          <p:nvPr/>
        </p:nvSpPr>
        <p:spPr>
          <a:xfrm>
            <a:off x="5117207" y="497840"/>
            <a:ext cx="1938351"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Azimuthal Stress</a:t>
            </a:r>
            <a:endParaRPr lang="en-US" dirty="0">
              <a:solidFill>
                <a:schemeClr val="bg1">
                  <a:lumMod val="85000"/>
                </a:schemeClr>
              </a:solidFill>
              <a:latin typeface="Century Gothic" panose="020B0502020202020204" pitchFamily="34" charset="0"/>
            </a:endParaRPr>
          </a:p>
        </p:txBody>
      </p:sp>
      <p:sp>
        <p:nvSpPr>
          <p:cNvPr id="25" name="TextBox 24"/>
          <p:cNvSpPr txBox="1"/>
          <p:nvPr/>
        </p:nvSpPr>
        <p:spPr>
          <a:xfrm>
            <a:off x="2645152" y="886547"/>
            <a:ext cx="1220206"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MQXF</a:t>
            </a:r>
            <a:endParaRPr lang="en-US" sz="2800" u="sng" dirty="0">
              <a:solidFill>
                <a:schemeClr val="bg1">
                  <a:lumMod val="95000"/>
                </a:schemeClr>
              </a:solidFill>
              <a:latin typeface="Century Gothic" panose="020B0502020202020204" pitchFamily="34" charset="0"/>
            </a:endParaRPr>
          </a:p>
        </p:txBody>
      </p:sp>
      <p:sp>
        <p:nvSpPr>
          <p:cNvPr id="26" name="TextBox 25"/>
          <p:cNvSpPr txBox="1"/>
          <p:nvPr/>
        </p:nvSpPr>
        <p:spPr>
          <a:xfrm>
            <a:off x="8901121" y="903197"/>
            <a:ext cx="1431802"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MKQXF</a:t>
            </a:r>
            <a:endParaRPr lang="en-US" sz="2800" u="sng" dirty="0">
              <a:solidFill>
                <a:schemeClr val="bg1">
                  <a:lumMod val="95000"/>
                </a:schemeClr>
              </a:solidFill>
              <a:latin typeface="Century Gothic" panose="020B0502020202020204" pitchFamily="34" charset="0"/>
            </a:endParaRPr>
          </a:p>
        </p:txBody>
      </p:sp>
      <p:pic>
        <p:nvPicPr>
          <p:cNvPr id="5" name="Picture 4"/>
          <p:cNvPicPr>
            <a:picLocks noChangeAspect="1"/>
          </p:cNvPicPr>
          <p:nvPr/>
        </p:nvPicPr>
        <p:blipFill>
          <a:blip r:embed="rId7"/>
          <a:stretch>
            <a:fillRect/>
          </a:stretch>
        </p:blipFill>
        <p:spPr>
          <a:xfrm>
            <a:off x="38057" y="1473552"/>
            <a:ext cx="4848225" cy="4648200"/>
          </a:xfrm>
          <a:prstGeom prst="rect">
            <a:avLst/>
          </a:prstGeom>
        </p:spPr>
      </p:pic>
      <p:pic>
        <p:nvPicPr>
          <p:cNvPr id="3" name="Picture 2"/>
          <p:cNvPicPr>
            <a:picLocks noChangeAspect="1"/>
          </p:cNvPicPr>
          <p:nvPr/>
        </p:nvPicPr>
        <p:blipFill>
          <a:blip r:embed="rId8"/>
          <a:stretch>
            <a:fillRect/>
          </a:stretch>
        </p:blipFill>
        <p:spPr>
          <a:xfrm>
            <a:off x="4369375" y="5309973"/>
            <a:ext cx="1766123" cy="1339207"/>
          </a:xfrm>
          <a:prstGeom prst="rect">
            <a:avLst/>
          </a:prstGeom>
        </p:spPr>
      </p:pic>
      <p:cxnSp>
        <p:nvCxnSpPr>
          <p:cNvPr id="28" name="Straight Arrow Connector 27"/>
          <p:cNvCxnSpPr/>
          <p:nvPr/>
        </p:nvCxnSpPr>
        <p:spPr>
          <a:xfrm>
            <a:off x="3860800" y="5207000"/>
            <a:ext cx="800100" cy="4318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7" name="TextBox 26"/>
          <p:cNvSpPr txBox="1"/>
          <p:nvPr/>
        </p:nvSpPr>
        <p:spPr>
          <a:xfrm>
            <a:off x="29183" y="6139028"/>
            <a:ext cx="960519" cy="276999"/>
          </a:xfrm>
          <a:prstGeom prst="rect">
            <a:avLst/>
          </a:prstGeom>
          <a:noFill/>
        </p:spPr>
        <p:txBody>
          <a:bodyPr wrap="none" rtlCol="0">
            <a:spAutoFit/>
          </a:bodyPr>
          <a:lstStyle/>
          <a:p>
            <a:r>
              <a:rPr lang="en-US" sz="1200" dirty="0" smtClean="0">
                <a:solidFill>
                  <a:schemeClr val="bg1">
                    <a:lumMod val="85000"/>
                  </a:schemeClr>
                </a:solidFill>
                <a:latin typeface="Century Gothic" panose="020B0502020202020204" pitchFamily="34" charset="0"/>
              </a:rPr>
              <a:t>P. </a:t>
            </a:r>
            <a:r>
              <a:rPr lang="en-US" sz="1200" dirty="0" err="1" smtClean="0">
                <a:solidFill>
                  <a:schemeClr val="bg1">
                    <a:lumMod val="85000"/>
                  </a:schemeClr>
                </a:solidFill>
                <a:latin typeface="Century Gothic" panose="020B0502020202020204" pitchFamily="34" charset="0"/>
              </a:rPr>
              <a:t>Ferracin</a:t>
            </a:r>
            <a:endParaRPr lang="en-US" sz="1200" dirty="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84223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3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8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Graphic spid="21"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8721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02" y="2088093"/>
            <a:ext cx="4972745" cy="3662874"/>
          </a:xfrm>
          <a:prstGeom prst="rect">
            <a:avLst/>
          </a:prstGeom>
        </p:spPr>
      </p:pic>
      <p:graphicFrame>
        <p:nvGraphicFramePr>
          <p:cNvPr id="8" name="Chart 12"/>
          <p:cNvGraphicFramePr/>
          <p:nvPr>
            <p:extLst>
              <p:ext uri="{D42A27DB-BD31-4B8C-83A1-F6EECF244321}">
                <p14:modId xmlns:p14="http://schemas.microsoft.com/office/powerpoint/2010/main" val="2669161460"/>
              </p:ext>
            </p:extLst>
          </p:nvPr>
        </p:nvGraphicFramePr>
        <p:xfrm>
          <a:off x="5251916" y="1409767"/>
          <a:ext cx="3838575" cy="2664538"/>
        </p:xfrm>
        <a:graphic>
          <a:graphicData uri="http://schemas.openxmlformats.org/drawingml/2006/chart">
            <c:chart xmlns:c="http://schemas.openxmlformats.org/drawingml/2006/chart" xmlns:r="http://schemas.openxmlformats.org/officeDocument/2006/relationships" r:id="rId5"/>
          </a:graphicData>
        </a:graphic>
      </p:graphicFrame>
      <p:sp>
        <p:nvSpPr>
          <p:cNvPr id="16" name="Ορθογώνιο 25"/>
          <p:cNvSpPr/>
          <p:nvPr/>
        </p:nvSpPr>
        <p:spPr>
          <a:xfrm>
            <a:off x="4339512" y="121777"/>
            <a:ext cx="3512976" cy="69752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p:cNvSpPr txBox="1"/>
          <p:nvPr/>
        </p:nvSpPr>
        <p:spPr>
          <a:xfrm>
            <a:off x="4864733" y="65306"/>
            <a:ext cx="2462534"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Comparison</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2" name="TextBox 1"/>
          <p:cNvSpPr txBox="1"/>
          <p:nvPr/>
        </p:nvSpPr>
        <p:spPr>
          <a:xfrm>
            <a:off x="4916831" y="497840"/>
            <a:ext cx="2358338"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Radial Deformation</a:t>
            </a:r>
            <a:endParaRPr lang="en-US" dirty="0">
              <a:solidFill>
                <a:schemeClr val="bg1">
                  <a:lumMod val="85000"/>
                </a:schemeClr>
              </a:solidFill>
              <a:latin typeface="Century Gothic" panose="020B0502020202020204" pitchFamily="34" charset="0"/>
            </a:endParaRPr>
          </a:p>
        </p:txBody>
      </p:sp>
      <p:sp>
        <p:nvSpPr>
          <p:cNvPr id="5" name="TextBox 4"/>
          <p:cNvSpPr txBox="1"/>
          <p:nvPr/>
        </p:nvSpPr>
        <p:spPr>
          <a:xfrm>
            <a:off x="2645152" y="886547"/>
            <a:ext cx="1220206"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MQXF</a:t>
            </a:r>
            <a:endParaRPr lang="en-US" sz="2800" u="sng" dirty="0">
              <a:solidFill>
                <a:schemeClr val="bg1">
                  <a:lumMod val="95000"/>
                </a:schemeClr>
              </a:solidFill>
              <a:latin typeface="Century Gothic" panose="020B0502020202020204" pitchFamily="34" charset="0"/>
            </a:endParaRPr>
          </a:p>
        </p:txBody>
      </p:sp>
      <p:sp>
        <p:nvSpPr>
          <p:cNvPr id="18" name="TextBox 17"/>
          <p:cNvSpPr txBox="1"/>
          <p:nvPr/>
        </p:nvSpPr>
        <p:spPr>
          <a:xfrm>
            <a:off x="8901121" y="903197"/>
            <a:ext cx="1431802" cy="523220"/>
          </a:xfrm>
          <a:prstGeom prst="rect">
            <a:avLst/>
          </a:prstGeom>
          <a:noFill/>
          <a:ln w="3175">
            <a:solidFill>
              <a:schemeClr val="bg1">
                <a:lumMod val="85000"/>
              </a:schemeClr>
            </a:solidFill>
          </a:ln>
        </p:spPr>
        <p:txBody>
          <a:bodyPr wrap="none" rtlCol="0">
            <a:spAutoFit/>
          </a:bodyPr>
          <a:lstStyle/>
          <a:p>
            <a:r>
              <a:rPr lang="en-US" sz="2800" u="sng" dirty="0" smtClean="0">
                <a:solidFill>
                  <a:schemeClr val="bg1">
                    <a:lumMod val="95000"/>
                  </a:schemeClr>
                </a:solidFill>
                <a:latin typeface="Century Gothic" panose="020B0502020202020204" pitchFamily="34" charset="0"/>
              </a:rPr>
              <a:t>MKQXF</a:t>
            </a:r>
            <a:endParaRPr lang="en-US" sz="2800" u="sng" dirty="0">
              <a:solidFill>
                <a:schemeClr val="bg1">
                  <a:lumMod val="95000"/>
                </a:schemeClr>
              </a:solidFill>
              <a:latin typeface="Century Gothic" panose="020B0502020202020204" pitchFamily="34" charset="0"/>
            </a:endParaRPr>
          </a:p>
        </p:txBody>
      </p:sp>
      <p:cxnSp>
        <p:nvCxnSpPr>
          <p:cNvPr id="19" name="Straight Connector 18"/>
          <p:cNvCxnSpPr/>
          <p:nvPr/>
        </p:nvCxnSpPr>
        <p:spPr>
          <a:xfrm>
            <a:off x="5133975" y="1280247"/>
            <a:ext cx="28575" cy="5380903"/>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 name="Chart 12"/>
          <p:cNvGraphicFramePr/>
          <p:nvPr>
            <p:extLst>
              <p:ext uri="{D42A27DB-BD31-4B8C-83A1-F6EECF244321}">
                <p14:modId xmlns:p14="http://schemas.microsoft.com/office/powerpoint/2010/main" val="1914053280"/>
              </p:ext>
            </p:extLst>
          </p:nvPr>
        </p:nvGraphicFramePr>
        <p:xfrm>
          <a:off x="5242391" y="4123945"/>
          <a:ext cx="3838575" cy="2664538"/>
        </p:xfrm>
        <a:graphic>
          <a:graphicData uri="http://schemas.openxmlformats.org/drawingml/2006/chart">
            <c:chart xmlns:c="http://schemas.openxmlformats.org/drawingml/2006/chart" xmlns:r="http://schemas.openxmlformats.org/officeDocument/2006/relationships" r:id="rId6"/>
          </a:graphicData>
        </a:graphic>
      </p:graphicFrame>
      <p:grpSp>
        <p:nvGrpSpPr>
          <p:cNvPr id="74" name="Group 73"/>
          <p:cNvGrpSpPr/>
          <p:nvPr/>
        </p:nvGrpSpPr>
        <p:grpSpPr>
          <a:xfrm>
            <a:off x="8901121" y="2205075"/>
            <a:ext cx="3290879" cy="4220937"/>
            <a:chOff x="8901121" y="1806227"/>
            <a:chExt cx="3290879" cy="4220937"/>
          </a:xfrm>
        </p:grpSpPr>
        <p:pic>
          <p:nvPicPr>
            <p:cNvPr id="21" name="Picture 20"/>
            <p:cNvPicPr>
              <a:picLocks noChangeAspect="1"/>
            </p:cNvPicPr>
            <p:nvPr/>
          </p:nvPicPr>
          <p:blipFill rotWithShape="1">
            <a:blip r:embed="rId7" cstate="print">
              <a:extLst>
                <a:ext uri="{28A0092B-C50C-407E-A947-70E740481C1C}">
                  <a14:useLocalDpi xmlns:a14="http://schemas.microsoft.com/office/drawing/2010/main" val="0"/>
                </a:ext>
              </a:extLst>
            </a:blip>
            <a:srcRect l="24527" r="25829"/>
            <a:stretch/>
          </p:blipFill>
          <p:spPr bwMode="auto">
            <a:xfrm flipV="1">
              <a:off x="8901121" y="2388402"/>
              <a:ext cx="3290879" cy="3164592"/>
            </a:xfrm>
            <a:prstGeom prst="rect">
              <a:avLst/>
            </a:prstGeom>
            <a:ln>
              <a:noFill/>
            </a:ln>
            <a:extLst>
              <a:ext uri="{53640926-AAD7-44D8-BBD7-CCE9431645EC}">
                <a14:shadowObscured xmlns:a14="http://schemas.microsoft.com/office/drawing/2010/main"/>
              </a:ext>
            </a:extLst>
          </p:spPr>
        </p:pic>
        <p:grpSp>
          <p:nvGrpSpPr>
            <p:cNvPr id="35" name="Group 34"/>
            <p:cNvGrpSpPr/>
            <p:nvPr/>
          </p:nvGrpSpPr>
          <p:grpSpPr>
            <a:xfrm>
              <a:off x="10081357" y="3473450"/>
              <a:ext cx="2084225" cy="2553714"/>
              <a:chOff x="10081357" y="3473450"/>
              <a:chExt cx="2084225" cy="2553714"/>
            </a:xfrm>
          </p:grpSpPr>
          <p:grpSp>
            <p:nvGrpSpPr>
              <p:cNvPr id="28" name="Group 27"/>
              <p:cNvGrpSpPr/>
              <p:nvPr/>
            </p:nvGrpSpPr>
            <p:grpSpPr>
              <a:xfrm>
                <a:off x="10081357" y="3667125"/>
                <a:ext cx="2084225" cy="2360039"/>
                <a:chOff x="3901450" y="4346073"/>
                <a:chExt cx="2084225" cy="2360039"/>
              </a:xfrm>
            </p:grpSpPr>
            <p:sp>
              <p:nvSpPr>
                <p:cNvPr id="29" name="TextBox 28"/>
                <p:cNvSpPr txBox="1"/>
                <p:nvPr/>
              </p:nvSpPr>
              <p:spPr>
                <a:xfrm>
                  <a:off x="3901450" y="6367558"/>
                  <a:ext cx="208422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Pole turn</a:t>
                  </a:r>
                  <a:endParaRPr lang="en-US" sz="1600" dirty="0">
                    <a:ln w="0"/>
                    <a:solidFill>
                      <a:schemeClr val="bg1">
                        <a:lumMod val="85000"/>
                      </a:schemeClr>
                    </a:solidFill>
                    <a:latin typeface="Century Gothic" panose="020B0502020202020204" pitchFamily="34" charset="0"/>
                  </a:endParaRPr>
                </a:p>
              </p:txBody>
            </p:sp>
            <p:cxnSp>
              <p:nvCxnSpPr>
                <p:cNvPr id="30" name="Straight Arrow Connector 29"/>
                <p:cNvCxnSpPr>
                  <a:stCxn id="29" idx="0"/>
                </p:cNvCxnSpPr>
                <p:nvPr/>
              </p:nvCxnSpPr>
              <p:spPr>
                <a:xfrm flipH="1" flipV="1">
                  <a:off x="4678593" y="4346073"/>
                  <a:ext cx="264970" cy="2021485"/>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31" name="Straight Arrow Connector 30"/>
              <p:cNvCxnSpPr>
                <a:stCxn id="29" idx="0"/>
              </p:cNvCxnSpPr>
              <p:nvPr/>
            </p:nvCxnSpPr>
            <p:spPr>
              <a:xfrm flipV="1">
                <a:off x="11123470" y="3473450"/>
                <a:ext cx="76200" cy="22151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48" name="Group 47"/>
            <p:cNvGrpSpPr/>
            <p:nvPr/>
          </p:nvGrpSpPr>
          <p:grpSpPr>
            <a:xfrm>
              <a:off x="10653713" y="2388402"/>
              <a:ext cx="1511869" cy="907248"/>
              <a:chOff x="10653713" y="2388402"/>
              <a:chExt cx="1511869" cy="907248"/>
            </a:xfrm>
          </p:grpSpPr>
          <p:grpSp>
            <p:nvGrpSpPr>
              <p:cNvPr id="25" name="Group 24"/>
              <p:cNvGrpSpPr/>
              <p:nvPr/>
            </p:nvGrpSpPr>
            <p:grpSpPr>
              <a:xfrm>
                <a:off x="10653713" y="2388402"/>
                <a:ext cx="1511869" cy="907248"/>
                <a:chOff x="3920771" y="6348069"/>
                <a:chExt cx="1511869" cy="907248"/>
              </a:xfrm>
            </p:grpSpPr>
            <p:sp>
              <p:nvSpPr>
                <p:cNvPr id="26" name="TextBox 25"/>
                <p:cNvSpPr txBox="1"/>
                <p:nvPr/>
              </p:nvSpPr>
              <p:spPr>
                <a:xfrm>
                  <a:off x="4425633" y="6348069"/>
                  <a:ext cx="100700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Mid-turn</a:t>
                  </a:r>
                  <a:endParaRPr lang="en-US" sz="1600" dirty="0">
                    <a:ln w="0"/>
                    <a:solidFill>
                      <a:schemeClr val="bg1">
                        <a:lumMod val="85000"/>
                      </a:schemeClr>
                    </a:solidFill>
                    <a:latin typeface="Century Gothic" panose="020B0502020202020204" pitchFamily="34" charset="0"/>
                  </a:endParaRPr>
                </a:p>
              </p:txBody>
            </p:sp>
            <p:cxnSp>
              <p:nvCxnSpPr>
                <p:cNvPr id="27" name="Straight Arrow Connector 26"/>
                <p:cNvCxnSpPr>
                  <a:stCxn id="26" idx="2"/>
                </p:cNvCxnSpPr>
                <p:nvPr/>
              </p:nvCxnSpPr>
              <p:spPr>
                <a:xfrm flipH="1">
                  <a:off x="3920771" y="6686623"/>
                  <a:ext cx="1008366" cy="56869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37" name="Straight Arrow Connector 36"/>
              <p:cNvCxnSpPr>
                <a:stCxn id="26" idx="2"/>
              </p:cNvCxnSpPr>
              <p:nvPr/>
            </p:nvCxnSpPr>
            <p:spPr>
              <a:xfrm flipH="1">
                <a:off x="10909300" y="2726956"/>
                <a:ext cx="752779" cy="2448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52" name="Group 51"/>
            <p:cNvGrpSpPr/>
            <p:nvPr/>
          </p:nvGrpSpPr>
          <p:grpSpPr>
            <a:xfrm>
              <a:off x="9144241" y="1806227"/>
              <a:ext cx="1874231" cy="1327498"/>
              <a:chOff x="9144241" y="1806227"/>
              <a:chExt cx="1874231" cy="1327498"/>
            </a:xfrm>
          </p:grpSpPr>
          <p:grpSp>
            <p:nvGrpSpPr>
              <p:cNvPr id="22" name="Group 21"/>
              <p:cNvGrpSpPr/>
              <p:nvPr/>
            </p:nvGrpSpPr>
            <p:grpSpPr>
              <a:xfrm>
                <a:off x="9144241" y="1806227"/>
                <a:ext cx="1874231" cy="1327498"/>
                <a:chOff x="4425633" y="6348069"/>
                <a:chExt cx="1874231" cy="1327498"/>
              </a:xfrm>
            </p:grpSpPr>
            <p:sp>
              <p:nvSpPr>
                <p:cNvPr id="23" name="TextBox 22"/>
                <p:cNvSpPr txBox="1"/>
                <p:nvPr/>
              </p:nvSpPr>
              <p:spPr>
                <a:xfrm>
                  <a:off x="4425633" y="6348069"/>
                  <a:ext cx="1874231"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Vertical Pole turn</a:t>
                  </a:r>
                  <a:endParaRPr lang="en-US" sz="1600" dirty="0">
                    <a:ln w="0"/>
                    <a:solidFill>
                      <a:schemeClr val="bg1">
                        <a:lumMod val="85000"/>
                      </a:schemeClr>
                    </a:solidFill>
                    <a:latin typeface="Century Gothic" panose="020B0502020202020204" pitchFamily="34" charset="0"/>
                  </a:endParaRPr>
                </a:p>
              </p:txBody>
            </p:sp>
            <p:cxnSp>
              <p:nvCxnSpPr>
                <p:cNvPr id="24" name="Straight Arrow Connector 23"/>
                <p:cNvCxnSpPr/>
                <p:nvPr/>
              </p:nvCxnSpPr>
              <p:spPr>
                <a:xfrm>
                  <a:off x="5372910" y="6686623"/>
                  <a:ext cx="195482" cy="9889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49" name="Straight Arrow Connector 48"/>
              <p:cNvCxnSpPr>
                <a:stCxn id="23" idx="2"/>
              </p:cNvCxnSpPr>
              <p:nvPr/>
            </p:nvCxnSpPr>
            <p:spPr>
              <a:xfrm>
                <a:off x="10081357" y="2144781"/>
                <a:ext cx="335818" cy="62064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grpSp>
        <p:nvGrpSpPr>
          <p:cNvPr id="63" name="Group 62"/>
          <p:cNvGrpSpPr/>
          <p:nvPr/>
        </p:nvGrpSpPr>
        <p:grpSpPr>
          <a:xfrm>
            <a:off x="7577847" y="2810163"/>
            <a:ext cx="2039175" cy="261610"/>
            <a:chOff x="7577847" y="2810163"/>
            <a:chExt cx="2039175" cy="261610"/>
          </a:xfrm>
        </p:grpSpPr>
        <p:grpSp>
          <p:nvGrpSpPr>
            <p:cNvPr id="53" name="Group 52"/>
            <p:cNvGrpSpPr/>
            <p:nvPr/>
          </p:nvGrpSpPr>
          <p:grpSpPr>
            <a:xfrm>
              <a:off x="9009234" y="2810163"/>
              <a:ext cx="599844" cy="261610"/>
              <a:chOff x="9804400" y="4002674"/>
              <a:chExt cx="599844" cy="261610"/>
            </a:xfrm>
          </p:grpSpPr>
          <p:cxnSp>
            <p:nvCxnSpPr>
              <p:cNvPr id="54" name="Straight Arrow Connector 53"/>
              <p:cNvCxnSpPr/>
              <p:nvPr/>
            </p:nvCxnSpPr>
            <p:spPr>
              <a:xfrm>
                <a:off x="9804400" y="4041889"/>
                <a:ext cx="0" cy="22239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804400" y="4002674"/>
                <a:ext cx="599844" cy="261610"/>
              </a:xfrm>
              <a:prstGeom prst="rect">
                <a:avLst/>
              </a:prstGeom>
              <a:noFill/>
            </p:spPr>
            <p:txBody>
              <a:bodyPr wrap="none" rtlCol="0">
                <a:spAutoFit/>
              </a:bodyPr>
              <a:lstStyle/>
              <a:p>
                <a:r>
                  <a:rPr lang="en-US" sz="1100" dirty="0" smtClean="0">
                    <a:solidFill>
                      <a:schemeClr val="bg1">
                        <a:lumMod val="75000"/>
                      </a:schemeClr>
                    </a:solidFill>
                    <a:latin typeface="Century Gothic" panose="020B0502020202020204" pitchFamily="34" charset="0"/>
                  </a:rPr>
                  <a:t>48 </a:t>
                </a:r>
                <a:r>
                  <a:rPr lang="el-GR" sz="1100" dirty="0">
                    <a:solidFill>
                      <a:schemeClr val="bg1">
                        <a:lumMod val="75000"/>
                      </a:schemeClr>
                    </a:solidFill>
                    <a:latin typeface="Century Gothic" panose="020B0502020202020204" pitchFamily="34" charset="0"/>
                  </a:rPr>
                  <a:t>μ</a:t>
                </a:r>
                <a:r>
                  <a:rPr lang="en-US" sz="1100" dirty="0" smtClean="0">
                    <a:solidFill>
                      <a:schemeClr val="bg1">
                        <a:lumMod val="75000"/>
                      </a:schemeClr>
                    </a:solidFill>
                    <a:latin typeface="Century Gothic" panose="020B0502020202020204" pitchFamily="34" charset="0"/>
                  </a:rPr>
                  <a:t>m</a:t>
                </a:r>
                <a:endParaRPr lang="en-US" sz="1100" dirty="0">
                  <a:solidFill>
                    <a:schemeClr val="bg1">
                      <a:lumMod val="75000"/>
                    </a:schemeClr>
                  </a:solidFill>
                  <a:latin typeface="Century Gothic" panose="020B0502020202020204" pitchFamily="34" charset="0"/>
                </a:endParaRPr>
              </a:p>
            </p:txBody>
          </p:sp>
        </p:grpSp>
        <p:cxnSp>
          <p:nvCxnSpPr>
            <p:cNvPr id="57" name="Straight Connector 56"/>
            <p:cNvCxnSpPr/>
            <p:nvPr/>
          </p:nvCxnSpPr>
          <p:spPr>
            <a:xfrm>
              <a:off x="7577847" y="3063025"/>
              <a:ext cx="203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122596" y="2849378"/>
              <a:ext cx="149442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a:off x="7541328" y="6071610"/>
            <a:ext cx="2039175" cy="261610"/>
            <a:chOff x="7577847" y="2860959"/>
            <a:chExt cx="2039175" cy="261610"/>
          </a:xfrm>
        </p:grpSpPr>
        <p:grpSp>
          <p:nvGrpSpPr>
            <p:cNvPr id="65" name="Group 64"/>
            <p:cNvGrpSpPr/>
            <p:nvPr/>
          </p:nvGrpSpPr>
          <p:grpSpPr>
            <a:xfrm>
              <a:off x="9009234" y="2860959"/>
              <a:ext cx="599844" cy="261610"/>
              <a:chOff x="9804400" y="4053470"/>
              <a:chExt cx="599844" cy="261610"/>
            </a:xfrm>
          </p:grpSpPr>
          <p:cxnSp>
            <p:nvCxnSpPr>
              <p:cNvPr id="68" name="Straight Arrow Connector 67"/>
              <p:cNvCxnSpPr/>
              <p:nvPr/>
            </p:nvCxnSpPr>
            <p:spPr>
              <a:xfrm>
                <a:off x="9804400" y="4111739"/>
                <a:ext cx="0" cy="15254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804400" y="4053470"/>
                <a:ext cx="599844" cy="261610"/>
              </a:xfrm>
              <a:prstGeom prst="rect">
                <a:avLst/>
              </a:prstGeom>
              <a:noFill/>
            </p:spPr>
            <p:txBody>
              <a:bodyPr wrap="none" rtlCol="0">
                <a:spAutoFit/>
              </a:bodyPr>
              <a:lstStyle/>
              <a:p>
                <a:r>
                  <a:rPr lang="el-GR" sz="1100" dirty="0" smtClean="0">
                    <a:solidFill>
                      <a:schemeClr val="bg1">
                        <a:lumMod val="75000"/>
                      </a:schemeClr>
                    </a:solidFill>
                    <a:latin typeface="Century Gothic" panose="020B0502020202020204" pitchFamily="34" charset="0"/>
                  </a:rPr>
                  <a:t>30</a:t>
                </a:r>
                <a:r>
                  <a:rPr lang="en-US" sz="1100" dirty="0" smtClean="0">
                    <a:solidFill>
                      <a:schemeClr val="bg1">
                        <a:lumMod val="75000"/>
                      </a:schemeClr>
                    </a:solidFill>
                    <a:latin typeface="Century Gothic" panose="020B0502020202020204" pitchFamily="34" charset="0"/>
                  </a:rPr>
                  <a:t> </a:t>
                </a:r>
                <a:r>
                  <a:rPr lang="el-GR" sz="1100" dirty="0">
                    <a:solidFill>
                      <a:schemeClr val="bg1">
                        <a:lumMod val="75000"/>
                      </a:schemeClr>
                    </a:solidFill>
                    <a:latin typeface="Century Gothic" panose="020B0502020202020204" pitchFamily="34" charset="0"/>
                  </a:rPr>
                  <a:t>μ</a:t>
                </a:r>
                <a:r>
                  <a:rPr lang="en-US" sz="1100" dirty="0" smtClean="0">
                    <a:solidFill>
                      <a:schemeClr val="bg1">
                        <a:lumMod val="75000"/>
                      </a:schemeClr>
                    </a:solidFill>
                    <a:latin typeface="Century Gothic" panose="020B0502020202020204" pitchFamily="34" charset="0"/>
                  </a:rPr>
                  <a:t>m</a:t>
                </a:r>
                <a:endParaRPr lang="en-US" sz="1100" dirty="0">
                  <a:solidFill>
                    <a:schemeClr val="bg1">
                      <a:lumMod val="75000"/>
                    </a:schemeClr>
                  </a:solidFill>
                  <a:latin typeface="Century Gothic" panose="020B0502020202020204" pitchFamily="34" charset="0"/>
                </a:endParaRPr>
              </a:p>
            </p:txBody>
          </p:sp>
        </p:grpSp>
        <p:cxnSp>
          <p:nvCxnSpPr>
            <p:cNvPr id="66" name="Straight Connector 65"/>
            <p:cNvCxnSpPr/>
            <p:nvPr/>
          </p:nvCxnSpPr>
          <p:spPr>
            <a:xfrm>
              <a:off x="7577847" y="3063025"/>
              <a:ext cx="203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8122596" y="2919228"/>
              <a:ext cx="1494426"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6441524" y="3307318"/>
            <a:ext cx="1410964" cy="369332"/>
          </a:xfrm>
          <a:prstGeom prst="rect">
            <a:avLst/>
          </a:prstGeom>
          <a:noFill/>
        </p:spPr>
        <p:txBody>
          <a:bodyPr wrap="none" rtlCol="0">
            <a:spAutoFit/>
          </a:bodyPr>
          <a:lstStyle/>
          <a:p>
            <a:r>
              <a:rPr lang="en-US" dirty="0" smtClean="0">
                <a:solidFill>
                  <a:schemeClr val="bg1">
                    <a:lumMod val="85000"/>
                  </a:schemeClr>
                </a:solidFill>
                <a:latin typeface="Century Gothic" pitchFamily="34" charset="0"/>
              </a:rPr>
              <a:t>Inner Layer</a:t>
            </a:r>
            <a:endParaRPr lang="en-US" dirty="0">
              <a:solidFill>
                <a:schemeClr val="bg1">
                  <a:lumMod val="85000"/>
                </a:schemeClr>
              </a:solidFill>
              <a:latin typeface="Century Gothic" pitchFamily="34" charset="0"/>
            </a:endParaRPr>
          </a:p>
        </p:txBody>
      </p:sp>
      <p:sp>
        <p:nvSpPr>
          <p:cNvPr id="73" name="TextBox 72"/>
          <p:cNvSpPr txBox="1"/>
          <p:nvPr/>
        </p:nvSpPr>
        <p:spPr>
          <a:xfrm>
            <a:off x="6453591" y="6329443"/>
            <a:ext cx="1495922" cy="369332"/>
          </a:xfrm>
          <a:prstGeom prst="rect">
            <a:avLst/>
          </a:prstGeom>
          <a:noFill/>
        </p:spPr>
        <p:txBody>
          <a:bodyPr wrap="none" rtlCol="0">
            <a:spAutoFit/>
          </a:bodyPr>
          <a:lstStyle/>
          <a:p>
            <a:r>
              <a:rPr lang="en-US" dirty="0" smtClean="0">
                <a:solidFill>
                  <a:schemeClr val="bg1">
                    <a:lumMod val="85000"/>
                  </a:schemeClr>
                </a:solidFill>
                <a:latin typeface="Century Gothic" pitchFamily="34" charset="0"/>
              </a:rPr>
              <a:t>Outer Layer</a:t>
            </a:r>
            <a:endParaRPr lang="en-US" dirty="0">
              <a:solidFill>
                <a:schemeClr val="bg1">
                  <a:lumMod val="85000"/>
                </a:schemeClr>
              </a:solidFill>
              <a:latin typeface="Century Gothic" pitchFamily="34" charset="0"/>
            </a:endParaRPr>
          </a:p>
        </p:txBody>
      </p:sp>
      <p:sp>
        <p:nvSpPr>
          <p:cNvPr id="75" name="TextBox 74"/>
          <p:cNvSpPr txBox="1"/>
          <p:nvPr/>
        </p:nvSpPr>
        <p:spPr>
          <a:xfrm>
            <a:off x="101602" y="5750967"/>
            <a:ext cx="960519" cy="276999"/>
          </a:xfrm>
          <a:prstGeom prst="rect">
            <a:avLst/>
          </a:prstGeom>
          <a:noFill/>
        </p:spPr>
        <p:txBody>
          <a:bodyPr wrap="none" rtlCol="0">
            <a:spAutoFit/>
          </a:bodyPr>
          <a:lstStyle/>
          <a:p>
            <a:r>
              <a:rPr lang="en-US" sz="1200" dirty="0" smtClean="0">
                <a:solidFill>
                  <a:schemeClr val="bg1">
                    <a:lumMod val="85000"/>
                  </a:schemeClr>
                </a:solidFill>
                <a:latin typeface="Century Gothic" panose="020B0502020202020204" pitchFamily="34" charset="0"/>
              </a:rPr>
              <a:t>P. </a:t>
            </a:r>
            <a:r>
              <a:rPr lang="en-US" sz="1200" dirty="0" err="1" smtClean="0">
                <a:solidFill>
                  <a:schemeClr val="bg1">
                    <a:lumMod val="85000"/>
                  </a:schemeClr>
                </a:solidFill>
                <a:latin typeface="Century Gothic" panose="020B0502020202020204" pitchFamily="34" charset="0"/>
              </a:rPr>
              <a:t>Ferracin</a:t>
            </a:r>
            <a:endParaRPr lang="en-US" sz="1200" dirty="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2525787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500"/>
                                        <p:tgtEl>
                                          <p:spTgt spid="72"/>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20" grpId="0">
        <p:bldAsOne/>
      </p:bldGraphic>
      <p:bldP spid="72" grpId="0"/>
      <p:bldP spid="7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4"/>
          <a:stretch>
            <a:fillRect/>
          </a:stretch>
        </p:blipFill>
        <p:spPr>
          <a:xfrm>
            <a:off x="69669" y="53269"/>
            <a:ext cx="1132794" cy="1138788"/>
          </a:xfrm>
          <a:prstGeom prst="rect">
            <a:avLst/>
          </a:prstGeom>
        </p:spPr>
      </p:pic>
      <p:sp>
        <p:nvSpPr>
          <p:cNvPr id="9" name="TextBox 8"/>
          <p:cNvSpPr txBox="1"/>
          <p:nvPr/>
        </p:nvSpPr>
        <p:spPr>
          <a:xfrm>
            <a:off x="2449810" y="2644170"/>
            <a:ext cx="7292381"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Conclusions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19494300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4833561" y="121777"/>
            <a:ext cx="252487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94389" y="115185"/>
            <a:ext cx="2403222"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Conclusions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131240" y="1177304"/>
            <a:ext cx="12060759" cy="6124754"/>
          </a:xfrm>
          <a:prstGeom prst="rect">
            <a:avLst/>
          </a:prstGeom>
          <a:noFill/>
        </p:spPr>
        <p:txBody>
          <a:bodyPr wrap="square" rtlCol="0">
            <a:spAutoFit/>
          </a:bodyPr>
          <a:lstStyle/>
          <a:p>
            <a:pPr marL="342900" indent="-342900">
              <a:buFont typeface="Arial" pitchFamily="34" charset="0"/>
              <a:buChar char="•"/>
            </a:pPr>
            <a:r>
              <a:rPr lang="en-US" sz="1400" dirty="0" smtClean="0">
                <a:ln w="0"/>
                <a:solidFill>
                  <a:schemeClr val="bg1">
                    <a:lumMod val="85000"/>
                  </a:schemeClr>
                </a:solidFill>
                <a:latin typeface="Century Gothic" panose="020B0502020202020204" pitchFamily="34" charset="0"/>
              </a:rPr>
              <a:t>New mechanical design concept for a Nb3Sn </a:t>
            </a:r>
            <a:r>
              <a:rPr lang="en-US" sz="1400" dirty="0" err="1" smtClean="0">
                <a:ln w="0"/>
                <a:solidFill>
                  <a:schemeClr val="bg1">
                    <a:lumMod val="85000"/>
                  </a:schemeClr>
                </a:solidFill>
                <a:latin typeface="Century Gothic" panose="020B0502020202020204" pitchFamily="34" charset="0"/>
              </a:rPr>
              <a:t>quadrupole</a:t>
            </a:r>
            <a:r>
              <a:rPr lang="en-US" sz="1400" dirty="0" smtClean="0">
                <a:ln w="0"/>
                <a:solidFill>
                  <a:schemeClr val="bg1">
                    <a:lumMod val="85000"/>
                  </a:schemeClr>
                </a:solidFill>
                <a:latin typeface="Century Gothic" panose="020B0502020202020204" pitchFamily="34" charset="0"/>
              </a:rPr>
              <a:t>, suitable for industrial production</a:t>
            </a:r>
          </a:p>
          <a:p>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To make a maximum use of existing coil fabrication tooling and infrastructure the demonstrator magnet design is based on the HL-LHC QXF coils that </a:t>
            </a:r>
            <a:r>
              <a:rPr lang="en-US" sz="1400" u="sng" dirty="0">
                <a:ln w="0"/>
                <a:solidFill>
                  <a:schemeClr val="bg1">
                    <a:lumMod val="85000"/>
                  </a:schemeClr>
                </a:solidFill>
                <a:latin typeface="Century Gothic" panose="020B0502020202020204" pitchFamily="34" charset="0"/>
              </a:rPr>
              <a:t>can be used as-is with minor modifications</a:t>
            </a:r>
            <a:r>
              <a:rPr lang="en-US" sz="1400" dirty="0">
                <a:ln w="0"/>
                <a:solidFill>
                  <a:schemeClr val="bg1">
                    <a:lumMod val="85000"/>
                  </a:schemeClr>
                </a:solidFill>
                <a:latin typeface="Century Gothic" panose="020B0502020202020204" pitchFamily="34" charset="0"/>
              </a:rPr>
              <a:t> in the fabrication process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FEA shows that coil pre-stress can be applied in </a:t>
            </a:r>
            <a:r>
              <a:rPr lang="en-US" sz="1400" u="sng" dirty="0">
                <a:ln w="0"/>
                <a:solidFill>
                  <a:schemeClr val="bg1">
                    <a:lumMod val="85000"/>
                  </a:schemeClr>
                </a:solidFill>
                <a:latin typeface="Century Gothic" panose="020B0502020202020204" pitchFamily="34" charset="0"/>
              </a:rPr>
              <a:t>a well-controlled manner </a:t>
            </a:r>
            <a:r>
              <a:rPr lang="en-US" sz="1400" dirty="0">
                <a:ln w="0"/>
                <a:solidFill>
                  <a:schemeClr val="bg1">
                    <a:lumMod val="85000"/>
                  </a:schemeClr>
                </a:solidFill>
                <a:latin typeface="Century Gothic" panose="020B0502020202020204" pitchFamily="34" charset="0"/>
              </a:rPr>
              <a:t>during the collaring and </a:t>
            </a:r>
            <a:r>
              <a:rPr lang="en-US" sz="1400" u="sng" dirty="0">
                <a:ln w="0"/>
                <a:solidFill>
                  <a:schemeClr val="bg1">
                    <a:lumMod val="85000"/>
                  </a:schemeClr>
                </a:solidFill>
                <a:latin typeface="Century Gothic" panose="020B0502020202020204" pitchFamily="34" charset="0"/>
              </a:rPr>
              <a:t>easily </a:t>
            </a:r>
            <a:r>
              <a:rPr lang="en-US" sz="1400" u="sng" dirty="0" err="1">
                <a:ln w="0"/>
                <a:solidFill>
                  <a:schemeClr val="bg1">
                    <a:lumMod val="85000"/>
                  </a:schemeClr>
                </a:solidFill>
                <a:latin typeface="Century Gothic" panose="020B0502020202020204" pitchFamily="34" charset="0"/>
              </a:rPr>
              <a:t>tuneable</a:t>
            </a:r>
            <a:r>
              <a:rPr lang="en-US" sz="1400" u="sng" dirty="0">
                <a:ln w="0"/>
                <a:solidFill>
                  <a:schemeClr val="bg1">
                    <a:lumMod val="85000"/>
                  </a:schemeClr>
                </a:solidFill>
                <a:latin typeface="Century Gothic" panose="020B0502020202020204" pitchFamily="34" charset="0"/>
              </a:rPr>
              <a:t> shimming </a:t>
            </a:r>
            <a:r>
              <a:rPr lang="en-US" sz="1400" dirty="0">
                <a:ln w="0"/>
                <a:solidFill>
                  <a:schemeClr val="bg1">
                    <a:lumMod val="85000"/>
                  </a:schemeClr>
                </a:solidFill>
                <a:latin typeface="Century Gothic" panose="020B0502020202020204" pitchFamily="34" charset="0"/>
              </a:rPr>
              <a:t>allows the compensation of coil dimensional variations and mechanical tolerances of the magnet components.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To counteract the very large electro-magnetic forces the pole-loading concept provides the “tuning knobs” to tailor the coil pre-stress such that it is the </a:t>
            </a:r>
            <a:r>
              <a:rPr lang="en-US" sz="1400" u="sng" dirty="0">
                <a:ln w="0"/>
                <a:solidFill>
                  <a:schemeClr val="bg1">
                    <a:lumMod val="85000"/>
                  </a:schemeClr>
                </a:solidFill>
                <a:latin typeface="Century Gothic" panose="020B0502020202020204" pitchFamily="34" charset="0"/>
              </a:rPr>
              <a:t>highest at the pole and the lowest at the coil mid-plane</a:t>
            </a:r>
            <a:r>
              <a:rPr lang="en-US" sz="1400" dirty="0">
                <a:ln w="0"/>
                <a:solidFill>
                  <a:schemeClr val="bg1">
                    <a:lumMod val="85000"/>
                  </a:schemeClr>
                </a:solidFill>
                <a:latin typeface="Century Gothic" panose="020B0502020202020204" pitchFamily="34" charset="0"/>
              </a:rPr>
              <a:t> at 0-current</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tapered-shape of the mid-plane poles together with the dipole-type collars makes it possible to carry out the </a:t>
            </a:r>
            <a:r>
              <a:rPr lang="en-US" sz="1400" u="sng" dirty="0">
                <a:ln w="0"/>
                <a:solidFill>
                  <a:schemeClr val="bg1">
                    <a:lumMod val="85000"/>
                  </a:schemeClr>
                </a:solidFill>
                <a:latin typeface="Century Gothic" panose="020B0502020202020204" pitchFamily="34" charset="0"/>
              </a:rPr>
              <a:t>collaring process in a dipole-type press</a:t>
            </a:r>
            <a:r>
              <a:rPr lang="en-US" sz="1400" dirty="0">
                <a:ln w="0"/>
                <a:solidFill>
                  <a:schemeClr val="bg1">
                    <a:lumMod val="85000"/>
                  </a:schemeClr>
                </a:solidFill>
                <a:latin typeface="Century Gothic" panose="020B0502020202020204" pitchFamily="34" charset="0"/>
              </a:rPr>
              <a:t> and simultaneously over the entire coil length</a:t>
            </a:r>
            <a:r>
              <a:rPr lang="en-US" sz="1400" dirty="0" smtClean="0">
                <a:ln w="0"/>
                <a:solidFill>
                  <a:schemeClr val="bg1">
                    <a:lumMod val="85000"/>
                  </a:schemeClr>
                </a:solidFill>
                <a:latin typeface="Century Gothic" panose="020B0502020202020204" pitchFamily="34" charset="0"/>
              </a:rPr>
              <a:t>.</a:t>
            </a:r>
          </a:p>
          <a:p>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horizontally split iron yoke with a closed gap at operating temperature up to the ultimate design gradient of 155 T/m provides a </a:t>
            </a:r>
            <a:r>
              <a:rPr lang="en-US" sz="1400" u="sng" dirty="0">
                <a:ln w="0"/>
                <a:solidFill>
                  <a:schemeClr val="bg1">
                    <a:lumMod val="85000"/>
                  </a:schemeClr>
                </a:solidFill>
                <a:latin typeface="Century Gothic" panose="020B0502020202020204" pitchFamily="34" charset="0"/>
              </a:rPr>
              <a:t>very rigid structure </a:t>
            </a:r>
            <a:r>
              <a:rPr lang="en-US" sz="1400" dirty="0">
                <a:ln w="0"/>
                <a:solidFill>
                  <a:schemeClr val="bg1">
                    <a:lumMod val="85000"/>
                  </a:schemeClr>
                </a:solidFill>
                <a:latin typeface="Century Gothic" panose="020B0502020202020204" pitchFamily="34" charset="0"/>
              </a:rPr>
              <a:t>around the coils </a:t>
            </a:r>
            <a:r>
              <a:rPr lang="en-US" sz="1400" dirty="0" smtClean="0">
                <a:ln w="0"/>
                <a:solidFill>
                  <a:schemeClr val="bg1">
                    <a:lumMod val="85000"/>
                  </a:schemeClr>
                </a:solidFill>
                <a:latin typeface="Century Gothic" panose="020B0502020202020204" pitchFamily="34" charset="0"/>
              </a:rPr>
              <a:t>minimizing </a:t>
            </a:r>
            <a:r>
              <a:rPr lang="en-US" sz="1400" dirty="0">
                <a:ln w="0"/>
                <a:solidFill>
                  <a:schemeClr val="bg1">
                    <a:lumMod val="85000"/>
                  </a:schemeClr>
                </a:solidFill>
                <a:latin typeface="Century Gothic" panose="020B0502020202020204" pitchFamily="34" charset="0"/>
              </a:rPr>
              <a:t>any conductor movements and distortions from the ideal coil geometry.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Al-bars </a:t>
            </a:r>
            <a:r>
              <a:rPr lang="en-US" sz="1400" u="sng" dirty="0">
                <a:ln w="0"/>
                <a:solidFill>
                  <a:schemeClr val="bg1">
                    <a:lumMod val="85000"/>
                  </a:schemeClr>
                </a:solidFill>
                <a:latin typeface="Century Gothic" panose="020B0502020202020204" pitchFamily="34" charset="0"/>
              </a:rPr>
              <a:t>control</a:t>
            </a:r>
            <a:r>
              <a:rPr lang="en-US" sz="1400" dirty="0">
                <a:ln w="0"/>
                <a:solidFill>
                  <a:schemeClr val="bg1">
                    <a:lumMod val="85000"/>
                  </a:schemeClr>
                </a:solidFill>
                <a:latin typeface="Century Gothic" panose="020B0502020202020204" pitchFamily="34" charset="0"/>
              </a:rPr>
              <a:t> the yoke gap during the assembly phase and </a:t>
            </a:r>
            <a:r>
              <a:rPr lang="en-US" sz="1400" u="sng" dirty="0">
                <a:ln w="0"/>
                <a:solidFill>
                  <a:schemeClr val="bg1">
                    <a:lumMod val="85000"/>
                  </a:schemeClr>
                </a:solidFill>
                <a:latin typeface="Century Gothic" panose="020B0502020202020204" pitchFamily="34" charset="0"/>
              </a:rPr>
              <a:t>limit the stress</a:t>
            </a:r>
            <a:r>
              <a:rPr lang="en-US" sz="1400" dirty="0">
                <a:ln w="0"/>
                <a:solidFill>
                  <a:schemeClr val="bg1">
                    <a:lumMod val="85000"/>
                  </a:schemeClr>
                </a:solidFill>
                <a:latin typeface="Century Gothic" panose="020B0502020202020204" pitchFamily="34" charset="0"/>
              </a:rPr>
              <a:t> level in the coils. The stainless steel shell assembly parameters are </a:t>
            </a:r>
            <a:r>
              <a:rPr lang="en-US" sz="1400" u="sng" dirty="0">
                <a:ln w="0"/>
                <a:solidFill>
                  <a:schemeClr val="bg1">
                    <a:lumMod val="85000"/>
                  </a:schemeClr>
                </a:solidFill>
                <a:latin typeface="Century Gothic" panose="020B0502020202020204" pitchFamily="34" charset="0"/>
              </a:rPr>
              <a:t>achievable</a:t>
            </a:r>
            <a:r>
              <a:rPr lang="en-US" sz="1400" dirty="0">
                <a:ln w="0"/>
                <a:solidFill>
                  <a:schemeClr val="bg1">
                    <a:lumMod val="85000"/>
                  </a:schemeClr>
                </a:solidFill>
                <a:latin typeface="Century Gothic" panose="020B0502020202020204" pitchFamily="34" charset="0"/>
              </a:rPr>
              <a:t> and the stresses remain at an acceptable level at all times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sensitivity analysis shows that the tolerances used in the study, originating from the 11 T dipole experience, create a design space, which is </a:t>
            </a:r>
            <a:r>
              <a:rPr lang="en-US" sz="1400" u="sng" dirty="0">
                <a:ln w="0"/>
                <a:solidFill>
                  <a:schemeClr val="bg1">
                    <a:lumMod val="85000"/>
                  </a:schemeClr>
                </a:solidFill>
                <a:latin typeface="Century Gothic" panose="020B0502020202020204" pitchFamily="34" charset="0"/>
              </a:rPr>
              <a:t>within the acceptable limits </a:t>
            </a:r>
            <a:r>
              <a:rPr lang="en-US" sz="1400" dirty="0">
                <a:ln w="0"/>
                <a:solidFill>
                  <a:schemeClr val="bg1">
                    <a:lumMod val="85000"/>
                  </a:schemeClr>
                </a:solidFill>
                <a:latin typeface="Century Gothic" panose="020B0502020202020204" pitchFamily="34" charset="0"/>
              </a:rPr>
              <a:t>for all components. </a:t>
            </a:r>
            <a:r>
              <a:rPr lang="en-US" sz="1400" dirty="0" smtClean="0">
                <a:ln w="0"/>
                <a:solidFill>
                  <a:schemeClr val="bg1">
                    <a:lumMod val="85000"/>
                  </a:schemeClr>
                </a:solidFill>
                <a:latin typeface="Century Gothic" panose="020B0502020202020204" pitchFamily="34" charset="0"/>
              </a:rPr>
              <a:t> As </a:t>
            </a:r>
            <a:r>
              <a:rPr lang="en-US" sz="1400" dirty="0">
                <a:ln w="0"/>
                <a:solidFill>
                  <a:schemeClr val="bg1">
                    <a:lumMod val="85000"/>
                  </a:schemeClr>
                </a:solidFill>
                <a:latin typeface="Century Gothic" panose="020B0502020202020204" pitchFamily="34" charset="0"/>
              </a:rPr>
              <a:t>expected, </a:t>
            </a:r>
            <a:r>
              <a:rPr lang="en-US" sz="1400" u="sng" dirty="0">
                <a:ln w="0"/>
                <a:solidFill>
                  <a:schemeClr val="bg1">
                    <a:lumMod val="85000"/>
                  </a:schemeClr>
                </a:solidFill>
                <a:latin typeface="Century Gothic" panose="020B0502020202020204" pitchFamily="34" charset="0"/>
              </a:rPr>
              <a:t>the dimensional tolerances on the coil size </a:t>
            </a:r>
            <a:r>
              <a:rPr lang="en-US" sz="1400" dirty="0">
                <a:ln w="0"/>
                <a:solidFill>
                  <a:schemeClr val="bg1">
                    <a:lumMod val="85000"/>
                  </a:schemeClr>
                </a:solidFill>
                <a:latin typeface="Century Gothic" panose="020B0502020202020204" pitchFamily="34" charset="0"/>
              </a:rPr>
              <a:t>play the most important role on the maximum coil stress level, underlining the need for high precision metrology of the coils to carefully determine the assembly parameters. During the model magnet phase </a:t>
            </a:r>
            <a:r>
              <a:rPr lang="en-US" sz="1400" u="sng" dirty="0">
                <a:ln w="0"/>
                <a:solidFill>
                  <a:schemeClr val="bg1">
                    <a:lumMod val="85000"/>
                  </a:schemeClr>
                </a:solidFill>
                <a:latin typeface="Century Gothic" panose="020B0502020202020204" pitchFamily="34" charset="0"/>
              </a:rPr>
              <a:t>the shims can easily be adjusted </a:t>
            </a:r>
            <a:r>
              <a:rPr lang="en-US" sz="1400" dirty="0">
                <a:ln w="0"/>
                <a:solidFill>
                  <a:schemeClr val="bg1">
                    <a:lumMod val="85000"/>
                  </a:schemeClr>
                </a:solidFill>
                <a:latin typeface="Century Gothic" panose="020B0502020202020204" pitchFamily="34" charset="0"/>
              </a:rPr>
              <a:t>to generate the required pre-stress levels and to compensate for the field errors. </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endParaRPr lang="en-US" sz="1400"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40246108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1218268"/>
            <a:ext cx="12192000" cy="5334933"/>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26" name="Ορθογώνιο 25"/>
          <p:cNvSpPr/>
          <p:nvPr/>
        </p:nvSpPr>
        <p:spPr>
          <a:xfrm>
            <a:off x="4833561" y="121777"/>
            <a:ext cx="2524879"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extBox 26"/>
          <p:cNvSpPr txBox="1"/>
          <p:nvPr/>
        </p:nvSpPr>
        <p:spPr>
          <a:xfrm>
            <a:off x="4894389" y="115185"/>
            <a:ext cx="2403222"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Conclusions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4" name="TextBox 13"/>
          <p:cNvSpPr txBox="1"/>
          <p:nvPr/>
        </p:nvSpPr>
        <p:spPr>
          <a:xfrm>
            <a:off x="131240" y="1303768"/>
            <a:ext cx="12060759" cy="3108543"/>
          </a:xfrm>
          <a:prstGeom prst="rect">
            <a:avLst/>
          </a:prstGeom>
          <a:noFill/>
        </p:spPr>
        <p:txBody>
          <a:bodyPr wrap="square" rtlCol="0">
            <a:spAutoFit/>
          </a:bodyPr>
          <a:lstStyle/>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A short </a:t>
            </a:r>
            <a:r>
              <a:rPr lang="en-US" sz="1400" u="sng" dirty="0">
                <a:ln w="0"/>
                <a:solidFill>
                  <a:schemeClr val="bg1">
                    <a:lumMod val="85000"/>
                  </a:schemeClr>
                </a:solidFill>
                <a:latin typeface="Century Gothic" panose="020B0502020202020204" pitchFamily="34" charset="0"/>
              </a:rPr>
              <a:t>demonstrator magnet could be constructed and tested with a very moderate investment</a:t>
            </a:r>
            <a:r>
              <a:rPr lang="en-US" sz="1400" dirty="0">
                <a:ln w="0"/>
                <a:solidFill>
                  <a:schemeClr val="bg1">
                    <a:lumMod val="85000"/>
                  </a:schemeClr>
                </a:solidFill>
                <a:latin typeface="Century Gothic" panose="020B0502020202020204" pitchFamily="34" charset="0"/>
              </a:rPr>
              <a:t> in magnet components using the existing QXF coil geometry. The main advantage would be that all existing coil fabrication tooling could be used as such profiting from the QXF conductor and coil development. </a:t>
            </a:r>
            <a:r>
              <a:rPr lang="en-US" sz="1400" dirty="0" smtClean="0">
                <a:ln w="0"/>
                <a:solidFill>
                  <a:schemeClr val="bg1">
                    <a:lumMod val="85000"/>
                  </a:schemeClr>
                </a:solidFill>
                <a:latin typeface="Century Gothic" panose="020B0502020202020204" pitchFamily="34" charset="0"/>
              </a:rPr>
              <a:t>To </a:t>
            </a:r>
            <a:r>
              <a:rPr lang="en-US" sz="1400" dirty="0">
                <a:ln w="0"/>
                <a:solidFill>
                  <a:schemeClr val="bg1">
                    <a:lumMod val="85000"/>
                  </a:schemeClr>
                </a:solidFill>
                <a:latin typeface="Century Gothic" panose="020B0502020202020204" pitchFamily="34" charset="0"/>
              </a:rPr>
              <a:t>make a maximum use of existing coil fabrication tooling and infrastructure the demonstrator magnet design is based on the HL-LHC QXF coils that can be used as-is with minor modifications in the fabrication process</a:t>
            </a:r>
            <a:r>
              <a:rPr lang="en-US" sz="1400" dirty="0" smtClean="0">
                <a:ln w="0"/>
                <a:solidFill>
                  <a:schemeClr val="bg1">
                    <a:lumMod val="85000"/>
                  </a:schemeClr>
                </a:solidFill>
                <a:latin typeface="Century Gothic" panose="020B0502020202020204" pitchFamily="34" charset="0"/>
              </a:rPr>
              <a:t>.</a:t>
            </a: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The parametric CATIA models created as part of this design </a:t>
            </a:r>
            <a:r>
              <a:rPr lang="en-US" sz="1400" dirty="0" smtClean="0">
                <a:ln w="0"/>
                <a:solidFill>
                  <a:schemeClr val="bg1">
                    <a:lumMod val="85000"/>
                  </a:schemeClr>
                </a:solidFill>
                <a:latin typeface="Century Gothic" panose="020B0502020202020204" pitchFamily="34" charset="0"/>
              </a:rPr>
              <a:t>optimization </a:t>
            </a:r>
            <a:r>
              <a:rPr lang="en-US" sz="1400" dirty="0">
                <a:ln w="0"/>
                <a:solidFill>
                  <a:schemeClr val="bg1">
                    <a:lumMod val="85000"/>
                  </a:schemeClr>
                </a:solidFill>
                <a:latin typeface="Century Gothic" panose="020B0502020202020204" pitchFamily="34" charset="0"/>
              </a:rPr>
              <a:t>together with the sensitivity analysis allow very </a:t>
            </a:r>
            <a:r>
              <a:rPr lang="en-US" sz="1400" u="sng" dirty="0">
                <a:ln w="0"/>
                <a:solidFill>
                  <a:schemeClr val="bg1">
                    <a:lumMod val="85000"/>
                  </a:schemeClr>
                </a:solidFill>
                <a:latin typeface="Century Gothic" panose="020B0502020202020204" pitchFamily="34" charset="0"/>
              </a:rPr>
              <a:t>rapid production of the manufacturing drawings</a:t>
            </a:r>
            <a:r>
              <a:rPr lang="en-US" sz="1400" dirty="0">
                <a:ln w="0"/>
                <a:solidFill>
                  <a:schemeClr val="bg1">
                    <a:lumMod val="85000"/>
                  </a:schemeClr>
                </a:solidFill>
                <a:latin typeface="Century Gothic" panose="020B0502020202020204" pitchFamily="34" charset="0"/>
              </a:rPr>
              <a:t> of the missing magnet components including the collars, yoke laminations, pole wedges, and the outer shells.</a:t>
            </a: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smtClean="0">
              <a:ln w="0"/>
              <a:solidFill>
                <a:schemeClr val="bg1">
                  <a:lumMod val="85000"/>
                </a:schemeClr>
              </a:solidFill>
              <a:latin typeface="Century Gothic" panose="020B0502020202020204" pitchFamily="34" charset="0"/>
            </a:endParaRPr>
          </a:p>
          <a:p>
            <a:pPr marL="342900" indent="-342900">
              <a:buFont typeface="Arial" pitchFamily="34" charset="0"/>
              <a:buChar char="•"/>
            </a:pPr>
            <a:endParaRPr lang="en-US" sz="1400" dirty="0">
              <a:ln w="0"/>
              <a:solidFill>
                <a:schemeClr val="bg1">
                  <a:lumMod val="85000"/>
                </a:schemeClr>
              </a:solidFill>
              <a:latin typeface="Century Gothic" panose="020B0502020202020204" pitchFamily="34" charset="0"/>
            </a:endParaRPr>
          </a:p>
          <a:p>
            <a:pPr marL="342900" indent="-342900">
              <a:buFont typeface="Arial" pitchFamily="34" charset="0"/>
              <a:buChar char="•"/>
            </a:pPr>
            <a:r>
              <a:rPr lang="en-US" sz="1400" dirty="0">
                <a:ln w="0"/>
                <a:solidFill>
                  <a:schemeClr val="bg1">
                    <a:lumMod val="85000"/>
                  </a:schemeClr>
                </a:solidFill>
                <a:latin typeface="Century Gothic" panose="020B0502020202020204" pitchFamily="34" charset="0"/>
              </a:rPr>
              <a:t>This collared quadrupole concept </a:t>
            </a:r>
            <a:r>
              <a:rPr lang="en-US" sz="1400" u="sng" dirty="0">
                <a:ln w="0"/>
                <a:solidFill>
                  <a:schemeClr val="bg1">
                    <a:lumMod val="85000"/>
                  </a:schemeClr>
                </a:solidFill>
                <a:latin typeface="Century Gothic" panose="020B0502020202020204" pitchFamily="34" charset="0"/>
              </a:rPr>
              <a:t>can easily be extended to any length</a:t>
            </a:r>
            <a:r>
              <a:rPr lang="en-US" sz="1400" dirty="0">
                <a:ln w="0"/>
                <a:solidFill>
                  <a:schemeClr val="bg1">
                    <a:lumMod val="85000"/>
                  </a:schemeClr>
                </a:solidFill>
                <a:latin typeface="Century Gothic" panose="020B0502020202020204" pitchFamily="34" charset="0"/>
              </a:rPr>
              <a:t>, and also applied on a 2-in-1 configuration, which opens very interesting prospects for the FCC main quadrupoles.</a:t>
            </a:r>
          </a:p>
          <a:p>
            <a:endParaRPr lang="en-US" sz="1400" dirty="0">
              <a:ln w="0"/>
              <a:solidFill>
                <a:schemeClr val="bg1">
                  <a:lumMod val="85000"/>
                </a:schemeClr>
              </a:solidFill>
              <a:latin typeface="Century Gothic" panose="020B0502020202020204" pitchFamily="34" charset="0"/>
            </a:endParaRPr>
          </a:p>
        </p:txBody>
      </p:sp>
      <p:sp>
        <p:nvSpPr>
          <p:cNvPr id="2" name="Rectangle 1"/>
          <p:cNvSpPr/>
          <p:nvPr/>
        </p:nvSpPr>
        <p:spPr>
          <a:xfrm>
            <a:off x="0" y="5350264"/>
            <a:ext cx="12228027" cy="1384995"/>
          </a:xfrm>
          <a:prstGeom prst="rect">
            <a:avLst/>
          </a:prstGeom>
        </p:spPr>
        <p:txBody>
          <a:bodyPr wrap="none">
            <a:spAutoFit/>
          </a:bodyPr>
          <a:lstStyle/>
          <a:p>
            <a:r>
              <a:rPr lang="en-US" sz="1200" i="1" u="sng" dirty="0" smtClean="0">
                <a:ln w="0"/>
                <a:solidFill>
                  <a:schemeClr val="bg1">
                    <a:lumMod val="85000"/>
                  </a:schemeClr>
                </a:solidFill>
                <a:latin typeface="Century Gothic" panose="020B0502020202020204" pitchFamily="34" charset="0"/>
              </a:rPr>
              <a:t>References</a:t>
            </a:r>
            <a:endParaRPr lang="en-US" sz="1200" i="1" u="sng" dirty="0">
              <a:ln w="0"/>
              <a:solidFill>
                <a:schemeClr val="bg1">
                  <a:lumMod val="85000"/>
                </a:schemeClr>
              </a:solidFill>
              <a:latin typeface="Century Gothic" panose="020B0502020202020204" pitchFamily="34" charset="0"/>
            </a:endParaRPr>
          </a:p>
          <a:p>
            <a:r>
              <a:rPr lang="en-US" sz="1200" i="1" dirty="0">
                <a:ln w="0"/>
                <a:solidFill>
                  <a:schemeClr val="bg1">
                    <a:lumMod val="85000"/>
                  </a:schemeClr>
                </a:solidFill>
                <a:latin typeface="Century Gothic" panose="020B0502020202020204" pitchFamily="34" charset="0"/>
              </a:rPr>
              <a:t>[</a:t>
            </a:r>
            <a:r>
              <a:rPr lang="en-US" sz="1200" i="1" dirty="0" smtClean="0">
                <a:ln w="0"/>
                <a:solidFill>
                  <a:schemeClr val="bg1">
                    <a:lumMod val="85000"/>
                  </a:schemeClr>
                </a:solidFill>
                <a:latin typeface="Century Gothic" panose="020B0502020202020204" pitchFamily="34" charset="0"/>
              </a:rPr>
              <a:t>1]M</a:t>
            </a:r>
            <a:r>
              <a:rPr lang="en-US" sz="1200" i="1" dirty="0">
                <a:ln w="0"/>
                <a:solidFill>
                  <a:schemeClr val="bg1">
                    <a:lumMod val="85000"/>
                  </a:schemeClr>
                </a:solidFill>
                <a:latin typeface="Century Gothic" panose="020B0502020202020204" pitchFamily="34" charset="0"/>
              </a:rPr>
              <a:t>. Karppinen, “New Mechanical Concept for Nb3Sn Quadrupole”, CERN-ACC-2014-0244. </a:t>
            </a:r>
          </a:p>
          <a:p>
            <a:r>
              <a:rPr lang="en-US" sz="1200" i="1" dirty="0">
                <a:ln w="0"/>
                <a:solidFill>
                  <a:schemeClr val="bg1">
                    <a:lumMod val="85000"/>
                  </a:schemeClr>
                </a:solidFill>
                <a:latin typeface="Century Gothic" panose="020B0502020202020204" pitchFamily="34" charset="0"/>
              </a:rPr>
              <a:t>[</a:t>
            </a:r>
            <a:r>
              <a:rPr lang="en-US" sz="1200" i="1" dirty="0" smtClean="0">
                <a:ln w="0"/>
                <a:solidFill>
                  <a:schemeClr val="bg1">
                    <a:lumMod val="85000"/>
                  </a:schemeClr>
                </a:solidFill>
                <a:latin typeface="Century Gothic" panose="020B0502020202020204" pitchFamily="34" charset="0"/>
              </a:rPr>
              <a:t>2]M</a:t>
            </a:r>
            <a:r>
              <a:rPr lang="en-US" sz="1200" i="1" dirty="0">
                <a:ln w="0"/>
                <a:solidFill>
                  <a:schemeClr val="bg1">
                    <a:lumMod val="85000"/>
                  </a:schemeClr>
                </a:solidFill>
                <a:latin typeface="Century Gothic" panose="020B0502020202020204" pitchFamily="34" charset="0"/>
              </a:rPr>
              <a:t>. Karppinen et al., “Design of 11T Twin-Aperture Nb3Sn Dipole Demonstrator Magnet for LHC Upgrades”, IEEE Trans. Appl. </a:t>
            </a:r>
            <a:r>
              <a:rPr lang="en-US" sz="1200" i="1" dirty="0" err="1">
                <a:ln w="0"/>
                <a:solidFill>
                  <a:schemeClr val="bg1">
                    <a:lumMod val="85000"/>
                  </a:schemeClr>
                </a:solidFill>
                <a:latin typeface="Century Gothic" panose="020B0502020202020204" pitchFamily="34" charset="0"/>
              </a:rPr>
              <a:t>Supercond</a:t>
            </a:r>
            <a:r>
              <a:rPr lang="en-US" sz="1200" i="1" dirty="0">
                <a:ln w="0"/>
                <a:solidFill>
                  <a:schemeClr val="bg1">
                    <a:lumMod val="85000"/>
                  </a:schemeClr>
                </a:solidFill>
                <a:latin typeface="Century Gothic" panose="020B0502020202020204" pitchFamily="34" charset="0"/>
              </a:rPr>
              <a:t>., Vol. 22, No. 3, June 2012</a:t>
            </a:r>
          </a:p>
          <a:p>
            <a:r>
              <a:rPr lang="en-US" sz="1200" i="1" dirty="0">
                <a:ln w="0"/>
                <a:solidFill>
                  <a:schemeClr val="bg1">
                    <a:lumMod val="85000"/>
                  </a:schemeClr>
                </a:solidFill>
                <a:latin typeface="Century Gothic" panose="020B0502020202020204" pitchFamily="34" charset="0"/>
              </a:rPr>
              <a:t>[</a:t>
            </a:r>
            <a:r>
              <a:rPr lang="en-US" sz="1200" i="1" dirty="0" smtClean="0">
                <a:ln w="0"/>
                <a:solidFill>
                  <a:schemeClr val="bg1">
                    <a:lumMod val="85000"/>
                  </a:schemeClr>
                </a:solidFill>
                <a:latin typeface="Century Gothic" panose="020B0502020202020204" pitchFamily="34" charset="0"/>
              </a:rPr>
              <a:t>3]M</a:t>
            </a:r>
            <a:r>
              <a:rPr lang="en-US" sz="1200" i="1" dirty="0">
                <a:ln w="0"/>
                <a:solidFill>
                  <a:schemeClr val="bg1">
                    <a:lumMod val="85000"/>
                  </a:schemeClr>
                </a:solidFill>
                <a:latin typeface="Century Gothic" panose="020B0502020202020204" pitchFamily="34" charset="0"/>
              </a:rPr>
              <a:t>. </a:t>
            </a:r>
            <a:r>
              <a:rPr lang="en-US" sz="1200" i="1" dirty="0" err="1">
                <a:ln w="0"/>
                <a:solidFill>
                  <a:schemeClr val="bg1">
                    <a:lumMod val="85000"/>
                  </a:schemeClr>
                </a:solidFill>
                <a:latin typeface="Century Gothic" panose="020B0502020202020204" pitchFamily="34" charset="0"/>
              </a:rPr>
              <a:t>Juncho</a:t>
            </a:r>
            <a:r>
              <a:rPr lang="en-US" sz="1200" i="1" dirty="0">
                <a:ln w="0"/>
                <a:solidFill>
                  <a:schemeClr val="bg1">
                    <a:lumMod val="85000"/>
                  </a:schemeClr>
                </a:solidFill>
                <a:latin typeface="Century Gothic" panose="020B0502020202020204" pitchFamily="34" charset="0"/>
              </a:rPr>
              <a:t>, “Support Structure Design of the Nb3Sn Quadrupole for the high Luminosity LHC”, ASC-14, Charlotte, August 2014.</a:t>
            </a:r>
          </a:p>
          <a:p>
            <a:r>
              <a:rPr lang="en-US" sz="1200" i="1" dirty="0">
                <a:ln w="0"/>
                <a:solidFill>
                  <a:schemeClr val="bg1">
                    <a:lumMod val="85000"/>
                  </a:schemeClr>
                </a:solidFill>
                <a:latin typeface="Century Gothic" panose="020B0502020202020204" pitchFamily="34" charset="0"/>
              </a:rPr>
              <a:t>[</a:t>
            </a:r>
            <a:r>
              <a:rPr lang="en-US" sz="1200" i="1" dirty="0" smtClean="0">
                <a:ln w="0"/>
                <a:solidFill>
                  <a:schemeClr val="bg1">
                    <a:lumMod val="85000"/>
                  </a:schemeClr>
                </a:solidFill>
                <a:latin typeface="Century Gothic" panose="020B0502020202020204" pitchFamily="34" charset="0"/>
              </a:rPr>
              <a:t>4]C</a:t>
            </a:r>
            <a:r>
              <a:rPr lang="en-US" sz="1200" i="1" dirty="0">
                <a:ln w="0"/>
                <a:solidFill>
                  <a:schemeClr val="bg1">
                    <a:lumMod val="85000"/>
                  </a:schemeClr>
                </a:solidFill>
                <a:latin typeface="Century Gothic" panose="020B0502020202020204" pitchFamily="34" charset="0"/>
              </a:rPr>
              <a:t>. Kokkinos et al., "The Short Model Coil (SMC) Nb3Sn Program: FE Analysis with 3D Modeling", IEEE Trans. Appl. </a:t>
            </a:r>
            <a:r>
              <a:rPr lang="en-US" sz="1200" i="1" dirty="0" err="1">
                <a:ln w="0"/>
                <a:solidFill>
                  <a:schemeClr val="bg1">
                    <a:lumMod val="85000"/>
                  </a:schemeClr>
                </a:solidFill>
                <a:latin typeface="Century Gothic" panose="020B0502020202020204" pitchFamily="34" charset="0"/>
              </a:rPr>
              <a:t>Supercond</a:t>
            </a:r>
            <a:r>
              <a:rPr lang="en-US" sz="1200" i="1" dirty="0">
                <a:ln w="0"/>
                <a:solidFill>
                  <a:schemeClr val="bg1">
                    <a:lumMod val="85000"/>
                  </a:schemeClr>
                </a:solidFill>
                <a:latin typeface="Century Gothic" panose="020B0502020202020204" pitchFamily="34" charset="0"/>
              </a:rPr>
              <a:t>., Vol. 22, No. 3, June 2012.</a:t>
            </a:r>
          </a:p>
          <a:p>
            <a:r>
              <a:rPr lang="en-US" sz="1200" i="1" dirty="0" smtClean="0">
                <a:ln w="0"/>
                <a:solidFill>
                  <a:schemeClr val="bg1">
                    <a:lumMod val="85000"/>
                  </a:schemeClr>
                </a:solidFill>
                <a:latin typeface="Century Gothic" panose="020B0502020202020204" pitchFamily="34" charset="0"/>
              </a:rPr>
              <a:t>[</a:t>
            </a:r>
            <a:r>
              <a:rPr lang="en-US" sz="1200" i="1" dirty="0">
                <a:ln w="0"/>
                <a:solidFill>
                  <a:schemeClr val="bg1">
                    <a:lumMod val="85000"/>
                  </a:schemeClr>
                </a:solidFill>
                <a:latin typeface="Century Gothic" panose="020B0502020202020204" pitchFamily="34" charset="0"/>
              </a:rPr>
              <a:t>5</a:t>
            </a:r>
            <a:r>
              <a:rPr lang="en-US" sz="1200" i="1" dirty="0" smtClean="0">
                <a:ln w="0"/>
                <a:solidFill>
                  <a:schemeClr val="bg1">
                    <a:lumMod val="85000"/>
                  </a:schemeClr>
                </a:solidFill>
                <a:latin typeface="Century Gothic" panose="020B0502020202020204" pitchFamily="34" charset="0"/>
              </a:rPr>
              <a:t>]P. </a:t>
            </a:r>
            <a:r>
              <a:rPr lang="en-US" sz="1200" i="1" dirty="0" err="1" smtClean="0">
                <a:ln w="0"/>
                <a:solidFill>
                  <a:schemeClr val="bg1">
                    <a:lumMod val="85000"/>
                  </a:schemeClr>
                </a:solidFill>
                <a:latin typeface="Century Gothic" panose="020B0502020202020204" pitchFamily="34" charset="0"/>
              </a:rPr>
              <a:t>Ferracin</a:t>
            </a:r>
            <a:r>
              <a:rPr lang="en-US" sz="1200" i="1" dirty="0">
                <a:ln w="0"/>
                <a:solidFill>
                  <a:schemeClr val="bg1">
                    <a:lumMod val="85000"/>
                  </a:schemeClr>
                </a:solidFill>
                <a:latin typeface="Century Gothic" panose="020B0502020202020204" pitchFamily="34" charset="0"/>
              </a:rPr>
              <a:t>, “Mechanical aspects of Nb3Sn </a:t>
            </a:r>
            <a:r>
              <a:rPr lang="en-US" sz="1200" i="1" dirty="0" smtClean="0">
                <a:ln w="0"/>
                <a:solidFill>
                  <a:schemeClr val="bg1">
                    <a:lumMod val="85000"/>
                  </a:schemeClr>
                </a:solidFill>
                <a:latin typeface="Century Gothic" panose="020B0502020202020204" pitchFamily="34" charset="0"/>
              </a:rPr>
              <a:t>magnets </a:t>
            </a:r>
            <a:r>
              <a:rPr lang="en-US" sz="1200" i="1" dirty="0">
                <a:ln w="0"/>
                <a:solidFill>
                  <a:schemeClr val="bg1">
                    <a:lumMod val="85000"/>
                  </a:schemeClr>
                </a:solidFill>
                <a:latin typeface="Century Gothic" panose="020B0502020202020204" pitchFamily="34" charset="0"/>
              </a:rPr>
              <a:t>for </a:t>
            </a:r>
            <a:r>
              <a:rPr lang="en-US" sz="1200" i="1" dirty="0" smtClean="0">
                <a:ln w="0"/>
                <a:solidFill>
                  <a:schemeClr val="bg1">
                    <a:lumMod val="85000"/>
                  </a:schemeClr>
                </a:solidFill>
                <a:latin typeface="Century Gothic" panose="020B0502020202020204" pitchFamily="34" charset="0"/>
              </a:rPr>
              <a:t>HL-LHC MQXF” presentation, presented in the MSC technical meeting.</a:t>
            </a:r>
            <a:endParaRPr lang="en-US" sz="1200" i="1" dirty="0">
              <a:ln w="0"/>
              <a:solidFill>
                <a:schemeClr val="bg1">
                  <a:lumMod val="85000"/>
                </a:schemeClr>
              </a:solidFill>
              <a:latin typeface="Century Gothic" panose="020B0502020202020204" pitchFamily="34" charset="0"/>
            </a:endParaRPr>
          </a:p>
          <a:p>
            <a:endParaRPr lang="en-US" sz="1200" i="1" dirty="0">
              <a:ln w="0"/>
              <a:solidFill>
                <a:schemeClr val="bg1">
                  <a:lumMod val="85000"/>
                </a:schemeClr>
              </a:solidFill>
              <a:latin typeface="Century Gothic" panose="020B0502020202020204" pitchFamily="34" charset="0"/>
            </a:endParaRPr>
          </a:p>
        </p:txBody>
      </p:sp>
    </p:spTree>
    <p:extLst>
      <p:ext uri="{BB962C8B-B14F-4D97-AF65-F5344CB8AC3E}">
        <p14:creationId xmlns:p14="http://schemas.microsoft.com/office/powerpoint/2010/main" val="13907592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071563"/>
            <a:ext cx="12192000" cy="4714875"/>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2" name="Εικόνα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509352"/>
            <a:ext cx="8712346" cy="5839296"/>
          </a:xfrm>
          <a:prstGeom prst="rect">
            <a:avLst/>
          </a:prstGeom>
        </p:spPr>
      </p:pic>
      <p:pic>
        <p:nvPicPr>
          <p:cNvPr id="3" name="Εικόνα 2"/>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82349" y="4806907"/>
            <a:ext cx="889073" cy="889073"/>
          </a:xfrm>
          <a:prstGeom prst="rect">
            <a:avLst/>
          </a:prstGeom>
        </p:spPr>
      </p:pic>
      <p:sp>
        <p:nvSpPr>
          <p:cNvPr id="10" name="TextBox 9"/>
          <p:cNvSpPr txBox="1"/>
          <p:nvPr/>
        </p:nvSpPr>
        <p:spPr>
          <a:xfrm>
            <a:off x="7352883" y="5051388"/>
            <a:ext cx="2712601" cy="400110"/>
          </a:xfrm>
          <a:prstGeom prst="rect">
            <a:avLst/>
          </a:prstGeom>
          <a:noFill/>
        </p:spPr>
        <p:txBody>
          <a:bodyPr wrap="none" rtlCol="0">
            <a:spAutoFit/>
          </a:bodyPr>
          <a:lstStyle/>
          <a:p>
            <a:pPr algn="ctr"/>
            <a:r>
              <a:rPr lang="en-US" sz="2000" dirty="0" smtClean="0">
                <a:ln w="0"/>
                <a:gradFill>
                  <a:gsLst>
                    <a:gs pos="21000">
                      <a:srgbClr val="53575C"/>
                    </a:gs>
                    <a:gs pos="88000">
                      <a:srgbClr val="C5C7CA"/>
                    </a:gs>
                  </a:gsLst>
                  <a:lin ang="5400000"/>
                </a:gradFill>
                <a:latin typeface="Century Gothic" panose="020B0502020202020204" pitchFamily="34" charset="0"/>
              </a:rPr>
              <a:t>www.feacomp.com</a:t>
            </a:r>
            <a:endParaRPr lang="en-US" sz="2000" dirty="0">
              <a:ln w="0"/>
              <a:gradFill>
                <a:gsLst>
                  <a:gs pos="21000">
                    <a:srgbClr val="53575C"/>
                  </a:gs>
                  <a:gs pos="88000">
                    <a:srgbClr val="C5C7CA"/>
                  </a:gs>
                </a:gsLst>
                <a:lin ang="5400000"/>
              </a:gradFill>
              <a:latin typeface="Century Gothic" panose="020B0502020202020204" pitchFamily="34" charset="0"/>
            </a:endParaRPr>
          </a:p>
        </p:txBody>
      </p:sp>
      <p:grpSp>
        <p:nvGrpSpPr>
          <p:cNvPr id="15" name="Ομάδα 14"/>
          <p:cNvGrpSpPr/>
          <p:nvPr/>
        </p:nvGrpSpPr>
        <p:grpSpPr>
          <a:xfrm>
            <a:off x="10160734" y="-34960"/>
            <a:ext cx="1964791" cy="527932"/>
            <a:chOff x="10160734" y="-34960"/>
            <a:chExt cx="1964791" cy="527932"/>
          </a:xfrm>
        </p:grpSpPr>
        <p:pic>
          <p:nvPicPr>
            <p:cNvPr id="4" name="Εικόνα 3">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60734" y="-11112"/>
              <a:ext cx="584278" cy="488886"/>
            </a:xfrm>
            <a:prstGeom prst="rect">
              <a:avLst/>
            </a:prstGeom>
          </p:spPr>
        </p:pic>
        <p:pic>
          <p:nvPicPr>
            <p:cNvPr id="5" name="Εικόνα 4">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28304" y="812"/>
              <a:ext cx="500810" cy="465038"/>
            </a:xfrm>
            <a:prstGeom prst="rect">
              <a:avLst/>
            </a:prstGeom>
          </p:spPr>
        </p:pic>
        <p:pic>
          <p:nvPicPr>
            <p:cNvPr id="12" name="Εικόνα 11">
              <a:hlinkClick r:id="rId9"/>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29984" y="-28998"/>
              <a:ext cx="584278" cy="488886"/>
            </a:xfrm>
            <a:prstGeom prst="rect">
              <a:avLst/>
            </a:prstGeom>
          </p:spPr>
        </p:pic>
        <p:pic>
          <p:nvPicPr>
            <p:cNvPr id="13" name="Εικόνα 12">
              <a:hlinkClick r:id="rId11"/>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648563" y="-1876"/>
              <a:ext cx="476962" cy="494848"/>
            </a:xfrm>
            <a:prstGeom prst="rect">
              <a:avLst/>
            </a:prstGeom>
          </p:spPr>
        </p:pic>
        <p:pic>
          <p:nvPicPr>
            <p:cNvPr id="14" name="Εικόνα 13">
              <a:hlinkClick r:id="rId13"/>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258395" y="-34960"/>
              <a:ext cx="548506" cy="500810"/>
            </a:xfrm>
            <a:prstGeom prst="rect">
              <a:avLst/>
            </a:prstGeom>
          </p:spPr>
        </p:pic>
      </p:grpSp>
      <p:pic>
        <p:nvPicPr>
          <p:cNvPr id="16" name="Εικόνα 2"/>
          <p:cNvPicPr>
            <a:picLocks noChangeAspect="1"/>
          </p:cNvPicPr>
          <p:nvPr/>
        </p:nvPicPr>
        <p:blipFill>
          <a:blip r:embed="rId15"/>
          <a:stretch>
            <a:fillRect/>
          </a:stretch>
        </p:blipFill>
        <p:spPr>
          <a:xfrm>
            <a:off x="265307" y="1685577"/>
            <a:ext cx="3468493" cy="3486846"/>
          </a:xfrm>
          <a:prstGeom prst="rect">
            <a:avLst/>
          </a:prstGeom>
        </p:spPr>
      </p:pic>
    </p:spTree>
    <p:extLst>
      <p:ext uri="{BB962C8B-B14F-4D97-AF65-F5344CB8AC3E}">
        <p14:creationId xmlns:p14="http://schemas.microsoft.com/office/powerpoint/2010/main" val="2187728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Εικόνα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Ορθογώνιο 10"/>
          <p:cNvSpPr/>
          <p:nvPr/>
        </p:nvSpPr>
        <p:spPr>
          <a:xfrm>
            <a:off x="0" y="2286000"/>
            <a:ext cx="12192000" cy="2286000"/>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2" name="Εικόνα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7" name="TextBox 6"/>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8" name="Εικόνα 7"/>
          <p:cNvPicPr>
            <a:picLocks noChangeAspect="1"/>
          </p:cNvPicPr>
          <p:nvPr/>
        </p:nvPicPr>
        <p:blipFill>
          <a:blip r:embed="rId5"/>
          <a:stretch>
            <a:fillRect/>
          </a:stretch>
        </p:blipFill>
        <p:spPr>
          <a:xfrm>
            <a:off x="69669" y="53269"/>
            <a:ext cx="1132794" cy="1138788"/>
          </a:xfrm>
          <a:prstGeom prst="rect">
            <a:avLst/>
          </a:prstGeom>
        </p:spPr>
      </p:pic>
      <p:sp>
        <p:nvSpPr>
          <p:cNvPr id="9" name="TextBox 8"/>
          <p:cNvSpPr txBox="1"/>
          <p:nvPr/>
        </p:nvSpPr>
        <p:spPr>
          <a:xfrm>
            <a:off x="1210689" y="2644170"/>
            <a:ext cx="9770623" cy="1569660"/>
          </a:xfrm>
          <a:prstGeom prst="rect">
            <a:avLst/>
          </a:prstGeom>
          <a:noFill/>
        </p:spPr>
        <p:txBody>
          <a:bodyPr wrap="none" rtlCol="0">
            <a:spAutoFit/>
          </a:bodyPr>
          <a:lstStyle/>
          <a:p>
            <a:r>
              <a:rPr lang="en-US" sz="9600" dirty="0" smtClean="0">
                <a:ln w="0"/>
                <a:gradFill>
                  <a:gsLst>
                    <a:gs pos="21000">
                      <a:srgbClr val="53575C"/>
                    </a:gs>
                    <a:gs pos="88000">
                      <a:srgbClr val="C5C7CA"/>
                    </a:gs>
                  </a:gsLst>
                  <a:lin ang="5400000"/>
                </a:gradFill>
                <a:latin typeface="Century Gothic" panose="020B0502020202020204" pitchFamily="34" charset="0"/>
              </a:rPr>
              <a:t>Additional slides</a:t>
            </a:r>
            <a:endParaRPr lang="en-US" sz="9600" dirty="0">
              <a:ln w="0"/>
              <a:gradFill>
                <a:gsLst>
                  <a:gs pos="21000">
                    <a:srgbClr val="53575C"/>
                  </a:gs>
                  <a:gs pos="88000">
                    <a:srgbClr val="C5C7CA"/>
                  </a:gs>
                </a:gsLst>
                <a:lin ang="5400000"/>
              </a:gradFill>
              <a:latin typeface="Century Gothic" panose="020B0502020202020204" pitchFamily="34" charset="0"/>
            </a:endParaRPr>
          </a:p>
        </p:txBody>
      </p:sp>
      <p:sp>
        <p:nvSpPr>
          <p:cNvPr id="13" name="TextBox 12"/>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571133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6641" y="1116753"/>
            <a:ext cx="6698718" cy="5558219"/>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grpSp>
        <p:nvGrpSpPr>
          <p:cNvPr id="20" name="Group 19"/>
          <p:cNvGrpSpPr/>
          <p:nvPr/>
        </p:nvGrpSpPr>
        <p:grpSpPr>
          <a:xfrm>
            <a:off x="514614" y="1321638"/>
            <a:ext cx="3433442" cy="1884961"/>
            <a:chOff x="7474811" y="4291088"/>
            <a:chExt cx="3433442" cy="1884961"/>
          </a:xfrm>
        </p:grpSpPr>
        <p:sp>
          <p:nvSpPr>
            <p:cNvPr id="15" name="TextBox 14"/>
            <p:cNvSpPr txBox="1"/>
            <p:nvPr/>
          </p:nvSpPr>
          <p:spPr>
            <a:xfrm>
              <a:off x="7474811" y="4291088"/>
              <a:ext cx="137569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Filler wedge</a:t>
              </a:r>
              <a:endParaRPr lang="en-US" sz="1600" dirty="0">
                <a:ln w="0"/>
                <a:solidFill>
                  <a:schemeClr val="bg1">
                    <a:lumMod val="85000"/>
                  </a:schemeClr>
                </a:solidFill>
                <a:latin typeface="Century Gothic" panose="020B0502020202020204" pitchFamily="34" charset="0"/>
              </a:endParaRPr>
            </a:p>
          </p:txBody>
        </p:sp>
        <p:cxnSp>
          <p:nvCxnSpPr>
            <p:cNvPr id="4" name="Straight Arrow Connector 3"/>
            <p:cNvCxnSpPr/>
            <p:nvPr/>
          </p:nvCxnSpPr>
          <p:spPr>
            <a:xfrm>
              <a:off x="8821312" y="4476438"/>
              <a:ext cx="2086941" cy="1699611"/>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 name="Group 1"/>
          <p:cNvGrpSpPr/>
          <p:nvPr/>
        </p:nvGrpSpPr>
        <p:grpSpPr>
          <a:xfrm>
            <a:off x="369842" y="2456675"/>
            <a:ext cx="3451740" cy="749924"/>
            <a:chOff x="1712159" y="2616220"/>
            <a:chExt cx="3451740" cy="749924"/>
          </a:xfrm>
        </p:grpSpPr>
        <p:sp>
          <p:nvSpPr>
            <p:cNvPr id="16" name="TextBox 15"/>
            <p:cNvSpPr txBox="1"/>
            <p:nvPr/>
          </p:nvSpPr>
          <p:spPr>
            <a:xfrm>
              <a:off x="1712159" y="2616220"/>
              <a:ext cx="1577676"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Loading plate</a:t>
              </a:r>
              <a:endParaRPr lang="en-US" sz="1600" dirty="0">
                <a:ln w="0"/>
                <a:solidFill>
                  <a:schemeClr val="bg1">
                    <a:lumMod val="85000"/>
                  </a:schemeClr>
                </a:solidFill>
                <a:latin typeface="Century Gothic" panose="020B0502020202020204" pitchFamily="34" charset="0"/>
              </a:endParaRPr>
            </a:p>
          </p:txBody>
        </p:sp>
        <p:cxnSp>
          <p:nvCxnSpPr>
            <p:cNvPr id="17" name="Straight Arrow Connector 16"/>
            <p:cNvCxnSpPr>
              <a:stCxn id="16" idx="3"/>
            </p:cNvCxnSpPr>
            <p:nvPr/>
          </p:nvCxnSpPr>
          <p:spPr>
            <a:xfrm>
              <a:off x="3289835" y="2785497"/>
              <a:ext cx="1874064" cy="580647"/>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10" name="Group 9"/>
          <p:cNvGrpSpPr/>
          <p:nvPr/>
        </p:nvGrpSpPr>
        <p:grpSpPr>
          <a:xfrm>
            <a:off x="340187" y="3517741"/>
            <a:ext cx="2844077" cy="371073"/>
            <a:chOff x="991090" y="5057070"/>
            <a:chExt cx="2844077" cy="371073"/>
          </a:xfrm>
        </p:grpSpPr>
        <p:sp>
          <p:nvSpPr>
            <p:cNvPr id="21" name="TextBox 20"/>
            <p:cNvSpPr txBox="1"/>
            <p:nvPr/>
          </p:nvSpPr>
          <p:spPr>
            <a:xfrm>
              <a:off x="991090" y="5089589"/>
              <a:ext cx="16369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Aluminum Bars</a:t>
              </a:r>
              <a:endParaRPr lang="en-US" sz="1600" dirty="0">
                <a:ln w="0"/>
                <a:solidFill>
                  <a:schemeClr val="bg1">
                    <a:lumMod val="85000"/>
                  </a:schemeClr>
                </a:solidFill>
                <a:latin typeface="Century Gothic" panose="020B0502020202020204" pitchFamily="34" charset="0"/>
              </a:endParaRPr>
            </a:p>
          </p:txBody>
        </p:sp>
        <p:cxnSp>
          <p:nvCxnSpPr>
            <p:cNvPr id="22" name="Straight Arrow Connector 21"/>
            <p:cNvCxnSpPr>
              <a:stCxn id="21" idx="3"/>
            </p:cNvCxnSpPr>
            <p:nvPr/>
          </p:nvCxnSpPr>
          <p:spPr>
            <a:xfrm flipV="1">
              <a:off x="2628077" y="5057070"/>
              <a:ext cx="1207090" cy="201796"/>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9" name="Group 28"/>
          <p:cNvGrpSpPr/>
          <p:nvPr/>
        </p:nvGrpSpPr>
        <p:grpSpPr>
          <a:xfrm>
            <a:off x="5357308" y="3130475"/>
            <a:ext cx="6224369" cy="456878"/>
            <a:chOff x="5357308" y="3130475"/>
            <a:chExt cx="6224369" cy="456878"/>
          </a:xfrm>
        </p:grpSpPr>
        <p:sp>
          <p:nvSpPr>
            <p:cNvPr id="27" name="TextBox 26"/>
            <p:cNvSpPr txBox="1"/>
            <p:nvPr/>
          </p:nvSpPr>
          <p:spPr>
            <a:xfrm>
              <a:off x="9954308" y="3248799"/>
              <a:ext cx="1627369"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Collaring Shoe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1"/>
            </p:cNvCxnSpPr>
            <p:nvPr/>
          </p:nvCxnSpPr>
          <p:spPr>
            <a:xfrm flipH="1" flipV="1">
              <a:off x="5357308" y="3130475"/>
              <a:ext cx="4597000" cy="287601"/>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5" name="Group 24"/>
          <p:cNvGrpSpPr/>
          <p:nvPr/>
        </p:nvGrpSpPr>
        <p:grpSpPr>
          <a:xfrm>
            <a:off x="5034579" y="3206599"/>
            <a:ext cx="6701789" cy="1414319"/>
            <a:chOff x="5034579" y="3206599"/>
            <a:chExt cx="6701789" cy="1414319"/>
          </a:xfrm>
        </p:grpSpPr>
        <p:sp>
          <p:nvSpPr>
            <p:cNvPr id="26" name="TextBox 25"/>
            <p:cNvSpPr txBox="1"/>
            <p:nvPr/>
          </p:nvSpPr>
          <p:spPr>
            <a:xfrm>
              <a:off x="9799619" y="4282364"/>
              <a:ext cx="1936749"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Ground Insulation</a:t>
              </a:r>
              <a:endParaRPr lang="en-US" sz="1600" dirty="0">
                <a:ln w="0"/>
                <a:solidFill>
                  <a:schemeClr val="bg1">
                    <a:lumMod val="85000"/>
                  </a:schemeClr>
                </a:solidFill>
                <a:latin typeface="Century Gothic" panose="020B0502020202020204" pitchFamily="34" charset="0"/>
              </a:endParaRPr>
            </a:p>
          </p:txBody>
        </p:sp>
        <p:cxnSp>
          <p:nvCxnSpPr>
            <p:cNvPr id="30" name="Straight Arrow Connector 29"/>
            <p:cNvCxnSpPr>
              <a:stCxn id="26" idx="1"/>
            </p:cNvCxnSpPr>
            <p:nvPr/>
          </p:nvCxnSpPr>
          <p:spPr>
            <a:xfrm flipH="1" flipV="1">
              <a:off x="5034579" y="3206599"/>
              <a:ext cx="4765040" cy="124504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9" name="Group 8"/>
          <p:cNvGrpSpPr/>
          <p:nvPr/>
        </p:nvGrpSpPr>
        <p:grpSpPr>
          <a:xfrm>
            <a:off x="328217" y="4292301"/>
            <a:ext cx="2856047" cy="931824"/>
            <a:chOff x="1202463" y="2311923"/>
            <a:chExt cx="2856047" cy="931824"/>
          </a:xfrm>
        </p:grpSpPr>
        <p:sp>
          <p:nvSpPr>
            <p:cNvPr id="33" name="TextBox 32"/>
            <p:cNvSpPr txBox="1"/>
            <p:nvPr/>
          </p:nvSpPr>
          <p:spPr>
            <a:xfrm>
              <a:off x="1202463" y="2905193"/>
              <a:ext cx="1497526"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Collaring Key</a:t>
              </a:r>
              <a:endParaRPr lang="en-US" sz="1600" dirty="0">
                <a:ln w="0"/>
                <a:solidFill>
                  <a:schemeClr val="bg1">
                    <a:lumMod val="85000"/>
                  </a:schemeClr>
                </a:solidFill>
                <a:latin typeface="Century Gothic" panose="020B0502020202020204" pitchFamily="34" charset="0"/>
              </a:endParaRPr>
            </a:p>
          </p:txBody>
        </p:sp>
        <p:cxnSp>
          <p:nvCxnSpPr>
            <p:cNvPr id="34" name="Straight Arrow Connector 33"/>
            <p:cNvCxnSpPr/>
            <p:nvPr/>
          </p:nvCxnSpPr>
          <p:spPr>
            <a:xfrm flipV="1">
              <a:off x="2672011" y="2311923"/>
              <a:ext cx="1386499" cy="848468"/>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23" name="Group 22"/>
          <p:cNvGrpSpPr/>
          <p:nvPr/>
        </p:nvGrpSpPr>
        <p:grpSpPr>
          <a:xfrm>
            <a:off x="4808668" y="3242244"/>
            <a:ext cx="6567563" cy="2320435"/>
            <a:chOff x="4808668" y="3242244"/>
            <a:chExt cx="6567563" cy="2320435"/>
          </a:xfrm>
        </p:grpSpPr>
        <p:sp>
          <p:nvSpPr>
            <p:cNvPr id="40" name="TextBox 39"/>
            <p:cNvSpPr txBox="1"/>
            <p:nvPr/>
          </p:nvSpPr>
          <p:spPr>
            <a:xfrm>
              <a:off x="10635323" y="5224125"/>
              <a:ext cx="74090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Trace</a:t>
              </a:r>
              <a:endParaRPr lang="en-US" sz="1600" dirty="0">
                <a:ln w="0"/>
                <a:solidFill>
                  <a:schemeClr val="bg1">
                    <a:lumMod val="85000"/>
                  </a:schemeClr>
                </a:solidFill>
                <a:latin typeface="Century Gothic" panose="020B0502020202020204" pitchFamily="34" charset="0"/>
              </a:endParaRPr>
            </a:p>
          </p:txBody>
        </p:sp>
        <p:cxnSp>
          <p:nvCxnSpPr>
            <p:cNvPr id="41" name="Straight Arrow Connector 40"/>
            <p:cNvCxnSpPr>
              <a:stCxn id="40" idx="1"/>
            </p:cNvCxnSpPr>
            <p:nvPr/>
          </p:nvCxnSpPr>
          <p:spPr>
            <a:xfrm flipH="1" flipV="1">
              <a:off x="4808668" y="3242244"/>
              <a:ext cx="5826655" cy="2151158"/>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18" name="Group 17"/>
          <p:cNvGrpSpPr/>
          <p:nvPr/>
        </p:nvGrpSpPr>
        <p:grpSpPr>
          <a:xfrm>
            <a:off x="3851238" y="4477489"/>
            <a:ext cx="4357982" cy="2094917"/>
            <a:chOff x="4787895" y="4525335"/>
            <a:chExt cx="4357982" cy="2094917"/>
          </a:xfrm>
        </p:grpSpPr>
        <p:sp>
          <p:nvSpPr>
            <p:cNvPr id="43" name="TextBox 42"/>
            <p:cNvSpPr txBox="1"/>
            <p:nvPr/>
          </p:nvSpPr>
          <p:spPr>
            <a:xfrm>
              <a:off x="7223556" y="6281698"/>
              <a:ext cx="1922321"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Removable poles</a:t>
              </a:r>
              <a:endParaRPr lang="en-US" sz="1600" dirty="0">
                <a:ln w="0"/>
                <a:solidFill>
                  <a:schemeClr val="bg1">
                    <a:lumMod val="85000"/>
                  </a:schemeClr>
                </a:solidFill>
                <a:latin typeface="Century Gothic" panose="020B0502020202020204" pitchFamily="34" charset="0"/>
              </a:endParaRPr>
            </a:p>
          </p:txBody>
        </p:sp>
        <p:cxnSp>
          <p:nvCxnSpPr>
            <p:cNvPr id="44" name="Straight Arrow Connector 43"/>
            <p:cNvCxnSpPr/>
            <p:nvPr/>
          </p:nvCxnSpPr>
          <p:spPr>
            <a:xfrm flipH="1" flipV="1">
              <a:off x="4787895" y="4525335"/>
              <a:ext cx="2553056" cy="1766859"/>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31" name="Group 30"/>
          <p:cNvGrpSpPr/>
          <p:nvPr/>
        </p:nvGrpSpPr>
        <p:grpSpPr>
          <a:xfrm>
            <a:off x="7562626" y="5109882"/>
            <a:ext cx="2819428" cy="938875"/>
            <a:chOff x="7517519" y="754571"/>
            <a:chExt cx="2819428" cy="938875"/>
          </a:xfrm>
        </p:grpSpPr>
        <p:sp>
          <p:nvSpPr>
            <p:cNvPr id="46" name="TextBox 45"/>
            <p:cNvSpPr txBox="1"/>
            <p:nvPr/>
          </p:nvSpPr>
          <p:spPr>
            <a:xfrm>
              <a:off x="8889115" y="1354892"/>
              <a:ext cx="1447832"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Shell (15mm)</a:t>
              </a:r>
              <a:endParaRPr lang="en-US" sz="1600" dirty="0">
                <a:ln w="0"/>
                <a:solidFill>
                  <a:schemeClr val="bg1">
                    <a:lumMod val="85000"/>
                  </a:schemeClr>
                </a:solidFill>
                <a:latin typeface="Century Gothic" panose="020B0502020202020204" pitchFamily="34" charset="0"/>
              </a:endParaRPr>
            </a:p>
          </p:txBody>
        </p:sp>
        <p:cxnSp>
          <p:nvCxnSpPr>
            <p:cNvPr id="47" name="Straight Arrow Connector 46"/>
            <p:cNvCxnSpPr/>
            <p:nvPr/>
          </p:nvCxnSpPr>
          <p:spPr>
            <a:xfrm flipH="1" flipV="1">
              <a:off x="7517519" y="754571"/>
              <a:ext cx="1357380" cy="787726"/>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sp>
        <p:nvSpPr>
          <p:cNvPr id="49" name="Ορθογώνιο 12"/>
          <p:cNvSpPr/>
          <p:nvPr/>
        </p:nvSpPr>
        <p:spPr>
          <a:xfrm>
            <a:off x="3088606" y="131302"/>
            <a:ext cx="601478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3088606" y="74831"/>
            <a:ext cx="6014788"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Main Design Features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19" name="Group 18"/>
          <p:cNvGrpSpPr/>
          <p:nvPr/>
        </p:nvGrpSpPr>
        <p:grpSpPr>
          <a:xfrm>
            <a:off x="7248059" y="2083653"/>
            <a:ext cx="4132789" cy="338554"/>
            <a:chOff x="6100707" y="5215564"/>
            <a:chExt cx="4132789" cy="338554"/>
          </a:xfrm>
        </p:grpSpPr>
        <p:sp>
          <p:nvSpPr>
            <p:cNvPr id="52" name="TextBox 51"/>
            <p:cNvSpPr txBox="1"/>
            <p:nvPr/>
          </p:nvSpPr>
          <p:spPr>
            <a:xfrm>
              <a:off x="8436209" y="5215564"/>
              <a:ext cx="17972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Laminated yoke</a:t>
              </a:r>
              <a:endParaRPr lang="en-US" sz="1600" dirty="0">
                <a:ln w="0"/>
                <a:solidFill>
                  <a:schemeClr val="bg1">
                    <a:lumMod val="85000"/>
                  </a:schemeClr>
                </a:solidFill>
                <a:latin typeface="Century Gothic" panose="020B0502020202020204" pitchFamily="34" charset="0"/>
              </a:endParaRPr>
            </a:p>
          </p:txBody>
        </p:sp>
        <p:cxnSp>
          <p:nvCxnSpPr>
            <p:cNvPr id="53" name="Straight Arrow Connector 52"/>
            <p:cNvCxnSpPr/>
            <p:nvPr/>
          </p:nvCxnSpPr>
          <p:spPr>
            <a:xfrm flipH="1" flipV="1">
              <a:off x="6100707" y="5215564"/>
              <a:ext cx="2314146" cy="127104"/>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grpSp>
        <p:nvGrpSpPr>
          <p:cNvPr id="45" name="Group 44"/>
          <p:cNvGrpSpPr/>
          <p:nvPr/>
        </p:nvGrpSpPr>
        <p:grpSpPr>
          <a:xfrm>
            <a:off x="1823477" y="4077148"/>
            <a:ext cx="1887911" cy="2287976"/>
            <a:chOff x="3221585" y="4410520"/>
            <a:chExt cx="1887911" cy="2287976"/>
          </a:xfrm>
        </p:grpSpPr>
        <p:sp>
          <p:nvSpPr>
            <p:cNvPr id="48" name="TextBox 47"/>
            <p:cNvSpPr txBox="1"/>
            <p:nvPr/>
          </p:nvSpPr>
          <p:spPr>
            <a:xfrm>
              <a:off x="3221585" y="6359942"/>
              <a:ext cx="130516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Nb</a:t>
              </a:r>
              <a:r>
                <a:rPr lang="en-US" sz="1200" dirty="0" smtClean="0">
                  <a:ln w="0"/>
                  <a:solidFill>
                    <a:schemeClr val="bg1">
                      <a:lumMod val="85000"/>
                    </a:schemeClr>
                  </a:solidFill>
                  <a:latin typeface="Century Gothic" panose="020B0502020202020204" pitchFamily="34" charset="0"/>
                </a:rPr>
                <a:t>3</a:t>
              </a:r>
              <a:r>
                <a:rPr lang="en-US" sz="1600" dirty="0" smtClean="0">
                  <a:ln w="0"/>
                  <a:solidFill>
                    <a:schemeClr val="bg1">
                      <a:lumMod val="85000"/>
                    </a:schemeClr>
                  </a:solidFill>
                  <a:latin typeface="Century Gothic" panose="020B0502020202020204" pitchFamily="34" charset="0"/>
                </a:rPr>
                <a:t>Sn coils</a:t>
              </a:r>
              <a:endParaRPr lang="en-US" sz="1600" dirty="0">
                <a:ln w="0"/>
                <a:solidFill>
                  <a:schemeClr val="bg1">
                    <a:lumMod val="85000"/>
                  </a:schemeClr>
                </a:solidFill>
                <a:latin typeface="Century Gothic" panose="020B0502020202020204" pitchFamily="34" charset="0"/>
              </a:endParaRPr>
            </a:p>
          </p:txBody>
        </p:sp>
        <p:cxnSp>
          <p:nvCxnSpPr>
            <p:cNvPr id="51" name="Straight Arrow Connector 50"/>
            <p:cNvCxnSpPr>
              <a:stCxn id="48" idx="0"/>
            </p:cNvCxnSpPr>
            <p:nvPr/>
          </p:nvCxnSpPr>
          <p:spPr>
            <a:xfrm flipV="1">
              <a:off x="3874168" y="4410520"/>
              <a:ext cx="1235328" cy="1949422"/>
            </a:xfrm>
            <a:prstGeom prst="straightConnector1">
              <a:avLst/>
            </a:prstGeom>
            <a:ln w="38100">
              <a:prstDash val="sysDot"/>
              <a:tailEnd type="triangle"/>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2310927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7324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026"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528" t="8744" r="11626" b="2355"/>
          <a:stretch/>
        </p:blipFill>
        <p:spPr bwMode="auto">
          <a:xfrm>
            <a:off x="760020" y="1591901"/>
            <a:ext cx="4286993" cy="4540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805495" y="1591902"/>
            <a:ext cx="6460934" cy="2062103"/>
          </a:xfrm>
          <a:prstGeom prst="rect">
            <a:avLst/>
          </a:prstGeom>
          <a:noFill/>
        </p:spPr>
        <p:txBody>
          <a:bodyPr wrap="square" rtlCol="0">
            <a:spAutoFit/>
          </a:bodyPr>
          <a:lstStyle/>
          <a:p>
            <a:r>
              <a:rPr lang="en-US" sz="1600" dirty="0" smtClean="0">
                <a:solidFill>
                  <a:schemeClr val="bg1">
                    <a:lumMod val="75000"/>
                  </a:schemeClr>
                </a:solidFill>
                <a:latin typeface="Century Gothic" pitchFamily="34" charset="0"/>
              </a:rPr>
              <a:t>Height of Keyways: 12 mm</a:t>
            </a:r>
          </a:p>
          <a:p>
            <a:endParaRPr lang="en-US" sz="1600" dirty="0">
              <a:solidFill>
                <a:schemeClr val="bg1">
                  <a:lumMod val="75000"/>
                </a:schemeClr>
              </a:solidFill>
              <a:latin typeface="Century Gothic" pitchFamily="34" charset="0"/>
            </a:endParaRPr>
          </a:p>
          <a:p>
            <a:endParaRPr lang="en-US" sz="1600" dirty="0" smtClean="0">
              <a:solidFill>
                <a:schemeClr val="bg1">
                  <a:lumMod val="75000"/>
                </a:schemeClr>
              </a:solidFill>
              <a:latin typeface="Century Gothic" pitchFamily="34" charset="0"/>
            </a:endParaRPr>
          </a:p>
          <a:p>
            <a:r>
              <a:rPr lang="en-US" sz="1600" dirty="0" smtClean="0">
                <a:solidFill>
                  <a:schemeClr val="bg1">
                    <a:lumMod val="75000"/>
                  </a:schemeClr>
                </a:solidFill>
                <a:latin typeface="Century Gothic" pitchFamily="34" charset="0"/>
              </a:rPr>
              <a:t>Vertical Deformation of Probes (active side of the keyways):</a:t>
            </a:r>
          </a:p>
          <a:p>
            <a:endParaRPr lang="en-US" sz="1600" dirty="0">
              <a:solidFill>
                <a:schemeClr val="bg1">
                  <a:lumMod val="75000"/>
                </a:schemeClr>
              </a:solidFill>
              <a:latin typeface="Century Gothic" pitchFamily="34" charset="0"/>
            </a:endParaRPr>
          </a:p>
          <a:p>
            <a:endParaRPr lang="en-US" sz="1600" dirty="0" smtClean="0">
              <a:solidFill>
                <a:schemeClr val="bg1">
                  <a:lumMod val="75000"/>
                </a:schemeClr>
              </a:solidFill>
              <a:latin typeface="Century Gothic" pitchFamily="34" charset="0"/>
            </a:endParaRPr>
          </a:p>
          <a:p>
            <a:endParaRPr lang="en-US" sz="1600" dirty="0">
              <a:solidFill>
                <a:schemeClr val="bg1">
                  <a:lumMod val="75000"/>
                </a:schemeClr>
              </a:solidFill>
              <a:latin typeface="Century Gothic" pitchFamily="34" charset="0"/>
            </a:endParaRPr>
          </a:p>
          <a:p>
            <a:r>
              <a:rPr lang="en-US" sz="1600" dirty="0" smtClean="0">
                <a:solidFill>
                  <a:schemeClr val="bg1">
                    <a:lumMod val="75000"/>
                  </a:schemeClr>
                </a:solidFill>
                <a:latin typeface="Century Gothic" pitchFamily="34" charset="0"/>
              </a:rPr>
              <a:t>Remaining gap for the tapered keys: 11.84 mm</a:t>
            </a:r>
          </a:p>
        </p:txBody>
      </p:sp>
      <p:pic>
        <p:nvPicPr>
          <p:cNvPr id="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6493" y="3654005"/>
            <a:ext cx="3255548" cy="2862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1464215063"/>
              </p:ext>
            </p:extLst>
          </p:nvPr>
        </p:nvGraphicFramePr>
        <p:xfrm>
          <a:off x="7377343" y="2730767"/>
          <a:ext cx="2627792" cy="548640"/>
        </p:xfrm>
        <a:graphic>
          <a:graphicData uri="http://schemas.openxmlformats.org/drawingml/2006/table">
            <a:tbl>
              <a:tblPr firstRow="1" bandRow="1">
                <a:tableStyleId>{5C22544A-7EE6-4342-B048-85BDC9FD1C3A}</a:tableStyleId>
              </a:tblPr>
              <a:tblGrid>
                <a:gridCol w="1313896"/>
                <a:gridCol w="1313896"/>
              </a:tblGrid>
              <a:tr h="248626">
                <a:tc>
                  <a:txBody>
                    <a:bodyPr/>
                    <a:lstStyle/>
                    <a:p>
                      <a:pPr algn="ctr"/>
                      <a:r>
                        <a:rPr lang="en-US" sz="1200" dirty="0" smtClean="0">
                          <a:latin typeface="Century Gothic" pitchFamily="34" charset="0"/>
                        </a:rPr>
                        <a:t>Upper Collar</a:t>
                      </a:r>
                      <a:endParaRPr lang="en-US" sz="1200" dirty="0">
                        <a:latin typeface="Century Gothic" pitchFamily="34" charset="0"/>
                      </a:endParaRPr>
                    </a:p>
                  </a:txBody>
                  <a:tcPr/>
                </a:tc>
                <a:tc>
                  <a:txBody>
                    <a:bodyPr/>
                    <a:lstStyle/>
                    <a:p>
                      <a:pPr algn="ctr"/>
                      <a:r>
                        <a:rPr lang="en-US" sz="1200" dirty="0" smtClean="0">
                          <a:latin typeface="Century Gothic" pitchFamily="34" charset="0"/>
                        </a:rPr>
                        <a:t>Lower Collar</a:t>
                      </a:r>
                      <a:endParaRPr lang="en-US" sz="1200" dirty="0">
                        <a:latin typeface="Century Gothic" pitchFamily="34" charset="0"/>
                      </a:endParaRPr>
                    </a:p>
                  </a:txBody>
                  <a:tcPr/>
                </a:tc>
              </a:tr>
              <a:tr h="2486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Century Gothic" pitchFamily="34" charset="0"/>
                        </a:rPr>
                        <a:t>-0,077</a:t>
                      </a:r>
                    </a:p>
                  </a:txBody>
                  <a:tcPr/>
                </a:tc>
                <a:tc>
                  <a:txBody>
                    <a:bodyPr/>
                    <a:lstStyle/>
                    <a:p>
                      <a:pPr algn="ctr"/>
                      <a:r>
                        <a:rPr lang="en-US" sz="1200" dirty="0" smtClean="0">
                          <a:latin typeface="Century Gothic" pitchFamily="34" charset="0"/>
                        </a:rPr>
                        <a:t>0,085</a:t>
                      </a:r>
                      <a:endParaRPr lang="en-US" sz="1200" dirty="0">
                        <a:latin typeface="Century Gothic" pitchFamily="34" charset="0"/>
                      </a:endParaRPr>
                    </a:p>
                  </a:txBody>
                  <a:tcPr/>
                </a:tc>
              </a:tr>
            </a:tbl>
          </a:graphicData>
        </a:graphic>
      </p:graphicFrame>
      <p:sp>
        <p:nvSpPr>
          <p:cNvPr id="8" name="TextBox 7"/>
          <p:cNvSpPr txBox="1"/>
          <p:nvPr/>
        </p:nvSpPr>
        <p:spPr>
          <a:xfrm>
            <a:off x="5203769" y="751840"/>
            <a:ext cx="1784463"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Collaring Press</a:t>
            </a:r>
            <a:endParaRPr lang="en-US" dirty="0">
              <a:solidFill>
                <a:schemeClr val="bg1">
                  <a:lumMod val="85000"/>
                </a:schemeClr>
              </a:solidFill>
              <a:latin typeface="Century Gothic" panose="020B0502020202020204" pitchFamily="34" charset="0"/>
            </a:endParaRPr>
          </a:p>
        </p:txBody>
      </p:sp>
      <p:sp>
        <p:nvSpPr>
          <p:cNvPr id="9" name="Ορθογώνιο 25"/>
          <p:cNvSpPr/>
          <p:nvPr/>
        </p:nvSpPr>
        <p:spPr>
          <a:xfrm>
            <a:off x="4493230" y="121777"/>
            <a:ext cx="320554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TextBox 9"/>
          <p:cNvSpPr txBox="1"/>
          <p:nvPr/>
        </p:nvSpPr>
        <p:spPr>
          <a:xfrm>
            <a:off x="4719662" y="115185"/>
            <a:ext cx="275267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Tools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1" name="TextBox 1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565974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732465"/>
            <a:ext cx="12192000" cy="5932968"/>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 name="TextBox 1"/>
          <p:cNvSpPr txBox="1"/>
          <p:nvPr/>
        </p:nvSpPr>
        <p:spPr>
          <a:xfrm>
            <a:off x="5331207" y="751840"/>
            <a:ext cx="1529586" cy="369332"/>
          </a:xfrm>
          <a:prstGeom prst="rect">
            <a:avLst/>
          </a:prstGeom>
          <a:noFill/>
        </p:spPr>
        <p:txBody>
          <a:bodyPr wrap="none" rtlCol="0">
            <a:spAutoFit/>
          </a:bodyPr>
          <a:lstStyle/>
          <a:p>
            <a:r>
              <a:rPr lang="en-US" dirty="0" smtClean="0">
                <a:solidFill>
                  <a:schemeClr val="bg1">
                    <a:lumMod val="85000"/>
                  </a:schemeClr>
                </a:solidFill>
                <a:latin typeface="Century Gothic" panose="020B0502020202020204" pitchFamily="34" charset="0"/>
              </a:rPr>
              <a:t>Yoking Press</a:t>
            </a:r>
            <a:endParaRPr lang="en-US" dirty="0">
              <a:solidFill>
                <a:schemeClr val="bg1">
                  <a:lumMod val="85000"/>
                </a:schemeClr>
              </a:solidFill>
              <a:latin typeface="Century Gothic" panose="020B0502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332" y="1121172"/>
            <a:ext cx="10089335" cy="5488118"/>
          </a:xfrm>
          <a:prstGeom prst="rect">
            <a:avLst/>
          </a:prstGeom>
        </p:spPr>
      </p:pic>
      <p:sp>
        <p:nvSpPr>
          <p:cNvPr id="8" name="Ορθογώνιο 25"/>
          <p:cNvSpPr/>
          <p:nvPr/>
        </p:nvSpPr>
        <p:spPr>
          <a:xfrm>
            <a:off x="4493230" y="121777"/>
            <a:ext cx="3205540" cy="49752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0" name="TextBox 9"/>
          <p:cNvSpPr txBox="1"/>
          <p:nvPr/>
        </p:nvSpPr>
        <p:spPr>
          <a:xfrm>
            <a:off x="4719662" y="115185"/>
            <a:ext cx="2752677" cy="553998"/>
          </a:xfrm>
          <a:prstGeom prst="rect">
            <a:avLst/>
          </a:prstGeom>
          <a:noFill/>
        </p:spPr>
        <p:txBody>
          <a:bodyPr wrap="none" rtlCol="0">
            <a:spAutoFit/>
          </a:bodyPr>
          <a:lstStyle/>
          <a:p>
            <a:r>
              <a:rPr lang="en-US" sz="3000" dirty="0" smtClean="0">
                <a:ln w="0"/>
                <a:gradFill>
                  <a:gsLst>
                    <a:gs pos="21000">
                      <a:srgbClr val="53575C"/>
                    </a:gs>
                    <a:gs pos="88000">
                      <a:srgbClr val="C5C7CA"/>
                    </a:gs>
                  </a:gsLst>
                  <a:lin ang="5400000"/>
                </a:gradFill>
                <a:latin typeface="Century Gothic" panose="020B0502020202020204" pitchFamily="34" charset="0"/>
              </a:rPr>
              <a:t>Contact Tools</a:t>
            </a:r>
            <a:endParaRPr lang="en-US" sz="3000" dirty="0">
              <a:ln w="0"/>
              <a:gradFill>
                <a:gsLst>
                  <a:gs pos="21000">
                    <a:srgbClr val="53575C"/>
                  </a:gs>
                  <a:gs pos="88000">
                    <a:srgbClr val="C5C7CA"/>
                  </a:gs>
                </a:gsLst>
                <a:lin ang="5400000"/>
              </a:gradFill>
              <a:latin typeface="Century Gothic" panose="020B0502020202020204" pitchFamily="34" charset="0"/>
            </a:endParaRPr>
          </a:p>
        </p:txBody>
      </p:sp>
      <p:sp>
        <p:nvSpPr>
          <p:cNvPr id="11" name="TextBox 10"/>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Tree>
    <p:extLst>
      <p:ext uri="{BB962C8B-B14F-4D97-AF65-F5344CB8AC3E}">
        <p14:creationId xmlns:p14="http://schemas.microsoft.com/office/powerpoint/2010/main" val="3049670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5"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346964" y="131302"/>
            <a:ext cx="3498074"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478412" y="74831"/>
            <a:ext cx="3235181"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Coil Design</a:t>
            </a:r>
            <a:endParaRPr lang="en-US" sz="4400" dirty="0">
              <a:ln w="0"/>
              <a:gradFill>
                <a:gsLst>
                  <a:gs pos="21000">
                    <a:srgbClr val="53575C"/>
                  </a:gs>
                  <a:gs pos="88000">
                    <a:srgbClr val="C5C7CA"/>
                  </a:gs>
                </a:gsLst>
                <a:lin ang="5400000"/>
              </a:gradFill>
              <a:latin typeface="Century Gothic" panose="020B0502020202020204" pitchFamily="34" charset="0"/>
            </a:endParaRPr>
          </a:p>
        </p:txBody>
      </p:sp>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3454255" y="1039744"/>
            <a:ext cx="11454408" cy="5468124"/>
          </a:xfrm>
          <a:prstGeom prst="rect">
            <a:avLst/>
          </a:prstGeom>
          <a:ln>
            <a:noFill/>
          </a:ln>
          <a:extLst>
            <a:ext uri="{53640926-AAD7-44D8-BBD7-CCE9431645EC}">
              <a14:shadowObscured xmlns:a14="http://schemas.microsoft.com/office/drawing/2010/main"/>
            </a:ext>
          </a:extLst>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994" y="471739"/>
            <a:ext cx="6338604" cy="5907004"/>
          </a:xfrm>
          <a:prstGeom prst="rect">
            <a:avLst/>
          </a:prstGeom>
        </p:spPr>
      </p:pic>
      <p:grpSp>
        <p:nvGrpSpPr>
          <p:cNvPr id="25" name="Group 24"/>
          <p:cNvGrpSpPr/>
          <p:nvPr/>
        </p:nvGrpSpPr>
        <p:grpSpPr>
          <a:xfrm>
            <a:off x="8884357" y="1397901"/>
            <a:ext cx="3284903" cy="729528"/>
            <a:chOff x="-679492" y="2905193"/>
            <a:chExt cx="3284903" cy="729528"/>
          </a:xfrm>
        </p:grpSpPr>
        <p:sp>
          <p:nvSpPr>
            <p:cNvPr id="27" name="TextBox 26"/>
            <p:cNvSpPr txBox="1"/>
            <p:nvPr/>
          </p:nvSpPr>
          <p:spPr>
            <a:xfrm>
              <a:off x="1202463" y="2905193"/>
              <a:ext cx="140294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Filler Wedge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2"/>
            </p:cNvCxnSpPr>
            <p:nvPr/>
          </p:nvCxnSpPr>
          <p:spPr>
            <a:xfrm flipH="1">
              <a:off x="-679492" y="3243747"/>
              <a:ext cx="2583429" cy="390974"/>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30" name="Group 29"/>
          <p:cNvGrpSpPr/>
          <p:nvPr/>
        </p:nvGrpSpPr>
        <p:grpSpPr>
          <a:xfrm>
            <a:off x="5226282" y="2290997"/>
            <a:ext cx="2933861" cy="1566873"/>
            <a:chOff x="4425633" y="5119750"/>
            <a:chExt cx="2933861" cy="1566873"/>
          </a:xfrm>
        </p:grpSpPr>
        <p:sp>
          <p:nvSpPr>
            <p:cNvPr id="31" name="TextBox 30"/>
            <p:cNvSpPr txBox="1"/>
            <p:nvPr/>
          </p:nvSpPr>
          <p:spPr>
            <a:xfrm>
              <a:off x="4425633" y="6348069"/>
              <a:ext cx="1560042"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Loading Plate</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V="1">
              <a:off x="5205654" y="5119750"/>
              <a:ext cx="2153840" cy="122831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19" name="TextBox 18"/>
          <p:cNvSpPr txBox="1"/>
          <p:nvPr/>
        </p:nvSpPr>
        <p:spPr>
          <a:xfrm>
            <a:off x="0" y="5613797"/>
            <a:ext cx="9111790" cy="954107"/>
          </a:xfrm>
          <a:prstGeom prst="rect">
            <a:avLst/>
          </a:prstGeom>
          <a:noFill/>
        </p:spPr>
        <p:txBody>
          <a:bodyPr wrap="none" rtlCol="0">
            <a:spAutoFit/>
          </a:bodyPr>
          <a:lstStyle/>
          <a:p>
            <a:pPr marL="285750" indent="-285750">
              <a:buFont typeface="Arial" pitchFamily="34" charset="0"/>
              <a:buChar char="•"/>
            </a:pPr>
            <a:r>
              <a:rPr lang="en-US" sz="1400" dirty="0" smtClean="0">
                <a:solidFill>
                  <a:schemeClr val="bg1">
                    <a:lumMod val="85000"/>
                  </a:schemeClr>
                </a:solidFill>
                <a:latin typeface="Century Gothic" pitchFamily="34" charset="0"/>
              </a:rPr>
              <a:t>Single </a:t>
            </a:r>
            <a:r>
              <a:rPr lang="en-US" sz="1400" dirty="0">
                <a:solidFill>
                  <a:schemeClr val="bg1">
                    <a:lumMod val="85000"/>
                  </a:schemeClr>
                </a:solidFill>
                <a:latin typeface="Century Gothic" pitchFamily="34" charset="0"/>
              </a:rPr>
              <a:t>length of Rutherford-type cable without </a:t>
            </a:r>
            <a:r>
              <a:rPr lang="en-US" sz="1400" dirty="0" smtClean="0">
                <a:solidFill>
                  <a:schemeClr val="bg1">
                    <a:lumMod val="85000"/>
                  </a:schemeClr>
                </a:solidFill>
                <a:latin typeface="Century Gothic" pitchFamily="34" charset="0"/>
              </a:rPr>
              <a:t>internal </a:t>
            </a:r>
            <a:r>
              <a:rPr lang="en-US" sz="1400" dirty="0">
                <a:solidFill>
                  <a:schemeClr val="bg1">
                    <a:lumMod val="85000"/>
                  </a:schemeClr>
                </a:solidFill>
                <a:latin typeface="Century Gothic" pitchFamily="34" charset="0"/>
              </a:rPr>
              <a:t>splice</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Coil </a:t>
            </a:r>
            <a:r>
              <a:rPr lang="en-US" sz="1400" dirty="0">
                <a:solidFill>
                  <a:schemeClr val="bg1">
                    <a:lumMod val="85000"/>
                  </a:schemeClr>
                </a:solidFill>
                <a:latin typeface="Century Gothic" pitchFamily="34" charset="0"/>
              </a:rPr>
              <a:t>dimensions </a:t>
            </a:r>
            <a:r>
              <a:rPr lang="en-US" sz="1400" dirty="0" smtClean="0">
                <a:solidFill>
                  <a:schemeClr val="bg1">
                    <a:lumMod val="85000"/>
                  </a:schemeClr>
                </a:solidFill>
                <a:latin typeface="Century Gothic" pitchFamily="34" charset="0"/>
              </a:rPr>
              <a:t>&amp; fabrication </a:t>
            </a:r>
            <a:r>
              <a:rPr lang="en-US" sz="1400" dirty="0">
                <a:solidFill>
                  <a:schemeClr val="bg1">
                    <a:lumMod val="85000"/>
                  </a:schemeClr>
                </a:solidFill>
                <a:latin typeface="Century Gothic" pitchFamily="34" charset="0"/>
              </a:rPr>
              <a:t>process </a:t>
            </a:r>
            <a:r>
              <a:rPr lang="en-US" sz="1400" dirty="0" smtClean="0">
                <a:solidFill>
                  <a:schemeClr val="bg1">
                    <a:lumMod val="85000"/>
                  </a:schemeClr>
                </a:solidFill>
                <a:latin typeface="Century Gothic" pitchFamily="34" charset="0"/>
              </a:rPr>
              <a:t>identical </a:t>
            </a:r>
            <a:r>
              <a:rPr lang="en-US" sz="1400" dirty="0">
                <a:solidFill>
                  <a:schemeClr val="bg1">
                    <a:lumMod val="85000"/>
                  </a:schemeClr>
                </a:solidFill>
                <a:latin typeface="Century Gothic" pitchFamily="34" charset="0"/>
              </a:rPr>
              <a:t>to the QXF coils </a:t>
            </a:r>
            <a:r>
              <a:rPr lang="en-US" sz="1400" u="sng" dirty="0">
                <a:solidFill>
                  <a:schemeClr val="bg1">
                    <a:lumMod val="85000"/>
                  </a:schemeClr>
                </a:solidFill>
                <a:latin typeface="Century Gothic" pitchFamily="34" charset="0"/>
              </a:rPr>
              <a:t>except</a:t>
            </a:r>
            <a:r>
              <a:rPr lang="en-US" sz="1400" dirty="0">
                <a:solidFill>
                  <a:schemeClr val="bg1">
                    <a:lumMod val="85000"/>
                  </a:schemeClr>
                </a:solidFill>
                <a:latin typeface="Century Gothic" pitchFamily="34" charset="0"/>
              </a:rPr>
              <a:t> for the pole region</a:t>
            </a:r>
          </a:p>
          <a:p>
            <a:pPr marL="285750" indent="-285750">
              <a:buFont typeface="Arial" pitchFamily="34" charset="0"/>
              <a:buChar char="•"/>
            </a:pPr>
            <a:r>
              <a:rPr lang="en-US" sz="1400" dirty="0" smtClean="0">
                <a:solidFill>
                  <a:schemeClr val="bg1">
                    <a:lumMod val="85000"/>
                  </a:schemeClr>
                </a:solidFill>
                <a:latin typeface="Century Gothic" pitchFamily="34" charset="0"/>
              </a:rPr>
              <a:t>Additional </a:t>
            </a:r>
            <a:r>
              <a:rPr lang="en-US" sz="1400" u="sng" dirty="0">
                <a:solidFill>
                  <a:schemeClr val="bg1">
                    <a:lumMod val="85000"/>
                  </a:schemeClr>
                </a:solidFill>
                <a:latin typeface="Century Gothic" pitchFamily="34" charset="0"/>
              </a:rPr>
              <a:t>filler </a:t>
            </a:r>
            <a:r>
              <a:rPr lang="en-US" sz="1400" u="sng" dirty="0" smtClean="0">
                <a:solidFill>
                  <a:schemeClr val="bg1">
                    <a:lumMod val="85000"/>
                  </a:schemeClr>
                </a:solidFill>
                <a:latin typeface="Century Gothic" pitchFamily="34" charset="0"/>
              </a:rPr>
              <a:t>wedge </a:t>
            </a:r>
            <a:r>
              <a:rPr lang="en-US" sz="1400" dirty="0" smtClean="0">
                <a:solidFill>
                  <a:schemeClr val="bg1">
                    <a:lumMod val="85000"/>
                  </a:schemeClr>
                </a:solidFill>
                <a:latin typeface="Century Gothic" pitchFamily="34" charset="0"/>
              </a:rPr>
              <a:t>on </a:t>
            </a:r>
            <a:r>
              <a:rPr lang="en-US" sz="1400" dirty="0">
                <a:solidFill>
                  <a:schemeClr val="bg1">
                    <a:lumMod val="85000"/>
                  </a:schemeClr>
                </a:solidFill>
                <a:latin typeface="Century Gothic" pitchFamily="34" charset="0"/>
              </a:rPr>
              <a:t>the outer </a:t>
            </a:r>
            <a:r>
              <a:rPr lang="en-US" sz="1400" dirty="0" smtClean="0">
                <a:solidFill>
                  <a:schemeClr val="bg1">
                    <a:lumMod val="85000"/>
                  </a:schemeClr>
                </a:solidFill>
                <a:latin typeface="Century Gothic" pitchFamily="34" charset="0"/>
              </a:rPr>
              <a:t>layer to align the </a:t>
            </a:r>
            <a:r>
              <a:rPr lang="en-US" sz="1400" dirty="0">
                <a:solidFill>
                  <a:schemeClr val="bg1">
                    <a:lumMod val="85000"/>
                  </a:schemeClr>
                </a:solidFill>
                <a:latin typeface="Century Gothic" pitchFamily="34" charset="0"/>
              </a:rPr>
              <a:t>pole angle of the inner </a:t>
            </a:r>
            <a:r>
              <a:rPr lang="en-US" sz="1400" dirty="0" smtClean="0">
                <a:solidFill>
                  <a:schemeClr val="bg1">
                    <a:lumMod val="85000"/>
                  </a:schemeClr>
                </a:solidFill>
                <a:latin typeface="Century Gothic" pitchFamily="34" charset="0"/>
              </a:rPr>
              <a:t>&amp; </a:t>
            </a:r>
            <a:r>
              <a:rPr lang="en-US" sz="1400" dirty="0">
                <a:solidFill>
                  <a:schemeClr val="bg1">
                    <a:lumMod val="85000"/>
                  </a:schemeClr>
                </a:solidFill>
                <a:latin typeface="Century Gothic" pitchFamily="34" charset="0"/>
              </a:rPr>
              <a:t>outer winding layers </a:t>
            </a:r>
            <a:endParaRPr lang="en-US" sz="1400" dirty="0" smtClean="0">
              <a:solidFill>
                <a:schemeClr val="bg1">
                  <a:lumMod val="85000"/>
                </a:schemeClr>
              </a:solidFill>
              <a:latin typeface="Century Gothic" pitchFamily="34" charset="0"/>
            </a:endParaRPr>
          </a:p>
          <a:p>
            <a:pPr marL="285750" indent="-285750">
              <a:buFont typeface="Arial" pitchFamily="34" charset="0"/>
              <a:buChar char="•"/>
            </a:pPr>
            <a:r>
              <a:rPr lang="en-US" sz="1400" u="sng" dirty="0" smtClean="0">
                <a:solidFill>
                  <a:schemeClr val="bg1">
                    <a:lumMod val="85000"/>
                  </a:schemeClr>
                </a:solidFill>
                <a:latin typeface="Century Gothic" pitchFamily="34" charset="0"/>
              </a:rPr>
              <a:t>Loading plates </a:t>
            </a:r>
            <a:r>
              <a:rPr lang="en-US" sz="1400" dirty="0" smtClean="0">
                <a:solidFill>
                  <a:schemeClr val="bg1">
                    <a:lumMod val="85000"/>
                  </a:schemeClr>
                </a:solidFill>
                <a:latin typeface="Century Gothic" pitchFamily="34" charset="0"/>
              </a:rPr>
              <a:t>to protect the coil &amp; to distribute the pole pressure </a:t>
            </a:r>
          </a:p>
        </p:txBody>
      </p:sp>
    </p:spTree>
    <p:extLst>
      <p:ext uri="{BB962C8B-B14F-4D97-AF65-F5344CB8AC3E}">
        <p14:creationId xmlns:p14="http://schemas.microsoft.com/office/powerpoint/2010/main" val="99452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9">
                                            <p:txEl>
                                              <p:pRg st="1" end="1"/>
                                            </p:txEl>
                                          </p:spTgt>
                                        </p:tgtEl>
                                        <p:attrNameLst>
                                          <p:attrName>style.visibility</p:attrName>
                                        </p:attrNameLst>
                                      </p:cBhvr>
                                      <p:to>
                                        <p:strVal val="visible"/>
                                      </p:to>
                                    </p:set>
                                    <p:animEffect transition="in" filter="fade">
                                      <p:cBhvr>
                                        <p:cTn id="20" dur="500"/>
                                        <p:tgtEl>
                                          <p:spTgt spid="19">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9">
                                            <p:txEl>
                                              <p:pRg st="2" end="2"/>
                                            </p:txEl>
                                          </p:spTgt>
                                        </p:tgtEl>
                                        <p:attrNameLst>
                                          <p:attrName>style.visibility</p:attrName>
                                        </p:attrNameLst>
                                      </p:cBhvr>
                                      <p:to>
                                        <p:strVal val="visible"/>
                                      </p:to>
                                    </p:set>
                                    <p:animEffect transition="in" filter="fade">
                                      <p:cBhvr>
                                        <p:cTn id="29" dur="500"/>
                                        <p:tgtEl>
                                          <p:spTgt spid="19">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9">
                                            <p:txEl>
                                              <p:pRg st="3" end="3"/>
                                            </p:txEl>
                                          </p:spTgt>
                                        </p:tgtEl>
                                        <p:attrNameLst>
                                          <p:attrName>style.visibility</p:attrName>
                                        </p:attrNameLst>
                                      </p:cBhvr>
                                      <p:to>
                                        <p:strVal val="visible"/>
                                      </p:to>
                                    </p:set>
                                    <p:animEffect transition="in" filter="fade">
                                      <p:cBhvr>
                                        <p:cTn id="38" dur="5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10" name="Picture 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376474" y="721360"/>
            <a:ext cx="12944949" cy="6179680"/>
          </a:xfrm>
          <a:prstGeom prst="rect">
            <a:avLst/>
          </a:prstGeom>
        </p:spPr>
      </p:pic>
      <p:pic>
        <p:nvPicPr>
          <p:cNvPr id="12" name="Picture 11"/>
          <p:cNvPicPr>
            <a:picLocks noChangeAspect="1"/>
          </p:cNvPicPr>
          <p:nvPr/>
        </p:nvPicPr>
        <p:blipFill>
          <a:blip r:embed="rId6" cstate="print">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376474" y="718960"/>
            <a:ext cx="12944949" cy="6179680"/>
          </a:xfrm>
          <a:prstGeom prst="rect">
            <a:avLst/>
          </a:prstGeom>
        </p:spPr>
      </p:pic>
      <p:pic>
        <p:nvPicPr>
          <p:cNvPr id="8" name="Εικόνα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9"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20326" y="131302"/>
            <a:ext cx="375134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220326" y="74831"/>
            <a:ext cx="3751348"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Collared Coil</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25" name="Group 24"/>
          <p:cNvGrpSpPr/>
          <p:nvPr/>
        </p:nvGrpSpPr>
        <p:grpSpPr>
          <a:xfrm>
            <a:off x="1857657" y="1778333"/>
            <a:ext cx="4395998" cy="1057514"/>
            <a:chOff x="1202463" y="2905193"/>
            <a:chExt cx="4395998" cy="1057514"/>
          </a:xfrm>
        </p:grpSpPr>
        <p:sp>
          <p:nvSpPr>
            <p:cNvPr id="27" name="TextBox 26"/>
            <p:cNvSpPr txBox="1"/>
            <p:nvPr/>
          </p:nvSpPr>
          <p:spPr>
            <a:xfrm>
              <a:off x="1202463" y="2905193"/>
              <a:ext cx="2278188"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Vertical Pole Wedge</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p:nvPr/>
          </p:nvCxnSpPr>
          <p:spPr>
            <a:xfrm>
              <a:off x="2308276" y="3243747"/>
              <a:ext cx="3290185" cy="7189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30" name="Group 29"/>
          <p:cNvGrpSpPr/>
          <p:nvPr/>
        </p:nvGrpSpPr>
        <p:grpSpPr>
          <a:xfrm>
            <a:off x="1588137" y="3808800"/>
            <a:ext cx="3639600" cy="1909593"/>
            <a:chOff x="6279178" y="4869430"/>
            <a:chExt cx="3639600" cy="1909593"/>
          </a:xfrm>
        </p:grpSpPr>
        <p:sp>
          <p:nvSpPr>
            <p:cNvPr id="31" name="TextBox 30"/>
            <p:cNvSpPr txBox="1"/>
            <p:nvPr/>
          </p:nvSpPr>
          <p:spPr>
            <a:xfrm>
              <a:off x="6279178" y="6440469"/>
              <a:ext cx="2444900"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Pole Wedge</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V="1">
              <a:off x="7501628" y="4869430"/>
              <a:ext cx="2417150" cy="1571039"/>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pic>
        <p:nvPicPr>
          <p:cNvPr id="24"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8109"/>
          <a:stretch/>
        </p:blipFill>
        <p:spPr bwMode="auto">
          <a:xfrm>
            <a:off x="8878186" y="1662612"/>
            <a:ext cx="3749263" cy="4272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 name="Group 25"/>
          <p:cNvGrpSpPr/>
          <p:nvPr/>
        </p:nvGrpSpPr>
        <p:grpSpPr>
          <a:xfrm>
            <a:off x="9864171" y="3872598"/>
            <a:ext cx="2107442" cy="2149980"/>
            <a:chOff x="6058791" y="4629043"/>
            <a:chExt cx="2107442" cy="2149980"/>
          </a:xfrm>
        </p:grpSpPr>
        <p:sp>
          <p:nvSpPr>
            <p:cNvPr id="29" name="TextBox 28"/>
            <p:cNvSpPr txBox="1"/>
            <p:nvPr/>
          </p:nvSpPr>
          <p:spPr>
            <a:xfrm>
              <a:off x="6279178" y="6440469"/>
              <a:ext cx="1887055"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Stress relief notch</a:t>
              </a:r>
              <a:endParaRPr lang="en-US" sz="1600" dirty="0">
                <a:ln w="0"/>
                <a:solidFill>
                  <a:schemeClr val="bg1">
                    <a:lumMod val="85000"/>
                  </a:schemeClr>
                </a:solidFill>
                <a:latin typeface="Century Gothic" panose="020B0502020202020204" pitchFamily="34" charset="0"/>
              </a:endParaRPr>
            </a:p>
          </p:txBody>
        </p:sp>
        <p:cxnSp>
          <p:nvCxnSpPr>
            <p:cNvPr id="34" name="Straight Arrow Connector 33"/>
            <p:cNvCxnSpPr>
              <a:stCxn id="29" idx="0"/>
            </p:cNvCxnSpPr>
            <p:nvPr/>
          </p:nvCxnSpPr>
          <p:spPr>
            <a:xfrm flipH="1" flipV="1">
              <a:off x="6058791" y="4629043"/>
              <a:ext cx="1163915" cy="1811426"/>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18" name="TextBox 17"/>
          <p:cNvSpPr txBox="1"/>
          <p:nvPr/>
        </p:nvSpPr>
        <p:spPr>
          <a:xfrm>
            <a:off x="69669" y="3007381"/>
            <a:ext cx="3894015" cy="1600438"/>
          </a:xfrm>
          <a:prstGeom prst="rect">
            <a:avLst/>
          </a:prstGeom>
          <a:noFill/>
        </p:spPr>
        <p:txBody>
          <a:bodyPr wrap="none" rtlCol="0">
            <a:spAutoFit/>
          </a:bodyPr>
          <a:lstStyle/>
          <a:p>
            <a:r>
              <a:rPr lang="en-US" sz="1400" u="sng" dirty="0" smtClean="0">
                <a:solidFill>
                  <a:schemeClr val="bg1">
                    <a:lumMod val="75000"/>
                  </a:schemeClr>
                </a:solidFill>
                <a:latin typeface="Century Gothic" panose="020B0502020202020204" pitchFamily="34" charset="0"/>
              </a:rPr>
              <a:t>Collared Coil assembly:</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Impregnated coils  + Ground Insulation</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Pole Wedges insertion</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Collaring shoes</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 packs</a:t>
            </a:r>
          </a:p>
          <a:p>
            <a:pPr marL="342900" indent="-342900">
              <a:buFont typeface="+mj-lt"/>
              <a:buAutoNum type="arabicPeriod"/>
            </a:pPr>
            <a:r>
              <a:rPr lang="en-US" sz="1400" dirty="0" smtClean="0">
                <a:solidFill>
                  <a:schemeClr val="bg1">
                    <a:lumMod val="75000"/>
                  </a:schemeClr>
                </a:solidFill>
                <a:latin typeface="Century Gothic" panose="020B0502020202020204" pitchFamily="34" charset="0"/>
              </a:rPr>
              <a:t>Collaring Press</a:t>
            </a:r>
          </a:p>
          <a:p>
            <a:endParaRPr lang="en-US" sz="1400" dirty="0">
              <a:solidFill>
                <a:schemeClr val="bg1">
                  <a:lumMod val="75000"/>
                </a:schemeClr>
              </a:solidFill>
              <a:latin typeface="Century Gothic" panose="020B0502020202020204" pitchFamily="34" charset="0"/>
            </a:endParaRPr>
          </a:p>
        </p:txBody>
      </p:sp>
      <p:sp>
        <p:nvSpPr>
          <p:cNvPr id="19" name="Oval 18"/>
          <p:cNvSpPr/>
          <p:nvPr/>
        </p:nvSpPr>
        <p:spPr>
          <a:xfrm>
            <a:off x="6847367" y="3327991"/>
            <a:ext cx="1329070" cy="89313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flipH="1">
            <a:off x="8197703" y="3756360"/>
            <a:ext cx="701749" cy="990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30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fade">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1" end="1"/>
                                            </p:txEl>
                                          </p:spTgt>
                                        </p:tgtEl>
                                        <p:attrNameLst>
                                          <p:attrName>style.visibility</p:attrName>
                                        </p:attrNameLst>
                                      </p:cBhvr>
                                      <p:to>
                                        <p:strVal val="visible"/>
                                      </p:to>
                                    </p:set>
                                    <p:animEffect transition="in" filter="fade">
                                      <p:cBhvr>
                                        <p:cTn id="17" dur="500"/>
                                        <p:tgtEl>
                                          <p:spTgt spid="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xEl>
                                              <p:pRg st="2" end="2"/>
                                            </p:txEl>
                                          </p:spTgt>
                                        </p:tgtEl>
                                        <p:attrNameLst>
                                          <p:attrName>style.visibility</p:attrName>
                                        </p:attrNameLst>
                                      </p:cBhvr>
                                      <p:to>
                                        <p:strVal val="visible"/>
                                      </p:to>
                                    </p:set>
                                    <p:animEffect transition="in" filter="fade">
                                      <p:cBhvr>
                                        <p:cTn id="22" dur="500"/>
                                        <p:tgtEl>
                                          <p:spTgt spid="1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xEl>
                                              <p:pRg st="3" end="3"/>
                                            </p:txEl>
                                          </p:spTgt>
                                        </p:tgtEl>
                                        <p:attrNameLst>
                                          <p:attrName>style.visibility</p:attrName>
                                        </p:attrNameLst>
                                      </p:cBhvr>
                                      <p:to>
                                        <p:strVal val="visible"/>
                                      </p:to>
                                    </p:set>
                                    <p:animEffect transition="in" filter="fade">
                                      <p:cBhvr>
                                        <p:cTn id="27" dur="500"/>
                                        <p:tgtEl>
                                          <p:spTgt spid="1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xEl>
                                              <p:pRg st="4" end="4"/>
                                            </p:txEl>
                                          </p:spTgt>
                                        </p:tgtEl>
                                        <p:attrNameLst>
                                          <p:attrName>style.visibility</p:attrName>
                                        </p:attrNameLst>
                                      </p:cBhvr>
                                      <p:to>
                                        <p:strVal val="visible"/>
                                      </p:to>
                                    </p:set>
                                    <p:animEffect transition="in" filter="fade">
                                      <p:cBhvr>
                                        <p:cTn id="32" dur="500"/>
                                        <p:tgtEl>
                                          <p:spTgt spid="1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xEl>
                                              <p:pRg st="5" end="5"/>
                                            </p:txEl>
                                          </p:spTgt>
                                        </p:tgtEl>
                                        <p:attrNameLst>
                                          <p:attrName>style.visibility</p:attrName>
                                        </p:attrNameLst>
                                      </p:cBhvr>
                                      <p:to>
                                        <p:strVal val="visible"/>
                                      </p:to>
                                    </p:set>
                                    <p:animEffect transition="in" filter="fade">
                                      <p:cBhvr>
                                        <p:cTn id="37" dur="500"/>
                                        <p:tgtEl>
                                          <p:spTgt spid="18">
                                            <p:txEl>
                                              <p:pRg st="5" end="5"/>
                                            </p:txEl>
                                          </p:spTgt>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10"/>
                                        </p:tgtEl>
                                      </p:cBhvr>
                                    </p:animEffect>
                                    <p:set>
                                      <p:cBhvr>
                                        <p:cTn id="46" dur="1" fill="hold">
                                          <p:stCondLst>
                                            <p:cond delay="499"/>
                                          </p:stCondLst>
                                        </p:cTn>
                                        <p:tgtEl>
                                          <p:spTgt spid="1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par>
                                <p:cTn id="62" presetID="10" presetClass="entr" presetSubtype="0"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21" name="Picture 20"/>
          <p:cNvPicPr/>
          <p:nvPr/>
        </p:nvPicPr>
        <p:blipFill>
          <a:blip r:embed="rId4">
            <a:extLst>
              <a:ext uri="{28A0092B-C50C-407E-A947-70E740481C1C}">
                <a14:useLocalDpi xmlns:a14="http://schemas.microsoft.com/office/drawing/2010/main" val="0"/>
              </a:ext>
            </a:extLst>
          </a:blip>
          <a:stretch>
            <a:fillRect/>
          </a:stretch>
        </p:blipFill>
        <p:spPr bwMode="auto">
          <a:xfrm>
            <a:off x="307930" y="1352042"/>
            <a:ext cx="7993768" cy="4423642"/>
          </a:xfrm>
          <a:prstGeom prst="rect">
            <a:avLst/>
          </a:prstGeom>
          <a:ln>
            <a:noFill/>
          </a:ln>
          <a:effectLst>
            <a:softEdge rad="112500"/>
          </a:effectLst>
          <a:extLst>
            <a:ext uri="{53640926-AAD7-44D8-BBD7-CCE9431645EC}">
              <a14:shadowObscured xmlns:a14="http://schemas.microsoft.com/office/drawing/2010/main"/>
            </a:ext>
          </a:extLst>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6"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49" name="Ορθογώνιο 12"/>
          <p:cNvSpPr/>
          <p:nvPr/>
        </p:nvSpPr>
        <p:spPr>
          <a:xfrm>
            <a:off x="4220326" y="131302"/>
            <a:ext cx="3751348"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0" name="TextBox 49"/>
          <p:cNvSpPr txBox="1"/>
          <p:nvPr/>
        </p:nvSpPr>
        <p:spPr>
          <a:xfrm>
            <a:off x="4350172" y="74831"/>
            <a:ext cx="3491661" cy="769441"/>
          </a:xfrm>
          <a:prstGeom prst="rect">
            <a:avLst/>
          </a:prstGeom>
          <a:noFill/>
        </p:spPr>
        <p:txBody>
          <a:bodyPr wrap="none" rtlCol="0">
            <a:spAutoFit/>
          </a:bodyPr>
          <a:lstStyle/>
          <a:p>
            <a:pPr algn="ctr"/>
            <a:r>
              <a:rPr lang="en-US" sz="4400" dirty="0" smtClean="0">
                <a:ln w="0"/>
                <a:gradFill>
                  <a:gsLst>
                    <a:gs pos="21000">
                      <a:srgbClr val="53575C"/>
                    </a:gs>
                    <a:gs pos="88000">
                      <a:srgbClr val="C5C7CA"/>
                    </a:gs>
                  </a:gsLst>
                  <a:lin ang="5400000"/>
                </a:gradFill>
                <a:latin typeface="Century Gothic" panose="020B0502020202020204" pitchFamily="34" charset="0"/>
              </a:rPr>
              <a:t>Yoke &amp; Shell</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10" name="Group 9"/>
          <p:cNvGrpSpPr/>
          <p:nvPr/>
        </p:nvGrpSpPr>
        <p:grpSpPr>
          <a:xfrm>
            <a:off x="1596401" y="3616960"/>
            <a:ext cx="4638384" cy="1865436"/>
            <a:chOff x="1970711" y="4245539"/>
            <a:chExt cx="4638384" cy="1865436"/>
          </a:xfrm>
        </p:grpSpPr>
        <p:grpSp>
          <p:nvGrpSpPr>
            <p:cNvPr id="30" name="Group 29"/>
            <p:cNvGrpSpPr/>
            <p:nvPr/>
          </p:nvGrpSpPr>
          <p:grpSpPr>
            <a:xfrm>
              <a:off x="5021801" y="4245539"/>
              <a:ext cx="1587294" cy="1865436"/>
              <a:chOff x="6279178" y="4913587"/>
              <a:chExt cx="1587294" cy="1865436"/>
            </a:xfrm>
          </p:grpSpPr>
          <p:sp>
            <p:nvSpPr>
              <p:cNvPr id="31" name="TextBox 30"/>
              <p:cNvSpPr txBox="1"/>
              <p:nvPr/>
            </p:nvSpPr>
            <p:spPr>
              <a:xfrm>
                <a:off x="6279178" y="6440469"/>
                <a:ext cx="1587294"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Horizontal split</a:t>
                </a:r>
                <a:endParaRPr lang="en-US" sz="1600" dirty="0">
                  <a:ln w="0"/>
                  <a:solidFill>
                    <a:schemeClr val="bg1">
                      <a:lumMod val="85000"/>
                    </a:schemeClr>
                  </a:solidFill>
                  <a:latin typeface="Century Gothic" panose="020B0502020202020204" pitchFamily="34" charset="0"/>
                </a:endParaRPr>
              </a:p>
            </p:txBody>
          </p:sp>
          <p:cxnSp>
            <p:nvCxnSpPr>
              <p:cNvPr id="32" name="Straight Arrow Connector 31"/>
              <p:cNvCxnSpPr>
                <a:stCxn id="31" idx="0"/>
              </p:cNvCxnSpPr>
              <p:nvPr/>
            </p:nvCxnSpPr>
            <p:spPr>
              <a:xfrm flipH="1" flipV="1">
                <a:off x="6819698" y="4913587"/>
                <a:ext cx="253127" cy="1526882"/>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20" name="Straight Arrow Connector 19"/>
            <p:cNvCxnSpPr>
              <a:stCxn id="31" idx="0"/>
            </p:cNvCxnSpPr>
            <p:nvPr/>
          </p:nvCxnSpPr>
          <p:spPr>
            <a:xfrm flipH="1" flipV="1">
              <a:off x="1970711" y="4304261"/>
              <a:ext cx="3844737" cy="1468160"/>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grpSp>
        <p:nvGrpSpPr>
          <p:cNvPr id="22" name="Group 21"/>
          <p:cNvGrpSpPr/>
          <p:nvPr/>
        </p:nvGrpSpPr>
        <p:grpSpPr>
          <a:xfrm>
            <a:off x="4326123" y="2055103"/>
            <a:ext cx="7692433" cy="3017520"/>
            <a:chOff x="4043680" y="2428240"/>
            <a:chExt cx="7692433" cy="3017520"/>
          </a:xfrm>
        </p:grpSpPr>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40008" y="2543492"/>
              <a:ext cx="4996105" cy="2764776"/>
            </a:xfrm>
            <a:prstGeom prst="rect">
              <a:avLst/>
            </a:prstGeom>
          </p:spPr>
        </p:pic>
        <p:sp>
          <p:nvSpPr>
            <p:cNvPr id="16" name="Rectangle 15"/>
            <p:cNvSpPr/>
            <p:nvPr/>
          </p:nvSpPr>
          <p:spPr>
            <a:xfrm>
              <a:off x="6609095" y="2428240"/>
              <a:ext cx="3958656" cy="3017520"/>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5232400" y="3943940"/>
              <a:ext cx="13766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4043680" y="3616960"/>
              <a:ext cx="1178560" cy="711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10121072" y="3620789"/>
            <a:ext cx="763351" cy="270358"/>
            <a:chOff x="9787829" y="3993926"/>
            <a:chExt cx="763351" cy="270358"/>
          </a:xfrm>
        </p:grpSpPr>
        <p:cxnSp>
          <p:nvCxnSpPr>
            <p:cNvPr id="24" name="Straight Arrow Connector 23"/>
            <p:cNvCxnSpPr/>
            <p:nvPr/>
          </p:nvCxnSpPr>
          <p:spPr>
            <a:xfrm>
              <a:off x="9804400" y="3994292"/>
              <a:ext cx="0" cy="2699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787829" y="3993926"/>
              <a:ext cx="763351" cy="261610"/>
            </a:xfrm>
            <a:prstGeom prst="rect">
              <a:avLst/>
            </a:prstGeom>
            <a:noFill/>
          </p:spPr>
          <p:txBody>
            <a:bodyPr wrap="none" rtlCol="0">
              <a:spAutoFit/>
            </a:bodyPr>
            <a:lstStyle/>
            <a:p>
              <a:r>
                <a:rPr lang="en-US" sz="1100" dirty="0" smtClean="0">
                  <a:solidFill>
                    <a:schemeClr val="bg1">
                      <a:lumMod val="75000"/>
                    </a:schemeClr>
                  </a:solidFill>
                  <a:latin typeface="Century Gothic" panose="020B0502020202020204" pitchFamily="34" charset="0"/>
                </a:rPr>
                <a:t>0.05 mm</a:t>
              </a:r>
              <a:endParaRPr lang="en-US" sz="1100" dirty="0">
                <a:solidFill>
                  <a:schemeClr val="bg1">
                    <a:lumMod val="75000"/>
                  </a:schemeClr>
                </a:solidFill>
                <a:latin typeface="Century Gothic" panose="020B0502020202020204" pitchFamily="34" charset="0"/>
              </a:endParaRPr>
            </a:p>
          </p:txBody>
        </p:sp>
      </p:grpSp>
      <p:grpSp>
        <p:nvGrpSpPr>
          <p:cNvPr id="40" name="Group 39"/>
          <p:cNvGrpSpPr/>
          <p:nvPr/>
        </p:nvGrpSpPr>
        <p:grpSpPr>
          <a:xfrm>
            <a:off x="8893072" y="3715511"/>
            <a:ext cx="498855" cy="415269"/>
            <a:chOff x="8559829" y="4088648"/>
            <a:chExt cx="498855" cy="415269"/>
          </a:xfrm>
        </p:grpSpPr>
        <p:sp>
          <p:nvSpPr>
            <p:cNvPr id="34" name="TextBox 33"/>
            <p:cNvSpPr txBox="1"/>
            <p:nvPr/>
          </p:nvSpPr>
          <p:spPr>
            <a:xfrm>
              <a:off x="8559829" y="4273085"/>
              <a:ext cx="498855" cy="230832"/>
            </a:xfrm>
            <a:prstGeom prst="rect">
              <a:avLst/>
            </a:prstGeom>
            <a:noFill/>
          </p:spPr>
          <p:txBody>
            <a:bodyPr wrap="none" rtlCol="0">
              <a:spAutoFit/>
            </a:bodyPr>
            <a:lstStyle/>
            <a:p>
              <a:r>
                <a:rPr lang="en-US" sz="900" dirty="0" smtClean="0">
                  <a:solidFill>
                    <a:schemeClr val="bg1">
                      <a:lumMod val="75000"/>
                    </a:schemeClr>
                  </a:solidFill>
                  <a:latin typeface="Century Gothic" panose="020B0502020202020204" pitchFamily="34" charset="0"/>
                </a:rPr>
                <a:t>0 mm</a:t>
              </a:r>
              <a:endParaRPr lang="en-US" sz="900" dirty="0">
                <a:solidFill>
                  <a:schemeClr val="bg1">
                    <a:lumMod val="75000"/>
                  </a:schemeClr>
                </a:solidFill>
                <a:latin typeface="Century Gothic" panose="020B0502020202020204" pitchFamily="34" charset="0"/>
              </a:endParaRPr>
            </a:p>
          </p:txBody>
        </p:sp>
        <p:cxnSp>
          <p:nvCxnSpPr>
            <p:cNvPr id="35" name="Straight Arrow Connector 34"/>
            <p:cNvCxnSpPr/>
            <p:nvPr/>
          </p:nvCxnSpPr>
          <p:spPr>
            <a:xfrm>
              <a:off x="8727440" y="4088648"/>
              <a:ext cx="0" cy="1654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342683" y="1785388"/>
            <a:ext cx="617378" cy="608182"/>
            <a:chOff x="3769575" y="2210691"/>
            <a:chExt cx="617378" cy="608182"/>
          </a:xfrm>
        </p:grpSpPr>
        <p:cxnSp>
          <p:nvCxnSpPr>
            <p:cNvPr id="33" name="Straight Arrow Connector 32"/>
            <p:cNvCxnSpPr/>
            <p:nvPr/>
          </p:nvCxnSpPr>
          <p:spPr>
            <a:xfrm flipH="1" flipV="1">
              <a:off x="4134485" y="2210691"/>
              <a:ext cx="252468" cy="608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769575" y="2453007"/>
              <a:ext cx="580608" cy="261610"/>
            </a:xfrm>
            <a:prstGeom prst="rect">
              <a:avLst/>
            </a:prstGeom>
            <a:noFill/>
          </p:spPr>
          <p:txBody>
            <a:bodyPr wrap="none" rtlCol="0">
              <a:spAutoFit/>
            </a:bodyPr>
            <a:lstStyle/>
            <a:p>
              <a:r>
                <a:rPr lang="el-GR" sz="1100" dirty="0" smtClean="0">
                  <a:solidFill>
                    <a:schemeClr val="bg1">
                      <a:lumMod val="75000"/>
                    </a:schemeClr>
                  </a:solidFill>
                  <a:latin typeface="Century Gothic" panose="020B0502020202020204" pitchFamily="34" charset="0"/>
                </a:rPr>
                <a:t>Φ</a:t>
              </a:r>
              <a:r>
                <a:rPr lang="en-US" sz="1100" dirty="0" smtClean="0">
                  <a:solidFill>
                    <a:schemeClr val="bg1">
                      <a:lumMod val="75000"/>
                    </a:schemeClr>
                  </a:solidFill>
                  <a:latin typeface="Century Gothic" panose="020B0502020202020204" pitchFamily="34" charset="0"/>
                </a:rPr>
                <a:t> 600</a:t>
              </a:r>
              <a:endParaRPr lang="en-US" sz="1100" dirty="0">
                <a:solidFill>
                  <a:schemeClr val="bg1">
                    <a:lumMod val="75000"/>
                  </a:schemeClr>
                </a:solidFill>
                <a:latin typeface="Century Gothic" panose="020B0502020202020204" pitchFamily="34" charset="0"/>
              </a:endParaRPr>
            </a:p>
          </p:txBody>
        </p:sp>
      </p:grpSp>
      <p:grpSp>
        <p:nvGrpSpPr>
          <p:cNvPr id="42" name="Group 41"/>
          <p:cNvGrpSpPr/>
          <p:nvPr/>
        </p:nvGrpSpPr>
        <p:grpSpPr>
          <a:xfrm>
            <a:off x="2136921" y="1395346"/>
            <a:ext cx="3987760" cy="2168517"/>
            <a:chOff x="2136921" y="1395346"/>
            <a:chExt cx="3987760" cy="2168517"/>
          </a:xfrm>
        </p:grpSpPr>
        <p:grpSp>
          <p:nvGrpSpPr>
            <p:cNvPr id="25" name="Group 24"/>
            <p:cNvGrpSpPr/>
            <p:nvPr/>
          </p:nvGrpSpPr>
          <p:grpSpPr>
            <a:xfrm>
              <a:off x="4487694" y="1395346"/>
              <a:ext cx="1636987" cy="2099699"/>
              <a:chOff x="2308275" y="2923983"/>
              <a:chExt cx="1636987" cy="2099699"/>
            </a:xfrm>
          </p:grpSpPr>
          <p:sp>
            <p:nvSpPr>
              <p:cNvPr id="27" name="TextBox 26"/>
              <p:cNvSpPr txBox="1"/>
              <p:nvPr/>
            </p:nvSpPr>
            <p:spPr>
              <a:xfrm>
                <a:off x="2308275" y="2923983"/>
                <a:ext cx="1636987" cy="338554"/>
              </a:xfrm>
              <a:prstGeom prst="rect">
                <a:avLst/>
              </a:prstGeom>
              <a:noFill/>
            </p:spPr>
            <p:txBody>
              <a:bodyPr wrap="none" rtlCol="0">
                <a:spAutoFit/>
              </a:bodyPr>
              <a:lstStyle/>
              <a:p>
                <a:r>
                  <a:rPr lang="en-US" sz="1600" dirty="0" smtClean="0">
                    <a:ln w="0"/>
                    <a:solidFill>
                      <a:schemeClr val="bg1">
                        <a:lumMod val="85000"/>
                      </a:schemeClr>
                    </a:solidFill>
                    <a:latin typeface="Century Gothic" panose="020B0502020202020204" pitchFamily="34" charset="0"/>
                  </a:rPr>
                  <a:t>Aluminum Bars</a:t>
                </a:r>
                <a:endParaRPr lang="en-US" sz="1600" dirty="0">
                  <a:ln w="0"/>
                  <a:solidFill>
                    <a:schemeClr val="bg1">
                      <a:lumMod val="85000"/>
                    </a:schemeClr>
                  </a:solidFill>
                  <a:latin typeface="Century Gothic" panose="020B0502020202020204" pitchFamily="34" charset="0"/>
                </a:endParaRPr>
              </a:p>
            </p:txBody>
          </p:sp>
          <p:cxnSp>
            <p:nvCxnSpPr>
              <p:cNvPr id="28" name="Straight Arrow Connector 27"/>
              <p:cNvCxnSpPr>
                <a:stCxn id="27" idx="2"/>
              </p:cNvCxnSpPr>
              <p:nvPr/>
            </p:nvCxnSpPr>
            <p:spPr>
              <a:xfrm flipH="1">
                <a:off x="2734637" y="3262537"/>
                <a:ext cx="392132" cy="1761145"/>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cxnSp>
          <p:nvCxnSpPr>
            <p:cNvPr id="43" name="Straight Arrow Connector 42"/>
            <p:cNvCxnSpPr>
              <a:stCxn id="27" idx="2"/>
            </p:cNvCxnSpPr>
            <p:nvPr/>
          </p:nvCxnSpPr>
          <p:spPr>
            <a:xfrm flipH="1">
              <a:off x="2136921" y="1733900"/>
              <a:ext cx="3169267" cy="1829963"/>
            </a:xfrm>
            <a:prstGeom prst="straightConnector1">
              <a:avLst/>
            </a:prstGeom>
            <a:ln w="38100">
              <a:prstDash val="solid"/>
              <a:tailEnd type="triangle"/>
            </a:ln>
          </p:spPr>
          <p:style>
            <a:lnRef idx="3">
              <a:schemeClr val="accent2"/>
            </a:lnRef>
            <a:fillRef idx="0">
              <a:schemeClr val="accent2"/>
            </a:fillRef>
            <a:effectRef idx="2">
              <a:schemeClr val="accent2"/>
            </a:effectRef>
            <a:fontRef idx="minor">
              <a:schemeClr val="tx1"/>
            </a:fontRef>
          </p:style>
        </p:cxnSp>
      </p:grpSp>
      <p:sp>
        <p:nvSpPr>
          <p:cNvPr id="51" name="TextBox 50"/>
          <p:cNvSpPr txBox="1"/>
          <p:nvPr/>
        </p:nvSpPr>
        <p:spPr>
          <a:xfrm>
            <a:off x="38100" y="5687651"/>
            <a:ext cx="11949105" cy="954107"/>
          </a:xfrm>
          <a:prstGeom prst="rect">
            <a:avLst/>
          </a:prstGeom>
          <a:noFill/>
        </p:spPr>
        <p:txBody>
          <a:bodyPr wrap="none" rtlCol="0">
            <a:spAutoFit/>
          </a:bodyPr>
          <a:lstStyle/>
          <a:p>
            <a:r>
              <a:rPr lang="en-US" sz="1400" u="sng" dirty="0" smtClean="0">
                <a:solidFill>
                  <a:schemeClr val="bg1">
                    <a:lumMod val="85000"/>
                  </a:schemeClr>
                </a:solidFill>
                <a:latin typeface="Century Gothic" pitchFamily="34" charset="0"/>
              </a:rPr>
              <a:t>Yoke Gap behavior:</a:t>
            </a:r>
          </a:p>
          <a:p>
            <a:pPr marL="285750" indent="-285750">
              <a:buFont typeface="Arial" pitchFamily="34" charset="0"/>
              <a:buChar char="•"/>
            </a:pPr>
            <a:r>
              <a:rPr lang="en-US" sz="1400" dirty="0" smtClean="0">
                <a:solidFill>
                  <a:schemeClr val="bg1">
                    <a:lumMod val="85000"/>
                  </a:schemeClr>
                </a:solidFill>
                <a:latin typeface="Century Gothic" pitchFamily="34" charset="0"/>
              </a:rPr>
              <a:t>@ RT, Yoke welding            Open            The Al-bars act as gap controllers. Coil is protected from over-compression.</a:t>
            </a:r>
          </a:p>
          <a:p>
            <a:pPr marL="285750" indent="-285750">
              <a:buFont typeface="Arial" pitchFamily="34" charset="0"/>
              <a:buChar char="•"/>
            </a:pPr>
            <a:r>
              <a:rPr lang="en-US" sz="1400" dirty="0" smtClean="0">
                <a:solidFill>
                  <a:schemeClr val="bg1">
                    <a:lumMod val="85000"/>
                  </a:schemeClr>
                </a:solidFill>
                <a:latin typeface="Century Gothic" pitchFamily="34" charset="0"/>
              </a:rPr>
              <a:t>@ CT                                     Closed          The Al-bars shrink away from the iron. Rigid envelope around the collared coil.</a:t>
            </a:r>
            <a:endParaRPr lang="en-US" sz="1400" dirty="0">
              <a:solidFill>
                <a:schemeClr val="bg1">
                  <a:lumMod val="85000"/>
                </a:schemeClr>
              </a:solidFill>
              <a:latin typeface="Century Gothic" pitchFamily="34" charset="0"/>
            </a:endParaRPr>
          </a:p>
          <a:p>
            <a:pPr marL="285750" indent="-285750">
              <a:buFont typeface="Arial" pitchFamily="34" charset="0"/>
              <a:buChar char="•"/>
            </a:pPr>
            <a:r>
              <a:rPr lang="en-US" sz="1400" dirty="0" smtClean="0">
                <a:solidFill>
                  <a:schemeClr val="bg1">
                    <a:lumMod val="85000"/>
                  </a:schemeClr>
                </a:solidFill>
                <a:latin typeface="Century Gothic" pitchFamily="34" charset="0"/>
              </a:rPr>
              <a:t>@ 140 T/m &amp; 155 T/m          Closed          Rigid structure to sustain the magnetic forces and avoid coil deformation. Good field quality.</a:t>
            </a:r>
          </a:p>
        </p:txBody>
      </p:sp>
      <p:cxnSp>
        <p:nvCxnSpPr>
          <p:cNvPr id="57" name="Straight Arrow Connector 56"/>
          <p:cNvCxnSpPr/>
          <p:nvPr/>
        </p:nvCxnSpPr>
        <p:spPr>
          <a:xfrm>
            <a:off x="2264517" y="6039293"/>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273463" y="6276754"/>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280527" y="6492949"/>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384487" y="6053466"/>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393433" y="6290927"/>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400497" y="6507122"/>
            <a:ext cx="3085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35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par>
                          <p:cTn id="13" fill="hold">
                            <p:stCondLst>
                              <p:cond delay="500"/>
                            </p:stCondLst>
                            <p:childTnLst>
                              <p:par>
                                <p:cTn id="14" presetID="10" presetClass="entr" presetSubtype="0" fill="hold" nodeType="afterEffect">
                                  <p:stCondLst>
                                    <p:cond delay="2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9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37"/>
                                        </p:tgtEl>
                                      </p:cBhvr>
                                    </p:animEffect>
                                    <p:set>
                                      <p:cBhvr>
                                        <p:cTn id="32" dur="1" fill="hold">
                                          <p:stCondLst>
                                            <p:cond delay="499"/>
                                          </p:stCondLst>
                                        </p:cTn>
                                        <p:tgtEl>
                                          <p:spTgt spid="3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0"/>
                                        </p:tgtEl>
                                      </p:cBhvr>
                                    </p:animEffect>
                                    <p:set>
                                      <p:cBhvr>
                                        <p:cTn id="35" dur="1" fill="hold">
                                          <p:stCondLst>
                                            <p:cond delay="499"/>
                                          </p:stCondLst>
                                        </p:cTn>
                                        <p:tgtEl>
                                          <p:spTgt spid="10"/>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22"/>
                                        </p:tgtEl>
                                      </p:cBhvr>
                                    </p:animEffect>
                                    <p:set>
                                      <p:cBhvr>
                                        <p:cTn id="38" dur="1" fill="hold">
                                          <p:stCondLst>
                                            <p:cond delay="499"/>
                                          </p:stCondLst>
                                        </p:cTn>
                                        <p:tgtEl>
                                          <p:spTgt spid="22"/>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40"/>
                                        </p:tgtEl>
                                      </p:cBhvr>
                                    </p:animEffect>
                                    <p:set>
                                      <p:cBhvr>
                                        <p:cTn id="41" dur="1" fill="hold">
                                          <p:stCondLst>
                                            <p:cond delay="499"/>
                                          </p:stCondLst>
                                        </p:cTn>
                                        <p:tgtEl>
                                          <p:spTgt spid="40"/>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38"/>
                                        </p:tgtEl>
                                      </p:cBhvr>
                                    </p:animEffect>
                                    <p:set>
                                      <p:cBhvr>
                                        <p:cTn id="44" dur="1" fill="hold">
                                          <p:stCondLst>
                                            <p:cond delay="499"/>
                                          </p:stCondLst>
                                        </p:cTn>
                                        <p:tgtEl>
                                          <p:spTgt spid="3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500"/>
                                        <p:tgtEl>
                                          <p:spTgt spid="42"/>
                                        </p:tgtEl>
                                      </p:cBhvr>
                                    </p:animEffect>
                                    <p:set>
                                      <p:cBhvr>
                                        <p:cTn id="54" dur="1" fill="hold">
                                          <p:stCondLst>
                                            <p:cond delay="499"/>
                                          </p:stCondLst>
                                        </p:cTn>
                                        <p:tgtEl>
                                          <p:spTgt spid="42"/>
                                        </p:tgtEl>
                                        <p:attrNameLst>
                                          <p:attrName>style.visibility</p:attrName>
                                        </p:attrNameLst>
                                      </p:cBhvr>
                                      <p:to>
                                        <p:strVal val="hidden"/>
                                      </p:to>
                                    </p:se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10" presetClass="entr" presetSubtype="0"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par>
                                <p:cTn id="62" presetID="10" presetClass="entr" presetSubtype="0"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51">
                                            <p:txEl>
                                              <p:pRg st="0" end="0"/>
                                            </p:txEl>
                                          </p:spTgt>
                                        </p:tgtEl>
                                        <p:attrNameLst>
                                          <p:attrName>style.visibility</p:attrName>
                                        </p:attrNameLst>
                                      </p:cBhvr>
                                      <p:to>
                                        <p:strVal val="visible"/>
                                      </p:to>
                                    </p:set>
                                    <p:animEffect transition="in" filter="fade">
                                      <p:cBhvr>
                                        <p:cTn id="68" dur="500"/>
                                        <p:tgtEl>
                                          <p:spTgt spid="51">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500"/>
                                        <p:tgtEl>
                                          <p:spTgt spid="57"/>
                                        </p:tgtEl>
                                      </p:cBhvr>
                                    </p:animEffect>
                                  </p:childTnLst>
                                </p:cTn>
                              </p:par>
                              <p:par>
                                <p:cTn id="74" presetID="10" presetClass="entr" presetSubtype="0" fill="hold" nodeType="with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500"/>
                                        <p:tgtEl>
                                          <p:spTgt spid="60"/>
                                        </p:tgtEl>
                                      </p:cBhvr>
                                    </p:animEffect>
                                  </p:childTnLst>
                                </p:cTn>
                              </p:par>
                              <p:par>
                                <p:cTn id="77" presetID="10" presetClass="entr" presetSubtype="0" fill="hold" nodeType="withEffect">
                                  <p:stCondLst>
                                    <p:cond delay="0"/>
                                  </p:stCondLst>
                                  <p:childTnLst>
                                    <p:set>
                                      <p:cBhvr>
                                        <p:cTn id="78" dur="1" fill="hold">
                                          <p:stCondLst>
                                            <p:cond delay="0"/>
                                          </p:stCondLst>
                                        </p:cTn>
                                        <p:tgtEl>
                                          <p:spTgt spid="51">
                                            <p:txEl>
                                              <p:pRg st="1" end="1"/>
                                            </p:txEl>
                                          </p:spTgt>
                                        </p:tgtEl>
                                        <p:attrNameLst>
                                          <p:attrName>style.visibility</p:attrName>
                                        </p:attrNameLst>
                                      </p:cBhvr>
                                      <p:to>
                                        <p:strVal val="visible"/>
                                      </p:to>
                                    </p:set>
                                    <p:animEffect transition="in" filter="fade">
                                      <p:cBhvr>
                                        <p:cTn id="79" dur="500"/>
                                        <p:tgtEl>
                                          <p:spTgt spid="51">
                                            <p:txEl>
                                              <p:pRg st="1" end="1"/>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fade">
                                      <p:cBhvr>
                                        <p:cTn id="84" dur="500"/>
                                        <p:tgtEl>
                                          <p:spTgt spid="58"/>
                                        </p:tgtEl>
                                      </p:cBhvr>
                                    </p:animEffect>
                                  </p:childTnLst>
                                </p:cTn>
                              </p:par>
                              <p:par>
                                <p:cTn id="85" presetID="10" presetClass="entr" presetSubtype="0" fill="hold" nodeType="with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par>
                                <p:cTn id="88" presetID="10" presetClass="entr" presetSubtype="0" fill="hold" nodeType="withEffect">
                                  <p:stCondLst>
                                    <p:cond delay="0"/>
                                  </p:stCondLst>
                                  <p:childTnLst>
                                    <p:set>
                                      <p:cBhvr>
                                        <p:cTn id="89" dur="1" fill="hold">
                                          <p:stCondLst>
                                            <p:cond delay="0"/>
                                          </p:stCondLst>
                                        </p:cTn>
                                        <p:tgtEl>
                                          <p:spTgt spid="51">
                                            <p:txEl>
                                              <p:pRg st="2" end="2"/>
                                            </p:txEl>
                                          </p:spTgt>
                                        </p:tgtEl>
                                        <p:attrNameLst>
                                          <p:attrName>style.visibility</p:attrName>
                                        </p:attrNameLst>
                                      </p:cBhvr>
                                      <p:to>
                                        <p:strVal val="visible"/>
                                      </p:to>
                                    </p:set>
                                    <p:animEffect transition="in" filter="fade">
                                      <p:cBhvr>
                                        <p:cTn id="90" dur="500"/>
                                        <p:tgtEl>
                                          <p:spTgt spid="51">
                                            <p:txEl>
                                              <p:pRg st="2" end="2"/>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par>
                                <p:cTn id="96" presetID="10" presetClass="entr" presetSubtype="0" fill="hold" nodeType="withEffect">
                                  <p:stCondLst>
                                    <p:cond delay="0"/>
                                  </p:stCondLst>
                                  <p:childTnLst>
                                    <p:set>
                                      <p:cBhvr>
                                        <p:cTn id="97" dur="1" fill="hold">
                                          <p:stCondLst>
                                            <p:cond delay="0"/>
                                          </p:stCondLst>
                                        </p:cTn>
                                        <p:tgtEl>
                                          <p:spTgt spid="62"/>
                                        </p:tgtEl>
                                        <p:attrNameLst>
                                          <p:attrName>style.visibility</p:attrName>
                                        </p:attrNameLst>
                                      </p:cBhvr>
                                      <p:to>
                                        <p:strVal val="visible"/>
                                      </p:to>
                                    </p:set>
                                    <p:animEffect transition="in" filter="fade">
                                      <p:cBhvr>
                                        <p:cTn id="98" dur="500"/>
                                        <p:tgtEl>
                                          <p:spTgt spid="62"/>
                                        </p:tgtEl>
                                      </p:cBhvr>
                                    </p:animEffect>
                                  </p:childTnLst>
                                </p:cTn>
                              </p:par>
                              <p:par>
                                <p:cTn id="99" presetID="10" presetClass="entr" presetSubtype="0" fill="hold" nodeType="withEffect">
                                  <p:stCondLst>
                                    <p:cond delay="0"/>
                                  </p:stCondLst>
                                  <p:childTnLst>
                                    <p:set>
                                      <p:cBhvr>
                                        <p:cTn id="100" dur="1" fill="hold">
                                          <p:stCondLst>
                                            <p:cond delay="0"/>
                                          </p:stCondLst>
                                        </p:cTn>
                                        <p:tgtEl>
                                          <p:spTgt spid="51">
                                            <p:txEl>
                                              <p:pRg st="3" end="3"/>
                                            </p:txEl>
                                          </p:spTgt>
                                        </p:tgtEl>
                                        <p:attrNameLst>
                                          <p:attrName>style.visibility</p:attrName>
                                        </p:attrNameLst>
                                      </p:cBhvr>
                                      <p:to>
                                        <p:strVal val="visible"/>
                                      </p:to>
                                    </p:set>
                                    <p:animEffect transition="in" filter="fade">
                                      <p:cBhvr>
                                        <p:cTn id="101" dur="500"/>
                                        <p:tgtEl>
                                          <p:spTgt spid="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Ορθογώνιο 6"/>
          <p:cNvSpPr/>
          <p:nvPr/>
        </p:nvSpPr>
        <p:spPr>
          <a:xfrm>
            <a:off x="0" y="1245325"/>
            <a:ext cx="12192000" cy="5397231"/>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472" y="1178124"/>
            <a:ext cx="9989821" cy="5528230"/>
          </a:xfrm>
          <a:prstGeom prst="rect">
            <a:avLst/>
          </a:prstGeom>
        </p:spPr>
      </p:pic>
      <p:pic>
        <p:nvPicPr>
          <p:cNvPr id="8" name="Εικόνα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02800" y="-338789"/>
            <a:ext cx="2832172" cy="1898213"/>
          </a:xfrm>
          <a:prstGeom prst="rect">
            <a:avLst/>
          </a:prstGeom>
        </p:spPr>
      </p:pic>
      <p:sp>
        <p:nvSpPr>
          <p:cNvPr id="11" name="TextBox 10"/>
          <p:cNvSpPr txBox="1"/>
          <p:nvPr/>
        </p:nvSpPr>
        <p:spPr>
          <a:xfrm>
            <a:off x="5145494" y="6642556"/>
            <a:ext cx="1196161" cy="215444"/>
          </a:xfrm>
          <a:prstGeom prst="rect">
            <a:avLst/>
          </a:prstGeom>
          <a:noFill/>
        </p:spPr>
        <p:txBody>
          <a:bodyPr wrap="none" rtlCol="0">
            <a:spAutoFit/>
          </a:bodyPr>
          <a:lstStyle/>
          <a:p>
            <a:pPr algn="ctr"/>
            <a:r>
              <a:rPr lang="en-US" sz="800" dirty="0" smtClean="0">
                <a:ln w="0"/>
                <a:solidFill>
                  <a:srgbClr val="25408F"/>
                </a:solidFill>
                <a:latin typeface="Century Gothic" panose="020B0502020202020204" pitchFamily="34" charset="0"/>
              </a:rPr>
              <a:t>www.feacomp.com</a:t>
            </a:r>
            <a:endParaRPr lang="en-US" sz="800" dirty="0">
              <a:ln w="0"/>
              <a:solidFill>
                <a:srgbClr val="25408F"/>
              </a:solidFill>
              <a:latin typeface="Century Gothic" panose="020B0502020202020204" pitchFamily="34" charset="0"/>
            </a:endParaRPr>
          </a:p>
        </p:txBody>
      </p:sp>
      <p:pic>
        <p:nvPicPr>
          <p:cNvPr id="3" name="Εικόνα 2"/>
          <p:cNvPicPr>
            <a:picLocks noChangeAspect="1"/>
          </p:cNvPicPr>
          <p:nvPr/>
        </p:nvPicPr>
        <p:blipFill>
          <a:blip r:embed="rId6" cstate="print"/>
          <a:stretch>
            <a:fillRect/>
          </a:stretch>
        </p:blipFill>
        <p:spPr>
          <a:xfrm>
            <a:off x="69669" y="53269"/>
            <a:ext cx="1132794" cy="1138788"/>
          </a:xfrm>
          <a:prstGeom prst="rect">
            <a:avLst/>
          </a:prstGeom>
        </p:spPr>
      </p:pic>
      <p:sp>
        <p:nvSpPr>
          <p:cNvPr id="14" name="TextBox 13"/>
          <p:cNvSpPr txBox="1"/>
          <p:nvPr/>
        </p:nvSpPr>
        <p:spPr>
          <a:xfrm>
            <a:off x="0" y="6599527"/>
            <a:ext cx="1120820" cy="261610"/>
          </a:xfrm>
          <a:prstGeom prst="rect">
            <a:avLst/>
          </a:prstGeom>
          <a:noFill/>
        </p:spPr>
        <p:txBody>
          <a:bodyPr wrap="none" rtlCol="0">
            <a:spAutoFit/>
          </a:bodyPr>
          <a:lstStyle/>
          <a:p>
            <a:r>
              <a:rPr lang="en-US" sz="1100" dirty="0" err="1" smtClean="0">
                <a:ln w="0"/>
                <a:solidFill>
                  <a:schemeClr val="bg1">
                    <a:lumMod val="75000"/>
                  </a:schemeClr>
                </a:solidFill>
                <a:latin typeface="Century Gothic" panose="020B0502020202020204" pitchFamily="34" charset="0"/>
              </a:rPr>
              <a:t>Haris</a:t>
            </a:r>
            <a:r>
              <a:rPr lang="en-US" sz="1100" dirty="0" smtClean="0">
                <a:ln w="0"/>
                <a:solidFill>
                  <a:schemeClr val="bg1">
                    <a:lumMod val="75000"/>
                  </a:schemeClr>
                </a:solidFill>
                <a:latin typeface="Century Gothic" panose="020B0502020202020204" pitchFamily="34" charset="0"/>
              </a:rPr>
              <a:t> Kokkinos</a:t>
            </a:r>
            <a:endParaRPr lang="en-US" sz="1100" dirty="0">
              <a:ln w="0"/>
              <a:solidFill>
                <a:schemeClr val="bg1">
                  <a:lumMod val="75000"/>
                </a:schemeClr>
              </a:solidFill>
              <a:latin typeface="Century Gothic" panose="020B0502020202020204" pitchFamily="34" charset="0"/>
            </a:endParaRPr>
          </a:p>
        </p:txBody>
      </p:sp>
      <p:sp>
        <p:nvSpPr>
          <p:cNvPr id="15" name="Ορθογώνιο 12"/>
          <p:cNvSpPr/>
          <p:nvPr/>
        </p:nvSpPr>
        <p:spPr>
          <a:xfrm>
            <a:off x="3984685" y="131302"/>
            <a:ext cx="4222631" cy="757647"/>
          </a:xfrm>
          <a:prstGeom prst="rect">
            <a:avLst/>
          </a:prstGeom>
          <a:solidFill>
            <a:srgbClr val="25408F">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6" name="TextBox 15"/>
          <p:cNvSpPr txBox="1"/>
          <p:nvPr/>
        </p:nvSpPr>
        <p:spPr>
          <a:xfrm>
            <a:off x="3984685" y="74831"/>
            <a:ext cx="4222631" cy="769441"/>
          </a:xfrm>
          <a:prstGeom prst="rect">
            <a:avLst/>
          </a:prstGeom>
          <a:noFill/>
        </p:spPr>
        <p:txBody>
          <a:bodyPr wrap="none" rtlCol="0">
            <a:spAutoFit/>
          </a:bodyPr>
          <a:lstStyle/>
          <a:p>
            <a:r>
              <a:rPr lang="en-US" sz="4400" dirty="0" smtClean="0">
                <a:ln w="0"/>
                <a:gradFill>
                  <a:gsLst>
                    <a:gs pos="21000">
                      <a:srgbClr val="53575C"/>
                    </a:gs>
                    <a:gs pos="88000">
                      <a:srgbClr val="C5C7CA"/>
                    </a:gs>
                  </a:gsLst>
                  <a:lin ang="5400000"/>
                </a:gradFill>
                <a:latin typeface="Century Gothic" panose="020B0502020202020204" pitchFamily="34" charset="0"/>
              </a:rPr>
              <a:t>Shim Locations</a:t>
            </a:r>
            <a:endParaRPr lang="en-US" sz="4400" dirty="0">
              <a:ln w="0"/>
              <a:gradFill>
                <a:gsLst>
                  <a:gs pos="21000">
                    <a:srgbClr val="53575C"/>
                  </a:gs>
                  <a:gs pos="88000">
                    <a:srgbClr val="C5C7CA"/>
                  </a:gs>
                </a:gsLst>
                <a:lin ang="5400000"/>
              </a:gradFill>
              <a:latin typeface="Century Gothic" panose="020B0502020202020204" pitchFamily="34" charset="0"/>
            </a:endParaRPr>
          </a:p>
        </p:txBody>
      </p:sp>
      <p:grpSp>
        <p:nvGrpSpPr>
          <p:cNvPr id="20" name="Group 19"/>
          <p:cNvGrpSpPr/>
          <p:nvPr/>
        </p:nvGrpSpPr>
        <p:grpSpPr>
          <a:xfrm>
            <a:off x="7172492" y="3429000"/>
            <a:ext cx="4656575" cy="3196513"/>
            <a:chOff x="7374511" y="3544851"/>
            <a:chExt cx="4656575" cy="3196513"/>
          </a:xfrm>
        </p:grpSpPr>
        <p:sp>
          <p:nvSpPr>
            <p:cNvPr id="44" name="Text Box 61"/>
            <p:cNvSpPr txBox="1"/>
            <p:nvPr/>
          </p:nvSpPr>
          <p:spPr>
            <a:xfrm>
              <a:off x="8011038" y="5897767"/>
              <a:ext cx="3720688" cy="4465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Horizontal Pole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5" name="Text Box 62"/>
            <p:cNvSpPr txBox="1"/>
            <p:nvPr/>
          </p:nvSpPr>
          <p:spPr>
            <a:xfrm>
              <a:off x="8011040" y="5452518"/>
              <a:ext cx="3747218" cy="44581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Vertical Pole</a:t>
              </a:r>
              <a:r>
                <a:rPr lang="en-US" sz="1600" dirty="0" smtClean="0">
                  <a:solidFill>
                    <a:schemeClr val="bg1">
                      <a:lumMod val="75000"/>
                    </a:schemeClr>
                  </a:solidFill>
                  <a:latin typeface="Century Gothic" panose="020B0502020202020204" pitchFamily="34" charset="0"/>
                  <a:ea typeface="Calibri" panose="020F0502020204030204" pitchFamily="34" charset="0"/>
                  <a:cs typeface="Times New Roman" panose="02020603050405020304" pitchFamily="18" charset="0"/>
                </a:rPr>
                <a:t> </a:t>
              </a: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 </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8" name="Text Box 63"/>
            <p:cNvSpPr txBox="1"/>
            <p:nvPr/>
          </p:nvSpPr>
          <p:spPr>
            <a:xfrm>
              <a:off x="8006904" y="4475612"/>
              <a:ext cx="3854551" cy="48816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Coil-Collar radial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 </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49" name="Text Box 64"/>
            <p:cNvSpPr txBox="1"/>
            <p:nvPr/>
          </p:nvSpPr>
          <p:spPr>
            <a:xfrm>
              <a:off x="8006903" y="3987160"/>
              <a:ext cx="4024183" cy="4602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Collar-Yoke radial </a:t>
              </a: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shim (vertical plane)</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50" name="Text Box 65"/>
            <p:cNvSpPr txBox="1"/>
            <p:nvPr/>
          </p:nvSpPr>
          <p:spPr>
            <a:xfrm>
              <a:off x="8011040" y="4964065"/>
              <a:ext cx="2598401" cy="48816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Mid-plane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56" name="Text Box 64"/>
            <p:cNvSpPr txBox="1"/>
            <p:nvPr/>
          </p:nvSpPr>
          <p:spPr>
            <a:xfrm>
              <a:off x="8006903" y="3544851"/>
              <a:ext cx="2773575" cy="3533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Collar-Yoke radial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cxnSp>
          <p:nvCxnSpPr>
            <p:cNvPr id="12" name="Straight Connector 11"/>
            <p:cNvCxnSpPr/>
            <p:nvPr/>
          </p:nvCxnSpPr>
          <p:spPr>
            <a:xfrm>
              <a:off x="7374511" y="3721522"/>
              <a:ext cx="63238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374514" y="4166317"/>
              <a:ext cx="632389"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374513" y="4639809"/>
              <a:ext cx="632389"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374513" y="5111185"/>
              <a:ext cx="63238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374513" y="5610917"/>
              <a:ext cx="632389"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7374513" y="6029131"/>
              <a:ext cx="63238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4" name="Text Box 61"/>
            <p:cNvSpPr txBox="1"/>
            <p:nvPr/>
          </p:nvSpPr>
          <p:spPr>
            <a:xfrm>
              <a:off x="8011038" y="6294778"/>
              <a:ext cx="3720688" cy="44658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600" dirty="0" smtClean="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Al-bars shim</a:t>
              </a:r>
              <a:endParaRPr lang="en-US" sz="2400" dirty="0">
                <a:solidFill>
                  <a:schemeClr val="bg1">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p:txBody>
        </p:sp>
        <p:cxnSp>
          <p:nvCxnSpPr>
            <p:cNvPr id="65" name="Straight Connector 64"/>
            <p:cNvCxnSpPr/>
            <p:nvPr/>
          </p:nvCxnSpPr>
          <p:spPr>
            <a:xfrm>
              <a:off x="7374512" y="6436713"/>
              <a:ext cx="632389"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687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3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7750</TotalTime>
  <Words>4984</Words>
  <Application>Microsoft Office PowerPoint</Application>
  <PresentationFormat>Widescreen</PresentationFormat>
  <Paragraphs>624</Paragraphs>
  <Slides>51</Slides>
  <Notes>43</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Calibri Light</vt:lpstr>
      <vt:lpstr>Century Gothic</vt:lpstr>
      <vt:lpstr>Times New Roman</vt:lpstr>
      <vt:lpstr>Wingdings</vt:lpstr>
      <vt:lpstr>Θέμα του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FEAC</dc:creator>
  <cp:lastModifiedBy>Rachelle Decreuse-Michaud</cp:lastModifiedBy>
  <cp:revision>495</cp:revision>
  <dcterms:created xsi:type="dcterms:W3CDTF">2015-01-30T10:34:47Z</dcterms:created>
  <dcterms:modified xsi:type="dcterms:W3CDTF">2015-12-09T08:44:22Z</dcterms:modified>
</cp:coreProperties>
</file>