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6"/>
  </p:notesMasterIdLst>
  <p:handoutMasterIdLst>
    <p:handoutMasterId r:id="rId17"/>
  </p:handoutMasterIdLst>
  <p:sldIdLst>
    <p:sldId id="292" r:id="rId3"/>
    <p:sldId id="334" r:id="rId4"/>
    <p:sldId id="335" r:id="rId5"/>
    <p:sldId id="336" r:id="rId6"/>
    <p:sldId id="337" r:id="rId7"/>
    <p:sldId id="338" r:id="rId8"/>
    <p:sldId id="343" r:id="rId9"/>
    <p:sldId id="339" r:id="rId10"/>
    <p:sldId id="340" r:id="rId11"/>
    <p:sldId id="341" r:id="rId12"/>
    <p:sldId id="342" r:id="rId13"/>
    <p:sldId id="344" r:id="rId14"/>
    <p:sldId id="345" r:id="rId15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83" d="100"/>
          <a:sy n="83" d="100"/>
        </p:scale>
        <p:origin x="90" y="117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566430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DESIGN FOR ARC QUADRUPOLE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E. Todesco</a:t>
            </a:r>
          </a:p>
          <a:p>
            <a:pPr eaLnBrk="1" hangingPunct="1"/>
            <a:r>
              <a:rPr lang="en-US" sz="1800" dirty="0" smtClean="0"/>
              <a:t>CERN, Geneva Switzerland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C. </a:t>
            </a:r>
            <a:r>
              <a:rPr lang="en-US" sz="1800" dirty="0" err="1" smtClean="0"/>
              <a:t>Lorin</a:t>
            </a:r>
            <a:endParaRPr lang="en-US" sz="1800" dirty="0"/>
          </a:p>
          <a:p>
            <a:pPr eaLnBrk="1" hangingPunct="1"/>
            <a:r>
              <a:rPr lang="en-US" sz="1800" dirty="0" smtClean="0"/>
              <a:t>CEA, </a:t>
            </a:r>
            <a:r>
              <a:rPr lang="en-US" sz="1800" dirty="0" smtClean="0"/>
              <a:t>France</a:t>
            </a:r>
            <a:endParaRPr lang="en-US" sz="18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9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December 2015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Future Circular </a:t>
            </a:r>
            <a:r>
              <a:rPr lang="en-US" sz="1200" dirty="0" smtClean="0">
                <a:solidFill>
                  <a:schemeClr val="bg1"/>
                </a:solidFill>
              </a:rPr>
              <a:t>Colliders – Other magnets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108" y="1239732"/>
            <a:ext cx="2196527" cy="105909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38" y="1373992"/>
            <a:ext cx="1905000" cy="790575"/>
          </a:xfrm>
          <a:prstGeom prst="rect">
            <a:avLst/>
          </a:prstGeom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97" y="1359536"/>
            <a:ext cx="7524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TWO LAYER DESIGN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40 STRAND CABLE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40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[C. Lorin]</a:t>
            </a:r>
            <a:endParaRPr lang="fr-CH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>
                <a:sym typeface="Symbol" pitchFamily="18" charset="2"/>
              </a:rPr>
              <a:t>Time </a:t>
            </a:r>
            <a:r>
              <a:rPr lang="fr-CH" dirty="0" err="1">
                <a:sym typeface="Symbol" pitchFamily="18" charset="2"/>
              </a:rPr>
              <a:t>margin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24 </a:t>
            </a:r>
            <a:r>
              <a:rPr lang="fr-CH" dirty="0">
                <a:sym typeface="Symbol" pitchFamily="18" charset="2"/>
              </a:rPr>
              <a:t>ms – </a:t>
            </a:r>
            <a:r>
              <a:rPr lang="fr-CH" dirty="0" err="1">
                <a:sym typeface="Symbol" pitchFamily="18" charset="2"/>
              </a:rPr>
              <a:t>too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small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>
                <a:sym typeface="Symbol" pitchFamily="18" charset="2"/>
              </a:rPr>
              <a:t>To </a:t>
            </a:r>
            <a:r>
              <a:rPr lang="fr-CH" dirty="0" err="1">
                <a:sym typeface="Symbol" pitchFamily="18" charset="2"/>
              </a:rPr>
              <a:t>get</a:t>
            </a:r>
            <a:r>
              <a:rPr lang="fr-CH" dirty="0">
                <a:sym typeface="Symbol" pitchFamily="18" charset="2"/>
              </a:rPr>
              <a:t> to 40 ms, </a:t>
            </a:r>
            <a:r>
              <a:rPr lang="fr-CH" dirty="0" err="1">
                <a:sym typeface="Symbol" pitchFamily="18" charset="2"/>
              </a:rPr>
              <a:t>lowering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current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29 </a:t>
            </a:r>
            <a:r>
              <a:rPr lang="fr-CH" dirty="0">
                <a:sym typeface="Symbol" pitchFamily="18" charset="2"/>
              </a:rPr>
              <a:t>kA and </a:t>
            </a:r>
            <a:r>
              <a:rPr lang="fr-CH" dirty="0" err="1">
                <a:sym typeface="Symbol" pitchFamily="18" charset="2"/>
              </a:rPr>
              <a:t>increasing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copper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1.7: </a:t>
            </a:r>
            <a:r>
              <a:rPr lang="fr-CH" dirty="0">
                <a:sym typeface="Symbol" pitchFamily="18" charset="2"/>
              </a:rPr>
              <a:t>gradient </a:t>
            </a:r>
            <a:r>
              <a:rPr lang="fr-CH" dirty="0" err="1">
                <a:sym typeface="Symbol" pitchFamily="18" charset="2"/>
              </a:rPr>
              <a:t>reduces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370 </a:t>
            </a:r>
            <a:r>
              <a:rPr lang="fr-CH" dirty="0">
                <a:sym typeface="Symbol" pitchFamily="18" charset="2"/>
              </a:rPr>
              <a:t>T/m</a:t>
            </a:r>
            <a:endParaRPr lang="fr-CH" dirty="0" smtClean="0">
              <a:sym typeface="Symbol" pitchFamily="18" charset="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0" y="3566160"/>
            <a:ext cx="5274720" cy="28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404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FIVE BLOCKS DESIGN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40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grading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>
                <a:sym typeface="Symbol" pitchFamily="18" charset="2"/>
              </a:rPr>
              <a:t>Time </a:t>
            </a:r>
            <a:r>
              <a:rPr lang="fr-CH" dirty="0" err="1">
                <a:sym typeface="Symbol" pitchFamily="18" charset="2"/>
              </a:rPr>
              <a:t>margin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35 </a:t>
            </a:r>
            <a:r>
              <a:rPr lang="fr-CH" dirty="0">
                <a:sym typeface="Symbol" pitchFamily="18" charset="2"/>
              </a:rPr>
              <a:t>ms – </a:t>
            </a:r>
            <a:r>
              <a:rPr lang="fr-CH" dirty="0" smtClean="0">
                <a:sym typeface="Symbol" pitchFamily="18" charset="2"/>
              </a:rPr>
              <a:t>a bit </a:t>
            </a:r>
            <a:r>
              <a:rPr lang="fr-CH" dirty="0" err="1" smtClean="0">
                <a:sym typeface="Symbol" pitchFamily="18" charset="2"/>
              </a:rPr>
              <a:t>small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>
                <a:sym typeface="Symbol" pitchFamily="18" charset="2"/>
              </a:rPr>
              <a:t>To </a:t>
            </a:r>
            <a:r>
              <a:rPr lang="fr-CH" dirty="0" err="1">
                <a:sym typeface="Symbol" pitchFamily="18" charset="2"/>
              </a:rPr>
              <a:t>get</a:t>
            </a:r>
            <a:r>
              <a:rPr lang="fr-CH" dirty="0">
                <a:sym typeface="Symbol" pitchFamily="18" charset="2"/>
              </a:rPr>
              <a:t> to 40 ms, </a:t>
            </a:r>
            <a:r>
              <a:rPr lang="fr-CH" dirty="0" err="1">
                <a:sym typeface="Symbol" pitchFamily="18" charset="2"/>
              </a:rPr>
              <a:t>lowering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current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27.0 kA, gradient </a:t>
            </a:r>
            <a:r>
              <a:rPr lang="fr-CH" dirty="0" err="1">
                <a:sym typeface="Symbol" pitchFamily="18" charset="2"/>
              </a:rPr>
              <a:t>reduces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415 T/m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00" y="3924000"/>
            <a:ext cx="5274000" cy="2850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84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LOADLINES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35 mm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gradient but to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endParaRPr lang="fr-CH" baseline="30000" dirty="0" smtClean="0">
              <a:sym typeface="Symbol" pitchFamily="18" charset="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239963"/>
            <a:ext cx="6056313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365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target</a:t>
            </a:r>
            <a:r>
              <a:rPr lang="fr-CH" dirty="0" smtClean="0">
                <a:sym typeface="Symbol" pitchFamily="18" charset="2"/>
              </a:rPr>
              <a:t> of 400 T/m for a 50 mm aperture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feasible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within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hypothesis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including</a:t>
            </a:r>
            <a:r>
              <a:rPr lang="fr-CH" dirty="0" smtClean="0">
                <a:sym typeface="Symbol" pitchFamily="18" charset="2"/>
              </a:rPr>
              <a:t> protection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20%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loadline</a:t>
            </a:r>
            <a:r>
              <a:rPr lang="fr-CH" dirty="0" smtClean="0">
                <a:sym typeface="Symbol" pitchFamily="18" charset="2"/>
              </a:rPr>
              <a:t>, 40 ms of time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for protection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A large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required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make</a:t>
            </a:r>
            <a:r>
              <a:rPr lang="fr-CH" dirty="0" smtClean="0">
                <a:sym typeface="Symbol" pitchFamily="18" charset="2"/>
              </a:rPr>
              <a:t> protection possible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The 45 mm </a:t>
            </a:r>
            <a:r>
              <a:rPr lang="fr-CH" dirty="0" err="1">
                <a:sym typeface="Symbol" pitchFamily="18" charset="2"/>
              </a:rPr>
              <a:t>equivalent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coil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width</a:t>
            </a:r>
            <a:r>
              <a:rPr lang="fr-CH" dirty="0">
                <a:sym typeface="Symbol" pitchFamily="18" charset="2"/>
              </a:rPr>
              <a:t> size </a:t>
            </a:r>
            <a:r>
              <a:rPr lang="fr-CH" dirty="0" err="1">
                <a:sym typeface="Symbol" pitchFamily="18" charset="2"/>
              </a:rPr>
              <a:t>allows</a:t>
            </a:r>
            <a:r>
              <a:rPr lang="fr-CH" dirty="0">
                <a:sym typeface="Symbol" pitchFamily="18" charset="2"/>
              </a:rPr>
              <a:t> to gain 15% gradient w.r.t. the compact </a:t>
            </a:r>
            <a:r>
              <a:rPr lang="fr-CH" dirty="0" smtClean="0">
                <a:sym typeface="Symbol" pitchFamily="18" charset="2"/>
              </a:rPr>
              <a:t>(and simple)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layer, 15 mm </a:t>
            </a:r>
            <a:r>
              <a:rPr lang="fr-CH" dirty="0" err="1">
                <a:sym typeface="Symbol" pitchFamily="18" charset="2"/>
              </a:rPr>
              <a:t>cable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pay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80% more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1 m </a:t>
            </a:r>
            <a:r>
              <a:rPr lang="fr-CH" dirty="0" err="1" smtClean="0">
                <a:sym typeface="Symbol" pitchFamily="18" charset="2"/>
              </a:rPr>
              <a:t>shorter</a:t>
            </a:r>
            <a:r>
              <a:rPr lang="fr-CH" dirty="0" smtClean="0">
                <a:sym typeface="Symbol" pitchFamily="18" charset="2"/>
              </a:rPr>
              <a:t> quad, 1% more </a:t>
            </a:r>
            <a:r>
              <a:rPr lang="fr-CH" dirty="0" err="1" smtClean="0">
                <a:sym typeface="Symbol" pitchFamily="18" charset="2"/>
              </a:rPr>
              <a:t>filling</a:t>
            </a:r>
            <a:r>
              <a:rPr lang="fr-CH" dirty="0" smtClean="0">
                <a:sym typeface="Symbol" pitchFamily="18" charset="2"/>
              </a:rPr>
              <a:t> factor, </a:t>
            </a:r>
            <a:r>
              <a:rPr lang="fr-CH" dirty="0" err="1" smtClean="0">
                <a:sym typeface="Symbol" pitchFamily="18" charset="2"/>
              </a:rPr>
              <a:t>ie</a:t>
            </a:r>
            <a:r>
              <a:rPr lang="fr-CH" dirty="0" smtClean="0">
                <a:sym typeface="Symbol" pitchFamily="18" charset="2"/>
              </a:rPr>
              <a:t>. 1% more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dipoles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Global </a:t>
            </a:r>
            <a:r>
              <a:rPr lang="fr-CH" dirty="0" err="1" smtClean="0">
                <a:sym typeface="Symbol" pitchFamily="18" charset="2"/>
              </a:rPr>
              <a:t>optimization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including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, phase </a:t>
            </a:r>
            <a:r>
              <a:rPr lang="fr-CH" dirty="0" err="1" smtClean="0">
                <a:sym typeface="Symbol" pitchFamily="18" charset="2"/>
              </a:rPr>
              <a:t>advance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etc</a:t>
            </a:r>
            <a:r>
              <a:rPr lang="fr-CH" dirty="0" smtClean="0">
                <a:sym typeface="Symbol" pitchFamily="18" charset="2"/>
              </a:rPr>
              <a:t>)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see</a:t>
            </a:r>
            <a:r>
              <a:rPr lang="fr-CH" dirty="0" smtClean="0">
                <a:sym typeface="Symbol" pitchFamily="18" charset="2"/>
              </a:rPr>
              <a:t> if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worth</a:t>
            </a:r>
            <a:r>
              <a:rPr lang="fr-CH" dirty="0" smtClean="0">
                <a:sym typeface="Symbol" pitchFamily="18" charset="2"/>
              </a:rPr>
              <a:t> or not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There are </a:t>
            </a:r>
            <a:r>
              <a:rPr lang="fr-CH" dirty="0" err="1" smtClean="0">
                <a:sym typeface="Symbol" pitchFamily="18" charset="2"/>
              </a:rPr>
              <a:t>proposals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operate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20 ms time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CLIQ (</a:t>
            </a:r>
            <a:r>
              <a:rPr lang="fr-CH" dirty="0" err="1" smtClean="0">
                <a:sym typeface="Symbol" pitchFamily="18" charset="2"/>
              </a:rPr>
              <a:t>Sabbi</a:t>
            </a:r>
            <a:r>
              <a:rPr lang="fr-CH" dirty="0" smtClean="0">
                <a:sym typeface="Symbol" pitchFamily="18" charset="2"/>
              </a:rPr>
              <a:t> at EUCAS) –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reasonable</a:t>
            </a:r>
            <a:r>
              <a:rPr lang="fr-CH" dirty="0" smtClean="0">
                <a:sym typeface="Symbol" pitchFamily="18" charset="2"/>
              </a:rPr>
              <a:t>? For the moment I </a:t>
            </a:r>
            <a:r>
              <a:rPr lang="fr-CH" dirty="0" err="1" smtClean="0">
                <a:sym typeface="Symbol" pitchFamily="18" charset="2"/>
              </a:rPr>
              <a:t>consider</a:t>
            </a:r>
            <a:r>
              <a:rPr lang="fr-CH" dirty="0" smtClean="0">
                <a:sym typeface="Symbol" pitchFamily="18" charset="2"/>
              </a:rPr>
              <a:t> more conservative </a:t>
            </a:r>
            <a:r>
              <a:rPr lang="fr-CH" dirty="0" err="1" smtClean="0">
                <a:sym typeface="Symbol" pitchFamily="18" charset="2"/>
              </a:rPr>
              <a:t>parameters</a:t>
            </a:r>
            <a:r>
              <a:rPr lang="fr-CH" dirty="0" smtClean="0">
                <a:sym typeface="Symbol" pitchFamily="18" charset="2"/>
              </a:rPr>
              <a:t>, but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options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explored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40772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Data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D. </a:t>
            </a:r>
            <a:r>
              <a:rPr lang="fr-CH" dirty="0" err="1" smtClean="0">
                <a:sym typeface="Symbol" pitchFamily="18" charset="2"/>
              </a:rPr>
              <a:t>Tommasini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1400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at 16 T, 4.5 K (</a:t>
            </a:r>
            <a:r>
              <a:rPr lang="fr-CH" dirty="0" err="1" smtClean="0">
                <a:sym typeface="Symbol" pitchFamily="18" charset="2"/>
              </a:rPr>
              <a:t>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curve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At 1.9 K, 2250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at 16 T (black </a:t>
            </a:r>
            <a:r>
              <a:rPr lang="fr-CH" dirty="0" err="1" smtClean="0">
                <a:sym typeface="Symbol" pitchFamily="18" charset="2"/>
              </a:rPr>
              <a:t>curve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</a:t>
            </a:r>
            <a:r>
              <a:rPr lang="fr-CH" dirty="0" err="1" smtClean="0">
                <a:sym typeface="Symbol" pitchFamily="18" charset="2"/>
              </a:rPr>
              <a:t>scaling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laws</a:t>
            </a:r>
            <a:r>
              <a:rPr lang="fr-CH" dirty="0" smtClean="0">
                <a:sym typeface="Symbol" pitchFamily="18" charset="2"/>
              </a:rPr>
              <a:t> I use an </a:t>
            </a:r>
            <a:r>
              <a:rPr lang="fr-CH" dirty="0" err="1" smtClean="0">
                <a:sym typeface="Symbol" pitchFamily="18" charset="2"/>
              </a:rPr>
              <a:t>hyperbolic</a:t>
            </a:r>
            <a:r>
              <a:rPr lang="fr-CH" dirty="0" smtClean="0">
                <a:sym typeface="Symbol" pitchFamily="18" charset="2"/>
              </a:rPr>
              <a:t> fit (dots in the </a:t>
            </a:r>
            <a:r>
              <a:rPr lang="fr-CH" dirty="0" err="1" smtClean="0">
                <a:sym typeface="Symbol" pitchFamily="18" charset="2"/>
              </a:rPr>
              <a:t>fig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fr-CH" dirty="0" err="1">
                <a:sym typeface="Symbol" pitchFamily="18" charset="2"/>
              </a:rPr>
              <a:t>w</a:t>
            </a:r>
            <a:r>
              <a:rPr lang="fr-CH" dirty="0" err="1" smtClean="0">
                <a:sym typeface="Symbol" pitchFamily="18" charset="2"/>
              </a:rPr>
              <a:t>ith</a:t>
            </a:r>
            <a:r>
              <a:rPr lang="fr-CH" dirty="0" smtClean="0">
                <a:sym typeface="Symbol" pitchFamily="18" charset="2"/>
              </a:rPr>
              <a:t> b=23.5 T</a:t>
            </a:r>
          </a:p>
          <a:p>
            <a:pPr marL="457200" lvl="1" indent="0" eaLnBrk="1" hangingPunct="1">
              <a:buNone/>
            </a:pPr>
            <a:r>
              <a:rPr lang="fr-CH" dirty="0" smtClean="0">
                <a:sym typeface="Symbol" pitchFamily="18" charset="2"/>
              </a:rPr>
              <a:t>and s=4800 A/mm2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547778"/>
              </p:ext>
            </p:extLst>
          </p:nvPr>
        </p:nvGraphicFramePr>
        <p:xfrm>
          <a:off x="1056931" y="3112433"/>
          <a:ext cx="2018511" cy="752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r:id="rId3" imgW="1040948" imgH="406224" progId="Equation.DSMT4">
                  <p:embed/>
                </p:oleObj>
              </mc:Choice>
              <mc:Fallback>
                <p:oleObj r:id="rId3" imgW="1040948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931" y="3112433"/>
                        <a:ext cx="2018511" cy="7523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1920" y="3113535"/>
            <a:ext cx="4794374" cy="322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61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Gradient VS COIL THICKNESS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Using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scaling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laws</a:t>
            </a:r>
            <a:r>
              <a:rPr lang="fr-CH" dirty="0" smtClean="0">
                <a:sym typeface="Symbol" pitchFamily="18" charset="2"/>
              </a:rPr>
              <a:t> I </a:t>
            </a:r>
            <a:r>
              <a:rPr lang="fr-CH" dirty="0" err="1" smtClean="0">
                <a:sym typeface="Symbol" pitchFamily="18" charset="2"/>
              </a:rPr>
              <a:t>find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following</a:t>
            </a:r>
            <a:r>
              <a:rPr lang="fr-CH" dirty="0" smtClean="0">
                <a:sym typeface="Symbol" pitchFamily="18" charset="2"/>
              </a:rPr>
              <a:t> relation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/gradient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525" y="2468880"/>
            <a:ext cx="6022235" cy="358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03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TWO LAYER DESIGN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30 STRAND CABLE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30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[M.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Karppinen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29 mm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eq</a:t>
            </a:r>
            <a:r>
              <a:rPr lang="fr-CH" dirty="0" smtClean="0">
                <a:sym typeface="Symbol" pitchFamily="18" charset="2"/>
              </a:rPr>
              <a:t>. </a:t>
            </a:r>
            <a:r>
              <a:rPr lang="fr-CH" dirty="0" err="1">
                <a:sym typeface="Symbol" pitchFamily="18" charset="2"/>
              </a:rPr>
              <a:t>w</a:t>
            </a:r>
            <a:r>
              <a:rPr lang="fr-CH" dirty="0" err="1" smtClean="0">
                <a:sym typeface="Symbol" pitchFamily="18" charset="2"/>
              </a:rPr>
              <a:t>idth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26.1 kA,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10.5 T, 380 T/m, at 75% of short </a:t>
            </a:r>
            <a:r>
              <a:rPr lang="fr-CH" dirty="0" err="1" smtClean="0">
                <a:sym typeface="Symbol" pitchFamily="18" charset="2"/>
              </a:rPr>
              <a:t>sample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At 80%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400 T/m,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27.4 kA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large </a:t>
            </a:r>
            <a:r>
              <a:rPr lang="fr-CH" i="1" dirty="0" err="1" smtClean="0">
                <a:sym typeface="Symbol" pitchFamily="18" charset="2"/>
              </a:rPr>
              <a:t>j</a:t>
            </a:r>
            <a:r>
              <a:rPr lang="fr-CH" i="1" baseline="-25000" dirty="0" err="1" smtClean="0">
                <a:sym typeface="Symbol" pitchFamily="18" charset="2"/>
              </a:rPr>
              <a:t>ov</a:t>
            </a:r>
            <a:r>
              <a:rPr lang="fr-CH" dirty="0" smtClean="0">
                <a:sym typeface="Symbol" pitchFamily="18" charset="2"/>
              </a:rPr>
              <a:t>=780 A/mm</a:t>
            </a:r>
            <a:r>
              <a:rPr lang="fr-CH" baseline="30000" dirty="0" smtClean="0">
                <a:sym typeface="Symbol" pitchFamily="18" charset="2"/>
              </a:rPr>
              <a:t>2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0" y="3566160"/>
            <a:ext cx="5287124" cy="285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65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TWO LAYER DESIGN</a:t>
            </a:r>
            <a:br>
              <a:rPr lang="fr-CH" dirty="0" smtClean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40 STRAND CABLE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40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[C. Lorin]</a:t>
            </a:r>
            <a:endParaRPr lang="fr-CH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35.8 mm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eq</a:t>
            </a:r>
            <a:r>
              <a:rPr lang="fr-CH" dirty="0" smtClean="0">
                <a:sym typeface="Symbol" pitchFamily="18" charset="2"/>
              </a:rPr>
              <a:t>. </a:t>
            </a:r>
            <a:r>
              <a:rPr lang="fr-CH" dirty="0" err="1">
                <a:sym typeface="Symbol" pitchFamily="18" charset="2"/>
              </a:rPr>
              <a:t>w</a:t>
            </a:r>
            <a:r>
              <a:rPr lang="fr-CH" dirty="0" err="1" smtClean="0">
                <a:sym typeface="Symbol" pitchFamily="18" charset="2"/>
              </a:rPr>
              <a:t>idth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32.2 kA,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11.4 T, 413 T/m, at 80% of short </a:t>
            </a:r>
            <a:r>
              <a:rPr lang="fr-CH" dirty="0" err="1" smtClean="0">
                <a:sym typeface="Symbol" pitchFamily="18" charset="2"/>
              </a:rPr>
              <a:t>sample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Large </a:t>
            </a:r>
            <a:r>
              <a:rPr lang="fr-CH" i="1" dirty="0" err="1" smtClean="0">
                <a:sym typeface="Symbol" pitchFamily="18" charset="2"/>
              </a:rPr>
              <a:t>j</a:t>
            </a:r>
            <a:r>
              <a:rPr lang="fr-CH" i="1" baseline="-25000" dirty="0" err="1" smtClean="0">
                <a:sym typeface="Symbol" pitchFamily="18" charset="2"/>
              </a:rPr>
              <a:t>ov</a:t>
            </a:r>
            <a:r>
              <a:rPr lang="fr-CH" dirty="0" smtClean="0">
                <a:sym typeface="Symbol" pitchFamily="18" charset="2"/>
              </a:rPr>
              <a:t>=720 </a:t>
            </a:r>
            <a:r>
              <a:rPr lang="fr-CH" dirty="0">
                <a:sym typeface="Symbol" pitchFamily="18" charset="2"/>
              </a:rPr>
              <a:t>A/mm</a:t>
            </a:r>
            <a:r>
              <a:rPr lang="fr-CH" baseline="30000" dirty="0">
                <a:sym typeface="Symbol" pitchFamily="18" charset="2"/>
              </a:rPr>
              <a:t>2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0" y="3566160"/>
            <a:ext cx="5274720" cy="28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13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FIVE BLOCKS DESIGN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40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 smtClean="0">
                <a:sym typeface="Symbol" pitchFamily="18" charset="2"/>
              </a:rPr>
              <a:t>grading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46.2 mm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eq</a:t>
            </a:r>
            <a:r>
              <a:rPr lang="fr-CH" dirty="0" smtClean="0">
                <a:sym typeface="Symbol" pitchFamily="18" charset="2"/>
              </a:rPr>
              <a:t>.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, 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27.5 kA,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12.2 T, 423 T/m, at 80% of short </a:t>
            </a:r>
            <a:r>
              <a:rPr lang="fr-CH" dirty="0" err="1" smtClean="0">
                <a:sym typeface="Symbol" pitchFamily="18" charset="2"/>
              </a:rPr>
              <a:t>sample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Much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effective but more </a:t>
            </a:r>
            <a:r>
              <a:rPr lang="fr-CH" dirty="0" err="1" smtClean="0">
                <a:sym typeface="Symbol" pitchFamily="18" charset="2"/>
              </a:rPr>
              <a:t>reasonable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i="1" dirty="0" err="1" smtClean="0">
                <a:sym typeface="Symbol" pitchFamily="18" charset="2"/>
              </a:rPr>
              <a:t>j</a:t>
            </a:r>
            <a:r>
              <a:rPr lang="fr-CH" i="1" baseline="-25000" dirty="0" err="1" smtClean="0">
                <a:sym typeface="Symbol" pitchFamily="18" charset="2"/>
              </a:rPr>
              <a:t>ov</a:t>
            </a:r>
            <a:r>
              <a:rPr lang="fr-CH" dirty="0" smtClean="0">
                <a:sym typeface="Symbol" pitchFamily="18" charset="2"/>
              </a:rPr>
              <a:t>=620 </a:t>
            </a:r>
            <a:r>
              <a:rPr lang="fr-CH" dirty="0">
                <a:sym typeface="Symbol" pitchFamily="18" charset="2"/>
              </a:rPr>
              <a:t>A/mm</a:t>
            </a:r>
            <a:r>
              <a:rPr lang="fr-CH" baseline="30000" dirty="0">
                <a:sym typeface="Symbol" pitchFamily="18" charset="2"/>
              </a:rPr>
              <a:t>2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00" y="3924000"/>
            <a:ext cx="5274000" cy="2850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011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LOADLINES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35 mm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gradient but to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endParaRPr lang="fr-CH" baseline="30000" dirty="0" smtClean="0">
              <a:sym typeface="Symbol" pitchFamily="18" charset="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239963"/>
            <a:ext cx="6056313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065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Gradient VS COIL THICKNESS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35 mm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gradient but to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at 600 A/mm</a:t>
            </a:r>
            <a:r>
              <a:rPr lang="fr-CH" baseline="30000" dirty="0" smtClean="0">
                <a:sym typeface="Symbol" pitchFamily="18" charset="2"/>
              </a:rPr>
              <a:t>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560" y="2458193"/>
            <a:ext cx="6383666" cy="380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182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sym typeface="Symbol" pitchFamily="18" charset="2"/>
              </a:rPr>
              <a:t>TWO LAYER DESIGN</a:t>
            </a:r>
            <a:br>
              <a:rPr lang="fr-CH" dirty="0">
                <a:solidFill>
                  <a:schemeClr val="bg1"/>
                </a:solidFill>
                <a:sym typeface="Symbol" pitchFamily="18" charset="2"/>
              </a:rPr>
            </a:br>
            <a:r>
              <a:rPr lang="fr-CH" dirty="0">
                <a:solidFill>
                  <a:schemeClr val="bg1"/>
                </a:solidFill>
                <a:sym typeface="Symbol" pitchFamily="18" charset="2"/>
              </a:rPr>
              <a:t>30 STRAND 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CABLE: PROTECTION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30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no </a:t>
            </a:r>
            <a:r>
              <a:rPr lang="fr-CH" dirty="0" err="1">
                <a:sym typeface="Symbol" pitchFamily="18" charset="2"/>
              </a:rPr>
              <a:t>grading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[M.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Karppinen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Time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21 ms – </a:t>
            </a:r>
            <a:r>
              <a:rPr lang="fr-CH" dirty="0" err="1" smtClean="0">
                <a:sym typeface="Symbol" pitchFamily="18" charset="2"/>
              </a:rPr>
              <a:t>too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small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to 40 ms, </a:t>
            </a:r>
            <a:r>
              <a:rPr lang="fr-CH" dirty="0" err="1" smtClean="0">
                <a:sym typeface="Symbol" pitchFamily="18" charset="2"/>
              </a:rPr>
              <a:t>lowering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to 23.5 kA and </a:t>
            </a:r>
            <a:r>
              <a:rPr lang="fr-CH" dirty="0" err="1" smtClean="0">
                <a:sym typeface="Symbol" pitchFamily="18" charset="2"/>
              </a:rPr>
              <a:t>increasing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 to 1.8: gradient </a:t>
            </a:r>
            <a:r>
              <a:rPr lang="fr-CH" dirty="0" err="1" smtClean="0">
                <a:sym typeface="Symbol" pitchFamily="18" charset="2"/>
              </a:rPr>
              <a:t>reduces</a:t>
            </a:r>
            <a:r>
              <a:rPr lang="fr-CH" dirty="0" smtClean="0">
                <a:sym typeface="Symbol" pitchFamily="18" charset="2"/>
              </a:rPr>
              <a:t> to 345 T/m</a:t>
            </a:r>
            <a:endParaRPr lang="fr-CH" baseline="30000" dirty="0" smtClean="0">
              <a:sym typeface="Symbol" pitchFamily="18" charset="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 rot="4973069">
            <a:off x="2118167" y="42016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0" y="3566160"/>
            <a:ext cx="5287124" cy="285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03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44851</TotalTime>
  <Words>737</Words>
  <Application>Microsoft Office PowerPoint</Application>
  <PresentationFormat>On-screen Show (4:3)</PresentationFormat>
  <Paragraphs>75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Equation.DSMT4</vt:lpstr>
      <vt:lpstr>DESIGN FOR ARC QUADRUPOLE</vt:lpstr>
      <vt:lpstr>CRITICAL CURRENT</vt:lpstr>
      <vt:lpstr>Gradient VS COIL THICKNESS</vt:lpstr>
      <vt:lpstr>TWO LAYER DESIGN 30 STRAND CABLE</vt:lpstr>
      <vt:lpstr>TWO LAYER DESIGN 40 STRAND CABLE</vt:lpstr>
      <vt:lpstr>FIVE BLOCKS DESIGN</vt:lpstr>
      <vt:lpstr>LOADLINES</vt:lpstr>
      <vt:lpstr>Gradient VS COIL THICKNESS</vt:lpstr>
      <vt:lpstr>TWO LAYER DESIGN 30 STRAND CABLE: PROTECTION</vt:lpstr>
      <vt:lpstr>TWO LAYER DESIGN 40 STRAND CABLE</vt:lpstr>
      <vt:lpstr>FIVE BLOCKS DESIGN</vt:lpstr>
      <vt:lpstr>LOADLINES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716</cp:revision>
  <dcterms:created xsi:type="dcterms:W3CDTF">2006-07-31T18:23:56Z</dcterms:created>
  <dcterms:modified xsi:type="dcterms:W3CDTF">2015-12-09T08:46:01Z</dcterms:modified>
</cp:coreProperties>
</file>