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2"/>
  </p:notesMasterIdLst>
  <p:handoutMasterIdLst>
    <p:handoutMasterId r:id="rId13"/>
  </p:handoutMasterIdLst>
  <p:sldIdLst>
    <p:sldId id="256" r:id="rId3"/>
    <p:sldId id="406" r:id="rId4"/>
    <p:sldId id="410" r:id="rId5"/>
    <p:sldId id="404" r:id="rId6"/>
    <p:sldId id="405" r:id="rId7"/>
    <p:sldId id="403" r:id="rId8"/>
    <p:sldId id="402" r:id="rId9"/>
    <p:sldId id="415" r:id="rId10"/>
    <p:sldId id="416" r:id="rId11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000000"/>
    <a:srgbClr val="1A3D8B"/>
    <a:srgbClr val="CC0000"/>
    <a:srgbClr val="FF33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3" autoAdjust="0"/>
    <p:restoredTop sz="86418" autoAdjust="0"/>
  </p:normalViewPr>
  <p:slideViewPr>
    <p:cSldViewPr snapToGrid="0">
      <p:cViewPr varScale="1">
        <p:scale>
          <a:sx n="72" d="100"/>
          <a:sy n="72" d="100"/>
        </p:scale>
        <p:origin x="84" y="348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906562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7175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1876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6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7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8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9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496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Unit 2 – Magnet specifications in particle accelerators 2.</a:t>
            </a:r>
            <a:fld id="{7E2A935F-FE7E-4B75-8543-29890C61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9EA4B-FB6A-4397-BEF9-CCBB4DB54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3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9913-B802-486A-BF66-AFCCE915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9CA2-D026-420A-B3F4-6E028B814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83B4-5535-4991-9F99-DCB61D2A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9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F592-40FF-4A87-8DA1-13C43CF8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8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E9FC-EDBF-4C23-90C0-459D07E6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7502-BA8B-4D6D-952C-B13E2FCB1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7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6AA2-CBE9-451F-A6FE-6D743D355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ED23-B985-4B36-9E5F-09E2A8B25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F3F02-35EA-4E8A-9815-70A29528F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5A6F-4CDF-465E-896A-65D36DE8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Field quality, correctors and filling factor  - </a:t>
            </a: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</a:t>
            </a:r>
            <a:r>
              <a:rPr lang="en-US" sz="1000" baseline="0" dirty="0" smtClean="0">
                <a:solidFill>
                  <a:srgbClr val="3399FF"/>
                </a:solidFill>
              </a:rPr>
              <a:t> Rome FCC week April  2016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6D50C70-2C26-4E72-B99E-171AC0FE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343025"/>
            <a:ext cx="8497888" cy="35052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+mj-lt"/>
              </a:rPr>
              <a:t>FCC OTHER MAGNETS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05016" y="4343528"/>
            <a:ext cx="6989474" cy="1888028"/>
          </a:xfrm>
        </p:spPr>
        <p:txBody>
          <a:bodyPr/>
          <a:lstStyle/>
          <a:p>
            <a:pPr eaLnBrk="1" hangingPunct="1"/>
            <a:r>
              <a:rPr lang="en-US" dirty="0" smtClean="0"/>
              <a:t>E. Todesco</a:t>
            </a:r>
          </a:p>
          <a:p>
            <a:pPr eaLnBrk="1" hangingPunct="1"/>
            <a:r>
              <a:rPr lang="en-US" sz="1800" dirty="0" smtClean="0"/>
              <a:t>With contributions from L. </a:t>
            </a:r>
            <a:r>
              <a:rPr lang="en-US" sz="1800" dirty="0" err="1" smtClean="0"/>
              <a:t>Bottura</a:t>
            </a:r>
            <a:r>
              <a:rPr lang="en-US" sz="1800" dirty="0" smtClean="0"/>
              <a:t>, P. Hagen, D. </a:t>
            </a:r>
            <a:r>
              <a:rPr lang="en-US" sz="1800" dirty="0" err="1" smtClean="0"/>
              <a:t>Tommasini</a:t>
            </a:r>
            <a:r>
              <a:rPr lang="en-US" sz="1800" dirty="0" smtClean="0"/>
              <a:t>, </a:t>
            </a:r>
          </a:p>
          <a:p>
            <a:pPr eaLnBrk="1" hangingPunct="1"/>
            <a:r>
              <a:rPr lang="en-US" sz="1800" dirty="0" smtClean="0"/>
              <a:t>R. Garcia Tomas, D. </a:t>
            </a:r>
            <a:r>
              <a:rPr lang="en-US" sz="1800" dirty="0"/>
              <a:t>Schulte, S. </a:t>
            </a:r>
            <a:r>
              <a:rPr lang="en-US" sz="1800" dirty="0" err="1"/>
              <a:t>Izquierdo</a:t>
            </a:r>
            <a:r>
              <a:rPr lang="en-US" sz="1800" dirty="0"/>
              <a:t> Bermudez (CERN)</a:t>
            </a:r>
          </a:p>
          <a:p>
            <a:pPr eaLnBrk="1" hangingPunct="1"/>
            <a:r>
              <a:rPr lang="en-US" sz="1800" dirty="0"/>
              <a:t>B. </a:t>
            </a:r>
            <a:r>
              <a:rPr lang="en-US" sz="1800" dirty="0" err="1"/>
              <a:t>Dalena</a:t>
            </a:r>
            <a:r>
              <a:rPr lang="en-US" sz="1800" dirty="0"/>
              <a:t> (CEA)</a:t>
            </a:r>
          </a:p>
          <a:p>
            <a:pPr eaLnBrk="1" hangingPunct="1"/>
            <a:endParaRPr lang="en-US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FILLING FACTOR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Filling factor definition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Ratio between sum of dipole magnetic lengths (over a cell) and cell length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Present status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LHC: cell length 107 m, 6 dipole of 14.3 m, fill factor 80.3%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FCC: cell length 214 m, 12 dipoles of 14.3 m, fill factor 80.3%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Times New Roman" pitchFamily="-110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Other than dipole, we have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Quadrupole MQ (2)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Orbit corrector MCB (2)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Tuning quadrupoles MQT (2) – sometimes they become skew </a:t>
            </a:r>
            <a:r>
              <a:rPr lang="en-US" dirty="0" err="1" smtClean="0">
                <a:latin typeface="Times New Roman" pitchFamily="-110" charset="0"/>
              </a:rPr>
              <a:t>quadrupole</a:t>
            </a:r>
            <a:r>
              <a:rPr lang="en-US" dirty="0" smtClean="0">
                <a:latin typeface="Times New Roman" pitchFamily="-110" charset="0"/>
              </a:rPr>
              <a:t> to correct coupling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Chromatic </a:t>
            </a:r>
            <a:r>
              <a:rPr lang="en-US" dirty="0" err="1" smtClean="0">
                <a:latin typeface="Times New Roman" pitchFamily="-110" charset="0"/>
              </a:rPr>
              <a:t>sextupoles</a:t>
            </a:r>
            <a:r>
              <a:rPr lang="en-US" dirty="0" smtClean="0">
                <a:latin typeface="Times New Roman" pitchFamily="-110" charset="0"/>
              </a:rPr>
              <a:t> MS (2) </a:t>
            </a:r>
            <a:r>
              <a:rPr lang="en-US" dirty="0">
                <a:latin typeface="Times New Roman" pitchFamily="-110" charset="0"/>
              </a:rPr>
              <a:t>– sometimes they become skew </a:t>
            </a:r>
            <a:r>
              <a:rPr lang="en-US" dirty="0" err="1" smtClean="0">
                <a:latin typeface="Times New Roman" pitchFamily="-110" charset="0"/>
              </a:rPr>
              <a:t>sextupoles</a:t>
            </a:r>
            <a:r>
              <a:rPr lang="en-US" dirty="0" smtClean="0">
                <a:latin typeface="Times New Roman" pitchFamily="-110" charset="0"/>
              </a:rPr>
              <a:t> to </a:t>
            </a:r>
            <a:r>
              <a:rPr lang="en-US" dirty="0">
                <a:latin typeface="Times New Roman" pitchFamily="-110" charset="0"/>
              </a:rPr>
              <a:t>correct </a:t>
            </a:r>
            <a:r>
              <a:rPr lang="en-US" dirty="0" smtClean="0">
                <a:latin typeface="Times New Roman" pitchFamily="-110" charset="0"/>
              </a:rPr>
              <a:t>coupling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Sextupole</a:t>
            </a:r>
            <a:r>
              <a:rPr lang="en-US" dirty="0" smtClean="0">
                <a:latin typeface="Times New Roman" pitchFamily="-110" charset="0"/>
              </a:rPr>
              <a:t> spool pieces MCS (12? 6?)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2</a:t>
            </a:fld>
            <a:endParaRPr lang="en-US" sz="1000" dirty="0">
              <a:solidFill>
                <a:srgbClr val="3366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3" y="3172828"/>
            <a:ext cx="9000597" cy="7673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61224" y="3944151"/>
            <a:ext cx="3037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FCC cell </a:t>
            </a: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[</a:t>
            </a:r>
            <a:r>
              <a:rPr lang="en-US" sz="1600" dirty="0" smtClean="0">
                <a:solidFill>
                  <a:srgbClr val="009900"/>
                </a:solidFill>
              </a:rPr>
              <a:t>D. Schulte, B. </a:t>
            </a:r>
            <a:r>
              <a:rPr lang="en-US" sz="1600" dirty="0" err="1" smtClean="0">
                <a:solidFill>
                  <a:srgbClr val="009900"/>
                </a:solidFill>
              </a:rPr>
              <a:t>Dalena</a:t>
            </a: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]</a:t>
            </a:r>
            <a:endParaRPr lang="en-US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434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THE MAIN QUADRUPOLE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Today requirements: 2300 T of integrated field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Over 50 mm with </a:t>
            </a:r>
            <a:r>
              <a:rPr lang="en-US" dirty="0" err="1" smtClean="0">
                <a:latin typeface="Times New Roman" pitchFamily="-110" charset="0"/>
              </a:rPr>
              <a:t>Nb-Ti</a:t>
            </a:r>
            <a:r>
              <a:rPr lang="en-US" dirty="0" smtClean="0">
                <a:latin typeface="Times New Roman" pitchFamily="-110" charset="0"/>
              </a:rPr>
              <a:t> you can make 250 T/m … this gives 9 m long magnet so we have to go to Nb</a:t>
            </a:r>
            <a:r>
              <a:rPr lang="en-US" baseline="-25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Sn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is also why I insisted so much on grading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With Nb</a:t>
            </a:r>
            <a:r>
              <a:rPr lang="en-US" baseline="-25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Sn one can reach 400 T/m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	</a:t>
            </a:r>
            <a:r>
              <a:rPr lang="en-US" sz="1600" dirty="0" smtClean="0">
                <a:solidFill>
                  <a:srgbClr val="009900"/>
                </a:solidFill>
                <a:latin typeface="Times New Roman" pitchFamily="-110" charset="0"/>
              </a:rPr>
              <a:t>[C. </a:t>
            </a:r>
            <a:r>
              <a:rPr lang="en-US" sz="1600" dirty="0" err="1" smtClean="0">
                <a:solidFill>
                  <a:srgbClr val="009900"/>
                </a:solidFill>
                <a:latin typeface="Times New Roman" pitchFamily="-110" charset="0"/>
              </a:rPr>
              <a:t>Lorin</a:t>
            </a:r>
            <a:r>
              <a:rPr lang="en-US" sz="1600" dirty="0" smtClean="0">
                <a:solidFill>
                  <a:srgbClr val="009900"/>
                </a:solidFill>
                <a:latin typeface="Times New Roman" pitchFamily="-110" charset="0"/>
              </a:rPr>
              <a:t>, P. </a:t>
            </a:r>
            <a:r>
              <a:rPr lang="en-US" sz="1600" dirty="0" err="1" smtClean="0">
                <a:solidFill>
                  <a:srgbClr val="009900"/>
                </a:solidFill>
                <a:latin typeface="Times New Roman" pitchFamily="-110" charset="0"/>
              </a:rPr>
              <a:t>Verdine</a:t>
            </a:r>
            <a:r>
              <a:rPr lang="en-US" sz="1600" dirty="0" smtClean="0">
                <a:solidFill>
                  <a:srgbClr val="009900"/>
                </a:solidFill>
                <a:latin typeface="Times New Roman" pitchFamily="-110" charset="0"/>
              </a:rPr>
              <a:t> this conference]</a:t>
            </a:r>
            <a:endParaRPr lang="en-US" dirty="0" smtClean="0">
              <a:solidFill>
                <a:srgbClr val="009900"/>
              </a:solidFill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So we have 6 m magnet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3</a:t>
            </a:fld>
            <a:endParaRPr lang="en-US" sz="1000" dirty="0">
              <a:solidFill>
                <a:srgbClr val="3366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598" y="3407105"/>
            <a:ext cx="2715061" cy="262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19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ORBIT CORRECTORS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LHC orbit correctors are 2.93 T magnets close to each quadrupole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Nb</a:t>
            </a:r>
            <a:r>
              <a:rPr lang="en-US" dirty="0" smtClean="0">
                <a:latin typeface="Times New Roman" pitchFamily="-110" charset="0"/>
              </a:rPr>
              <a:t>-Ti ribbon technology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0.647 m long, ~2 T m requirement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magnet is attached to the orbit feedback system so it should be able to act </a:t>
            </a:r>
            <a:r>
              <a:rPr lang="en-US" dirty="0" smtClean="0">
                <a:solidFill>
                  <a:srgbClr val="000000"/>
                </a:solidFill>
                <a:latin typeface="Times New Roman" pitchFamily="-110" charset="0"/>
              </a:rPr>
              <a:t>with a ramp rate of 100 s to have full field (for LHC today, 0.03 T/s)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FCC requirement is to have 3.5 T m </a:t>
            </a: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[</a:t>
            </a:r>
            <a:r>
              <a:rPr lang="en-US" sz="1600" dirty="0" smtClean="0">
                <a:solidFill>
                  <a:srgbClr val="009900"/>
                </a:solidFill>
                <a:latin typeface="Times New Roman" pitchFamily="-110" charset="0"/>
              </a:rPr>
              <a:t>B. </a:t>
            </a:r>
            <a:r>
              <a:rPr lang="en-US" sz="1600" dirty="0" err="1">
                <a:solidFill>
                  <a:srgbClr val="009900"/>
                </a:solidFill>
                <a:latin typeface="Times New Roman" pitchFamily="-110" charset="0"/>
              </a:rPr>
              <a:t>Dalena</a:t>
            </a: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 talk, this </a:t>
            </a:r>
            <a:r>
              <a:rPr lang="en-US" sz="1600" dirty="0" smtClean="0">
                <a:solidFill>
                  <a:srgbClr val="009900"/>
                </a:solidFill>
                <a:latin typeface="Times New Roman" pitchFamily="-110" charset="0"/>
              </a:rPr>
              <a:t>conference</a:t>
            </a: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]</a:t>
            </a:r>
            <a:endParaRPr lang="en-US" sz="1600" dirty="0" smtClean="0">
              <a:latin typeface="Times New Roman" pitchFamily="-110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CC3300"/>
                </a:solidFill>
                <a:latin typeface="Times New Roman" pitchFamily="-110" charset="0"/>
              </a:rPr>
              <a:t>With a 4 T field, we can go for a 1 m long magnet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Nb-Ti</a:t>
            </a:r>
            <a:r>
              <a:rPr lang="en-US" dirty="0" smtClean="0">
                <a:latin typeface="Times New Roman" pitchFamily="-110" charset="0"/>
              </a:rPr>
              <a:t> magnet, looks at hand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I would see no reason to push more to save 0.5 m</a:t>
            </a:r>
          </a:p>
          <a:p>
            <a:pPr lvl="3" eaLnBrk="1" hangingPunct="1">
              <a:lnSpc>
                <a:spcPct val="90000"/>
              </a:lnSpc>
            </a:pPr>
            <a:endParaRPr lang="en-US" dirty="0">
              <a:latin typeface="Times New Roman" pitchFamily="-110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So 4 T field, 1 m long magnet, 50 mm aperture</a:t>
            </a:r>
            <a:endParaRPr lang="en-US" dirty="0">
              <a:latin typeface="Times New Roman" pitchFamily="-110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pitchFamily="-110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4</a:t>
            </a:fld>
            <a:endParaRPr lang="en-US" sz="1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884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TUNING QUADRUPOLES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LHC tuning </a:t>
            </a:r>
            <a:r>
              <a:rPr lang="en-US" dirty="0" err="1" smtClean="0">
                <a:latin typeface="Times New Roman" pitchFamily="-110" charset="0"/>
              </a:rPr>
              <a:t>quadrupoles</a:t>
            </a:r>
            <a:r>
              <a:rPr lang="en-US" dirty="0" smtClean="0">
                <a:latin typeface="Times New Roman" pitchFamily="-110" charset="0"/>
              </a:rPr>
              <a:t> (MQT) are individually powered small </a:t>
            </a:r>
            <a:r>
              <a:rPr lang="en-US" dirty="0" err="1" smtClean="0">
                <a:latin typeface="Times New Roman" pitchFamily="-110" charset="0"/>
              </a:rPr>
              <a:t>quadrupoles</a:t>
            </a:r>
            <a:r>
              <a:rPr lang="en-US" dirty="0" smtClean="0">
                <a:latin typeface="Times New Roman" pitchFamily="-110" charset="0"/>
              </a:rPr>
              <a:t> close to each main </a:t>
            </a:r>
            <a:r>
              <a:rPr lang="en-US" dirty="0" err="1" smtClean="0">
                <a:latin typeface="Times New Roman" pitchFamily="-110" charset="0"/>
              </a:rPr>
              <a:t>quadrupole</a:t>
            </a:r>
            <a:endParaRPr lang="en-US" dirty="0" smtClean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Nb</a:t>
            </a:r>
            <a:r>
              <a:rPr lang="en-US" dirty="0" smtClean="0">
                <a:latin typeface="Times New Roman" pitchFamily="-110" charset="0"/>
              </a:rPr>
              <a:t>-Ti ribbon technology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123 T/m, 0.32 m long, 39 T requirement (5% of the MQ)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magnet is attached to the tune feedback system – variations up to 1 T/m/s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FCC requirement is to have 325 T (15% of the MQ)</a:t>
            </a:r>
            <a:r>
              <a:rPr lang="en-US" dirty="0">
                <a:solidFill>
                  <a:srgbClr val="009900"/>
                </a:solidFill>
                <a:latin typeface="Times New Roman" pitchFamily="-110" charset="0"/>
              </a:rPr>
              <a:t> </a:t>
            </a:r>
            <a:r>
              <a:rPr lang="en-US" sz="1400" dirty="0">
                <a:solidFill>
                  <a:srgbClr val="009900"/>
                </a:solidFill>
                <a:latin typeface="Times New Roman" pitchFamily="-110" charset="0"/>
              </a:rPr>
              <a:t>[B. </a:t>
            </a:r>
            <a:r>
              <a:rPr lang="en-US" sz="1400" dirty="0" err="1">
                <a:solidFill>
                  <a:srgbClr val="009900"/>
                </a:solidFill>
                <a:latin typeface="Times New Roman" pitchFamily="-110" charset="0"/>
              </a:rPr>
              <a:t>Dalena</a:t>
            </a:r>
            <a:r>
              <a:rPr lang="en-US" sz="1400" dirty="0">
                <a:solidFill>
                  <a:srgbClr val="009900"/>
                </a:solidFill>
                <a:latin typeface="Times New Roman" pitchFamily="-110" charset="0"/>
              </a:rPr>
              <a:t> talk, this conference]</a:t>
            </a:r>
            <a:endParaRPr lang="en-US" dirty="0" smtClean="0">
              <a:latin typeface="Times New Roman" pitchFamily="-110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because it is assumed that this magnet is also used in the Dispersion Suppressor (DS) to allow optics matching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But 325 T would imply a 3 m long magnet – too much – or going to Nb</a:t>
            </a:r>
            <a:r>
              <a:rPr lang="en-US" baseline="-25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Sn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With Nb</a:t>
            </a:r>
            <a:r>
              <a:rPr lang="en-US" baseline="-25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Sn one could get a 1 m long magnet with 325 T/m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CC3300"/>
                </a:solidFill>
                <a:latin typeface="Times New Roman" pitchFamily="-110" charset="0"/>
              </a:rPr>
              <a:t>It would be wiser to have different magnets, one for the arc at 5% of the MQ and one for the 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I would propose a 200 T/m over 50 mm (~6 T peak field), with 0.5 m length </a:t>
            </a:r>
            <a:endParaRPr lang="en-US" dirty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5</a:t>
            </a:fld>
            <a:endParaRPr lang="en-US" sz="1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32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LATTICE SEXTUPOLE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Lattice </a:t>
            </a:r>
            <a:r>
              <a:rPr lang="en-US" dirty="0" err="1" smtClean="0">
                <a:latin typeface="Times New Roman" pitchFamily="-110" charset="0"/>
              </a:rPr>
              <a:t>sextupole</a:t>
            </a:r>
            <a:r>
              <a:rPr lang="en-US" dirty="0" smtClean="0">
                <a:latin typeface="Times New Roman" pitchFamily="-110" charset="0"/>
              </a:rPr>
              <a:t> in the LHC today (56 mm aperture)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Nb</a:t>
            </a:r>
            <a:r>
              <a:rPr lang="en-US" dirty="0" smtClean="0">
                <a:latin typeface="Times New Roman" pitchFamily="-110" charset="0"/>
              </a:rPr>
              <a:t>-Ti ribbon technology, gradient is 4430 T/m</a:t>
            </a:r>
            <a:r>
              <a:rPr lang="en-US" baseline="30000" dirty="0" smtClean="0">
                <a:latin typeface="Times New Roman" pitchFamily="-110" charset="0"/>
              </a:rPr>
              <a:t>2</a:t>
            </a:r>
            <a:r>
              <a:rPr lang="en-US" dirty="0" smtClean="0">
                <a:latin typeface="Times New Roman" pitchFamily="-110" charset="0"/>
              </a:rPr>
              <a:t> (0.37 m long)          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gives integrated gradient of 1635 T/m requirement or equivalently 0.070 m</a:t>
            </a:r>
            <a:r>
              <a:rPr lang="en-US" baseline="30000" dirty="0" smtClean="0">
                <a:latin typeface="Times New Roman" pitchFamily="-110" charset="0"/>
              </a:rPr>
              <a:t>-2 </a:t>
            </a:r>
            <a:r>
              <a:rPr lang="en-US" dirty="0" smtClean="0">
                <a:latin typeface="Times New Roman" pitchFamily="-110" charset="0"/>
              </a:rPr>
              <a:t>if normalized with the beam rigidity B</a:t>
            </a:r>
            <a:r>
              <a:rPr lang="en-US" dirty="0" smtClean="0">
                <a:latin typeface="Symbol" charset="2"/>
                <a:cs typeface="Symbol" charset="2"/>
              </a:rPr>
              <a:t>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Lattice </a:t>
            </a:r>
            <a:r>
              <a:rPr lang="en-US" dirty="0" err="1" smtClean="0">
                <a:latin typeface="Times New Roman" pitchFamily="-110" charset="0"/>
              </a:rPr>
              <a:t>sextupole</a:t>
            </a:r>
            <a:r>
              <a:rPr lang="en-US" dirty="0" smtClean="0">
                <a:latin typeface="Times New Roman" pitchFamily="-110" charset="0"/>
              </a:rPr>
              <a:t> correct chromaticity (not only from the arc)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FCC present requirement is to have 6650 T/m requirement or equivalently 0.040 m</a:t>
            </a:r>
            <a:r>
              <a:rPr lang="en-US" baseline="30000" dirty="0" smtClean="0">
                <a:latin typeface="Times New Roman" pitchFamily="-110" charset="0"/>
              </a:rPr>
              <a:t>-2  </a:t>
            </a:r>
            <a:r>
              <a:rPr lang="en-US" sz="1600" dirty="0" smtClean="0">
                <a:solidFill>
                  <a:srgbClr val="009900"/>
                </a:solidFill>
                <a:latin typeface="Times New Roman" pitchFamily="-110" charset="0"/>
              </a:rPr>
              <a:t>[</a:t>
            </a: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B. </a:t>
            </a:r>
            <a:r>
              <a:rPr lang="en-US" sz="1600" dirty="0" err="1">
                <a:solidFill>
                  <a:srgbClr val="009900"/>
                </a:solidFill>
                <a:latin typeface="Times New Roman" pitchFamily="-110" charset="0"/>
              </a:rPr>
              <a:t>Dalena</a:t>
            </a:r>
            <a:r>
              <a:rPr lang="en-US" sz="1600" dirty="0">
                <a:solidFill>
                  <a:srgbClr val="009900"/>
                </a:solidFill>
                <a:latin typeface="Times New Roman" pitchFamily="-110" charset="0"/>
              </a:rPr>
              <a:t> talk, this conference]</a:t>
            </a:r>
            <a:endParaRPr lang="en-US" baseline="30000" dirty="0" smtClean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</a:rPr>
              <a:t>Assuming the same peak field as in the LHC, over 50 mm we can </a:t>
            </a:r>
            <a:r>
              <a:rPr lang="en-US" dirty="0" smtClean="0">
                <a:latin typeface="Times New Roman" pitchFamily="-110" charset="0"/>
              </a:rPr>
              <a:t>give a gradient of </a:t>
            </a:r>
            <a:r>
              <a:rPr lang="en-US" dirty="0">
                <a:latin typeface="Times New Roman" pitchFamily="-110" charset="0"/>
              </a:rPr>
              <a:t>5560 T/</a:t>
            </a:r>
            <a:r>
              <a:rPr lang="en-US" dirty="0" smtClean="0">
                <a:latin typeface="Times New Roman" pitchFamily="-110" charset="0"/>
              </a:rPr>
              <a:t>m</a:t>
            </a:r>
            <a:r>
              <a:rPr lang="en-US" baseline="30000" dirty="0" smtClean="0">
                <a:latin typeface="Times New Roman" pitchFamily="-110" charset="0"/>
              </a:rPr>
              <a:t>2</a:t>
            </a:r>
            <a:r>
              <a:rPr lang="en-US" dirty="0" smtClean="0">
                <a:latin typeface="Times New Roman" pitchFamily="-110" charset="0"/>
              </a:rPr>
              <a:t>, </a:t>
            </a:r>
            <a:r>
              <a:rPr lang="en-US" dirty="0">
                <a:latin typeface="Times New Roman" pitchFamily="-110" charset="0"/>
              </a:rPr>
              <a:t>so this is a </a:t>
            </a:r>
            <a:r>
              <a:rPr lang="en-US" dirty="0" smtClean="0">
                <a:latin typeface="Times New Roman" pitchFamily="-110" charset="0"/>
              </a:rPr>
              <a:t>~1.2 </a:t>
            </a:r>
            <a:r>
              <a:rPr lang="en-US" dirty="0">
                <a:latin typeface="Times New Roman" pitchFamily="-110" charset="0"/>
              </a:rPr>
              <a:t>m long </a:t>
            </a:r>
            <a:r>
              <a:rPr lang="en-US" dirty="0" smtClean="0">
                <a:latin typeface="Times New Roman" pitchFamily="-110" charset="0"/>
              </a:rPr>
              <a:t>object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There is a wish </a:t>
            </a:r>
            <a:r>
              <a:rPr lang="en-US" dirty="0">
                <a:latin typeface="Times New Roman" pitchFamily="-110" charset="0"/>
              </a:rPr>
              <a:t>to have </a:t>
            </a:r>
            <a:r>
              <a:rPr lang="en-US" dirty="0" smtClean="0">
                <a:latin typeface="Times New Roman" pitchFamily="-110" charset="0"/>
              </a:rPr>
              <a:t>15000 </a:t>
            </a:r>
            <a:r>
              <a:rPr lang="en-US" dirty="0">
                <a:latin typeface="Times New Roman" pitchFamily="-110" charset="0"/>
              </a:rPr>
              <a:t>T/m requirement or equivalently </a:t>
            </a:r>
            <a:r>
              <a:rPr lang="en-US" dirty="0" smtClean="0">
                <a:latin typeface="Times New Roman" pitchFamily="-110" charset="0"/>
              </a:rPr>
              <a:t>0.090 </a:t>
            </a:r>
            <a:r>
              <a:rPr lang="en-US" dirty="0">
                <a:latin typeface="Times New Roman" pitchFamily="-110" charset="0"/>
              </a:rPr>
              <a:t>m</a:t>
            </a:r>
            <a:r>
              <a:rPr lang="en-US" baseline="30000" dirty="0">
                <a:latin typeface="Times New Roman" pitchFamily="-110" charset="0"/>
              </a:rPr>
              <a:t>-</a:t>
            </a:r>
            <a:r>
              <a:rPr lang="en-US" baseline="30000" dirty="0" smtClean="0">
                <a:latin typeface="Times New Roman" pitchFamily="-110" charset="0"/>
              </a:rPr>
              <a:t>2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would push the </a:t>
            </a:r>
            <a:r>
              <a:rPr lang="en-US" dirty="0" err="1" smtClean="0">
                <a:latin typeface="Times New Roman" pitchFamily="-110" charset="0"/>
              </a:rPr>
              <a:t>sextupoles</a:t>
            </a:r>
            <a:r>
              <a:rPr lang="en-US" dirty="0" smtClean="0">
                <a:latin typeface="Times New Roman" pitchFamily="-110" charset="0"/>
              </a:rPr>
              <a:t> towards 3 m length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solidFill>
                  <a:srgbClr val="C00000"/>
                </a:solidFill>
                <a:latin typeface="Times New Roman" pitchFamily="-110" charset="0"/>
              </a:rPr>
              <a:t>Lattice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-110" charset="0"/>
              </a:rPr>
              <a:t>sextupoles</a:t>
            </a:r>
            <a:r>
              <a:rPr lang="en-US" dirty="0" smtClean="0">
                <a:solidFill>
                  <a:srgbClr val="C00000"/>
                </a:solidFill>
                <a:latin typeface="Times New Roman" pitchFamily="-110" charset="0"/>
              </a:rPr>
              <a:t> could be not in the shadow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Institutes interested in exploring HTS </a:t>
            </a:r>
            <a:r>
              <a:rPr lang="en-US" dirty="0" err="1" smtClean="0">
                <a:latin typeface="Times New Roman" pitchFamily="-110" charset="0"/>
              </a:rPr>
              <a:t>sextupole</a:t>
            </a:r>
            <a:r>
              <a:rPr lang="en-US" dirty="0" smtClean="0">
                <a:latin typeface="Times New Roman" pitchFamily="-110" charset="0"/>
              </a:rPr>
              <a:t> correctors ?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6</a:t>
            </a:fld>
            <a:endParaRPr lang="en-US" sz="1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07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SEXTUPOLE SPOOL PIECES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Spool pieces in the LHC today (56 mm aperture)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Nb</a:t>
            </a:r>
            <a:r>
              <a:rPr lang="en-US" dirty="0" smtClean="0">
                <a:latin typeface="Times New Roman" pitchFamily="-110" charset="0"/>
              </a:rPr>
              <a:t>-Ti ribbon technology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Spool piece gradient 1630 T/m</a:t>
            </a:r>
            <a:r>
              <a:rPr lang="en-US" baseline="30000" dirty="0" smtClean="0">
                <a:latin typeface="Times New Roman" pitchFamily="-110" charset="0"/>
              </a:rPr>
              <a:t>2</a:t>
            </a:r>
            <a:r>
              <a:rPr lang="en-US" dirty="0" smtClean="0">
                <a:latin typeface="Times New Roman" pitchFamily="-110" charset="0"/>
              </a:rPr>
              <a:t> (0.11 m long)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One can make much larger gradient as in the lattice </a:t>
            </a:r>
            <a:r>
              <a:rPr lang="en-US" dirty="0" err="1" smtClean="0">
                <a:latin typeface="Times New Roman" pitchFamily="-110" charset="0"/>
              </a:rPr>
              <a:t>sextupole</a:t>
            </a:r>
            <a:r>
              <a:rPr lang="en-US" dirty="0" smtClean="0">
                <a:latin typeface="Times New Roman" pitchFamily="-110" charset="0"/>
              </a:rPr>
              <a:t> 4430 T/m</a:t>
            </a:r>
            <a:r>
              <a:rPr lang="en-US" baseline="30000" dirty="0" smtClean="0">
                <a:latin typeface="Times New Roman" pitchFamily="-110" charset="0"/>
              </a:rPr>
              <a:t>2</a:t>
            </a:r>
            <a:endParaRPr lang="en-US" baseline="30000" dirty="0">
              <a:latin typeface="Times New Roman" pitchFamily="-110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So</a:t>
            </a:r>
            <a:r>
              <a:rPr lang="en-US" dirty="0">
                <a:latin typeface="Times New Roman" pitchFamily="-110" charset="0"/>
              </a:rPr>
              <a:t>, </a:t>
            </a:r>
            <a:r>
              <a:rPr lang="en-US" dirty="0" smtClean="0">
                <a:latin typeface="Times New Roman" pitchFamily="-110" charset="0"/>
              </a:rPr>
              <a:t>5560 </a:t>
            </a:r>
            <a:r>
              <a:rPr lang="en-US" dirty="0">
                <a:latin typeface="Times New Roman" pitchFamily="-110" charset="0"/>
              </a:rPr>
              <a:t>T/m</a:t>
            </a:r>
            <a:r>
              <a:rPr lang="en-US" baseline="30000" dirty="0">
                <a:latin typeface="Times New Roman" pitchFamily="-110" charset="0"/>
              </a:rPr>
              <a:t>2</a:t>
            </a:r>
            <a:r>
              <a:rPr lang="en-US" dirty="0" smtClean="0">
                <a:latin typeface="Times New Roman" pitchFamily="-110" charset="0"/>
              </a:rPr>
              <a:t>, 0.11 m long over 50 mm aperture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Spool pieces corrects in the LHC a max </a:t>
            </a:r>
            <a:r>
              <a:rPr lang="en-US" i="1" dirty="0" smtClean="0">
                <a:latin typeface="Times New Roman" pitchFamily="-110" charset="0"/>
              </a:rPr>
              <a:t>b</a:t>
            </a:r>
            <a:r>
              <a:rPr lang="en-US" i="1" baseline="-25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=4.35 units at 7 </a:t>
            </a:r>
            <a:r>
              <a:rPr lang="en-US" dirty="0" err="1" smtClean="0">
                <a:latin typeface="Times New Roman" pitchFamily="-110" charset="0"/>
              </a:rPr>
              <a:t>TeV</a:t>
            </a:r>
            <a:r>
              <a:rPr lang="en-US" dirty="0" smtClean="0">
                <a:latin typeface="Times New Roman" pitchFamily="-110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Using the same length (0.11 m) and the lattice </a:t>
            </a:r>
            <a:r>
              <a:rPr lang="en-US" dirty="0" err="1" smtClean="0">
                <a:latin typeface="Times New Roman" pitchFamily="-110" charset="0"/>
              </a:rPr>
              <a:t>sextupole</a:t>
            </a:r>
            <a:r>
              <a:rPr lang="en-US" dirty="0" smtClean="0">
                <a:latin typeface="Times New Roman" pitchFamily="-110" charset="0"/>
              </a:rPr>
              <a:t> </a:t>
            </a:r>
            <a:r>
              <a:rPr lang="en-US" dirty="0" err="1" smtClean="0">
                <a:latin typeface="Times New Roman" pitchFamily="-110" charset="0"/>
              </a:rPr>
              <a:t>strenght</a:t>
            </a:r>
            <a:r>
              <a:rPr lang="en-US" dirty="0" smtClean="0">
                <a:latin typeface="Times New Roman" pitchFamily="-110" charset="0"/>
              </a:rPr>
              <a:t>, and rescaling at 50 mm, we can obtain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Ie</a:t>
            </a:r>
            <a:r>
              <a:rPr lang="en-US" dirty="0" smtClean="0">
                <a:latin typeface="Times New Roman" pitchFamily="-110" charset="0"/>
              </a:rPr>
              <a:t> we can </a:t>
            </a:r>
            <a:r>
              <a:rPr lang="en-US" dirty="0" smtClean="0">
                <a:solidFill>
                  <a:srgbClr val="C00000"/>
                </a:solidFill>
                <a:latin typeface="Times New Roman" pitchFamily="-110" charset="0"/>
              </a:rPr>
              <a:t>correct up to ±6 units of </a:t>
            </a:r>
            <a:r>
              <a:rPr lang="en-US" i="1" dirty="0" smtClean="0">
                <a:solidFill>
                  <a:srgbClr val="C00000"/>
                </a:solidFill>
                <a:latin typeface="Times New Roman" pitchFamily="-110" charset="0"/>
              </a:rPr>
              <a:t>b</a:t>
            </a:r>
            <a:r>
              <a:rPr lang="en-US" i="1" baseline="-25000" dirty="0" smtClean="0">
                <a:solidFill>
                  <a:srgbClr val="C00000"/>
                </a:solidFill>
                <a:latin typeface="Times New Roman" pitchFamily="-110" charset="0"/>
              </a:rPr>
              <a:t>3</a:t>
            </a:r>
            <a:r>
              <a:rPr lang="en-US" dirty="0" smtClean="0">
                <a:solidFill>
                  <a:srgbClr val="C00000"/>
                </a:solidFill>
                <a:latin typeface="Times New Roman" pitchFamily="-110" charset="0"/>
              </a:rPr>
              <a:t> at 50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-110" charset="0"/>
              </a:rPr>
              <a:t>TeV</a:t>
            </a:r>
            <a:r>
              <a:rPr lang="en-US" dirty="0" smtClean="0">
                <a:solidFill>
                  <a:srgbClr val="C00000"/>
                </a:solidFill>
                <a:latin typeface="Times New Roman" pitchFamily="-110" charset="0"/>
              </a:rPr>
              <a:t> </a:t>
            </a:r>
            <a:r>
              <a:rPr lang="en-US" dirty="0" smtClean="0">
                <a:latin typeface="Times New Roman" pitchFamily="-110" charset="0"/>
              </a:rPr>
              <a:t>– looks reasonable to me</a:t>
            </a:r>
          </a:p>
          <a:p>
            <a:pPr lvl="2" eaLnBrk="1" hangingPunct="1">
              <a:lnSpc>
                <a:spcPct val="90000"/>
              </a:lnSpc>
            </a:pPr>
            <a:endParaRPr lang="en-US" dirty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We have 10 units swing of </a:t>
            </a:r>
            <a:r>
              <a:rPr lang="en-US" i="1" dirty="0" smtClean="0">
                <a:latin typeface="Times New Roman" pitchFamily="-110" charset="0"/>
              </a:rPr>
              <a:t>b</a:t>
            </a:r>
            <a:r>
              <a:rPr lang="en-US" i="1" baseline="-25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, we can tentatively place -7 at injection and 3 at high field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7</a:t>
            </a:fld>
            <a:endParaRPr lang="en-US" sz="1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776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LANDAU OCTUPOLES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Landau </a:t>
            </a:r>
            <a:r>
              <a:rPr lang="en-US" dirty="0" err="1" smtClean="0">
                <a:latin typeface="Times New Roman" pitchFamily="-110" charset="0"/>
              </a:rPr>
              <a:t>octupoles</a:t>
            </a:r>
            <a:r>
              <a:rPr lang="en-US" dirty="0" smtClean="0">
                <a:latin typeface="Times New Roman" pitchFamily="-110" charset="0"/>
              </a:rPr>
              <a:t> in the LHC today (56 mm aperture)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Nb</a:t>
            </a:r>
            <a:r>
              <a:rPr lang="en-US" dirty="0" smtClean="0">
                <a:latin typeface="Times New Roman" pitchFamily="-110" charset="0"/>
              </a:rPr>
              <a:t>-Ti ribbon technology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Gradient 63×10</a:t>
            </a:r>
            <a:r>
              <a:rPr lang="en-US" baseline="30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 T/m</a:t>
            </a:r>
            <a:r>
              <a:rPr lang="en-US" baseline="30000" dirty="0" smtClean="0">
                <a:latin typeface="Times New Roman" pitchFamily="-110" charset="0"/>
              </a:rPr>
              <a:t>3</a:t>
            </a:r>
            <a:r>
              <a:rPr lang="en-US" dirty="0" smtClean="0">
                <a:latin typeface="Times New Roman" pitchFamily="-110" charset="0"/>
              </a:rPr>
              <a:t> (0.32 m long)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Peak field is 1.28 T, one can make at least a factor two stronger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Plus the scaling with aperture from 56 to 50 mm, one can go to 220</a:t>
            </a:r>
            <a:r>
              <a:rPr lang="en-US" dirty="0">
                <a:latin typeface="Times New Roman" pitchFamily="-110" charset="0"/>
              </a:rPr>
              <a:t>×10</a:t>
            </a:r>
            <a:r>
              <a:rPr lang="en-US" baseline="30000" dirty="0">
                <a:latin typeface="Times New Roman" pitchFamily="-110" charset="0"/>
              </a:rPr>
              <a:t>3</a:t>
            </a:r>
            <a:r>
              <a:rPr lang="en-US" dirty="0">
                <a:latin typeface="Times New Roman" pitchFamily="-110" charset="0"/>
              </a:rPr>
              <a:t> T/m</a:t>
            </a:r>
            <a:r>
              <a:rPr lang="en-US" baseline="30000" dirty="0">
                <a:latin typeface="Times New Roman" pitchFamily="-110" charset="0"/>
              </a:rPr>
              <a:t>3</a:t>
            </a:r>
            <a:r>
              <a:rPr lang="en-US" dirty="0">
                <a:latin typeface="Times New Roman" pitchFamily="-110" charset="0"/>
              </a:rPr>
              <a:t> </a:t>
            </a:r>
            <a:endParaRPr lang="en-US" dirty="0" smtClean="0">
              <a:latin typeface="Times New Roman" pitchFamily="-110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dirty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FCC request: factor 3 to 6 larger than in the LHC</a:t>
            </a:r>
            <a:r>
              <a:rPr lang="en-US" baseline="30000" dirty="0">
                <a:latin typeface="Times New Roman" pitchFamily="-110" charset="0"/>
              </a:rPr>
              <a:t> </a:t>
            </a:r>
            <a:r>
              <a:rPr lang="en-US" sz="1400" dirty="0" smtClean="0">
                <a:solidFill>
                  <a:srgbClr val="009900"/>
                </a:solidFill>
                <a:latin typeface="Times New Roman" pitchFamily="-110" charset="0"/>
              </a:rPr>
              <a:t>[V. </a:t>
            </a:r>
            <a:r>
              <a:rPr lang="en-US" sz="1400" dirty="0" err="1" smtClean="0">
                <a:solidFill>
                  <a:srgbClr val="009900"/>
                </a:solidFill>
                <a:latin typeface="Times New Roman" pitchFamily="-110" charset="0"/>
              </a:rPr>
              <a:t>Kornilov</a:t>
            </a:r>
            <a:r>
              <a:rPr lang="en-US" sz="1400" dirty="0" smtClean="0">
                <a:solidFill>
                  <a:srgbClr val="009900"/>
                </a:solidFill>
                <a:latin typeface="Times New Roman" pitchFamily="-110" charset="0"/>
              </a:rPr>
              <a:t> </a:t>
            </a:r>
            <a:r>
              <a:rPr lang="en-US" sz="1400" dirty="0">
                <a:solidFill>
                  <a:srgbClr val="009900"/>
                </a:solidFill>
                <a:latin typeface="Times New Roman" pitchFamily="-110" charset="0"/>
              </a:rPr>
              <a:t>talk, this conference]</a:t>
            </a:r>
            <a:endParaRPr lang="en-US" dirty="0" smtClean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Factor 3 can be obtained with </a:t>
            </a:r>
            <a:r>
              <a:rPr lang="en-US" dirty="0">
                <a:latin typeface="Times New Roman" pitchFamily="-110" charset="0"/>
              </a:rPr>
              <a:t>the 220×10</a:t>
            </a:r>
            <a:r>
              <a:rPr lang="en-US" baseline="30000" dirty="0">
                <a:latin typeface="Times New Roman" pitchFamily="-110" charset="0"/>
              </a:rPr>
              <a:t>3</a:t>
            </a:r>
            <a:r>
              <a:rPr lang="en-US" dirty="0">
                <a:latin typeface="Times New Roman" pitchFamily="-110" charset="0"/>
              </a:rPr>
              <a:t> T/m</a:t>
            </a:r>
            <a:r>
              <a:rPr lang="en-US" baseline="30000" dirty="0">
                <a:latin typeface="Times New Roman" pitchFamily="-110" charset="0"/>
              </a:rPr>
              <a:t>3</a:t>
            </a:r>
            <a:r>
              <a:rPr lang="en-US" dirty="0">
                <a:latin typeface="Times New Roman" pitchFamily="-110" charset="0"/>
              </a:rPr>
              <a:t> g</a:t>
            </a:r>
            <a:r>
              <a:rPr lang="en-US" dirty="0" smtClean="0">
                <a:latin typeface="Times New Roman" pitchFamily="-110" charset="0"/>
              </a:rPr>
              <a:t>radient and keeping the same length 0.32 m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So I would propose </a:t>
            </a:r>
            <a:r>
              <a:rPr lang="en-US" dirty="0">
                <a:latin typeface="Times New Roman" pitchFamily="-110" charset="0"/>
              </a:rPr>
              <a:t>220×10</a:t>
            </a:r>
            <a:r>
              <a:rPr lang="en-US" baseline="30000" dirty="0">
                <a:latin typeface="Times New Roman" pitchFamily="-110" charset="0"/>
              </a:rPr>
              <a:t>3</a:t>
            </a:r>
            <a:r>
              <a:rPr lang="en-US" dirty="0">
                <a:latin typeface="Times New Roman" pitchFamily="-110" charset="0"/>
              </a:rPr>
              <a:t> T/m</a:t>
            </a:r>
            <a:r>
              <a:rPr lang="en-US" baseline="30000" dirty="0">
                <a:latin typeface="Times New Roman" pitchFamily="-110" charset="0"/>
              </a:rPr>
              <a:t>3</a:t>
            </a:r>
            <a:r>
              <a:rPr lang="en-US" dirty="0">
                <a:latin typeface="Times New Roman" pitchFamily="-110" charset="0"/>
              </a:rPr>
              <a:t> </a:t>
            </a:r>
            <a:r>
              <a:rPr lang="en-US" dirty="0" smtClean="0">
                <a:latin typeface="Times New Roman" pitchFamily="-110" charset="0"/>
              </a:rPr>
              <a:t>and 0.32 m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Another factor 2 by either doubling the length or placing in the straight part of the ring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8</a:t>
            </a:fld>
            <a:endParaRPr lang="en-US" sz="1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63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IR QUADRUPOLES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For the IR, interest in having a large squeeze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Aperture size ranging from 100 to 150 mm,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Times New Roman" pitchFamily="-110" charset="0"/>
              </a:rPr>
              <a:t>Baselin</a:t>
            </a:r>
            <a:r>
              <a:rPr lang="en-US" dirty="0" smtClean="0">
                <a:latin typeface="Times New Roman" pitchFamily="-110" charset="0"/>
              </a:rPr>
              <a:t> presented in Rome by </a:t>
            </a:r>
            <a:r>
              <a:rPr lang="en-US" dirty="0" err="1" smtClean="0">
                <a:latin typeface="Times New Roman" pitchFamily="-110" charset="0"/>
              </a:rPr>
              <a:t>Cerutti</a:t>
            </a:r>
            <a:r>
              <a:rPr lang="en-US" dirty="0" smtClean="0">
                <a:latin typeface="Times New Roman" pitchFamily="-110" charset="0"/>
              </a:rPr>
              <a:t> is a 100 mm aperture, ~200 T/m, 150 m long triplet, with some iteration needed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Everything was scaled, so gap between magnets is huge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Magnets are 30 m long, they should be split</a:t>
            </a:r>
            <a:endParaRPr lang="en-US" dirty="0" smtClean="0">
              <a:latin typeface="Times New Roman" pitchFamily="-110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>
                <a:solidFill>
                  <a:srgbClr val="3366FF"/>
                </a:solidFill>
              </a:rPr>
              <a:t>Field quality, correctors and filling factor </a:t>
            </a:r>
            <a:r>
              <a:rPr lang="en-US" sz="1000" dirty="0" smtClean="0">
                <a:solidFill>
                  <a:srgbClr val="3366FF"/>
                </a:solidFill>
              </a:rPr>
              <a:t>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9</a:t>
            </a:fld>
            <a:endParaRPr lang="en-US" sz="1000" dirty="0">
              <a:solidFill>
                <a:srgbClr val="3366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3940175"/>
            <a:ext cx="2652590" cy="22713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6143" y="3746859"/>
            <a:ext cx="4698895" cy="24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27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33143</TotalTime>
  <Words>1055</Words>
  <Application>Microsoft Office PowerPoint</Application>
  <PresentationFormat>On-screen Show (4:3)</PresentationFormat>
  <Paragraphs>110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Book Antiqua</vt:lpstr>
      <vt:lpstr>Symbol</vt:lpstr>
      <vt:lpstr>Times New Roman</vt:lpstr>
      <vt:lpstr>1_Default Design</vt:lpstr>
      <vt:lpstr>Custom Design</vt:lpstr>
      <vt:lpstr>FCC OTHER MAGNETS</vt:lpstr>
      <vt:lpstr>FILLING FACTOR</vt:lpstr>
      <vt:lpstr>THE MAIN QUADRUPOLE</vt:lpstr>
      <vt:lpstr>ORBIT CORRECTORS</vt:lpstr>
      <vt:lpstr>TUNING QUADRUPOLES</vt:lpstr>
      <vt:lpstr>LATTICE SEXTUPOLE</vt:lpstr>
      <vt:lpstr>SEXTUPOLE SPOOL PIECES</vt:lpstr>
      <vt:lpstr>LANDAU OCTUPOLES</vt:lpstr>
      <vt:lpstr>IR QUADRUPOLES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357</cp:revision>
  <dcterms:created xsi:type="dcterms:W3CDTF">2006-07-31T18:23:56Z</dcterms:created>
  <dcterms:modified xsi:type="dcterms:W3CDTF">2016-06-21T14:27:44Z</dcterms:modified>
</cp:coreProperties>
</file>