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70" r:id="rId3"/>
    <p:sldId id="269" r:id="rId4"/>
    <p:sldId id="271" r:id="rId5"/>
    <p:sldId id="273" r:id="rId6"/>
    <p:sldId id="272" r:id="rId7"/>
    <p:sldId id="274" r:id="rId8"/>
    <p:sldId id="276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25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04337-4436-4484-A65F-E0C38DB311C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4EC3E-F18F-4644-910C-42A44C568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8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48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17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18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08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14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68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2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14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6F1B-99DE-4A70-BFDA-CCB86CA34BE7}" type="datetimeFigureOut">
              <a:rPr lang="en-GB" smtClean="0"/>
              <a:t>12/01/2017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1E5D5-96A8-4B07-BE47-B9B25F52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41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4606" y="215147"/>
            <a:ext cx="10398711" cy="90880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Impedance of a laser-treated </a:t>
            </a:r>
            <a:r>
              <a:rPr lang="en-US" sz="4400" dirty="0" err="1" smtClean="0"/>
              <a:t>beamscreen</a:t>
            </a:r>
            <a:endParaRPr lang="en-GB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52529" y="1318380"/>
                <a:ext cx="5361661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𝐹𝐶𝐶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𝑟𝑒𝑣𝑜𝑙𝑢𝑡𝑖𝑜𝑛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𝑓𝑟𝑒𝑞𝑢𝑒𝑛𝑐𝑦</m:t>
                      </m:r>
                    </m:oMath>
                  </m:oMathPara>
                </a14:m>
                <a:endParaRPr lang="en-US" sz="20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𝑎𝑥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𝐵𝑢𝑛𝑐h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𝑠𝑝𝑒𝑐𝑡𝑟𝑢𝑚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𝑟𝑜𝑙𝑙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𝑜𝑓𝑓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𝑓𝑟𝑒𝑞𝑢𝑒𝑛𝑐𝑦</m:t>
                      </m:r>
                    </m:oMath>
                  </m:oMathPara>
                </a14:m>
                <a:endParaRPr lang="en-US" sz="2000" dirty="0" smtClean="0"/>
              </a:p>
              <a:p>
                <a:pPr algn="ctr"/>
                <a:endParaRPr lang="en-US" sz="2000" dirty="0" smtClean="0"/>
              </a:p>
              <a:p>
                <a:r>
                  <a:rPr lang="en-US" sz="2000" dirty="0" smtClean="0"/>
                  <a:t>A few kHz &lt;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2000" dirty="0" smtClean="0"/>
                  <a:t> &lt; a few GHz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2529" y="1318380"/>
                <a:ext cx="5361661" cy="1323439"/>
              </a:xfrm>
              <a:prstGeom prst="rect">
                <a:avLst/>
              </a:prstGeom>
              <a:blipFill rotWithShape="0">
                <a:blip r:embed="rId2"/>
                <a:stretch>
                  <a:fillRect l="-1251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41592" y="2978114"/>
            <a:ext cx="8386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Measurements: classical wire measurement lacks sensitivity and repeatability.*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9053" y="4641880"/>
            <a:ext cx="2091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frequency:</a:t>
            </a:r>
          </a:p>
          <a:p>
            <a:r>
              <a:rPr lang="en-US" dirty="0" smtClean="0"/>
              <a:t>f&lt; 1 MHz</a:t>
            </a:r>
          </a:p>
          <a:p>
            <a:r>
              <a:rPr lang="en-US" dirty="0"/>
              <a:t>E</a:t>
            </a:r>
            <a:r>
              <a:rPr lang="en-US" dirty="0" smtClean="0"/>
              <a:t>ddy-current testing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61484" y="3851207"/>
            <a:ext cx="41876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frequency: </a:t>
            </a:r>
          </a:p>
          <a:p>
            <a:r>
              <a:rPr lang="en-US" dirty="0" smtClean="0"/>
              <a:t>f=multiple GHz</a:t>
            </a:r>
          </a:p>
          <a:p>
            <a:r>
              <a:rPr lang="en-US" dirty="0" smtClean="0"/>
              <a:t>Measuring Q-factor of a sample in a cavity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59971" y="4577761"/>
            <a:ext cx="2861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Medium frequency</a:t>
            </a:r>
          </a:p>
          <a:p>
            <a:r>
              <a:rPr lang="en-US" dirty="0" smtClean="0"/>
              <a:t>Resonance method with a pipe made of laser treated sheets, several meters long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3720924" y="1293700"/>
            <a:ext cx="5361661" cy="14276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7293" y="6170851"/>
            <a:ext cx="411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Personal communication with F. Caspers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1592" y="1769340"/>
            <a:ext cx="3179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Frequency range of interest: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37524" y="3613946"/>
            <a:ext cx="1507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Alternatives: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582883" y="3916580"/>
            <a:ext cx="1677088" cy="5546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72644" y="4005687"/>
            <a:ext cx="3424" cy="4152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027815" y="3924284"/>
            <a:ext cx="1448661" cy="4252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240" y="4774537"/>
            <a:ext cx="2145445" cy="187365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9499444" y="6240484"/>
            <a:ext cx="498241" cy="14250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9499443" y="5707567"/>
            <a:ext cx="498241" cy="14250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78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4606" y="363984"/>
            <a:ext cx="10398711" cy="908806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Eddy-current testing</a:t>
            </a:r>
            <a:endParaRPr lang="en-GB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28" y="1747318"/>
            <a:ext cx="5758003" cy="32388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143" y="1747318"/>
            <a:ext cx="5758004" cy="32388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376" y="1889180"/>
            <a:ext cx="1754070" cy="295515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0484" y="5156261"/>
            <a:ext cx="5779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Sigma meter by </a:t>
            </a:r>
            <a:r>
              <a:rPr lang="en-GB" dirty="0" err="1" smtClean="0"/>
              <a:t>Förster</a:t>
            </a:r>
            <a:r>
              <a:rPr lang="en-US" dirty="0" smtClean="0"/>
              <a:t>: frequency range 60 </a:t>
            </a:r>
            <a:r>
              <a:rPr lang="en-US" dirty="0"/>
              <a:t>kHz &lt;f&lt; 960 kHz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5112" y="5695659"/>
            <a:ext cx="11546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need a model to extrapolate data to other frequencies and to convert eddy-current measurements to </a:t>
            </a:r>
            <a:r>
              <a:rPr lang="en-US" dirty="0" smtClean="0"/>
              <a:t>wake impedance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937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17" y="2029268"/>
            <a:ext cx="5857094" cy="3911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69" y="3590920"/>
            <a:ext cx="4631472" cy="7881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98366" y="2513116"/>
            <a:ext cx="4380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Impedance “felt” by a wave incident on the two-layer structure:</a:t>
            </a:r>
            <a:endParaRPr lang="en-GB" sz="2000" dirty="0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822246" y="258679"/>
            <a:ext cx="10469391" cy="1275764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Theoretical </a:t>
            </a:r>
            <a:r>
              <a:rPr lang="en-US" sz="4400" dirty="0"/>
              <a:t>model for laser-treated copper surface. </a:t>
            </a:r>
            <a:r>
              <a:rPr lang="en-US" sz="4400" dirty="0" smtClean="0"/>
              <a:t>A </a:t>
            </a:r>
            <a:r>
              <a:rPr lang="en-US" sz="4400" dirty="0"/>
              <a:t>naïve approach: two-layer </a:t>
            </a:r>
            <a:r>
              <a:rPr lang="en-US" sz="4400" dirty="0" smtClean="0"/>
              <a:t>model.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90432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971" y="825987"/>
            <a:ext cx="4697548" cy="15250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195" y="3032963"/>
            <a:ext cx="6877100" cy="8833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719" y="5249489"/>
            <a:ext cx="3905795" cy="10955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002" y="1122497"/>
            <a:ext cx="4351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Boundary condition between the layers: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61351" y="3286066"/>
            <a:ext cx="3950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Final answer for surface impedance: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82038" y="5679795"/>
            <a:ext cx="4278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Quantity measured by the </a:t>
            </a:r>
            <a:r>
              <a:rPr lang="en-US" sz="2000" dirty="0" err="1" smtClean="0"/>
              <a:t>sigmameter</a:t>
            </a:r>
            <a:r>
              <a:rPr lang="en-US" sz="2000" dirty="0" smtClean="0"/>
              <a:t>:</a:t>
            </a:r>
            <a:endParaRPr lang="en-GB" sz="2000" dirty="0"/>
          </a:p>
        </p:txBody>
      </p:sp>
      <p:sp>
        <p:nvSpPr>
          <p:cNvPr id="17" name="Rounded Rectangle 16"/>
          <p:cNvSpPr/>
          <p:nvPr/>
        </p:nvSpPr>
        <p:spPr>
          <a:xfrm>
            <a:off x="4826914" y="808789"/>
            <a:ext cx="5326489" cy="154226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8939735" y="3312926"/>
            <a:ext cx="441771" cy="3463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648045" y="4031544"/>
            <a:ext cx="2911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Characteristic impedance of metal 1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9086444" y="4596341"/>
            <a:ext cx="258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Propagation constant in metal 1</a:t>
            </a:r>
            <a:endParaRPr lang="en-GB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9086444" y="3686176"/>
            <a:ext cx="0" cy="3713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0451861" y="3486121"/>
            <a:ext cx="235932" cy="2442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0569827" y="3729178"/>
            <a:ext cx="0" cy="8671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495" y="4952956"/>
            <a:ext cx="1900897" cy="229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824" y="4274983"/>
            <a:ext cx="1396668" cy="64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031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6788" y="872837"/>
            <a:ext cx="10398711" cy="528796"/>
          </a:xfrm>
        </p:spPr>
        <p:txBody>
          <a:bodyPr>
            <a:noAutofit/>
          </a:bodyPr>
          <a:lstStyle/>
          <a:p>
            <a:r>
              <a:rPr lang="en-US" sz="4000" dirty="0" smtClean="0"/>
              <a:t>Two-layer model check: LHC </a:t>
            </a:r>
            <a:r>
              <a:rPr lang="en-US" sz="4000" dirty="0" err="1" smtClean="0"/>
              <a:t>beamscreen</a:t>
            </a:r>
            <a:r>
              <a:rPr lang="en-US" sz="4000" dirty="0" smtClean="0"/>
              <a:t> (copper + stainless steel)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9" y="1496930"/>
            <a:ext cx="6438900" cy="51425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878" y="1719323"/>
            <a:ext cx="4364182" cy="24548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64878" y="4396240"/>
            <a:ext cx="3978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LHC </a:t>
            </a:r>
            <a:r>
              <a:rPr lang="en-US" dirty="0" err="1" smtClean="0"/>
              <a:t>beamscreen</a:t>
            </a:r>
            <a:r>
              <a:rPr lang="en-US" dirty="0" smtClean="0"/>
              <a:t> stripe: copper-coated stainless steel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0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157" y="825878"/>
            <a:ext cx="10398711" cy="528796"/>
          </a:xfrm>
        </p:spPr>
        <p:txBody>
          <a:bodyPr>
            <a:noAutofit/>
          </a:bodyPr>
          <a:lstStyle/>
          <a:p>
            <a:r>
              <a:rPr lang="en-US" sz="4000" dirty="0" smtClean="0"/>
              <a:t>Two-layer model check: laser-treated copper stripe</a:t>
            </a:r>
            <a:endParaRPr lang="en-GB" sz="4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148" y="3976550"/>
            <a:ext cx="3585720" cy="8849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19" y="1402264"/>
            <a:ext cx="7024963" cy="5455736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6270171" y="4419019"/>
            <a:ext cx="1153977" cy="1091132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842" y="1590688"/>
            <a:ext cx="4241532" cy="23858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487010" y="5116391"/>
            <a:ext cx="4453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Conclusion: for eddy-current measurements to be useful, a better theoretical model is necessary.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0296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844" y="376870"/>
            <a:ext cx="11774808" cy="1101608"/>
          </a:xfrm>
        </p:spPr>
        <p:txBody>
          <a:bodyPr>
            <a:noAutofit/>
          </a:bodyPr>
          <a:lstStyle/>
          <a:p>
            <a:r>
              <a:rPr lang="en-US" sz="4000" dirty="0" smtClean="0"/>
              <a:t>Proposal for a future experiment with the resonator method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12" y="1550984"/>
            <a:ext cx="6754611" cy="4371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5637" y="5995324"/>
            <a:ext cx="6803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Figure from F</a:t>
            </a:r>
            <a:r>
              <a:rPr lang="en-US" sz="1400" dirty="0" smtClean="0"/>
              <a:t>. Caspers and T. </a:t>
            </a:r>
            <a:r>
              <a:rPr lang="en-US" sz="1400" dirty="0" err="1" smtClean="0"/>
              <a:t>Scholz</a:t>
            </a:r>
            <a:r>
              <a:rPr lang="en-US" sz="1400" dirty="0" smtClean="0"/>
              <a:t> 1995 - </a:t>
            </a:r>
            <a:r>
              <a:rPr lang="en-US" sz="1400" i="1" dirty="0" smtClean="0"/>
              <a:t>Resonator method for impedance determination</a:t>
            </a:r>
            <a:endParaRPr lang="en-GB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855109" y="2751185"/>
            <a:ext cx="3646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we make a pipe of laser-treated stripes a few meters long?</a:t>
            </a:r>
            <a:endParaRPr lang="en-GB" dirty="0"/>
          </a:p>
        </p:txBody>
      </p:sp>
      <p:sp>
        <p:nvSpPr>
          <p:cNvPr id="6" name="Hexagon 5"/>
          <p:cNvSpPr/>
          <p:nvPr/>
        </p:nvSpPr>
        <p:spPr>
          <a:xfrm>
            <a:off x="8732036" y="3737863"/>
            <a:ext cx="1419726" cy="1325248"/>
          </a:xfrm>
          <a:prstGeom prst="hexago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9102007" y="4057587"/>
            <a:ext cx="679784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023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844" y="376870"/>
            <a:ext cx="11774808" cy="1101608"/>
          </a:xfrm>
        </p:spPr>
        <p:txBody>
          <a:bodyPr>
            <a:noAutofit/>
          </a:bodyPr>
          <a:lstStyle/>
          <a:p>
            <a:r>
              <a:rPr lang="en-US" sz="4000" dirty="0" smtClean="0"/>
              <a:t>Proposal for a future experiment with the resonator method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7" y="5995324"/>
            <a:ext cx="47195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F. Caspers and T. </a:t>
            </a:r>
            <a:r>
              <a:rPr lang="en-US" sz="1100" dirty="0" err="1" smtClean="0"/>
              <a:t>Scholz</a:t>
            </a:r>
            <a:r>
              <a:rPr lang="en-US" sz="1100" dirty="0" smtClean="0"/>
              <a:t> 1995 - </a:t>
            </a:r>
            <a:r>
              <a:rPr lang="en-US" sz="1100" i="1" dirty="0" smtClean="0"/>
              <a:t>Resonator method for impedance determination</a:t>
            </a:r>
            <a:endParaRPr lang="en-GB" sz="11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965055" y="4717290"/>
            <a:ext cx="415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Q-factor </a:t>
            </a:r>
            <a:r>
              <a:rPr lang="en-US" dirty="0" smtClean="0"/>
              <a:t>deviations from the case of untreated sample are used to find the real part of </a:t>
            </a:r>
            <a:r>
              <a:rPr lang="en-US" dirty="0" smtClean="0"/>
              <a:t>impedance.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15637" y="6241545"/>
            <a:ext cx="10977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T. </a:t>
            </a:r>
            <a:r>
              <a:rPr lang="en-GB" sz="1100" dirty="0" err="1"/>
              <a:t>Kroyer</a:t>
            </a:r>
            <a:r>
              <a:rPr lang="en-GB" sz="1100" dirty="0"/>
              <a:t>, F. Caspers, E. </a:t>
            </a:r>
            <a:r>
              <a:rPr lang="en-GB" sz="1100" dirty="0" err="1"/>
              <a:t>Gaxiola</a:t>
            </a:r>
            <a:r>
              <a:rPr lang="en-US" sz="1100" dirty="0" smtClean="0"/>
              <a:t> - </a:t>
            </a:r>
            <a:r>
              <a:rPr lang="en-GB" sz="1100" i="1" dirty="0"/>
              <a:t>Longitudinal and Transverse </a:t>
            </a:r>
            <a:r>
              <a:rPr lang="en-GB" sz="1100" i="1" dirty="0" smtClean="0"/>
              <a:t>Wire Measurements </a:t>
            </a:r>
            <a:r>
              <a:rPr lang="en-GB" sz="1100" i="1" dirty="0"/>
              <a:t>for the Evaluation </a:t>
            </a:r>
            <a:r>
              <a:rPr lang="en-GB" sz="1100" i="1" dirty="0" smtClean="0"/>
              <a:t>of Impedance </a:t>
            </a:r>
            <a:r>
              <a:rPr lang="en-GB" sz="1100" i="1" dirty="0"/>
              <a:t>Reduction Measures on </a:t>
            </a:r>
            <a:r>
              <a:rPr lang="en-GB" sz="1100" i="1" dirty="0" smtClean="0"/>
              <a:t>the MKE </a:t>
            </a:r>
            <a:r>
              <a:rPr lang="en-GB" sz="1100" i="1" dirty="0"/>
              <a:t>Extraction Kickers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038" y="5679795"/>
            <a:ext cx="87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Papers: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32248" y="485579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Shifts in resonance frequency are used to determine the imaginary part of impedance.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247" y="1772090"/>
            <a:ext cx="3758197" cy="28220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198" y="1504588"/>
            <a:ext cx="2628377" cy="33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4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79" y="463137"/>
            <a:ext cx="6718880" cy="591391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6371112" y="2565070"/>
            <a:ext cx="1297659" cy="59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41023" y="2380598"/>
            <a:ext cx="3847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Done. See FCC impedance database.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407234" y="3354779"/>
            <a:ext cx="84611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53351" y="2958428"/>
            <a:ext cx="31843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Done. Oleg is willing to conduct more experiments in his laboratory if there is interest. 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7668771" y="2391875"/>
            <a:ext cx="3588644" cy="3463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8253351" y="2928464"/>
            <a:ext cx="3119076" cy="9532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7475517" y="3758540"/>
            <a:ext cx="5938" cy="10569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323929" y="4163307"/>
            <a:ext cx="141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progress</a:t>
            </a:r>
            <a:endParaRPr lang="en-GB" dirty="0"/>
          </a:p>
        </p:txBody>
      </p:sp>
      <p:sp>
        <p:nvSpPr>
          <p:cNvPr id="26" name="Rounded Rectangle 25"/>
          <p:cNvSpPr/>
          <p:nvPr/>
        </p:nvSpPr>
        <p:spPr>
          <a:xfrm>
            <a:off x="8321634" y="4163307"/>
            <a:ext cx="1299498" cy="3463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7475517" y="4351931"/>
            <a:ext cx="84611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23929" y="4907060"/>
            <a:ext cx="141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progress</a:t>
            </a:r>
            <a:endParaRPr lang="en-GB" dirty="0"/>
          </a:p>
        </p:txBody>
      </p:sp>
      <p:sp>
        <p:nvSpPr>
          <p:cNvPr id="34" name="Rounded Rectangle 33"/>
          <p:cNvSpPr/>
          <p:nvPr/>
        </p:nvSpPr>
        <p:spPr>
          <a:xfrm>
            <a:off x="8321634" y="4907060"/>
            <a:ext cx="1299498" cy="3463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7475517" y="5095684"/>
            <a:ext cx="84611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76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351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Impedance of a laser-treated beamscreen</vt:lpstr>
      <vt:lpstr>Eddy-current testing</vt:lpstr>
      <vt:lpstr>Theoretical model for laser-treated copper surface. A naïve approach: two-layer model.</vt:lpstr>
      <vt:lpstr>PowerPoint Presentation</vt:lpstr>
      <vt:lpstr>Two-layer model check: LHC beamscreen (copper + stainless steel)</vt:lpstr>
      <vt:lpstr>Two-layer model check: laser-treated copper stripe</vt:lpstr>
      <vt:lpstr>Proposal for a future experiment with the resonator method</vt:lpstr>
      <vt:lpstr>Proposal for a future experiment with the resonator method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Arsenyev</dc:creator>
  <cp:lastModifiedBy>Sergey Arsenyev</cp:lastModifiedBy>
  <cp:revision>38</cp:revision>
  <dcterms:created xsi:type="dcterms:W3CDTF">2016-11-16T13:53:02Z</dcterms:created>
  <dcterms:modified xsi:type="dcterms:W3CDTF">2017-01-12T09:43:36Z</dcterms:modified>
</cp:coreProperties>
</file>