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09" r:id="rId2"/>
    <p:sldId id="495" r:id="rId3"/>
    <p:sldId id="496" r:id="rId4"/>
    <p:sldId id="498" r:id="rId5"/>
    <p:sldId id="499" r:id="rId6"/>
    <p:sldId id="500" r:id="rId7"/>
    <p:sldId id="501" r:id="rId8"/>
    <p:sldId id="502" r:id="rId9"/>
    <p:sldId id="503" r:id="rId10"/>
    <p:sldId id="504" r:id="rId11"/>
    <p:sldId id="505" r:id="rId12"/>
    <p:sldId id="506" r:id="rId13"/>
    <p:sldId id="507" r:id="rId14"/>
    <p:sldId id="508" r:id="rId1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109CFADC-9763-4245-A113-56906E8B5717}">
          <p14:sldIdLst>
            <p14:sldId id="509"/>
            <p14:sldId id="495"/>
            <p14:sldId id="496"/>
            <p14:sldId id="498"/>
            <p14:sldId id="499"/>
            <p14:sldId id="500"/>
            <p14:sldId id="501"/>
            <p14:sldId id="502"/>
            <p14:sldId id="503"/>
            <p14:sldId id="504"/>
            <p14:sldId id="505"/>
            <p14:sldId id="506"/>
            <p14:sldId id="507"/>
            <p14:sldId id="5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97" userDrawn="1">
          <p15:clr>
            <a:srgbClr val="A4A3A4"/>
          </p15:clr>
        </p15:guide>
        <p15:guide id="2" pos="38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ul Obispo" initials="RO" lastIdx="8" clrIdx="0"/>
  <p:cmAuthor id="1" name="Patrick Krkotic" initials="PK" lastIdx="4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8FCCD1"/>
    <a:srgbClr val="89A4A7"/>
    <a:srgbClr val="9FC69F"/>
    <a:srgbClr val="F59048"/>
    <a:srgbClr val="FF4500"/>
    <a:srgbClr val="228B22"/>
    <a:srgbClr val="F30106"/>
    <a:srgbClr val="B9E5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93" autoAdjust="0"/>
    <p:restoredTop sz="90164" autoAdjust="0"/>
  </p:normalViewPr>
  <p:slideViewPr>
    <p:cSldViewPr snapToObjects="1">
      <p:cViewPr varScale="1">
        <p:scale>
          <a:sx n="104" d="100"/>
          <a:sy n="104" d="100"/>
        </p:scale>
        <p:origin x="1884" y="96"/>
      </p:cViewPr>
      <p:guideLst>
        <p:guide orient="horz" pos="1797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49" d="100"/>
          <a:sy n="49" d="100"/>
        </p:scale>
        <p:origin x="-728" y="-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90500" y="387350"/>
            <a:ext cx="54038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 b="1">
                <a:latin typeface="Stafford" pitchFamily="2" charset="0"/>
              </a:defRPr>
            </a:lvl1pPr>
          </a:lstStyle>
          <a:p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90500" y="8567738"/>
            <a:ext cx="13303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fld id="{A32DC80D-291A-4ABB-A78B-0417274A267C}" type="datetime4">
              <a:rPr lang="de-DE"/>
              <a:pPr/>
              <a:t>12. Januar 2017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20825" y="8567738"/>
            <a:ext cx="44640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99163" y="8567738"/>
            <a:ext cx="669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7CC2173-B0D1-45F1-9D54-E33B7353DA19}" type="slidenum">
              <a:rPr lang="de-DE"/>
              <a:pPr/>
              <a:t>‹#›</a:t>
            </a:fld>
            <a:endParaRPr lang="de-DE"/>
          </a:p>
        </p:txBody>
      </p:sp>
      <p:pic>
        <p:nvPicPr>
          <p:cNvPr id="50182" name="Picture 6" descr="tu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0400" y="360363"/>
            <a:ext cx="928688" cy="417512"/>
          </a:xfrm>
          <a:prstGeom prst="rect">
            <a:avLst/>
          </a:prstGeom>
          <a:noFill/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190500" y="849630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88913" y="777875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007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tud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2463" y="360363"/>
            <a:ext cx="935037" cy="420687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8913" y="8685213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fld id="{065B079B-E513-489A-8A1B-D7C78493EA86}" type="datetime4">
              <a:rPr lang="de-DE"/>
              <a:pPr/>
              <a:t>12. Januar 2017</a:t>
            </a:fld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2388" y="923925"/>
            <a:ext cx="4194175" cy="3071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0500" y="4284663"/>
            <a:ext cx="64770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808163" y="8685213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3438" y="8685213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36AA9A4-5D0B-4134-89A6-D8B9DAA4F25C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90500" y="387350"/>
            <a:ext cx="54038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0" rIns="0" bIns="0" anchor="ctr"/>
          <a:lstStyle/>
          <a:p>
            <a:pPr>
              <a:lnSpc>
                <a:spcPts val="1300"/>
              </a:lnSpc>
            </a:pPr>
            <a:endParaRPr lang="de-DE" sz="1000" b="1">
              <a:latin typeface="Stafford" pitchFamily="2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90500" y="78105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90500" y="8685213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88913" y="4103688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78740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65B079B-E513-489A-8A1B-D7C78493EA86}" type="datetime4">
              <a:rPr lang="de-DE" smtClean="0"/>
              <a:pPr/>
              <a:t>12. Januar 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|  </a:t>
            </a:r>
            <a:fld id="{C36AA9A4-5D0B-4134-89A6-D8B9DAA4F25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559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65B079B-E513-489A-8A1B-D7C78493EA86}" type="datetime4">
              <a:rPr lang="de-DE" smtClean="0"/>
              <a:pPr/>
              <a:t>12. Januar 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|  </a:t>
            </a:r>
            <a:fld id="{C36AA9A4-5D0B-4134-89A6-D8B9DAA4F25C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3427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65B079B-E513-489A-8A1B-D7C78493EA86}" type="datetime4">
              <a:rPr lang="de-DE" smtClean="0"/>
              <a:pPr/>
              <a:t>12. Januar 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|  </a:t>
            </a:r>
            <a:fld id="{C36AA9A4-5D0B-4134-89A6-D8B9DAA4F25C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90670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65B079B-E513-489A-8A1B-D7C78493EA86}" type="datetime4">
              <a:rPr lang="de-DE" smtClean="0"/>
              <a:pPr/>
              <a:t>12. Januar 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|  </a:t>
            </a:r>
            <a:fld id="{C36AA9A4-5D0B-4134-89A6-D8B9DAA4F25C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3116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body"/>
          </p:nvPr>
        </p:nvSpPr>
        <p:spPr>
          <a:xfrm>
            <a:off x="190440" y="4284720"/>
            <a:ext cx="6475680" cy="4281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189000" y="8685360"/>
            <a:ext cx="16178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1/8/17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CustomShape 3"/>
          <p:cNvSpPr/>
          <p:nvPr/>
        </p:nvSpPr>
        <p:spPr>
          <a:xfrm>
            <a:off x="1808280" y="8685360"/>
            <a:ext cx="41040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CustomShape 4"/>
          <p:cNvSpPr/>
          <p:nvPr/>
        </p:nvSpPr>
        <p:spPr>
          <a:xfrm>
            <a:off x="5913360" y="8685360"/>
            <a:ext cx="9414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fld id="{612DF5B0-9527-4FD6-A561-D615E7D72DD6}" type="slidenum"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13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24414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body"/>
          </p:nvPr>
        </p:nvSpPr>
        <p:spPr>
          <a:xfrm>
            <a:off x="190440" y="4284720"/>
            <a:ext cx="6475680" cy="42814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189000" y="8685360"/>
            <a:ext cx="16178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1/8/17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3"/>
          <p:cNvSpPr/>
          <p:nvPr/>
        </p:nvSpPr>
        <p:spPr>
          <a:xfrm>
            <a:off x="1808280" y="8685360"/>
            <a:ext cx="41040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CustomShape 4"/>
          <p:cNvSpPr/>
          <p:nvPr/>
        </p:nvSpPr>
        <p:spPr>
          <a:xfrm>
            <a:off x="5913360" y="8685360"/>
            <a:ext cx="9414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fld id="{7342A648-7824-4D74-BC52-DBD2503BEC37}" type="slidenum"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14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8448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body"/>
          </p:nvPr>
        </p:nvSpPr>
        <p:spPr>
          <a:xfrm>
            <a:off x="190440" y="4284720"/>
            <a:ext cx="6475680" cy="4281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189000" y="8685360"/>
            <a:ext cx="16178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1/8/17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2" name="CustomShape 3"/>
          <p:cNvSpPr/>
          <p:nvPr/>
        </p:nvSpPr>
        <p:spPr>
          <a:xfrm>
            <a:off x="1808280" y="8685360"/>
            <a:ext cx="41040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CustomShape 4"/>
          <p:cNvSpPr/>
          <p:nvPr/>
        </p:nvSpPr>
        <p:spPr>
          <a:xfrm>
            <a:off x="5913360" y="8685360"/>
            <a:ext cx="9414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fld id="{A963B7D1-DC71-4489-B4B2-2F547C14BDA2}" type="slidenum"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2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6694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body"/>
          </p:nvPr>
        </p:nvSpPr>
        <p:spPr>
          <a:xfrm>
            <a:off x="190440" y="4284720"/>
            <a:ext cx="6475680" cy="4281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189000" y="8685360"/>
            <a:ext cx="16178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1/8/17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3"/>
          <p:cNvSpPr/>
          <p:nvPr/>
        </p:nvSpPr>
        <p:spPr>
          <a:xfrm>
            <a:off x="1808280" y="8685360"/>
            <a:ext cx="41040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CustomShape 4"/>
          <p:cNvSpPr/>
          <p:nvPr/>
        </p:nvSpPr>
        <p:spPr>
          <a:xfrm>
            <a:off x="5913360" y="8685360"/>
            <a:ext cx="9414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fld id="{4F96E499-2874-4FAE-987A-A786F1C61349}" type="slidenum"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3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6847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body"/>
          </p:nvPr>
        </p:nvSpPr>
        <p:spPr>
          <a:xfrm>
            <a:off x="190440" y="4284720"/>
            <a:ext cx="6475680" cy="4281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189000" y="8685360"/>
            <a:ext cx="16178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1/8/17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CustomShape 3"/>
          <p:cNvSpPr/>
          <p:nvPr/>
        </p:nvSpPr>
        <p:spPr>
          <a:xfrm>
            <a:off x="1808280" y="8685360"/>
            <a:ext cx="41040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CustomShape 4"/>
          <p:cNvSpPr/>
          <p:nvPr/>
        </p:nvSpPr>
        <p:spPr>
          <a:xfrm>
            <a:off x="5913360" y="8685360"/>
            <a:ext cx="9414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fld id="{E76FB835-FE5E-4024-A9B6-BA6BE37E5239}" type="slidenum"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4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4298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body"/>
          </p:nvPr>
        </p:nvSpPr>
        <p:spPr>
          <a:xfrm>
            <a:off x="190440" y="4284720"/>
            <a:ext cx="6475680" cy="4281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189000" y="8685360"/>
            <a:ext cx="16178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1/8/17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CustomShape 3"/>
          <p:cNvSpPr/>
          <p:nvPr/>
        </p:nvSpPr>
        <p:spPr>
          <a:xfrm>
            <a:off x="1808280" y="8685360"/>
            <a:ext cx="41040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CustomShape 4"/>
          <p:cNvSpPr/>
          <p:nvPr/>
        </p:nvSpPr>
        <p:spPr>
          <a:xfrm>
            <a:off x="5913360" y="8685360"/>
            <a:ext cx="9414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fld id="{E619D890-C0E2-4688-84F1-BC9F6ED3A92A}" type="slidenum"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5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6610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body"/>
          </p:nvPr>
        </p:nvSpPr>
        <p:spPr>
          <a:xfrm>
            <a:off x="190440" y="4284720"/>
            <a:ext cx="6475680" cy="4281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189000" y="8685360"/>
            <a:ext cx="16178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1/8/17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1808280" y="8685360"/>
            <a:ext cx="41040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CustomShape 4"/>
          <p:cNvSpPr/>
          <p:nvPr/>
        </p:nvSpPr>
        <p:spPr>
          <a:xfrm>
            <a:off x="5913360" y="8685360"/>
            <a:ext cx="9414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fld id="{9FC60F57-0268-494E-8625-5F45399E56E2}" type="slidenum"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6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667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body"/>
          </p:nvPr>
        </p:nvSpPr>
        <p:spPr>
          <a:xfrm>
            <a:off x="190440" y="4284720"/>
            <a:ext cx="6475680" cy="4281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CustomShape 2"/>
          <p:cNvSpPr/>
          <p:nvPr/>
        </p:nvSpPr>
        <p:spPr>
          <a:xfrm>
            <a:off x="189000" y="8685360"/>
            <a:ext cx="16178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1/8/17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CustomShape 3"/>
          <p:cNvSpPr/>
          <p:nvPr/>
        </p:nvSpPr>
        <p:spPr>
          <a:xfrm>
            <a:off x="1808280" y="8685360"/>
            <a:ext cx="41040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CustomShape 4"/>
          <p:cNvSpPr/>
          <p:nvPr/>
        </p:nvSpPr>
        <p:spPr>
          <a:xfrm>
            <a:off x="5913360" y="8685360"/>
            <a:ext cx="9414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fld id="{0455888C-6821-43DE-9F80-6F749EA8F9EC}" type="slidenum"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7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5313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body"/>
          </p:nvPr>
        </p:nvSpPr>
        <p:spPr>
          <a:xfrm>
            <a:off x="190440" y="4284720"/>
            <a:ext cx="6475680" cy="4281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CustomShape 2"/>
          <p:cNvSpPr/>
          <p:nvPr/>
        </p:nvSpPr>
        <p:spPr>
          <a:xfrm>
            <a:off x="189000" y="8685360"/>
            <a:ext cx="16178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1/8/17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CustomShape 3"/>
          <p:cNvSpPr/>
          <p:nvPr/>
        </p:nvSpPr>
        <p:spPr>
          <a:xfrm>
            <a:off x="1808280" y="8685360"/>
            <a:ext cx="41040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CustomShape 4"/>
          <p:cNvSpPr/>
          <p:nvPr/>
        </p:nvSpPr>
        <p:spPr>
          <a:xfrm>
            <a:off x="5913360" y="8685360"/>
            <a:ext cx="9414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fld id="{9585CAD0-C8F8-4805-B847-024D843E3096}" type="slidenum"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8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108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body"/>
          </p:nvPr>
        </p:nvSpPr>
        <p:spPr>
          <a:xfrm>
            <a:off x="190440" y="4284720"/>
            <a:ext cx="6475680" cy="4281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189000" y="8685360"/>
            <a:ext cx="16178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1/8/17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1808280" y="8685360"/>
            <a:ext cx="41040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CustomShape 4"/>
          <p:cNvSpPr/>
          <p:nvPr/>
        </p:nvSpPr>
        <p:spPr>
          <a:xfrm>
            <a:off x="5913360" y="8685360"/>
            <a:ext cx="94140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ts val="20"/>
              </a:lnSpc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|  </a:t>
            </a:r>
            <a:fld id="{AF6075FC-3C9D-4D66-8E47-5DED0EE14F35}" type="slidenum"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tafford"/>
                <a:ea typeface="+mn-ea"/>
              </a:rPr>
              <a:t>9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3910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Seminarvortrag von Patrick Krkotić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err="1"/>
              <a:t>Landaudämpfung</a:t>
            </a:r>
            <a:endParaRPr lang="de-DE" dirty="0"/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E482C5-58E3-4583-8C64-AB4EA00E1990}" type="datetime1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12.01.2017</a:t>
            </a:fld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| TU Darmstadt | TEMF 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| Daria Astapovych 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E482C5-58E3-4583-8C64-AB4EA00E1990}" type="datetime1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12.01.2017</a:t>
            </a:fld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 | TU Darmstadt | TEMF | 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Daria Astapovych|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7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70.png"/><Relationship Id="rId9" Type="http://schemas.openxmlformats.org/officeDocument/2006/relationships/image" Target="../media/image1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CC stud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24" b="32357"/>
          <a:stretch/>
        </p:blipFill>
        <p:spPr bwMode="auto">
          <a:xfrm>
            <a:off x="7089647" y="1736864"/>
            <a:ext cx="1127200" cy="46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224" y="1714702"/>
            <a:ext cx="508248" cy="50824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/>
          <a:stretch/>
        </p:blipFill>
        <p:spPr>
          <a:xfrm>
            <a:off x="1260360" y="2560320"/>
            <a:ext cx="6785640" cy="3694680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/>
          <a:stretch/>
        </p:blipFill>
        <p:spPr>
          <a:xfrm>
            <a:off x="6676920" y="2607120"/>
            <a:ext cx="1346760" cy="648000"/>
          </a:xfrm>
          <a:prstGeom prst="rect">
            <a:avLst/>
          </a:prstGeom>
          <a:ln>
            <a:noFill/>
          </a:ln>
        </p:spPr>
      </p:pic>
      <p:sp>
        <p:nvSpPr>
          <p:cNvPr id="11" name="CustomShape 1"/>
          <p:cNvSpPr/>
          <p:nvPr/>
        </p:nvSpPr>
        <p:spPr>
          <a:xfrm>
            <a:off x="358920" y="488880"/>
            <a:ext cx="6640560" cy="69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FCC-hh collimator impedance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2"/>
          <p:cNvSpPr/>
          <p:nvPr/>
        </p:nvSpPr>
        <p:spPr>
          <a:xfrm>
            <a:off x="336240" y="1433160"/>
            <a:ext cx="8532360" cy="94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Daria Astapovych (Task 2.4)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Material from </a:t>
            </a:r>
            <a:r>
              <a:rPr lang="en-US" sz="2000" b="1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O.Boine-Frankenheim</a:t>
            </a:r>
            <a:r>
              <a:rPr lang="en-US" sz="20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P. </a:t>
            </a:r>
            <a:r>
              <a:rPr lang="en-US" sz="2000" b="1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Krkotic</a:t>
            </a:r>
            <a:r>
              <a:rPr lang="en-US" sz="20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U. </a:t>
            </a:r>
            <a:r>
              <a:rPr lang="en-US" sz="2000" b="1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Niedermayer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5993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66" y="1629917"/>
            <a:ext cx="8786927" cy="44254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319366" y="6103800"/>
                <a:ext cx="53412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50" b="1" dirty="0"/>
                  <a:t>f </a:t>
                </a:r>
                <a14:m>
                  <m:oMath xmlns:m="http://schemas.openxmlformats.org/officeDocument/2006/math">
                    <m:r>
                      <a:rPr lang="de-DE" sz="105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de-DE" sz="1050" b="1" i="1" smtClean="0">
                        <a:latin typeface="Cambria Math" panose="02040503050406030204" pitchFamily="18" charset="0"/>
                      </a:rPr>
                      <m:t>𝑯𝒛</m:t>
                    </m:r>
                    <m:r>
                      <a:rPr lang="de-DE" sz="105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de-DE" sz="105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366" y="6103800"/>
                <a:ext cx="534121" cy="253916"/>
              </a:xfrm>
              <a:prstGeom prst="rect">
                <a:avLst/>
              </a:prstGeom>
              <a:blipFill>
                <a:blip r:embed="rId4"/>
                <a:stretch>
                  <a:fillRect b="-119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feld 31"/>
              <p:cNvSpPr txBox="1"/>
              <p:nvPr/>
            </p:nvSpPr>
            <p:spPr>
              <a:xfrm rot="16200000">
                <a:off x="-407787" y="3710380"/>
                <a:ext cx="1107996" cy="2539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05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𝑹𝒆</m:t>
                          </m:r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de-DE" sz="1050" b="1" i="1" smtClean="0">
                          <a:latin typeface="Cambria Math" panose="02040503050406030204" pitchFamily="18" charset="0"/>
                        </a:rPr>
                        <m:t>)  [</m:t>
                      </m:r>
                      <m:f>
                        <m:fPr>
                          <m:type m:val="lin"/>
                          <m:ctrlPr>
                            <a:rPr lang="de-DE" sz="105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num>
                        <m:den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den>
                      </m:f>
                      <m:r>
                        <a:rPr lang="de-DE" sz="1050" b="1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de-DE" sz="1050" b="1" dirty="0"/>
              </a:p>
            </p:txBody>
          </p:sp>
        </mc:Choice>
        <mc:Fallback xmlns="">
          <p:sp>
            <p:nvSpPr>
              <p:cNvPr id="32" name="Textfeld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07787" y="3710380"/>
                <a:ext cx="1107996" cy="253916"/>
              </a:xfrm>
              <a:prstGeom prst="rect">
                <a:avLst/>
              </a:prstGeom>
              <a:blipFill>
                <a:blip r:embed="rId5"/>
                <a:stretch>
                  <a:fillRect l="-92857" t="-17127" r="-1428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eck 3"/>
              <p:cNvSpPr/>
              <p:nvPr/>
            </p:nvSpPr>
            <p:spPr>
              <a:xfrm>
                <a:off x="661988" y="5269624"/>
                <a:ext cx="1512540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de-DE" sz="1000" u="sng" dirty="0"/>
                  <a:t>Steel beam </a:t>
                </a:r>
                <a:r>
                  <a:rPr lang="de-DE" sz="1000" u="sng" dirty="0" err="1"/>
                  <a:t>screen</a:t>
                </a:r>
                <a:r>
                  <a:rPr lang="de-DE" sz="1000" dirty="0"/>
                  <a:t>:</a:t>
                </a:r>
              </a:p>
              <a:p>
                <a:pPr lvl="0"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r>
                      <a:rPr lang="de-DE" sz="1000" i="1">
                        <a:solidFill>
                          <a:sysClr val="windowText" lastClr="000000"/>
                        </a:solidFill>
                        <a:latin typeface="Cambria Math"/>
                      </a:rPr>
                      <m:t>𝜅</m:t>
                    </m:r>
                    <m:r>
                      <a:rPr lang="de-DE" sz="1000">
                        <a:solidFill>
                          <a:sysClr val="windowText" lastClr="0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de-DE" sz="1000" dirty="0">
                    <a:solidFill>
                      <a:sysClr val="windowText" lastClr="000000"/>
                    </a:solidFill>
                  </a:rPr>
                  <a:t> 180 MS/m</a:t>
                </a:r>
              </a:p>
            </p:txBody>
          </p:sp>
        </mc:Choice>
        <mc:Fallback xmlns="">
          <p:sp>
            <p:nvSpPr>
              <p:cNvPr id="4" name="Rechtec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988" y="5269624"/>
                <a:ext cx="1512540" cy="400110"/>
              </a:xfrm>
              <a:prstGeom prst="rect">
                <a:avLst/>
              </a:prstGeom>
              <a:blipFill>
                <a:blip r:embed="rId6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eck 4"/>
              <p:cNvSpPr/>
              <p:nvPr/>
            </p:nvSpPr>
            <p:spPr>
              <a:xfrm>
                <a:off x="2147104" y="5265805"/>
                <a:ext cx="1512168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de-DE" sz="1000" u="sng" dirty="0"/>
                  <a:t>Copper </a:t>
                </a:r>
                <a:r>
                  <a:rPr lang="de-DE" sz="1000" u="sng" dirty="0" err="1"/>
                  <a:t>coating</a:t>
                </a:r>
                <a:r>
                  <a:rPr lang="de-DE" sz="1000" dirty="0"/>
                  <a:t>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de-DE" sz="1000" i="1">
                        <a:solidFill>
                          <a:sysClr val="windowText" lastClr="000000"/>
                        </a:solidFill>
                        <a:latin typeface="Cambria Math"/>
                      </a:rPr>
                      <m:t>𝜅</m:t>
                    </m:r>
                    <m:r>
                      <a:rPr lang="de-DE" sz="1000">
                        <a:solidFill>
                          <a:sysClr val="windowText" lastClr="0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de-DE" sz="1000" dirty="0">
                    <a:solidFill>
                      <a:sysClr val="windowText" lastClr="000000"/>
                    </a:solidFill>
                  </a:rPr>
                  <a:t> 6 GS/m</a:t>
                </a:r>
              </a:p>
              <a:p>
                <a:pPr algn="ctr"/>
                <a:r>
                  <a:rPr lang="de-DE" sz="1000" dirty="0" err="1">
                    <a:solidFill>
                      <a:sysClr val="windowText" lastClr="000000"/>
                    </a:solidFill>
                    <a:sym typeface="Mathematica1"/>
                  </a:rPr>
                  <a:t>Thickness</a:t>
                </a:r>
                <a:r>
                  <a:rPr lang="de-DE" sz="1000" dirty="0">
                    <a:solidFill>
                      <a:sysClr val="windowText" lastClr="000000"/>
                    </a:solidFill>
                    <a:sym typeface="Mathematica1"/>
                  </a:rPr>
                  <a:t>: </a:t>
                </a:r>
                <a:r>
                  <a:rPr lang="de-DE" sz="1000" dirty="0">
                    <a:solidFill>
                      <a:sysClr val="windowText" lastClr="000000"/>
                    </a:solidFill>
                  </a:rPr>
                  <a:t>300 </a:t>
                </a:r>
                <a:r>
                  <a:rPr lang="de-DE" sz="1000" dirty="0">
                    <a:solidFill>
                      <a:sysClr val="windowText" lastClr="000000"/>
                    </a:solidFill>
                    <a:sym typeface="Mathematica1"/>
                  </a:rPr>
                  <a:t>µm </a:t>
                </a:r>
              </a:p>
            </p:txBody>
          </p:sp>
        </mc:Choice>
        <mc:Fallback xmlns="">
          <p:sp>
            <p:nvSpPr>
              <p:cNvPr id="5" name="Rechtec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7104" y="5265805"/>
                <a:ext cx="1512168" cy="553998"/>
              </a:xfrm>
              <a:prstGeom prst="rect">
                <a:avLst/>
              </a:prstGeom>
              <a:blipFill>
                <a:blip r:embed="rId7"/>
                <a:stretch>
                  <a:fillRect b="-329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3659272" y="5252351"/>
                <a:ext cx="1322472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de-DE" sz="1000" u="sng" dirty="0"/>
                  <a:t>YBCO </a:t>
                </a:r>
                <a:r>
                  <a:rPr lang="de-DE" sz="1000" u="sng" dirty="0" err="1"/>
                  <a:t>coating</a:t>
                </a:r>
                <a:r>
                  <a:rPr lang="de-DE" sz="1000" dirty="0"/>
                  <a:t>:</a:t>
                </a:r>
              </a:p>
              <a:p>
                <a:pPr lvl="0"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0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000" i="1">
                            <a:solidFill>
                              <a:sysClr val="windowText" lastClr="000000"/>
                            </a:solidFill>
                            <a:latin typeface="Cambria Math"/>
                          </a:rPr>
                          <m:t>𝜅</m:t>
                        </m:r>
                      </m:e>
                      <m:sub>
                        <m:r>
                          <a:rPr lang="de-DE" sz="10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1000">
                        <a:solidFill>
                          <a:sysClr val="windowText" lastClr="0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de-DE" sz="1000" dirty="0">
                    <a:solidFill>
                      <a:sysClr val="windowText" lastClr="000000"/>
                    </a:solidFill>
                  </a:rPr>
                  <a:t> 1.37 MS/m</a:t>
                </a:r>
              </a:p>
              <a:p>
                <a:pPr lvl="0"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000" dirty="0" err="1">
                    <a:solidFill>
                      <a:sysClr val="windowText" lastClr="000000"/>
                    </a:solidFill>
                    <a:sym typeface="Mathematica1"/>
                  </a:rPr>
                  <a:t>Thickness</a:t>
                </a:r>
                <a:r>
                  <a:rPr lang="de-DE" sz="1000" dirty="0">
                    <a:solidFill>
                      <a:sysClr val="windowText" lastClr="000000"/>
                    </a:solidFill>
                    <a:sym typeface="Mathematica1"/>
                  </a:rPr>
                  <a:t>: </a:t>
                </a:r>
                <a:r>
                  <a:rPr lang="de-DE" sz="1000" dirty="0">
                    <a:solidFill>
                      <a:sysClr val="windowText" lastClr="000000"/>
                    </a:solidFill>
                  </a:rPr>
                  <a:t>1 </a:t>
                </a:r>
                <a:r>
                  <a:rPr lang="de-DE" sz="1000" dirty="0">
                    <a:solidFill>
                      <a:sysClr val="windowText" lastClr="000000"/>
                    </a:solidFill>
                    <a:sym typeface="Mathematica1"/>
                  </a:rPr>
                  <a:t>µm </a:t>
                </a:r>
                <a:endParaRPr lang="de-DE" sz="10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272" y="5252351"/>
                <a:ext cx="1322472" cy="553998"/>
              </a:xfrm>
              <a:prstGeom prst="rect">
                <a:avLst/>
              </a:prstGeom>
              <a:blipFill>
                <a:blip r:embed="rId8"/>
                <a:stretch>
                  <a:fillRect t="-1111" b="-444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hteck 12"/>
          <p:cNvSpPr/>
          <p:nvPr/>
        </p:nvSpPr>
        <p:spPr>
          <a:xfrm>
            <a:off x="4319366" y="6339456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de-DE" sz="900" dirty="0"/>
              <a:t>*</a:t>
            </a:r>
            <a:r>
              <a:rPr lang="de-DE" sz="900" dirty="0" err="1"/>
              <a:t>Superconductor</a:t>
            </a:r>
            <a:r>
              <a:rPr lang="de-DE" sz="900" dirty="0"/>
              <a:t> </a:t>
            </a:r>
            <a:r>
              <a:rPr lang="de-DE" sz="900" dirty="0" err="1"/>
              <a:t>surface</a:t>
            </a:r>
            <a:r>
              <a:rPr lang="de-DE" sz="900" dirty="0"/>
              <a:t> </a:t>
            </a:r>
            <a:r>
              <a:rPr lang="de-DE" sz="900" dirty="0" err="1"/>
              <a:t>resistance</a:t>
            </a:r>
            <a:r>
              <a:rPr lang="de-DE" sz="900" dirty="0"/>
              <a:t> in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presence</a:t>
            </a:r>
            <a:r>
              <a:rPr lang="de-DE" sz="900" dirty="0"/>
              <a:t> </a:t>
            </a:r>
            <a:r>
              <a:rPr lang="de-DE" sz="900" dirty="0" err="1"/>
              <a:t>of</a:t>
            </a:r>
            <a:r>
              <a:rPr lang="de-DE" sz="900" dirty="0"/>
              <a:t> a dc </a:t>
            </a:r>
            <a:r>
              <a:rPr lang="de-DE" sz="900" dirty="0" err="1"/>
              <a:t>magnetic</a:t>
            </a:r>
            <a:r>
              <a:rPr lang="de-DE" sz="900" dirty="0"/>
              <a:t> </a:t>
            </a:r>
            <a:r>
              <a:rPr lang="de-DE" sz="900" dirty="0" err="1"/>
              <a:t>field</a:t>
            </a:r>
            <a:r>
              <a:rPr lang="de-DE" sz="900" dirty="0"/>
              <a:t>: </a:t>
            </a:r>
            <a:r>
              <a:rPr lang="de-DE" sz="900" dirty="0" err="1"/>
              <a:t>frequency</a:t>
            </a:r>
            <a:r>
              <a:rPr lang="de-DE" sz="900" dirty="0"/>
              <a:t> </a:t>
            </a:r>
            <a:r>
              <a:rPr lang="de-DE" sz="900" dirty="0" err="1"/>
              <a:t>and</a:t>
            </a:r>
            <a:r>
              <a:rPr lang="de-DE" sz="900" dirty="0"/>
              <a:t> </a:t>
            </a:r>
            <a:r>
              <a:rPr lang="de-DE" sz="900" dirty="0" err="1"/>
              <a:t>field</a:t>
            </a:r>
            <a:r>
              <a:rPr lang="de-DE" sz="900" dirty="0"/>
              <a:t> </a:t>
            </a:r>
            <a:r>
              <a:rPr lang="de-DE" sz="900" dirty="0" err="1"/>
              <a:t>intensity</a:t>
            </a:r>
            <a:r>
              <a:rPr lang="de-DE" sz="900" dirty="0"/>
              <a:t> </a:t>
            </a:r>
            <a:r>
              <a:rPr lang="de-DE" sz="900" dirty="0" err="1"/>
              <a:t>limits</a:t>
            </a:r>
            <a:r>
              <a:rPr lang="de-DE" sz="900" dirty="0"/>
              <a:t/>
            </a:r>
            <a:br>
              <a:rPr lang="de-DE" sz="900" dirty="0"/>
            </a:br>
            <a:r>
              <a:rPr lang="de-DE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Sergio Calatroni </a:t>
            </a:r>
            <a:r>
              <a:rPr lang="de-DE" sz="900" dirty="0"/>
              <a:t>– (</a:t>
            </a:r>
            <a:r>
              <a:rPr lang="de-DE" sz="900" dirty="0" err="1"/>
              <a:t>submitted</a:t>
            </a:r>
            <a:r>
              <a:rPr lang="de-DE" sz="900" dirty="0"/>
              <a:t> </a:t>
            </a:r>
            <a:r>
              <a:rPr lang="de-DE" sz="900" dirty="0" err="1"/>
              <a:t>to</a:t>
            </a:r>
            <a:r>
              <a:rPr lang="de-DE" sz="900" dirty="0"/>
              <a:t> PR-AB )</a:t>
            </a:r>
          </a:p>
        </p:txBody>
      </p:sp>
      <p:sp>
        <p:nvSpPr>
          <p:cNvPr id="16" name="Titel 1"/>
          <p:cNvSpPr txBox="1">
            <a:spLocks/>
          </p:cNvSpPr>
          <p:nvPr/>
        </p:nvSpPr>
        <p:spPr bwMode="auto">
          <a:xfrm>
            <a:off x="358775" y="541702"/>
            <a:ext cx="673350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n-lt"/>
                <a:ea typeface="+mj-ea"/>
                <a:cs typeface="Tahoma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kern="0" dirty="0">
                <a:latin typeface="Arial" panose="020B0604020202020204" pitchFamily="34" charset="0"/>
                <a:cs typeface="Arial" panose="020B0604020202020204" pitchFamily="34" charset="0"/>
              </a:rPr>
              <a:t>Impedance Calculation</a:t>
            </a:r>
            <a:br>
              <a:rPr lang="de-DE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Transversal Impedance - Effect of the magnetic Field [*]</a:t>
            </a:r>
            <a:endParaRPr lang="de-DE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5686" y="6016081"/>
            <a:ext cx="978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P.Krkotic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7092280" y="26369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 = 0 T </a:t>
            </a:r>
          </a:p>
        </p:txBody>
      </p:sp>
    </p:spTree>
    <p:extLst>
      <p:ext uri="{BB962C8B-B14F-4D97-AF65-F5344CB8AC3E}">
        <p14:creationId xmlns:p14="http://schemas.microsoft.com/office/powerpoint/2010/main" val="20870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66" y="1629917"/>
            <a:ext cx="8786926" cy="44254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319366" y="6103800"/>
                <a:ext cx="53412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50" b="1" dirty="0"/>
                  <a:t>f </a:t>
                </a:r>
                <a14:m>
                  <m:oMath xmlns:m="http://schemas.openxmlformats.org/officeDocument/2006/math">
                    <m:r>
                      <a:rPr lang="de-DE" sz="105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de-DE" sz="1050" b="1" i="1" smtClean="0">
                        <a:latin typeface="Cambria Math" panose="02040503050406030204" pitchFamily="18" charset="0"/>
                      </a:rPr>
                      <m:t>𝑯𝒛</m:t>
                    </m:r>
                    <m:r>
                      <a:rPr lang="de-DE" sz="105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de-DE" sz="105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366" y="6103800"/>
                <a:ext cx="534121" cy="253916"/>
              </a:xfrm>
              <a:prstGeom prst="rect">
                <a:avLst/>
              </a:prstGeom>
              <a:blipFill>
                <a:blip r:embed="rId4"/>
                <a:stretch>
                  <a:fillRect b="-119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feld 31"/>
              <p:cNvSpPr txBox="1"/>
              <p:nvPr/>
            </p:nvSpPr>
            <p:spPr>
              <a:xfrm rot="16200000">
                <a:off x="-407787" y="3710380"/>
                <a:ext cx="1107996" cy="2539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05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𝑹𝒆</m:t>
                          </m:r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de-DE" sz="1050" b="1" i="1" smtClean="0">
                          <a:latin typeface="Cambria Math" panose="02040503050406030204" pitchFamily="18" charset="0"/>
                        </a:rPr>
                        <m:t>)  [</m:t>
                      </m:r>
                      <m:f>
                        <m:fPr>
                          <m:type m:val="lin"/>
                          <m:ctrlPr>
                            <a:rPr lang="de-DE" sz="105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num>
                        <m:den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den>
                      </m:f>
                      <m:r>
                        <a:rPr lang="de-DE" sz="1050" b="1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de-DE" sz="1050" b="1" dirty="0"/>
              </a:p>
            </p:txBody>
          </p:sp>
        </mc:Choice>
        <mc:Fallback xmlns="">
          <p:sp>
            <p:nvSpPr>
              <p:cNvPr id="32" name="Textfeld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07787" y="3710380"/>
                <a:ext cx="1107996" cy="253916"/>
              </a:xfrm>
              <a:prstGeom prst="rect">
                <a:avLst/>
              </a:prstGeom>
              <a:blipFill>
                <a:blip r:embed="rId5"/>
                <a:stretch>
                  <a:fillRect l="-92857" t="-17127" r="-1428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prechblase: rechteckig 6"/>
          <p:cNvSpPr/>
          <p:nvPr/>
        </p:nvSpPr>
        <p:spPr>
          <a:xfrm>
            <a:off x="3347864" y="2132856"/>
            <a:ext cx="1800200" cy="761752"/>
          </a:xfrm>
          <a:prstGeom prst="wedgeRectCallout">
            <a:avLst>
              <a:gd name="adj1" fmla="val -50677"/>
              <a:gd name="adj2" fmla="val 108931"/>
            </a:avLst>
          </a:prstGeom>
          <a:noFill/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Due to magnetoresistance, the conductivity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is reduced by an estimated factor of about 0.155 at 50 K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9" name="Sprechblase: rechteckig 8"/>
          <p:cNvSpPr/>
          <p:nvPr/>
        </p:nvSpPr>
        <p:spPr>
          <a:xfrm>
            <a:off x="6983320" y="3837338"/>
            <a:ext cx="1387532" cy="329704"/>
          </a:xfrm>
          <a:prstGeom prst="wedgeRectCallout">
            <a:avLst>
              <a:gd name="adj1" fmla="val -39386"/>
              <a:gd name="adj2" fmla="val 135112"/>
            </a:avLst>
          </a:prstGeom>
          <a:noFill/>
          <a:ln>
            <a:solidFill>
              <a:srgbClr val="0000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Depinning frequency</a:t>
            </a:r>
            <a:endParaRPr lang="en-GB" sz="5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hteck 9"/>
              <p:cNvSpPr/>
              <p:nvPr/>
            </p:nvSpPr>
            <p:spPr>
              <a:xfrm>
                <a:off x="661988" y="5269624"/>
                <a:ext cx="1512540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de-DE" sz="1000" u="sng" dirty="0"/>
                  <a:t>Steel beam </a:t>
                </a:r>
                <a:r>
                  <a:rPr lang="de-DE" sz="1000" u="sng" dirty="0" err="1"/>
                  <a:t>screen</a:t>
                </a:r>
                <a:r>
                  <a:rPr lang="de-DE" sz="1000" dirty="0"/>
                  <a:t>:</a:t>
                </a:r>
              </a:p>
              <a:p>
                <a:pPr lvl="0"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r>
                      <a:rPr lang="de-DE" sz="1000" i="1">
                        <a:solidFill>
                          <a:sysClr val="windowText" lastClr="000000"/>
                        </a:solidFill>
                        <a:latin typeface="Cambria Math"/>
                      </a:rPr>
                      <m:t>𝜅</m:t>
                    </m:r>
                    <m:r>
                      <a:rPr lang="de-DE" sz="1000">
                        <a:solidFill>
                          <a:sysClr val="windowText" lastClr="0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de-DE" sz="1000" dirty="0">
                    <a:solidFill>
                      <a:sysClr val="windowText" lastClr="000000"/>
                    </a:solidFill>
                  </a:rPr>
                  <a:t> 180 MS/m</a:t>
                </a:r>
              </a:p>
            </p:txBody>
          </p:sp>
        </mc:Choice>
        <mc:Fallback xmlns="">
          <p:sp>
            <p:nvSpPr>
              <p:cNvPr id="10" name="Rechtec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988" y="5269624"/>
                <a:ext cx="1512540" cy="400110"/>
              </a:xfrm>
              <a:prstGeom prst="rect">
                <a:avLst/>
              </a:prstGeom>
              <a:blipFill>
                <a:blip r:embed="rId6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 10"/>
              <p:cNvSpPr/>
              <p:nvPr/>
            </p:nvSpPr>
            <p:spPr>
              <a:xfrm>
                <a:off x="2147104" y="5265805"/>
                <a:ext cx="1512168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de-DE" sz="1000" u="sng" dirty="0"/>
                  <a:t>Copper </a:t>
                </a:r>
                <a:r>
                  <a:rPr lang="de-DE" sz="1000" u="sng" dirty="0" err="1"/>
                  <a:t>coating</a:t>
                </a:r>
                <a:r>
                  <a:rPr lang="de-DE" sz="1000" dirty="0"/>
                  <a:t>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de-DE" sz="1000" i="1">
                        <a:solidFill>
                          <a:sysClr val="windowText" lastClr="000000"/>
                        </a:solidFill>
                        <a:latin typeface="Cambria Math"/>
                      </a:rPr>
                      <m:t>𝜅</m:t>
                    </m:r>
                    <m:r>
                      <a:rPr lang="de-DE" sz="1000">
                        <a:solidFill>
                          <a:sysClr val="windowText" lastClr="0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de-DE" sz="1000" dirty="0">
                    <a:solidFill>
                      <a:sysClr val="windowText" lastClr="000000"/>
                    </a:solidFill>
                  </a:rPr>
                  <a:t> 6 GS/m</a:t>
                </a:r>
              </a:p>
              <a:p>
                <a:pPr algn="ctr"/>
                <a:r>
                  <a:rPr lang="de-DE" sz="1000" dirty="0" err="1">
                    <a:solidFill>
                      <a:sysClr val="windowText" lastClr="000000"/>
                    </a:solidFill>
                    <a:sym typeface="Mathematica1"/>
                  </a:rPr>
                  <a:t>Thickness</a:t>
                </a:r>
                <a:r>
                  <a:rPr lang="de-DE" sz="1000" dirty="0">
                    <a:solidFill>
                      <a:sysClr val="windowText" lastClr="000000"/>
                    </a:solidFill>
                    <a:sym typeface="Mathematica1"/>
                  </a:rPr>
                  <a:t>: </a:t>
                </a:r>
                <a:r>
                  <a:rPr lang="de-DE" sz="1000" dirty="0">
                    <a:solidFill>
                      <a:sysClr val="windowText" lastClr="000000"/>
                    </a:solidFill>
                  </a:rPr>
                  <a:t>300 </a:t>
                </a:r>
                <a:r>
                  <a:rPr lang="de-DE" sz="1000" dirty="0">
                    <a:solidFill>
                      <a:sysClr val="windowText" lastClr="000000"/>
                    </a:solidFill>
                    <a:sym typeface="Mathematica1"/>
                  </a:rPr>
                  <a:t>µm </a:t>
                </a:r>
              </a:p>
            </p:txBody>
          </p:sp>
        </mc:Choice>
        <mc:Fallback xmlns="">
          <p:sp>
            <p:nvSpPr>
              <p:cNvPr id="11" name="Rechtec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7104" y="5265805"/>
                <a:ext cx="1512168" cy="553998"/>
              </a:xfrm>
              <a:prstGeom prst="rect">
                <a:avLst/>
              </a:prstGeom>
              <a:blipFill>
                <a:blip r:embed="rId7"/>
                <a:stretch>
                  <a:fillRect b="-329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eck 11"/>
              <p:cNvSpPr/>
              <p:nvPr/>
            </p:nvSpPr>
            <p:spPr>
              <a:xfrm>
                <a:off x="3659272" y="5252351"/>
                <a:ext cx="1322472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de-DE" sz="1000" u="sng" dirty="0"/>
                  <a:t>YBCO </a:t>
                </a:r>
                <a:r>
                  <a:rPr lang="de-DE" sz="1000" u="sng" dirty="0" err="1"/>
                  <a:t>coating</a:t>
                </a:r>
                <a:r>
                  <a:rPr lang="de-DE" sz="1000" dirty="0"/>
                  <a:t>:</a:t>
                </a:r>
              </a:p>
              <a:p>
                <a:pPr lvl="0"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0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000" i="1">
                            <a:solidFill>
                              <a:sysClr val="windowText" lastClr="000000"/>
                            </a:solidFill>
                            <a:latin typeface="Cambria Math"/>
                          </a:rPr>
                          <m:t>𝜅</m:t>
                        </m:r>
                      </m:e>
                      <m:sub>
                        <m:r>
                          <a:rPr lang="de-DE" sz="1000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1000">
                        <a:solidFill>
                          <a:sysClr val="windowText" lastClr="0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de-DE" sz="1000" dirty="0">
                    <a:solidFill>
                      <a:sysClr val="windowText" lastClr="000000"/>
                    </a:solidFill>
                  </a:rPr>
                  <a:t> 1.37 MS/m</a:t>
                </a:r>
              </a:p>
              <a:p>
                <a:pPr lvl="0"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000" dirty="0" err="1">
                    <a:solidFill>
                      <a:sysClr val="windowText" lastClr="000000"/>
                    </a:solidFill>
                    <a:sym typeface="Mathematica1"/>
                  </a:rPr>
                  <a:t>Thickness</a:t>
                </a:r>
                <a:r>
                  <a:rPr lang="de-DE" sz="1000" dirty="0">
                    <a:solidFill>
                      <a:sysClr val="windowText" lastClr="000000"/>
                    </a:solidFill>
                    <a:sym typeface="Mathematica1"/>
                  </a:rPr>
                  <a:t>: </a:t>
                </a:r>
                <a:r>
                  <a:rPr lang="de-DE" sz="1000" dirty="0">
                    <a:solidFill>
                      <a:sysClr val="windowText" lastClr="000000"/>
                    </a:solidFill>
                  </a:rPr>
                  <a:t>1 </a:t>
                </a:r>
                <a:r>
                  <a:rPr lang="de-DE" sz="1000" dirty="0">
                    <a:solidFill>
                      <a:sysClr val="windowText" lastClr="000000"/>
                    </a:solidFill>
                    <a:sym typeface="Mathematica1"/>
                  </a:rPr>
                  <a:t>µm </a:t>
                </a:r>
                <a:endParaRPr lang="de-DE" sz="10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2" name="Rechtec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272" y="5252351"/>
                <a:ext cx="1322472" cy="553998"/>
              </a:xfrm>
              <a:prstGeom prst="rect">
                <a:avLst/>
              </a:prstGeom>
              <a:blipFill>
                <a:blip r:embed="rId8"/>
                <a:stretch>
                  <a:fillRect t="-1111" b="-444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eck 12"/>
              <p:cNvSpPr/>
              <p:nvPr/>
            </p:nvSpPr>
            <p:spPr>
              <a:xfrm>
                <a:off x="4932040" y="5239560"/>
                <a:ext cx="1080120" cy="56586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DE" sz="1000" dirty="0"/>
                  <a:t>[*]</a:t>
                </a:r>
                <a:endParaRPr lang="de-DE" sz="1000" dirty="0">
                  <a:solidFill>
                    <a:schemeClr val="bg1"/>
                  </a:solidFill>
                </a:endParaRPr>
              </a:p>
              <a:p>
                <a:pPr lvl="0"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000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000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1000" b="0" i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de-DE" sz="1000" b="0" i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sz="1000">
                        <a:solidFill>
                          <a:sysClr val="windowText" lastClr="0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de-DE" sz="1000" dirty="0">
                    <a:solidFill>
                      <a:sysClr val="windowText" lastClr="000000"/>
                    </a:solidFill>
                  </a:rPr>
                  <a:t> 45 T</a:t>
                </a:r>
              </a:p>
              <a:p>
                <a:pPr lvl="0"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0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sz="1000" i="1">
                              <a:latin typeface="Cambria Math" panose="02040503050406030204" pitchFamily="18" charset="0"/>
                            </a:rPr>
                            <m:t>𝑑𝑒𝑝</m:t>
                          </m:r>
                        </m:sub>
                      </m:sSub>
                      <m:r>
                        <a:rPr lang="de-DE" sz="1000" i="1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000" i="1"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de-DE" sz="10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3" name="Rechtec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239560"/>
                <a:ext cx="1080120" cy="565861"/>
              </a:xfrm>
              <a:prstGeom prst="rect">
                <a:avLst/>
              </a:prstGeom>
              <a:blipFill>
                <a:blip r:embed="rId9"/>
                <a:stretch>
                  <a:fillRect t="-108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hteck 2"/>
          <p:cNvSpPr/>
          <p:nvPr/>
        </p:nvSpPr>
        <p:spPr>
          <a:xfrm>
            <a:off x="4319366" y="6339456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de-DE" sz="900" dirty="0"/>
              <a:t>*</a:t>
            </a:r>
            <a:r>
              <a:rPr lang="de-DE" sz="900" dirty="0" err="1"/>
              <a:t>Superconductor</a:t>
            </a:r>
            <a:r>
              <a:rPr lang="de-DE" sz="900" dirty="0"/>
              <a:t> </a:t>
            </a:r>
            <a:r>
              <a:rPr lang="de-DE" sz="900" dirty="0" err="1"/>
              <a:t>surface</a:t>
            </a:r>
            <a:r>
              <a:rPr lang="de-DE" sz="900" dirty="0"/>
              <a:t> </a:t>
            </a:r>
            <a:r>
              <a:rPr lang="de-DE" sz="900" dirty="0" err="1"/>
              <a:t>resistance</a:t>
            </a:r>
            <a:r>
              <a:rPr lang="de-DE" sz="900" dirty="0"/>
              <a:t> in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presence</a:t>
            </a:r>
            <a:r>
              <a:rPr lang="de-DE" sz="900" dirty="0"/>
              <a:t> </a:t>
            </a:r>
            <a:r>
              <a:rPr lang="de-DE" sz="900" dirty="0" err="1"/>
              <a:t>of</a:t>
            </a:r>
            <a:r>
              <a:rPr lang="de-DE" sz="900" dirty="0"/>
              <a:t> a dc </a:t>
            </a:r>
            <a:r>
              <a:rPr lang="de-DE" sz="900" dirty="0" err="1"/>
              <a:t>magnetic</a:t>
            </a:r>
            <a:r>
              <a:rPr lang="de-DE" sz="900" dirty="0"/>
              <a:t> </a:t>
            </a:r>
            <a:r>
              <a:rPr lang="de-DE" sz="900" dirty="0" err="1"/>
              <a:t>field</a:t>
            </a:r>
            <a:r>
              <a:rPr lang="de-DE" sz="900" dirty="0"/>
              <a:t>: </a:t>
            </a:r>
            <a:r>
              <a:rPr lang="de-DE" sz="900" dirty="0" err="1"/>
              <a:t>frequency</a:t>
            </a:r>
            <a:r>
              <a:rPr lang="de-DE" sz="900" dirty="0"/>
              <a:t> </a:t>
            </a:r>
            <a:r>
              <a:rPr lang="de-DE" sz="900" dirty="0" err="1"/>
              <a:t>and</a:t>
            </a:r>
            <a:r>
              <a:rPr lang="de-DE" sz="900" dirty="0"/>
              <a:t> </a:t>
            </a:r>
            <a:r>
              <a:rPr lang="de-DE" sz="900" dirty="0" err="1"/>
              <a:t>field</a:t>
            </a:r>
            <a:r>
              <a:rPr lang="de-DE" sz="900" dirty="0"/>
              <a:t> </a:t>
            </a:r>
            <a:r>
              <a:rPr lang="de-DE" sz="900" dirty="0" err="1"/>
              <a:t>intensity</a:t>
            </a:r>
            <a:r>
              <a:rPr lang="de-DE" sz="900" dirty="0"/>
              <a:t> </a:t>
            </a:r>
            <a:r>
              <a:rPr lang="de-DE" sz="900" dirty="0" err="1"/>
              <a:t>limits</a:t>
            </a:r>
            <a:r>
              <a:rPr lang="de-DE" sz="900" dirty="0"/>
              <a:t/>
            </a:r>
            <a:br>
              <a:rPr lang="de-DE" sz="900" dirty="0"/>
            </a:br>
            <a:r>
              <a:rPr lang="de-DE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Sergio Calatroni </a:t>
            </a:r>
            <a:r>
              <a:rPr lang="de-DE" sz="900" dirty="0"/>
              <a:t>– (</a:t>
            </a:r>
            <a:r>
              <a:rPr lang="de-DE" sz="900" dirty="0" err="1"/>
              <a:t>submitted</a:t>
            </a:r>
            <a:r>
              <a:rPr lang="de-DE" sz="900" dirty="0"/>
              <a:t> </a:t>
            </a:r>
            <a:r>
              <a:rPr lang="de-DE" sz="900" dirty="0" err="1"/>
              <a:t>to</a:t>
            </a:r>
            <a:r>
              <a:rPr lang="de-DE" sz="900" dirty="0"/>
              <a:t> PR-AB )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733505" cy="838200"/>
          </a:xfrm>
        </p:spPr>
        <p:txBody>
          <a:bodyPr/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Impedance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Calculation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Transversal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Impedance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magnetic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Field [*]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686" y="6016081"/>
            <a:ext cx="978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P.Krkotic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101022" y="282157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 = 16 T </a:t>
            </a:r>
          </a:p>
        </p:txBody>
      </p:sp>
    </p:spTree>
    <p:extLst>
      <p:ext uri="{BB962C8B-B14F-4D97-AF65-F5344CB8AC3E}">
        <p14:creationId xmlns:p14="http://schemas.microsoft.com/office/powerpoint/2010/main" val="72868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66" y="1539998"/>
            <a:ext cx="8786927" cy="460533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733505" cy="838200"/>
          </a:xfrm>
        </p:spPr>
        <p:txBody>
          <a:bodyPr/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Impedance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Calculation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Transversal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Impedance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magnetic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Field [*]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319366" y="6103800"/>
                <a:ext cx="50045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50" b="1" dirty="0"/>
                  <a:t>B </a:t>
                </a:r>
                <a14:m>
                  <m:oMath xmlns:m="http://schemas.openxmlformats.org/officeDocument/2006/math">
                    <m:r>
                      <a:rPr lang="de-DE" sz="105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de-DE" sz="1050" b="1" i="0" smtClean="0">
                        <a:latin typeface="Cambria Math" panose="02040503050406030204" pitchFamily="18" charset="0"/>
                      </a:rPr>
                      <m:t>𝐓</m:t>
                    </m:r>
                    <m:r>
                      <a:rPr lang="de-DE" sz="105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de-DE" sz="105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366" y="6103800"/>
                <a:ext cx="500458" cy="253916"/>
              </a:xfrm>
              <a:prstGeom prst="rect">
                <a:avLst/>
              </a:prstGeom>
              <a:blipFill>
                <a:blip r:embed="rId4"/>
                <a:stretch>
                  <a:fillRect b="-119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feld 31"/>
              <p:cNvSpPr txBox="1"/>
              <p:nvPr/>
            </p:nvSpPr>
            <p:spPr>
              <a:xfrm rot="16200000">
                <a:off x="-632016" y="3710380"/>
                <a:ext cx="1556452" cy="2539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05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d>
                        <m:dPr>
                          <m:ctrlPr>
                            <a:rPr lang="de-DE" sz="105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𝟐𝟓</m:t>
                          </m:r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𝑴𝑯𝒛</m:t>
                          </m:r>
                        </m:e>
                      </m:d>
                      <m:r>
                        <a:rPr lang="de-DE" sz="1050" b="1" i="1" smtClean="0">
                          <a:latin typeface="Cambria Math" panose="02040503050406030204" pitchFamily="18" charset="0"/>
                        </a:rPr>
                        <m:t>  [</m:t>
                      </m:r>
                      <m:f>
                        <m:fPr>
                          <m:type m:val="lin"/>
                          <m:ctrlPr>
                            <a:rPr lang="de-DE" sz="105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num>
                        <m:den>
                          <m:r>
                            <a:rPr lang="de-DE" sz="1050" b="1" i="1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den>
                      </m:f>
                      <m:r>
                        <a:rPr lang="de-DE" sz="1050" b="1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de-DE" sz="1050" b="1" dirty="0"/>
              </a:p>
            </p:txBody>
          </p:sp>
        </mc:Choice>
        <mc:Fallback xmlns="">
          <p:sp>
            <p:nvSpPr>
              <p:cNvPr id="32" name="Textfeld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632016" y="3710380"/>
                <a:ext cx="1556452" cy="253916"/>
              </a:xfrm>
              <a:prstGeom prst="rect">
                <a:avLst/>
              </a:prstGeom>
              <a:blipFill>
                <a:blip r:embed="rId5"/>
                <a:stretch>
                  <a:fillRect l="-92857" t="-11765" r="-1428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Sprechblase: rechteckig 35"/>
          <p:cNvSpPr/>
          <p:nvPr/>
        </p:nvSpPr>
        <p:spPr>
          <a:xfrm>
            <a:off x="1132761" y="4340795"/>
            <a:ext cx="1224136" cy="545728"/>
          </a:xfrm>
          <a:prstGeom prst="wedgeRectCallout">
            <a:avLst>
              <a:gd name="adj1" fmla="val -48901"/>
              <a:gd name="adj2" fmla="val -180111"/>
            </a:avLst>
          </a:prstGeom>
          <a:noFill/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At injection </a:t>
            </a:r>
          </a:p>
          <a:p>
            <a:pPr algn="ctr"/>
            <a:r>
              <a:rPr lang="en-GB" sz="1050" dirty="0">
                <a:solidFill>
                  <a:schemeClr val="tx1"/>
                </a:solidFill>
              </a:rPr>
              <a:t>B= 1 T necessary </a:t>
            </a:r>
          </a:p>
        </p:txBody>
      </p:sp>
      <p:sp>
        <p:nvSpPr>
          <p:cNvPr id="39" name="Rechteck 38"/>
          <p:cNvSpPr/>
          <p:nvPr/>
        </p:nvSpPr>
        <p:spPr>
          <a:xfrm>
            <a:off x="4319366" y="6339456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de-DE" sz="900" dirty="0"/>
              <a:t>*</a:t>
            </a:r>
            <a:r>
              <a:rPr lang="de-DE" sz="900" dirty="0" err="1"/>
              <a:t>Superconductor</a:t>
            </a:r>
            <a:r>
              <a:rPr lang="de-DE" sz="900" dirty="0"/>
              <a:t> </a:t>
            </a:r>
            <a:r>
              <a:rPr lang="de-DE" sz="900" dirty="0" err="1"/>
              <a:t>surface</a:t>
            </a:r>
            <a:r>
              <a:rPr lang="de-DE" sz="900" dirty="0"/>
              <a:t> </a:t>
            </a:r>
            <a:r>
              <a:rPr lang="de-DE" sz="900" dirty="0" err="1"/>
              <a:t>resistance</a:t>
            </a:r>
            <a:r>
              <a:rPr lang="de-DE" sz="900" dirty="0"/>
              <a:t> in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presence</a:t>
            </a:r>
            <a:r>
              <a:rPr lang="de-DE" sz="900" dirty="0"/>
              <a:t> </a:t>
            </a:r>
            <a:r>
              <a:rPr lang="de-DE" sz="900" dirty="0" err="1"/>
              <a:t>of</a:t>
            </a:r>
            <a:r>
              <a:rPr lang="de-DE" sz="900" dirty="0"/>
              <a:t> a dc </a:t>
            </a:r>
            <a:r>
              <a:rPr lang="de-DE" sz="900" dirty="0" err="1"/>
              <a:t>magnetic</a:t>
            </a:r>
            <a:r>
              <a:rPr lang="de-DE" sz="900" dirty="0"/>
              <a:t> </a:t>
            </a:r>
            <a:r>
              <a:rPr lang="de-DE" sz="900" dirty="0" err="1"/>
              <a:t>field</a:t>
            </a:r>
            <a:r>
              <a:rPr lang="de-DE" sz="900" dirty="0"/>
              <a:t>: </a:t>
            </a:r>
            <a:r>
              <a:rPr lang="de-DE" sz="900" dirty="0" err="1"/>
              <a:t>frequency</a:t>
            </a:r>
            <a:r>
              <a:rPr lang="de-DE" sz="900" dirty="0"/>
              <a:t> </a:t>
            </a:r>
            <a:r>
              <a:rPr lang="de-DE" sz="900" dirty="0" err="1"/>
              <a:t>and</a:t>
            </a:r>
            <a:r>
              <a:rPr lang="de-DE" sz="900" dirty="0"/>
              <a:t> </a:t>
            </a:r>
            <a:r>
              <a:rPr lang="de-DE" sz="900" dirty="0" err="1"/>
              <a:t>field</a:t>
            </a:r>
            <a:r>
              <a:rPr lang="de-DE" sz="900" dirty="0"/>
              <a:t> </a:t>
            </a:r>
            <a:r>
              <a:rPr lang="de-DE" sz="900" dirty="0" err="1"/>
              <a:t>intensity</a:t>
            </a:r>
            <a:r>
              <a:rPr lang="de-DE" sz="900" dirty="0"/>
              <a:t> </a:t>
            </a:r>
            <a:r>
              <a:rPr lang="de-DE" sz="900" dirty="0" err="1"/>
              <a:t>limits</a:t>
            </a:r>
            <a:r>
              <a:rPr lang="de-DE" sz="900" dirty="0"/>
              <a:t/>
            </a:r>
            <a:br>
              <a:rPr lang="de-DE" sz="900" dirty="0"/>
            </a:br>
            <a:r>
              <a:rPr lang="de-DE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Sergio Calatroni </a:t>
            </a:r>
            <a:r>
              <a:rPr lang="de-DE" sz="900" dirty="0"/>
              <a:t>– (</a:t>
            </a:r>
            <a:r>
              <a:rPr lang="de-DE" sz="900" dirty="0" err="1"/>
              <a:t>submitted</a:t>
            </a:r>
            <a:r>
              <a:rPr lang="de-DE" sz="900" dirty="0"/>
              <a:t> </a:t>
            </a:r>
            <a:r>
              <a:rPr lang="de-DE" sz="900" dirty="0" err="1"/>
              <a:t>to</a:t>
            </a:r>
            <a:r>
              <a:rPr lang="de-DE" sz="900" dirty="0"/>
              <a:t> PR-AB 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5686" y="6016081"/>
            <a:ext cx="978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P.Krkotic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2014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358920" y="488880"/>
            <a:ext cx="6640560" cy="8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Outlook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CustomShape 2"/>
          <p:cNvSpPr/>
          <p:nvPr/>
        </p:nvSpPr>
        <p:spPr>
          <a:xfrm>
            <a:off x="274320" y="1904760"/>
            <a:ext cx="8503200" cy="431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Using the impedance data to find the 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Transverse Mode-Coupling </a:t>
            </a:r>
            <a:r>
              <a:rPr lang="en-U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Instabity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(</a:t>
            </a: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TMCI) threshold and coupled-bunch growth rate: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-    </a:t>
            </a: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analytically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;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900" indent="-342900">
              <a:buFontTx/>
              <a:buChar char="-"/>
            </a:pP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with </a:t>
            </a:r>
            <a:r>
              <a:rPr lang="en-U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PyHEADTAIL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simulations</a:t>
            </a: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.</a:t>
            </a:r>
          </a:p>
          <a:p>
            <a:pPr marL="342900" indent="-342900">
              <a:buFontTx/>
              <a:buChar char="-"/>
            </a:pP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Compare the results for collimator impedance with analytical solution.</a:t>
            </a:r>
          </a:p>
          <a:p>
            <a:pPr marL="285750" indent="-285750">
              <a:buFontTx/>
              <a:buChar char="-"/>
            </a:pP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09922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358920" y="488880"/>
            <a:ext cx="6640560" cy="8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Beam Screen Design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360000" y="1620000"/>
            <a:ext cx="8458920" cy="4478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280" indent="-177840">
              <a:lnSpc>
                <a:spcPct val="13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CustomShape 3"/>
          <p:cNvSpPr/>
          <p:nvPr/>
        </p:nvSpPr>
        <p:spPr>
          <a:xfrm>
            <a:off x="1248840" y="3075120"/>
            <a:ext cx="6644880" cy="69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Thank you for your attention!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54882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358920" y="488880"/>
            <a:ext cx="6640560" cy="8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Contents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Beam Screen Design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501480" y="1921680"/>
            <a:ext cx="5582688" cy="219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280" indent="-177840">
              <a:lnSpc>
                <a:spcPct val="13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FCC-</a:t>
            </a:r>
            <a:r>
              <a:rPr lang="en-US" sz="20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hh</a:t>
            </a: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collimation system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Transverse impedance simulations</a:t>
            </a:r>
          </a:p>
          <a:p>
            <a:pPr marL="179280" indent="-177840">
              <a:lnSpc>
                <a:spcPct val="13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 screen updates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Outlook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256695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358920" y="488880"/>
            <a:ext cx="6640560" cy="8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FCC collimation system</a:t>
            </a:r>
            <a:r>
              <a:rPr lang="en-US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Screen Design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CustomShape 2"/>
          <p:cNvSpPr/>
          <p:nvPr/>
        </p:nvSpPr>
        <p:spPr>
          <a:xfrm>
            <a:off x="182880" y="1620000"/>
            <a:ext cx="4479840" cy="331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280" indent="-177840">
              <a:lnSpc>
                <a:spcPct val="13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r>
              <a:rPr lang="en-US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FCC energies and intensities pose great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r>
              <a:rPr lang="en-US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challenges for the collimation hardware design: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r>
              <a:rPr lang="en-US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• Beam stored energy: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r>
              <a:rPr lang="en-US" sz="15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360 MJ (LHC design) →8500 MJ (FCC)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r>
              <a:rPr lang="en-US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• Power load (tau=0.2h):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r>
              <a:rPr lang="en-US" sz="15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500 kW (LHC design) →11800 kW (FCC)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r>
              <a:rPr lang="en-US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First FCC collimation layout assumed same  collimator types as at the LHC.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9" name="Picture 108"/>
          <p:cNvPicPr/>
          <p:nvPr/>
        </p:nvPicPr>
        <p:blipFill>
          <a:blip r:embed="rId3"/>
          <a:stretch/>
        </p:blipFill>
        <p:spPr>
          <a:xfrm>
            <a:off x="4663440" y="1920240"/>
            <a:ext cx="4296960" cy="3209040"/>
          </a:xfrm>
          <a:prstGeom prst="rect">
            <a:avLst/>
          </a:prstGeom>
          <a:ln>
            <a:noFill/>
          </a:ln>
        </p:spPr>
      </p:pic>
      <p:sp>
        <p:nvSpPr>
          <p:cNvPr id="110" name="CustomShape 3"/>
          <p:cNvSpPr/>
          <p:nvPr/>
        </p:nvSpPr>
        <p:spPr>
          <a:xfrm>
            <a:off x="4937760" y="5212080"/>
            <a:ext cx="4022640" cy="29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TCTP (Target Collimator Tertiary with Pick-up)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4"/>
          <p:cNvSpPr/>
          <p:nvPr/>
        </p:nvSpPr>
        <p:spPr>
          <a:xfrm>
            <a:off x="213840" y="5712840"/>
            <a:ext cx="7100640" cy="59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An efficient collimation system must be developed to prevent any stray halo protons from colliding with the cold regions of the machine.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66562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358920" y="488880"/>
            <a:ext cx="6640560" cy="8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FCC collimator drawing</a:t>
            </a:r>
            <a:r>
              <a:rPr lang="en-US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Screen Design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360000" y="1620000"/>
            <a:ext cx="8458920" cy="4478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280" indent="-177840">
              <a:lnSpc>
                <a:spcPct val="13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9280" indent="-177840">
              <a:lnSpc>
                <a:spcPct val="13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58920" indent="-177840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0" name="Picture 119"/>
          <p:cNvPicPr/>
          <p:nvPr/>
        </p:nvPicPr>
        <p:blipFill>
          <a:blip r:embed="rId3"/>
          <a:stretch/>
        </p:blipFill>
        <p:spPr>
          <a:xfrm>
            <a:off x="182880" y="1554480"/>
            <a:ext cx="5626800" cy="4662720"/>
          </a:xfrm>
          <a:prstGeom prst="rect">
            <a:avLst/>
          </a:prstGeom>
          <a:ln>
            <a:noFill/>
          </a:ln>
        </p:spPr>
      </p:pic>
      <p:pic>
        <p:nvPicPr>
          <p:cNvPr id="121" name="Picture 120"/>
          <p:cNvPicPr/>
          <p:nvPr/>
        </p:nvPicPr>
        <p:blipFill>
          <a:blip r:embed="rId4"/>
          <a:srcRect l="6333" t="5830" r="4631" b="6299"/>
          <a:stretch/>
        </p:blipFill>
        <p:spPr>
          <a:xfrm>
            <a:off x="7099560" y="4389120"/>
            <a:ext cx="1279080" cy="1279080"/>
          </a:xfrm>
          <a:prstGeom prst="rect">
            <a:avLst/>
          </a:prstGeom>
          <a:ln>
            <a:noFill/>
          </a:ln>
        </p:spPr>
      </p:pic>
      <p:sp>
        <p:nvSpPr>
          <p:cNvPr id="122" name="Line 3"/>
          <p:cNvSpPr/>
          <p:nvPr/>
        </p:nvSpPr>
        <p:spPr>
          <a:xfrm flipV="1">
            <a:off x="7008120" y="5120640"/>
            <a:ext cx="365760" cy="822960"/>
          </a:xfrm>
          <a:prstGeom prst="line">
            <a:avLst/>
          </a:prstGeom>
          <a:ln w="1836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Line 4"/>
          <p:cNvSpPr/>
          <p:nvPr/>
        </p:nvSpPr>
        <p:spPr>
          <a:xfrm flipV="1">
            <a:off x="6733800" y="4663440"/>
            <a:ext cx="457200" cy="914400"/>
          </a:xfrm>
          <a:prstGeom prst="line">
            <a:avLst/>
          </a:prstGeom>
          <a:ln w="1836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CustomShape 5"/>
          <p:cNvSpPr/>
          <p:nvPr/>
        </p:nvSpPr>
        <p:spPr>
          <a:xfrm>
            <a:off x="5810040" y="5577840"/>
            <a:ext cx="1289520" cy="260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Glidcop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/Graphite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6"/>
          <p:cNvSpPr/>
          <p:nvPr/>
        </p:nvSpPr>
        <p:spPr>
          <a:xfrm>
            <a:off x="6530040" y="5943600"/>
            <a:ext cx="1781640" cy="258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Tungsten/Graphite (CFC)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7"/>
          <p:cNvSpPr/>
          <p:nvPr/>
        </p:nvSpPr>
        <p:spPr>
          <a:xfrm>
            <a:off x="6217920" y="1737360"/>
            <a:ext cx="2742480" cy="2204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eX Gyre Termes Math"/>
                <a:ea typeface="DejaVu Sans"/>
              </a:rPr>
              <a:t>2 type of collimators: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eX Gyre Termes Math"/>
                <a:ea typeface="DejaVu Sans"/>
              </a:rPr>
              <a:t>- TCTP with Tungsten (Inermet180 W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eX Gyre Termes Math"/>
                <a:ea typeface="DejaVu Sans"/>
              </a:rPr>
              <a:t>) +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eX Gyre Termes Math"/>
              </a:rPr>
              <a:t>Main girder in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eX Gyre Termes Math"/>
              </a:rPr>
              <a:t>Glidcop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eX Gyre Termes Math"/>
              </a:rPr>
              <a:t> (Cu alloy)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eX Gyre Termes Math"/>
                <a:ea typeface="DejaVu Sans"/>
              </a:rPr>
              <a:t>- TCSP with Graphite (Carbon-Carbon)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88769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358920" y="488880"/>
            <a:ext cx="6640560" cy="8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Schematic drawing and meshed drawing of FCC collimator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8" name="Picture 127"/>
          <p:cNvPicPr/>
          <p:nvPr/>
        </p:nvPicPr>
        <p:blipFill>
          <a:blip r:embed="rId3"/>
          <a:srcRect l="33563" t="12740" r="32762" b="12780"/>
          <a:stretch/>
        </p:blipFill>
        <p:spPr>
          <a:xfrm>
            <a:off x="2867760" y="1952640"/>
            <a:ext cx="3179880" cy="3972960"/>
          </a:xfrm>
          <a:prstGeom prst="rect">
            <a:avLst/>
          </a:prstGeom>
          <a:ln>
            <a:noFill/>
          </a:ln>
        </p:spPr>
      </p:pic>
      <p:pic>
        <p:nvPicPr>
          <p:cNvPr id="129" name="Picture 128"/>
          <p:cNvPicPr/>
          <p:nvPr/>
        </p:nvPicPr>
        <p:blipFill>
          <a:blip r:embed="rId4"/>
          <a:srcRect l="20459" r="37809" b="3360"/>
          <a:stretch/>
        </p:blipFill>
        <p:spPr>
          <a:xfrm>
            <a:off x="5987880" y="1937520"/>
            <a:ext cx="3061080" cy="4005360"/>
          </a:xfrm>
          <a:prstGeom prst="rect">
            <a:avLst/>
          </a:prstGeom>
          <a:ln>
            <a:noFill/>
          </a:ln>
        </p:spPr>
      </p:pic>
      <p:sp>
        <p:nvSpPr>
          <p:cNvPr id="130" name="CustomShape 2"/>
          <p:cNvSpPr/>
          <p:nvPr/>
        </p:nvSpPr>
        <p:spPr>
          <a:xfrm>
            <a:off x="349560" y="5669280"/>
            <a:ext cx="2194560" cy="51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Using BeamImpedance2D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(U. Niedermayer)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3"/>
          <p:cNvSpPr/>
          <p:nvPr/>
        </p:nvSpPr>
        <p:spPr>
          <a:xfrm>
            <a:off x="91440" y="2194560"/>
            <a:ext cx="2833920" cy="82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The height of the active material changes between 34 mm (W) and 80 mm (CFC</a:t>
            </a: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).</a:t>
            </a:r>
          </a:p>
          <a:p>
            <a:endParaRPr lang="en-US" sz="16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DejaVu Sans"/>
            </a:endParaRPr>
          </a:p>
          <a:p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Collimator length = 1 m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CustomShape 4"/>
          <p:cNvSpPr/>
          <p:nvPr/>
        </p:nvSpPr>
        <p:spPr>
          <a:xfrm>
            <a:off x="48863" y="4292900"/>
            <a:ext cx="2722937" cy="9363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6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σ</a:t>
            </a:r>
            <a:r>
              <a:rPr lang="en-US" sz="16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_Glidcop</a:t>
            </a: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= 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53.3 </a:t>
            </a: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MS/m</a:t>
            </a:r>
          </a:p>
          <a:p>
            <a:r>
              <a:rPr lang="en-US" sz="16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σ</a:t>
            </a:r>
            <a:r>
              <a:rPr lang="en-US" sz="16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_CFC</a:t>
            </a: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= </a:t>
            </a: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0.03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MS/m</a:t>
            </a:r>
          </a:p>
          <a:p>
            <a:endParaRPr lang="en-US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863" y="4015008"/>
            <a:ext cx="27959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σ</a:t>
            </a: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_Inermet180 W =10.42 MS/m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946366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358920" y="488880"/>
            <a:ext cx="6640560" cy="8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Transverse impedance </a:t>
            </a:r>
            <a:r>
              <a:rPr lang="en-US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simulations for collimator with </a:t>
            </a:r>
            <a:r>
              <a:rPr lang="en-US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Tungsten at injection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4" name="Picture 133"/>
          <p:cNvPicPr/>
          <p:nvPr/>
        </p:nvPicPr>
        <p:blipFill>
          <a:blip r:embed="rId3"/>
          <a:srcRect l="8163" r="8378" b="3937"/>
          <a:stretch/>
        </p:blipFill>
        <p:spPr>
          <a:xfrm>
            <a:off x="870480" y="1529640"/>
            <a:ext cx="7287840" cy="4743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65116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358920" y="488880"/>
            <a:ext cx="6640560" cy="8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Transverse i</a:t>
            </a:r>
            <a:r>
              <a:rPr lang="en-US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mpedance </a:t>
            </a:r>
            <a:r>
              <a:rPr lang="en-US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simulations for collimator with Graphite (CFC</a:t>
            </a:r>
            <a:r>
              <a:rPr lang="en-US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) at injection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6" name="Picture 135"/>
          <p:cNvPicPr/>
          <p:nvPr/>
        </p:nvPicPr>
        <p:blipFill>
          <a:blip r:embed="rId3"/>
          <a:srcRect l="7995" t="1768" r="8003" b="2729"/>
          <a:stretch/>
        </p:blipFill>
        <p:spPr>
          <a:xfrm>
            <a:off x="858960" y="1551600"/>
            <a:ext cx="7405920" cy="4760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06527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358920" y="488880"/>
            <a:ext cx="6640560" cy="8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Total collimator impedance at injection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8" name="Picture 137"/>
          <p:cNvPicPr/>
          <p:nvPr/>
        </p:nvPicPr>
        <p:blipFill>
          <a:blip r:embed="rId3"/>
          <a:srcRect l="7995" t="1768" r="8003" b="2729"/>
          <a:stretch/>
        </p:blipFill>
        <p:spPr>
          <a:xfrm>
            <a:off x="969840" y="1562400"/>
            <a:ext cx="7314480" cy="47019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504268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358920" y="488880"/>
            <a:ext cx="6640560" cy="8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Total collimator impedance at top energy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0" name="Picture 139"/>
          <p:cNvPicPr/>
          <p:nvPr/>
        </p:nvPicPr>
        <p:blipFill>
          <a:blip r:embed="rId3"/>
          <a:srcRect l="7995" t="1768" r="8003" b="4496"/>
          <a:stretch/>
        </p:blipFill>
        <p:spPr>
          <a:xfrm>
            <a:off x="731880" y="1463040"/>
            <a:ext cx="7680600" cy="48459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05782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Präsentationsvorlage_BWL9</Template>
  <TotalTime>96</TotalTime>
  <Words>513</Words>
  <Application>Microsoft Office PowerPoint</Application>
  <PresentationFormat>On-screen Show (4:3)</PresentationFormat>
  <Paragraphs>145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Bitstream Charter</vt:lpstr>
      <vt:lpstr>Cambria Math</vt:lpstr>
      <vt:lpstr>DejaVu Sans</vt:lpstr>
      <vt:lpstr>Mathematica1</vt:lpstr>
      <vt:lpstr>Stafford</vt:lpstr>
      <vt:lpstr>Tahoma</vt:lpstr>
      <vt:lpstr>TeX Gyre Termes Math</vt:lpstr>
      <vt:lpstr>Times New Roman</vt:lpstr>
      <vt:lpstr>Wingdings</vt:lpstr>
      <vt:lpstr>Präsentationsvorlage_BWL9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Impedance Calculation Transversal Impedance - Effect of the magnetic Field [*]</vt:lpstr>
      <vt:lpstr>Impedance Calculation Transversal Impedance - Effect of the magnetic Field [*]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Moritz Lohse</dc:creator>
  <cp:lastModifiedBy>Daria Astapovych</cp:lastModifiedBy>
  <cp:revision>1381</cp:revision>
  <dcterms:created xsi:type="dcterms:W3CDTF">2009-12-23T09:42:49Z</dcterms:created>
  <dcterms:modified xsi:type="dcterms:W3CDTF">2017-01-12T11:48:03Z</dcterms:modified>
</cp:coreProperties>
</file>