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78" r:id="rId2"/>
    <p:sldId id="267" r:id="rId3"/>
    <p:sldId id="266" r:id="rId4"/>
    <p:sldId id="268" r:id="rId5"/>
    <p:sldId id="279" r:id="rId6"/>
    <p:sldId id="269" r:id="rId7"/>
    <p:sldId id="280" r:id="rId8"/>
    <p:sldId id="270" r:id="rId9"/>
    <p:sldId id="283" r:id="rId10"/>
    <p:sldId id="271" r:id="rId11"/>
    <p:sldId id="272" r:id="rId12"/>
    <p:sldId id="281" r:id="rId13"/>
    <p:sldId id="276" r:id="rId14"/>
    <p:sldId id="273" r:id="rId15"/>
    <p:sldId id="274" r:id="rId16"/>
    <p:sldId id="275" r:id="rId17"/>
    <p:sldId id="277" r:id="rId18"/>
    <p:sldId id="282" r:id="rId1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FF00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967" autoAdjust="0"/>
  </p:normalViewPr>
  <p:slideViewPr>
    <p:cSldViewPr snapToGrid="0">
      <p:cViewPr>
        <p:scale>
          <a:sx n="33" d="100"/>
          <a:sy n="33" d="100"/>
        </p:scale>
        <p:origin x="2466" y="6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4DA390-D606-4640-B90A-B318F5F95134}" type="datetimeFigureOut">
              <a:rPr lang="zh-CN" altLang="en-US" smtClean="0"/>
              <a:t>2017/6/13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ACEB76-7555-4CD1-BC7C-179D192A14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6690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ACEB76-7555-4CD1-BC7C-179D192A147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37992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The cell in the open structure is from the first cell (a=3.15 mm) of CLIC Open-T24.</a:t>
            </a:r>
          </a:p>
          <a:p>
            <a:r>
              <a:rPr lang="en-US" altLang="zh-CN" dirty="0" smtClean="0"/>
              <a:t>We</a:t>
            </a:r>
            <a:r>
              <a:rPr lang="en-US" altLang="zh-CN" baseline="0" dirty="0" smtClean="0"/>
              <a:t> may design and test more open structure/choke cells in the future.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ACEB76-7555-4CD1-BC7C-179D192A147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9283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The cell in the open structure is from the first cell (a=3.15 mm) of CLIC Open-T24.</a:t>
            </a:r>
          </a:p>
          <a:p>
            <a:r>
              <a:rPr lang="en-US" altLang="zh-CN" dirty="0" smtClean="0"/>
              <a:t>We</a:t>
            </a:r>
            <a:r>
              <a:rPr lang="en-US" altLang="zh-CN" baseline="0" dirty="0" smtClean="0"/>
              <a:t> may design and test more open structure/choke cells in the future.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ACEB76-7555-4CD1-BC7C-179D192A147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08204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The structure</a:t>
            </a:r>
            <a:r>
              <a:rPr lang="en-US" altLang="zh-CN" baseline="0" dirty="0" smtClean="0"/>
              <a:t> geometry is optimized for </a:t>
            </a:r>
            <a:r>
              <a:rPr lang="en-US" altLang="zh-CN" baseline="0" dirty="0" err="1" smtClean="0"/>
              <a:t>Ec</a:t>
            </a:r>
            <a:r>
              <a:rPr lang="en-US" altLang="zh-CN" baseline="0" dirty="0" smtClean="0"/>
              <a:t> = 200 MV/m.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ACEB76-7555-4CD1-BC7C-179D192A147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49213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Simulations on beam parameters (spot</a:t>
            </a:r>
            <a:r>
              <a:rPr lang="en-US" altLang="zh-CN" baseline="0" dirty="0" smtClean="0"/>
              <a:t> size or emittance</a:t>
            </a:r>
            <a:r>
              <a:rPr lang="en-US" altLang="zh-CN" dirty="0" smtClean="0"/>
              <a:t>) were carried out. The solenoid</a:t>
            </a:r>
            <a:r>
              <a:rPr lang="en-US" altLang="zh-CN" baseline="0" dirty="0" smtClean="0"/>
              <a:t> (10 cm) is placed consecutively after the gun, then a long drift. The gradient in the X-band RF gun is ultra-high, such that it needs a longer drifts to compensate the (sliced) phase space. </a:t>
            </a:r>
          </a:p>
          <a:p>
            <a:r>
              <a:rPr lang="en-US" altLang="zh-CN" baseline="0" dirty="0" smtClean="0"/>
              <a:t>The numbers emittances or beam sizes listed in the table are the RMS ones at the matching point (where the projected emittance reaches its minimal)</a:t>
            </a:r>
          </a:p>
          <a:p>
            <a:r>
              <a:rPr lang="en-US" altLang="zh-CN" baseline="0" dirty="0" smtClean="0"/>
              <a:t>We may use PM-AM technologies to reduce the filling time (e.g., 50~100 ns) to reduce BDR.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ACEB76-7555-4CD1-BC7C-179D192A147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169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Small aperture may have a</a:t>
            </a:r>
            <a:r>
              <a:rPr lang="en-US" altLang="zh-CN" baseline="0" dirty="0" smtClean="0"/>
              <a:t> higher spatial resolution but </a:t>
            </a:r>
            <a:r>
              <a:rPr lang="en-US" altLang="zh-CN" dirty="0" smtClean="0"/>
              <a:t>result in a </a:t>
            </a:r>
            <a:r>
              <a:rPr lang="en-US" altLang="zh-CN" baseline="0" dirty="0" smtClean="0"/>
              <a:t>lower exposure.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ACEB76-7555-4CD1-BC7C-179D192A147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30669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ACEB76-7555-4CD1-BC7C-179D192A147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5192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1598-3561-4E4D-85AB-A77378A47B0B}" type="datetimeFigureOut">
              <a:rPr lang="zh-CN" altLang="en-US" smtClean="0"/>
              <a:t>2017/6/13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DE-FF5D-4E23-AAD2-9C2CC0D772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1564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1598-3561-4E4D-85AB-A77378A47B0B}" type="datetimeFigureOut">
              <a:rPr lang="zh-CN" altLang="en-US" smtClean="0"/>
              <a:t>2017/6/13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DE-FF5D-4E23-AAD2-9C2CC0D772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1374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1598-3561-4E4D-85AB-A77378A47B0B}" type="datetimeFigureOut">
              <a:rPr lang="zh-CN" altLang="en-US" smtClean="0"/>
              <a:t>2017/6/13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DE-FF5D-4E23-AAD2-9C2CC0D772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0167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517" y="172995"/>
            <a:ext cx="8641493" cy="878788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518" y="1334530"/>
            <a:ext cx="8641492" cy="4842433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 dirty="0" smtClean="0"/>
              <a:t>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1598-3561-4E4D-85AB-A77378A47B0B}" type="datetimeFigureOut">
              <a:rPr lang="zh-CN" altLang="en-US" smtClean="0"/>
              <a:t>2017/6/13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DE-FF5D-4E23-AAD2-9C2CC0D772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5814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1598-3561-4E4D-85AB-A77378A47B0B}" type="datetimeFigureOut">
              <a:rPr lang="zh-CN" altLang="en-US" smtClean="0"/>
              <a:t>2017/6/13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DE-FF5D-4E23-AAD2-9C2CC0D772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4911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1598-3561-4E4D-85AB-A77378A47B0B}" type="datetimeFigureOut">
              <a:rPr lang="zh-CN" altLang="en-US" smtClean="0"/>
              <a:t>2017/6/13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DE-FF5D-4E23-AAD2-9C2CC0D772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2020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1598-3561-4E4D-85AB-A77378A47B0B}" type="datetimeFigureOut">
              <a:rPr lang="zh-CN" altLang="en-US" smtClean="0"/>
              <a:t>2017/6/13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DE-FF5D-4E23-AAD2-9C2CC0D772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1252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1598-3561-4E4D-85AB-A77378A47B0B}" type="datetimeFigureOut">
              <a:rPr lang="zh-CN" altLang="en-US" smtClean="0"/>
              <a:t>2017/6/13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DE-FF5D-4E23-AAD2-9C2CC0D772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673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1598-3561-4E4D-85AB-A77378A47B0B}" type="datetimeFigureOut">
              <a:rPr lang="zh-CN" altLang="en-US" smtClean="0"/>
              <a:t>2017/6/13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DE-FF5D-4E23-AAD2-9C2CC0D772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75869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1598-3561-4E4D-85AB-A77378A47B0B}" type="datetimeFigureOut">
              <a:rPr lang="zh-CN" altLang="en-US" smtClean="0"/>
              <a:t>2017/6/13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DE-FF5D-4E23-AAD2-9C2CC0D772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3288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1598-3561-4E4D-85AB-A77378A47B0B}" type="datetimeFigureOut">
              <a:rPr lang="zh-CN" altLang="en-US" smtClean="0"/>
              <a:t>2017/6/13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DD0DE-FF5D-4E23-AAD2-9C2CC0D772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8400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71598-3561-4E4D-85AB-A77378A47B0B}" type="datetimeFigureOut">
              <a:rPr lang="zh-CN" altLang="en-US" smtClean="0"/>
              <a:t>2017/6/13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DD0DE-FF5D-4E23-AAD2-9C2CC0D772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9959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9.jpg"/><Relationship Id="rId4" Type="http://schemas.openxmlformats.org/officeDocument/2006/relationships/image" Target="../media/image38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emf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candinovasystems.com/solid-state-modulator-no-400-from-scandinov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Tsinghua High-power </a:t>
            </a:r>
            <a:br>
              <a:rPr lang="en-US" dirty="0" smtClean="0"/>
            </a:br>
            <a:r>
              <a:rPr lang="en-US" dirty="0" smtClean="0"/>
              <a:t>X-band test stand plans</a:t>
            </a:r>
            <a:endParaRPr 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Wei Gai, Jiaru Shi</a:t>
            </a:r>
          </a:p>
          <a:p>
            <a:r>
              <a:rPr lang="en-US" altLang="zh-CN" dirty="0" smtClean="0"/>
              <a:t>Department of Engineering Physics, Tsinghua Univ.</a:t>
            </a:r>
            <a:endParaRPr lang="en-US" dirty="0"/>
          </a:p>
          <a:p>
            <a:r>
              <a:rPr lang="en-US" dirty="0" smtClean="0"/>
              <a:t>2017.6.13</a:t>
            </a:r>
          </a:p>
          <a:p>
            <a:endParaRPr 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6756400" y="603250"/>
            <a:ext cx="182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HG2017 Valencia</a:t>
            </a:r>
            <a:endParaRPr 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790" y="280163"/>
            <a:ext cx="1015505" cy="1015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1898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0475" y="124869"/>
            <a:ext cx="8641493" cy="878788"/>
          </a:xfrm>
        </p:spPr>
        <p:txBody>
          <a:bodyPr>
            <a:normAutofit/>
          </a:bodyPr>
          <a:lstStyle/>
          <a:p>
            <a:r>
              <a:rPr lang="en-US" altLang="zh-CN" sz="4000" dirty="0" smtClean="0"/>
              <a:t>RF pulse compressor</a:t>
            </a:r>
            <a:endParaRPr lang="zh-CN" altLang="en-US" sz="4000" dirty="0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85" b="715"/>
          <a:stretch/>
        </p:blipFill>
        <p:spPr>
          <a:xfrm rot="5400000">
            <a:off x="6013034" y="-695856"/>
            <a:ext cx="1224297" cy="4669077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882" y="4402501"/>
            <a:ext cx="3477918" cy="24555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463" y="2989385"/>
            <a:ext cx="1401390" cy="3515556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9794" y="2250831"/>
            <a:ext cx="3637669" cy="215167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99" r="24085"/>
          <a:stretch/>
        </p:blipFill>
        <p:spPr>
          <a:xfrm>
            <a:off x="11139" y="3177196"/>
            <a:ext cx="3894992" cy="3569601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0" y="956684"/>
            <a:ext cx="425461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Our goal: 150 ~ 200 MW at 150 ns pulse width.</a:t>
            </a:r>
          </a:p>
          <a:p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design is optimized for XC-72 structures: </a:t>
            </a:r>
            <a:r>
              <a:rPr lang="el-GR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is small. 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(Larger </a:t>
            </a:r>
            <a:r>
              <a:rPr lang="el-GR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 yields a higher peak power but also results in the stronger attenuation after the peak)</a:t>
            </a:r>
            <a:endParaRPr lang="en-US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95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dirty="0" smtClean="0"/>
              <a:t>Test plan</a:t>
            </a: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45274" y="1334530"/>
            <a:ext cx="8641492" cy="4842433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CN" dirty="0" smtClean="0"/>
              <a:t>T24: T24_THU_#</a:t>
            </a:r>
            <a:r>
              <a:rPr lang="en-US" altLang="zh-CN" dirty="0"/>
              <a:t>1 (Tested at KEK)</a:t>
            </a:r>
            <a:endParaRPr lang="en-US" altLang="zh-CN" dirty="0" smtClean="0"/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CN" dirty="0" smtClean="0"/>
              <a:t>warming up test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CN" dirty="0" smtClean="0"/>
              <a:t>T24_THU_#2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CN" dirty="0" smtClean="0"/>
              <a:t>Choke-mode single cell structure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CN" dirty="0" smtClean="0"/>
              <a:t>Open structure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CN" dirty="0" smtClean="0"/>
              <a:t>TTX XC-72 structure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CN" dirty="0" smtClean="0"/>
              <a:t>X-band 3.5-cell photocathode gun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CN" dirty="0" smtClean="0"/>
              <a:t>Field emission/dark current study in 1.5-cell gun</a:t>
            </a:r>
          </a:p>
        </p:txBody>
      </p:sp>
    </p:spTree>
    <p:extLst>
      <p:ext uri="{BB962C8B-B14F-4D97-AF65-F5344CB8AC3E}">
        <p14:creationId xmlns:p14="http://schemas.microsoft.com/office/powerpoint/2010/main" val="78615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dirty="0" smtClean="0"/>
              <a:t>Choke-mode</a:t>
            </a: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6517" y="1337149"/>
            <a:ext cx="6831969" cy="1756065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Single </a:t>
            </a:r>
            <a:r>
              <a:rPr lang="en-US" altLang="zh-CN" dirty="0"/>
              <a:t>cell </a:t>
            </a:r>
            <a:r>
              <a:rPr lang="en-US" altLang="zh-CN" dirty="0" smtClean="0"/>
              <a:t>of CLIC choke-mode</a:t>
            </a: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1789700" y="2161889"/>
            <a:ext cx="5430982" cy="3602450"/>
            <a:chOff x="5391415" y="3910142"/>
            <a:chExt cx="4383817" cy="2875514"/>
          </a:xfrm>
        </p:grpSpPr>
        <p:pic>
          <p:nvPicPr>
            <p:cNvPr id="5" name="图片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749" b="12553"/>
            <a:stretch>
              <a:fillRect/>
            </a:stretch>
          </p:blipFill>
          <p:spPr bwMode="auto">
            <a:xfrm>
              <a:off x="5671728" y="4609367"/>
              <a:ext cx="3466017" cy="2176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文本框 2"/>
            <p:cNvSpPr txBox="1">
              <a:spLocks noChangeArrowheads="1"/>
            </p:cNvSpPr>
            <p:nvPr/>
          </p:nvSpPr>
          <p:spPr bwMode="auto">
            <a:xfrm>
              <a:off x="5391415" y="3919136"/>
              <a:ext cx="1564542" cy="708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just">
                <a:spcBef>
                  <a:spcPct val="20000"/>
                </a:spcBef>
                <a:buChar char="•"/>
                <a:defRPr kumimoji="1" sz="3200" b="1">
                  <a:solidFill>
                    <a:srgbClr val="800080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 algn="just">
                <a:spcBef>
                  <a:spcPct val="20000"/>
                </a:spcBef>
                <a:buChar char="–"/>
                <a:defRPr kumimoji="1" sz="2800" b="1">
                  <a:solidFill>
                    <a:srgbClr val="800080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 algn="just">
                <a:spcBef>
                  <a:spcPct val="20000"/>
                </a:spcBef>
                <a:buChar char="•"/>
                <a:defRPr kumimoji="1" sz="2400" b="1">
                  <a:solidFill>
                    <a:srgbClr val="800080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 algn="just">
                <a:spcBef>
                  <a:spcPct val="20000"/>
                </a:spcBef>
                <a:buChar char="–"/>
                <a:defRPr kumimoji="1" sz="2000" b="1">
                  <a:solidFill>
                    <a:srgbClr val="800080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 algn="just">
                <a:spcBef>
                  <a:spcPct val="20000"/>
                </a:spcBef>
                <a:buChar char="»"/>
                <a:defRPr kumimoji="1" sz="2000" b="1">
                  <a:solidFill>
                    <a:srgbClr val="800080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algn="just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 b="1">
                  <a:solidFill>
                    <a:srgbClr val="800080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algn="just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 b="1">
                  <a:solidFill>
                    <a:srgbClr val="800080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algn="just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 b="1">
                  <a:solidFill>
                    <a:srgbClr val="800080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algn="just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 b="1">
                  <a:solidFill>
                    <a:srgbClr val="800080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algn="l">
                <a:spcBef>
                  <a:spcPct val="0"/>
                </a:spcBef>
                <a:buFontTx/>
                <a:buNone/>
              </a:pPr>
              <a:r>
                <a:rPr lang="en-US" altLang="zh-CN" sz="2000" b="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Choke-Gap </a:t>
              </a:r>
              <a:r>
                <a:rPr lang="en-US" altLang="zh-CN" sz="2000" b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2.1mm</a:t>
              </a:r>
              <a:endParaRPr lang="zh-CN" altLang="en-US" sz="2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文本框 18"/>
            <p:cNvSpPr txBox="1">
              <a:spLocks noChangeArrowheads="1"/>
            </p:cNvSpPr>
            <p:nvPr/>
          </p:nvSpPr>
          <p:spPr bwMode="auto">
            <a:xfrm>
              <a:off x="6728265" y="4137924"/>
              <a:ext cx="1382856" cy="708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just">
                <a:spcBef>
                  <a:spcPct val="20000"/>
                </a:spcBef>
                <a:buChar char="•"/>
                <a:defRPr kumimoji="1" sz="3200" b="1">
                  <a:solidFill>
                    <a:srgbClr val="800080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 algn="just">
                <a:spcBef>
                  <a:spcPct val="20000"/>
                </a:spcBef>
                <a:buChar char="–"/>
                <a:defRPr kumimoji="1" sz="2800" b="1">
                  <a:solidFill>
                    <a:srgbClr val="800080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 algn="just">
                <a:spcBef>
                  <a:spcPct val="20000"/>
                </a:spcBef>
                <a:buChar char="•"/>
                <a:defRPr kumimoji="1" sz="2400" b="1">
                  <a:solidFill>
                    <a:srgbClr val="800080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 algn="just">
                <a:spcBef>
                  <a:spcPct val="20000"/>
                </a:spcBef>
                <a:buChar char="–"/>
                <a:defRPr kumimoji="1" sz="2000" b="1">
                  <a:solidFill>
                    <a:srgbClr val="800080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 algn="just">
                <a:spcBef>
                  <a:spcPct val="20000"/>
                </a:spcBef>
                <a:buChar char="»"/>
                <a:defRPr kumimoji="1" sz="2000" b="1">
                  <a:solidFill>
                    <a:srgbClr val="800080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algn="just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 b="1">
                  <a:solidFill>
                    <a:srgbClr val="800080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algn="just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 b="1">
                  <a:solidFill>
                    <a:srgbClr val="800080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algn="just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 b="1">
                  <a:solidFill>
                    <a:srgbClr val="800080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algn="just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 b="1">
                  <a:solidFill>
                    <a:srgbClr val="800080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algn="l">
                <a:spcBef>
                  <a:spcPct val="0"/>
                </a:spcBef>
                <a:buFontTx/>
                <a:buNone/>
              </a:pPr>
              <a:r>
                <a:rPr lang="en-US" altLang="zh-CN" sz="2000" b="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Un-damped</a:t>
              </a:r>
              <a:endParaRPr lang="zh-CN" altLang="en-US" sz="2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文本框 19"/>
            <p:cNvSpPr txBox="1">
              <a:spLocks noChangeArrowheads="1"/>
            </p:cNvSpPr>
            <p:nvPr/>
          </p:nvSpPr>
          <p:spPr bwMode="auto">
            <a:xfrm>
              <a:off x="8101544" y="3910142"/>
              <a:ext cx="1673688" cy="708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just">
                <a:spcBef>
                  <a:spcPct val="20000"/>
                </a:spcBef>
                <a:buChar char="•"/>
                <a:defRPr kumimoji="1" sz="3200" b="1">
                  <a:solidFill>
                    <a:srgbClr val="800080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1pPr>
              <a:lvl2pPr marL="742950" indent="-285750" algn="just">
                <a:spcBef>
                  <a:spcPct val="20000"/>
                </a:spcBef>
                <a:buChar char="–"/>
                <a:defRPr kumimoji="1" sz="2800" b="1">
                  <a:solidFill>
                    <a:srgbClr val="800080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2pPr>
              <a:lvl3pPr marL="1143000" indent="-228600" algn="just">
                <a:spcBef>
                  <a:spcPct val="20000"/>
                </a:spcBef>
                <a:buChar char="•"/>
                <a:defRPr kumimoji="1" sz="2400" b="1">
                  <a:solidFill>
                    <a:srgbClr val="800080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3pPr>
              <a:lvl4pPr marL="1600200" indent="-228600" algn="just">
                <a:spcBef>
                  <a:spcPct val="20000"/>
                </a:spcBef>
                <a:buChar char="–"/>
                <a:defRPr kumimoji="1" sz="2000" b="1">
                  <a:solidFill>
                    <a:srgbClr val="800080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4pPr>
              <a:lvl5pPr marL="2057400" indent="-228600" algn="just">
                <a:spcBef>
                  <a:spcPct val="20000"/>
                </a:spcBef>
                <a:buChar char="»"/>
                <a:defRPr kumimoji="1" sz="2000" b="1">
                  <a:solidFill>
                    <a:srgbClr val="800080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5pPr>
              <a:lvl6pPr marL="2514600" indent="-228600" algn="just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 b="1">
                  <a:solidFill>
                    <a:srgbClr val="800080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6pPr>
              <a:lvl7pPr marL="2971800" indent="-228600" algn="just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 b="1">
                  <a:solidFill>
                    <a:srgbClr val="800080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7pPr>
              <a:lvl8pPr marL="3429000" indent="-228600" algn="just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 b="1">
                  <a:solidFill>
                    <a:srgbClr val="800080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8pPr>
              <a:lvl9pPr marL="3886200" indent="-228600" algn="just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 b="1">
                  <a:solidFill>
                    <a:srgbClr val="800080"/>
                  </a:solidFill>
                  <a:latin typeface="Times New Roman" panose="02020603050405020304" pitchFamily="18" charset="0"/>
                  <a:ea typeface="楷体_GB2312" pitchFamily="49" charset="-122"/>
                </a:defRPr>
              </a:lvl9pPr>
            </a:lstStyle>
            <a:p>
              <a:pPr algn="l">
                <a:spcBef>
                  <a:spcPct val="0"/>
                </a:spcBef>
                <a:buFontTx/>
                <a:buNone/>
              </a:pPr>
              <a:r>
                <a:rPr lang="en-US" altLang="zh-CN" sz="2000" b="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Choke-Gap </a:t>
              </a:r>
              <a:r>
                <a:rPr lang="en-US" altLang="zh-CN" sz="2000" b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1.68mm</a:t>
              </a:r>
              <a:endParaRPr lang="zh-CN" altLang="en-US" sz="20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39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Open structure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9400" y="1136455"/>
            <a:ext cx="6350000" cy="1756065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3-cell structure</a:t>
            </a:r>
          </a:p>
          <a:p>
            <a:pPr lvl="1"/>
            <a:r>
              <a:rPr lang="en-US" altLang="zh-CN" dirty="0" smtClean="0"/>
              <a:t>C3-OPEN</a:t>
            </a:r>
          </a:p>
          <a:p>
            <a:pPr lvl="1"/>
            <a:r>
              <a:rPr lang="en-US" altLang="zh-CN" dirty="0" smtClean="0"/>
              <a:t>a3.15, first cell of CLIC-open-T24</a:t>
            </a:r>
            <a:endParaRPr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7218" y="2892519"/>
            <a:ext cx="4097352" cy="320066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439" y="2839314"/>
            <a:ext cx="4073740" cy="3307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64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dirty="0" smtClean="0"/>
              <a:t>TTX XC-72 structure</a:t>
            </a: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2504" y="990433"/>
            <a:ext cx="8641492" cy="1902941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We will build two XC-72 units to boost the electron energy from 50 MeV to 150 MeV.</a:t>
            </a:r>
          </a:p>
          <a:p>
            <a:r>
              <a:rPr lang="en-US" altLang="zh-CN" dirty="0" smtClean="0"/>
              <a:t>Constant impedance structure is preferred for the compressed RF pulse</a:t>
            </a:r>
            <a:r>
              <a:rPr lang="en-US" altLang="zh-CN" dirty="0"/>
              <a:t>.</a:t>
            </a:r>
            <a:endParaRPr lang="en-US" altLang="zh-CN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1446195"/>
                  </p:ext>
                </p:extLst>
              </p:nvPr>
            </p:nvGraphicFramePr>
            <p:xfrm>
              <a:off x="4527916" y="2651762"/>
              <a:ext cx="4534237" cy="418856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381675">
                      <a:extLst>
                        <a:ext uri="{9D8B030D-6E8A-4147-A177-3AD203B41FA5}">
                          <a16:colId xmlns:a16="http://schemas.microsoft.com/office/drawing/2014/main" val="1103521963"/>
                        </a:ext>
                      </a:extLst>
                    </a:gridCol>
                    <a:gridCol w="2152562">
                      <a:extLst>
                        <a:ext uri="{9D8B030D-6E8A-4147-A177-3AD203B41FA5}">
                          <a16:colId xmlns:a16="http://schemas.microsoft.com/office/drawing/2014/main" val="1652791992"/>
                        </a:ext>
                      </a:extLst>
                    </a:gridCol>
                  </a:tblGrid>
                  <a:tr h="297457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US" altLang="zh-CN" sz="16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Frequency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altLang="zh-CN" sz="16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11424 MHz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129954670"/>
                      </a:ext>
                    </a:extLst>
                  </a:tr>
                  <a:tr h="297457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US" altLang="zh-CN" sz="16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Length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altLang="zh-CN" sz="16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65 cm*2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668084585"/>
                      </a:ext>
                    </a:extLst>
                  </a:tr>
                  <a:tr h="297457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US" altLang="zh-CN" sz="16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Working mode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altLang="zh-CN" sz="16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2</a:t>
                          </a:r>
                          <a:r>
                            <a:rPr lang="el-GR" altLang="zh-CN" sz="16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π/</a:t>
                          </a:r>
                          <a:r>
                            <a:rPr lang="en-US" altLang="zh-CN" sz="16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3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660696559"/>
                      </a:ext>
                    </a:extLst>
                  </a:tr>
                  <a:tr h="297457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US" altLang="zh-CN" sz="16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Working gradient 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altLang="zh-CN" sz="1600" dirty="0" smtClean="0">
                              <a:solidFill>
                                <a:srgbClr val="FF0000"/>
                              </a:solidFill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80 MV/m</a:t>
                          </a:r>
                          <a:endParaRPr lang="zh-CN" sz="1600" dirty="0">
                            <a:solidFill>
                              <a:srgbClr val="FF0000"/>
                            </a:solidFill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4050869688"/>
                      </a:ext>
                    </a:extLst>
                  </a:tr>
                  <a:tr h="297457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US" sz="1600" kern="800" dirty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Iris aperture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</m:oMath>
                          </a14:m>
                          <a:endParaRPr lang="zh-CN" sz="1600" b="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3.5 mm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231486232"/>
                      </a:ext>
                    </a:extLst>
                  </a:tr>
                  <a:tr h="297457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US" sz="1600" kern="800" dirty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Iris thickness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𝑑</m:t>
                              </m:r>
                            </m:oMath>
                          </a14:m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1.8 mm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603360041"/>
                      </a:ext>
                    </a:extLst>
                  </a:tr>
                  <a:tr h="297457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US" sz="1600" kern="800" dirty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Shunt </a:t>
                          </a:r>
                          <a:r>
                            <a:rPr lang="en-US" sz="160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impedance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103 </a:t>
                          </a:r>
                          <a:r>
                            <a:rPr lang="en-US" altLang="zh-CN" sz="160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MΩ/m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26387499"/>
                      </a:ext>
                    </a:extLst>
                  </a:tr>
                  <a:tr h="321625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US" sz="1600" kern="800" dirty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Group velocity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zh-CN" sz="1600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</m:oMath>
                          </a14:m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kern="800" dirty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2.24</a:t>
                          </a:r>
                          <a:r>
                            <a:rPr lang="en-US" sz="160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% c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370165885"/>
                      </a:ext>
                    </a:extLst>
                  </a:tr>
                  <a:tr h="297457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US" sz="1600" i="1" kern="800" dirty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Q</a:t>
                          </a:r>
                          <a:r>
                            <a:rPr lang="en-US" sz="1600" kern="800" dirty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-factor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kern="800" dirty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7180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4054134074"/>
                      </a:ext>
                    </a:extLst>
                  </a:tr>
                  <a:tr h="297457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US" sz="1600" kern="800" dirty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Filling </a:t>
                          </a:r>
                          <a:r>
                            <a:rPr lang="en-US" sz="160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time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94 ns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711203840"/>
                      </a:ext>
                    </a:extLst>
                  </a:tr>
                  <a:tr h="297457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US" sz="1600" i="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Max </a:t>
                          </a:r>
                          <a:r>
                            <a:rPr lang="en-US" sz="1600" i="1" kern="800" dirty="0" err="1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Es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196 </a:t>
                          </a:r>
                          <a:r>
                            <a:rPr lang="en-US" altLang="zh-CN" sz="160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MV/m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355981031"/>
                      </a:ext>
                    </a:extLst>
                  </a:tr>
                  <a:tr h="297457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US" altLang="zh-CN" sz="1600" i="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Max </a:t>
                          </a:r>
                          <a:r>
                            <a:rPr lang="en-US" sz="1600" i="1" kern="800" dirty="0" err="1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Sc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4.96 </a:t>
                          </a:r>
                          <a:r>
                            <a:rPr lang="en-US" altLang="zh-CN" sz="160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MW/mm</a:t>
                          </a:r>
                          <a:r>
                            <a:rPr lang="en-US" altLang="zh-CN" sz="1600" kern="800" baseline="300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2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674277118"/>
                      </a:ext>
                    </a:extLst>
                  </a:tr>
                  <a:tr h="297457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l-GR" altLang="zh-CN" sz="1600" baseline="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β</a:t>
                          </a:r>
                          <a:r>
                            <a:rPr lang="en-US" altLang="zh-CN" sz="1600" baseline="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(</a:t>
                          </a:r>
                          <a:r>
                            <a:rPr lang="en-US" altLang="zh-CN" sz="16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pulse compressor)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kern="800" dirty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3.5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571403602"/>
                      </a:ext>
                    </a:extLst>
                  </a:tr>
                  <a:tr h="297457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US" sz="160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P</a:t>
                          </a:r>
                          <a:r>
                            <a:rPr lang="en-US" sz="1100" b="1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in</a:t>
                          </a:r>
                          <a:r>
                            <a:rPr lang="en-US" sz="160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 for klystron [MW</a:t>
                          </a:r>
                          <a:r>
                            <a:rPr lang="en-US" sz="1600" kern="800" dirty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]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27.4 MW</a:t>
                          </a:r>
                          <a:r>
                            <a:rPr lang="en-US" sz="1600" kern="800" baseline="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 (2 units)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26178013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1446195"/>
                  </p:ext>
                </p:extLst>
              </p:nvPr>
            </p:nvGraphicFramePr>
            <p:xfrm>
              <a:off x="4527916" y="2651762"/>
              <a:ext cx="4534237" cy="4188566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381675">
                      <a:extLst>
                        <a:ext uri="{9D8B030D-6E8A-4147-A177-3AD203B41FA5}">
                          <a16:colId xmlns:a16="http://schemas.microsoft.com/office/drawing/2014/main" val="1103521963"/>
                        </a:ext>
                      </a:extLst>
                    </a:gridCol>
                    <a:gridCol w="2152562">
                      <a:extLst>
                        <a:ext uri="{9D8B030D-6E8A-4147-A177-3AD203B41FA5}">
                          <a16:colId xmlns:a16="http://schemas.microsoft.com/office/drawing/2014/main" val="1652791992"/>
                        </a:ext>
                      </a:extLst>
                    </a:gridCol>
                  </a:tblGrid>
                  <a:tr h="297457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US" altLang="zh-CN" sz="16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Frequency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altLang="zh-CN" sz="16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11424 MHz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129954670"/>
                      </a:ext>
                    </a:extLst>
                  </a:tr>
                  <a:tr h="297457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US" altLang="zh-CN" sz="16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Length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altLang="zh-CN" sz="16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65 cm*2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668084585"/>
                      </a:ext>
                    </a:extLst>
                  </a:tr>
                  <a:tr h="297457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US" altLang="zh-CN" sz="16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Working mode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altLang="zh-CN" sz="16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2</a:t>
                          </a:r>
                          <a:r>
                            <a:rPr lang="el-GR" altLang="zh-CN" sz="16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π/</a:t>
                          </a:r>
                          <a:r>
                            <a:rPr lang="en-US" altLang="zh-CN" sz="16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3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660696559"/>
                      </a:ext>
                    </a:extLst>
                  </a:tr>
                  <a:tr h="297457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US" altLang="zh-CN" sz="16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Working gradient 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altLang="zh-CN" sz="1600" dirty="0" smtClean="0">
                              <a:solidFill>
                                <a:srgbClr val="FF0000"/>
                              </a:solidFill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80 MV/m</a:t>
                          </a:r>
                          <a:endParaRPr lang="zh-CN" sz="1600" dirty="0">
                            <a:solidFill>
                              <a:srgbClr val="FF0000"/>
                            </a:solidFill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4050869688"/>
                      </a:ext>
                    </a:extLst>
                  </a:tr>
                  <a:tr h="29745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56" t="-418367" r="-91049" b="-9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3.5 mm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231486232"/>
                      </a:ext>
                    </a:extLst>
                  </a:tr>
                  <a:tr h="29745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56" t="-518367" r="-91049" b="-8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1.8 mm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603360041"/>
                      </a:ext>
                    </a:extLst>
                  </a:tr>
                  <a:tr h="297457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US" sz="1600" kern="800" dirty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Shunt </a:t>
                          </a:r>
                          <a:r>
                            <a:rPr lang="en-US" sz="160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impedance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103 </a:t>
                          </a:r>
                          <a:r>
                            <a:rPr lang="en-US" altLang="zh-CN" sz="160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MΩ/m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26387499"/>
                      </a:ext>
                    </a:extLst>
                  </a:tr>
                  <a:tr h="32162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56" t="-664151" r="-91049" b="-5735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kern="800" dirty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2.24</a:t>
                          </a:r>
                          <a:r>
                            <a:rPr lang="en-US" sz="160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% c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370165885"/>
                      </a:ext>
                    </a:extLst>
                  </a:tr>
                  <a:tr h="297457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US" sz="1600" i="1" kern="800" dirty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Q</a:t>
                          </a:r>
                          <a:r>
                            <a:rPr lang="en-US" sz="1600" kern="800" dirty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-factor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kern="800" dirty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7180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4054134074"/>
                      </a:ext>
                    </a:extLst>
                  </a:tr>
                  <a:tr h="297457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US" sz="1600" kern="800" dirty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Filling </a:t>
                          </a:r>
                          <a:r>
                            <a:rPr lang="en-US" sz="160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time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94 ns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711203840"/>
                      </a:ext>
                    </a:extLst>
                  </a:tr>
                  <a:tr h="297457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US" sz="1600" i="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Max </a:t>
                          </a:r>
                          <a:r>
                            <a:rPr lang="en-US" sz="1600" i="1" kern="800" dirty="0" err="1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Es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196 </a:t>
                          </a:r>
                          <a:r>
                            <a:rPr lang="en-US" altLang="zh-CN" sz="160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MV/m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355981031"/>
                      </a:ext>
                    </a:extLst>
                  </a:tr>
                  <a:tr h="297457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US" altLang="zh-CN" sz="1600" i="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Max </a:t>
                          </a:r>
                          <a:r>
                            <a:rPr lang="en-US" sz="1600" i="1" kern="800" dirty="0" err="1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Sc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4.96 </a:t>
                          </a:r>
                          <a:r>
                            <a:rPr lang="en-US" altLang="zh-CN" sz="160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MW/mm</a:t>
                          </a:r>
                          <a:r>
                            <a:rPr lang="en-US" altLang="zh-CN" sz="1600" kern="800" baseline="300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2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674277118"/>
                      </a:ext>
                    </a:extLst>
                  </a:tr>
                  <a:tr h="297457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l-GR" altLang="zh-CN" sz="1600" baseline="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β</a:t>
                          </a:r>
                          <a:r>
                            <a:rPr lang="en-US" altLang="zh-CN" sz="1600" baseline="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(</a:t>
                          </a:r>
                          <a:r>
                            <a:rPr lang="en-US" altLang="zh-CN" sz="16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pulse compressor)</a:t>
                          </a:r>
                          <a:endParaRPr lang="en-US" altLang="zh-CN" sz="1600" dirty="0" smtClean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kern="800" dirty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3.5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2571403602"/>
                      </a:ext>
                    </a:extLst>
                  </a:tr>
                  <a:tr h="297457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US" sz="160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P</a:t>
                          </a:r>
                          <a:r>
                            <a:rPr lang="en-US" sz="1100" b="1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in</a:t>
                          </a:r>
                          <a:r>
                            <a:rPr lang="en-US" sz="160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 for klystron [MW</a:t>
                          </a:r>
                          <a:r>
                            <a:rPr lang="en-US" sz="1600" kern="800" dirty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]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spcAft>
                              <a:spcPts val="0"/>
                            </a:spcAft>
                          </a:pPr>
                          <a:r>
                            <a:rPr lang="en-US" sz="1600" kern="80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27.4 MW</a:t>
                          </a:r>
                          <a:r>
                            <a:rPr lang="en-US" sz="1600" kern="800" baseline="0" dirty="0" smtClean="0">
                              <a:effectLst/>
                              <a:latin typeface="Arial" panose="020B0604020202020204" pitchFamily="34" charset="0"/>
                              <a:ea typeface="宋体" panose="02010600030101010101" pitchFamily="2" charset="-122"/>
                              <a:cs typeface="Arial" panose="020B0604020202020204" pitchFamily="34" charset="0"/>
                            </a:rPr>
                            <a:t> (2 units)</a:t>
                          </a:r>
                          <a:endParaRPr lang="zh-CN" sz="1600" dirty="0">
                            <a:effectLst/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1261780138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247" name="组合 246"/>
          <p:cNvGrpSpPr/>
          <p:nvPr/>
        </p:nvGrpSpPr>
        <p:grpSpPr>
          <a:xfrm>
            <a:off x="227580" y="3132953"/>
            <a:ext cx="4225302" cy="3581868"/>
            <a:chOff x="103283" y="217558"/>
            <a:chExt cx="7972029" cy="6557133"/>
          </a:xfrm>
        </p:grpSpPr>
        <p:grpSp>
          <p:nvGrpSpPr>
            <p:cNvPr id="257" name="组合 256"/>
            <p:cNvGrpSpPr/>
            <p:nvPr/>
          </p:nvGrpSpPr>
          <p:grpSpPr>
            <a:xfrm>
              <a:off x="281816" y="217558"/>
              <a:ext cx="7147296" cy="6249149"/>
              <a:chOff x="4989539" y="-37418"/>
              <a:chExt cx="7147296" cy="6249149"/>
            </a:xfrm>
          </p:grpSpPr>
          <p:grpSp>
            <p:nvGrpSpPr>
              <p:cNvPr id="260" name="组合 259"/>
              <p:cNvGrpSpPr/>
              <p:nvPr/>
            </p:nvGrpSpPr>
            <p:grpSpPr>
              <a:xfrm>
                <a:off x="5967395" y="5260844"/>
                <a:ext cx="2560634" cy="576396"/>
                <a:chOff x="2818060" y="4691655"/>
                <a:chExt cx="2560634" cy="607028"/>
              </a:xfrm>
            </p:grpSpPr>
            <p:grpSp>
              <p:nvGrpSpPr>
                <p:cNvPr id="394" name="组合 393"/>
                <p:cNvGrpSpPr/>
                <p:nvPr/>
              </p:nvGrpSpPr>
              <p:grpSpPr>
                <a:xfrm>
                  <a:off x="2818060" y="4692503"/>
                  <a:ext cx="864275" cy="606180"/>
                  <a:chOff x="2818060" y="4692503"/>
                  <a:chExt cx="864275" cy="606180"/>
                </a:xfrm>
              </p:grpSpPr>
              <p:grpSp>
                <p:nvGrpSpPr>
                  <p:cNvPr id="457" name="组合 456"/>
                  <p:cNvGrpSpPr/>
                  <p:nvPr/>
                </p:nvGrpSpPr>
                <p:grpSpPr>
                  <a:xfrm>
                    <a:off x="2818060" y="4692503"/>
                    <a:ext cx="445588" cy="606180"/>
                    <a:chOff x="2808535" y="4692503"/>
                    <a:chExt cx="445588" cy="606180"/>
                  </a:xfrm>
                </p:grpSpPr>
                <p:grpSp>
                  <p:nvGrpSpPr>
                    <p:cNvPr id="473" name="组合 472"/>
                    <p:cNvGrpSpPr/>
                    <p:nvPr/>
                  </p:nvGrpSpPr>
                  <p:grpSpPr>
                    <a:xfrm>
                      <a:off x="2808535" y="4692927"/>
                      <a:ext cx="229082" cy="605756"/>
                      <a:chOff x="4127049" y="2009104"/>
                      <a:chExt cx="1024098" cy="1249250"/>
                    </a:xfrm>
                  </p:grpSpPr>
                  <p:sp>
                    <p:nvSpPr>
                      <p:cNvPr id="481" name="圆角矩形 480"/>
                      <p:cNvSpPr/>
                      <p:nvPr/>
                    </p:nvSpPr>
                    <p:spPr>
                      <a:xfrm>
                        <a:off x="4199050" y="2009104"/>
                        <a:ext cx="837126" cy="1249250"/>
                      </a:xfrm>
                      <a:prstGeom prst="roundRect">
                        <a:avLst>
                          <a:gd name="adj" fmla="val 19511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482" name="矩形 481"/>
                      <p:cNvSpPr/>
                      <p:nvPr/>
                    </p:nvSpPr>
                    <p:spPr>
                      <a:xfrm>
                        <a:off x="4176430" y="2434107"/>
                        <a:ext cx="974717" cy="39924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cxnSp>
                    <p:nvCxnSpPr>
                      <p:cNvPr id="483" name="直接连接符 482"/>
                      <p:cNvCxnSpPr/>
                      <p:nvPr/>
                    </p:nvCxnSpPr>
                    <p:spPr>
                      <a:xfrm>
                        <a:off x="5030116" y="2431744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84" name="直接连接符 483"/>
                      <p:cNvCxnSpPr/>
                      <p:nvPr/>
                    </p:nvCxnSpPr>
                    <p:spPr>
                      <a:xfrm>
                        <a:off x="5030116" y="2830989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85" name="直接连接符 484"/>
                      <p:cNvCxnSpPr/>
                      <p:nvPr/>
                    </p:nvCxnSpPr>
                    <p:spPr>
                      <a:xfrm>
                        <a:off x="4127049" y="2430563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86" name="直接连接符 485"/>
                      <p:cNvCxnSpPr/>
                      <p:nvPr/>
                    </p:nvCxnSpPr>
                    <p:spPr>
                      <a:xfrm>
                        <a:off x="4127049" y="2829808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474" name="组合 473"/>
                    <p:cNvGrpSpPr/>
                    <p:nvPr/>
                  </p:nvGrpSpPr>
                  <p:grpSpPr>
                    <a:xfrm>
                      <a:off x="3028005" y="4692503"/>
                      <a:ext cx="226118" cy="605756"/>
                      <a:chOff x="4091268" y="2009104"/>
                      <a:chExt cx="1010848" cy="1249250"/>
                    </a:xfrm>
                  </p:grpSpPr>
                  <p:sp>
                    <p:nvSpPr>
                      <p:cNvPr id="475" name="圆角矩形 474"/>
                      <p:cNvSpPr/>
                      <p:nvPr/>
                    </p:nvSpPr>
                    <p:spPr>
                      <a:xfrm>
                        <a:off x="4156469" y="2009104"/>
                        <a:ext cx="837126" cy="1249250"/>
                      </a:xfrm>
                      <a:prstGeom prst="roundRect">
                        <a:avLst>
                          <a:gd name="adj" fmla="val 19511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476" name="矩形 475"/>
                      <p:cNvSpPr/>
                      <p:nvPr/>
                    </p:nvSpPr>
                    <p:spPr>
                      <a:xfrm>
                        <a:off x="4091268" y="2434107"/>
                        <a:ext cx="974718" cy="39924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cxnSp>
                    <p:nvCxnSpPr>
                      <p:cNvPr id="477" name="直接连接符 476"/>
                      <p:cNvCxnSpPr/>
                      <p:nvPr/>
                    </p:nvCxnSpPr>
                    <p:spPr>
                      <a:xfrm>
                        <a:off x="5030116" y="2431744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8" name="直接连接符 477"/>
                      <p:cNvCxnSpPr/>
                      <p:nvPr/>
                    </p:nvCxnSpPr>
                    <p:spPr>
                      <a:xfrm>
                        <a:off x="5030116" y="2830989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9" name="直接连接符 478"/>
                      <p:cNvCxnSpPr/>
                      <p:nvPr/>
                    </p:nvCxnSpPr>
                    <p:spPr>
                      <a:xfrm>
                        <a:off x="4127049" y="2430563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80" name="直接连接符 479"/>
                      <p:cNvCxnSpPr/>
                      <p:nvPr/>
                    </p:nvCxnSpPr>
                    <p:spPr>
                      <a:xfrm>
                        <a:off x="4127049" y="2829808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458" name="组合 457"/>
                  <p:cNvGrpSpPr/>
                  <p:nvPr/>
                </p:nvGrpSpPr>
                <p:grpSpPr>
                  <a:xfrm>
                    <a:off x="3236747" y="4692503"/>
                    <a:ext cx="445588" cy="606180"/>
                    <a:chOff x="2808535" y="4692503"/>
                    <a:chExt cx="445588" cy="606180"/>
                  </a:xfrm>
                </p:grpSpPr>
                <p:grpSp>
                  <p:nvGrpSpPr>
                    <p:cNvPr id="459" name="组合 458"/>
                    <p:cNvGrpSpPr/>
                    <p:nvPr/>
                  </p:nvGrpSpPr>
                  <p:grpSpPr>
                    <a:xfrm>
                      <a:off x="2808535" y="4692927"/>
                      <a:ext cx="229082" cy="605756"/>
                      <a:chOff x="4127049" y="2009104"/>
                      <a:chExt cx="1024098" cy="1249250"/>
                    </a:xfrm>
                  </p:grpSpPr>
                  <p:sp>
                    <p:nvSpPr>
                      <p:cNvPr id="467" name="圆角矩形 466"/>
                      <p:cNvSpPr/>
                      <p:nvPr/>
                    </p:nvSpPr>
                    <p:spPr>
                      <a:xfrm>
                        <a:off x="4199050" y="2009104"/>
                        <a:ext cx="837126" cy="1249250"/>
                      </a:xfrm>
                      <a:prstGeom prst="roundRect">
                        <a:avLst>
                          <a:gd name="adj" fmla="val 19511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468" name="矩形 467"/>
                      <p:cNvSpPr/>
                      <p:nvPr/>
                    </p:nvSpPr>
                    <p:spPr>
                      <a:xfrm>
                        <a:off x="4176430" y="2434107"/>
                        <a:ext cx="974717" cy="39924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cxnSp>
                    <p:nvCxnSpPr>
                      <p:cNvPr id="469" name="直接连接符 468"/>
                      <p:cNvCxnSpPr/>
                      <p:nvPr/>
                    </p:nvCxnSpPr>
                    <p:spPr>
                      <a:xfrm>
                        <a:off x="5030116" y="2431744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0" name="直接连接符 469"/>
                      <p:cNvCxnSpPr/>
                      <p:nvPr/>
                    </p:nvCxnSpPr>
                    <p:spPr>
                      <a:xfrm>
                        <a:off x="5030116" y="2830989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1" name="直接连接符 470"/>
                      <p:cNvCxnSpPr/>
                      <p:nvPr/>
                    </p:nvCxnSpPr>
                    <p:spPr>
                      <a:xfrm>
                        <a:off x="4127049" y="2430563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2" name="直接连接符 471"/>
                      <p:cNvCxnSpPr/>
                      <p:nvPr/>
                    </p:nvCxnSpPr>
                    <p:spPr>
                      <a:xfrm>
                        <a:off x="4127049" y="2829808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460" name="组合 459"/>
                    <p:cNvGrpSpPr/>
                    <p:nvPr/>
                  </p:nvGrpSpPr>
                  <p:grpSpPr>
                    <a:xfrm>
                      <a:off x="3028005" y="4692503"/>
                      <a:ext cx="226118" cy="605756"/>
                      <a:chOff x="4091268" y="2009104"/>
                      <a:chExt cx="1010848" cy="1249250"/>
                    </a:xfrm>
                  </p:grpSpPr>
                  <p:sp>
                    <p:nvSpPr>
                      <p:cNvPr id="461" name="圆角矩形 460"/>
                      <p:cNvSpPr/>
                      <p:nvPr/>
                    </p:nvSpPr>
                    <p:spPr>
                      <a:xfrm>
                        <a:off x="4156469" y="2009104"/>
                        <a:ext cx="837126" cy="1249250"/>
                      </a:xfrm>
                      <a:prstGeom prst="roundRect">
                        <a:avLst>
                          <a:gd name="adj" fmla="val 19511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462" name="矩形 461"/>
                      <p:cNvSpPr/>
                      <p:nvPr/>
                    </p:nvSpPr>
                    <p:spPr>
                      <a:xfrm>
                        <a:off x="4091268" y="2434107"/>
                        <a:ext cx="974718" cy="39924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cxnSp>
                    <p:nvCxnSpPr>
                      <p:cNvPr id="463" name="直接连接符 462"/>
                      <p:cNvCxnSpPr/>
                      <p:nvPr/>
                    </p:nvCxnSpPr>
                    <p:spPr>
                      <a:xfrm>
                        <a:off x="5030116" y="2431744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64" name="直接连接符 463"/>
                      <p:cNvCxnSpPr/>
                      <p:nvPr/>
                    </p:nvCxnSpPr>
                    <p:spPr>
                      <a:xfrm>
                        <a:off x="5030116" y="2830989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65" name="直接连接符 464"/>
                      <p:cNvCxnSpPr/>
                      <p:nvPr/>
                    </p:nvCxnSpPr>
                    <p:spPr>
                      <a:xfrm>
                        <a:off x="4127049" y="2430563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66" name="直接连接符 465"/>
                      <p:cNvCxnSpPr/>
                      <p:nvPr/>
                    </p:nvCxnSpPr>
                    <p:spPr>
                      <a:xfrm>
                        <a:off x="4127049" y="2829808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  <p:grpSp>
              <p:nvGrpSpPr>
                <p:cNvPr id="395" name="组合 394"/>
                <p:cNvGrpSpPr/>
                <p:nvPr/>
              </p:nvGrpSpPr>
              <p:grpSpPr>
                <a:xfrm>
                  <a:off x="3675311" y="4692079"/>
                  <a:ext cx="864275" cy="606180"/>
                  <a:chOff x="2818060" y="4692503"/>
                  <a:chExt cx="864275" cy="606180"/>
                </a:xfrm>
              </p:grpSpPr>
              <p:grpSp>
                <p:nvGrpSpPr>
                  <p:cNvPr id="427" name="组合 426"/>
                  <p:cNvGrpSpPr/>
                  <p:nvPr/>
                </p:nvGrpSpPr>
                <p:grpSpPr>
                  <a:xfrm>
                    <a:off x="2818060" y="4692503"/>
                    <a:ext cx="445588" cy="606180"/>
                    <a:chOff x="2808535" y="4692503"/>
                    <a:chExt cx="445588" cy="606180"/>
                  </a:xfrm>
                </p:grpSpPr>
                <p:grpSp>
                  <p:nvGrpSpPr>
                    <p:cNvPr id="443" name="组合 442"/>
                    <p:cNvGrpSpPr/>
                    <p:nvPr/>
                  </p:nvGrpSpPr>
                  <p:grpSpPr>
                    <a:xfrm>
                      <a:off x="2808535" y="4692927"/>
                      <a:ext cx="229082" cy="605756"/>
                      <a:chOff x="4127049" y="2009104"/>
                      <a:chExt cx="1024098" cy="1249250"/>
                    </a:xfrm>
                  </p:grpSpPr>
                  <p:sp>
                    <p:nvSpPr>
                      <p:cNvPr id="451" name="圆角矩形 450"/>
                      <p:cNvSpPr/>
                      <p:nvPr/>
                    </p:nvSpPr>
                    <p:spPr>
                      <a:xfrm>
                        <a:off x="4199050" y="2009104"/>
                        <a:ext cx="837126" cy="1249250"/>
                      </a:xfrm>
                      <a:prstGeom prst="roundRect">
                        <a:avLst>
                          <a:gd name="adj" fmla="val 19511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452" name="矩形 451"/>
                      <p:cNvSpPr/>
                      <p:nvPr/>
                    </p:nvSpPr>
                    <p:spPr>
                      <a:xfrm>
                        <a:off x="4176430" y="2434107"/>
                        <a:ext cx="974717" cy="39924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cxnSp>
                    <p:nvCxnSpPr>
                      <p:cNvPr id="453" name="直接连接符 452"/>
                      <p:cNvCxnSpPr/>
                      <p:nvPr/>
                    </p:nvCxnSpPr>
                    <p:spPr>
                      <a:xfrm>
                        <a:off x="5030116" y="2431744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4" name="直接连接符 453"/>
                      <p:cNvCxnSpPr/>
                      <p:nvPr/>
                    </p:nvCxnSpPr>
                    <p:spPr>
                      <a:xfrm>
                        <a:off x="5030116" y="2830989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5" name="直接连接符 454"/>
                      <p:cNvCxnSpPr/>
                      <p:nvPr/>
                    </p:nvCxnSpPr>
                    <p:spPr>
                      <a:xfrm>
                        <a:off x="4127049" y="2430563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6" name="直接连接符 455"/>
                      <p:cNvCxnSpPr/>
                      <p:nvPr/>
                    </p:nvCxnSpPr>
                    <p:spPr>
                      <a:xfrm>
                        <a:off x="4127049" y="2829808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444" name="组合 443"/>
                    <p:cNvGrpSpPr/>
                    <p:nvPr/>
                  </p:nvGrpSpPr>
                  <p:grpSpPr>
                    <a:xfrm>
                      <a:off x="3028005" y="4692503"/>
                      <a:ext cx="226118" cy="605756"/>
                      <a:chOff x="4091268" y="2009104"/>
                      <a:chExt cx="1010848" cy="1249250"/>
                    </a:xfrm>
                  </p:grpSpPr>
                  <p:sp>
                    <p:nvSpPr>
                      <p:cNvPr id="445" name="圆角矩形 444"/>
                      <p:cNvSpPr/>
                      <p:nvPr/>
                    </p:nvSpPr>
                    <p:spPr>
                      <a:xfrm>
                        <a:off x="4156469" y="2009104"/>
                        <a:ext cx="837126" cy="1249250"/>
                      </a:xfrm>
                      <a:prstGeom prst="roundRect">
                        <a:avLst>
                          <a:gd name="adj" fmla="val 19511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446" name="矩形 445"/>
                      <p:cNvSpPr/>
                      <p:nvPr/>
                    </p:nvSpPr>
                    <p:spPr>
                      <a:xfrm>
                        <a:off x="4091268" y="2434107"/>
                        <a:ext cx="974718" cy="39924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cxnSp>
                    <p:nvCxnSpPr>
                      <p:cNvPr id="447" name="直接连接符 446"/>
                      <p:cNvCxnSpPr/>
                      <p:nvPr/>
                    </p:nvCxnSpPr>
                    <p:spPr>
                      <a:xfrm>
                        <a:off x="5030116" y="2431744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48" name="直接连接符 447"/>
                      <p:cNvCxnSpPr/>
                      <p:nvPr/>
                    </p:nvCxnSpPr>
                    <p:spPr>
                      <a:xfrm>
                        <a:off x="5030116" y="2830989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49" name="直接连接符 448"/>
                      <p:cNvCxnSpPr/>
                      <p:nvPr/>
                    </p:nvCxnSpPr>
                    <p:spPr>
                      <a:xfrm>
                        <a:off x="4127049" y="2430563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0" name="直接连接符 449"/>
                      <p:cNvCxnSpPr/>
                      <p:nvPr/>
                    </p:nvCxnSpPr>
                    <p:spPr>
                      <a:xfrm>
                        <a:off x="4127049" y="2829808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428" name="组合 427"/>
                  <p:cNvGrpSpPr/>
                  <p:nvPr/>
                </p:nvGrpSpPr>
                <p:grpSpPr>
                  <a:xfrm>
                    <a:off x="3236747" y="4692503"/>
                    <a:ext cx="445588" cy="606180"/>
                    <a:chOff x="2808535" y="4692503"/>
                    <a:chExt cx="445588" cy="606180"/>
                  </a:xfrm>
                </p:grpSpPr>
                <p:grpSp>
                  <p:nvGrpSpPr>
                    <p:cNvPr id="429" name="组合 428"/>
                    <p:cNvGrpSpPr/>
                    <p:nvPr/>
                  </p:nvGrpSpPr>
                  <p:grpSpPr>
                    <a:xfrm>
                      <a:off x="2808535" y="4692927"/>
                      <a:ext cx="229082" cy="605756"/>
                      <a:chOff x="4127049" y="2009104"/>
                      <a:chExt cx="1024098" cy="1249250"/>
                    </a:xfrm>
                  </p:grpSpPr>
                  <p:sp>
                    <p:nvSpPr>
                      <p:cNvPr id="437" name="圆角矩形 436"/>
                      <p:cNvSpPr/>
                      <p:nvPr/>
                    </p:nvSpPr>
                    <p:spPr>
                      <a:xfrm>
                        <a:off x="4199050" y="2009104"/>
                        <a:ext cx="837126" cy="1249250"/>
                      </a:xfrm>
                      <a:prstGeom prst="roundRect">
                        <a:avLst>
                          <a:gd name="adj" fmla="val 19511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438" name="矩形 437"/>
                      <p:cNvSpPr/>
                      <p:nvPr/>
                    </p:nvSpPr>
                    <p:spPr>
                      <a:xfrm>
                        <a:off x="4176430" y="2434107"/>
                        <a:ext cx="974717" cy="39924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cxnSp>
                    <p:nvCxnSpPr>
                      <p:cNvPr id="439" name="直接连接符 438"/>
                      <p:cNvCxnSpPr/>
                      <p:nvPr/>
                    </p:nvCxnSpPr>
                    <p:spPr>
                      <a:xfrm>
                        <a:off x="5030116" y="2431744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40" name="直接连接符 439"/>
                      <p:cNvCxnSpPr/>
                      <p:nvPr/>
                    </p:nvCxnSpPr>
                    <p:spPr>
                      <a:xfrm>
                        <a:off x="5030116" y="2830989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41" name="直接连接符 440"/>
                      <p:cNvCxnSpPr/>
                      <p:nvPr/>
                    </p:nvCxnSpPr>
                    <p:spPr>
                      <a:xfrm>
                        <a:off x="4127049" y="2430563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42" name="直接连接符 441"/>
                      <p:cNvCxnSpPr/>
                      <p:nvPr/>
                    </p:nvCxnSpPr>
                    <p:spPr>
                      <a:xfrm>
                        <a:off x="4127049" y="2829808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430" name="组合 429"/>
                    <p:cNvGrpSpPr/>
                    <p:nvPr/>
                  </p:nvGrpSpPr>
                  <p:grpSpPr>
                    <a:xfrm>
                      <a:off x="3028005" y="4692503"/>
                      <a:ext cx="226118" cy="605756"/>
                      <a:chOff x="4091268" y="2009104"/>
                      <a:chExt cx="1010848" cy="1249250"/>
                    </a:xfrm>
                  </p:grpSpPr>
                  <p:sp>
                    <p:nvSpPr>
                      <p:cNvPr id="431" name="圆角矩形 430"/>
                      <p:cNvSpPr/>
                      <p:nvPr/>
                    </p:nvSpPr>
                    <p:spPr>
                      <a:xfrm>
                        <a:off x="4156469" y="2009104"/>
                        <a:ext cx="837126" cy="1249250"/>
                      </a:xfrm>
                      <a:prstGeom prst="roundRect">
                        <a:avLst>
                          <a:gd name="adj" fmla="val 19511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432" name="矩形 431"/>
                      <p:cNvSpPr/>
                      <p:nvPr/>
                    </p:nvSpPr>
                    <p:spPr>
                      <a:xfrm>
                        <a:off x="4091268" y="2434107"/>
                        <a:ext cx="974718" cy="39924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cxnSp>
                    <p:nvCxnSpPr>
                      <p:cNvPr id="433" name="直接连接符 432"/>
                      <p:cNvCxnSpPr/>
                      <p:nvPr/>
                    </p:nvCxnSpPr>
                    <p:spPr>
                      <a:xfrm>
                        <a:off x="5030116" y="2431744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4" name="直接连接符 433"/>
                      <p:cNvCxnSpPr/>
                      <p:nvPr/>
                    </p:nvCxnSpPr>
                    <p:spPr>
                      <a:xfrm>
                        <a:off x="5030116" y="2830989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5" name="直接连接符 434"/>
                      <p:cNvCxnSpPr/>
                      <p:nvPr/>
                    </p:nvCxnSpPr>
                    <p:spPr>
                      <a:xfrm>
                        <a:off x="4127049" y="2430563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6" name="直接连接符 435"/>
                      <p:cNvCxnSpPr/>
                      <p:nvPr/>
                    </p:nvCxnSpPr>
                    <p:spPr>
                      <a:xfrm>
                        <a:off x="4127049" y="2829808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  <p:grpSp>
              <p:nvGrpSpPr>
                <p:cNvPr id="396" name="组合 395"/>
                <p:cNvGrpSpPr/>
                <p:nvPr/>
              </p:nvGrpSpPr>
              <p:grpSpPr>
                <a:xfrm>
                  <a:off x="4514419" y="4691655"/>
                  <a:ext cx="864275" cy="606180"/>
                  <a:chOff x="2818060" y="4692503"/>
                  <a:chExt cx="864275" cy="606180"/>
                </a:xfrm>
              </p:grpSpPr>
              <p:grpSp>
                <p:nvGrpSpPr>
                  <p:cNvPr id="397" name="组合 396"/>
                  <p:cNvGrpSpPr/>
                  <p:nvPr/>
                </p:nvGrpSpPr>
                <p:grpSpPr>
                  <a:xfrm>
                    <a:off x="2818060" y="4692503"/>
                    <a:ext cx="445588" cy="606180"/>
                    <a:chOff x="2808535" y="4692503"/>
                    <a:chExt cx="445588" cy="606180"/>
                  </a:xfrm>
                </p:grpSpPr>
                <p:grpSp>
                  <p:nvGrpSpPr>
                    <p:cNvPr id="413" name="组合 412"/>
                    <p:cNvGrpSpPr/>
                    <p:nvPr/>
                  </p:nvGrpSpPr>
                  <p:grpSpPr>
                    <a:xfrm>
                      <a:off x="2808535" y="4692927"/>
                      <a:ext cx="229082" cy="605756"/>
                      <a:chOff x="4127049" y="2009104"/>
                      <a:chExt cx="1024098" cy="1249250"/>
                    </a:xfrm>
                  </p:grpSpPr>
                  <p:sp>
                    <p:nvSpPr>
                      <p:cNvPr id="421" name="圆角矩形 420"/>
                      <p:cNvSpPr/>
                      <p:nvPr/>
                    </p:nvSpPr>
                    <p:spPr>
                      <a:xfrm>
                        <a:off x="4199050" y="2009104"/>
                        <a:ext cx="837126" cy="1249250"/>
                      </a:xfrm>
                      <a:prstGeom prst="roundRect">
                        <a:avLst>
                          <a:gd name="adj" fmla="val 19511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422" name="矩形 421"/>
                      <p:cNvSpPr/>
                      <p:nvPr/>
                    </p:nvSpPr>
                    <p:spPr>
                      <a:xfrm>
                        <a:off x="4176430" y="2434107"/>
                        <a:ext cx="974717" cy="39924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cxnSp>
                    <p:nvCxnSpPr>
                      <p:cNvPr id="423" name="直接连接符 422"/>
                      <p:cNvCxnSpPr/>
                      <p:nvPr/>
                    </p:nvCxnSpPr>
                    <p:spPr>
                      <a:xfrm>
                        <a:off x="5030116" y="2431744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24" name="直接连接符 423"/>
                      <p:cNvCxnSpPr/>
                      <p:nvPr/>
                    </p:nvCxnSpPr>
                    <p:spPr>
                      <a:xfrm>
                        <a:off x="5030116" y="2830989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25" name="直接连接符 424"/>
                      <p:cNvCxnSpPr/>
                      <p:nvPr/>
                    </p:nvCxnSpPr>
                    <p:spPr>
                      <a:xfrm>
                        <a:off x="4127049" y="2430563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26" name="直接连接符 425"/>
                      <p:cNvCxnSpPr/>
                      <p:nvPr/>
                    </p:nvCxnSpPr>
                    <p:spPr>
                      <a:xfrm>
                        <a:off x="4127049" y="2829808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414" name="组合 413"/>
                    <p:cNvGrpSpPr/>
                    <p:nvPr/>
                  </p:nvGrpSpPr>
                  <p:grpSpPr>
                    <a:xfrm>
                      <a:off x="3028005" y="4692503"/>
                      <a:ext cx="226118" cy="605756"/>
                      <a:chOff x="4091268" y="2009104"/>
                      <a:chExt cx="1010848" cy="1249250"/>
                    </a:xfrm>
                  </p:grpSpPr>
                  <p:sp>
                    <p:nvSpPr>
                      <p:cNvPr id="415" name="圆角矩形 414"/>
                      <p:cNvSpPr/>
                      <p:nvPr/>
                    </p:nvSpPr>
                    <p:spPr>
                      <a:xfrm>
                        <a:off x="4156469" y="2009104"/>
                        <a:ext cx="837126" cy="1249250"/>
                      </a:xfrm>
                      <a:prstGeom prst="roundRect">
                        <a:avLst>
                          <a:gd name="adj" fmla="val 19511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416" name="矩形 415"/>
                      <p:cNvSpPr/>
                      <p:nvPr/>
                    </p:nvSpPr>
                    <p:spPr>
                      <a:xfrm>
                        <a:off x="4091268" y="2434107"/>
                        <a:ext cx="974718" cy="39924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cxnSp>
                    <p:nvCxnSpPr>
                      <p:cNvPr id="417" name="直接连接符 416"/>
                      <p:cNvCxnSpPr/>
                      <p:nvPr/>
                    </p:nvCxnSpPr>
                    <p:spPr>
                      <a:xfrm>
                        <a:off x="5030116" y="2431744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8" name="直接连接符 417"/>
                      <p:cNvCxnSpPr/>
                      <p:nvPr/>
                    </p:nvCxnSpPr>
                    <p:spPr>
                      <a:xfrm>
                        <a:off x="5030116" y="2830989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9" name="直接连接符 418"/>
                      <p:cNvCxnSpPr/>
                      <p:nvPr/>
                    </p:nvCxnSpPr>
                    <p:spPr>
                      <a:xfrm>
                        <a:off x="4127049" y="2430563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20" name="直接连接符 419"/>
                      <p:cNvCxnSpPr/>
                      <p:nvPr/>
                    </p:nvCxnSpPr>
                    <p:spPr>
                      <a:xfrm>
                        <a:off x="4127049" y="2829808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398" name="组合 397"/>
                  <p:cNvGrpSpPr/>
                  <p:nvPr/>
                </p:nvGrpSpPr>
                <p:grpSpPr>
                  <a:xfrm>
                    <a:off x="3236747" y="4692503"/>
                    <a:ext cx="445588" cy="606180"/>
                    <a:chOff x="2808535" y="4692503"/>
                    <a:chExt cx="445588" cy="606180"/>
                  </a:xfrm>
                </p:grpSpPr>
                <p:grpSp>
                  <p:nvGrpSpPr>
                    <p:cNvPr id="399" name="组合 398"/>
                    <p:cNvGrpSpPr/>
                    <p:nvPr/>
                  </p:nvGrpSpPr>
                  <p:grpSpPr>
                    <a:xfrm>
                      <a:off x="2808535" y="4692927"/>
                      <a:ext cx="229082" cy="605756"/>
                      <a:chOff x="4127049" y="2009104"/>
                      <a:chExt cx="1024098" cy="1249250"/>
                    </a:xfrm>
                  </p:grpSpPr>
                  <p:sp>
                    <p:nvSpPr>
                      <p:cNvPr id="407" name="圆角矩形 406"/>
                      <p:cNvSpPr/>
                      <p:nvPr/>
                    </p:nvSpPr>
                    <p:spPr>
                      <a:xfrm>
                        <a:off x="4199050" y="2009104"/>
                        <a:ext cx="837126" cy="1249250"/>
                      </a:xfrm>
                      <a:prstGeom prst="roundRect">
                        <a:avLst>
                          <a:gd name="adj" fmla="val 19511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408" name="矩形 407"/>
                      <p:cNvSpPr/>
                      <p:nvPr/>
                    </p:nvSpPr>
                    <p:spPr>
                      <a:xfrm>
                        <a:off x="4176430" y="2434107"/>
                        <a:ext cx="974717" cy="39924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cxnSp>
                    <p:nvCxnSpPr>
                      <p:cNvPr id="409" name="直接连接符 408"/>
                      <p:cNvCxnSpPr/>
                      <p:nvPr/>
                    </p:nvCxnSpPr>
                    <p:spPr>
                      <a:xfrm>
                        <a:off x="5030116" y="2431744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0" name="直接连接符 409"/>
                      <p:cNvCxnSpPr/>
                      <p:nvPr/>
                    </p:nvCxnSpPr>
                    <p:spPr>
                      <a:xfrm>
                        <a:off x="5030116" y="2830989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1" name="直接连接符 410"/>
                      <p:cNvCxnSpPr/>
                      <p:nvPr/>
                    </p:nvCxnSpPr>
                    <p:spPr>
                      <a:xfrm>
                        <a:off x="4127049" y="2430563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2" name="直接连接符 411"/>
                      <p:cNvCxnSpPr/>
                      <p:nvPr/>
                    </p:nvCxnSpPr>
                    <p:spPr>
                      <a:xfrm>
                        <a:off x="4127049" y="2829808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400" name="组合 399"/>
                    <p:cNvGrpSpPr/>
                    <p:nvPr/>
                  </p:nvGrpSpPr>
                  <p:grpSpPr>
                    <a:xfrm>
                      <a:off x="3028005" y="4692503"/>
                      <a:ext cx="226118" cy="605756"/>
                      <a:chOff x="4091268" y="2009104"/>
                      <a:chExt cx="1010848" cy="1249250"/>
                    </a:xfrm>
                  </p:grpSpPr>
                  <p:sp>
                    <p:nvSpPr>
                      <p:cNvPr id="401" name="圆角矩形 400"/>
                      <p:cNvSpPr/>
                      <p:nvPr/>
                    </p:nvSpPr>
                    <p:spPr>
                      <a:xfrm>
                        <a:off x="4156469" y="2009104"/>
                        <a:ext cx="837126" cy="1249250"/>
                      </a:xfrm>
                      <a:prstGeom prst="roundRect">
                        <a:avLst>
                          <a:gd name="adj" fmla="val 19511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402" name="矩形 401"/>
                      <p:cNvSpPr/>
                      <p:nvPr/>
                    </p:nvSpPr>
                    <p:spPr>
                      <a:xfrm>
                        <a:off x="4091268" y="2434107"/>
                        <a:ext cx="974718" cy="39924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cxnSp>
                    <p:nvCxnSpPr>
                      <p:cNvPr id="403" name="直接连接符 402"/>
                      <p:cNvCxnSpPr/>
                      <p:nvPr/>
                    </p:nvCxnSpPr>
                    <p:spPr>
                      <a:xfrm>
                        <a:off x="5030116" y="2431744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04" name="直接连接符 403"/>
                      <p:cNvCxnSpPr/>
                      <p:nvPr/>
                    </p:nvCxnSpPr>
                    <p:spPr>
                      <a:xfrm>
                        <a:off x="5030116" y="2830989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05" name="直接连接符 404"/>
                      <p:cNvCxnSpPr/>
                      <p:nvPr/>
                    </p:nvCxnSpPr>
                    <p:spPr>
                      <a:xfrm>
                        <a:off x="4127049" y="2430563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06" name="直接连接符 405"/>
                      <p:cNvCxnSpPr/>
                      <p:nvPr/>
                    </p:nvCxnSpPr>
                    <p:spPr>
                      <a:xfrm>
                        <a:off x="4127049" y="2829808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</p:grpSp>
          <p:grpSp>
            <p:nvGrpSpPr>
              <p:cNvPr id="261" name="组合 260"/>
              <p:cNvGrpSpPr/>
              <p:nvPr/>
            </p:nvGrpSpPr>
            <p:grpSpPr>
              <a:xfrm>
                <a:off x="8816546" y="5256590"/>
                <a:ext cx="2560634" cy="576396"/>
                <a:chOff x="2818060" y="4691655"/>
                <a:chExt cx="2560634" cy="607028"/>
              </a:xfrm>
            </p:grpSpPr>
            <p:grpSp>
              <p:nvGrpSpPr>
                <p:cNvPr id="301" name="组合 300"/>
                <p:cNvGrpSpPr/>
                <p:nvPr/>
              </p:nvGrpSpPr>
              <p:grpSpPr>
                <a:xfrm>
                  <a:off x="2818060" y="4692503"/>
                  <a:ext cx="864275" cy="606180"/>
                  <a:chOff x="2818060" y="4692503"/>
                  <a:chExt cx="864275" cy="606180"/>
                </a:xfrm>
              </p:grpSpPr>
              <p:grpSp>
                <p:nvGrpSpPr>
                  <p:cNvPr id="364" name="组合 363"/>
                  <p:cNvGrpSpPr/>
                  <p:nvPr/>
                </p:nvGrpSpPr>
                <p:grpSpPr>
                  <a:xfrm>
                    <a:off x="2818060" y="4692503"/>
                    <a:ext cx="445588" cy="606180"/>
                    <a:chOff x="2808535" y="4692503"/>
                    <a:chExt cx="445588" cy="606180"/>
                  </a:xfrm>
                </p:grpSpPr>
                <p:grpSp>
                  <p:nvGrpSpPr>
                    <p:cNvPr id="380" name="组合 379"/>
                    <p:cNvGrpSpPr/>
                    <p:nvPr/>
                  </p:nvGrpSpPr>
                  <p:grpSpPr>
                    <a:xfrm>
                      <a:off x="2808535" y="4692927"/>
                      <a:ext cx="229082" cy="605756"/>
                      <a:chOff x="4127049" y="2009104"/>
                      <a:chExt cx="1024098" cy="1249250"/>
                    </a:xfrm>
                  </p:grpSpPr>
                  <p:sp>
                    <p:nvSpPr>
                      <p:cNvPr id="388" name="圆角矩形 387"/>
                      <p:cNvSpPr/>
                      <p:nvPr/>
                    </p:nvSpPr>
                    <p:spPr>
                      <a:xfrm>
                        <a:off x="4199050" y="2009104"/>
                        <a:ext cx="837126" cy="1249250"/>
                      </a:xfrm>
                      <a:prstGeom prst="roundRect">
                        <a:avLst>
                          <a:gd name="adj" fmla="val 19511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389" name="矩形 388"/>
                      <p:cNvSpPr/>
                      <p:nvPr/>
                    </p:nvSpPr>
                    <p:spPr>
                      <a:xfrm>
                        <a:off x="4176430" y="2434107"/>
                        <a:ext cx="974717" cy="39924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cxnSp>
                    <p:nvCxnSpPr>
                      <p:cNvPr id="390" name="直接连接符 389"/>
                      <p:cNvCxnSpPr/>
                      <p:nvPr/>
                    </p:nvCxnSpPr>
                    <p:spPr>
                      <a:xfrm>
                        <a:off x="5030116" y="2431744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1" name="直接连接符 390"/>
                      <p:cNvCxnSpPr/>
                      <p:nvPr/>
                    </p:nvCxnSpPr>
                    <p:spPr>
                      <a:xfrm>
                        <a:off x="5030116" y="2830989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2" name="直接连接符 391"/>
                      <p:cNvCxnSpPr/>
                      <p:nvPr/>
                    </p:nvCxnSpPr>
                    <p:spPr>
                      <a:xfrm>
                        <a:off x="4127049" y="2430563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3" name="直接连接符 392"/>
                      <p:cNvCxnSpPr/>
                      <p:nvPr/>
                    </p:nvCxnSpPr>
                    <p:spPr>
                      <a:xfrm>
                        <a:off x="4127049" y="2829808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81" name="组合 380"/>
                    <p:cNvGrpSpPr/>
                    <p:nvPr/>
                  </p:nvGrpSpPr>
                  <p:grpSpPr>
                    <a:xfrm>
                      <a:off x="3028005" y="4692503"/>
                      <a:ext cx="226118" cy="605756"/>
                      <a:chOff x="4091268" y="2009104"/>
                      <a:chExt cx="1010848" cy="1249250"/>
                    </a:xfrm>
                  </p:grpSpPr>
                  <p:sp>
                    <p:nvSpPr>
                      <p:cNvPr id="382" name="圆角矩形 381"/>
                      <p:cNvSpPr/>
                      <p:nvPr/>
                    </p:nvSpPr>
                    <p:spPr>
                      <a:xfrm>
                        <a:off x="4156469" y="2009104"/>
                        <a:ext cx="837126" cy="1249250"/>
                      </a:xfrm>
                      <a:prstGeom prst="roundRect">
                        <a:avLst>
                          <a:gd name="adj" fmla="val 19511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383" name="矩形 382"/>
                      <p:cNvSpPr/>
                      <p:nvPr/>
                    </p:nvSpPr>
                    <p:spPr>
                      <a:xfrm>
                        <a:off x="4091268" y="2434107"/>
                        <a:ext cx="974718" cy="39924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cxnSp>
                    <p:nvCxnSpPr>
                      <p:cNvPr id="384" name="直接连接符 383"/>
                      <p:cNvCxnSpPr/>
                      <p:nvPr/>
                    </p:nvCxnSpPr>
                    <p:spPr>
                      <a:xfrm>
                        <a:off x="5030116" y="2431744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85" name="直接连接符 384"/>
                      <p:cNvCxnSpPr/>
                      <p:nvPr/>
                    </p:nvCxnSpPr>
                    <p:spPr>
                      <a:xfrm>
                        <a:off x="5030116" y="2830989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86" name="直接连接符 385"/>
                      <p:cNvCxnSpPr/>
                      <p:nvPr/>
                    </p:nvCxnSpPr>
                    <p:spPr>
                      <a:xfrm>
                        <a:off x="4127049" y="2430563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87" name="直接连接符 386"/>
                      <p:cNvCxnSpPr/>
                      <p:nvPr/>
                    </p:nvCxnSpPr>
                    <p:spPr>
                      <a:xfrm>
                        <a:off x="4127049" y="2829808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365" name="组合 364"/>
                  <p:cNvGrpSpPr/>
                  <p:nvPr/>
                </p:nvGrpSpPr>
                <p:grpSpPr>
                  <a:xfrm>
                    <a:off x="3236747" y="4692503"/>
                    <a:ext cx="445588" cy="606180"/>
                    <a:chOff x="2808535" y="4692503"/>
                    <a:chExt cx="445588" cy="606180"/>
                  </a:xfrm>
                </p:grpSpPr>
                <p:grpSp>
                  <p:nvGrpSpPr>
                    <p:cNvPr id="366" name="组合 365"/>
                    <p:cNvGrpSpPr/>
                    <p:nvPr/>
                  </p:nvGrpSpPr>
                  <p:grpSpPr>
                    <a:xfrm>
                      <a:off x="2808535" y="4692927"/>
                      <a:ext cx="229082" cy="605756"/>
                      <a:chOff x="4127049" y="2009104"/>
                      <a:chExt cx="1024098" cy="1249250"/>
                    </a:xfrm>
                  </p:grpSpPr>
                  <p:sp>
                    <p:nvSpPr>
                      <p:cNvPr id="374" name="圆角矩形 373"/>
                      <p:cNvSpPr/>
                      <p:nvPr/>
                    </p:nvSpPr>
                    <p:spPr>
                      <a:xfrm>
                        <a:off x="4199050" y="2009104"/>
                        <a:ext cx="837126" cy="1249250"/>
                      </a:xfrm>
                      <a:prstGeom prst="roundRect">
                        <a:avLst>
                          <a:gd name="adj" fmla="val 19511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375" name="矩形 374"/>
                      <p:cNvSpPr/>
                      <p:nvPr/>
                    </p:nvSpPr>
                    <p:spPr>
                      <a:xfrm>
                        <a:off x="4176430" y="2434107"/>
                        <a:ext cx="974717" cy="39924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cxnSp>
                    <p:nvCxnSpPr>
                      <p:cNvPr id="376" name="直接连接符 375"/>
                      <p:cNvCxnSpPr/>
                      <p:nvPr/>
                    </p:nvCxnSpPr>
                    <p:spPr>
                      <a:xfrm>
                        <a:off x="5030116" y="2431744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7" name="直接连接符 376"/>
                      <p:cNvCxnSpPr/>
                      <p:nvPr/>
                    </p:nvCxnSpPr>
                    <p:spPr>
                      <a:xfrm>
                        <a:off x="5030116" y="2830989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8" name="直接连接符 377"/>
                      <p:cNvCxnSpPr/>
                      <p:nvPr/>
                    </p:nvCxnSpPr>
                    <p:spPr>
                      <a:xfrm>
                        <a:off x="4127049" y="2430563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9" name="直接连接符 378"/>
                      <p:cNvCxnSpPr/>
                      <p:nvPr/>
                    </p:nvCxnSpPr>
                    <p:spPr>
                      <a:xfrm>
                        <a:off x="4127049" y="2829808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67" name="组合 366"/>
                    <p:cNvGrpSpPr/>
                    <p:nvPr/>
                  </p:nvGrpSpPr>
                  <p:grpSpPr>
                    <a:xfrm>
                      <a:off x="3028005" y="4692503"/>
                      <a:ext cx="226118" cy="605756"/>
                      <a:chOff x="4091268" y="2009104"/>
                      <a:chExt cx="1010848" cy="1249250"/>
                    </a:xfrm>
                  </p:grpSpPr>
                  <p:sp>
                    <p:nvSpPr>
                      <p:cNvPr id="368" name="圆角矩形 367"/>
                      <p:cNvSpPr/>
                      <p:nvPr/>
                    </p:nvSpPr>
                    <p:spPr>
                      <a:xfrm>
                        <a:off x="4156469" y="2009104"/>
                        <a:ext cx="837126" cy="1249250"/>
                      </a:xfrm>
                      <a:prstGeom prst="roundRect">
                        <a:avLst>
                          <a:gd name="adj" fmla="val 19511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369" name="矩形 368"/>
                      <p:cNvSpPr/>
                      <p:nvPr/>
                    </p:nvSpPr>
                    <p:spPr>
                      <a:xfrm>
                        <a:off x="4091268" y="2434107"/>
                        <a:ext cx="974718" cy="39924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cxnSp>
                    <p:nvCxnSpPr>
                      <p:cNvPr id="370" name="直接连接符 369"/>
                      <p:cNvCxnSpPr/>
                      <p:nvPr/>
                    </p:nvCxnSpPr>
                    <p:spPr>
                      <a:xfrm>
                        <a:off x="5030116" y="2431744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1" name="直接连接符 370"/>
                      <p:cNvCxnSpPr/>
                      <p:nvPr/>
                    </p:nvCxnSpPr>
                    <p:spPr>
                      <a:xfrm>
                        <a:off x="5030116" y="2830989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2" name="直接连接符 371"/>
                      <p:cNvCxnSpPr/>
                      <p:nvPr/>
                    </p:nvCxnSpPr>
                    <p:spPr>
                      <a:xfrm>
                        <a:off x="4127049" y="2430563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3" name="直接连接符 372"/>
                      <p:cNvCxnSpPr/>
                      <p:nvPr/>
                    </p:nvCxnSpPr>
                    <p:spPr>
                      <a:xfrm>
                        <a:off x="4127049" y="2829808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  <p:grpSp>
              <p:nvGrpSpPr>
                <p:cNvPr id="302" name="组合 301"/>
                <p:cNvGrpSpPr/>
                <p:nvPr/>
              </p:nvGrpSpPr>
              <p:grpSpPr>
                <a:xfrm>
                  <a:off x="3675311" y="4692079"/>
                  <a:ext cx="864275" cy="606180"/>
                  <a:chOff x="2818060" y="4692503"/>
                  <a:chExt cx="864275" cy="606180"/>
                </a:xfrm>
              </p:grpSpPr>
              <p:grpSp>
                <p:nvGrpSpPr>
                  <p:cNvPr id="334" name="组合 333"/>
                  <p:cNvGrpSpPr/>
                  <p:nvPr/>
                </p:nvGrpSpPr>
                <p:grpSpPr>
                  <a:xfrm>
                    <a:off x="2818060" y="4692503"/>
                    <a:ext cx="445588" cy="606180"/>
                    <a:chOff x="2808535" y="4692503"/>
                    <a:chExt cx="445588" cy="606180"/>
                  </a:xfrm>
                </p:grpSpPr>
                <p:grpSp>
                  <p:nvGrpSpPr>
                    <p:cNvPr id="350" name="组合 349"/>
                    <p:cNvGrpSpPr/>
                    <p:nvPr/>
                  </p:nvGrpSpPr>
                  <p:grpSpPr>
                    <a:xfrm>
                      <a:off x="2808535" y="4692927"/>
                      <a:ext cx="229082" cy="605756"/>
                      <a:chOff x="4127049" y="2009104"/>
                      <a:chExt cx="1024098" cy="1249250"/>
                    </a:xfrm>
                  </p:grpSpPr>
                  <p:sp>
                    <p:nvSpPr>
                      <p:cNvPr id="358" name="圆角矩形 357"/>
                      <p:cNvSpPr/>
                      <p:nvPr/>
                    </p:nvSpPr>
                    <p:spPr>
                      <a:xfrm>
                        <a:off x="4199050" y="2009104"/>
                        <a:ext cx="837126" cy="1249250"/>
                      </a:xfrm>
                      <a:prstGeom prst="roundRect">
                        <a:avLst>
                          <a:gd name="adj" fmla="val 19511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359" name="矩形 358"/>
                      <p:cNvSpPr/>
                      <p:nvPr/>
                    </p:nvSpPr>
                    <p:spPr>
                      <a:xfrm>
                        <a:off x="4176430" y="2434107"/>
                        <a:ext cx="974717" cy="39924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cxnSp>
                    <p:nvCxnSpPr>
                      <p:cNvPr id="360" name="直接连接符 359"/>
                      <p:cNvCxnSpPr/>
                      <p:nvPr/>
                    </p:nvCxnSpPr>
                    <p:spPr>
                      <a:xfrm>
                        <a:off x="5030116" y="2431744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61" name="直接连接符 360"/>
                      <p:cNvCxnSpPr/>
                      <p:nvPr/>
                    </p:nvCxnSpPr>
                    <p:spPr>
                      <a:xfrm>
                        <a:off x="5030116" y="2830989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62" name="直接连接符 361"/>
                      <p:cNvCxnSpPr/>
                      <p:nvPr/>
                    </p:nvCxnSpPr>
                    <p:spPr>
                      <a:xfrm>
                        <a:off x="4127049" y="2430563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63" name="直接连接符 362"/>
                      <p:cNvCxnSpPr/>
                      <p:nvPr/>
                    </p:nvCxnSpPr>
                    <p:spPr>
                      <a:xfrm>
                        <a:off x="4127049" y="2829808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51" name="组合 350"/>
                    <p:cNvGrpSpPr/>
                    <p:nvPr/>
                  </p:nvGrpSpPr>
                  <p:grpSpPr>
                    <a:xfrm>
                      <a:off x="3028005" y="4692503"/>
                      <a:ext cx="226118" cy="605756"/>
                      <a:chOff x="4091268" y="2009104"/>
                      <a:chExt cx="1010848" cy="1249250"/>
                    </a:xfrm>
                  </p:grpSpPr>
                  <p:sp>
                    <p:nvSpPr>
                      <p:cNvPr id="352" name="圆角矩形 351"/>
                      <p:cNvSpPr/>
                      <p:nvPr/>
                    </p:nvSpPr>
                    <p:spPr>
                      <a:xfrm>
                        <a:off x="4156469" y="2009104"/>
                        <a:ext cx="837126" cy="1249250"/>
                      </a:xfrm>
                      <a:prstGeom prst="roundRect">
                        <a:avLst>
                          <a:gd name="adj" fmla="val 19511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353" name="矩形 352"/>
                      <p:cNvSpPr/>
                      <p:nvPr/>
                    </p:nvSpPr>
                    <p:spPr>
                      <a:xfrm>
                        <a:off x="4091268" y="2434107"/>
                        <a:ext cx="974718" cy="39924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cxnSp>
                    <p:nvCxnSpPr>
                      <p:cNvPr id="354" name="直接连接符 353"/>
                      <p:cNvCxnSpPr/>
                      <p:nvPr/>
                    </p:nvCxnSpPr>
                    <p:spPr>
                      <a:xfrm>
                        <a:off x="5030116" y="2431744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5" name="直接连接符 354"/>
                      <p:cNvCxnSpPr/>
                      <p:nvPr/>
                    </p:nvCxnSpPr>
                    <p:spPr>
                      <a:xfrm>
                        <a:off x="5030116" y="2830989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6" name="直接连接符 355"/>
                      <p:cNvCxnSpPr/>
                      <p:nvPr/>
                    </p:nvCxnSpPr>
                    <p:spPr>
                      <a:xfrm>
                        <a:off x="4127049" y="2430563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7" name="直接连接符 356"/>
                      <p:cNvCxnSpPr/>
                      <p:nvPr/>
                    </p:nvCxnSpPr>
                    <p:spPr>
                      <a:xfrm>
                        <a:off x="4127049" y="2829808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335" name="组合 334"/>
                  <p:cNvGrpSpPr/>
                  <p:nvPr/>
                </p:nvGrpSpPr>
                <p:grpSpPr>
                  <a:xfrm>
                    <a:off x="3236747" y="4692503"/>
                    <a:ext cx="445588" cy="606180"/>
                    <a:chOff x="2808535" y="4692503"/>
                    <a:chExt cx="445588" cy="606180"/>
                  </a:xfrm>
                </p:grpSpPr>
                <p:grpSp>
                  <p:nvGrpSpPr>
                    <p:cNvPr id="336" name="组合 335"/>
                    <p:cNvGrpSpPr/>
                    <p:nvPr/>
                  </p:nvGrpSpPr>
                  <p:grpSpPr>
                    <a:xfrm>
                      <a:off x="2808535" y="4692927"/>
                      <a:ext cx="229082" cy="605756"/>
                      <a:chOff x="4127049" y="2009104"/>
                      <a:chExt cx="1024098" cy="1249250"/>
                    </a:xfrm>
                  </p:grpSpPr>
                  <p:sp>
                    <p:nvSpPr>
                      <p:cNvPr id="344" name="圆角矩形 343"/>
                      <p:cNvSpPr/>
                      <p:nvPr/>
                    </p:nvSpPr>
                    <p:spPr>
                      <a:xfrm>
                        <a:off x="4199050" y="2009104"/>
                        <a:ext cx="837126" cy="1249250"/>
                      </a:xfrm>
                      <a:prstGeom prst="roundRect">
                        <a:avLst>
                          <a:gd name="adj" fmla="val 19511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345" name="矩形 344"/>
                      <p:cNvSpPr/>
                      <p:nvPr/>
                    </p:nvSpPr>
                    <p:spPr>
                      <a:xfrm>
                        <a:off x="4176430" y="2434107"/>
                        <a:ext cx="974717" cy="39924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cxnSp>
                    <p:nvCxnSpPr>
                      <p:cNvPr id="346" name="直接连接符 345"/>
                      <p:cNvCxnSpPr/>
                      <p:nvPr/>
                    </p:nvCxnSpPr>
                    <p:spPr>
                      <a:xfrm>
                        <a:off x="5030116" y="2431744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7" name="直接连接符 346"/>
                      <p:cNvCxnSpPr/>
                      <p:nvPr/>
                    </p:nvCxnSpPr>
                    <p:spPr>
                      <a:xfrm>
                        <a:off x="5030116" y="2830989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8" name="直接连接符 347"/>
                      <p:cNvCxnSpPr/>
                      <p:nvPr/>
                    </p:nvCxnSpPr>
                    <p:spPr>
                      <a:xfrm>
                        <a:off x="4127049" y="2430563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9" name="直接连接符 348"/>
                      <p:cNvCxnSpPr/>
                      <p:nvPr/>
                    </p:nvCxnSpPr>
                    <p:spPr>
                      <a:xfrm>
                        <a:off x="4127049" y="2829808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37" name="组合 336"/>
                    <p:cNvGrpSpPr/>
                    <p:nvPr/>
                  </p:nvGrpSpPr>
                  <p:grpSpPr>
                    <a:xfrm>
                      <a:off x="3028005" y="4692503"/>
                      <a:ext cx="226118" cy="605756"/>
                      <a:chOff x="4091268" y="2009104"/>
                      <a:chExt cx="1010848" cy="1249250"/>
                    </a:xfrm>
                  </p:grpSpPr>
                  <p:sp>
                    <p:nvSpPr>
                      <p:cNvPr id="338" name="圆角矩形 337"/>
                      <p:cNvSpPr/>
                      <p:nvPr/>
                    </p:nvSpPr>
                    <p:spPr>
                      <a:xfrm>
                        <a:off x="4156469" y="2009104"/>
                        <a:ext cx="837126" cy="1249250"/>
                      </a:xfrm>
                      <a:prstGeom prst="roundRect">
                        <a:avLst>
                          <a:gd name="adj" fmla="val 19511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339" name="矩形 338"/>
                      <p:cNvSpPr/>
                      <p:nvPr/>
                    </p:nvSpPr>
                    <p:spPr>
                      <a:xfrm>
                        <a:off x="4091268" y="2434107"/>
                        <a:ext cx="974718" cy="39924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cxnSp>
                    <p:nvCxnSpPr>
                      <p:cNvPr id="340" name="直接连接符 339"/>
                      <p:cNvCxnSpPr/>
                      <p:nvPr/>
                    </p:nvCxnSpPr>
                    <p:spPr>
                      <a:xfrm>
                        <a:off x="5030116" y="2431744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1" name="直接连接符 340"/>
                      <p:cNvCxnSpPr/>
                      <p:nvPr/>
                    </p:nvCxnSpPr>
                    <p:spPr>
                      <a:xfrm>
                        <a:off x="5030116" y="2830989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2" name="直接连接符 341"/>
                      <p:cNvCxnSpPr/>
                      <p:nvPr/>
                    </p:nvCxnSpPr>
                    <p:spPr>
                      <a:xfrm>
                        <a:off x="4127049" y="2430563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3" name="直接连接符 342"/>
                      <p:cNvCxnSpPr/>
                      <p:nvPr/>
                    </p:nvCxnSpPr>
                    <p:spPr>
                      <a:xfrm>
                        <a:off x="4127049" y="2829808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  <p:grpSp>
              <p:nvGrpSpPr>
                <p:cNvPr id="303" name="组合 302"/>
                <p:cNvGrpSpPr/>
                <p:nvPr/>
              </p:nvGrpSpPr>
              <p:grpSpPr>
                <a:xfrm>
                  <a:off x="4514419" y="4691655"/>
                  <a:ext cx="864275" cy="606180"/>
                  <a:chOff x="2818060" y="4692503"/>
                  <a:chExt cx="864275" cy="606180"/>
                </a:xfrm>
              </p:grpSpPr>
              <p:grpSp>
                <p:nvGrpSpPr>
                  <p:cNvPr id="304" name="组合 303"/>
                  <p:cNvGrpSpPr/>
                  <p:nvPr/>
                </p:nvGrpSpPr>
                <p:grpSpPr>
                  <a:xfrm>
                    <a:off x="2818060" y="4692503"/>
                    <a:ext cx="445588" cy="606180"/>
                    <a:chOff x="2808535" y="4692503"/>
                    <a:chExt cx="445588" cy="606180"/>
                  </a:xfrm>
                </p:grpSpPr>
                <p:grpSp>
                  <p:nvGrpSpPr>
                    <p:cNvPr id="320" name="组合 319"/>
                    <p:cNvGrpSpPr/>
                    <p:nvPr/>
                  </p:nvGrpSpPr>
                  <p:grpSpPr>
                    <a:xfrm>
                      <a:off x="2808535" y="4692927"/>
                      <a:ext cx="229082" cy="605756"/>
                      <a:chOff x="4127049" y="2009104"/>
                      <a:chExt cx="1024098" cy="1249250"/>
                    </a:xfrm>
                  </p:grpSpPr>
                  <p:sp>
                    <p:nvSpPr>
                      <p:cNvPr id="328" name="圆角矩形 327"/>
                      <p:cNvSpPr/>
                      <p:nvPr/>
                    </p:nvSpPr>
                    <p:spPr>
                      <a:xfrm>
                        <a:off x="4199050" y="2009104"/>
                        <a:ext cx="837126" cy="1249250"/>
                      </a:xfrm>
                      <a:prstGeom prst="roundRect">
                        <a:avLst>
                          <a:gd name="adj" fmla="val 19511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329" name="矩形 328"/>
                      <p:cNvSpPr/>
                      <p:nvPr/>
                    </p:nvSpPr>
                    <p:spPr>
                      <a:xfrm>
                        <a:off x="4176430" y="2434107"/>
                        <a:ext cx="974717" cy="39924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cxnSp>
                    <p:nvCxnSpPr>
                      <p:cNvPr id="330" name="直接连接符 329"/>
                      <p:cNvCxnSpPr/>
                      <p:nvPr/>
                    </p:nvCxnSpPr>
                    <p:spPr>
                      <a:xfrm>
                        <a:off x="5030116" y="2431744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1" name="直接连接符 330"/>
                      <p:cNvCxnSpPr/>
                      <p:nvPr/>
                    </p:nvCxnSpPr>
                    <p:spPr>
                      <a:xfrm>
                        <a:off x="5030116" y="2830989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2" name="直接连接符 331"/>
                      <p:cNvCxnSpPr/>
                      <p:nvPr/>
                    </p:nvCxnSpPr>
                    <p:spPr>
                      <a:xfrm>
                        <a:off x="4127049" y="2430563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3" name="直接连接符 332"/>
                      <p:cNvCxnSpPr/>
                      <p:nvPr/>
                    </p:nvCxnSpPr>
                    <p:spPr>
                      <a:xfrm>
                        <a:off x="4127049" y="2829808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21" name="组合 320"/>
                    <p:cNvGrpSpPr/>
                    <p:nvPr/>
                  </p:nvGrpSpPr>
                  <p:grpSpPr>
                    <a:xfrm>
                      <a:off x="3028005" y="4692503"/>
                      <a:ext cx="226118" cy="605756"/>
                      <a:chOff x="4091268" y="2009104"/>
                      <a:chExt cx="1010848" cy="1249250"/>
                    </a:xfrm>
                  </p:grpSpPr>
                  <p:sp>
                    <p:nvSpPr>
                      <p:cNvPr id="322" name="圆角矩形 321"/>
                      <p:cNvSpPr/>
                      <p:nvPr/>
                    </p:nvSpPr>
                    <p:spPr>
                      <a:xfrm>
                        <a:off x="4156469" y="2009104"/>
                        <a:ext cx="837126" cy="1249250"/>
                      </a:xfrm>
                      <a:prstGeom prst="roundRect">
                        <a:avLst>
                          <a:gd name="adj" fmla="val 19511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323" name="矩形 322"/>
                      <p:cNvSpPr/>
                      <p:nvPr/>
                    </p:nvSpPr>
                    <p:spPr>
                      <a:xfrm>
                        <a:off x="4091268" y="2434107"/>
                        <a:ext cx="974718" cy="39924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cxnSp>
                    <p:nvCxnSpPr>
                      <p:cNvPr id="324" name="直接连接符 323"/>
                      <p:cNvCxnSpPr/>
                      <p:nvPr/>
                    </p:nvCxnSpPr>
                    <p:spPr>
                      <a:xfrm>
                        <a:off x="5030116" y="2431744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25" name="直接连接符 324"/>
                      <p:cNvCxnSpPr/>
                      <p:nvPr/>
                    </p:nvCxnSpPr>
                    <p:spPr>
                      <a:xfrm>
                        <a:off x="5030116" y="2830989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26" name="直接连接符 325"/>
                      <p:cNvCxnSpPr/>
                      <p:nvPr/>
                    </p:nvCxnSpPr>
                    <p:spPr>
                      <a:xfrm>
                        <a:off x="4127049" y="2430563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27" name="直接连接符 326"/>
                      <p:cNvCxnSpPr/>
                      <p:nvPr/>
                    </p:nvCxnSpPr>
                    <p:spPr>
                      <a:xfrm>
                        <a:off x="4127049" y="2829808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grpSp>
                <p:nvGrpSpPr>
                  <p:cNvPr id="305" name="组合 304"/>
                  <p:cNvGrpSpPr/>
                  <p:nvPr/>
                </p:nvGrpSpPr>
                <p:grpSpPr>
                  <a:xfrm>
                    <a:off x="3236747" y="4692503"/>
                    <a:ext cx="445588" cy="606180"/>
                    <a:chOff x="2808535" y="4692503"/>
                    <a:chExt cx="445588" cy="606180"/>
                  </a:xfrm>
                </p:grpSpPr>
                <p:grpSp>
                  <p:nvGrpSpPr>
                    <p:cNvPr id="306" name="组合 305"/>
                    <p:cNvGrpSpPr/>
                    <p:nvPr/>
                  </p:nvGrpSpPr>
                  <p:grpSpPr>
                    <a:xfrm>
                      <a:off x="2808535" y="4692927"/>
                      <a:ext cx="229082" cy="605756"/>
                      <a:chOff x="4127049" y="2009104"/>
                      <a:chExt cx="1024098" cy="1249250"/>
                    </a:xfrm>
                  </p:grpSpPr>
                  <p:sp>
                    <p:nvSpPr>
                      <p:cNvPr id="314" name="圆角矩形 313"/>
                      <p:cNvSpPr/>
                      <p:nvPr/>
                    </p:nvSpPr>
                    <p:spPr>
                      <a:xfrm>
                        <a:off x="4199050" y="2009104"/>
                        <a:ext cx="837126" cy="1249250"/>
                      </a:xfrm>
                      <a:prstGeom prst="roundRect">
                        <a:avLst>
                          <a:gd name="adj" fmla="val 19511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315" name="矩形 314"/>
                      <p:cNvSpPr/>
                      <p:nvPr/>
                    </p:nvSpPr>
                    <p:spPr>
                      <a:xfrm>
                        <a:off x="4176430" y="2434107"/>
                        <a:ext cx="974717" cy="39924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cxnSp>
                    <p:nvCxnSpPr>
                      <p:cNvPr id="316" name="直接连接符 315"/>
                      <p:cNvCxnSpPr/>
                      <p:nvPr/>
                    </p:nvCxnSpPr>
                    <p:spPr>
                      <a:xfrm>
                        <a:off x="5030116" y="2431744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7" name="直接连接符 316"/>
                      <p:cNvCxnSpPr/>
                      <p:nvPr/>
                    </p:nvCxnSpPr>
                    <p:spPr>
                      <a:xfrm>
                        <a:off x="5030116" y="2830989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8" name="直接连接符 317"/>
                      <p:cNvCxnSpPr/>
                      <p:nvPr/>
                    </p:nvCxnSpPr>
                    <p:spPr>
                      <a:xfrm>
                        <a:off x="4127049" y="2430563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9" name="直接连接符 318"/>
                      <p:cNvCxnSpPr/>
                      <p:nvPr/>
                    </p:nvCxnSpPr>
                    <p:spPr>
                      <a:xfrm>
                        <a:off x="4127049" y="2829808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07" name="组合 306"/>
                    <p:cNvGrpSpPr/>
                    <p:nvPr/>
                  </p:nvGrpSpPr>
                  <p:grpSpPr>
                    <a:xfrm>
                      <a:off x="3028005" y="4692503"/>
                      <a:ext cx="226118" cy="605756"/>
                      <a:chOff x="4091268" y="2009104"/>
                      <a:chExt cx="1010848" cy="1249250"/>
                    </a:xfrm>
                  </p:grpSpPr>
                  <p:sp>
                    <p:nvSpPr>
                      <p:cNvPr id="308" name="圆角矩形 307"/>
                      <p:cNvSpPr/>
                      <p:nvPr/>
                    </p:nvSpPr>
                    <p:spPr>
                      <a:xfrm>
                        <a:off x="4156469" y="2009104"/>
                        <a:ext cx="837126" cy="1249250"/>
                      </a:xfrm>
                      <a:prstGeom prst="roundRect">
                        <a:avLst>
                          <a:gd name="adj" fmla="val 19511"/>
                        </a:avLst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endParaRPr>
                      </a:p>
                    </p:txBody>
                  </p:sp>
                  <p:sp>
                    <p:nvSpPr>
                      <p:cNvPr id="309" name="矩形 308"/>
                      <p:cNvSpPr/>
                      <p:nvPr/>
                    </p:nvSpPr>
                    <p:spPr>
                      <a:xfrm>
                        <a:off x="4091268" y="2434107"/>
                        <a:ext cx="974718" cy="39924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cxnSp>
                    <p:nvCxnSpPr>
                      <p:cNvPr id="310" name="直接连接符 309"/>
                      <p:cNvCxnSpPr/>
                      <p:nvPr/>
                    </p:nvCxnSpPr>
                    <p:spPr>
                      <a:xfrm>
                        <a:off x="5030116" y="2431744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1" name="直接连接符 310"/>
                      <p:cNvCxnSpPr/>
                      <p:nvPr/>
                    </p:nvCxnSpPr>
                    <p:spPr>
                      <a:xfrm>
                        <a:off x="5030116" y="2830989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2" name="直接连接符 311"/>
                      <p:cNvCxnSpPr/>
                      <p:nvPr/>
                    </p:nvCxnSpPr>
                    <p:spPr>
                      <a:xfrm>
                        <a:off x="4127049" y="2430563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3" name="直接连接符 312"/>
                      <p:cNvCxnSpPr/>
                      <p:nvPr/>
                    </p:nvCxnSpPr>
                    <p:spPr>
                      <a:xfrm>
                        <a:off x="4127049" y="2829808"/>
                        <a:ext cx="72000" cy="1181"/>
                      </a:xfrm>
                      <a:prstGeom prst="line">
                        <a:avLst/>
                      </a:prstGeom>
                      <a:ln w="38100">
                        <a:solidFill>
                          <a:schemeClr val="accent4">
                            <a:lumMod val="50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</p:grpSp>
          </p:grpSp>
          <p:cxnSp>
            <p:nvCxnSpPr>
              <p:cNvPr id="262" name="直接箭头连接符 261"/>
              <p:cNvCxnSpPr/>
              <p:nvPr/>
            </p:nvCxnSpPr>
            <p:spPr>
              <a:xfrm flipV="1">
                <a:off x="5161434" y="5559669"/>
                <a:ext cx="6763866" cy="0"/>
              </a:xfrm>
              <a:prstGeom prst="straightConnector1">
                <a:avLst/>
              </a:prstGeom>
              <a:ln w="76200">
                <a:solidFill>
                  <a:schemeClr val="tx1">
                    <a:lumMod val="95000"/>
                    <a:lumOff val="5000"/>
                  </a:schemeClr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3" name="等腰三角形 262"/>
              <p:cNvSpPr/>
              <p:nvPr/>
            </p:nvSpPr>
            <p:spPr>
              <a:xfrm rot="5400000">
                <a:off x="5667915" y="2104013"/>
                <a:ext cx="1369646" cy="1339403"/>
              </a:xfrm>
              <a:prstGeom prst="triangl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grpSp>
            <p:nvGrpSpPr>
              <p:cNvPr id="264" name="组合 263"/>
              <p:cNvGrpSpPr/>
              <p:nvPr/>
            </p:nvGrpSpPr>
            <p:grpSpPr>
              <a:xfrm>
                <a:off x="6934382" y="1431960"/>
                <a:ext cx="3897416" cy="1363105"/>
                <a:chOff x="5858385" y="154002"/>
                <a:chExt cx="3897416" cy="1435543"/>
              </a:xfrm>
            </p:grpSpPr>
            <p:sp>
              <p:nvSpPr>
                <p:cNvPr id="295" name="圆角矩形 294"/>
                <p:cNvSpPr/>
                <p:nvPr/>
              </p:nvSpPr>
              <p:spPr>
                <a:xfrm>
                  <a:off x="7461587" y="154002"/>
                  <a:ext cx="1081857" cy="870857"/>
                </a:xfrm>
                <a:prstGeom prst="roundRect">
                  <a:avLst>
                    <a:gd name="adj" fmla="val 35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3810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cxnSp>
              <p:nvCxnSpPr>
                <p:cNvPr id="296" name="直接连接符 295"/>
                <p:cNvCxnSpPr/>
                <p:nvPr/>
              </p:nvCxnSpPr>
              <p:spPr>
                <a:xfrm>
                  <a:off x="8002515" y="1024859"/>
                  <a:ext cx="0" cy="360000"/>
                </a:xfrm>
                <a:prstGeom prst="line">
                  <a:avLst/>
                </a:prstGeom>
                <a:ln w="7620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7" name="直接连接符 296"/>
                <p:cNvCxnSpPr/>
                <p:nvPr/>
              </p:nvCxnSpPr>
              <p:spPr>
                <a:xfrm flipH="1">
                  <a:off x="7719638" y="1384859"/>
                  <a:ext cx="288000" cy="180000"/>
                </a:xfrm>
                <a:prstGeom prst="line">
                  <a:avLst/>
                </a:prstGeom>
                <a:ln w="7620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8" name="直接连接符 297"/>
                <p:cNvCxnSpPr/>
                <p:nvPr/>
              </p:nvCxnSpPr>
              <p:spPr>
                <a:xfrm>
                  <a:off x="7993772" y="1409545"/>
                  <a:ext cx="288000" cy="180000"/>
                </a:xfrm>
                <a:prstGeom prst="line">
                  <a:avLst/>
                </a:prstGeom>
                <a:ln w="7620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9" name="直接连接符 298"/>
                <p:cNvCxnSpPr/>
                <p:nvPr/>
              </p:nvCxnSpPr>
              <p:spPr>
                <a:xfrm>
                  <a:off x="5858385" y="1564859"/>
                  <a:ext cx="1874774" cy="1"/>
                </a:xfrm>
                <a:prstGeom prst="line">
                  <a:avLst/>
                </a:prstGeom>
                <a:ln w="7620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0" name="直接连接符 299"/>
                <p:cNvCxnSpPr/>
                <p:nvPr/>
              </p:nvCxnSpPr>
              <p:spPr>
                <a:xfrm>
                  <a:off x="8264188" y="1580286"/>
                  <a:ext cx="1491613" cy="0"/>
                </a:xfrm>
                <a:prstGeom prst="line">
                  <a:avLst/>
                </a:prstGeom>
                <a:ln w="7620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65" name="直接连接符 264"/>
              <p:cNvCxnSpPr/>
              <p:nvPr/>
            </p:nvCxnSpPr>
            <p:spPr>
              <a:xfrm flipH="1" flipV="1">
                <a:off x="6091880" y="3766467"/>
                <a:ext cx="4748710" cy="0"/>
              </a:xfrm>
              <a:prstGeom prst="line">
                <a:avLst/>
              </a:prstGeom>
              <a:ln w="7620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直接连接符 265"/>
              <p:cNvCxnSpPr/>
              <p:nvPr/>
            </p:nvCxnSpPr>
            <p:spPr>
              <a:xfrm flipH="1">
                <a:off x="6091647" y="3786298"/>
                <a:ext cx="0" cy="1475754"/>
              </a:xfrm>
              <a:prstGeom prst="line">
                <a:avLst/>
              </a:prstGeom>
              <a:ln w="7620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直接连接符 266"/>
              <p:cNvCxnSpPr/>
              <p:nvPr/>
            </p:nvCxnSpPr>
            <p:spPr>
              <a:xfrm flipH="1">
                <a:off x="8926284" y="3766467"/>
                <a:ext cx="0" cy="1475754"/>
              </a:xfrm>
              <a:prstGeom prst="line">
                <a:avLst/>
              </a:prstGeom>
              <a:ln w="7620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8" name="文本框 417"/>
              <p:cNvSpPr txBox="1"/>
              <p:nvPr/>
            </p:nvSpPr>
            <p:spPr>
              <a:xfrm>
                <a:off x="4989539" y="705434"/>
                <a:ext cx="3109006" cy="11832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dirty="0" smtClean="0"/>
                  <a:t>X-band klystron</a:t>
                </a:r>
              </a:p>
              <a:p>
                <a:r>
                  <a:rPr lang="en-US" altLang="zh-CN" dirty="0" smtClean="0"/>
                  <a:t>50 MW, 1.5 us</a:t>
                </a:r>
              </a:p>
            </p:txBody>
          </p:sp>
          <p:sp>
            <p:nvSpPr>
              <p:cNvPr id="269" name="文本框 418"/>
              <p:cNvSpPr txBox="1"/>
              <p:nvPr/>
            </p:nvSpPr>
            <p:spPr>
              <a:xfrm>
                <a:off x="8215929" y="601847"/>
                <a:ext cx="2296976" cy="8451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2400" b="1" dirty="0" smtClean="0"/>
                  <a:t>SLED-I</a:t>
                </a:r>
                <a:endParaRPr lang="zh-CN" altLang="en-US" sz="2400" b="1" dirty="0"/>
              </a:p>
            </p:txBody>
          </p:sp>
          <p:sp>
            <p:nvSpPr>
              <p:cNvPr id="270" name="文本框 420"/>
              <p:cNvSpPr txBox="1"/>
              <p:nvPr/>
            </p:nvSpPr>
            <p:spPr>
              <a:xfrm>
                <a:off x="6941430" y="5842399"/>
                <a:ext cx="8194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dirty="0" smtClean="0"/>
                  <a:t>XC-72</a:t>
                </a:r>
              </a:p>
            </p:txBody>
          </p:sp>
          <p:sp>
            <p:nvSpPr>
              <p:cNvPr id="271" name="文本框 421"/>
              <p:cNvSpPr txBox="1"/>
              <p:nvPr/>
            </p:nvSpPr>
            <p:spPr>
              <a:xfrm>
                <a:off x="9619441" y="5831778"/>
                <a:ext cx="8194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dirty="0" smtClean="0"/>
                  <a:t>XC-72</a:t>
                </a:r>
              </a:p>
            </p:txBody>
          </p:sp>
          <p:cxnSp>
            <p:nvCxnSpPr>
              <p:cNvPr id="272" name="直接连接符 271"/>
              <p:cNvCxnSpPr/>
              <p:nvPr/>
            </p:nvCxnSpPr>
            <p:spPr>
              <a:xfrm flipH="1">
                <a:off x="8420054" y="5082355"/>
                <a:ext cx="0" cy="170917"/>
              </a:xfrm>
              <a:prstGeom prst="line">
                <a:avLst/>
              </a:prstGeom>
              <a:ln w="7620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直接连接符 272"/>
              <p:cNvCxnSpPr/>
              <p:nvPr/>
            </p:nvCxnSpPr>
            <p:spPr>
              <a:xfrm flipH="1">
                <a:off x="11264008" y="5092923"/>
                <a:ext cx="0" cy="170917"/>
              </a:xfrm>
              <a:prstGeom prst="line">
                <a:avLst/>
              </a:prstGeom>
              <a:ln w="7620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4" name="矩形 273"/>
              <p:cNvSpPr/>
              <p:nvPr/>
            </p:nvSpPr>
            <p:spPr>
              <a:xfrm>
                <a:off x="8329199" y="4723116"/>
                <a:ext cx="187258" cy="35923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75" name="矩形 274"/>
              <p:cNvSpPr/>
              <p:nvPr/>
            </p:nvSpPr>
            <p:spPr>
              <a:xfrm>
                <a:off x="11160171" y="4737760"/>
                <a:ext cx="187258" cy="35923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cxnSp>
            <p:nvCxnSpPr>
              <p:cNvPr id="276" name="直接连接符 275"/>
              <p:cNvCxnSpPr/>
              <p:nvPr/>
            </p:nvCxnSpPr>
            <p:spPr>
              <a:xfrm>
                <a:off x="10818851" y="2786272"/>
                <a:ext cx="0" cy="980195"/>
              </a:xfrm>
              <a:prstGeom prst="line">
                <a:avLst/>
              </a:prstGeom>
              <a:ln w="76200">
                <a:solidFill>
                  <a:schemeClr val="accent4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7" name="组合 276"/>
              <p:cNvGrpSpPr/>
              <p:nvPr/>
            </p:nvGrpSpPr>
            <p:grpSpPr>
              <a:xfrm>
                <a:off x="6840690" y="1907246"/>
                <a:ext cx="1809774" cy="720000"/>
                <a:chOff x="1261659" y="279400"/>
                <a:chExt cx="2465855" cy="720000"/>
              </a:xfrm>
            </p:grpSpPr>
            <p:cxnSp>
              <p:nvCxnSpPr>
                <p:cNvPr id="288" name="直接连接符 287"/>
                <p:cNvCxnSpPr/>
                <p:nvPr/>
              </p:nvCxnSpPr>
              <p:spPr>
                <a:xfrm>
                  <a:off x="1261659" y="633108"/>
                  <a:ext cx="334285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9" name="直接连接符 288"/>
                <p:cNvCxnSpPr/>
                <p:nvPr/>
              </p:nvCxnSpPr>
              <p:spPr>
                <a:xfrm flipV="1">
                  <a:off x="1587603" y="279400"/>
                  <a:ext cx="0" cy="36000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0" name="直接连接符 289"/>
                <p:cNvCxnSpPr/>
                <p:nvPr/>
              </p:nvCxnSpPr>
              <p:spPr>
                <a:xfrm>
                  <a:off x="1595943" y="279400"/>
                  <a:ext cx="1440000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1" name="直接连接符 290"/>
                <p:cNvCxnSpPr/>
                <p:nvPr/>
              </p:nvCxnSpPr>
              <p:spPr>
                <a:xfrm flipV="1">
                  <a:off x="3035943" y="279400"/>
                  <a:ext cx="0" cy="72000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2" name="直接连接符 291"/>
                <p:cNvCxnSpPr/>
                <p:nvPr/>
              </p:nvCxnSpPr>
              <p:spPr>
                <a:xfrm>
                  <a:off x="3035943" y="999400"/>
                  <a:ext cx="360000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3" name="直接连接符 292"/>
                <p:cNvCxnSpPr/>
                <p:nvPr/>
              </p:nvCxnSpPr>
              <p:spPr>
                <a:xfrm flipV="1">
                  <a:off x="3393229" y="633108"/>
                  <a:ext cx="0" cy="36000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4" name="直接连接符 293"/>
                <p:cNvCxnSpPr/>
                <p:nvPr/>
              </p:nvCxnSpPr>
              <p:spPr>
                <a:xfrm>
                  <a:off x="3393229" y="633108"/>
                  <a:ext cx="334285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8" name="组合 277"/>
              <p:cNvGrpSpPr/>
              <p:nvPr/>
            </p:nvGrpSpPr>
            <p:grpSpPr>
              <a:xfrm>
                <a:off x="9690628" y="-37418"/>
                <a:ext cx="2446207" cy="3773814"/>
                <a:chOff x="2657207" y="-1141550"/>
                <a:chExt cx="2446207" cy="3773814"/>
              </a:xfrm>
            </p:grpSpPr>
            <p:grpSp>
              <p:nvGrpSpPr>
                <p:cNvPr id="280" name="组合 279"/>
                <p:cNvGrpSpPr/>
                <p:nvPr/>
              </p:nvGrpSpPr>
              <p:grpSpPr>
                <a:xfrm>
                  <a:off x="2657207" y="314714"/>
                  <a:ext cx="1796126" cy="1256343"/>
                  <a:chOff x="1261659" y="-263235"/>
                  <a:chExt cx="2447259" cy="1256343"/>
                </a:xfrm>
              </p:grpSpPr>
              <p:cxnSp>
                <p:nvCxnSpPr>
                  <p:cNvPr id="283" name="直接连接符 282"/>
                  <p:cNvCxnSpPr/>
                  <p:nvPr/>
                </p:nvCxnSpPr>
                <p:spPr>
                  <a:xfrm>
                    <a:off x="1261659" y="633108"/>
                    <a:ext cx="334285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4" name="直接连接符 283"/>
                  <p:cNvCxnSpPr/>
                  <p:nvPr/>
                </p:nvCxnSpPr>
                <p:spPr>
                  <a:xfrm flipV="1">
                    <a:off x="1595943" y="633108"/>
                    <a:ext cx="0" cy="36000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5" name="直接连接符 284"/>
                  <p:cNvCxnSpPr/>
                  <p:nvPr/>
                </p:nvCxnSpPr>
                <p:spPr>
                  <a:xfrm flipV="1">
                    <a:off x="3051324" y="-263235"/>
                    <a:ext cx="0" cy="72000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6" name="直接连接符 285"/>
                  <p:cNvCxnSpPr/>
                  <p:nvPr/>
                </p:nvCxnSpPr>
                <p:spPr>
                  <a:xfrm flipV="1">
                    <a:off x="3375826" y="253361"/>
                    <a:ext cx="0" cy="36000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7" name="直接连接符 286"/>
                  <p:cNvCxnSpPr/>
                  <p:nvPr/>
                </p:nvCxnSpPr>
                <p:spPr>
                  <a:xfrm>
                    <a:off x="3374633" y="619460"/>
                    <a:ext cx="334285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81" name="弧形 280"/>
                <p:cNvSpPr/>
                <p:nvPr/>
              </p:nvSpPr>
              <p:spPr>
                <a:xfrm flipH="1">
                  <a:off x="2837985" y="1034714"/>
                  <a:ext cx="2265429" cy="1597550"/>
                </a:xfrm>
                <a:prstGeom prst="arc">
                  <a:avLst>
                    <a:gd name="adj1" fmla="val 16200000"/>
                    <a:gd name="adj2" fmla="val 20725551"/>
                  </a:avLst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82" name="弧形 281"/>
                <p:cNvSpPr/>
                <p:nvPr/>
              </p:nvSpPr>
              <p:spPr>
                <a:xfrm flipH="1" flipV="1">
                  <a:off x="3938948" y="-1141550"/>
                  <a:ext cx="684487" cy="1996971"/>
                </a:xfrm>
                <a:prstGeom prst="arc">
                  <a:avLst>
                    <a:gd name="adj1" fmla="val 16445068"/>
                    <a:gd name="adj2" fmla="val 18214491"/>
                  </a:avLst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79" name="文本框 419"/>
              <p:cNvSpPr txBox="1"/>
              <p:nvPr/>
            </p:nvSpPr>
            <p:spPr>
              <a:xfrm>
                <a:off x="7738504" y="4368428"/>
                <a:ext cx="9236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dirty="0" smtClean="0"/>
                  <a:t>RF load</a:t>
                </a:r>
                <a:endParaRPr lang="zh-CN" altLang="en-US" dirty="0"/>
              </a:p>
            </p:txBody>
          </p:sp>
        </p:grpSp>
        <p:sp>
          <p:nvSpPr>
            <p:cNvPr id="258" name="矩形 257"/>
            <p:cNvSpPr/>
            <p:nvPr/>
          </p:nvSpPr>
          <p:spPr>
            <a:xfrm>
              <a:off x="103283" y="6086755"/>
              <a:ext cx="1745708" cy="6761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rgbClr val="FF0000"/>
                  </a:solidFill>
                </a:rPr>
                <a:t>50 MeV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259" name="矩形 258"/>
            <p:cNvSpPr/>
            <p:nvPr/>
          </p:nvSpPr>
          <p:spPr>
            <a:xfrm>
              <a:off x="6108818" y="6098575"/>
              <a:ext cx="1966494" cy="6761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rgbClr val="FF0000"/>
                  </a:solidFill>
                </a:rPr>
                <a:t>150 MeV</a:t>
              </a:r>
              <a:endParaRPr lang="zh-CN" altLang="en-US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206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dirty="0"/>
              <a:t>X-band </a:t>
            </a:r>
            <a:r>
              <a:rPr lang="en-US" altLang="zh-CN" sz="4000" dirty="0" smtClean="0"/>
              <a:t>3.5-cell </a:t>
            </a:r>
            <a:r>
              <a:rPr lang="en-US" altLang="zh-CN" sz="4000" dirty="0"/>
              <a:t>photocathode gun</a:t>
            </a:r>
            <a:endParaRPr lang="zh-CN" altLang="en-US" sz="4000" dirty="0"/>
          </a:p>
        </p:txBody>
      </p:sp>
      <p:grpSp>
        <p:nvGrpSpPr>
          <p:cNvPr id="14" name="组合 13"/>
          <p:cNvGrpSpPr/>
          <p:nvPr/>
        </p:nvGrpSpPr>
        <p:grpSpPr>
          <a:xfrm>
            <a:off x="4477263" y="1730787"/>
            <a:ext cx="4572635" cy="4747260"/>
            <a:chOff x="4131627" y="1541463"/>
            <a:chExt cx="4572635" cy="474726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rcRect l="6697" t="5876" r="4195" b="3334"/>
            <a:stretch>
              <a:fillRect/>
            </a:stretch>
          </p:blipFill>
          <p:spPr>
            <a:xfrm rot="5400000">
              <a:off x="4044315" y="1628775"/>
              <a:ext cx="4747260" cy="4572635"/>
            </a:xfrm>
            <a:prstGeom prst="rect">
              <a:avLst/>
            </a:prstGeom>
          </p:spPr>
        </p:pic>
        <p:cxnSp>
          <p:nvCxnSpPr>
            <p:cNvPr id="8" name="直接箭头连接符 7"/>
            <p:cNvCxnSpPr/>
            <p:nvPr/>
          </p:nvCxnSpPr>
          <p:spPr>
            <a:xfrm flipV="1">
              <a:off x="4316730" y="4835525"/>
              <a:ext cx="266065" cy="81597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文本框 8"/>
            <p:cNvSpPr txBox="1"/>
            <p:nvPr/>
          </p:nvSpPr>
          <p:spPr>
            <a:xfrm>
              <a:off x="4243154" y="4545006"/>
              <a:ext cx="1095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0.55 Cell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2853" y="4116005"/>
            <a:ext cx="1678940" cy="274828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517" y="4052901"/>
            <a:ext cx="1865714" cy="2759869"/>
          </a:xfrm>
          <a:prstGeom prst="rect">
            <a:avLst/>
          </a:prstGeom>
        </p:spPr>
      </p:pic>
      <p:graphicFrame>
        <p:nvGraphicFramePr>
          <p:cNvPr id="15" name="表格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273366"/>
              </p:ext>
            </p:extLst>
          </p:nvPr>
        </p:nvGraphicFramePr>
        <p:xfrm>
          <a:off x="316574" y="1984081"/>
          <a:ext cx="5016039" cy="17145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77235">
                  <a:extLst>
                    <a:ext uri="{9D8B030D-6E8A-4147-A177-3AD203B41FA5}">
                      <a16:colId xmlns:a16="http://schemas.microsoft.com/office/drawing/2014/main" val="4254903908"/>
                    </a:ext>
                  </a:extLst>
                </a:gridCol>
                <a:gridCol w="1738804">
                  <a:extLst>
                    <a:ext uri="{9D8B030D-6E8A-4147-A177-3AD203B41FA5}">
                      <a16:colId xmlns:a16="http://schemas.microsoft.com/office/drawing/2014/main" val="843653956"/>
                    </a:ext>
                  </a:extLst>
                </a:gridCol>
              </a:tblGrid>
              <a:tr h="173164"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Frequency</a:t>
                      </a:r>
                      <a:endParaRPr lang="zh-CN" altLang="en-US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11.424 GHz</a:t>
                      </a:r>
                      <a:endParaRPr lang="zh-CN" altLang="en-US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610648612"/>
                  </a:ext>
                </a:extLst>
              </a:tr>
              <a:tr h="173164"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Shunt</a:t>
                      </a:r>
                      <a:r>
                        <a:rPr lang="en-US" altLang="zh-CN" sz="1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impedance</a:t>
                      </a:r>
                      <a:endParaRPr lang="zh-CN" altLang="en-US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170</a:t>
                      </a:r>
                      <a:r>
                        <a:rPr lang="en-US" altLang="zh-CN" sz="1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</a:t>
                      </a:r>
                      <a:r>
                        <a:rPr lang="el-GR" altLang="zh-CN" sz="1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Ω/</a:t>
                      </a:r>
                      <a:r>
                        <a:rPr lang="en-US" altLang="zh-CN" sz="1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953690034"/>
                  </a:ext>
                </a:extLst>
              </a:tr>
              <a:tr h="173164"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Length</a:t>
                      </a:r>
                      <a:endParaRPr lang="zh-CN" altLang="en-US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5.9 cm</a:t>
                      </a:r>
                      <a:endParaRPr lang="zh-CN" altLang="en-US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009715229"/>
                  </a:ext>
                </a:extLst>
              </a:tr>
              <a:tr h="173164"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Input power (E</a:t>
                      </a:r>
                      <a:r>
                        <a:rPr lang="en-US" altLang="zh-CN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zh-CN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200 MV/m)</a:t>
                      </a:r>
                      <a:endParaRPr lang="zh-CN" altLang="en-US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6.3 MW</a:t>
                      </a:r>
                      <a:endParaRPr lang="zh-CN" altLang="en-US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511206465"/>
                  </a:ext>
                </a:extLst>
              </a:tr>
              <a:tr h="173164">
                <a:tc>
                  <a:txBody>
                    <a:bodyPr/>
                    <a:lstStyle/>
                    <a:p>
                      <a:r>
                        <a:rPr lang="en-US" altLang="zh-CN" sz="18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altLang="zh-CN" sz="14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en-US" altLang="zh-CN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/E</a:t>
                      </a:r>
                      <a:r>
                        <a:rPr lang="en-US" altLang="zh-CN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endParaRPr lang="zh-CN" altLang="en-US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0.89</a:t>
                      </a:r>
                      <a:endParaRPr lang="zh-CN" altLang="en-US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512138727"/>
                  </a:ext>
                </a:extLst>
              </a:tr>
            </a:tbl>
          </a:graphicData>
        </a:graphic>
      </p:graphicFrame>
      <p:sp>
        <p:nvSpPr>
          <p:cNvPr id="16" name="矩形 15"/>
          <p:cNvSpPr/>
          <p:nvPr/>
        </p:nvSpPr>
        <p:spPr>
          <a:xfrm>
            <a:off x="156517" y="3621500"/>
            <a:ext cx="6474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altLang="zh-CN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 =Max field at the cathode   </a:t>
            </a:r>
            <a:r>
              <a:rPr lang="en-US" altLang="zh-CN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altLang="zh-CN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 =Max field at the iris surface</a:t>
            </a:r>
            <a:endParaRPr lang="zh-CN" altLang="en-US" dirty="0" smtClean="0"/>
          </a:p>
        </p:txBody>
      </p:sp>
      <p:sp>
        <p:nvSpPr>
          <p:cNvPr id="17" name="内容占位符 2"/>
          <p:cNvSpPr>
            <a:spLocks noGrp="1"/>
          </p:cNvSpPr>
          <p:nvPr>
            <p:ph idx="1"/>
          </p:nvPr>
        </p:nvSpPr>
        <p:spPr>
          <a:xfrm>
            <a:off x="0" y="1088128"/>
            <a:ext cx="8641492" cy="1902941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X-band RF gun for high brightness electron beam generation (FELs, Thomson scattering sources, </a:t>
            </a:r>
            <a:r>
              <a:rPr lang="en-US" altLang="zh-CN" sz="2400" dirty="0" err="1" smtClean="0"/>
              <a:t>etc</a:t>
            </a:r>
            <a:r>
              <a:rPr lang="en-US" altLang="zh-CN" sz="24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1539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6517" y="172995"/>
            <a:ext cx="8641493" cy="751411"/>
          </a:xfrm>
        </p:spPr>
        <p:txBody>
          <a:bodyPr>
            <a:normAutofit/>
          </a:bodyPr>
          <a:lstStyle/>
          <a:p>
            <a:r>
              <a:rPr lang="en-US" altLang="zh-CN" sz="4000" dirty="0" smtClean="0"/>
              <a:t>Emittance vs. gradient in the gun</a:t>
            </a:r>
            <a:endParaRPr lang="zh-CN" altLang="en-US" sz="4000" dirty="0"/>
          </a:p>
        </p:txBody>
      </p:sp>
      <p:grpSp>
        <p:nvGrpSpPr>
          <p:cNvPr id="26" name="组合 25"/>
          <p:cNvGrpSpPr/>
          <p:nvPr/>
        </p:nvGrpSpPr>
        <p:grpSpPr>
          <a:xfrm>
            <a:off x="5583383" y="924406"/>
            <a:ext cx="3560618" cy="2348730"/>
            <a:chOff x="4799326" y="867111"/>
            <a:chExt cx="3716168" cy="2727742"/>
          </a:xfrm>
        </p:grpSpPr>
        <p:grpSp>
          <p:nvGrpSpPr>
            <p:cNvPr id="14" name="组合 13"/>
            <p:cNvGrpSpPr/>
            <p:nvPr/>
          </p:nvGrpSpPr>
          <p:grpSpPr>
            <a:xfrm>
              <a:off x="4799326" y="867111"/>
              <a:ext cx="3716168" cy="2727742"/>
              <a:chOff x="4863397" y="911093"/>
              <a:chExt cx="3716168" cy="2727742"/>
            </a:xfrm>
          </p:grpSpPr>
          <p:pic>
            <p:nvPicPr>
              <p:cNvPr id="4" name="图片 3" descr="untitled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36265" y="911093"/>
                <a:ext cx="3543300" cy="2463438"/>
              </a:xfrm>
              <a:prstGeom prst="rect">
                <a:avLst/>
              </a:prstGeom>
            </p:spPr>
          </p:pic>
          <p:sp>
            <p:nvSpPr>
              <p:cNvPr id="9" name="文本框 8"/>
              <p:cNvSpPr txBox="1"/>
              <p:nvPr/>
            </p:nvSpPr>
            <p:spPr>
              <a:xfrm>
                <a:off x="6285716" y="3269503"/>
                <a:ext cx="8771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z [mm]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 rot="16200000">
                <a:off x="4128580" y="2210694"/>
                <a:ext cx="18389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Normalized field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6448973" y="2259159"/>
              <a:ext cx="1975487" cy="811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altLang="zh-CN" sz="1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en-US" altLang="zh-CN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z</a:t>
              </a:r>
              <a:r>
                <a:rPr lang="en-US" altLang="zh-CN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altLang="zh-CN" sz="1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en-US" altLang="zh-CN" sz="11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en-US" altLang="zh-CN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at GUN</a:t>
              </a:r>
            </a:p>
            <a:p>
              <a:pPr>
                <a:spcBef>
                  <a:spcPts val="600"/>
                </a:spcBef>
              </a:pPr>
              <a:r>
                <a:rPr lang="en-US" altLang="zh-CN" sz="1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lang="en-US" altLang="zh-CN" sz="12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z</a:t>
              </a:r>
              <a:r>
                <a:rPr lang="en-US" altLang="zh-CN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/B</a:t>
              </a:r>
              <a:r>
                <a:rPr lang="en-US" altLang="zh-CN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 </a:t>
              </a:r>
              <a:r>
                <a:rPr lang="en-US" altLang="zh-CN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at solenoid</a:t>
              </a:r>
              <a:endPara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 flipV="1">
              <a:off x="5951645" y="2487392"/>
              <a:ext cx="540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5941964" y="2806846"/>
              <a:ext cx="540000" cy="0"/>
            </a:xfrm>
            <a:prstGeom prst="line">
              <a:avLst/>
            </a:prstGeom>
            <a:ln w="28575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矩形 24"/>
            <p:cNvSpPr/>
            <p:nvPr/>
          </p:nvSpPr>
          <p:spPr>
            <a:xfrm>
              <a:off x="7667963" y="1094824"/>
              <a:ext cx="462360" cy="4339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0" y="3190790"/>
            <a:ext cx="9144000" cy="3667211"/>
            <a:chOff x="0" y="3190790"/>
            <a:chExt cx="9144000" cy="3667211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190790"/>
              <a:ext cx="4889614" cy="3667211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0" t="2975" r="6553"/>
            <a:stretch/>
          </p:blipFill>
          <p:spPr>
            <a:xfrm>
              <a:off x="4626101" y="3273137"/>
              <a:ext cx="4517899" cy="3584863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1343890" y="3787053"/>
              <a:ext cx="20849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/>
                <a:t>Beam spot size</a:t>
              </a:r>
              <a:endParaRPr lang="zh-CN" altLang="en-US" sz="2400" b="1" dirty="0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012844" y="3838615"/>
              <a:ext cx="14700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/>
                <a:t>Emittance</a:t>
              </a:r>
              <a:endParaRPr lang="zh-CN" altLang="en-US" sz="2400" b="1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1" name="表格 30"/>
              <p:cNvGraphicFramePr/>
              <p:nvPr>
                <p:extLst>
                  <p:ext uri="{D42A27DB-BD31-4B8C-83A1-F6EECF244321}">
                    <p14:modId xmlns:p14="http://schemas.microsoft.com/office/powerpoint/2010/main" val="3805088768"/>
                  </p:ext>
                </p:extLst>
              </p:nvPr>
            </p:nvGraphicFramePr>
            <p:xfrm>
              <a:off x="513936" y="973740"/>
              <a:ext cx="4331312" cy="23774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9702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69564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5438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690880">
                      <a:extLst>
                        <a:ext uri="{9D8B030D-6E8A-4147-A177-3AD203B41FA5}">
                          <a16:colId xmlns:a16="http://schemas.microsoft.com/office/drawing/2014/main" val="3048505130"/>
                        </a:ext>
                      </a:extLst>
                    </a:gridCol>
                    <a:gridCol w="122012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589009">
                    <a:tc>
                      <a:txBody>
                        <a:bodyPr/>
                        <a:lstStyle/>
                        <a:p>
                          <a:pPr algn="ctr" fontAlgn="auto">
                            <a:spcBef>
                              <a:spcPts val="600"/>
                            </a:spcBef>
                            <a:buNone/>
                          </a:pPr>
                          <a:r>
                            <a:rPr lang="en-US" altLang="zh-CN" sz="1800" b="1" dirty="0" err="1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</a:t>
                          </a:r>
                          <a:r>
                            <a:rPr lang="en-US" altLang="zh-CN" sz="1400" b="1" dirty="0" err="1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</a:t>
                          </a:r>
                          <a:endParaRPr lang="en-US" altLang="zh-CN" sz="1800" b="1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 fontAlgn="auto">
                            <a:spcBef>
                              <a:spcPts val="600"/>
                            </a:spcBef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[MV/m]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auto" latinLnBrk="0" hangingPunct="1">
                            <a:spcBef>
                              <a:spcPts val="600"/>
                            </a:spcBef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altLang="zh-CN" sz="20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altLang="zh-CN" sz="20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Arial" panose="020B0604020202020204" pitchFamily="34" charset="0"/>
                                      </a:rPr>
                                      <m:t>𝜺</m:t>
                                    </m:r>
                                  </m:e>
                                  <m:sub>
                                    <m:r>
                                      <a:rPr lang="en-US" altLang="zh-CN" sz="20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Arial" panose="020B0604020202020204" pitchFamily="34" charset="0"/>
                                      </a:rPr>
                                      <m:t>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altLang="zh-CN" sz="2000" b="1" kern="1200" dirty="0" smtClean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  <a:p>
                          <a:pPr marL="0" algn="ctr" defTabSz="914400" rtl="0" eaLnBrk="1" fontAlgn="auto" latinLnBrk="0" hangingPunct="1">
                            <a:spcBef>
                              <a:spcPts val="600"/>
                            </a:spcBef>
                            <a:buNone/>
                          </a:pPr>
                          <a:r>
                            <a:rPr lang="en-US" altLang="zh-CN" sz="1800" b="1" kern="120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[</a:t>
                          </a:r>
                          <a:r>
                            <a:rPr lang="en-US" altLang="zh-CN" sz="1800" b="1" kern="1200" dirty="0" err="1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μm</a:t>
                          </a:r>
                          <a:r>
                            <a:rPr lang="en-US" altLang="zh-CN" sz="1800" b="1" kern="120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]</a:t>
                          </a:r>
                          <a:endParaRPr lang="en-US" altLang="zh-CN" sz="1800" b="1" kern="12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auto" latinLnBrk="0" hangingPunct="1">
                            <a:spcBef>
                              <a:spcPts val="600"/>
                            </a:spcBef>
                            <a:buNone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l-GR" altLang="zh-CN" sz="20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altLang="zh-CN" sz="20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altLang="zh-CN" sz="2000" b="1" i="1" kern="1200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+mn-ea"/>
                                        <a:cs typeface="Arial" panose="020B0604020202020204" pitchFamily="34" charset="0"/>
                                      </a:rPr>
                                      <m:t>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altLang="zh-CN" sz="2000" b="1" kern="1200" dirty="0" smtClean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  <a:p>
                          <a:pPr marL="0" algn="ctr" defTabSz="914400" rtl="0" eaLnBrk="1" fontAlgn="auto" latinLnBrk="0" hangingPunct="1">
                            <a:spcBef>
                              <a:spcPts val="600"/>
                            </a:spcBef>
                            <a:buNone/>
                          </a:pPr>
                          <a:r>
                            <a:rPr lang="en-US" altLang="zh-CN" sz="1800" b="1" kern="120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[mm]</a:t>
                          </a:r>
                          <a:endParaRPr lang="en-US" altLang="zh-CN" sz="1800" b="1" kern="12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</a:t>
                          </a:r>
                          <a:r>
                            <a:rPr lang="en-US" altLang="zh-CN" sz="14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</a:t>
                          </a:r>
                          <a:endParaRPr lang="en-US" altLang="zh-CN" sz="1800" b="1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algn="ctr" defTabSz="914400" rtl="0" eaLnBrk="1" fontAlgn="auto" latinLnBrk="0" hangingPunct="1">
                            <a:spcBef>
                              <a:spcPts val="600"/>
                            </a:spcBef>
                            <a:buNone/>
                          </a:pPr>
                          <a:r>
                            <a:rPr lang="en-US" altLang="zh-CN" sz="1800" b="1" kern="120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[T]</a:t>
                          </a:r>
                          <a:endParaRPr lang="en-US" altLang="zh-CN" sz="1800" b="1" kern="12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Beam</a:t>
                          </a:r>
                          <a:r>
                            <a:rPr lang="en-US" altLang="zh-CN" sz="1800" b="1" baseline="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energy [MeV]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b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35604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200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0.42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0.12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0.36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4.7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35604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250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  <a:sym typeface="+mn-ea"/>
                            </a:rPr>
                            <a:t>0.32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0.08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0.47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5.8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35604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300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  <a:sym typeface="+mn-ea"/>
                            </a:rPr>
                            <a:t>0.26</a:t>
                          </a:r>
                          <a:endParaRPr lang="zh-CN" altLang="en-US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0.07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0.55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7.0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35604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400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  <a:sym typeface="+mn-ea"/>
                            </a:rPr>
                            <a:t>0.20</a:t>
                          </a:r>
                          <a:endParaRPr lang="zh-CN" altLang="en-US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0.04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0.72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9.3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1" name="表格 30"/>
              <p:cNvGraphicFramePr/>
              <p:nvPr>
                <p:extLst>
                  <p:ext uri="{D42A27DB-BD31-4B8C-83A1-F6EECF244321}">
                    <p14:modId xmlns:p14="http://schemas.microsoft.com/office/powerpoint/2010/main" val="3805088768"/>
                  </p:ext>
                </p:extLst>
              </p:nvPr>
            </p:nvGraphicFramePr>
            <p:xfrm>
              <a:off x="513936" y="973740"/>
              <a:ext cx="4331312" cy="23774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9702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69564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5438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690880">
                      <a:extLst>
                        <a:ext uri="{9D8B030D-6E8A-4147-A177-3AD203B41FA5}">
                          <a16:colId xmlns:a16="http://schemas.microsoft.com/office/drawing/2014/main" val="3048505130"/>
                        </a:ext>
                      </a:extLst>
                    </a:gridCol>
                    <a:gridCol w="122012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914400">
                    <a:tc>
                      <a:txBody>
                        <a:bodyPr/>
                        <a:lstStyle/>
                        <a:p>
                          <a:pPr algn="ctr" fontAlgn="auto">
                            <a:spcBef>
                              <a:spcPts val="600"/>
                            </a:spcBef>
                            <a:buNone/>
                          </a:pPr>
                          <a:r>
                            <a:rPr lang="en-US" altLang="zh-CN" sz="1800" b="1" dirty="0" err="1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E</a:t>
                          </a:r>
                          <a:r>
                            <a:rPr lang="en-US" altLang="zh-CN" sz="1400" b="1" dirty="0" err="1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</a:t>
                          </a:r>
                          <a:endParaRPr lang="en-US" altLang="zh-CN" sz="1800" b="1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 fontAlgn="auto">
                            <a:spcBef>
                              <a:spcPts val="600"/>
                            </a:spcBef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[MV/m]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b">
                        <a:blipFill>
                          <a:blip r:embed="rId6"/>
                          <a:stretch>
                            <a:fillRect l="-140351" t="-3333" r="-385965" b="-17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b">
                        <a:blipFill>
                          <a:blip r:embed="rId6"/>
                          <a:stretch>
                            <a:fillRect l="-220968" t="-3333" r="-254839" b="-17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</a:t>
                          </a:r>
                          <a:r>
                            <a:rPr lang="en-US" altLang="zh-CN" sz="14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</a:t>
                          </a:r>
                          <a:endParaRPr lang="en-US" altLang="zh-CN" sz="1800" b="1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algn="ctr" defTabSz="914400" rtl="0" eaLnBrk="1" fontAlgn="auto" latinLnBrk="0" hangingPunct="1">
                            <a:spcBef>
                              <a:spcPts val="600"/>
                            </a:spcBef>
                            <a:buNone/>
                          </a:pPr>
                          <a:r>
                            <a:rPr lang="en-US" altLang="zh-CN" sz="1800" b="1" kern="1200" dirty="0" smtClean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[T]</a:t>
                          </a:r>
                          <a:endParaRPr lang="en-US" altLang="zh-CN" sz="1800" b="1" kern="12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 anchor="b"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Beam</a:t>
                          </a:r>
                          <a:r>
                            <a:rPr lang="en-US" altLang="zh-CN" sz="1800" b="1" baseline="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energy [MeV]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b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200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0.42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ea typeface="宋体" panose="02010600030101010101" pitchFamily="2" charset="-122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0.12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0.36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4.7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250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  <a:sym typeface="+mn-ea"/>
                            </a:rPr>
                            <a:t>0.32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0.08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0.47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5.8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300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  <a:sym typeface="+mn-ea"/>
                            </a:rPr>
                            <a:t>0.26</a:t>
                          </a:r>
                          <a:endParaRPr lang="zh-CN" altLang="en-US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0.07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0.55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7.0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400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  <a:sym typeface="+mn-ea"/>
                            </a:rPr>
                            <a:t>0.20</a:t>
                          </a:r>
                          <a:endParaRPr lang="zh-CN" altLang="en-US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0.04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0.72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8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9.3</a:t>
                          </a:r>
                          <a:endParaRPr lang="en-US" altLang="zh-CN" sz="18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16455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Field emission/dark current study in 1.5-cell gun</a:t>
            </a:r>
            <a:endParaRPr lang="zh-CN" altLang="en-US" dirty="0"/>
          </a:p>
        </p:txBody>
      </p:sp>
      <p:sp>
        <p:nvSpPr>
          <p:cNvPr id="36" name="内容占位符 2"/>
          <p:cNvSpPr>
            <a:spLocks noGrp="1"/>
          </p:cNvSpPr>
          <p:nvPr>
            <p:ph idx="1"/>
          </p:nvPr>
        </p:nvSpPr>
        <p:spPr>
          <a:xfrm>
            <a:off x="0" y="1314954"/>
            <a:ext cx="9178100" cy="1722192"/>
          </a:xfrm>
        </p:spPr>
        <p:txBody>
          <a:bodyPr>
            <a:noAutofit/>
          </a:bodyPr>
          <a:lstStyle/>
          <a:p>
            <a:r>
              <a:rPr lang="en-US" altLang="zh-CN" sz="2400" dirty="0" smtClean="0"/>
              <a:t>Imaging system for dark current or field emission in the X-band RF gun. </a:t>
            </a:r>
          </a:p>
          <a:p>
            <a:r>
              <a:rPr lang="el-GR" altLang="zh-CN" sz="2400" dirty="0" smtClean="0"/>
              <a:t>μ</a:t>
            </a:r>
            <a:r>
              <a:rPr lang="en-US" altLang="zh-CN" sz="2400" dirty="0"/>
              <a:t>m level of resolution </a:t>
            </a:r>
            <a:r>
              <a:rPr lang="en-US" altLang="zh-CN" sz="2400" dirty="0" smtClean="0"/>
              <a:t>achieved according to Astra simulations.</a:t>
            </a:r>
          </a:p>
          <a:p>
            <a:r>
              <a:rPr lang="en-US" altLang="zh-CN" sz="2400" dirty="0" smtClean="0"/>
              <a:t>Powerful tool to study the physics inside the RF break down!</a:t>
            </a:r>
          </a:p>
        </p:txBody>
      </p:sp>
      <p:grpSp>
        <p:nvGrpSpPr>
          <p:cNvPr id="85" name="组合 84"/>
          <p:cNvGrpSpPr/>
          <p:nvPr/>
        </p:nvGrpSpPr>
        <p:grpSpPr>
          <a:xfrm>
            <a:off x="0" y="3186544"/>
            <a:ext cx="9218989" cy="3671455"/>
            <a:chOff x="0" y="2880964"/>
            <a:chExt cx="9218989" cy="3977036"/>
          </a:xfrm>
        </p:grpSpPr>
        <p:sp>
          <p:nvSpPr>
            <p:cNvPr id="6" name="十字形 5"/>
            <p:cNvSpPr/>
            <p:nvPr/>
          </p:nvSpPr>
          <p:spPr>
            <a:xfrm flipH="1">
              <a:off x="4437719" y="3822444"/>
              <a:ext cx="603852" cy="619552"/>
            </a:xfrm>
            <a:prstGeom prst="plus">
              <a:avLst>
                <a:gd name="adj" fmla="val 28971"/>
              </a:avLst>
            </a:prstGeom>
            <a:noFill/>
            <a:ln w="19050">
              <a:solidFill>
                <a:srgbClr val="34BA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 flipH="1">
              <a:off x="3274450" y="3380723"/>
              <a:ext cx="898783" cy="312114"/>
              <a:chOff x="5022850" y="2673350"/>
              <a:chExt cx="736600" cy="426274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5022850" y="2673350"/>
                <a:ext cx="736600" cy="426274"/>
              </a:xfrm>
              <a:prstGeom prst="rect">
                <a:avLst/>
              </a:prstGeom>
              <a:noFill/>
              <a:ln w="19050">
                <a:solidFill>
                  <a:srgbClr val="34BA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1" name="直接连接符 20"/>
              <p:cNvCxnSpPr/>
              <p:nvPr/>
            </p:nvCxnSpPr>
            <p:spPr>
              <a:xfrm flipH="1" flipV="1">
                <a:off x="5022850" y="2673350"/>
                <a:ext cx="736600" cy="426274"/>
              </a:xfrm>
              <a:prstGeom prst="line">
                <a:avLst/>
              </a:prstGeom>
              <a:ln w="9525">
                <a:solidFill>
                  <a:srgbClr val="0070C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 flipV="1">
                <a:off x="5022850" y="2673350"/>
                <a:ext cx="736600" cy="426274"/>
              </a:xfrm>
              <a:prstGeom prst="line">
                <a:avLst/>
              </a:prstGeom>
              <a:ln w="9525">
                <a:solidFill>
                  <a:srgbClr val="0070C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组合 7"/>
            <p:cNvGrpSpPr/>
            <p:nvPr/>
          </p:nvGrpSpPr>
          <p:grpSpPr>
            <a:xfrm flipH="1">
              <a:off x="3274444" y="4571601"/>
              <a:ext cx="898787" cy="312114"/>
              <a:chOff x="5022847" y="2673350"/>
              <a:chExt cx="736603" cy="426274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5022850" y="2673350"/>
                <a:ext cx="736600" cy="426274"/>
              </a:xfrm>
              <a:prstGeom prst="rect">
                <a:avLst/>
              </a:prstGeom>
              <a:noFill/>
              <a:ln w="19050">
                <a:solidFill>
                  <a:srgbClr val="34BA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 flipH="1" flipV="1">
                <a:off x="5022850" y="2673350"/>
                <a:ext cx="736600" cy="426274"/>
              </a:xfrm>
              <a:prstGeom prst="line">
                <a:avLst/>
              </a:prstGeom>
              <a:ln w="9525">
                <a:solidFill>
                  <a:srgbClr val="0070C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V="1">
                <a:off x="5022850" y="2673350"/>
                <a:ext cx="736600" cy="426274"/>
              </a:xfrm>
              <a:prstGeom prst="line">
                <a:avLst/>
              </a:prstGeom>
              <a:ln w="9525">
                <a:solidFill>
                  <a:srgbClr val="0070C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444570" y="3520594"/>
              <a:ext cx="2427947" cy="1226886"/>
            </a:xfrm>
            <a:prstGeom prst="rect">
              <a:avLst/>
            </a:prstGeom>
          </p:spPr>
        </p:pic>
        <p:cxnSp>
          <p:nvCxnSpPr>
            <p:cNvPr id="10" name="直接箭头连接符 9"/>
            <p:cNvCxnSpPr/>
            <p:nvPr/>
          </p:nvCxnSpPr>
          <p:spPr>
            <a:xfrm>
              <a:off x="650652" y="4131310"/>
              <a:ext cx="7883748" cy="909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sys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/>
          </p:nvSpPr>
          <p:spPr>
            <a:xfrm flipH="1">
              <a:off x="6863558" y="3299807"/>
              <a:ext cx="1018736" cy="473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YAG</a:t>
              </a:r>
              <a:endParaRPr lang="zh-CN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 flipH="1">
              <a:off x="4451506" y="3449447"/>
              <a:ext cx="2035504" cy="473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Collimator</a:t>
              </a:r>
              <a:endParaRPr lang="zh-CN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 flipH="1">
              <a:off x="3725206" y="2972031"/>
              <a:ext cx="12394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solenoid</a:t>
              </a:r>
              <a:endParaRPr lang="zh-CN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 flipH="1">
              <a:off x="1015420" y="3380723"/>
              <a:ext cx="3046777" cy="473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Cathode plug</a:t>
              </a:r>
              <a:endParaRPr lang="zh-CN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下箭头 25"/>
            <p:cNvSpPr/>
            <p:nvPr/>
          </p:nvSpPr>
          <p:spPr>
            <a:xfrm flipH="1">
              <a:off x="603268" y="3196437"/>
              <a:ext cx="467928" cy="476866"/>
            </a:xfrm>
            <a:prstGeom prst="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 flipH="1">
              <a:off x="115107" y="2880964"/>
              <a:ext cx="3086872" cy="418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X-band RF power</a:t>
              </a:r>
              <a:endParaRPr lang="zh-CN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0" y="5022000"/>
              <a:ext cx="9180000" cy="1836000"/>
              <a:chOff x="38989" y="5015345"/>
              <a:chExt cx="9146576" cy="1789433"/>
            </a:xfrm>
          </p:grpSpPr>
          <p:pic>
            <p:nvPicPr>
              <p:cNvPr id="23" name="图片 22"/>
              <p:cNvPicPr>
                <a:picLocks noChangeAspect="1"/>
              </p:cNvPicPr>
              <p:nvPr/>
            </p:nvPicPr>
            <p:blipFill rotWithShape="1">
              <a:blip r:embed="rId4"/>
              <a:srcRect b="49549"/>
              <a:stretch/>
            </p:blipFill>
            <p:spPr>
              <a:xfrm>
                <a:off x="38989" y="5015345"/>
                <a:ext cx="5464201" cy="1760723"/>
              </a:xfrm>
              <a:prstGeom prst="rect">
                <a:avLst/>
              </a:prstGeom>
            </p:spPr>
          </p:pic>
          <p:pic>
            <p:nvPicPr>
              <p:cNvPr id="50" name="图片 49"/>
              <p:cNvPicPr>
                <a:picLocks noChangeAspect="1"/>
              </p:cNvPicPr>
              <p:nvPr/>
            </p:nvPicPr>
            <p:blipFill rotWithShape="1">
              <a:blip r:embed="rId4"/>
              <a:srcRect l="33111" t="50210"/>
              <a:stretch/>
            </p:blipFill>
            <p:spPr>
              <a:xfrm>
                <a:off x="5464296" y="5035571"/>
                <a:ext cx="3721269" cy="1769207"/>
              </a:xfrm>
              <a:prstGeom prst="rect">
                <a:avLst/>
              </a:prstGeom>
            </p:spPr>
          </p:pic>
        </p:grpSp>
        <p:sp>
          <p:nvSpPr>
            <p:cNvPr id="59" name="十字形 58"/>
            <p:cNvSpPr/>
            <p:nvPr/>
          </p:nvSpPr>
          <p:spPr>
            <a:xfrm flipH="1">
              <a:off x="6957515" y="3822444"/>
              <a:ext cx="603852" cy="619552"/>
            </a:xfrm>
            <a:prstGeom prst="plus">
              <a:avLst>
                <a:gd name="adj" fmla="val 28971"/>
              </a:avLst>
            </a:prstGeom>
            <a:noFill/>
            <a:ln w="19050">
              <a:solidFill>
                <a:srgbClr val="34BA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560652" y="4025248"/>
              <a:ext cx="180000" cy="18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2603151" y="4051535"/>
              <a:ext cx="180000" cy="18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4671477" y="4037905"/>
              <a:ext cx="180000" cy="18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7178390" y="4046668"/>
              <a:ext cx="180000" cy="180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5" name="直接箭头连接符 64"/>
            <p:cNvCxnSpPr/>
            <p:nvPr/>
          </p:nvCxnSpPr>
          <p:spPr>
            <a:xfrm>
              <a:off x="611452" y="4252068"/>
              <a:ext cx="0" cy="72000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箭头连接符 74"/>
            <p:cNvCxnSpPr/>
            <p:nvPr/>
          </p:nvCxnSpPr>
          <p:spPr>
            <a:xfrm>
              <a:off x="2695003" y="4264369"/>
              <a:ext cx="0" cy="72000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箭头连接符 75"/>
            <p:cNvCxnSpPr/>
            <p:nvPr/>
          </p:nvCxnSpPr>
          <p:spPr>
            <a:xfrm>
              <a:off x="4764080" y="4252068"/>
              <a:ext cx="0" cy="72000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箭头连接符 76"/>
            <p:cNvCxnSpPr/>
            <p:nvPr/>
          </p:nvCxnSpPr>
          <p:spPr>
            <a:xfrm flipH="1">
              <a:off x="6788911" y="4226668"/>
              <a:ext cx="403759" cy="795332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箭头连接符 78"/>
            <p:cNvCxnSpPr/>
            <p:nvPr/>
          </p:nvCxnSpPr>
          <p:spPr>
            <a:xfrm>
              <a:off x="7358390" y="4290985"/>
              <a:ext cx="523904" cy="681083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文本框 81"/>
            <p:cNvSpPr txBox="1"/>
            <p:nvPr/>
          </p:nvSpPr>
          <p:spPr>
            <a:xfrm flipH="1">
              <a:off x="5649889" y="4313229"/>
              <a:ext cx="113902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Collimator aperture = 1 mm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 flipH="1">
              <a:off x="8056471" y="4304088"/>
              <a:ext cx="116251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Collimator aperture = 0.2 mm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953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2970" y="2928372"/>
            <a:ext cx="8641493" cy="878788"/>
          </a:xfrm>
        </p:spPr>
        <p:txBody>
          <a:bodyPr/>
          <a:lstStyle/>
          <a:p>
            <a:pPr algn="ctr"/>
            <a:r>
              <a:rPr lang="en-US" altLang="zh-CN" dirty="0" smtClean="0"/>
              <a:t>Thank you</a:t>
            </a:r>
            <a:r>
              <a:rPr lang="en-US" altLang="zh-CN" dirty="0"/>
              <a:t>!</a:t>
            </a:r>
            <a:endParaRPr 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735162" y="6055144"/>
            <a:ext cx="182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HG2017 Valencia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763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52" y="96252"/>
            <a:ext cx="2261937" cy="892174"/>
          </a:xfrm>
        </p:spPr>
        <p:txBody>
          <a:bodyPr>
            <a:normAutofit/>
          </a:bodyPr>
          <a:lstStyle/>
          <a:p>
            <a:r>
              <a:rPr lang="en-US" altLang="zh-CN" sz="4000" dirty="0" smtClean="0"/>
              <a:t>Layout</a:t>
            </a:r>
            <a:endParaRPr lang="zh-CN" altLang="en-US" sz="4000" dirty="0"/>
          </a:p>
        </p:txBody>
      </p:sp>
      <p:grpSp>
        <p:nvGrpSpPr>
          <p:cNvPr id="4" name="组合 3"/>
          <p:cNvGrpSpPr/>
          <p:nvPr/>
        </p:nvGrpSpPr>
        <p:grpSpPr>
          <a:xfrm>
            <a:off x="459829" y="1605326"/>
            <a:ext cx="8224805" cy="3936750"/>
            <a:chOff x="1526053" y="2255013"/>
            <a:chExt cx="6159788" cy="2651400"/>
          </a:xfrm>
        </p:grpSpPr>
        <p:pic>
          <p:nvPicPr>
            <p:cNvPr id="5" name="Picture 10"/>
            <p:cNvPicPr>
              <a:picLocks noChangeAspect="1"/>
            </p:cNvPicPr>
            <p:nvPr/>
          </p:nvPicPr>
          <p:blipFill rotWithShape="1">
            <a:blip r:embed="rId2"/>
            <a:srcRect l="28008" r="15682"/>
            <a:stretch/>
          </p:blipFill>
          <p:spPr>
            <a:xfrm>
              <a:off x="5560465" y="2255013"/>
              <a:ext cx="2125376" cy="2651400"/>
            </a:xfrm>
            <a:prstGeom prst="rect">
              <a:avLst/>
            </a:prstGeom>
          </p:spPr>
        </p:pic>
        <p:pic>
          <p:nvPicPr>
            <p:cNvPr id="6" name="Picture 3"/>
            <p:cNvPicPr>
              <a:picLocks noChangeAspect="1"/>
            </p:cNvPicPr>
            <p:nvPr/>
          </p:nvPicPr>
          <p:blipFill rotWithShape="1">
            <a:blip r:embed="rId3"/>
            <a:srcRect l="28128" t="32143" r="7303"/>
            <a:stretch/>
          </p:blipFill>
          <p:spPr>
            <a:xfrm>
              <a:off x="1526053" y="2255013"/>
              <a:ext cx="3698741" cy="2650166"/>
            </a:xfrm>
            <a:prstGeom prst="rect">
              <a:avLst/>
            </a:prstGeom>
          </p:spPr>
        </p:pic>
        <p:sp>
          <p:nvSpPr>
            <p:cNvPr id="7" name="椭圆 6"/>
            <p:cNvSpPr/>
            <p:nvPr/>
          </p:nvSpPr>
          <p:spPr>
            <a:xfrm>
              <a:off x="5972176" y="3580097"/>
              <a:ext cx="1264444" cy="97190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cxnSp>
          <p:nvCxnSpPr>
            <p:cNvPr id="8" name="直接箭头连接符 7"/>
            <p:cNvCxnSpPr/>
            <p:nvPr/>
          </p:nvCxnSpPr>
          <p:spPr>
            <a:xfrm flipH="1" flipV="1">
              <a:off x="5267655" y="3794584"/>
              <a:ext cx="704520" cy="27146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542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6672" y="49107"/>
            <a:ext cx="8783515" cy="830628"/>
          </a:xfrm>
        </p:spPr>
        <p:txBody>
          <a:bodyPr>
            <a:normAutofit/>
          </a:bodyPr>
          <a:lstStyle/>
          <a:p>
            <a:r>
              <a:rPr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Status of Tsinghua X-band test stand</a:t>
            </a:r>
            <a:endParaRPr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102562" y="967932"/>
            <a:ext cx="9041438" cy="5890068"/>
            <a:chOff x="1385298" y="1658444"/>
            <a:chExt cx="6663162" cy="3830590"/>
          </a:xfrm>
        </p:grpSpPr>
        <p:sp>
          <p:nvSpPr>
            <p:cNvPr id="85" name="矩形 84"/>
            <p:cNvSpPr/>
            <p:nvPr/>
          </p:nvSpPr>
          <p:spPr>
            <a:xfrm>
              <a:off x="3236579" y="3292461"/>
              <a:ext cx="1188402" cy="215017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Modulator</a:t>
              </a:r>
              <a:endParaRPr lang="en-US" altLang="zh-CN" sz="1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3324151" y="3743171"/>
              <a:ext cx="983387" cy="34065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Klystron</a:t>
              </a:r>
              <a:endParaRPr lang="zh-CN" altLang="en-US" sz="1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矩形 86"/>
            <p:cNvSpPr/>
            <p:nvPr/>
          </p:nvSpPr>
          <p:spPr>
            <a:xfrm>
              <a:off x="2470487" y="3755702"/>
              <a:ext cx="649166" cy="30851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SSA</a:t>
              </a:r>
              <a:endParaRPr lang="zh-CN" altLang="en-US" sz="1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矩形 87"/>
            <p:cNvSpPr/>
            <p:nvPr/>
          </p:nvSpPr>
          <p:spPr>
            <a:xfrm>
              <a:off x="1393196" y="3755702"/>
              <a:ext cx="913483" cy="30851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RF seed Generator</a:t>
              </a:r>
              <a:endParaRPr lang="zh-CN" altLang="en-US" sz="1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矩形 88"/>
            <p:cNvSpPr/>
            <p:nvPr/>
          </p:nvSpPr>
          <p:spPr>
            <a:xfrm>
              <a:off x="5652086" y="3148483"/>
              <a:ext cx="1019333" cy="34718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Directional coupler</a:t>
              </a:r>
              <a:endParaRPr lang="zh-CN" altLang="en-US" sz="1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矩形 89"/>
            <p:cNvSpPr/>
            <p:nvPr/>
          </p:nvSpPr>
          <p:spPr>
            <a:xfrm>
              <a:off x="5645125" y="3739828"/>
              <a:ext cx="1032775" cy="35391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Pulse compressor</a:t>
              </a:r>
              <a:endParaRPr lang="zh-CN" altLang="en-US" sz="1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矩形 90"/>
            <p:cNvSpPr/>
            <p:nvPr/>
          </p:nvSpPr>
          <p:spPr>
            <a:xfrm>
              <a:off x="1456733" y="3292461"/>
              <a:ext cx="785995" cy="30851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LLRF system</a:t>
              </a:r>
              <a:endParaRPr lang="zh-CN" altLang="en-US" sz="1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矩形 91"/>
            <p:cNvSpPr/>
            <p:nvPr/>
          </p:nvSpPr>
          <p:spPr>
            <a:xfrm>
              <a:off x="1385298" y="4852790"/>
              <a:ext cx="1340167" cy="220178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R&amp;S® SMB100A</a:t>
              </a:r>
              <a:r>
                <a:rPr lang="en-US" altLang="zh-CN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矩形 92"/>
            <p:cNvSpPr/>
            <p:nvPr/>
          </p:nvSpPr>
          <p:spPr>
            <a:xfrm>
              <a:off x="1464911" y="2830878"/>
              <a:ext cx="777894" cy="30851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Computer</a:t>
              </a:r>
              <a:endParaRPr lang="zh-CN" altLang="en-US" sz="1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矩形 93"/>
            <p:cNvSpPr/>
            <p:nvPr/>
          </p:nvSpPr>
          <p:spPr>
            <a:xfrm>
              <a:off x="4543425" y="3743171"/>
              <a:ext cx="923728" cy="34718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Directional coupler</a:t>
              </a:r>
              <a:endParaRPr lang="zh-CN" altLang="en-US" sz="1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5" name="直接箭头连接符 94"/>
            <p:cNvCxnSpPr>
              <a:stCxn id="90" idx="0"/>
              <a:endCxn id="89" idx="2"/>
            </p:cNvCxnSpPr>
            <p:nvPr/>
          </p:nvCxnSpPr>
          <p:spPr>
            <a:xfrm flipV="1">
              <a:off x="6161512" y="3495667"/>
              <a:ext cx="241" cy="24416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矩形 95"/>
            <p:cNvSpPr/>
            <p:nvPr/>
          </p:nvSpPr>
          <p:spPr>
            <a:xfrm>
              <a:off x="5634553" y="2528650"/>
              <a:ext cx="1061505" cy="44624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Vacuum pumping port</a:t>
              </a:r>
              <a:endParaRPr lang="zh-CN" altLang="en-US" sz="1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7" name="直接箭头连接符 96"/>
            <p:cNvCxnSpPr>
              <a:stCxn id="93" idx="2"/>
              <a:endCxn id="91" idx="0"/>
            </p:cNvCxnSpPr>
            <p:nvPr/>
          </p:nvCxnSpPr>
          <p:spPr>
            <a:xfrm flipH="1">
              <a:off x="1849730" y="3139392"/>
              <a:ext cx="4128" cy="15306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箭头连接符 97"/>
            <p:cNvCxnSpPr>
              <a:stCxn id="91" idx="2"/>
              <a:endCxn id="88" idx="0"/>
            </p:cNvCxnSpPr>
            <p:nvPr/>
          </p:nvCxnSpPr>
          <p:spPr>
            <a:xfrm>
              <a:off x="1849730" y="3600976"/>
              <a:ext cx="207" cy="15472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箭头连接符 98"/>
            <p:cNvCxnSpPr>
              <a:stCxn id="88" idx="3"/>
              <a:endCxn id="87" idx="1"/>
            </p:cNvCxnSpPr>
            <p:nvPr/>
          </p:nvCxnSpPr>
          <p:spPr>
            <a:xfrm>
              <a:off x="2306679" y="3909959"/>
              <a:ext cx="16381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箭头连接符 99"/>
            <p:cNvCxnSpPr>
              <a:stCxn id="87" idx="3"/>
              <a:endCxn id="86" idx="1"/>
            </p:cNvCxnSpPr>
            <p:nvPr/>
          </p:nvCxnSpPr>
          <p:spPr>
            <a:xfrm>
              <a:off x="3119654" y="3909959"/>
              <a:ext cx="185002" cy="353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箭头连接符 100"/>
            <p:cNvCxnSpPr/>
            <p:nvPr/>
          </p:nvCxnSpPr>
          <p:spPr>
            <a:xfrm>
              <a:off x="4301001" y="3913498"/>
              <a:ext cx="23877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箭头连接符 101"/>
            <p:cNvCxnSpPr>
              <a:stCxn id="94" idx="3"/>
              <a:endCxn id="90" idx="1"/>
            </p:cNvCxnSpPr>
            <p:nvPr/>
          </p:nvCxnSpPr>
          <p:spPr>
            <a:xfrm>
              <a:off x="5467153" y="3916763"/>
              <a:ext cx="177972" cy="2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箭头连接符 102"/>
            <p:cNvCxnSpPr>
              <a:stCxn id="89" idx="0"/>
              <a:endCxn id="96" idx="2"/>
            </p:cNvCxnSpPr>
            <p:nvPr/>
          </p:nvCxnSpPr>
          <p:spPr>
            <a:xfrm flipV="1">
              <a:off x="6161753" y="2974892"/>
              <a:ext cx="3552" cy="17359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箭头连接符 103"/>
            <p:cNvCxnSpPr>
              <a:stCxn id="85" idx="2"/>
              <a:endCxn id="86" idx="0"/>
            </p:cNvCxnSpPr>
            <p:nvPr/>
          </p:nvCxnSpPr>
          <p:spPr>
            <a:xfrm flipH="1">
              <a:off x="3815844" y="3507478"/>
              <a:ext cx="0" cy="23569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矩形 104"/>
            <p:cNvSpPr/>
            <p:nvPr/>
          </p:nvSpPr>
          <p:spPr>
            <a:xfrm>
              <a:off x="5618652" y="1848246"/>
              <a:ext cx="1049547" cy="503449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Variable RF power splitter</a:t>
              </a:r>
              <a:endParaRPr lang="zh-CN" alt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6" name="组合 105"/>
            <p:cNvGrpSpPr/>
            <p:nvPr/>
          </p:nvGrpSpPr>
          <p:grpSpPr>
            <a:xfrm>
              <a:off x="4543425" y="1658444"/>
              <a:ext cx="1034263" cy="736362"/>
              <a:chOff x="4243934" y="1019758"/>
              <a:chExt cx="1379016" cy="981816"/>
            </a:xfrm>
          </p:grpSpPr>
          <p:pic>
            <p:nvPicPr>
              <p:cNvPr id="122" name="图片 12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243934" y="1019758"/>
                <a:ext cx="1379016" cy="981816"/>
              </a:xfrm>
              <a:prstGeom prst="rect">
                <a:avLst/>
              </a:prstGeom>
              <a:ln w="19050">
                <a:noFill/>
              </a:ln>
            </p:spPr>
          </p:pic>
          <p:sp>
            <p:nvSpPr>
              <p:cNvPr id="123" name="矩形 122"/>
              <p:cNvSpPr/>
              <p:nvPr/>
            </p:nvSpPr>
            <p:spPr>
              <a:xfrm>
                <a:off x="5303139" y="1044077"/>
                <a:ext cx="172431" cy="144073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07" name="直接箭头连接符 106"/>
            <p:cNvCxnSpPr>
              <a:stCxn id="96" idx="0"/>
              <a:endCxn id="105" idx="2"/>
            </p:cNvCxnSpPr>
            <p:nvPr/>
          </p:nvCxnSpPr>
          <p:spPr>
            <a:xfrm flipH="1" flipV="1">
              <a:off x="6143426" y="2351695"/>
              <a:ext cx="0" cy="17695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矩形 107"/>
            <p:cNvSpPr/>
            <p:nvPr/>
          </p:nvSpPr>
          <p:spPr>
            <a:xfrm>
              <a:off x="6917148" y="1925820"/>
              <a:ext cx="1004960" cy="34718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X-band </a:t>
              </a:r>
              <a:r>
                <a:rPr lang="en-US" altLang="zh-CN" sz="16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test structures </a:t>
              </a:r>
              <a:endParaRPr lang="zh-CN" alt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9" name="直接箭头连接符 108"/>
            <p:cNvCxnSpPr>
              <a:stCxn id="105" idx="3"/>
              <a:endCxn id="108" idx="1"/>
            </p:cNvCxnSpPr>
            <p:nvPr/>
          </p:nvCxnSpPr>
          <p:spPr>
            <a:xfrm flipV="1">
              <a:off x="6668199" y="2099412"/>
              <a:ext cx="248949" cy="55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矩形 109"/>
            <p:cNvSpPr/>
            <p:nvPr/>
          </p:nvSpPr>
          <p:spPr>
            <a:xfrm>
              <a:off x="6974255" y="2514913"/>
              <a:ext cx="891392" cy="34718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XC72 on beamline</a:t>
              </a:r>
              <a:endParaRPr lang="zh-CN" alt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1" name="直接箭头连接符 110"/>
            <p:cNvCxnSpPr/>
            <p:nvPr/>
          </p:nvCxnSpPr>
          <p:spPr>
            <a:xfrm>
              <a:off x="6668199" y="2350651"/>
              <a:ext cx="293208" cy="22619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文本框 111"/>
            <p:cNvSpPr txBox="1"/>
            <p:nvPr/>
          </p:nvSpPr>
          <p:spPr>
            <a:xfrm>
              <a:off x="1431324" y="1749563"/>
              <a:ext cx="1246793" cy="540437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marL="214313" indent="-214313">
                <a:buFont typeface="Wingdings" panose="05000000000000000000" pitchFamily="2" charset="2"/>
                <a:buChar char="n"/>
              </a:pPr>
              <a:r>
                <a:rPr lang="en-US" altLang="zh-CN" sz="16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Available</a:t>
              </a:r>
            </a:p>
            <a:p>
              <a:pPr marL="214313" indent="-214313">
                <a:buFont typeface="Wingdings" panose="05000000000000000000" pitchFamily="2" charset="2"/>
                <a:buChar char="n"/>
              </a:pPr>
              <a:r>
                <a:rPr lang="en-US" altLang="zh-CN" sz="1600" b="1" dirty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 fabrication</a:t>
              </a:r>
            </a:p>
            <a:p>
              <a:pPr marL="214313" indent="-214313">
                <a:buFont typeface="Wingdings" panose="05000000000000000000" pitchFamily="2" charset="2"/>
                <a:buChar char="n"/>
              </a:pPr>
              <a:r>
                <a:rPr lang="en-US" altLang="zh-CN" sz="16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 design</a:t>
              </a:r>
              <a:endParaRPr lang="zh-CN" alt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13" name="图片 1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77155" y="4110140"/>
              <a:ext cx="1939993" cy="1378894"/>
            </a:xfrm>
            <a:prstGeom prst="rect">
              <a:avLst/>
            </a:prstGeom>
            <a:ln w="19050">
              <a:noFill/>
            </a:ln>
          </p:spPr>
        </p:pic>
        <p:pic>
          <p:nvPicPr>
            <p:cNvPr id="114" name="图片 113"/>
            <p:cNvPicPr>
              <a:picLocks noChangeAspect="1"/>
            </p:cNvPicPr>
            <p:nvPr/>
          </p:nvPicPr>
          <p:blipFill rotWithShape="1">
            <a:blip r:embed="rId4"/>
            <a:srcRect l="16588" r="16657"/>
            <a:stretch/>
          </p:blipFill>
          <p:spPr>
            <a:xfrm>
              <a:off x="3278958" y="2221037"/>
              <a:ext cx="1172895" cy="986261"/>
            </a:xfrm>
            <a:prstGeom prst="rect">
              <a:avLst/>
            </a:prstGeom>
            <a:ln w="19050">
              <a:noFill/>
            </a:ln>
          </p:spPr>
        </p:pic>
        <p:pic>
          <p:nvPicPr>
            <p:cNvPr id="115" name="图片 114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29" t="13069" b="7363"/>
            <a:stretch/>
          </p:blipFill>
          <p:spPr>
            <a:xfrm>
              <a:off x="3400834" y="4153921"/>
              <a:ext cx="830021" cy="1230600"/>
            </a:xfrm>
            <a:prstGeom prst="rect">
              <a:avLst/>
            </a:prstGeom>
            <a:ln w="19050">
              <a:noFill/>
            </a:ln>
          </p:spPr>
        </p:pic>
        <p:pic>
          <p:nvPicPr>
            <p:cNvPr id="116" name="图片 115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587" t="30333" r="5759" b="42441"/>
            <a:stretch/>
          </p:blipFill>
          <p:spPr>
            <a:xfrm>
              <a:off x="2384311" y="3092785"/>
              <a:ext cx="808916" cy="490804"/>
            </a:xfrm>
            <a:prstGeom prst="rect">
              <a:avLst/>
            </a:prstGeom>
            <a:ln w="19050">
              <a:noFill/>
            </a:ln>
          </p:spPr>
        </p:pic>
        <p:pic>
          <p:nvPicPr>
            <p:cNvPr id="117" name="图片 116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08" t="28055" b="23750"/>
            <a:stretch/>
          </p:blipFill>
          <p:spPr>
            <a:xfrm>
              <a:off x="1510404" y="4242413"/>
              <a:ext cx="1252231" cy="490433"/>
            </a:xfrm>
            <a:prstGeom prst="rect">
              <a:avLst/>
            </a:prstGeom>
            <a:ln w="19050">
              <a:noFill/>
            </a:ln>
          </p:spPr>
        </p:pic>
        <p:pic>
          <p:nvPicPr>
            <p:cNvPr id="118" name="图片 117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13" t="67388" r="17470" b="6584"/>
            <a:stretch/>
          </p:blipFill>
          <p:spPr>
            <a:xfrm>
              <a:off x="6696059" y="3359418"/>
              <a:ext cx="1352401" cy="483114"/>
            </a:xfrm>
            <a:prstGeom prst="rect">
              <a:avLst/>
            </a:prstGeom>
            <a:ln w="19050">
              <a:noFill/>
            </a:ln>
          </p:spPr>
        </p:pic>
        <p:pic>
          <p:nvPicPr>
            <p:cNvPr id="119" name="图片 118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17148" y="4082182"/>
              <a:ext cx="547742" cy="1374077"/>
            </a:xfrm>
            <a:prstGeom prst="rect">
              <a:avLst/>
            </a:prstGeom>
            <a:ln w="19050">
              <a:noFill/>
            </a:ln>
          </p:spPr>
        </p:pic>
        <p:pic>
          <p:nvPicPr>
            <p:cNvPr id="120" name="图片 119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35" t="12674"/>
            <a:stretch/>
          </p:blipFill>
          <p:spPr>
            <a:xfrm>
              <a:off x="4595386" y="3109827"/>
              <a:ext cx="784058" cy="551774"/>
            </a:xfrm>
            <a:prstGeom prst="rect">
              <a:avLst/>
            </a:prstGeom>
            <a:ln w="19050">
              <a:noFill/>
            </a:ln>
          </p:spPr>
        </p:pic>
        <p:pic>
          <p:nvPicPr>
            <p:cNvPr id="121" name="图片 120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750" t="5568" r="20125" b="15440"/>
            <a:stretch/>
          </p:blipFill>
          <p:spPr>
            <a:xfrm>
              <a:off x="4537093" y="2442190"/>
              <a:ext cx="882440" cy="626850"/>
            </a:xfrm>
            <a:prstGeom prst="rect">
              <a:avLst/>
            </a:prstGeom>
            <a:ln w="19050"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38495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5082" y="96922"/>
            <a:ext cx="7886700" cy="821836"/>
          </a:xfrm>
        </p:spPr>
        <p:txBody>
          <a:bodyPr>
            <a:normAutofit/>
          </a:bodyPr>
          <a:lstStyle/>
          <a:p>
            <a:r>
              <a:rPr lang="en-US" altLang="zh-CN" sz="4000" dirty="0" smtClean="0"/>
              <a:t>Klystron</a:t>
            </a:r>
            <a:endParaRPr lang="zh-CN" altLang="en-US" sz="40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9" t="13069" b="7363"/>
          <a:stretch/>
        </p:blipFill>
        <p:spPr>
          <a:xfrm>
            <a:off x="977695" y="3341251"/>
            <a:ext cx="1625916" cy="241060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56171" y="1212623"/>
            <a:ext cx="25508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11.424GHz Klystron</a:t>
            </a:r>
          </a:p>
          <a:p>
            <a:pPr algn="ctr"/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(CPI:VKX-8311B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/>
            <a:r>
              <a:rPr lang="en-US" altLang="zh-CN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52.6 MW 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achieved in the factory test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5892188"/>
              </p:ext>
            </p:extLst>
          </p:nvPr>
        </p:nvGraphicFramePr>
        <p:xfrm>
          <a:off x="3467100" y="2479863"/>
          <a:ext cx="4622800" cy="26195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15824">
                  <a:extLst>
                    <a:ext uri="{9D8B030D-6E8A-4147-A177-3AD203B41FA5}">
                      <a16:colId xmlns:a16="http://schemas.microsoft.com/office/drawing/2014/main" val="2075779779"/>
                    </a:ext>
                  </a:extLst>
                </a:gridCol>
                <a:gridCol w="1506976">
                  <a:extLst>
                    <a:ext uri="{9D8B030D-6E8A-4147-A177-3AD203B41FA5}">
                      <a16:colId xmlns:a16="http://schemas.microsoft.com/office/drawing/2014/main" val="2305553621"/>
                    </a:ext>
                  </a:extLst>
                </a:gridCol>
              </a:tblGrid>
              <a:tr h="219572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Peak Output Power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52.6 MW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902845299"/>
                  </a:ext>
                </a:extLst>
              </a:tr>
              <a:tr h="219572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Pulse Length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1.5 us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677071702"/>
                  </a:ext>
                </a:extLst>
              </a:tr>
              <a:tr h="379260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Average Output Power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4.75 kW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959143730"/>
                  </a:ext>
                </a:extLst>
              </a:tr>
              <a:tr h="219572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Drive</a:t>
                      </a:r>
                      <a:r>
                        <a:rPr lang="en-US" altLang="zh-CN" sz="2000" baseline="0" dirty="0" smtClean="0"/>
                        <a:t> Power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470 W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623654990"/>
                  </a:ext>
                </a:extLst>
              </a:tr>
              <a:tr h="219572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Gain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50.5 dB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317610621"/>
                  </a:ext>
                </a:extLst>
              </a:tr>
              <a:tr h="219572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Efficiency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43.1 %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505189528"/>
                  </a:ext>
                </a:extLst>
              </a:tr>
              <a:tr h="219572"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-1dB Bandwidth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/>
                        <a:t>36.0 MHz</a:t>
                      </a:r>
                      <a:endParaRPr lang="zh-CN" altLang="en-US" sz="2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062198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467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dirty="0" smtClean="0"/>
              <a:t>Modulator</a:t>
            </a:r>
            <a:endParaRPr 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ScandiNova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l="20690" r="24490" b="8131"/>
          <a:stretch/>
        </p:blipFill>
        <p:spPr>
          <a:xfrm>
            <a:off x="5485719" y="612389"/>
            <a:ext cx="2711965" cy="2551142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218482" y="3123963"/>
            <a:ext cx="6136940" cy="2603493"/>
            <a:chOff x="2646575" y="3411169"/>
            <a:chExt cx="4614227" cy="176291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/>
            <a:srcRect l="2352" r="4028"/>
            <a:stretch/>
          </p:blipFill>
          <p:spPr>
            <a:xfrm>
              <a:off x="2646575" y="3411169"/>
              <a:ext cx="4614227" cy="1762912"/>
            </a:xfrm>
            <a:prstGeom prst="rect">
              <a:avLst/>
            </a:prstGeom>
          </p:spPr>
        </p:pic>
        <p:sp>
          <p:nvSpPr>
            <p:cNvPr id="7" name="圆角矩形 6"/>
            <p:cNvSpPr/>
            <p:nvPr/>
          </p:nvSpPr>
          <p:spPr>
            <a:xfrm>
              <a:off x="5988182" y="4661141"/>
              <a:ext cx="1271652" cy="144297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8" name="矩形 7"/>
          <p:cNvSpPr/>
          <p:nvPr/>
        </p:nvSpPr>
        <p:spPr>
          <a:xfrm>
            <a:off x="911399" y="6258021"/>
            <a:ext cx="658174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hlinkClick r:id="rId4"/>
              </a:rPr>
              <a:t>http://www.scandinovasystems.com/solid-state-modulator-no-400-from-</a:t>
            </a:r>
            <a:r>
              <a:rPr lang="zh-CN" altLang="en-US" sz="1200" dirty="0" smtClean="0">
                <a:hlinkClick r:id="rId4"/>
              </a:rPr>
              <a:t>scandinova</a:t>
            </a:r>
            <a:r>
              <a:rPr lang="zh-CN" altLang="en-US" sz="1200" dirty="0" smtClean="0"/>
              <a:t> 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046895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13824" y="201545"/>
            <a:ext cx="7310804" cy="707536"/>
          </a:xfrm>
        </p:spPr>
        <p:txBody>
          <a:bodyPr>
            <a:normAutofit/>
          </a:bodyPr>
          <a:lstStyle/>
          <a:p>
            <a:r>
              <a:rPr lang="en-US" altLang="zh-CN" sz="4000" dirty="0" smtClean="0"/>
              <a:t>SSA</a:t>
            </a:r>
            <a:endParaRPr lang="zh-CN" altLang="en-US" sz="40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059994"/>
              </p:ext>
            </p:extLst>
          </p:nvPr>
        </p:nvGraphicFramePr>
        <p:xfrm>
          <a:off x="1770512" y="4378927"/>
          <a:ext cx="5347504" cy="20895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93089">
                  <a:extLst>
                    <a:ext uri="{9D8B030D-6E8A-4147-A177-3AD203B41FA5}">
                      <a16:colId xmlns:a16="http://schemas.microsoft.com/office/drawing/2014/main" val="4254903908"/>
                    </a:ext>
                  </a:extLst>
                </a:gridCol>
                <a:gridCol w="2854415">
                  <a:extLst>
                    <a:ext uri="{9D8B030D-6E8A-4147-A177-3AD203B41FA5}">
                      <a16:colId xmlns:a16="http://schemas.microsoft.com/office/drawing/2014/main" val="843653956"/>
                    </a:ext>
                  </a:extLst>
                </a:gridCol>
              </a:tblGrid>
              <a:tr h="377415">
                <a:tc>
                  <a:txBody>
                    <a:bodyPr/>
                    <a:lstStyle/>
                    <a:p>
                      <a:r>
                        <a:rPr lang="en-US" altLang="zh-CN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Frequency Range</a:t>
                      </a:r>
                      <a:endParaRPr lang="zh-CN" alt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11.404-11.444 GHz</a:t>
                      </a:r>
                      <a:endParaRPr lang="zh-CN" alt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610648612"/>
                  </a:ext>
                </a:extLst>
              </a:tr>
              <a:tr h="377415">
                <a:tc>
                  <a:txBody>
                    <a:bodyPr/>
                    <a:lstStyle/>
                    <a:p>
                      <a:r>
                        <a:rPr lang="en-US" altLang="zh-CN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Gain Small Signal</a:t>
                      </a:r>
                      <a:endParaRPr lang="zh-CN" alt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 dB</a:t>
                      </a:r>
                      <a:endParaRPr lang="zh-CN" alt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953690034"/>
                  </a:ext>
                </a:extLst>
              </a:tr>
              <a:tr h="377415">
                <a:tc>
                  <a:txBody>
                    <a:bodyPr/>
                    <a:lstStyle/>
                    <a:p>
                      <a:r>
                        <a:rPr lang="en-US" altLang="zh-CN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Gain Flatness</a:t>
                      </a:r>
                      <a:endParaRPr lang="zh-CN" alt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</a:t>
                      </a:r>
                      <a:r>
                        <a:rPr lang="en-US" altLang="zh-CN" sz="20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dB</a:t>
                      </a:r>
                      <a:endParaRPr lang="zh-CN" alt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511206465"/>
                  </a:ext>
                </a:extLst>
              </a:tr>
              <a:tr h="579930">
                <a:tc>
                  <a:txBody>
                    <a:bodyPr/>
                    <a:lstStyle/>
                    <a:p>
                      <a:r>
                        <a:rPr lang="en-US" altLang="zh-CN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Peak Output Power</a:t>
                      </a:r>
                      <a:endParaRPr lang="zh-CN" alt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61.8 </a:t>
                      </a:r>
                      <a:r>
                        <a:rPr lang="en-US" altLang="zh-CN" sz="20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dBm</a:t>
                      </a:r>
                      <a:r>
                        <a:rPr lang="en-US" altLang="zh-CN" sz="20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(5us, 100Hz)</a:t>
                      </a:r>
                      <a:endParaRPr lang="zh-CN" alt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512138727"/>
                  </a:ext>
                </a:extLst>
              </a:tr>
              <a:tr h="377415">
                <a:tc>
                  <a:txBody>
                    <a:bodyPr/>
                    <a:lstStyle/>
                    <a:p>
                      <a:r>
                        <a:rPr lang="en-US" altLang="zh-CN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Pulse</a:t>
                      </a:r>
                      <a:r>
                        <a:rPr lang="en-US" altLang="zh-CN" sz="20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Droop</a:t>
                      </a:r>
                      <a:endParaRPr lang="zh-CN" alt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altLang="zh-CN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 dB (5 us, 100Hz)</a:t>
                      </a:r>
                      <a:endParaRPr lang="zh-CN" alt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447852631"/>
                  </a:ext>
                </a:extLst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62" t="15461" r="5759" b="38881"/>
          <a:stretch/>
        </p:blipFill>
        <p:spPr>
          <a:xfrm>
            <a:off x="748898" y="1402299"/>
            <a:ext cx="7454900" cy="2686985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5480050" y="1929398"/>
            <a:ext cx="2927350" cy="215265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文本框 5"/>
          <p:cNvSpPr txBox="1"/>
          <p:nvPr/>
        </p:nvSpPr>
        <p:spPr>
          <a:xfrm>
            <a:off x="869950" y="914877"/>
            <a:ext cx="4127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From </a:t>
            </a:r>
            <a:r>
              <a:rPr lang="en-US" sz="2400" b="1" dirty="0" smtClean="0">
                <a:solidFill>
                  <a:srgbClr val="FF0000"/>
                </a:solidFill>
              </a:rPr>
              <a:t>Microwave 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Amps</a:t>
            </a:r>
            <a:r>
              <a:rPr lang="en-US" altLang="zh-CN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1462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LLRF </a:t>
            </a:r>
            <a:r>
              <a:rPr lang="en-US" altLang="zh-CN" sz="4000" dirty="0" smtClean="0"/>
              <a:t>system</a:t>
            </a:r>
            <a:endParaRPr 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85101" y="1114447"/>
            <a:ext cx="5512909" cy="170021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Using existing S-band RF system</a:t>
            </a:r>
          </a:p>
          <a:p>
            <a:r>
              <a:rPr lang="en-US" sz="2400" dirty="0" smtClean="0"/>
              <a:t>2856</a:t>
            </a:r>
            <a:r>
              <a:rPr lang="zh-CN" altLang="en-US" sz="2400" dirty="0" smtClean="0"/>
              <a:t>*</a:t>
            </a:r>
            <a:r>
              <a:rPr lang="en-US" altLang="zh-CN" sz="2400" dirty="0" smtClean="0"/>
              <a:t>3 + 2856(modulated)</a:t>
            </a:r>
            <a:endParaRPr lang="en-US" sz="24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925" y="2901004"/>
            <a:ext cx="7478726" cy="312215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597538" y="4803140"/>
            <a:ext cx="1996166" cy="1996166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4"/>
          <a:stretch>
            <a:fillRect/>
          </a:stretch>
        </p:blipFill>
        <p:spPr>
          <a:xfrm>
            <a:off x="729967" y="1069782"/>
            <a:ext cx="2379938" cy="178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54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dirty="0" smtClean="0"/>
              <a:t>RF components</a:t>
            </a:r>
            <a:endParaRPr lang="zh-CN" altLang="en-US" sz="40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80252" y="1713222"/>
            <a:ext cx="1261578" cy="21652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580" y="2161112"/>
            <a:ext cx="1567967" cy="11759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/>
          <a:srcRect r="7650"/>
          <a:stretch/>
        </p:blipFill>
        <p:spPr>
          <a:xfrm>
            <a:off x="395586" y="3650194"/>
            <a:ext cx="4033586" cy="294170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50" t="5568" r="20125" b="15440"/>
          <a:stretch/>
        </p:blipFill>
        <p:spPr>
          <a:xfrm>
            <a:off x="6743650" y="1986216"/>
            <a:ext cx="2102710" cy="149367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6"/>
          <a:srcRect l="4869" r="6140"/>
          <a:stretch/>
        </p:blipFill>
        <p:spPr>
          <a:xfrm>
            <a:off x="4715374" y="3688215"/>
            <a:ext cx="3958345" cy="2903684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456749" y="999681"/>
            <a:ext cx="2946866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Directional 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coupler </a:t>
            </a:r>
          </a:p>
          <a:p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(In fabrication) </a:t>
            </a:r>
          </a:p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 = -60 dB; S</a:t>
            </a:r>
            <a:r>
              <a:rPr lang="en-US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 = -97 dB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966137" y="984965"/>
            <a:ext cx="328184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Vacuum port(In fabrication) </a:t>
            </a:r>
          </a:p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Reflection = -50 dB;</a:t>
            </a:r>
          </a:p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Isolation = -73 dB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7976" y="2124190"/>
            <a:ext cx="1953495" cy="1249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55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997" y="1577850"/>
            <a:ext cx="5411624" cy="405872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dirty="0" smtClean="0"/>
              <a:t>RF components</a:t>
            </a:r>
            <a:endParaRPr lang="zh-CN" altLang="en-US" sz="4000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13" r="8038"/>
          <a:stretch/>
        </p:blipFill>
        <p:spPr>
          <a:xfrm>
            <a:off x="680418" y="3321369"/>
            <a:ext cx="2665946" cy="2046540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680418" y="1496986"/>
            <a:ext cx="2775280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teel stainless RF load (Homemade one)</a:t>
            </a:r>
          </a:p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Reflection = -23 dB;</a:t>
            </a:r>
          </a:p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(Also </a:t>
            </a:r>
            <a:r>
              <a:rPr lang="en-US" altLang="zh-CN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borrowd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 from CERN)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1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522</TotalTime>
  <Words>843</Words>
  <Application>Microsoft Office PowerPoint</Application>
  <PresentationFormat>全屏显示(4:3)</PresentationFormat>
  <Paragraphs>210</Paragraphs>
  <Slides>18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等线</vt:lpstr>
      <vt:lpstr>等线 Light</vt:lpstr>
      <vt:lpstr>楷体_GB2312</vt:lpstr>
      <vt:lpstr>宋体</vt:lpstr>
      <vt:lpstr>Arial</vt:lpstr>
      <vt:lpstr>Calibri</vt:lpstr>
      <vt:lpstr>Calibri Light</vt:lpstr>
      <vt:lpstr>Cambria Math</vt:lpstr>
      <vt:lpstr>Times New Roman</vt:lpstr>
      <vt:lpstr>Wingdings</vt:lpstr>
      <vt:lpstr>Office 主题​​</vt:lpstr>
      <vt:lpstr>Tsinghua High-power  X-band test stand plans</vt:lpstr>
      <vt:lpstr>Layout</vt:lpstr>
      <vt:lpstr>Status of Tsinghua X-band test stand</vt:lpstr>
      <vt:lpstr>Klystron</vt:lpstr>
      <vt:lpstr>Modulator</vt:lpstr>
      <vt:lpstr>SSA</vt:lpstr>
      <vt:lpstr>LLRF system</vt:lpstr>
      <vt:lpstr>RF components</vt:lpstr>
      <vt:lpstr>RF components</vt:lpstr>
      <vt:lpstr>RF pulse compressor</vt:lpstr>
      <vt:lpstr>Test plan</vt:lpstr>
      <vt:lpstr>Choke-mode</vt:lpstr>
      <vt:lpstr>Open structure</vt:lpstr>
      <vt:lpstr>TTX XC-72 structure</vt:lpstr>
      <vt:lpstr>X-band 3.5-cell photocathode gun</vt:lpstr>
      <vt:lpstr>Emittance vs. gradient in the gun</vt:lpstr>
      <vt:lpstr>Field emission/dark current study in 1.5-cell gun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accb529</cp:lastModifiedBy>
  <cp:revision>49</cp:revision>
  <dcterms:created xsi:type="dcterms:W3CDTF">2017-06-12T04:14:20Z</dcterms:created>
  <dcterms:modified xsi:type="dcterms:W3CDTF">2017-06-12T21:05:59Z</dcterms:modified>
</cp:coreProperties>
</file>