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078" r:id="rId3"/>
    <p:sldMasterId id="2147484530" r:id="rId4"/>
    <p:sldMasterId id="2147484532" r:id="rId5"/>
    <p:sldMasterId id="2147484539" r:id="rId6"/>
    <p:sldMasterId id="2147484564" r:id="rId7"/>
    <p:sldMasterId id="2147484589" r:id="rId8"/>
  </p:sldMasterIdLst>
  <p:notesMasterIdLst>
    <p:notesMasterId r:id="rId22"/>
  </p:notesMasterIdLst>
  <p:handoutMasterIdLst>
    <p:handoutMasterId r:id="rId23"/>
  </p:handoutMasterIdLst>
  <p:sldIdLst>
    <p:sldId id="1720" r:id="rId9"/>
    <p:sldId id="1721" r:id="rId10"/>
    <p:sldId id="1722" r:id="rId11"/>
    <p:sldId id="1726" r:id="rId12"/>
    <p:sldId id="1727" r:id="rId13"/>
    <p:sldId id="1728" r:id="rId14"/>
    <p:sldId id="1729" r:id="rId15"/>
    <p:sldId id="1737" r:id="rId16"/>
    <p:sldId id="1730" r:id="rId17"/>
    <p:sldId id="1735" r:id="rId18"/>
    <p:sldId id="1733" r:id="rId19"/>
    <p:sldId id="1736" r:id="rId20"/>
    <p:sldId id="1734" r:id="rId21"/>
  </p:sldIdLst>
  <p:sldSz cx="12192000" cy="6858000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5FF30"/>
    <a:srgbClr val="00FF00"/>
    <a:srgbClr val="33CC33"/>
    <a:srgbClr val="990033"/>
    <a:srgbClr val="009900"/>
    <a:srgbClr val="D00000"/>
    <a:srgbClr val="E20000"/>
    <a:srgbClr val="8C441C"/>
    <a:srgbClr val="994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64" autoAdjust="0"/>
  </p:normalViewPr>
  <p:slideViewPr>
    <p:cSldViewPr>
      <p:cViewPr varScale="1">
        <p:scale>
          <a:sx n="115" d="100"/>
          <a:sy n="115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64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16/03/2017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1" y="4725144"/>
            <a:ext cx="5162616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87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" y="37708"/>
            <a:ext cx="5033277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2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4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theme" Target="../theme/theme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391477" y="836712"/>
            <a:ext cx="1080052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	Magnet-Beam Coordination 1 – Alternative and Flat Beam Triplet, 17</a:t>
            </a:r>
            <a:r>
              <a:rPr lang="en-GB" sz="900" baseline="30000" dirty="0" smtClean="0">
                <a:solidFill>
                  <a:srgbClr val="FFFFFF"/>
                </a:solidFill>
                <a:latin typeface="Arial" pitchFamily="34" charset="0"/>
              </a:rPr>
              <a:t>th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March 2017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371" r:id="rId2"/>
    <p:sldLayoutId id="2147484154" r:id="rId3"/>
    <p:sldLayoutId id="2147484198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Designing the Inner Triplet of the FCC, JAI Fest, 2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nd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December 2016                 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 userDrawn="1"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487488" y="836712"/>
            <a:ext cx="10704512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4776" y="836712"/>
            <a:ext cx="1218722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07" r:id="rId18"/>
    <p:sldLayoutId id="2147484608" r:id="rId19"/>
    <p:sldLayoutId id="2147484609" r:id="rId2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196752"/>
            <a:ext cx="7772400" cy="1143000"/>
          </a:xfrm>
        </p:spPr>
        <p:txBody>
          <a:bodyPr/>
          <a:lstStyle/>
          <a:p>
            <a:r>
              <a:rPr lang="en-US" sz="3200" dirty="0" smtClean="0"/>
              <a:t>Alternative and Flat </a:t>
            </a:r>
            <a:r>
              <a:rPr lang="en-US" sz="3200" dirty="0"/>
              <a:t>Beam </a:t>
            </a:r>
            <a:r>
              <a:rPr lang="en-US" sz="3200" dirty="0" smtClean="0"/>
              <a:t>Triplet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3552" y="2564904"/>
            <a:ext cx="8208912" cy="1993776"/>
          </a:xfrm>
        </p:spPr>
        <p:txBody>
          <a:bodyPr/>
          <a:lstStyle/>
          <a:p>
            <a:endParaRPr lang="en-US" sz="2000" dirty="0"/>
          </a:p>
          <a:p>
            <a:r>
              <a:rPr lang="en-US" sz="2000" dirty="0"/>
              <a:t>Léon van </a:t>
            </a:r>
            <a:r>
              <a:rPr lang="en-US" sz="2000" dirty="0" smtClean="0"/>
              <a:t>Riesen-Haupt</a:t>
            </a:r>
            <a:endParaRPr lang="en-US" sz="1400" b="0" dirty="0"/>
          </a:p>
          <a:p>
            <a:r>
              <a:rPr lang="en-US" sz="2000" b="0" dirty="0" smtClean="0"/>
              <a:t>17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March 2017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de-DE" b="0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b="0" i="1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20</m:t>
                    </m:r>
                    <m:r>
                      <m:rPr>
                        <m:sty m:val="p"/>
                      </m:rPr>
                      <a:rPr lang="de-DE" b="0">
                        <a:latin typeface="Cambria Math"/>
                      </a:rPr>
                      <m:t>cm</m:t>
                    </m:r>
                  </m:oMath>
                </a14:m>
                <a:r>
                  <a:rPr lang="en-GB" dirty="0" smtClean="0"/>
                  <a:t> in Hybrid Triplet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3944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392144" y="1124744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i="1" smtClean="0">
                          <a:latin typeface="Cambria Math"/>
                        </a:rPr>
                        <m:t>1</m:t>
                      </m:r>
                      <m:r>
                        <a:rPr lang="de-DE" sz="2800" b="0" i="1" smtClean="0">
                          <a:latin typeface="Cambria Math"/>
                        </a:rPr>
                        <m:t>1.5</m:t>
                      </m:r>
                      <m:r>
                        <a:rPr lang="de-DE" sz="2800" b="0" i="1" smtClean="0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1124744"/>
                <a:ext cx="367240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4" t="4396" r="17531" b="9233"/>
          <a:stretch/>
        </p:blipFill>
        <p:spPr bwMode="auto">
          <a:xfrm>
            <a:off x="912812" y="993131"/>
            <a:ext cx="5183187" cy="5411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4" t="4324" r="14685" b="8094"/>
          <a:stretch/>
        </p:blipFill>
        <p:spPr bwMode="auto">
          <a:xfrm>
            <a:off x="6196013" y="1942629"/>
            <a:ext cx="5080000" cy="451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2585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dirty="0" smtClean="0"/>
                  <a:t>Make triplet longer by adding more magnets</a:t>
                </a:r>
              </a:p>
              <a:p>
                <a:pPr lvl="1"/>
                <a:r>
                  <a:rPr lang="en-GB" sz="2000" dirty="0" smtClean="0"/>
                  <a:t>2-4-2 or 3-4-3</a:t>
                </a:r>
              </a:p>
              <a:p>
                <a:pPr lvl="1"/>
                <a:r>
                  <a:rPr lang="en-GB" sz="2000" dirty="0" smtClean="0"/>
                  <a:t>More flexibility with shorter magnets</a:t>
                </a:r>
              </a:p>
              <a:p>
                <a:pPr lvl="2"/>
                <a:r>
                  <a:rPr lang="en-GB" sz="1800" dirty="0" smtClean="0"/>
                  <a:t>Maybe worse for radiation or optics</a:t>
                </a:r>
              </a:p>
              <a:p>
                <a:r>
                  <a:rPr lang="en-GB" sz="2400" dirty="0" smtClean="0"/>
                  <a:t>Vary shielding in quads</a:t>
                </a:r>
              </a:p>
              <a:p>
                <a:pPr lvl="1"/>
                <a:r>
                  <a:rPr lang="en-GB" sz="2000" dirty="0" smtClean="0"/>
                  <a:t>Maybe only one segment of the quads has to be replaced</a:t>
                </a:r>
              </a:p>
              <a:p>
                <a:pPr lvl="1"/>
                <a:r>
                  <a:rPr lang="en-GB" sz="2000" dirty="0" smtClean="0"/>
                  <a:t>Need extensive radiation studies</a:t>
                </a:r>
              </a:p>
              <a:p>
                <a:pPr lvl="1"/>
                <a:r>
                  <a:rPr lang="en-GB" sz="2000" dirty="0" smtClean="0"/>
                  <a:t>Could have one quad with shorter lifetime than others (Sacrificial quads)</a:t>
                </a:r>
              </a:p>
              <a:p>
                <a:r>
                  <a:rPr lang="en-GB" sz="2400" dirty="0" smtClean="0"/>
                  <a:t>Compromise with</a:t>
                </a:r>
                <a14:m>
                  <m:oMath xmlns:m="http://schemas.openxmlformats.org/officeDocument/2006/math">
                    <m:r>
                      <a:rPr lang="de-DE" sz="2400" b="1" i="1" smtClean="0">
                        <a:latin typeface="Cambria Math"/>
                      </a:rPr>
                      <m:t> </m:t>
                    </m:r>
                    <m:r>
                      <a:rPr lang="de-DE" sz="2400" b="1" i="1" smtClean="0">
                        <a:latin typeface="Cambria Math"/>
                      </a:rPr>
                      <m:t>𝝈</m:t>
                    </m:r>
                  </m:oMath>
                </a14:m>
                <a:endParaRPr lang="en-GB" sz="2400" dirty="0" smtClean="0"/>
              </a:p>
              <a:p>
                <a:pPr lvl="1"/>
                <a:r>
                  <a:rPr lang="en-GB" sz="2000" dirty="0" smtClean="0"/>
                  <a:t>E.g. scrape more beam if we really need lower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sz="2000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GB" sz="2000" dirty="0" smtClean="0"/>
              </a:p>
              <a:p>
                <a:r>
                  <a:rPr lang="en-GB" sz="2400" dirty="0" smtClean="0"/>
                  <a:t>See how it affects integrated luminosity</a:t>
                </a:r>
              </a:p>
              <a:p>
                <a:pPr lvl="1"/>
                <a:r>
                  <a:rPr lang="en-GB" sz="2000" dirty="0" smtClean="0"/>
                  <a:t>FCC is very different to everything so far</a:t>
                </a:r>
              </a:p>
              <a:p>
                <a:r>
                  <a:rPr lang="en-GB" sz="2400" dirty="0" smtClean="0"/>
                  <a:t>Higher</a:t>
                </a:r>
                <a14:m>
                  <m:oMath xmlns:m="http://schemas.openxmlformats.org/officeDocument/2006/math">
                    <m:r>
                      <a:rPr lang="de-DE" sz="2400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sz="2400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 smtClean="0"/>
                  <a:t> maybe at lower current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24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Arounds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974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2284" y="1052736"/>
                <a:ext cx="10944356" cy="5544914"/>
              </a:xfrm>
            </p:spPr>
            <p:txBody>
              <a:bodyPr/>
              <a:lstStyle/>
              <a:p>
                <a:r>
                  <a:rPr lang="en-GB" dirty="0" smtClean="0"/>
                  <a:t>Designed a triplet that:</a:t>
                </a:r>
              </a:p>
              <a:p>
                <a:pPr lvl="1"/>
                <a:r>
                  <a:rPr lang="en-GB" dirty="0" smtClean="0"/>
                  <a:t>Fulfils magnet requirements (?)</a:t>
                </a:r>
              </a:p>
              <a:p>
                <a:pPr lvl="2"/>
                <a:r>
                  <a:rPr lang="en-GB" dirty="0" smtClean="0"/>
                  <a:t>28 Identical magnets: 15 m long, 84.6 mm coil radius, 109-125 T/m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Can accommodate nominal round and flat optics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000" b="1" i="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000" b="1" i="0" dirty="0">
                        <a:latin typeface="Cambria Math"/>
                      </a:rPr>
                      <m:t>=</m:t>
                    </m:r>
                    <m:r>
                      <a:rPr lang="en-GB" sz="2000" b="1" i="0" dirty="0">
                        <a:latin typeface="Cambria Math"/>
                      </a:rPr>
                      <m:t>𝟎</m:t>
                    </m:r>
                    <m:r>
                      <a:rPr lang="en-GB" sz="2000" b="1" i="0" dirty="0">
                        <a:latin typeface="Cambria Math"/>
                      </a:rPr>
                      <m:t>.</m:t>
                    </m:r>
                    <m:r>
                      <a:rPr lang="en-GB" sz="2000" b="1" i="0" dirty="0">
                        <a:latin typeface="Cambria Math"/>
                      </a:rPr>
                      <m:t>𝟑</m:t>
                    </m:r>
                    <m:r>
                      <a:rPr lang="en-GB" sz="2000" b="1" i="0" dirty="0">
                        <a:latin typeface="Cambria Math"/>
                      </a:rPr>
                      <m:t> </m:t>
                    </m:r>
                    <m:r>
                      <a:rPr lang="en-GB" sz="2000" b="1" i="0" dirty="0">
                        <a:latin typeface="Cambria Math"/>
                      </a:rPr>
                      <m:t>𝐦</m:t>
                    </m:r>
                    <m:r>
                      <a:rPr lang="en-GB" sz="2000" b="1" i="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round optics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000" b="1" i="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000" b="1" i="0" dirty="0">
                        <a:latin typeface="Cambria Math"/>
                      </a:rPr>
                      <m:t>=</m:t>
                    </m:r>
                    <m:r>
                      <a:rPr lang="de-DE" sz="2000" b="1" i="0" dirty="0">
                        <a:latin typeface="Cambria Math"/>
                      </a:rPr>
                      <m:t>𝟏</m:t>
                    </m:r>
                    <m:r>
                      <a:rPr lang="de-DE" sz="2000" b="1" i="0" dirty="0">
                        <a:latin typeface="Cambria Math"/>
                      </a:rPr>
                      <m:t>×</m:t>
                    </m:r>
                    <m:r>
                      <a:rPr lang="de-DE" sz="2000" b="1" i="0" dirty="0">
                        <a:latin typeface="Cambria Math"/>
                      </a:rPr>
                      <m:t>𝟎</m:t>
                    </m:r>
                    <m:r>
                      <a:rPr lang="de-DE" sz="2000" b="1" i="0" dirty="0">
                        <a:latin typeface="Cambria Math"/>
                      </a:rPr>
                      <m:t>.</m:t>
                    </m:r>
                    <m:r>
                      <a:rPr lang="de-DE" sz="2000" b="1" i="0" dirty="0">
                        <a:latin typeface="Cambria Math"/>
                      </a:rPr>
                      <m:t>𝟐</m:t>
                    </m:r>
                    <m:r>
                      <a:rPr lang="en-GB" sz="2000" b="1" i="0" dirty="0">
                        <a:latin typeface="Cambria Math"/>
                      </a:rPr>
                      <m:t> </m:t>
                    </m:r>
                    <m:r>
                      <a:rPr lang="en-GB" sz="2000" b="1" i="0" dirty="0">
                        <a:latin typeface="Cambria Math"/>
                      </a:rPr>
                      <m:t>𝐦</m:t>
                    </m:r>
                    <m:r>
                      <a:rPr lang="en-GB" sz="2000" b="1" i="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flat </a:t>
                </a:r>
                <a:r>
                  <a:rPr lang="en-GB" sz="2000" dirty="0" smtClean="0"/>
                  <a:t>optics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Made of identical magnets</a:t>
                </a:r>
              </a:p>
              <a:p>
                <a:pPr lvl="2"/>
                <a:r>
                  <a:rPr lang="en-GB" dirty="0" smtClean="0"/>
                  <a:t>15 m long (?)</a:t>
                </a:r>
              </a:p>
              <a:p>
                <a:pPr lvl="2"/>
                <a:r>
                  <a:rPr lang="en-GB" dirty="0" smtClean="0"/>
                  <a:t>2 m spacing (!)</a:t>
                </a:r>
              </a:p>
              <a:p>
                <a:pPr lvl="2"/>
                <a:r>
                  <a:rPr lang="en-GB" dirty="0" smtClean="0"/>
                  <a:t>84.6 mm coil aperture</a:t>
                </a:r>
              </a:p>
              <a:p>
                <a:pPr lvl="1"/>
                <a:r>
                  <a:rPr lang="en-GB" dirty="0" smtClean="0"/>
                  <a:t>Can reach lower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with compromises</a:t>
                </a:r>
              </a:p>
              <a:p>
                <a:pPr lvl="2"/>
                <a:r>
                  <a:rPr lang="en-GB" dirty="0" smtClean="0"/>
                  <a:t>E.g. more scraping or less shielding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84" y="1052736"/>
                <a:ext cx="10944356" cy="5544914"/>
              </a:xfrm>
              <a:blipFill>
                <a:blip r:embed="rId2"/>
                <a:stretch>
                  <a:fillRect l="-1281" t="-1430" b="-2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5076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m spacing between quads enough</a:t>
            </a:r>
          </a:p>
          <a:p>
            <a:r>
              <a:rPr lang="en-GB" dirty="0" smtClean="0"/>
              <a:t>How much radiation can it take</a:t>
            </a:r>
          </a:p>
          <a:p>
            <a:r>
              <a:rPr lang="en-GB" dirty="0" smtClean="0"/>
              <a:t>How hard to replace a quad</a:t>
            </a:r>
          </a:p>
          <a:p>
            <a:r>
              <a:rPr lang="en-GB" dirty="0" smtClean="0"/>
              <a:t>Even out radiation by rotating magnets</a:t>
            </a:r>
          </a:p>
          <a:p>
            <a:r>
              <a:rPr lang="en-GB" dirty="0" smtClean="0"/>
              <a:t>Nature of interconnects</a:t>
            </a:r>
          </a:p>
          <a:p>
            <a:r>
              <a:rPr lang="en-GB" dirty="0" smtClean="0"/>
              <a:t>Length of correctors and skew quads</a:t>
            </a:r>
          </a:p>
          <a:p>
            <a:r>
              <a:rPr lang="en-GB" dirty="0" smtClean="0"/>
              <a:t>Are identical magnets useful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988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800" dirty="0" smtClean="0"/>
                  <a:t>Magnets have a maximum length of 15 m</a:t>
                </a:r>
              </a:p>
              <a:p>
                <a:r>
                  <a:rPr lang="en-GB" sz="2800" dirty="0" smtClean="0"/>
                  <a:t>2 m separation between magnets</a:t>
                </a:r>
              </a:p>
              <a:p>
                <a:r>
                  <a:rPr lang="en-GB" sz="2800" dirty="0" smtClean="0"/>
                  <a:t>Aperture governed by</a:t>
                </a:r>
              </a:p>
              <a:p>
                <a:pPr lvl="1"/>
                <a:r>
                  <a:rPr lang="de-DE" sz="2400" dirty="0" smtClean="0"/>
                  <a:t>Coil aperture for given gradient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de-DE" sz="20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𝟗𝟔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1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p>
                        <m:r>
                          <a:rPr lang="de-DE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0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DE" sz="20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DE" sz="2000" b="1" i="1">
                            <a:latin typeface="Cambria Math" panose="02040503050406030204" pitchFamily="18" charset="0"/>
                          </a:rPr>
                          <m:t>𝟐𝟏𝟓</m:t>
                        </m:r>
                      </m:sup>
                    </m:sSup>
                    <m:r>
                      <a:rPr lang="de-DE" sz="20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sz="2000" dirty="0" smtClean="0"/>
              </a:p>
              <a:p>
                <a:pPr lvl="2"/>
                <a:r>
                  <a:rPr lang="en-GB" sz="2000" dirty="0" smtClean="0"/>
                  <a:t>(Details on the next few slides)</a:t>
                </a:r>
              </a:p>
              <a:p>
                <a:pPr lvl="1"/>
                <a:r>
                  <a:rPr lang="en-GB" sz="2400" dirty="0" smtClean="0"/>
                  <a:t>From original aperture file:</a:t>
                </a:r>
              </a:p>
              <a:p>
                <a:pPr lvl="2"/>
                <a:r>
                  <a:rPr lang="en-GB" sz="2000" dirty="0" smtClean="0"/>
                  <a:t>1.5 mm liquid helium</a:t>
                </a:r>
              </a:p>
              <a:p>
                <a:pPr lvl="2"/>
                <a:r>
                  <a:rPr lang="en-GB" sz="2000" dirty="0" smtClean="0"/>
                  <a:t>0.5 mm insulation</a:t>
                </a:r>
              </a:p>
              <a:p>
                <a:pPr lvl="2"/>
                <a:r>
                  <a:rPr lang="en-GB" sz="2000" dirty="0" smtClean="0"/>
                  <a:t>5.44 % of coil aperture cold </a:t>
                </a:r>
                <a:r>
                  <a:rPr lang="en-GB" sz="2000" dirty="0"/>
                  <a:t>b</a:t>
                </a:r>
                <a:r>
                  <a:rPr lang="en-GB" sz="2000" dirty="0" smtClean="0"/>
                  <a:t>ore</a:t>
                </a:r>
              </a:p>
              <a:p>
                <a:pPr lvl="2"/>
                <a:r>
                  <a:rPr lang="en-GB" sz="2000" dirty="0" smtClean="0"/>
                  <a:t>Absorber</a:t>
                </a:r>
              </a:p>
              <a:p>
                <a:pPr lvl="2"/>
                <a:r>
                  <a:rPr lang="en-GB" sz="2000" dirty="0" smtClean="0"/>
                  <a:t>2.05 mm beam screen</a:t>
                </a:r>
              </a:p>
              <a:p>
                <a:pPr lvl="2"/>
                <a:r>
                  <a:rPr lang="en-GB" sz="2000" dirty="0" smtClean="0"/>
                  <a:t>2 mm BS insulator</a:t>
                </a:r>
                <a:endParaRPr lang="en-GB" sz="2000" dirty="0"/>
              </a:p>
              <a:p>
                <a:pPr lvl="1"/>
                <a:endParaRPr lang="en-GB" sz="2400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59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893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for Coil Aperture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447080"/>
              </p:ext>
            </p:extLst>
          </p:nvPr>
        </p:nvGraphicFramePr>
        <p:xfrm>
          <a:off x="7680176" y="1628800"/>
          <a:ext cx="2906928" cy="3520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8976">
                  <a:extLst>
                    <a:ext uri="{9D8B030D-6E8A-4147-A177-3AD203B41FA5}">
                      <a16:colId xmlns:a16="http://schemas.microsoft.com/office/drawing/2014/main" val="2265336849"/>
                    </a:ext>
                  </a:extLst>
                </a:gridCol>
                <a:gridCol w="968976">
                  <a:extLst>
                    <a:ext uri="{9D8B030D-6E8A-4147-A177-3AD203B41FA5}">
                      <a16:colId xmlns:a16="http://schemas.microsoft.com/office/drawing/2014/main" val="3821112912"/>
                    </a:ext>
                  </a:extLst>
                </a:gridCol>
                <a:gridCol w="968976">
                  <a:extLst>
                    <a:ext uri="{9D8B030D-6E8A-4147-A177-3AD203B41FA5}">
                      <a16:colId xmlns:a16="http://schemas.microsoft.com/office/drawing/2014/main" val="289692912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ap. R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w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G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0871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(mm)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(mm)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(T/m)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705035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50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25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193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6423886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60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28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166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24283308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70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33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149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4346882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80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35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133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43026781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90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38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120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17349932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100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40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110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64763147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110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43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102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18224796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120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45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94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63547378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130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>
                          <a:effectLst/>
                        </a:rPr>
                        <a:t>48</a:t>
                      </a:r>
                      <a:endParaRPr lang="en-GB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88</a:t>
                      </a:r>
                      <a:endParaRPr lang="en-GB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456444321"/>
                  </a:ext>
                </a:extLst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932861"/>
              </p:ext>
            </p:extLst>
          </p:nvPr>
        </p:nvGraphicFramePr>
        <p:xfrm>
          <a:off x="47328" y="980728"/>
          <a:ext cx="8064896" cy="52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328" y="980728"/>
                        <a:ext cx="8064896" cy="524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87888" y="2060848"/>
            <a:ext cx="122413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4974163" y="2019282"/>
            <a:ext cx="155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Old Apertures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7234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800" dirty="0" smtClean="0"/>
                  <a:t>Use these assumptions as constraints</a:t>
                </a:r>
              </a:p>
              <a:p>
                <a:r>
                  <a:rPr lang="en-GB" sz="2800" dirty="0" smtClean="0"/>
                  <a:t>Further constraints concern beam stay clear and radiation</a:t>
                </a:r>
              </a:p>
              <a:p>
                <a:r>
                  <a:rPr lang="en-GB" sz="2800" dirty="0" smtClean="0"/>
                  <a:t>Aim to have two possible optics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1" i="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400" b="1" i="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400" b="1" i="0" dirty="0">
                        <a:latin typeface="Cambria Math"/>
                      </a:rPr>
                      <m:t>=</m:t>
                    </m:r>
                    <m:r>
                      <a:rPr lang="en-GB" sz="2400" b="1" i="0" dirty="0">
                        <a:latin typeface="Cambria Math"/>
                      </a:rPr>
                      <m:t>𝟎</m:t>
                    </m:r>
                    <m:r>
                      <a:rPr lang="en-GB" sz="2400" b="1" i="0" dirty="0">
                        <a:latin typeface="Cambria Math"/>
                      </a:rPr>
                      <m:t>.</m:t>
                    </m:r>
                    <m:r>
                      <a:rPr lang="en-GB" sz="2400" b="1" i="0" dirty="0">
                        <a:latin typeface="Cambria Math"/>
                      </a:rPr>
                      <m:t>𝟑</m:t>
                    </m:r>
                    <m:r>
                      <a:rPr lang="en-GB" sz="2400" b="1" i="0" dirty="0">
                        <a:latin typeface="Cambria Math"/>
                      </a:rPr>
                      <m:t> </m:t>
                    </m:r>
                    <m:r>
                      <a:rPr lang="en-GB" sz="2400" b="1" i="0" dirty="0">
                        <a:latin typeface="Cambria Math"/>
                      </a:rPr>
                      <m:t>𝐦</m:t>
                    </m:r>
                    <m:r>
                      <a:rPr lang="en-GB" sz="2400" b="1" i="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400" dirty="0"/>
                  <a:t>round optics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1" i="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400" b="1" i="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400" b="1" i="0" dirty="0">
                        <a:latin typeface="Cambria Math"/>
                      </a:rPr>
                      <m:t>=</m:t>
                    </m:r>
                    <m:r>
                      <a:rPr lang="de-DE" sz="2400" b="1" i="0" dirty="0" smtClean="0">
                        <a:latin typeface="Cambria Math"/>
                      </a:rPr>
                      <m:t>𝟏</m:t>
                    </m:r>
                    <m:r>
                      <a:rPr lang="de-DE" sz="2400" b="1" i="0" dirty="0" smtClean="0">
                        <a:latin typeface="Cambria Math"/>
                      </a:rPr>
                      <m:t>×</m:t>
                    </m:r>
                    <m:r>
                      <a:rPr lang="de-DE" sz="2400" b="1" i="0" dirty="0" smtClean="0">
                        <a:latin typeface="Cambria Math"/>
                      </a:rPr>
                      <m:t>𝟎</m:t>
                    </m:r>
                    <m:r>
                      <a:rPr lang="de-DE" sz="2400" b="1" i="0" dirty="0" smtClean="0">
                        <a:latin typeface="Cambria Math"/>
                      </a:rPr>
                      <m:t>.</m:t>
                    </m:r>
                    <m:r>
                      <a:rPr lang="de-DE" sz="2400" b="1" i="0" dirty="0" smtClean="0">
                        <a:latin typeface="Cambria Math"/>
                      </a:rPr>
                      <m:t>𝟐</m:t>
                    </m:r>
                    <m:r>
                      <a:rPr lang="en-GB" sz="2400" b="1" i="0" dirty="0">
                        <a:latin typeface="Cambria Math"/>
                      </a:rPr>
                      <m:t> </m:t>
                    </m:r>
                    <m:r>
                      <a:rPr lang="en-GB" sz="2400" b="1" i="0" dirty="0">
                        <a:latin typeface="Cambria Math"/>
                      </a:rPr>
                      <m:t>𝐦</m:t>
                    </m:r>
                    <m:r>
                      <a:rPr lang="en-GB" sz="2400" b="1" i="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400" dirty="0" smtClean="0"/>
                  <a:t>flat optics</a:t>
                </a:r>
              </a:p>
              <a:p>
                <a:pPr lvl="2"/>
                <a:r>
                  <a:rPr lang="en-GB" sz="2000" dirty="0" smtClean="0"/>
                  <a:t>Acceptable equivalent integrated luminosity</a:t>
                </a:r>
              </a:p>
              <a:p>
                <a:pPr lvl="1"/>
                <a:r>
                  <a:rPr lang="en-GB" sz="2400" dirty="0" smtClean="0"/>
                  <a:t>Ideally also lower</a:t>
                </a:r>
                <a14:m>
                  <m:oMath xmlns:m="http://schemas.openxmlformats.org/officeDocument/2006/math">
                    <m:r>
                      <a:rPr lang="de-DE" sz="2400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sz="2400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 smtClean="0"/>
                  <a:t> optics</a:t>
                </a:r>
              </a:p>
              <a:p>
                <a:r>
                  <a:rPr lang="en-GB" sz="2800" dirty="0" smtClean="0"/>
                  <a:t>Input into triplet optimisation code</a:t>
                </a:r>
              </a:p>
              <a:p>
                <a:r>
                  <a:rPr lang="en-GB" sz="2800" dirty="0" smtClean="0"/>
                  <a:t>It would be nice to have identical magnets with slightly different currents</a:t>
                </a:r>
                <a:endParaRPr lang="en-GB" sz="2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59" t="-1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162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10363200" cy="3744416"/>
          </a:xfrm>
        </p:spPr>
        <p:txBody>
          <a:bodyPr/>
          <a:lstStyle/>
          <a:p>
            <a:r>
              <a:rPr lang="en-GB" sz="2800" dirty="0" smtClean="0"/>
              <a:t>Triplet made of 2-3-2 pattern of identical magnets</a:t>
            </a:r>
          </a:p>
          <a:p>
            <a:endParaRPr lang="en-GB" sz="2800" dirty="0" smtClean="0"/>
          </a:p>
          <a:p>
            <a:endParaRPr lang="en-GB" sz="2800" dirty="0"/>
          </a:p>
          <a:p>
            <a:endParaRPr lang="en-GB" sz="2800" dirty="0" smtClean="0"/>
          </a:p>
          <a:p>
            <a:r>
              <a:rPr lang="en-GB" sz="2800" dirty="0" smtClean="0"/>
              <a:t>Triplet remains the same for all optics – matching section changes</a:t>
            </a:r>
          </a:p>
          <a:p>
            <a:r>
              <a:rPr lang="en-GB" sz="2800" dirty="0" smtClean="0"/>
              <a:t>Matched to arc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35360" y="5574372"/>
            <a:ext cx="115212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2927648" y="5142324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latin typeface="Arial" pitchFamily="34" charset="0"/>
              </a:rPr>
              <a:t>Q1A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23792" y="5142324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latin typeface="Arial" pitchFamily="34" charset="0"/>
              </a:rPr>
              <a:t>Q1B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28320" y="5156100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latin typeface="Arial" pitchFamily="34" charset="0"/>
              </a:rPr>
              <a:t>Q2A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816080" y="514261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latin typeface="Arial" pitchFamily="34" charset="0"/>
              </a:rPr>
              <a:t>Q2B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8112224" y="514261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latin typeface="Arial" pitchFamily="34" charset="0"/>
              </a:rPr>
              <a:t>Q2C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9416752" y="5156388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latin typeface="Arial" pitchFamily="34" charset="0"/>
              </a:rPr>
              <a:t>Q3A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0704512" y="515719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latin typeface="Arial" pitchFamily="34" charset="0"/>
              </a:rPr>
              <a:t>Q3B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 rot="5400000">
            <a:off x="4025769" y="4908298"/>
            <a:ext cx="252029" cy="244827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ight Brace 22"/>
          <p:cNvSpPr/>
          <p:nvPr/>
        </p:nvSpPr>
        <p:spPr bwMode="auto">
          <a:xfrm rot="5400000">
            <a:off x="10514873" y="4923168"/>
            <a:ext cx="252029" cy="244827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ight Brace 23"/>
          <p:cNvSpPr/>
          <p:nvPr/>
        </p:nvSpPr>
        <p:spPr bwMode="auto">
          <a:xfrm rot="5400000">
            <a:off x="7270321" y="4279288"/>
            <a:ext cx="252029" cy="373603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ight Brace 24"/>
          <p:cNvSpPr/>
          <p:nvPr/>
        </p:nvSpPr>
        <p:spPr bwMode="auto">
          <a:xfrm rot="16200000">
            <a:off x="5978370" y="4455112"/>
            <a:ext cx="252029" cy="1152130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ight Brace 25"/>
          <p:cNvSpPr/>
          <p:nvPr/>
        </p:nvSpPr>
        <p:spPr bwMode="auto">
          <a:xfrm rot="16200000">
            <a:off x="7914201" y="4959167"/>
            <a:ext cx="252029" cy="144020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63752" y="6258065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08303" y="6258449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Q2</a:t>
            </a:r>
            <a:endParaRPr lang="en-GB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0352855" y="6258065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Q3</a:t>
            </a:r>
            <a:endParaRPr lang="en-GB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668144" y="4505052"/>
            <a:ext cx="87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15 m</a:t>
            </a:r>
            <a:endParaRPr lang="en-GB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531968" y="4505052"/>
            <a:ext cx="87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2 m</a:t>
            </a:r>
            <a:endParaRPr lang="en-GB" sz="2000" b="1" dirty="0"/>
          </a:p>
        </p:txBody>
      </p:sp>
      <p:sp>
        <p:nvSpPr>
          <p:cNvPr id="32" name="Right Brace 31"/>
          <p:cNvSpPr/>
          <p:nvPr/>
        </p:nvSpPr>
        <p:spPr bwMode="auto">
          <a:xfrm rot="5400000">
            <a:off x="1504001" y="4832578"/>
            <a:ext cx="252029" cy="2589311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22271" y="6252147"/>
            <a:ext cx="87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4</a:t>
            </a:r>
            <a:r>
              <a:rPr lang="en-GB" sz="2000" b="1" dirty="0" smtClean="0"/>
              <a:t>5 m</a:t>
            </a:r>
            <a:endParaRPr lang="en-GB" sz="2000" b="1" dirty="0"/>
          </a:p>
        </p:txBody>
      </p:sp>
      <p:sp>
        <p:nvSpPr>
          <p:cNvPr id="34" name="Explosion 1 33"/>
          <p:cNvSpPr/>
          <p:nvPr/>
        </p:nvSpPr>
        <p:spPr bwMode="auto">
          <a:xfrm>
            <a:off x="119336" y="5286339"/>
            <a:ext cx="504056" cy="576065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8514973"/>
                  </p:ext>
                </p:extLst>
              </p:nvPr>
            </p:nvGraphicFramePr>
            <p:xfrm>
              <a:off x="1813543" y="1564186"/>
              <a:ext cx="9827073" cy="15896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4020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2408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57800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77375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7571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7571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388651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</a:tblGrid>
                  <a:tr h="47708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Quadrupole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Sub</a:t>
                          </a:r>
                          <a:r>
                            <a:rPr lang="en-GB" baseline="0" dirty="0" smtClean="0"/>
                            <a:t> Quads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Coil</a:t>
                          </a:r>
                          <a:r>
                            <a:rPr lang="en-GB" baseline="0" dirty="0" smtClean="0"/>
                            <a:t> Radius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1" i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Gradient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0.000653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109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</a:t>
                          </a:r>
                          <a:r>
                            <a:rPr lang="en-GB" baseline="0" dirty="0" smtClean="0"/>
                            <a:t>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33.2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-0.000752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125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109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8514973"/>
                  </p:ext>
                </p:extLst>
              </p:nvPr>
            </p:nvGraphicFramePr>
            <p:xfrm>
              <a:off x="1813543" y="1564186"/>
              <a:ext cx="9827073" cy="15896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4020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2408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57800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77375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7571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7571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388651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</a:tblGrid>
                  <a:tr h="47708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Quadrupole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Sub</a:t>
                          </a:r>
                          <a:r>
                            <a:rPr lang="en-GB" baseline="0" dirty="0" smtClean="0"/>
                            <a:t> Quads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Coil</a:t>
                          </a:r>
                          <a:r>
                            <a:rPr lang="en-GB" baseline="0" dirty="0" smtClean="0"/>
                            <a:t> Radius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32877" t="-6329" r="-105936" b="-2506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Gradient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0.000653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109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</a:t>
                          </a:r>
                          <a:r>
                            <a:rPr lang="en-GB" baseline="0" dirty="0" smtClean="0"/>
                            <a:t>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33.2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-0.000752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125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84.6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109 T/m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42066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Optics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5386917" cy="639762"/>
          </a:xfrm>
        </p:spPr>
        <p:txBody>
          <a:bodyPr/>
          <a:lstStyle/>
          <a:p>
            <a:pPr algn="ctr"/>
            <a:r>
              <a:rPr lang="en-GB" dirty="0" smtClean="0"/>
              <a:t>Round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1" t="4369" r="16913" b="9142"/>
          <a:stretch/>
        </p:blipFill>
        <p:spPr bwMode="auto">
          <a:xfrm>
            <a:off x="1271464" y="1497934"/>
            <a:ext cx="5112568" cy="513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93368" y="908720"/>
            <a:ext cx="5389033" cy="639762"/>
          </a:xfrm>
        </p:spPr>
        <p:txBody>
          <a:bodyPr/>
          <a:lstStyle/>
          <a:p>
            <a:pPr algn="ctr"/>
            <a:r>
              <a:rPr lang="en-GB" dirty="0" smtClean="0"/>
              <a:t>Flat</a:t>
            </a:r>
            <a:endParaRPr lang="en-GB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3" t="4170" r="15473" b="8705"/>
          <a:stretch/>
        </p:blipFill>
        <p:spPr bwMode="auto">
          <a:xfrm>
            <a:off x="6816080" y="1484784"/>
            <a:ext cx="4877169" cy="516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216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Beam Stay Clear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5386917" cy="639762"/>
          </a:xfrm>
        </p:spPr>
        <p:txBody>
          <a:bodyPr/>
          <a:lstStyle/>
          <a:p>
            <a:pPr algn="ctr"/>
            <a:r>
              <a:rPr lang="en-GB" dirty="0" smtClean="0"/>
              <a:t>Round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93368" y="908720"/>
            <a:ext cx="5389033" cy="639762"/>
          </a:xfrm>
        </p:spPr>
        <p:txBody>
          <a:bodyPr/>
          <a:lstStyle/>
          <a:p>
            <a:pPr algn="ctr"/>
            <a:r>
              <a:rPr lang="en-GB" dirty="0" smtClean="0"/>
              <a:t>Flat</a:t>
            </a:r>
            <a:endParaRPr lang="en-GB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0" r="14309" b="8476"/>
          <a:stretch/>
        </p:blipFill>
        <p:spPr bwMode="auto">
          <a:xfrm>
            <a:off x="6168008" y="1523941"/>
            <a:ext cx="5544616" cy="508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1" t="5310" r="14394" b="8840"/>
          <a:stretch/>
        </p:blipFill>
        <p:spPr bwMode="auto">
          <a:xfrm>
            <a:off x="431344" y="1844824"/>
            <a:ext cx="5592648" cy="478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320136" y="5157192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/>
                        </a:rPr>
                        <m:t>17</m:t>
                      </m:r>
                      <m:r>
                        <a:rPr lang="de-DE" sz="2800" b="0" i="1" smtClean="0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5157192"/>
                <a:ext cx="3672408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59496" y="5157192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i="1" smtClean="0">
                          <a:latin typeface="Cambria Math"/>
                        </a:rPr>
                        <m:t>1</m:t>
                      </m:r>
                      <m:r>
                        <a:rPr lang="de-DE" sz="2800" b="0" i="1" smtClean="0">
                          <a:latin typeface="Cambria Math"/>
                        </a:rPr>
                        <m:t>5.5</m:t>
                      </m:r>
                      <m:r>
                        <a:rPr lang="de-DE" sz="2800" b="0" i="1" smtClean="0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5157192"/>
                <a:ext cx="3672408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934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Radiation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5386917" cy="639762"/>
          </a:xfrm>
        </p:spPr>
        <p:txBody>
          <a:bodyPr/>
          <a:lstStyle/>
          <a:p>
            <a:pPr algn="ctr"/>
            <a:r>
              <a:rPr lang="en-GB" dirty="0" smtClean="0"/>
              <a:t>Round</a:t>
            </a:r>
            <a:endParaRPr lang="en-GB" dirty="0"/>
          </a:p>
        </p:txBody>
      </p:sp>
      <p:pic>
        <p:nvPicPr>
          <p:cNvPr id="5122" name="Picture 2" descr="image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69" y="1700808"/>
            <a:ext cx="8304461" cy="4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772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Very flexible optics</a:t>
                </a:r>
              </a:p>
              <a:p>
                <a:r>
                  <a:rPr lang="en-GB" dirty="0" smtClean="0"/>
                  <a:t>Simpler to manufacture</a:t>
                </a:r>
              </a:p>
              <a:p>
                <a:r>
                  <a:rPr lang="en-GB" dirty="0" smtClean="0"/>
                  <a:t>Factors affecting aperture </a:t>
                </a:r>
              </a:p>
              <a:p>
                <a:pPr lvl="1"/>
                <a:r>
                  <a:rPr lang="de-DE" dirty="0" smtClean="0"/>
                  <a:t>Minimum</a:t>
                </a:r>
                <a14:m>
                  <m:oMath xmlns:m="http://schemas.openxmlformats.org/officeDocument/2006/math">
                    <m:r>
                      <a:rPr lang="de-DE" b="1" i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in both optics</a:t>
                </a:r>
              </a:p>
              <a:p>
                <a:pPr lvl="1"/>
                <a:r>
                  <a:rPr lang="en-GB" dirty="0" smtClean="0"/>
                  <a:t>Crossing plays significant role for round optics</a:t>
                </a:r>
              </a:p>
              <a:p>
                <a:r>
                  <a:rPr lang="en-GB" dirty="0" smtClean="0"/>
                  <a:t>Round is clearly the bottle neck</a:t>
                </a:r>
              </a:p>
              <a:p>
                <a:pPr lvl="1"/>
                <a:r>
                  <a:rPr lang="en-GB" dirty="0" smtClean="0"/>
                  <a:t>See how much we can push this?</a:t>
                </a:r>
              </a:p>
              <a:p>
                <a:pPr lvl="1"/>
                <a:r>
                  <a:rPr lang="en-GB" dirty="0" smtClean="0"/>
                  <a:t>Might want lower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available than needed as a handle to increase luminosity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53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89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355</Words>
  <Application>Microsoft Office PowerPoint</Application>
  <PresentationFormat>Widescreen</PresentationFormat>
  <Paragraphs>166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ＭＳ Ｐゴシック</vt:lpstr>
      <vt:lpstr>Arial</vt:lpstr>
      <vt:lpstr>Calibri</vt:lpstr>
      <vt:lpstr>Cambria Math</vt:lpstr>
      <vt:lpstr>Times New Roman</vt:lpstr>
      <vt:lpstr>Wingdings</vt:lpstr>
      <vt:lpstr>5_JAI</vt:lpstr>
      <vt:lpstr>7_JAI</vt:lpstr>
      <vt:lpstr>3_JAI</vt:lpstr>
      <vt:lpstr>10_JAI</vt:lpstr>
      <vt:lpstr>12_JAI</vt:lpstr>
      <vt:lpstr>14_JAI</vt:lpstr>
      <vt:lpstr>9_Orbit</vt:lpstr>
      <vt:lpstr>20_JAI</vt:lpstr>
      <vt:lpstr>Graph</vt:lpstr>
      <vt:lpstr>Alternative and Flat Beam Triplet</vt:lpstr>
      <vt:lpstr>Assumptions</vt:lpstr>
      <vt:lpstr>Formula for Coil Aperture</vt:lpstr>
      <vt:lpstr>PowerPoint Presentation</vt:lpstr>
      <vt:lpstr>Results</vt:lpstr>
      <vt:lpstr>Optics</vt:lpstr>
      <vt:lpstr>Beam Stay Clear</vt:lpstr>
      <vt:lpstr>Radiation</vt:lpstr>
      <vt:lpstr>Results</vt:lpstr>
      <vt:lpstr>β^∗=20cm in Hybrid Triplet</vt:lpstr>
      <vt:lpstr>Work Arounds</vt:lpstr>
      <vt:lpstr>Conclusion</vt:lpstr>
      <vt:lpstr>More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2017-03-16T22:00:08Z</dcterms:modified>
</cp:coreProperties>
</file>