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44" r:id="rId2"/>
    <p:sldId id="420" r:id="rId3"/>
    <p:sldId id="418" r:id="rId4"/>
    <p:sldId id="419" r:id="rId5"/>
    <p:sldId id="416" r:id="rId6"/>
    <p:sldId id="303" r:id="rId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6866" autoAdjust="0"/>
  </p:normalViewPr>
  <p:slideViewPr>
    <p:cSldViewPr snapToGrid="0" snapToObjects="1">
      <p:cViewPr varScale="1">
        <p:scale>
          <a:sx n="129" d="100"/>
          <a:sy n="129" d="100"/>
        </p:scale>
        <p:origin x="990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4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16/03/2017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245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5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13" tIns="45006" rIns="90013" bIns="4500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6"/>
            <a:ext cx="5335270" cy="4466987"/>
          </a:xfrm>
          <a:prstGeom prst="rect">
            <a:avLst/>
          </a:prstGeom>
        </p:spPr>
        <p:txBody>
          <a:bodyPr vert="horz" lIns="90013" tIns="45006" rIns="90013" bIns="4500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75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8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5D788-24FF-4867-B447-EEC7767930B3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0" y="179070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9B05F-28C1-42B1-8B6D-1D5B5347E8B7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7B58B-36A5-47CD-84F7-475505EE026A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F52C0-1638-474E-97B9-24631D76248B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48740-2DD1-4617-9618-ABD39B57FF2F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D93-D601-48C7-9CE3-95486E726468}" type="datetime1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D2DCD-B9C2-4432-8EFC-A5D7D88A7EA9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B90B0-C0CE-4A3D-BF2F-BCF2CF8EAEFF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70516-CB6D-46A8-9018-1598CD21C6E0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8B1F0-2AF2-4B75-8373-BFF2A6E2F7FB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DCD5C-5C89-4E08-85A4-2B80E8DC884D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endParaRPr lang="en-US" sz="4000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19D7A-60EB-425A-B52E-9D40413054D7}" type="datetime1">
              <a:rPr lang="en-US" smtClean="0"/>
              <a:t>3/16/2017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Gerade Verbindung 29"/>
          <p:cNvCxnSpPr/>
          <p:nvPr userDrawn="1"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eeexplore.ieee.org/stamp/stamp.jsp?arnumber=4982609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ieeexplore.ieee.org/stamp/stamp.jsp?arnumber=738447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264850"/>
            <a:ext cx="9144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Field quality in FCC-</a:t>
            </a:r>
            <a:r>
              <a:rPr lang="en-US" sz="3200" dirty="0" err="1" smtClean="0"/>
              <a:t>hh</a:t>
            </a:r>
            <a:r>
              <a:rPr lang="en-US" sz="3200" dirty="0" smtClean="0"/>
              <a:t> </a:t>
            </a:r>
            <a:r>
              <a:rPr lang="en-US" sz="3200" dirty="0" smtClean="0"/>
              <a:t>dipoles </a:t>
            </a:r>
            <a:r>
              <a:rPr lang="en-US" sz="3200" smtClean="0"/>
              <a:t>- Discussion</a:t>
            </a:r>
            <a:endParaRPr lang="en-US" sz="3200" dirty="0" smtClean="0"/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 smtClean="0"/>
              <a:t>Daniel Schoerling</a:t>
            </a:r>
          </a:p>
          <a:p>
            <a:pPr algn="ctr"/>
            <a:r>
              <a:rPr lang="en-US" sz="2100" b="1" dirty="0" smtClean="0"/>
              <a:t>17/03/2017</a:t>
            </a:r>
          </a:p>
          <a:p>
            <a:pPr algn="ctr"/>
            <a:endParaRPr lang="en-US" sz="2100" b="1" dirty="0"/>
          </a:p>
          <a:p>
            <a:pPr algn="ctr"/>
            <a:r>
              <a:rPr lang="en-US" sz="1400" b="1" dirty="0" smtClean="0"/>
              <a:t>Thanks to all members of </a:t>
            </a:r>
            <a:r>
              <a:rPr lang="en-US" sz="1400" b="1" dirty="0" err="1" smtClean="0"/>
              <a:t>EuroCirCol</a:t>
            </a:r>
            <a:r>
              <a:rPr lang="en-US" sz="1400" b="1" dirty="0" smtClean="0"/>
              <a:t> and FCC for material and discussion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43" y="677420"/>
            <a:ext cx="2585541" cy="1242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222" y="773328"/>
            <a:ext cx="2920598" cy="1221432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811" y="52025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2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0984" y="1407677"/>
            <a:ext cx="897301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Review of past experience (LHC, Nb</a:t>
            </a:r>
            <a:r>
              <a:rPr lang="en-US" baseline="-25000" dirty="0" smtClean="0"/>
              <a:t>3</a:t>
            </a:r>
            <a:r>
              <a:rPr lang="en-US" dirty="0" smtClean="0"/>
              <a:t>Sn magnets)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magnet model experience (</a:t>
            </a:r>
            <a:r>
              <a:rPr lang="en-US" dirty="0" smtClean="0">
                <a:hlinkClick r:id="rId2"/>
              </a:rPr>
              <a:t>F. </a:t>
            </a:r>
            <a:r>
              <a:rPr lang="en-US" dirty="0" err="1" smtClean="0">
                <a:hlinkClick r:id="rId2"/>
              </a:rPr>
              <a:t>Borgnolutti</a:t>
            </a:r>
            <a:r>
              <a:rPr lang="en-US" dirty="0" smtClean="0">
                <a:hlinkClick r:id="rId2"/>
              </a:rPr>
              <a:t> et al., IEEE Trans. Appl. </a:t>
            </a:r>
            <a:r>
              <a:rPr lang="en-US" dirty="0" err="1" smtClean="0">
                <a:hlinkClick r:id="rId2"/>
              </a:rPr>
              <a:t>Supercond</a:t>
            </a:r>
            <a:r>
              <a:rPr lang="en-US" dirty="0" smtClean="0">
                <a:hlinkClick r:id="rId2"/>
              </a:rPr>
              <a:t>., Vol. 19, No. 3, June 2009</a:t>
            </a:r>
            <a:r>
              <a:rPr lang="en-US" dirty="0" smtClean="0"/>
              <a:t>): Potential of improvement, currently ~5 times worse coil position reproducibility than for </a:t>
            </a:r>
            <a:r>
              <a:rPr lang="en-US" dirty="0" err="1" smtClean="0"/>
              <a:t>Nb-Ti</a:t>
            </a:r>
            <a:r>
              <a:rPr lang="en-US" dirty="0" smtClean="0"/>
              <a:t> (large series) magnets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New information from </a:t>
            </a:r>
            <a:r>
              <a:rPr lang="en-GB" dirty="0"/>
              <a:t>Fresca-2, 11 T and MQXF </a:t>
            </a:r>
            <a:r>
              <a:rPr lang="en-GB" dirty="0" smtClean="0"/>
              <a:t>is being gathered by Susana </a:t>
            </a:r>
            <a:r>
              <a:rPr lang="en-GB" dirty="0"/>
              <a:t>Izquierdo </a:t>
            </a:r>
            <a:r>
              <a:rPr lang="en-GB" dirty="0" smtClean="0"/>
              <a:t>Bermudez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Conductor has larger filaments (-&gt;larger persistent currents effects)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Coils are stiffer (E-modulus is </a:t>
            </a:r>
            <a:r>
              <a:rPr lang="en-GB" dirty="0" smtClean="0"/>
              <a:t>~30 </a:t>
            </a:r>
            <a:r>
              <a:rPr lang="en-GB" dirty="0" err="1" smtClean="0"/>
              <a:t>GPa</a:t>
            </a:r>
            <a:r>
              <a:rPr lang="en-GB" dirty="0" smtClean="0"/>
              <a:t> instead of 10 </a:t>
            </a:r>
            <a:r>
              <a:rPr lang="en-GB" dirty="0" err="1" smtClean="0"/>
              <a:t>GPa</a:t>
            </a:r>
            <a:r>
              <a:rPr lang="en-GB" dirty="0" smtClean="0"/>
              <a:t>) and are strain sensitive. Therefore, it is harder to constrain them into the same cavity to ensure a reproducible field quality 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/>
          <a:lstStyle/>
          <a:p>
            <a:r>
              <a:rPr lang="en-GB" dirty="0" smtClean="0"/>
              <a:t>Estimate of FCC dipole errors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9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/>
          <a:lstStyle/>
          <a:p>
            <a:r>
              <a:rPr lang="en-GB" dirty="0" smtClean="0"/>
              <a:t>Experience from LHC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834" y="1161495"/>
            <a:ext cx="5480779" cy="4706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36" y="1161495"/>
            <a:ext cx="3018246" cy="47065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3834" y="807031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Collison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20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/>
          <a:lstStyle/>
          <a:p>
            <a:r>
              <a:rPr lang="en-GB" dirty="0" smtClean="0"/>
              <a:t>Experience from LHC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23" y="1160564"/>
            <a:ext cx="8535140" cy="47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4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Example of Table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319836"/>
              </p:ext>
            </p:extLst>
          </p:nvPr>
        </p:nvGraphicFramePr>
        <p:xfrm>
          <a:off x="5558264" y="3513448"/>
          <a:ext cx="3454399" cy="2495550"/>
        </p:xfrm>
        <a:graphic>
          <a:graphicData uri="http://schemas.openxmlformats.org/drawingml/2006/table">
            <a:tbl>
              <a:tblPr/>
              <a:tblGrid>
                <a:gridCol w="609040"/>
                <a:gridCol w="685170"/>
                <a:gridCol w="647105"/>
                <a:gridCol w="904044"/>
                <a:gridCol w="609040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Systematic wrt Design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Random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Inj/Coll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±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±2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Skew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52039" y="943863"/>
            <a:ext cx="5032917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Separate the contributions into the following categories: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Design values (geometric)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Systematic </a:t>
            </a:r>
            <a:r>
              <a:rPr lang="en-US" dirty="0" err="1" smtClean="0"/>
              <a:t>wrt</a:t>
            </a:r>
            <a:r>
              <a:rPr lang="en-US" dirty="0" smtClean="0"/>
              <a:t> design from manufacturing, persistent current, snap-back, saturation (different at injection and collision energy)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Random contribution from manufacturing tolerances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Aft>
                <a:spcPts val="600"/>
              </a:spcAft>
            </a:pPr>
            <a:r>
              <a:rPr lang="en-US" dirty="0" smtClean="0"/>
              <a:t>Explanation </a:t>
            </a:r>
            <a:r>
              <a:rPr lang="en-US" i="1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Design (geometric): reference value </a:t>
            </a:r>
            <a:r>
              <a:rPr lang="en-US" dirty="0" smtClean="0">
                <a:sym typeface="Symbol" panose="05050102010706020507" pitchFamily="18" charset="2"/>
              </a:rPr>
              <a:t>1 unit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Systematic </a:t>
            </a:r>
            <a:r>
              <a:rPr lang="en-US" dirty="0" err="1" smtClean="0">
                <a:sym typeface="Symbol" panose="05050102010706020507" pitchFamily="18" charset="2"/>
              </a:rPr>
              <a:t>wrt</a:t>
            </a:r>
            <a:r>
              <a:rPr lang="en-US" dirty="0" smtClean="0">
                <a:sym typeface="Symbol" panose="05050102010706020507" pitchFamily="18" charset="2"/>
              </a:rPr>
              <a:t> design (</a:t>
            </a:r>
            <a:r>
              <a:rPr lang="en-US" dirty="0" err="1" smtClean="0">
                <a:sym typeface="Symbol" panose="05050102010706020507" pitchFamily="18" charset="2"/>
              </a:rPr>
              <a:t>Inj</a:t>
            </a:r>
            <a:r>
              <a:rPr lang="en-US" dirty="0" smtClean="0">
                <a:sym typeface="Symbol" panose="05050102010706020507" pitchFamily="18" charset="2"/>
              </a:rPr>
              <a:t>): Persistent current effects (11 T dipole, state of the art)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ym typeface="Symbol" panose="05050102010706020507" pitchFamily="18" charset="2"/>
              </a:rPr>
              <a:t>Systematic </a:t>
            </a:r>
            <a:r>
              <a:rPr lang="en-US" dirty="0" err="1">
                <a:sym typeface="Symbol" panose="05050102010706020507" pitchFamily="18" charset="2"/>
              </a:rPr>
              <a:t>wrt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design (</a:t>
            </a:r>
            <a:r>
              <a:rPr lang="en-US" dirty="0" err="1" smtClean="0">
                <a:sym typeface="Symbol" panose="05050102010706020507" pitchFamily="18" charset="2"/>
              </a:rPr>
              <a:t>Coll</a:t>
            </a:r>
            <a:r>
              <a:rPr lang="en-US" dirty="0" smtClean="0">
                <a:sym typeface="Symbol" panose="05050102010706020507" pitchFamily="18" charset="2"/>
              </a:rPr>
              <a:t>): Saturation (10 units)  LHC range/2 (slide 3)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Random: 2 x LHC value (slide 4)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264" y="888609"/>
            <a:ext cx="3585736" cy="234771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558264" y="3118939"/>
            <a:ext cx="3585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hlinkClick r:id="rId4"/>
              </a:rPr>
              <a:t>S. Izquierdo Bermudez </a:t>
            </a:r>
            <a:r>
              <a:rPr lang="en-GB" sz="800" dirty="0">
                <a:hlinkClick r:id="rId4"/>
              </a:rPr>
              <a:t>et al., IEEE Trans. Appl. </a:t>
            </a:r>
            <a:r>
              <a:rPr lang="en-GB" sz="800" dirty="0" err="1">
                <a:hlinkClick r:id="rId4"/>
              </a:rPr>
              <a:t>Supercond</a:t>
            </a:r>
            <a:r>
              <a:rPr lang="en-GB" sz="800" dirty="0">
                <a:hlinkClick r:id="rId4"/>
              </a:rPr>
              <a:t>., Vol. </a:t>
            </a:r>
            <a:r>
              <a:rPr lang="en-GB" sz="800" dirty="0" smtClean="0">
                <a:hlinkClick r:id="rId4"/>
              </a:rPr>
              <a:t>26, </a:t>
            </a:r>
            <a:r>
              <a:rPr lang="en-GB" sz="800" dirty="0">
                <a:hlinkClick r:id="rId4"/>
              </a:rPr>
              <a:t>No. </a:t>
            </a:r>
            <a:r>
              <a:rPr lang="en-GB" sz="800" dirty="0" smtClean="0">
                <a:hlinkClick r:id="rId4"/>
              </a:rPr>
              <a:t>4, </a:t>
            </a:r>
            <a:r>
              <a:rPr lang="en-GB" sz="800" dirty="0">
                <a:hlinkClick r:id="rId4"/>
              </a:rPr>
              <a:t>June </a:t>
            </a:r>
            <a:r>
              <a:rPr lang="en-GB" sz="800" dirty="0" smtClean="0">
                <a:hlinkClick r:id="rId4"/>
              </a:rPr>
              <a:t>2016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83356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43" y="2711960"/>
            <a:ext cx="2585541" cy="12423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222" y="2807868"/>
            <a:ext cx="2920598" cy="1221432"/>
          </a:xfrm>
          <a:prstGeom prst="rect">
            <a:avLst/>
          </a:prstGeom>
        </p:spPr>
      </p:pic>
      <p:pic>
        <p:nvPicPr>
          <p:cNvPr id="4" name="Image 4" descr="logooutline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811" y="255479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39035</TotalTime>
  <Words>296</Words>
  <Application>Microsoft Office PowerPoint</Application>
  <PresentationFormat>On-screen Show (4:3)</PresentationFormat>
  <Paragraphs>98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Symbol</vt:lpstr>
      <vt:lpstr>CERN(4-3)</vt:lpstr>
      <vt:lpstr>PowerPoint Presentation</vt:lpstr>
      <vt:lpstr>Estimate of FCC dipole errors </vt:lpstr>
      <vt:lpstr>Experience from LHC</vt:lpstr>
      <vt:lpstr>Experience from LHC</vt:lpstr>
      <vt:lpstr>Example of Table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853</cp:revision>
  <cp:lastPrinted>2017-03-16T13:39:53Z</cp:lastPrinted>
  <dcterms:created xsi:type="dcterms:W3CDTF">2012-11-30T11:04:26Z</dcterms:created>
  <dcterms:modified xsi:type="dcterms:W3CDTF">2017-03-16T14:32:09Z</dcterms:modified>
</cp:coreProperties>
</file>