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4"/>
    <p:sldMasterId id="2147483839" r:id="rId5"/>
    <p:sldMasterId id="2147483851" r:id="rId6"/>
  </p:sldMasterIdLst>
  <p:notesMasterIdLst>
    <p:notesMasterId r:id="rId31"/>
  </p:notesMasterIdLst>
  <p:handoutMasterIdLst>
    <p:handoutMasterId r:id="rId32"/>
  </p:handoutMasterIdLst>
  <p:sldIdLst>
    <p:sldId id="459" r:id="rId7"/>
    <p:sldId id="676" r:id="rId8"/>
    <p:sldId id="714" r:id="rId9"/>
    <p:sldId id="715" r:id="rId10"/>
    <p:sldId id="716" r:id="rId11"/>
    <p:sldId id="717" r:id="rId12"/>
    <p:sldId id="718" r:id="rId13"/>
    <p:sldId id="692" r:id="rId14"/>
    <p:sldId id="699" r:id="rId15"/>
    <p:sldId id="700" r:id="rId16"/>
    <p:sldId id="701" r:id="rId17"/>
    <p:sldId id="720" r:id="rId18"/>
    <p:sldId id="719" r:id="rId19"/>
    <p:sldId id="702" r:id="rId20"/>
    <p:sldId id="703" r:id="rId21"/>
    <p:sldId id="704" r:id="rId22"/>
    <p:sldId id="707" r:id="rId23"/>
    <p:sldId id="708" r:id="rId24"/>
    <p:sldId id="705" r:id="rId25"/>
    <p:sldId id="687" r:id="rId26"/>
    <p:sldId id="696" r:id="rId27"/>
    <p:sldId id="695" r:id="rId28"/>
    <p:sldId id="645" r:id="rId29"/>
    <p:sldId id="669" r:id="rId3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FFFF00"/>
    <a:srgbClr val="009900"/>
    <a:srgbClr val="0000FF"/>
    <a:srgbClr val="092199"/>
    <a:srgbClr val="FFFFFF"/>
    <a:srgbClr val="376092"/>
    <a:srgbClr val="FF9999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7990" autoAdjust="0"/>
  </p:normalViewPr>
  <p:slideViewPr>
    <p:cSldViewPr>
      <p:cViewPr varScale="1">
        <p:scale>
          <a:sx n="88" d="100"/>
          <a:sy n="88" d="100"/>
        </p:scale>
        <p:origin x="146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18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367" y="0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0AB50D6-6F34-47D0-8054-F17FAFD9AD34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602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367" y="9119602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560A9A6E-F437-4258-9E8D-A646FF23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99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367" y="0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2063" y="722313"/>
            <a:ext cx="4802187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64" y="4562110"/>
            <a:ext cx="5851475" cy="431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602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367" y="9119602"/>
            <a:ext cx="31691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D83B538-8952-4B36-A918-F47C1A932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359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83B538-8952-4B36-A918-F47C1A932C2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2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BCF71-5BBF-433F-A9DC-3029A325B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37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C7BBF-FE96-42AD-960F-5DCA9407C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0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396AF-83EB-4129-9975-0EF04C011A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86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02 April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Conséquences arrêt Transfo </a:t>
            </a:r>
            <a:r>
              <a:rPr lang="en-US">
                <a:solidFill>
                  <a:srgbClr val="000000"/>
                </a:solidFill>
              </a:rPr>
              <a:t>SX8 -  Laurent  Roy 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ED23B-17D9-4F9B-9323-1A1FA09320C1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3507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1732560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PH-LBO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8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PH-LBO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95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</p:spPr>
        <p:txBody>
          <a:bodyPr/>
          <a:lstStyle/>
          <a:p>
            <a:r>
              <a:rPr lang="en-US" smtClean="0"/>
              <a:t>Eric Thomas PH-LBO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98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69050"/>
            <a:ext cx="5681967" cy="365125"/>
          </a:xfrm>
        </p:spPr>
        <p:txBody>
          <a:bodyPr/>
          <a:lstStyle/>
          <a:p>
            <a:r>
              <a:rPr lang="en-US" smtClean="0"/>
              <a:t>Eric Thomas PH-LBO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30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446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99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5B77C-CB8C-49A3-9C6B-2A9E8C1083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2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E2AF9-35B9-4F5A-9DC5-16AE8C762F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7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3FFA0-AB09-4FBF-87FE-8F74DD893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0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FEB92-8B04-42EA-89E1-4341F030AB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906F1-DE7F-4998-94C5-BC155E9287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0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6" name="Picture 2" descr="LHCb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" y="0"/>
            <a:ext cx="81915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2442" y="547468"/>
            <a:ext cx="91415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42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9AB16-6BA4-4335-B3B4-4D85B562F4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91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1E9952-460B-455A-926C-57599F9BAE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51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Sept. 27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TB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6AF6D4-1BBD-4C3F-8A65-1F4251294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1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7175" y="6410325"/>
            <a:ext cx="30956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r>
              <a:rPr lang="en-US" sz="1400" b="0" dirty="0" smtClean="0">
                <a:solidFill>
                  <a:srgbClr val="000000"/>
                </a:solidFill>
                <a:latin typeface="Times New Roman" pitchFamily="18" charset="0"/>
              </a:rPr>
              <a:t>16 November 2011</a:t>
            </a:r>
            <a:endParaRPr lang="en-US" sz="1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400800"/>
            <a:ext cx="4191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sz="1400" b="0" dirty="0" smtClean="0">
                <a:solidFill>
                  <a:srgbClr val="000000"/>
                </a:solidFill>
                <a:latin typeface="Times New Roman" pitchFamily="18" charset="0"/>
              </a:rPr>
              <a:t>Maintenance EN/EL Week 17</a:t>
            </a:r>
            <a:endParaRPr lang="en-US" sz="1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8" name="Picture 5" descr="lhcb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9"/>
            <a:ext cx="685799" cy="47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6410325"/>
            <a:ext cx="9144000" cy="0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en-US" sz="14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086600" y="6400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4428653-9931-4353-958F-E6114CC8628D}" type="slidenum">
              <a:rPr lang="en-US" sz="1400" b="0">
                <a:solidFill>
                  <a:srgbClr val="000000"/>
                </a:solidFill>
                <a:latin typeface="Times New Roman" pitchFamily="18" charset="0"/>
              </a:rPr>
              <a:pPr algn="r">
                <a:defRPr/>
              </a:pPr>
              <a:t>‹#›</a:t>
            </a:fld>
            <a:r>
              <a:rPr lang="en-US" sz="1400" b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400" b="0">
                <a:solidFill>
                  <a:srgbClr val="000000"/>
                </a:solidFill>
                <a:latin typeface="Times New Roman" pitchFamily="18" charset="0"/>
              </a:rPr>
            </a:br>
            <a:endParaRPr lang="en-US" sz="1400" b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1" name="Picture 1024" descr="CERN7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844058-6405-41B0-92A1-E7A7991F6E51}" type="slidenum">
              <a:rPr lang="en-US" b="0">
                <a:solidFill>
                  <a:srgbClr val="000000">
                    <a:tint val="75000"/>
                  </a:srgbClr>
                </a:solidFill>
                <a:latin typeface="Times New Roman" pitchFamily="18" charset="0"/>
              </a:rPr>
              <a:pPr>
                <a:defRPr/>
              </a:pPr>
              <a:t>‹#›</a:t>
            </a:fld>
            <a:endParaRPr lang="en-US" b="0">
              <a:solidFill>
                <a:srgbClr val="000000">
                  <a:tint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33" name="Title Placeholder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Text Placeholder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601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/>
              <a:t>Eric Thomas PH-LBO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D6C380F-326D-3C40-9EE7-7FBAB0953422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0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B50E2-A445-43ED-AC5D-4DD9233C47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69555" y="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381000"/>
            <a:ext cx="6934199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LHCb &amp; EYETS 2016-2017 </a:t>
            </a:r>
          </a:p>
          <a:p>
            <a:pPr algn="ctr"/>
            <a:endParaRPr lang="en-US" sz="2000" b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http://lhcb-geom.web.cern.ch/lhcb-geom/images/y-LHCb-reoptimiz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89543"/>
            <a:ext cx="3636155" cy="256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8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21730" y="-98286"/>
            <a:ext cx="3953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CO2 transfer lines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https://lh3.googleusercontent.com/2dp5GyrjCdHu-h95Isl5mnrgevmNeQGKBofIHoSGit-7_rq6ZB6vdw0ESEGqeF-c3wZJIdChIAsyzbQdNoHKdWihbzsxtFw5Rry2WzYHWBqA7vcDIpX1WUfkDzg-RHv9VTIvJdVyV29Kn-eiMtFN_0H2JBXyCLHksTPTggcr_gRtC7sPEMc8fIPspVTstRc4G3P5_3UJ8elzzSi-l1hoNSeVUhI6lcxwoFg2AcaToH7TjU-MrmV9toI5UVX2STTUHh_dfCy_HXeu1cHIkzcynbWEAyv2EYYAtQiqKG7dGz9sNlIbIDdcM5mCxze0EazLYttr9U349YbheRzS1woW6vwjxZjfUOGHXyfBOTf8h-QcaNHABMIQsDWNtJrqM9HVJ2PnduLNAOz0zmLkuup3L6ZNZi_OZG8kt9u0pHTqbAz_sUxxR7W1dtNzrIpJENl70wg6mfcQsYbHKuCICVyucBFa9Oo3JosAZ2EipzRGhfSfVN5-2HIP8J6iUzNyxnMqTOwNeT6ybFRs2ULnqvJizPAJV8g-pgiSn0eihm0Q-H3b05z--8EP6SiXML88MzL8InatebiTRenPiv8Dw_0CWn1Bt2LC5GR7aNeJYxNnGEQ0feMA=w573-h1018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9" y="2938912"/>
            <a:ext cx="202632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454" y="609600"/>
            <a:ext cx="3183230" cy="1790420"/>
          </a:xfrm>
          <a:prstGeom prst="rect">
            <a:avLst/>
          </a:prstGeom>
        </p:spPr>
      </p:pic>
      <p:pic>
        <p:nvPicPr>
          <p:cNvPr id="2052" name="Picture 4" descr="https://lh3.googleusercontent.com/FWQ6aw01Gg815zuUS017aYhSXl3Z8uZ5nD_1aE1K6UgV_f7Bw8GyLhqKHdP2aEHqCx2VKhg7_yEGu1k0YbOaEhY7wjOngD7Vn16ojT0Y2mxIsER7faFccebCJyoc6ZRy4RVszjQW_01-qphSSs5sKha9EB3_YCpguuGxEZgt8WHEiL1D-JyqTF5jGk9ExEfgEfSJwfnIOKPmLdSjE7ZDrjEFtlM67JxYMK-YfR7CBh19Ger-W2Jv3lkMIpfJs1jpI1OQg1QZfuVjg9ji0csKTjia37xjzHnXrekdBYx-rwbvycTFvoYOz-vE_eAiEIETu9Up0ckTlX3W2rdVFzNyKUExGONb6SD5xwn8XVL7yDfGaDXcXHymWv4o-RTe9SE9Fv7k8d1NBVEcIYj7potJXPJtwLlr9rPVE6WHixVk4EZYh1-V7vCjZe4SVBUSDNTYYlpJoO5cGDSNDQqwjdA2piT8dzkvGiaUcp7Q19WoENLck1aiTcM5sNOxTnjnB5aA78QCNWfePjjFv_QUTugd9gOy8olif7v6r6OcIpm3uzpF00In_ES3TVmB49Y29iVS3lkKcakTVAo6QG_mNRKOCRVLDXN9XvYUocb1PizNMUdhRdFO=w1353-h762-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488" y="2887749"/>
            <a:ext cx="2880000" cy="162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3" y="60960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358" y="609600"/>
            <a:ext cx="2880000" cy="2160000"/>
          </a:xfrm>
          <a:prstGeom prst="rect">
            <a:avLst/>
          </a:prstGeom>
        </p:spPr>
      </p:pic>
      <p:sp>
        <p:nvSpPr>
          <p:cNvPr id="9" name="AutoShape 6" descr="https://lh3.googleusercontent.com/JampqsqlrNI0y8ltugaMkFUjtt8CBF-HjA8Is1XjvvvPBiYopNOf88Tww3PCsbLGRyN7XkVghjcDpI7vNuiN_CgTJHatUywvK50-FLPtXb1alMWoEV3Gzg2aVE4ec24IP6j5wkiWGP6rcpd8Z_SUhQiHh-gdGvjklhVqiEoI9QP0d_SooRXF4K4hbAleCfF-wAdfAC1KuO0Lfy9GdP4E4f3Ue5oiT7e0WUnxYFE6LVt6exHZWvuABr_egms6j8R68HOfMqJmHs57nU9_p6qR6eHLTRX6ZY3lXep8_SjTiE9C6G1mzeudlMdqYDMA73leaFK69ULBSBm1Lb1CLsyDvlAqZ7axICPQEVYqScExJsnJPmx_bxviMWcgP83RmqNmHrLKZIri6R9FKgt1oqVDQOqvTqGbO5V79hrPDaWUGHs8b2likTAMtP83pk_B7W0xa8nrkEp-PGnHmWVpJXV316vRIhwvMC2eZzOG3qNjTVZ1IoH11vE8E1JZmvZUkMAKMeXGEQJruSbBkY7dPpkDAYsV8_YswBs5IGQZHdjxbXkBat-4l6UG2tYi8LJF3h1CmLh5YJRV4CEkpbeLku1VQVA3zTiZxD1sSdr2XTihh00CBCtd=w1353-h762-no"/>
          <p:cNvSpPr>
            <a:spLocks noChangeAspect="1" noChangeArrowheads="1"/>
          </p:cNvSpPr>
          <p:nvPr/>
        </p:nvSpPr>
        <p:spPr bwMode="auto">
          <a:xfrm>
            <a:off x="155575" y="-3481388"/>
            <a:ext cx="12887325" cy="725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8" name="Picture 10" descr="https://lh3.googleusercontent.com/Nyb1LGI9mm4cOA7inL9ZRp5CZcnGmilbewfU5GzTbY-u3xLgc_W0V5V8qIIXYOLra6sEgKx2IRIKU5ml9VMAMzNbx9FsyfrdFXSXLyU97_IhGHNPHv7e0_n-rNjNFvWj9in_-ntRIaguYWdTXXVqiz-9eCJVEX47F-XFR1QVv9nPeR3OPgWHieSH2svBvZIlLYanFq-Y8xecGahxDNG-Q2-4u3PWkZhKKbiMKJOOYWwG1lyjFaly86I2FR80s33FGHI42hXx5Ac7PVJiEQxySsTh0BR1VFbP3fieG5KI5UgM9oRK1qOYxLqnWz9gf-3CKz1T5INf9NJPsTo_wNHHNwUqJcNSlVbG8DOkRBA89dbmLXcST7DJje6joxsWtw8SjbPF6KJQbLFsVngkLjt0yEeqHatM_COI7Ate93l6jtQWkxXUZHzddmum_sEFoaxJiHVY91tAWQOc0My9w9CvhqzR7r90PuPbIC4ixcJNeSVJKzy0adn_W4Ykw0oWuTUysG7u2kULng7FMaT3s6qL3r6h2oWG5DOduWS_cWIhP5dVWTd1513DdjuzbgsvVUEFIwT3tWubcZP7ICnp6EznkKaYs47FLDXXIoV17pcm5Z9Wcy6Y=w573-h1018-n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48" y="3289733"/>
            <a:ext cx="1998334" cy="355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0697" y="4666376"/>
            <a:ext cx="3629583" cy="20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57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52193" y="-98286"/>
            <a:ext cx="569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Improved Muon Shielding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04404"/>
            <a:ext cx="8229600" cy="2977396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09600"/>
            <a:ext cx="4038600" cy="3028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32" y="609600"/>
            <a:ext cx="4032448" cy="302433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370780" y="2778119"/>
            <a:ext cx="0" cy="29732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370780" y="1419259"/>
            <a:ext cx="0" cy="29732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42788" y="277811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85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0780" y="134725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74 mm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5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Back side of HCAL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B31-3EE8-4880-A049-0352E4594025}" type="slidenum">
              <a:rPr lang="en-GB" smtClean="0"/>
              <a:t>12</a:t>
            </a:fld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771800" y="4869160"/>
            <a:ext cx="576064" cy="13290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156176" y="4797152"/>
            <a:ext cx="216024" cy="139505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9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89342" y="-98286"/>
            <a:ext cx="38186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M2-5 HV training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https://lh3.googleusercontent.com/LC5Cd93pwiWm7-8IgW3oDCrw6WfiCnjkeItCmkwCdHJJSgukrgcV8d3vUogLszpr3IdTQTMavJ_qqSBjebvNpRR4rYzwr4DdUQveaaJ9GqPVXr_dZALIPgNobQjhp1esqaUk-8y7nrwYteRWPI2JPpdUtOOCKlzZtvHdXbfq5KaI3VFQJqiRnwSKD0_PuK32zGOnFugbWQN2WtJLFl_NI3rQTm7a2pSCTNLHkLZ3cm2Dg2efsjUIjEvMbNPGWNtsWARvUlZKNexUb_smCU0RhGlfLr4wEN-10pit5V3YvGxxJhCuD2SQ4J9OGnA1Vc5A_kv18yMnXKFOUQvFaxnNxmruzEAhsXU2g52tyTRD8MtwuFMj8KEq6HShvWnZKXL4AVfTJo8owuV7m9Il3J2U6JbsQD-VMoWvH6TwYOB8XBs1i9X08fh73HXh9d7x3-0R-nllDF8F4tc6hOhjW6CIlZJyxnTK-madUyLXSSIxqqDnfd9OBwgpxEHsJNNvn4OWfBdDXl_UQSKPgC58nAyJQWRkb6PClIzuScdQ2h-F2HEov0lvM40X0etviWWDq87A7-5XFXnXQOTyI4mPD6GEVmvp2eGGjIFG-max9jWNuSSURWNh=w573-h1018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88279"/>
            <a:ext cx="3039489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311" y="923154"/>
            <a:ext cx="303948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80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735968" y="-98286"/>
            <a:ext cx="15253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CALOs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s://lh3.googleusercontent.com/yKsyTpDQ9mf3OXgq9GhLx1fx82dqkCrW-Cuj2Md1wszzdCxiNasQ9y0lLdtsUnFGw-5xBrrQ0Yfgpo5DbF2r8bUkcR0_0LfZRUqlLiJWBci8nhQHrONyXzKXWSkWcCd4APvRgS94VJ96BumF8TcgtKOQeZW0F8Wcnlb267yD0B1097IBvcdl-7YQRXyY7S8Df7v-y9NcXex2Lip2OC4LUHrvuAMaiFbjHvwlc0lMgMDB2HkqOT8nTRwc8FhZzMO487ObomLBfHTBKfdTYh-2226tSC5bxg-B4LmdLKxyi3ad2VasLgjkM1w0fp_xIZIC-Ih7WuLZH4DilYw4xfJmezFhlCrbEtJdsBN5uuvSWS7WLlWOm-V_ZkyPkMlODBLSvwkR8Qx1uzFfU0dRswNxdvsMNV79HrF7OxKjR4_DpdcipO_mWKztSFjxzQu6wd2xhaT1FGY3IXkgWgDrG0n2MsnfW6Bgkt_kDPihhflAuSmgGCiVOhUp_GH9lTEtazsHH8fwTNRDquOP0E6yrsnApDo1Fqdz0LkZXN0xuzjcBnGUPCpZ5cKVK2HP9K7hxfbmQGSSW_nvQQX6iSSeaOL6E3NScchRvM39LowV9NK-smPXUBQF=w573-h1018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322" y="761999"/>
            <a:ext cx="3264567" cy="579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3.googleusercontent.com/w8mtWsXhUZeNTplFx3PeE1-vXyZbbrQP0RTY4DUZkE30dFk5tsrFANeoxam0CplfOf35Vvhx2njkBn3R3okXqUzqlXABvyWeoxSBvne05d8QcVZWboqS0Iqy6aqPUpUHMx-6sm1aunI0SJDXQFdAOXw4AsfiluHjMc8kyBTETbA0mmAjfZwqi-ggVn9fGLVVBrQ3NrScKulB5qf4RLxJ9FCy41h25STRnRFT18Ru9CejEgd1PG7NYWLSYR24ifPrv34TlumA9dtjxy8T15JENv7rmOhCSC34CMhenjaSnbkj-T_nudeuDQseAD2ir48693LLCYj_49Wf2II2b3B232_gBcaa8A1P4htAHjuQDc0PaR8gJN-z7alJ1jWf0v5CbP9oUgR8y6B3sIOfNOicG0CaVvVlVx_4-G_0ErCazg4A87P0BcLahjDuIAYKYBZNUvMwlAiWC-C2ttIi_-Jy-vTXwkwPyKatTsMIt8zy5aEzfJtpnMSdlmjOhbFGR6PNuJH9N_-qTBcjb3uXpg55sGC6HfKbyASYb5DyrATZZpaFJgI2cRd--xx8yQfh4XrDeyG-huLWY564No3I5LPGIZu6qo_io0OEgtOjTA6-ItubejHg=w573-h1018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599"/>
            <a:ext cx="3276600" cy="582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482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48945" y="-98286"/>
            <a:ext cx="24994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RICH2 HPD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 descr="https://lh3.googleusercontent.com/Al2EpT2LGZyYqzjRS6pdXDNnoL9mxpuW3ZtDNVnA9K8BNuh9COzaGmTs0K16P0ijWHV4T3U5iYUy3HchS5XBKguyYYOzefdU-KO5SItLvMVhUCFUr0g5ucprLyxGdN8_6rkOM0slRgy8jI82DZPfutMaUGskwgL5Arq-tEYIMsoQH1pywBv1KMN6h-mSTm4efcmG-4mg8d3cvrPuvr7MYTS22Zvo2lM-AAFhg2Mc0rEolLVneSJq73P9sNsSrcYCcW0Xo3c1Q7Q1l-VSGhLpI-lRmVkYgz-hu_PlgXYFVP-9T0113v1_3yo2YB3XHJuQ5qD14_hFoKWQS-Uhj9qPDwoWucaTLCoXq28seuaIa4Okh0KL_NSxTDdaBTG86e_Z9DH6CNIWhcIcZscJgaCaN5_jki1YJHJQabo4NPLxOMYeo2MYfJDnGNtQxXfnUkQAkEsOwQ9WlRv_xjDFj7FINvoJF6Po0MYwlZeeWHOPTUQsIN-VI8lNEexJaewcOBZLBxlBPGHIa46NHFjE8AJ4N6dGL-sonQbdK5RXelhNrB5DyXMkArpyzI4SLzCljoP1Ly4P2tCWZ8kVUgM5QMqIm6J65nQoa3K0atLP8WnsLBFnMBWp=w573-h1018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09600"/>
            <a:ext cx="3505049" cy="622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013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766714" y="-98286"/>
            <a:ext cx="1463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RICH1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https://lh3.googleusercontent.com/cAA2aLRRudRzIOPNX1qDsw0f8ZbopD9vD_2svs-8CyQEhW-HtPzdTUOx8TMtbnF84Z-muhrqWJ-sKZAaJVh2OlqT8TNgor_lBTPAjMJL3rD4RLZGhsJQghCzMCAOxfIQUEiUqtF2_U_Y8yUM0mc_Tuchf-fuLVT0deSqDNmcsrBUTSIKl00qTvJJrGo6jOPAjE-51aHDMn-1APULV4iUeIn7DD83sd365tTfQBulK6P_Elbkqh6aRdFFwFaLmL3nrq7a6C0bUIm4g-93kYZ4-6wc4BeYEr47nXU0ZSW-KAlUK9HCKzodvncny_0y4-VSCTGyGze-MOnHC3Z1Sr_AI0ORcakCKjZNELtA5vh_dN19Aa8YR_T90m7h7F3huSgAe2SYp8s4zO3MYPYmMrsqk11A_jexDPQeLQBwOAA8OHkSu-X4DL4oSRHOur9zMc_g16Rn7UqozARUWJ-DT49xixP_Rzan7kzPR0muR-c8WLEWcDCySwBH68oasEhc5gVHjnYFpn4I66SCjrc6cZgHdU6oV9CxdNe8VSKYgIEsKiJVBdQ33DrNCShfpvpe8j77idEVlEmlYr1nYKNclZhAnSxqHhaOea70k78zUZgsDbiJbfIv=w573-h1018-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69198"/>
            <a:ext cx="2101638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3.googleusercontent.com/erVy9jpAtjP2E78kmGhmlKUOwhi1BJLrYBLg4SuXENcRHlPl11gI62VNLPR93shHTjuS09Z9tTb3tumdILmkmQFtE3qsYYibnGmfm1hHOzrDu3OTHaqB7IlGQf4EgkQI_3EUJJ2CT82TzHQcEFbb8QRcFYbk5NjXo4PGoHlR3AeySNT_E6-k2AqDEbTs7bLf0b8y6usl9RKE4J59BZTiXT1WUP8xg5gEi4L_mHAdEFX0cj6D0uD0qS5ChX0O6zPyXcea6HvnTVWu8cxYG4c9iOnovCGiPgQ8y1qubepyBvHFB5DLk_MBax5HRTzZO5fPydAtdABBhXn3-GoC1cGxCjHDDbGjVCsOcRAV5ElAPaUGcjEG3BdyswpTRPieCGh35XVKHOh4ozT6Ngjp-MNQamCfSSrGAKu3dGCoDQlPLapp8lGffypfKWBMIzNOww3tvwAwpNvhadM0TRfbB-Sd0-igu7SU5jW98vjq-k0fe6A-KKD5G017fJdzNi0Lnmi92soSNuSioyhFm4l5wEOVDAdlazpakfk4yT758eEipJvPwf2UjjL-eQ7ivreR1mUDxWRl2k3ggqyPID5-kqURqwVlnHN3Lzc6IOLWIrwujDxh_AQm=w573-h1018-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389" y="1769197"/>
            <a:ext cx="2119853" cy="376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3.googleusercontent.com/inI7wEQBOtBVlxwM-C9UHZLiaVcm4XlsfDk95LMySwg3SdQ-l3Hhu7JKbYC-ECz8vZPNUu_6H_sp_xNfaLEW0yRspBOCy3CZWDRGbbX0rK0DjtKP9uIE3VxzpsmX04stKoFGfTq1OAXqBIhwKB7FJQ53xxPX1jYTNFq3ZU45KI0dn2MV-64erTbVI7vozdGFMLQGEDkKCcYZkBcxSwwCVL7c4asddJZWv-2lpnoY6X0-vdjKQF5FI4WsFLeBrshulfsJmKjRrHdq3yHhLg6bHYiIEmkWDgIymYFPuqs8brnh7Gd0y1Y2uupsR65IrKsUpMCBm2qDOAj1k6Dzu5XobYfbaX_JNcTZyQX65mUNFrTUGO-VdlNP7mfwx5Ft-v5pluXSXExzDZn00rouaYeATWSCf9VsaWXKS2-cL9opi62CXtTHViMx9SETFI_k58W15NavnBMJiWamnw9COChL-09gMpZvUk-hibhJRvwOEcIruLyvQeL082eeM4Jnq-ejZbhBTUEGJsdK_VkhoAGC_37YrH0O2JB8nR5Bs0oF62EyRYLJpEhwWpn-ZZc_tnItZZz5uqlSF_8LSSLj9eIBoz_2xkn6msqNc5rWIUKCeZs7x0j5=w1353-h762-n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84" y="605828"/>
            <a:ext cx="4059875" cy="228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lh3.googleusercontent.com/DFXWyXGSCBkl2V-GjvLzCSHtNE2ShpkbpsVjqGAK91Exl65p9TuwJLw4J32X1xChjGMz2UxsTbJKNRhpeIeOuisflmMnH7gBW_g4oVAq54zgIONP-exm9mZtkfS0ejA5PTAxMM7nDdnA5jKajZ0sci28hXbIfqf7wkxT5e60VtU3Rc9lXtUb8zOWt7zMVFilOyaJ_UlstgpWY5mNVQhs4yjhGv9x1St9D56I9GilBholftFn7raE7oL60pjpzgjpFXEi9rs59TmQhQbePWF1IaaBG5xxcqIQYexmVrOreAtZvlFJaCUPTIzLewrKnJBNKmdvJyc_vcv1d80pWncVVDiLi36OaTRiDEeA5TT8Jjtl2BGLBiVe-RGFAN9M0HfPdcWeZOKSAjrVpq4SWHHl2vg2K3mIVh4NERJH2_yY04I9R0uTn5M_IzXknexe4VX7emtX-Uy3Tz3m6Zh1plvNxICQgP5XT1TJ04bUfkEXhYrKYy1bQdbCqG96qXcGTFetSnENl3zZTs0r_Y1jKEgSNmXdEBUeT82JmgdeHIgMzZxlGHl0BMV_zd4RO938Th1i7tPtOntsX8JQGh_k2y9WSfQY52REu3Rh-B3N_ndvpbpzQHdK=w573-h1018-n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880" y="3047999"/>
            <a:ext cx="2067683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lh3.googleusercontent.com/svj5HISxvWXhAj5m5PEO8G8Em1voHVlrH4OrdFtBx9GZ_LvdzoFAOJ_Rf3N_1kSgry3S5qIlTRRWav6lqtXjb6hGpKOm2OV-RKH6_p1U40gmHQ2MNgwjYfEf2u9qnXC1iTxwvzHLJx2B3TvVwPgAA9QaNoO1p4DP-q9TYRpE7fVlqHTAxvkyzUdaGlhVbIWflgaNB1_mE1epbN3Gs_wplzYIOtSStBabpUTJqt13jA7T3-wWyZLyvlwO4fPbzB4L-0WkHkde89ObkQXwSSR-dix1QjjwYxhqTaVaqkcr7hYWCuFuO64O28BIFD1bbYhqqw9CLzNXYsIRghdLypMFLLx_ORduKwIG1RcmHv3Ss2_KfnHezWbotXo0BUDgsW-eyoqzvF4rTj2wPifG3FpEgYCz-tTI98BAOzeBh8J_g1M6SiJTFBdB1lQS-hB5EOf0tQhGxmzjmLn0x5FvL3UJrRRjMCwgSTH2FySa2Jln_jeokoFuh3qAbV2oi4mfQ8NE3_lZASvuaqFSDyip0JJxJk38zJfLCB0rBUrwxr00NvduP1ZxifnfoZI-yqQYDedIjOxqfX0tz7BA5JJpFyPSgL0qidPZCFrdc5n60mjCnpLl_dXH=w573-h1018-n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268" y="3047246"/>
            <a:ext cx="2138881" cy="379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850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91301" y="-98286"/>
            <a:ext cx="26146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Opening TT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729758"/>
            <a:ext cx="2026326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147" y="685800"/>
            <a:ext cx="2026326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5241" y="4514078"/>
            <a:ext cx="3600000" cy="20248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85800"/>
            <a:ext cx="2025000" cy="36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8" t="20455" r="1188" b="11363"/>
          <a:stretch/>
        </p:blipFill>
        <p:spPr>
          <a:xfrm>
            <a:off x="1447800" y="4455197"/>
            <a:ext cx="18859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45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55306" y="-98286"/>
            <a:ext cx="16866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Dipole 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14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59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56730" y="-98286"/>
            <a:ext cx="3483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Cranes revamp.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 descr="https://lh3.googleusercontent.com/yXObyU2UPtOe_WJST4CCXt7eX5QfOovEuFj3u1OA3MZoa3b23chIx1nG0wmQ52rbtpoex3IWvqoYh08zkDnVECN2imS0MVl__ckkySDoXtL_a3R4-_RPrJYNBMvEbN81t9_rceksHaSuWjiEuXVnXbEvx6dhnqIe1pj3F6DIBGZA1bsrbGupMcGDE1l1sOneyVB6E__5Sc3EA9JmVG1G1gV_rviykA3WLbZ2DW92D77ebagVCulTxs0KvQ7_c-l82viMUgdFTVW2s7nWSv6OsvNWynS-LAlsJmcuUldfmH_5dfxLWtQashXlR97xqx8xGjXWPfhrvvbz1mRz3qDCISeY7SzN7yum2qoeZMvIvGHWgxj838CwAQ07-vjwWNmj-E65CUFb_-EZ48VOlwBpDjOCYS7fjMT7VddNBgf8JMpDtxzjgE39EhG0ScEG4Sg62Jb-1pWvrWgSOiZTWKW3jFzXybsyBrAxGTaGgzR-NBeHQLF2IUE1LFnaTaWXwFJG0EMtaHjgGiUffXFAmLDrMiSdoPEUKudrL94wRpx7oGhuklZ2h7qVfrcVsoFr2rzhsqQSZDFWO6lhJrVPiaUmHCrUbTnYh3TQ3WxdhALEP6ogNXWy=w1353-h762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4343400" cy="244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546922"/>
            <a:ext cx="4803020" cy="270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5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152399" y="609600"/>
            <a:ext cx="8878521" cy="586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16506" y="-98286"/>
            <a:ext cx="29642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LHC planning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614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EYETS: Main tasks and constraints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PH-LBO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0" y="1103815"/>
            <a:ext cx="2240280" cy="2240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7564" y="1029929"/>
            <a:ext cx="53070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dirty="0" smtClean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C377B"/>
                </a:solidFill>
                <a:latin typeface="Arial"/>
              </a:rPr>
              <a:t> Replacement AS713 (PZ85 lift) by EN-HE</a:t>
            </a:r>
            <a:endParaRPr lang="en-GB" sz="2000" b="0" dirty="0">
              <a:solidFill>
                <a:srgbClr val="0C377B"/>
              </a:solidFill>
              <a:latin typeface="Arial"/>
            </a:endParaRP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 smtClean="0">
                <a:solidFill>
                  <a:srgbClr val="FF0000"/>
                </a:solidFill>
                <a:latin typeface="Arial"/>
              </a:rPr>
              <a:t>Schedule: 06/02/17 -14/04/17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u="sng" dirty="0" smtClean="0">
                <a:solidFill>
                  <a:srgbClr val="FF0000"/>
                </a:solidFill>
                <a:latin typeface="Arial"/>
              </a:rPr>
              <a:t>Access via PM85 shaft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>
                <a:solidFill>
                  <a:srgbClr val="FF0000"/>
                </a:solidFill>
                <a:latin typeface="Arial"/>
              </a:rPr>
              <a:t>Access </a:t>
            </a:r>
            <a:r>
              <a:rPr lang="en-GB" sz="2000" b="0" dirty="0" smtClean="0">
                <a:solidFill>
                  <a:srgbClr val="FF0000"/>
                </a:solidFill>
                <a:latin typeface="Arial"/>
              </a:rPr>
              <a:t>condition </a:t>
            </a:r>
            <a:r>
              <a:rPr lang="en-GB" sz="2000" b="0" dirty="0">
                <a:solidFill>
                  <a:srgbClr val="FF0000"/>
                </a:solidFill>
                <a:latin typeface="Arial"/>
              </a:rPr>
              <a:t>EDMS1682496</a:t>
            </a:r>
            <a:endParaRPr lang="en-GB" sz="2000" b="0" dirty="0" smtClean="0">
              <a:solidFill>
                <a:srgbClr val="FF0000"/>
              </a:solidFill>
              <a:latin typeface="Arial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</a:pPr>
            <a:endParaRPr lang="en-GB" sz="2000" b="0" dirty="0">
              <a:solidFill>
                <a:srgbClr val="FF0000"/>
              </a:solidFill>
              <a:latin typeface="Arial"/>
            </a:endParaRP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2000" b="0" dirty="0" smtClean="0">
              <a:solidFill>
                <a:srgbClr val="FF0000"/>
              </a:solidFill>
              <a:latin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C377B"/>
                </a:solidFill>
                <a:latin typeface="Arial"/>
              </a:rPr>
              <a:t>Revamping PR720&amp;PR721 (UX85 80t overhead cranes) by EN-HE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 smtClean="0">
                <a:solidFill>
                  <a:srgbClr val="FF0000"/>
                </a:solidFill>
                <a:latin typeface="Arial"/>
              </a:rPr>
              <a:t>Schedule: Jan 30 – 14/04/17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 smtClean="0">
                <a:solidFill>
                  <a:srgbClr val="FF0000"/>
                </a:solidFill>
                <a:latin typeface="Arial"/>
              </a:rPr>
              <a:t>Limited access to 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3189" y="5194759"/>
            <a:ext cx="4755826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C377B"/>
                </a:solidFill>
              </a:rPr>
              <a:t>Very limited Time </a:t>
            </a:r>
            <a:r>
              <a:rPr lang="en-GB" dirty="0">
                <a:solidFill>
                  <a:srgbClr val="0C377B"/>
                </a:solidFill>
              </a:rPr>
              <a:t>window for detector work </a:t>
            </a:r>
            <a:r>
              <a:rPr lang="en-GB" dirty="0" smtClean="0">
                <a:solidFill>
                  <a:srgbClr val="0C377B"/>
                </a:solidFill>
              </a:rPr>
              <a:t>:</a:t>
            </a:r>
            <a:endParaRPr lang="en-GB" dirty="0">
              <a:solidFill>
                <a:srgbClr val="0C377B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u="sng" dirty="0" smtClean="0">
                <a:solidFill>
                  <a:srgbClr val="0C377B"/>
                </a:solidFill>
              </a:rPr>
              <a:t>From Dec </a:t>
            </a:r>
            <a:r>
              <a:rPr lang="en-GB" u="sng" dirty="0">
                <a:solidFill>
                  <a:srgbClr val="0C377B"/>
                </a:solidFill>
              </a:rPr>
              <a:t>5 2016 to Jan 22 </a:t>
            </a:r>
            <a:r>
              <a:rPr lang="en-GB" u="sng" dirty="0" smtClean="0">
                <a:solidFill>
                  <a:srgbClr val="0C377B"/>
                </a:solidFill>
              </a:rPr>
              <a:t>2017</a:t>
            </a:r>
            <a:endParaRPr lang="en-GB" u="sng" dirty="0">
              <a:solidFill>
                <a:srgbClr val="0C377B"/>
              </a:solidFill>
            </a:endParaRPr>
          </a:p>
        </p:txBody>
      </p:sp>
      <p:pic>
        <p:nvPicPr>
          <p:cNvPr id="15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0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X:\Gru_Std\CERN\PR720 - PR721\Materiale presentazione\Sequenza smontaggio\Assieme senza canal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2" t="10452" r="25567" b="44432"/>
          <a:stretch/>
        </p:blipFill>
        <p:spPr bwMode="auto">
          <a:xfrm>
            <a:off x="5681007" y="3997042"/>
            <a:ext cx="3302973" cy="21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430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806269"/>
            <a:ext cx="589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 to UXA during Cranes revamping (provisional design)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6460094"/>
            <a:ext cx="117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(G. Roche)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2144"/>
            <a:ext cx="9144000" cy="455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73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5400" y="1175600"/>
            <a:ext cx="10186343" cy="5072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806269"/>
            <a:ext cx="589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 to UXA during Cranes revamping (provisional design)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6460094"/>
            <a:ext cx="117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(G. Roche)</a:t>
            </a:r>
          </a:p>
        </p:txBody>
      </p:sp>
    </p:spTree>
    <p:extLst>
      <p:ext uri="{BB962C8B-B14F-4D97-AF65-F5344CB8AC3E}">
        <p14:creationId xmlns:p14="http://schemas.microsoft.com/office/powerpoint/2010/main" val="4095831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687855" y="-98286"/>
            <a:ext cx="3621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Important dates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066800"/>
            <a:ext cx="8305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EYETS from 5</a:t>
            </a:r>
            <a:r>
              <a:rPr lang="en-GB" sz="2400" b="0" baseline="30000" dirty="0" smtClean="0"/>
              <a:t>th</a:t>
            </a:r>
            <a:r>
              <a:rPr lang="en-GB" sz="2400" b="0" dirty="0" smtClean="0"/>
              <a:t> of December 2016 @6am  until April 30</a:t>
            </a:r>
            <a:r>
              <a:rPr lang="en-GB" sz="2400" b="0" baseline="30000" dirty="0" smtClean="0"/>
              <a:t>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LHC back to OP on 14</a:t>
            </a:r>
            <a:r>
              <a:rPr lang="en-GB" sz="2400" b="0" baseline="30000" dirty="0"/>
              <a:t>th</a:t>
            </a:r>
            <a:r>
              <a:rPr lang="en-GB" sz="2400" b="0" dirty="0"/>
              <a:t> </a:t>
            </a:r>
            <a:r>
              <a:rPr lang="en-GB" sz="2400" b="0" dirty="0" smtClean="0"/>
              <a:t>April (powering tests)</a:t>
            </a:r>
          </a:p>
          <a:p>
            <a:pPr algn="r"/>
            <a:r>
              <a:rPr lang="en-GB" sz="2400" b="0" dirty="0" smtClean="0"/>
              <a:t>(No access to CERN, incl. surfaces, offices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Experiments </a:t>
            </a:r>
            <a:r>
              <a:rPr lang="en-GB" sz="2400" b="0" dirty="0"/>
              <a:t>closed on </a:t>
            </a:r>
            <a:r>
              <a:rPr lang="en-GB" sz="2400" b="0" dirty="0" smtClean="0"/>
              <a:t>30</a:t>
            </a:r>
            <a:r>
              <a:rPr lang="en-GB" sz="2400" b="0" baseline="30000" dirty="0" smtClean="0"/>
              <a:t>th</a:t>
            </a:r>
            <a:r>
              <a:rPr lang="en-GB" sz="2400" b="0" dirty="0" smtClean="0"/>
              <a:t> April</a:t>
            </a:r>
          </a:p>
          <a:p>
            <a:endParaRPr lang="en-GB" sz="2400" b="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NO ACCESS during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endParaRPr lang="en-GB" sz="2400" dirty="0">
              <a:solidFill>
                <a:srgbClr val="FF00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400" smtClean="0">
                <a:solidFill>
                  <a:srgbClr val="FF0000"/>
                </a:solidFill>
              </a:rPr>
              <a:t>AUG </a:t>
            </a:r>
            <a:r>
              <a:rPr lang="en-GB" sz="2400" dirty="0" smtClean="0">
                <a:solidFill>
                  <a:srgbClr val="FF0000"/>
                </a:solidFill>
              </a:rPr>
              <a:t>test P8: Feb 27</a:t>
            </a:r>
            <a:r>
              <a:rPr lang="en-GB" sz="2400" baseline="30000" dirty="0" smtClean="0">
                <a:solidFill>
                  <a:srgbClr val="FF0000"/>
                </a:solidFill>
              </a:rPr>
              <a:t>th</a:t>
            </a:r>
            <a:r>
              <a:rPr lang="en-GB" sz="2400" dirty="0" smtClean="0">
                <a:solidFill>
                  <a:srgbClr val="FF0000"/>
                </a:solidFill>
              </a:rPr>
              <a:t> (incl. surface)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Auto Transfer test Feb. 4-5</a:t>
            </a:r>
            <a:r>
              <a:rPr lang="en-GB" sz="2400" baseline="30000" dirty="0" smtClean="0">
                <a:solidFill>
                  <a:srgbClr val="FF0000"/>
                </a:solidFill>
              </a:rPr>
              <a:t>th</a:t>
            </a:r>
            <a:r>
              <a:rPr lang="en-GB" sz="2400" dirty="0" smtClean="0">
                <a:solidFill>
                  <a:srgbClr val="FF0000"/>
                </a:solidFill>
              </a:rPr>
              <a:t> 2017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DSO test April 7-8</a:t>
            </a:r>
            <a:r>
              <a:rPr lang="en-GB" sz="2400" baseline="30000" dirty="0" smtClean="0">
                <a:solidFill>
                  <a:srgbClr val="FF0000"/>
                </a:solidFill>
              </a:rPr>
              <a:t>th </a:t>
            </a:r>
            <a:r>
              <a:rPr lang="en-GB" sz="2400" dirty="0" smtClean="0">
                <a:solidFill>
                  <a:srgbClr val="FF0000"/>
                </a:solidFill>
              </a:rPr>
              <a:t>  (!Warning Patrol w14)</a:t>
            </a:r>
            <a:endParaRPr lang="en-GB" sz="2400" baseline="30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1473202" y="-98286"/>
            <a:ext cx="60508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CV / P8 yearly maintenance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3595" t="39108" r="-392" b="9213"/>
          <a:stretch/>
        </p:blipFill>
        <p:spPr>
          <a:xfrm>
            <a:off x="103283" y="3657600"/>
            <a:ext cx="4848387" cy="28194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14400" y="3618136"/>
            <a:ext cx="838200" cy="430542"/>
            <a:chOff x="4191000" y="2998458"/>
            <a:chExt cx="838200" cy="430542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4343400" y="2998458"/>
              <a:ext cx="685800" cy="4305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191000" y="2998458"/>
              <a:ext cx="760670" cy="4305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054740" y="3618136"/>
            <a:ext cx="2896930" cy="659142"/>
            <a:chOff x="5486400" y="2998458"/>
            <a:chExt cx="2896930" cy="659142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5486400" y="320040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11342" y="2998458"/>
              <a:ext cx="909223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400 kW</a:t>
              </a:r>
              <a:endParaRPr lang="en-GB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5486400" y="3200400"/>
              <a:ext cx="381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020969" y="2998458"/>
              <a:ext cx="13623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Weeks 3-4-5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25566" y="744779"/>
            <a:ext cx="6410088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0" dirty="0" smtClean="0"/>
              <a:t>Weeks 3-4-5 From Jan 16</a:t>
            </a:r>
            <a:r>
              <a:rPr lang="en-GB" sz="2800" b="0" baseline="30000" dirty="0" smtClean="0"/>
              <a:t>th</a:t>
            </a:r>
            <a:r>
              <a:rPr lang="en-GB" sz="2800" b="0" dirty="0" smtClean="0"/>
              <a:t>  to Feb 3</a:t>
            </a:r>
            <a:r>
              <a:rPr lang="en-GB" sz="2800" b="0" baseline="30000" dirty="0" smtClean="0"/>
              <a:t>rd</a:t>
            </a:r>
            <a:r>
              <a:rPr lang="en-GB" sz="2800" b="0" dirty="0" smtClean="0"/>
              <a:t> 2017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Stop of SF, SU, UW facilities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Mechanical cleaning of towers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Mechanical and electrical maintenance</a:t>
            </a:r>
            <a:endParaRPr lang="fr-FR" b="0" dirty="0" smtClean="0"/>
          </a:p>
          <a:p>
            <a:r>
              <a:rPr lang="en-GB" sz="2400" b="0" dirty="0" smtClean="0"/>
              <a:t>Back-up cooling power: </a:t>
            </a:r>
            <a:r>
              <a:rPr lang="en-GB" sz="2400" dirty="0" smtClean="0">
                <a:solidFill>
                  <a:srgbClr val="FF0000"/>
                </a:solidFill>
              </a:rPr>
              <a:t>limited to 400kW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537" y="2542554"/>
            <a:ext cx="3572462" cy="20095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536" y="4724400"/>
            <a:ext cx="3550355" cy="199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0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438010" y="-98286"/>
            <a:ext cx="41212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Detector Activities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7620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VELO: </a:t>
            </a:r>
            <a:r>
              <a:rPr lang="en-GB" sz="2400" b="0" dirty="0" smtClean="0"/>
              <a:t>Fix C02 pump</a:t>
            </a: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RICH1+2: </a:t>
            </a:r>
            <a:r>
              <a:rPr lang="en-GB" sz="2400" b="0" dirty="0" smtClean="0"/>
              <a:t>HPD box RICH1 A-side out (FE electronics &amp; HPD). HPD exchange (RICH2).</a:t>
            </a: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TT: </a:t>
            </a:r>
            <a:r>
              <a:rPr lang="en-GB" sz="2400" b="0" dirty="0" smtClean="0">
                <a:solidFill>
                  <a:prstClr val="black"/>
                </a:solidFill>
              </a:rPr>
              <a:t>Repair broken bonds (3 modules removed and shipped to Zurich). Replace dead VCSEL.</a:t>
            </a:r>
            <a:endParaRPr lang="en-GB" sz="2400" b="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Dipole: </a:t>
            </a:r>
            <a:r>
              <a:rPr lang="en-GB" sz="2400" b="0" dirty="0" smtClean="0">
                <a:solidFill>
                  <a:prstClr val="black"/>
                </a:solidFill>
              </a:rPr>
              <a:t>Tightening current feed connectors, MSS PLC upgrade.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IT: 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OT: -</a:t>
            </a:r>
            <a:endParaRPr lang="en-GB" sz="2400" b="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ECAL/HCAL: </a:t>
            </a:r>
            <a:r>
              <a:rPr lang="en-GB" sz="2400" b="0" dirty="0" smtClean="0">
                <a:solidFill>
                  <a:prstClr val="black"/>
                </a:solidFill>
              </a:rPr>
              <a:t>Change PMTs, CS 137 Scan, passive dosimeters exchange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PS/SPD: </a:t>
            </a:r>
            <a:r>
              <a:rPr lang="fr-FR" sz="2400" b="0" dirty="0" err="1">
                <a:solidFill>
                  <a:prstClr val="black"/>
                </a:solidFill>
              </a:rPr>
              <a:t>fix</a:t>
            </a:r>
            <a:r>
              <a:rPr lang="fr-FR" sz="2400" b="0" dirty="0">
                <a:solidFill>
                  <a:prstClr val="black"/>
                </a:solidFill>
              </a:rPr>
              <a:t> SPD VFE LV distribution</a:t>
            </a:r>
            <a:r>
              <a:rPr lang="en-GB" sz="2400" b="0" dirty="0" smtClean="0">
                <a:solidFill>
                  <a:prstClr val="black"/>
                </a:solidFill>
              </a:rPr>
              <a:t>, </a:t>
            </a:r>
            <a:r>
              <a:rPr lang="en-GB" sz="2400" b="0" dirty="0">
                <a:solidFill>
                  <a:prstClr val="black"/>
                </a:solidFill>
              </a:rPr>
              <a:t>PRS VFE </a:t>
            </a:r>
            <a:r>
              <a:rPr lang="en-GB" sz="2400" b="0" dirty="0" smtClean="0">
                <a:solidFill>
                  <a:prstClr val="black"/>
                </a:solidFill>
              </a:rPr>
              <a:t>replacement, passive dosimeters exchange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M1: </a:t>
            </a:r>
            <a:r>
              <a:rPr lang="en-GB" sz="2400" b="0" dirty="0" smtClean="0">
                <a:solidFill>
                  <a:prstClr val="black"/>
                </a:solidFill>
              </a:rPr>
              <a:t>A Side open - fix chamber M20A1 (FEB) + other FE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F497D">
                    <a:lumMod val="75000"/>
                  </a:srgbClr>
                </a:solidFill>
              </a:rPr>
              <a:t>M2-M5: </a:t>
            </a:r>
            <a:r>
              <a:rPr lang="en-GB" sz="2400" b="0" dirty="0" smtClean="0">
                <a:solidFill>
                  <a:prstClr val="black"/>
                </a:solidFill>
              </a:rPr>
              <a:t>Fix FE electronic issue on M2-front and M5-back, debugging </a:t>
            </a:r>
            <a:r>
              <a:rPr lang="en-GB" sz="2400" b="0" dirty="0">
                <a:solidFill>
                  <a:prstClr val="black"/>
                </a:solidFill>
              </a:rPr>
              <a:t>of some electronic </a:t>
            </a:r>
            <a:r>
              <a:rPr lang="en-GB" sz="2400" b="0" dirty="0" smtClean="0">
                <a:solidFill>
                  <a:prstClr val="black"/>
                </a:solidFill>
              </a:rPr>
              <a:t>Boards (Towers). HV training…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497D">
                    <a:lumMod val="75000"/>
                  </a:srgbClr>
                </a:solidFill>
                <a:latin typeface="Arial"/>
              </a:rPr>
              <a:t>Herschel </a:t>
            </a:r>
            <a:r>
              <a:rPr lang="en-GB" sz="2400" b="0" dirty="0">
                <a:solidFill>
                  <a:prstClr val="black"/>
                </a:solidFill>
                <a:latin typeface="Calibri"/>
              </a:rPr>
              <a:t>L0/Scintillators replacement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b="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81380" y="-98286"/>
            <a:ext cx="2034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61999"/>
            <a:ext cx="9067800" cy="595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3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81380" y="-98286"/>
            <a:ext cx="2034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53" y="592494"/>
            <a:ext cx="9000000" cy="612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8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81380" y="-98286"/>
            <a:ext cx="2034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609600"/>
            <a:ext cx="90000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81380" y="-98286"/>
            <a:ext cx="2034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Planning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90000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10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09137" y="-98286"/>
            <a:ext cx="29790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Day 1 (Dec 5)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s://lh3.googleusercontent.com/-Di6KyAI3QUJ8_vbz7NEKAj_YeXgaKfbK6DRIWamnsqwSPG6gQBqfj3TKlhLmC6ll6583X5nAtO7b4yG1Py5fsrpnrTnF-vzzl_cs_DJsnVFDdyPgU5BLzzeo9ei9UbFVlS6ePBNLElI46ChXhG4UhJngm40XBsZkcNkJIZt4nsLKGE3mcRTF7994r4dX_9uDp3PC5Q47RE65vSwczrMDvBMmDIkd34r_HN7d-i_-wD2IQoV9n9g3NfIBIU1vK410E6EZO2aCgLjv3FmGXirz-NGvZgRs31QB4aJRk8fpHiXKU6UiwVVYwBbcD-aebhVpbGZNuQeYcNWSYSwQXQ6SACoOnxvP5jxgDqbZ0FBnWk0g2BEIMr_e824E6ovwBeTcRY7vyS-niBPXaWcfpXQtJ-0L2lk3yV0qKNT2UmGEsALba95uxScGp5qQizsUZWVDPEKhMdPZ4G_LPrZntvh7e3tLEvdfAVlUFBxGqKg8b7X81gJvkPl5smz6-ShLJqYWuj9v_ursyoySVGazVEatMBaTFh0TvWoNzmO05S_f-ls5-Z6ppcNBr7hhy1-EllngW0G8ko4nMyxj5XQEmy86gkEM4AoJyFl_MPGz85DByWdVU-5=w718-h404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431" y="1219200"/>
            <a:ext cx="297934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Hiwyy_xx1I_0AG7wgux0fAhfam5UzVA-J9Ts0fgVwO9WEU6LCHHLDv-QURLLcOMPGYnRVuidfujIsaQ9iZS_f0VY0GKHT5MV3Bk-BpaHIQHhN3wRE-ibSwcl3bptybcVdNdUUeAM5JpVn8yf66HqhXJDV3raMtViO2poN4u9GcbXrTnU9LGT0-6eZNcYxZNR6sST9Fs3uzUxmU8CDHx2pOb1RKAvdum3iP1XbdMbJFfga4ke2rAHtyrW2wY8C5QPWo93hvkzFhrRnm9gB7_fMcWjIyjug9nVifW5tKHbaiJKIJDoNwaZz0Qz5uHQylanclOulrMZOpiqMZgyFO68pRvYWEhCNfQFQHdS98n5NCHTK0pudQKox44SXOaiHdLvUsu4-r381hw7KFOHfj3omuGZhj2pW3DIiihywcVHZFAqLJQYLl2wLtW91P2cSZk9qtILvZbO9UPe-0Mk34jGBNq1sNXElrZvPr5fqcukgLxfeC2wwVpfyFC_EGPd7An9DokCJD55s6OkkzPRTbaJL-RVpzMgKsbOrsVbD44eMT-nnUbDa8pvz7u1256RIkRr70KBO8Wt_7bAllJnBExcF3mKGyFS7065JBcqEtp-6Y6bKiEX=w514-h913-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" y="3806810"/>
            <a:ext cx="1800000" cy="319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70" y="3434029"/>
            <a:ext cx="1800000" cy="3197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603" y="2831994"/>
            <a:ext cx="1800000" cy="10128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560" y="845536"/>
            <a:ext cx="2277200" cy="1281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04" y="4781844"/>
            <a:ext cx="3113342" cy="17517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36" y="4064150"/>
            <a:ext cx="1800000" cy="31972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31"/>
          <a:stretch/>
        </p:blipFill>
        <p:spPr>
          <a:xfrm>
            <a:off x="5602" y="1482312"/>
            <a:ext cx="1800000" cy="24800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0178" y="743648"/>
            <a:ext cx="2690352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/>
              <a:t>M</a:t>
            </a:r>
            <a:r>
              <a:rPr lang="en-GB" sz="1400" b="0" dirty="0" smtClean="0"/>
              <a:t>aterial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CO2 cooling/control box/cable</a:t>
            </a:r>
            <a:endParaRPr lang="fr-FR" sz="1400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2438400" y="713684"/>
            <a:ext cx="278377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Preparing transfer lines support</a:t>
            </a:r>
            <a:endParaRPr lang="fr-FR" sz="14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5458795" y="926197"/>
            <a:ext cx="267874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New (rented) nacelle for CALO</a:t>
            </a:r>
            <a:endParaRPr lang="fr-FR" sz="14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-176152" y="4013713"/>
            <a:ext cx="2738122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PR787 crane electronic (RICH1)</a:t>
            </a:r>
            <a:endParaRPr lang="fr-FR" sz="14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5778704" y="4839152"/>
            <a:ext cx="135389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GIS </a:t>
            </a:r>
            <a:r>
              <a:rPr lang="en-GB" sz="1400" b="0" dirty="0" err="1" smtClean="0"/>
              <a:t>Bakeout</a:t>
            </a:r>
            <a:endParaRPr lang="fr-FR" sz="1400" b="0" dirty="0"/>
          </a:p>
        </p:txBody>
      </p:sp>
      <p:sp>
        <p:nvSpPr>
          <p:cNvPr id="19" name="TextBox 18"/>
          <p:cNvSpPr txBox="1"/>
          <p:nvPr/>
        </p:nvSpPr>
        <p:spPr>
          <a:xfrm>
            <a:off x="3830287" y="3168762"/>
            <a:ext cx="183236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SMOG gas analysis</a:t>
            </a:r>
            <a:endParaRPr lang="fr-FR" sz="1400" b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589" y="2743200"/>
            <a:ext cx="1301811" cy="23123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995770" y="3081385"/>
            <a:ext cx="186544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9900"/>
              </a:buClr>
              <a:buFont typeface="Wingdings" panose="05000000000000000000" pitchFamily="2" charset="2"/>
              <a:buChar char="ü"/>
            </a:pPr>
            <a:r>
              <a:rPr lang="en-GB" sz="1400" b="0" dirty="0" smtClean="0"/>
              <a:t>MUON HV training</a:t>
            </a:r>
            <a:endParaRPr lang="fr-FR" sz="1400" b="0" dirty="0"/>
          </a:p>
        </p:txBody>
      </p:sp>
    </p:spTree>
    <p:extLst>
      <p:ext uri="{BB962C8B-B14F-4D97-AF65-F5344CB8AC3E}">
        <p14:creationId xmlns:p14="http://schemas.microsoft.com/office/powerpoint/2010/main" val="1114918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52048" y="-98286"/>
            <a:ext cx="8931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M1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614" y="838200"/>
            <a:ext cx="2880000" cy="5116650"/>
          </a:xfrm>
          <a:prstGeom prst="rect">
            <a:avLst/>
          </a:prstGeom>
        </p:spPr>
      </p:pic>
      <p:pic>
        <p:nvPicPr>
          <p:cNvPr id="1026" name="Picture 2" descr="https://lh3.googleusercontent.com/s_akmggdFHF1hVCI8GiAWjsv9Y-QLHFWz2LwTnKlUzGWVV57_MTDiyV7rtnXG9mgwvd8ZoBiepdzOgbb2_5gzaWaTlFBqUDjB0R8hCw2xXtMYGDB1bI7q4yDhvsTeVdPOPGVxMgDfpUf5-A84dvW1RwFg3OXhxYaqJs1Qw2-2i-WN_1YhYI9RwUlxoqxe3n6UK1-15b4hl3aeFohInzFQrTMNZsevlPh0F2BncXSYfIgJ_Mb9fPbHODrmLJH0WEZDl28yU4q5_eLiy60eM18iAiaOK7njW6rK-8tV3rXNYcwJRoVcI15VGozXcCiV6j27GWtZW5vT7ngUeaGwfxkgpa4pp8GI-392Cd6gzwGD8QD_K6WU4JDFEMTBTtqjQH_u4h2P70HytsytMlhdTb-uqyerDE3m67JfLRt6te06SxBB0_Z4gwRhVWROxgCqBDOShsx2qJn6_2XKLSfqWskkdPo_ageGuTP3gqh_EFq5SL1-z4HQdqFcN46M8pal5UJYl9BC0_6BVRrImTczKT0v0UcRxLXOAZr2ae-VgTJMD9NqUP0kFgrd8EVrZy5mMMQFfr0j_SZQvyww3CWvtbt5mPfnETQZSm3iRoLMdRLceabUPR6cN1l=w573-h1018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2880000" cy="51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02ZJMiiB8TFsf6Hah-9PQBAm9keaCAbfYgXKRiPe6Xg8d_Q4izD3fhJY-JrsRoDLuzbnBB0wN5NHGWpq0X37OlBMSHVgg1Ahn5RnGw0brNvkceFVxtmEtjb8s6QEMOpgIrAVLsVgCqaQVV7-x7KUiG87idg-fJgbBS2S7i5KsJMZ_T0uWEgzmH7JZNQU8oQV-te6PH0uI8mVM9SzzgAGyI8WMuSWdyHZVExA3wRPWaBmAlxIFtCSsXEiOM-VWNozxcxI9OEgbQcOfzj3vUIB6_PLCJRxoscDYqx3MOaz-fNbVF09hJVpRP_WvF_-AsHvkZ-wJJBKkOCCZi3BYQ7qBI7Q7o-DSN4JAlhQoemyZMRBHp9jsHKLFJYW0O3At1gp1yrfhK1CNO4nmqUuzpOkO2i9SS2PpS1tJ_z7q1rf9Djk_B4ck1w6qZkfGj4jPygeJNu6fN7jzoypL1YgQB0N9RV4bQWuSULalu6LQJY3fH72K73nX3uYm_D3f1EPs8EGohQdKotfQ_hSRhJvrz3pf2Bx_VwZDJ8E3-XUoMVnd9wP4aixbbAqpFihKoBeUfCoSDiMSsiZFzvOscYdsuEONc4eBoJtNbsfdnXFcLEEafb6ztBP=w573-h1018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511" y="838200"/>
            <a:ext cx="2880000" cy="51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54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u Master">
  <a:themeElements>
    <a:clrScheme name="1_Default Design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7B51D233A9C543B3E9AC602D6C623F" ma:contentTypeVersion="0" ma:contentTypeDescription="Create a new document." ma:contentTypeScope="" ma:versionID="62b989ca4ef73be0da21455edf63896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5F4535-556F-4F53-8B71-46454B7D5E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ABD4CE3-0586-4D75-8977-4E9B059BF6CE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1879DE9-4DFA-478B-A052-4A78BB147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84089</TotalTime>
  <Words>437</Words>
  <Application>Microsoft Office PowerPoint</Application>
  <PresentationFormat>On-screen Show (4:3)</PresentationFormat>
  <Paragraphs>103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Times New Roman</vt:lpstr>
      <vt:lpstr>Ubuntu</vt:lpstr>
      <vt:lpstr>Ubuntu Light</vt:lpstr>
      <vt:lpstr>Wingdings</vt:lpstr>
      <vt:lpstr>Office Theme</vt:lpstr>
      <vt:lpstr>Lau Master</vt:lpstr>
      <vt:lpstr>1_CERN_ENdept_Presentation_ArialFont 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side of HCAL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EYETS: Main tasks and constraints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 SURVEY</dc:title>
  <dc:creator>Ewa Rondio, Isabel Bejar Alonso</dc:creator>
  <dc:description>Version reducida para el ACCU V08</dc:description>
  <cp:lastModifiedBy>Burkhard Schmidt</cp:lastModifiedBy>
  <cp:revision>1264</cp:revision>
  <cp:lastPrinted>2013-06-06T16:57:54Z</cp:lastPrinted>
  <dcterms:created xsi:type="dcterms:W3CDTF">2009-01-23T08:26:20Z</dcterms:created>
  <dcterms:modified xsi:type="dcterms:W3CDTF">2017-01-16T09:48:59Z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0x0101005A06F24564D3FF43A428AA1F2982D51D</vt:lpwstr>
  </property>
</Properties>
</file>