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262" r:id="rId6"/>
    <p:sldId id="258" r:id="rId7"/>
    <p:sldId id="259" r:id="rId8"/>
    <p:sldId id="265" r:id="rId9"/>
    <p:sldId id="267" r:id="rId10"/>
    <p:sldId id="268" r:id="rId11"/>
    <p:sldId id="269" r:id="rId12"/>
    <p:sldId id="271" r:id="rId13"/>
    <p:sldId id="270" r:id="rId14"/>
    <p:sldId id="266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3" autoAdjust="0"/>
  </p:normalViewPr>
  <p:slideViewPr>
    <p:cSldViewPr snapToObjects="1" showGuides="1">
      <p:cViewPr varScale="1">
        <p:scale>
          <a:sx n="141" d="100"/>
          <a:sy n="141" d="100"/>
        </p:scale>
        <p:origin x="138" y="21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028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432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46th </a:t>
            </a:r>
            <a:r>
              <a:rPr lang="en-GB" dirty="0"/>
              <a:t>WP8 Bi-weekly meeting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VAX lay out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Lukasz Krzempek TE-VSC-DLM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29.11.2016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Espace réservé du pied de page 3"/>
          <p:cNvSpPr txBox="1">
            <a:spLocks/>
          </p:cNvSpPr>
          <p:nvPr/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644090" y="0"/>
            <a:ext cx="8499909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/>
              <a:t>Next steps</a:t>
            </a:r>
            <a:endParaRPr lang="en-GB" sz="2400" dirty="0"/>
          </a:p>
        </p:txBody>
      </p:sp>
      <p:sp>
        <p:nvSpPr>
          <p:cNvPr id="6" name="Espace réservé du contenu 8"/>
          <p:cNvSpPr txBox="1">
            <a:spLocks/>
          </p:cNvSpPr>
          <p:nvPr/>
        </p:nvSpPr>
        <p:spPr>
          <a:xfrm>
            <a:off x="1043608" y="843558"/>
            <a:ext cx="7344816" cy="22322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 smtClean="0"/>
              <a:t>To freeze position of connectors</a:t>
            </a:r>
          </a:p>
          <a:p>
            <a:pPr algn="l"/>
            <a:r>
              <a:rPr lang="en-GB" sz="1200" dirty="0" smtClean="0"/>
              <a:t>Second angle valve integration </a:t>
            </a:r>
            <a:r>
              <a:rPr lang="en-GB" sz="1200" dirty="0" smtClean="0"/>
              <a:t>in VAX structure (CMS layout)</a:t>
            </a:r>
            <a:endParaRPr lang="en-GB" sz="1200" dirty="0" smtClean="0"/>
          </a:p>
          <a:p>
            <a:pPr algn="l"/>
            <a:r>
              <a:rPr lang="en-GB" sz="1200" dirty="0" smtClean="0"/>
              <a:t>Integration of sector valve DN80 (nowadays DN63) at IP side and analysis of space constrains</a:t>
            </a:r>
          </a:p>
          <a:p>
            <a:pPr algn="l"/>
            <a:r>
              <a:rPr lang="en-GB" sz="1200" dirty="0" smtClean="0"/>
              <a:t>To define inserts for impedance reduction</a:t>
            </a:r>
          </a:p>
          <a:p>
            <a:pPr algn="l"/>
            <a:r>
              <a:rPr lang="en-GB" sz="1200" dirty="0" smtClean="0"/>
              <a:t>Design of MKT </a:t>
            </a:r>
            <a:r>
              <a:rPr lang="en-GB" sz="1200" dirty="0" smtClean="0"/>
              <a:t>tensioning chain assembly of service line &amp; angle valve 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66647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Espace réservé du pied de page 3"/>
          <p:cNvSpPr txBox="1">
            <a:spLocks/>
          </p:cNvSpPr>
          <p:nvPr/>
        </p:nvSpPr>
        <p:spPr>
          <a:xfrm>
            <a:off x="1158696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-467"/>
            <a:ext cx="7920000" cy="540000"/>
          </a:xfrm>
        </p:spPr>
        <p:txBody>
          <a:bodyPr/>
          <a:lstStyle/>
          <a:p>
            <a:pPr algn="l"/>
            <a:r>
              <a:rPr lang="en-GB" sz="2400" dirty="0" smtClean="0"/>
              <a:t>VAX: Integration of </a:t>
            </a:r>
            <a:r>
              <a:rPr lang="en-GB" sz="2400" dirty="0" err="1" smtClean="0"/>
              <a:t>Staubli</a:t>
            </a:r>
            <a:r>
              <a:rPr lang="en-GB" sz="2400" dirty="0" smtClean="0"/>
              <a:t> connectors</a:t>
            </a:r>
            <a:endParaRPr lang="en-GB" sz="2400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222856" y="899637"/>
            <a:ext cx="2506970" cy="310871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1200" dirty="0" smtClean="0"/>
              <a:t>Comment 1:</a:t>
            </a:r>
          </a:p>
          <a:p>
            <a:pPr marL="0" indent="0" algn="l">
              <a:buNone/>
            </a:pPr>
            <a:r>
              <a:rPr lang="en-GB" sz="1200" dirty="0" smtClean="0"/>
              <a:t>Not enough space inside the VAX structure to  integrate connectors longitudinally or transversally;</a:t>
            </a:r>
          </a:p>
          <a:p>
            <a:pPr marL="0" indent="0" algn="l">
              <a:buNone/>
            </a:pPr>
            <a:endParaRPr lang="en-GB" sz="1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Lukasz Krzempek TE-VSC-DLM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222856" y="1742094"/>
            <a:ext cx="2389020" cy="447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Staubli</a:t>
            </a:r>
            <a:r>
              <a:rPr lang="en-GB" sz="1200" dirty="0" smtClean="0"/>
              <a:t> connectors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938" y="886550"/>
            <a:ext cx="3926532" cy="31218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1212" y="530282"/>
            <a:ext cx="1787694" cy="4183518"/>
          </a:xfrm>
          <a:prstGeom prst="rect">
            <a:avLst/>
          </a:prstGeom>
        </p:spPr>
      </p:pic>
      <p:cxnSp>
        <p:nvCxnSpPr>
          <p:cNvPr id="27" name="Straight Arrow Connector 26"/>
          <p:cNvCxnSpPr>
            <a:stCxn id="18" idx="1"/>
          </p:cNvCxnSpPr>
          <p:nvPr/>
        </p:nvCxnSpPr>
        <p:spPr>
          <a:xfrm flipH="1">
            <a:off x="2558945" y="1966093"/>
            <a:ext cx="1663911" cy="8973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896494" y="2211173"/>
            <a:ext cx="936104" cy="751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8" idx="3"/>
          </p:cNvCxnSpPr>
          <p:nvPr/>
        </p:nvCxnSpPr>
        <p:spPr>
          <a:xfrm>
            <a:off x="6611876" y="1966093"/>
            <a:ext cx="1725117" cy="10664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Espace réservé du contenu 8"/>
          <p:cNvSpPr txBox="1">
            <a:spLocks/>
          </p:cNvSpPr>
          <p:nvPr/>
        </p:nvSpPr>
        <p:spPr>
          <a:xfrm>
            <a:off x="4248549" y="2516163"/>
            <a:ext cx="2506970" cy="14182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Comment 2:</a:t>
            </a:r>
          </a:p>
          <a:p>
            <a:pPr marL="0" indent="0" algn="l">
              <a:buFont typeface="Wingdings" charset="2"/>
              <a:buNone/>
            </a:pPr>
            <a:r>
              <a:rPr lang="en-GB" sz="1200" dirty="0" smtClean="0"/>
              <a:t>To integrate female columns of alignment inside the VAX structure, it takes additional 50mm to extend frame longitudinally;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44" name="Rectangle 43"/>
          <p:cNvSpPr/>
          <p:nvPr/>
        </p:nvSpPr>
        <p:spPr>
          <a:xfrm>
            <a:off x="4258518" y="3560353"/>
            <a:ext cx="2389020" cy="447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Female columns of alignment</a:t>
            </a:r>
            <a:endParaRPr lang="en-GB" sz="1200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3098078" y="3460472"/>
            <a:ext cx="1207066" cy="1218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1475657" y="3616652"/>
            <a:ext cx="2796063" cy="1769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Espace réservé du contenu 8"/>
          <p:cNvSpPr txBox="1">
            <a:spLocks/>
          </p:cNvSpPr>
          <p:nvPr/>
        </p:nvSpPr>
        <p:spPr>
          <a:xfrm>
            <a:off x="244938" y="4042632"/>
            <a:ext cx="6402600" cy="14182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Comment 3:</a:t>
            </a:r>
          </a:p>
          <a:p>
            <a:pPr marL="0" indent="0" algn="l">
              <a:buFont typeface="Wingdings" charset="2"/>
              <a:buNone/>
            </a:pPr>
            <a:r>
              <a:rPr lang="en-GB" sz="1200" dirty="0" smtClean="0"/>
              <a:t>Position of connectors stays at the same height as indicated during previous meeting</a:t>
            </a:r>
            <a:endParaRPr lang="en-GB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4090" y="0"/>
            <a:ext cx="8499909" cy="540000"/>
          </a:xfrm>
        </p:spPr>
        <p:txBody>
          <a:bodyPr/>
          <a:lstStyle/>
          <a:p>
            <a:r>
              <a:rPr lang="en-GB" sz="2400" dirty="0" smtClean="0"/>
              <a:t>Sector valve (TAS side): Integration of </a:t>
            </a:r>
            <a:r>
              <a:rPr lang="en-GB" sz="2400" dirty="0" err="1" smtClean="0"/>
              <a:t>Staubli</a:t>
            </a:r>
            <a:r>
              <a:rPr lang="en-GB" sz="2400" dirty="0" smtClean="0"/>
              <a:t> connectors</a:t>
            </a:r>
            <a:endParaRPr lang="en-GB" sz="240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9" name="Espace réservé du pied de page 3"/>
          <p:cNvSpPr txBox="1">
            <a:spLocks/>
          </p:cNvSpPr>
          <p:nvPr/>
        </p:nvSpPr>
        <p:spPr>
          <a:xfrm>
            <a:off x="1835696" y="4797391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759931"/>
            <a:ext cx="2268110" cy="25743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394" y="759931"/>
            <a:ext cx="2869317" cy="257439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87824" y="3387868"/>
            <a:ext cx="2389020" cy="447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Female columns of alignment</a:t>
            </a:r>
            <a:endParaRPr lang="en-GB" sz="1200" dirty="0"/>
          </a:p>
        </p:txBody>
      </p:sp>
      <p:cxnSp>
        <p:nvCxnSpPr>
          <p:cNvPr id="17" name="Straight Arrow Connector 16"/>
          <p:cNvCxnSpPr>
            <a:stCxn id="14" idx="1"/>
          </p:cNvCxnSpPr>
          <p:nvPr/>
        </p:nvCxnSpPr>
        <p:spPr>
          <a:xfrm flipH="1" flipV="1">
            <a:off x="827584" y="3019136"/>
            <a:ext cx="2160240" cy="5927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748338" y="3064397"/>
            <a:ext cx="239486" cy="3120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156176" y="1275606"/>
            <a:ext cx="2389020" cy="447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Staubli</a:t>
            </a:r>
            <a:r>
              <a:rPr lang="en-GB" sz="1200" dirty="0" smtClean="0"/>
              <a:t> connectors</a:t>
            </a:r>
            <a:endParaRPr lang="en-GB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485104" y="1752102"/>
            <a:ext cx="743080" cy="7378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contenu 8"/>
          <p:cNvSpPr>
            <a:spLocks noGrp="1"/>
          </p:cNvSpPr>
          <p:nvPr>
            <p:ph idx="1"/>
          </p:nvPr>
        </p:nvSpPr>
        <p:spPr>
          <a:xfrm>
            <a:off x="6091645" y="2047130"/>
            <a:ext cx="2506970" cy="74064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1200" dirty="0" smtClean="0"/>
              <a:t>Comment 1:</a:t>
            </a:r>
          </a:p>
          <a:p>
            <a:pPr marL="0" indent="0" algn="l">
              <a:buNone/>
            </a:pPr>
            <a:r>
              <a:rPr lang="en-GB" sz="1200" dirty="0" smtClean="0"/>
              <a:t>No place to integrate connectors inside the structure;</a:t>
            </a:r>
          </a:p>
          <a:p>
            <a:pPr marL="0" indent="0" algn="l">
              <a:buNone/>
            </a:pPr>
            <a:endParaRPr lang="en-GB" sz="1200" dirty="0"/>
          </a:p>
        </p:txBody>
      </p:sp>
      <p:sp>
        <p:nvSpPr>
          <p:cNvPr id="25" name="Espace réservé du contenu 8"/>
          <p:cNvSpPr>
            <a:spLocks noGrp="1"/>
          </p:cNvSpPr>
          <p:nvPr>
            <p:ph idx="1"/>
          </p:nvPr>
        </p:nvSpPr>
        <p:spPr>
          <a:xfrm>
            <a:off x="6107568" y="3006137"/>
            <a:ext cx="2506970" cy="740644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GB" sz="1200" dirty="0" smtClean="0"/>
              <a:t>Comment 2:</a:t>
            </a:r>
          </a:p>
          <a:p>
            <a:pPr marL="0" indent="0" algn="l">
              <a:buNone/>
            </a:pPr>
            <a:r>
              <a:rPr lang="en-GB" sz="1200" dirty="0" smtClean="0"/>
              <a:t>One side position of connectors is determined by service line presence on the opposite side;</a:t>
            </a:r>
          </a:p>
          <a:p>
            <a:pPr marL="0" indent="0" algn="l">
              <a:buNone/>
            </a:pPr>
            <a:endParaRPr lang="en-GB" sz="12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197886" y="2751068"/>
            <a:ext cx="3096344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76871" y="3681545"/>
            <a:ext cx="2389020" cy="7244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Additional 80mm to extend valve frame to house female alignment columns</a:t>
            </a:r>
            <a:endParaRPr lang="en-GB" sz="1200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97886" y="3220428"/>
            <a:ext cx="3096344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Curved Right Arrow 35"/>
          <p:cNvSpPr/>
          <p:nvPr/>
        </p:nvSpPr>
        <p:spPr>
          <a:xfrm>
            <a:off x="40550" y="2958286"/>
            <a:ext cx="276871" cy="752085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pied de page 3"/>
          <p:cNvSpPr txBox="1">
            <a:spLocks/>
          </p:cNvSpPr>
          <p:nvPr/>
        </p:nvSpPr>
        <p:spPr>
          <a:xfrm>
            <a:off x="1797774" y="4814569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644090" y="0"/>
            <a:ext cx="8499909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Sector valve (IP side): Integration of </a:t>
            </a:r>
            <a:r>
              <a:rPr lang="en-GB" sz="2400" dirty="0" err="1" smtClean="0"/>
              <a:t>Staubli</a:t>
            </a:r>
            <a:r>
              <a:rPr lang="en-GB" sz="2400" dirty="0" smtClean="0"/>
              <a:t> connectors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136089"/>
            <a:ext cx="2527549" cy="28154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1164063"/>
            <a:ext cx="2535525" cy="281542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203848" y="4099607"/>
            <a:ext cx="2389020" cy="447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Female columns of alignment</a:t>
            </a:r>
            <a:endParaRPr lang="en-GB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2265027" y="3473494"/>
            <a:ext cx="938821" cy="581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264097" y="3399752"/>
            <a:ext cx="1867743" cy="1102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669156" y="927081"/>
            <a:ext cx="2389020" cy="447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Staubli</a:t>
            </a:r>
            <a:r>
              <a:rPr lang="en-GB" sz="1200" dirty="0" smtClean="0"/>
              <a:t> connectors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290026" y="1420023"/>
            <a:ext cx="417878" cy="12633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019429" y="1420023"/>
            <a:ext cx="1360883" cy="13713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contenu 8"/>
          <p:cNvSpPr txBox="1">
            <a:spLocks/>
          </p:cNvSpPr>
          <p:nvPr/>
        </p:nvSpPr>
        <p:spPr>
          <a:xfrm>
            <a:off x="3669156" y="2335308"/>
            <a:ext cx="2506970" cy="74064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Comment 2:</a:t>
            </a:r>
          </a:p>
          <a:p>
            <a:pPr marL="0" indent="0" algn="l">
              <a:buFont typeface="Wingdings" charset="2"/>
              <a:buNone/>
            </a:pPr>
            <a:r>
              <a:rPr lang="en-GB" sz="1200" dirty="0" err="1" smtClean="0"/>
              <a:t>Staubli</a:t>
            </a:r>
            <a:r>
              <a:rPr lang="en-GB" sz="1200" dirty="0" smtClean="0"/>
              <a:t> connectors placed symmetrically on both sides of sector valve frame;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26" name="Espace réservé du contenu 8"/>
          <p:cNvSpPr txBox="1">
            <a:spLocks/>
          </p:cNvSpPr>
          <p:nvPr/>
        </p:nvSpPr>
        <p:spPr>
          <a:xfrm>
            <a:off x="3669156" y="1481430"/>
            <a:ext cx="2506970" cy="7406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Comment 1:</a:t>
            </a:r>
          </a:p>
          <a:p>
            <a:pPr marL="0" indent="0" algn="l">
              <a:buFont typeface="Wingdings" charset="2"/>
              <a:buNone/>
            </a:pPr>
            <a:r>
              <a:rPr lang="en-GB" sz="1200" dirty="0" smtClean="0"/>
              <a:t>No place to integrate connectors inside the structure;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2" name="Espace réservé du pied de page 3"/>
          <p:cNvSpPr txBox="1">
            <a:spLocks/>
          </p:cNvSpPr>
          <p:nvPr/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644090" y="0"/>
            <a:ext cx="8499909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General view in ATLAS (connectors)</a:t>
            </a:r>
            <a:endParaRPr lang="en-GB" sz="2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208" y="558388"/>
            <a:ext cx="5328592" cy="209524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616" y="543948"/>
            <a:ext cx="2928890" cy="2764872"/>
          </a:xfrm>
          <a:prstGeom prst="rect">
            <a:avLst/>
          </a:prstGeom>
        </p:spPr>
      </p:pic>
      <p:sp>
        <p:nvSpPr>
          <p:cNvPr id="18" name="Espace réservé du contenu 8"/>
          <p:cNvSpPr txBox="1">
            <a:spLocks/>
          </p:cNvSpPr>
          <p:nvPr/>
        </p:nvSpPr>
        <p:spPr>
          <a:xfrm>
            <a:off x="3372062" y="3245215"/>
            <a:ext cx="1795576" cy="7406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err="1" smtClean="0"/>
              <a:t>Staubli</a:t>
            </a:r>
            <a:r>
              <a:rPr lang="en-GB" sz="1200" dirty="0" smtClean="0"/>
              <a:t> connectors for sector valve of TAS side s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19" name="Espace réservé du contenu 8"/>
          <p:cNvSpPr txBox="1">
            <a:spLocks/>
          </p:cNvSpPr>
          <p:nvPr/>
        </p:nvSpPr>
        <p:spPr>
          <a:xfrm>
            <a:off x="5167638" y="3270977"/>
            <a:ext cx="1795576" cy="7406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err="1" smtClean="0"/>
              <a:t>Staubli</a:t>
            </a:r>
            <a:r>
              <a:rPr lang="en-GB" sz="1200" dirty="0" smtClean="0"/>
              <a:t> connectors for VAX assembly stay inside yellow support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20" name="Espace réservé du contenu 8"/>
          <p:cNvSpPr txBox="1">
            <a:spLocks/>
          </p:cNvSpPr>
          <p:nvPr/>
        </p:nvSpPr>
        <p:spPr>
          <a:xfrm>
            <a:off x="7014076" y="3265595"/>
            <a:ext cx="1795576" cy="13511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err="1" smtClean="0"/>
              <a:t>Staubli</a:t>
            </a:r>
            <a:r>
              <a:rPr lang="en-GB" sz="1200" dirty="0" smtClean="0"/>
              <a:t> connectors for sector valve of IP side are outside yellow structure (no place to integrate them inside)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21" name="Oval 20"/>
          <p:cNvSpPr/>
          <p:nvPr/>
        </p:nvSpPr>
        <p:spPr>
          <a:xfrm>
            <a:off x="3854232" y="2111867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022504" y="964575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940152" y="1962523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7380312" y="2104010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7388332" y="798759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279680" y="2464755"/>
            <a:ext cx="148304" cy="7490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692088" y="1285088"/>
            <a:ext cx="337536" cy="2003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090783" y="2343591"/>
            <a:ext cx="167442" cy="9558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189704" y="1160219"/>
            <a:ext cx="337536" cy="2003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578102" y="2407143"/>
            <a:ext cx="155470" cy="8253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Espace réservé du contenu 8"/>
          <p:cNvSpPr txBox="1">
            <a:spLocks/>
          </p:cNvSpPr>
          <p:nvPr/>
        </p:nvSpPr>
        <p:spPr>
          <a:xfrm>
            <a:off x="131702" y="3641299"/>
            <a:ext cx="3240360" cy="7406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Following available space (green), we can go with VAX connectors out of yellow support, like with connectors for IP sector valve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38" name="Oval 37"/>
          <p:cNvSpPr/>
          <p:nvPr/>
        </p:nvSpPr>
        <p:spPr>
          <a:xfrm>
            <a:off x="395536" y="1576008"/>
            <a:ext cx="792088" cy="700752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2230074" y="1578933"/>
            <a:ext cx="792088" cy="700752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827584" y="2319715"/>
            <a:ext cx="216024" cy="12958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2150061" y="2205658"/>
            <a:ext cx="221009" cy="14098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44090" y="0"/>
            <a:ext cx="8499909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General view in ATLAS (lay out length)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05" y="540000"/>
            <a:ext cx="5904656" cy="2880320"/>
          </a:xfrm>
          <a:prstGeom prst="rect">
            <a:avLst/>
          </a:prstGeom>
        </p:spPr>
      </p:pic>
      <p:sp>
        <p:nvSpPr>
          <p:cNvPr id="8" name="Espace réservé du contenu 8"/>
          <p:cNvSpPr txBox="1">
            <a:spLocks/>
          </p:cNvSpPr>
          <p:nvPr/>
        </p:nvSpPr>
        <p:spPr>
          <a:xfrm>
            <a:off x="6126730" y="555526"/>
            <a:ext cx="2890624" cy="10081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Integration of female columns in VAX makes lay out extended 50mm (IP side sector valve flange)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696550" y="1202853"/>
            <a:ext cx="540060" cy="9490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652120" y="2159449"/>
            <a:ext cx="72008" cy="7200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Espace réservé du contenu 8"/>
          <p:cNvSpPr txBox="1">
            <a:spLocks/>
          </p:cNvSpPr>
          <p:nvPr/>
        </p:nvSpPr>
        <p:spPr>
          <a:xfrm>
            <a:off x="6126730" y="1581531"/>
            <a:ext cx="2890624" cy="10081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Integration of female columns in IP sector valve frame makes assembly extended to extremity of given (available space)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18" name="Oval 17"/>
          <p:cNvSpPr/>
          <p:nvPr/>
        </p:nvSpPr>
        <p:spPr>
          <a:xfrm>
            <a:off x="5921869" y="2789397"/>
            <a:ext cx="72008" cy="7200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986289" y="2443877"/>
            <a:ext cx="247515" cy="3171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Espace réservé du pied de page 3"/>
          <p:cNvSpPr txBox="1">
            <a:spLocks/>
          </p:cNvSpPr>
          <p:nvPr/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  <p:sp>
        <p:nvSpPr>
          <p:cNvPr id="23" name="Espace réservé du contenu 8"/>
          <p:cNvSpPr txBox="1">
            <a:spLocks/>
          </p:cNvSpPr>
          <p:nvPr/>
        </p:nvSpPr>
        <p:spPr>
          <a:xfrm>
            <a:off x="862896" y="3446903"/>
            <a:ext cx="4546546" cy="23155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140mm [TAS wall-Flange of TAS sector valve]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418539" y="2443877"/>
            <a:ext cx="0" cy="20000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27584" y="2443877"/>
            <a:ext cx="0" cy="15611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23528" y="3509643"/>
            <a:ext cx="5760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665655" y="2443876"/>
            <a:ext cx="0" cy="15611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27998" y="3939902"/>
            <a:ext cx="49685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Espace réservé du contenu 8"/>
          <p:cNvSpPr txBox="1">
            <a:spLocks/>
          </p:cNvSpPr>
          <p:nvPr/>
        </p:nvSpPr>
        <p:spPr>
          <a:xfrm>
            <a:off x="1107741" y="3715756"/>
            <a:ext cx="4492808" cy="23155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1567mm [Distance between flanges of TAS and IP sector valves]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5955213" y="2931790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Espace réservé du contenu 8"/>
          <p:cNvSpPr txBox="1">
            <a:spLocks/>
          </p:cNvSpPr>
          <p:nvPr/>
        </p:nvSpPr>
        <p:spPr>
          <a:xfrm>
            <a:off x="1976050" y="4161805"/>
            <a:ext cx="2756190" cy="23155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1789mm [Given available space for ATLAS]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323528" y="4380816"/>
            <a:ext cx="574483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183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44090" y="0"/>
            <a:ext cx="8499909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General view in CMS (connectors)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387" y="652629"/>
            <a:ext cx="6268556" cy="309634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811435" y="2572794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539627" y="1636690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515878" y="2446112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79580" y="1509237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789822" y="2564937"/>
            <a:ext cx="792088" cy="3205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space réservé du contenu 8"/>
          <p:cNvSpPr txBox="1">
            <a:spLocks/>
          </p:cNvSpPr>
          <p:nvPr/>
        </p:nvSpPr>
        <p:spPr>
          <a:xfrm>
            <a:off x="1523403" y="3787033"/>
            <a:ext cx="1795576" cy="7406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err="1" smtClean="0"/>
              <a:t>Staubli</a:t>
            </a:r>
            <a:r>
              <a:rPr lang="en-GB" sz="1200" dirty="0" smtClean="0"/>
              <a:t> connectors for sector valve of TAS side 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12" name="Espace réservé du contenu 8"/>
          <p:cNvSpPr txBox="1">
            <a:spLocks/>
          </p:cNvSpPr>
          <p:nvPr/>
        </p:nvSpPr>
        <p:spPr>
          <a:xfrm>
            <a:off x="3318979" y="3812795"/>
            <a:ext cx="1795576" cy="7406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err="1" smtClean="0"/>
              <a:t>Staubli</a:t>
            </a:r>
            <a:r>
              <a:rPr lang="en-GB" sz="1200" dirty="0" smtClean="0"/>
              <a:t> connectors for VAX assembly stay inside yellow support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13" name="Espace réservé du contenu 8"/>
          <p:cNvSpPr txBox="1">
            <a:spLocks/>
          </p:cNvSpPr>
          <p:nvPr/>
        </p:nvSpPr>
        <p:spPr>
          <a:xfrm>
            <a:off x="5165417" y="3807413"/>
            <a:ext cx="1795576" cy="13511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err="1" smtClean="0"/>
              <a:t>Staubli</a:t>
            </a:r>
            <a:r>
              <a:rPr lang="en-GB" sz="1200" dirty="0" smtClean="0"/>
              <a:t> connectors for sector valve of IP side are outside yellow structure (no place to integrate them inside)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497516" y="3035246"/>
            <a:ext cx="148304" cy="7490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571668" y="1789970"/>
            <a:ext cx="454531" cy="19943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4055699" y="2830447"/>
            <a:ext cx="202263" cy="976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4224081" y="1964217"/>
            <a:ext cx="441170" cy="18581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596279" y="2838415"/>
            <a:ext cx="202263" cy="976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pied de page 3"/>
          <p:cNvSpPr txBox="1">
            <a:spLocks/>
          </p:cNvSpPr>
          <p:nvPr/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976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945" y="540000"/>
            <a:ext cx="2745584" cy="28083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850" y="540000"/>
            <a:ext cx="5616623" cy="2808312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644090" y="0"/>
            <a:ext cx="8499909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General view in CMS (lay out length)</a:t>
            </a:r>
            <a:endParaRPr lang="en-GB" sz="2400" dirty="0"/>
          </a:p>
        </p:txBody>
      </p:sp>
      <p:sp>
        <p:nvSpPr>
          <p:cNvPr id="8" name="Oval 7"/>
          <p:cNvSpPr/>
          <p:nvPr/>
        </p:nvSpPr>
        <p:spPr>
          <a:xfrm>
            <a:off x="7731991" y="1585041"/>
            <a:ext cx="440410" cy="410646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740740" y="2073742"/>
            <a:ext cx="221009" cy="14098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859338" y="2072372"/>
            <a:ext cx="382938" cy="14355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Espace réservé du contenu 8"/>
          <p:cNvSpPr txBox="1">
            <a:spLocks/>
          </p:cNvSpPr>
          <p:nvPr/>
        </p:nvSpPr>
        <p:spPr>
          <a:xfrm>
            <a:off x="5931002" y="3598038"/>
            <a:ext cx="3240360" cy="7406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Available space for IP sector valve connectors (outside yellow support)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14" name="Espace réservé du contenu 8"/>
          <p:cNvSpPr txBox="1">
            <a:spLocks/>
          </p:cNvSpPr>
          <p:nvPr/>
        </p:nvSpPr>
        <p:spPr>
          <a:xfrm>
            <a:off x="185694" y="3484206"/>
            <a:ext cx="4546546" cy="23155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140mm [TAS wall-Flange of TAS sector valve]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15" name="Espace réservé du contenu 8"/>
          <p:cNvSpPr txBox="1">
            <a:spLocks/>
          </p:cNvSpPr>
          <p:nvPr/>
        </p:nvSpPr>
        <p:spPr>
          <a:xfrm>
            <a:off x="185694" y="3768283"/>
            <a:ext cx="4492808" cy="23155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1567mm [Distance between flanges of TAS and IP sector valves]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16" name="Espace réservé du contenu 8"/>
          <p:cNvSpPr txBox="1">
            <a:spLocks/>
          </p:cNvSpPr>
          <p:nvPr/>
        </p:nvSpPr>
        <p:spPr>
          <a:xfrm>
            <a:off x="196917" y="4062256"/>
            <a:ext cx="6409512" cy="2764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100" dirty="0" smtClean="0"/>
              <a:t>2048mm [Given available space for CMS] (1789mm for ATLAS)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17" name="Oval 16"/>
          <p:cNvSpPr/>
          <p:nvPr/>
        </p:nvSpPr>
        <p:spPr>
          <a:xfrm>
            <a:off x="6684184" y="1623791"/>
            <a:ext cx="440410" cy="410646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Espace réservé du pied de page 3"/>
          <p:cNvSpPr txBox="1">
            <a:spLocks/>
          </p:cNvSpPr>
          <p:nvPr/>
        </p:nvSpPr>
        <p:spPr>
          <a:xfrm>
            <a:off x="1905000" y="478501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986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644090" y="0"/>
            <a:ext cx="8499909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/>
              <a:t>Identified issue related to maintenance</a:t>
            </a:r>
            <a:endParaRPr lang="en-GB" sz="2400" dirty="0"/>
          </a:p>
        </p:txBody>
      </p:sp>
      <p:sp>
        <p:nvSpPr>
          <p:cNvPr id="13" name="Espace réservé du pied de page 3"/>
          <p:cNvSpPr txBox="1">
            <a:spLocks/>
          </p:cNvSpPr>
          <p:nvPr/>
        </p:nvSpPr>
        <p:spPr>
          <a:xfrm>
            <a:off x="1905000" y="4820975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Lukasz Krzempek TE-VSC-DLM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414468" y="750450"/>
            <a:ext cx="701316" cy="2880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71mm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429191" y="2064409"/>
            <a:ext cx="701316" cy="2880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63mm</a:t>
            </a:r>
            <a:endParaRPr lang="en-GB" sz="1200" dirty="0"/>
          </a:p>
        </p:txBody>
      </p:sp>
      <p:sp>
        <p:nvSpPr>
          <p:cNvPr id="20" name="Espace réservé du contenu 8"/>
          <p:cNvSpPr txBox="1">
            <a:spLocks/>
          </p:cNvSpPr>
          <p:nvPr/>
        </p:nvSpPr>
        <p:spPr>
          <a:xfrm>
            <a:off x="1115784" y="750450"/>
            <a:ext cx="5038988" cy="38114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Dimension between TAS WALL and end of FIXED IRON NOSE SHIELDING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973" y="483517"/>
            <a:ext cx="2679928" cy="433745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14468" y="1421911"/>
            <a:ext cx="701316" cy="2880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54mm</a:t>
            </a:r>
            <a:endParaRPr lang="en-GB" sz="1200" dirty="0"/>
          </a:p>
        </p:txBody>
      </p:sp>
      <p:sp>
        <p:nvSpPr>
          <p:cNvPr id="24" name="Espace réservé du contenu 8"/>
          <p:cNvSpPr txBox="1">
            <a:spLocks/>
          </p:cNvSpPr>
          <p:nvPr/>
        </p:nvSpPr>
        <p:spPr>
          <a:xfrm>
            <a:off x="1130507" y="1423976"/>
            <a:ext cx="5038988" cy="38114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Dimension between TAS WALL and FEMALE ALIGNMENT COLUMN WALL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sp>
        <p:nvSpPr>
          <p:cNvPr id="25" name="Espace réservé du contenu 8"/>
          <p:cNvSpPr txBox="1">
            <a:spLocks/>
          </p:cNvSpPr>
          <p:nvPr/>
        </p:nvSpPr>
        <p:spPr>
          <a:xfrm>
            <a:off x="1142400" y="2097502"/>
            <a:ext cx="5038988" cy="38114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dirty="0" smtClean="0"/>
              <a:t>Dimension between TAS WALL and FEMALE ALIGNMENT COLUMN WALL (TE VSC DLM)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690" y="2616384"/>
            <a:ext cx="3379848" cy="2220363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2538328" y="3330521"/>
            <a:ext cx="648072" cy="792088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1931334" y="3330521"/>
            <a:ext cx="606994" cy="43473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0" name="Espace réservé du contenu 8"/>
          <p:cNvSpPr txBox="1">
            <a:spLocks/>
          </p:cNvSpPr>
          <p:nvPr/>
        </p:nvSpPr>
        <p:spPr>
          <a:xfrm>
            <a:off x="524112" y="3176275"/>
            <a:ext cx="1380888" cy="5406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GB" sz="1200" b="1" dirty="0" smtClean="0">
                <a:solidFill>
                  <a:srgbClr val="FF0000"/>
                </a:solidFill>
              </a:rPr>
              <a:t>Clash in case of maintenance </a:t>
            </a:r>
          </a:p>
          <a:p>
            <a:pPr marL="0" indent="0" algn="l">
              <a:buFont typeface="Wingdings" charset="2"/>
              <a:buNone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842967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B4D459-97E4-4AFB-8B36-8A9BE1329DA8}">
  <ds:schemaRefs>
    <ds:schemaRef ds:uri="8946e33d-fd2f-4ae4-8ee9-d90c129cdf9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3936</TotalTime>
  <Words>565</Words>
  <Application>Microsoft Office PowerPoint</Application>
  <PresentationFormat>On-screen Show (16:9)</PresentationFormat>
  <Paragraphs>84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46th WP8 Bi-weekly meeting  VAX lay out</vt:lpstr>
      <vt:lpstr>VAX: Integration of Staubli connectors</vt:lpstr>
      <vt:lpstr>Sector valve (TAS side): Integration of Staubli connectors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Lukasz Piotr Krzempek</cp:lastModifiedBy>
  <cp:revision>95</cp:revision>
  <dcterms:created xsi:type="dcterms:W3CDTF">2016-02-12T09:02:01Z</dcterms:created>
  <dcterms:modified xsi:type="dcterms:W3CDTF">2016-11-28T14:49:30Z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