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3" r:id="rId2"/>
    <p:sldId id="262" r:id="rId3"/>
    <p:sldId id="269" r:id="rId4"/>
    <p:sldId id="283" r:id="rId5"/>
    <p:sldId id="268" r:id="rId6"/>
    <p:sldId id="275" r:id="rId7"/>
    <p:sldId id="279" r:id="rId8"/>
    <p:sldId id="280" r:id="rId9"/>
    <p:sldId id="281" r:id="rId10"/>
    <p:sldId id="282" r:id="rId11"/>
    <p:sldId id="274" r:id="rId12"/>
    <p:sldId id="284" r:id="rId13"/>
    <p:sldId id="287" r:id="rId14"/>
    <p:sldId id="286" r:id="rId1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70" d="100"/>
          <a:sy n="70" d="100"/>
        </p:scale>
        <p:origin x="1158" y="66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29/11/2016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29/11/2016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5D5C5-EE7C-4D0D-9BF1-DA5351E7172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15164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5D5C5-EE7C-4D0D-9BF1-DA5351E7172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00825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5D5C5-EE7C-4D0D-9BF1-DA5351E7172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1504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F. Sanchez Galan, 46 WP8 bi-weekly, 29/11/2016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F. Sanchez Galan, 46 WP8 bi-weekly, 29/11/2016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 smtClean="0"/>
              <a:t>F. Sanchez Galan, 46 WP8 bi-weekly, 29/11/2016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GB" noProof="0" smtClean="0"/>
              <a:t>F. Sanchez Galan, 46 WP8 bi-weekly, 29/11/2016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F. Sanchez Galan, 46 WP8 bi-weekly, 29/11/2016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58" r:id="rId4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jp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VAX-Beam </a:t>
            </a:r>
            <a:r>
              <a:rPr lang="en-GB" dirty="0" smtClean="0"/>
              <a:t>pipe, handling VJ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F. Sanchez Galan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1440" y="1630398"/>
            <a:ext cx="4862288" cy="285160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764704"/>
            <a:ext cx="7920000" cy="5361459"/>
          </a:xfrm>
        </p:spPr>
        <p:txBody>
          <a:bodyPr/>
          <a:lstStyle/>
          <a:p>
            <a:pPr lvl="1"/>
            <a:endParaRPr lang="en-GB" dirty="0" smtClean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45" t="4162" r="21238" b="9256"/>
          <a:stretch/>
        </p:blipFill>
        <p:spPr>
          <a:xfrm>
            <a:off x="976547" y="1623349"/>
            <a:ext cx="2952328" cy="2893281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187844" y="35137"/>
            <a:ext cx="6912328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Shielding's modifications on JTT&amp;JFC2</a:t>
            </a:r>
          </a:p>
          <a:p>
            <a:r>
              <a:rPr lang="en-US" dirty="0" smtClean="0"/>
              <a:t>Post LS2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>
            <a:off x="4103727" y="2094548"/>
            <a:ext cx="504056" cy="50405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829952" y="4078740"/>
            <a:ext cx="1853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D. Brethoux </a:t>
            </a:r>
            <a:endParaRPr lang="en-GB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860" y="1694552"/>
            <a:ext cx="4752898" cy="2787454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395536" y="4422077"/>
            <a:ext cx="7564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The bore </a:t>
            </a:r>
            <a:r>
              <a:rPr lang="fr-FR" dirty="0" err="1" smtClean="0"/>
              <a:t>inside</a:t>
            </a:r>
            <a:r>
              <a:rPr lang="fr-FR" dirty="0" smtClean="0"/>
              <a:t> of the ECT (JTT) </a:t>
            </a:r>
            <a:r>
              <a:rPr lang="fr-FR" dirty="0" err="1" smtClean="0"/>
              <a:t>needs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modified</a:t>
            </a:r>
            <a:endParaRPr lang="fr-FR" dirty="0" smtClean="0"/>
          </a:p>
          <a:p>
            <a:r>
              <a:rPr lang="fr-FR" dirty="0" err="1" smtClean="0"/>
              <a:t>Shielding</a:t>
            </a:r>
            <a:r>
              <a:rPr lang="fr-FR" dirty="0" smtClean="0"/>
              <a:t> performance not </a:t>
            </a:r>
            <a:r>
              <a:rPr lang="fr-FR" dirty="0" err="1" smtClean="0"/>
              <a:t>affected</a:t>
            </a:r>
            <a:r>
              <a:rPr lang="fr-FR" dirty="0" smtClean="0"/>
              <a:t> as the </a:t>
            </a:r>
            <a:r>
              <a:rPr lang="fr-FR" dirty="0" err="1" smtClean="0"/>
              <a:t>shielding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added</a:t>
            </a:r>
            <a:r>
              <a:rPr lang="fr-FR" dirty="0" smtClean="0"/>
              <a:t> on the JFC2 </a:t>
            </a:r>
            <a:r>
              <a:rPr lang="fr-FR" dirty="0" err="1" smtClean="0"/>
              <a:t>side</a:t>
            </a:r>
            <a:r>
              <a:rPr lang="fr-FR" dirty="0" smtClean="0"/>
              <a:t>. </a:t>
            </a:r>
            <a:r>
              <a:rPr lang="fr-FR" dirty="0" smtClean="0"/>
              <a:t>Doses to personnel </a:t>
            </a:r>
            <a:r>
              <a:rPr lang="fr-FR" dirty="0" err="1" smtClean="0"/>
              <a:t>improved</a:t>
            </a:r>
            <a:r>
              <a:rPr lang="fr-FR" dirty="0" smtClean="0"/>
              <a:t>? 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2380113" y="5318750"/>
            <a:ext cx="5248610" cy="105021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>
                <a:solidFill>
                  <a:schemeClr val="tx1"/>
                </a:solidFill>
              </a:rPr>
              <a:t>T</a:t>
            </a:r>
            <a:r>
              <a:rPr lang="fr-FR" dirty="0" smtClean="0">
                <a:solidFill>
                  <a:schemeClr val="tx1"/>
                </a:solidFill>
              </a:rPr>
              <a:t>his </a:t>
            </a:r>
            <a:r>
              <a:rPr lang="fr-FR" dirty="0" err="1">
                <a:solidFill>
                  <a:schemeClr val="tx1"/>
                </a:solidFill>
              </a:rPr>
              <a:t>activity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is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proposed</a:t>
            </a:r>
            <a:r>
              <a:rPr lang="fr-FR" dirty="0">
                <a:solidFill>
                  <a:schemeClr val="tx1"/>
                </a:solidFill>
              </a:rPr>
              <a:t> to </a:t>
            </a:r>
            <a:r>
              <a:rPr lang="fr-FR" dirty="0" err="1">
                <a:solidFill>
                  <a:schemeClr val="tx1"/>
                </a:solidFill>
              </a:rPr>
              <a:t>be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advanced</a:t>
            </a:r>
            <a:r>
              <a:rPr lang="fr-FR" dirty="0">
                <a:solidFill>
                  <a:schemeClr val="tx1"/>
                </a:solidFill>
              </a:rPr>
              <a:t> to </a:t>
            </a:r>
            <a:r>
              <a:rPr lang="fr-FR" dirty="0" smtClean="0">
                <a:solidFill>
                  <a:schemeClr val="tx1"/>
                </a:solidFill>
              </a:rPr>
              <a:t>LS2</a:t>
            </a:r>
          </a:p>
          <a:p>
            <a:r>
              <a:rPr lang="fr-FR" dirty="0" smtClean="0">
                <a:solidFill>
                  <a:schemeClr val="tx1"/>
                </a:solidFill>
              </a:rPr>
              <a:t>(Activation, planning, synergies </a:t>
            </a:r>
            <a:r>
              <a:rPr lang="fr-FR" dirty="0" err="1" smtClean="0">
                <a:solidFill>
                  <a:schemeClr val="tx1"/>
                </a:solidFill>
              </a:rPr>
              <a:t>with</a:t>
            </a:r>
            <a:r>
              <a:rPr lang="fr-FR" dirty="0" smtClean="0">
                <a:solidFill>
                  <a:schemeClr val="tx1"/>
                </a:solidFill>
              </a:rPr>
              <a:t> TE </a:t>
            </a:r>
            <a:r>
              <a:rPr lang="fr-FR" dirty="0">
                <a:solidFill>
                  <a:schemeClr val="tx1"/>
                </a:solidFill>
              </a:rPr>
              <a:t>VSC </a:t>
            </a:r>
            <a:r>
              <a:rPr lang="fr-FR" dirty="0" smtClean="0">
                <a:solidFill>
                  <a:schemeClr val="tx1"/>
                </a:solidFill>
              </a:rPr>
              <a:t>plans for VT </a:t>
            </a:r>
            <a:r>
              <a:rPr lang="fr-FR" dirty="0" err="1" smtClean="0">
                <a:solidFill>
                  <a:schemeClr val="tx1"/>
                </a:solidFill>
              </a:rPr>
              <a:t>chamber</a:t>
            </a:r>
            <a:r>
              <a:rPr lang="fr-FR" dirty="0">
                <a:solidFill>
                  <a:schemeClr val="tx1"/>
                </a:solidFill>
              </a:rPr>
              <a:t>.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F. Sanchez Galan, 46 WP8 bi-weekly, 29/11/2016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721277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51" y="2994797"/>
            <a:ext cx="7614914" cy="3863203"/>
          </a:xfrm>
          <a:prstGeom prst="rect">
            <a:avLst/>
          </a:prstGeom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r>
              <a:rPr lang="en-GB" noProof="0" smtClean="0"/>
              <a:t>F. Sanchez Galan, 46 WP8 bi-weekly, 29/11/2016</a:t>
            </a:r>
            <a:endParaRPr lang="en-GB" noProof="0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5186" y="0"/>
            <a:ext cx="9027463" cy="438079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68056" y="1266635"/>
            <a:ext cx="53285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Changes in VJ @ 19 m region needed: shorter cone, No VAX in the assembly,  lifting tools, support.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761581"/>
            <a:ext cx="417646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</a:rPr>
              <a:t>LS3- Additional modifications</a:t>
            </a:r>
          </a:p>
          <a:p>
            <a:endParaRPr lang="en-GB" dirty="0"/>
          </a:p>
          <a:p>
            <a:r>
              <a:rPr lang="en-GB" dirty="0" smtClean="0"/>
              <a:t>Tooling</a:t>
            </a:r>
          </a:p>
          <a:p>
            <a:r>
              <a:rPr lang="en-GB" dirty="0" smtClean="0"/>
              <a:t>Procedures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592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F. Sanchez Galan, 46 WP8 bi-weekly, 29/11/2016</a:t>
            </a:r>
            <a:endParaRPr lang="en-GB" noProof="0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How to </a:t>
            </a:r>
            <a:r>
              <a:rPr lang="en-GB" dirty="0" smtClean="0"/>
              <a:t>handle VJ?</a:t>
            </a:r>
            <a:endParaRPr lang="en-GB" dirty="0"/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612000" y="1219200"/>
            <a:ext cx="7920000" cy="4906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If VJ is fixed to VAX support, we could consider to remove the assembly together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Alignment needs of the beam pipe need to be taken into account: No re-alignment of the support has been performed since LHC start</a:t>
            </a:r>
          </a:p>
          <a:p>
            <a:r>
              <a:rPr lang="en-GB" dirty="0" smtClean="0"/>
              <a:t>Could be this acceptable for HL-LHC?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2636912"/>
            <a:ext cx="4733925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47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F. Sanchez Galan, 46 WP8 bi-weekly, 29/11/2016</a:t>
            </a:r>
            <a:endParaRPr lang="en-GB" noProof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072" y="188640"/>
            <a:ext cx="8048328" cy="6009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0381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F. Sanchez Galan, 46 WP8 bi-weekly, 29/11/2016</a:t>
            </a:r>
            <a:endParaRPr lang="en-GB" noProof="0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How to </a:t>
            </a:r>
            <a:r>
              <a:rPr lang="en-GB" dirty="0" smtClean="0"/>
              <a:t>handle VJ?</a:t>
            </a:r>
            <a:endParaRPr lang="en-GB" dirty="0"/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612000" y="1219200"/>
            <a:ext cx="7920000" cy="4906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Changes of beam pipe (VC1AX, VC1AP) will be followed by TREX as done for ALICE </a:t>
            </a:r>
            <a:r>
              <a:rPr lang="en-GB" dirty="0" err="1"/>
              <a:t>beampipe</a:t>
            </a:r>
            <a:r>
              <a:rPr lang="en-GB" dirty="0"/>
              <a:t>. Consolidation budget</a:t>
            </a:r>
          </a:p>
          <a:p>
            <a:r>
              <a:rPr lang="en-GB" dirty="0"/>
              <a:t>Shielding changes followed by WP8</a:t>
            </a:r>
          </a:p>
          <a:p>
            <a:r>
              <a:rPr lang="en-GB" dirty="0"/>
              <a:t>Report to HL-LHC-TCC, ATLAS (M. Raymond)</a:t>
            </a:r>
          </a:p>
          <a:p>
            <a:r>
              <a:rPr lang="en-GB" dirty="0"/>
              <a:t>Still on definition phase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8151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ATLAS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219200"/>
            <a:ext cx="8434800" cy="4906963"/>
          </a:xfrm>
        </p:spPr>
        <p:txBody>
          <a:bodyPr/>
          <a:lstStyle/>
          <a:p>
            <a:r>
              <a:rPr lang="en-GB" dirty="0" smtClean="0"/>
              <a:t>What will change in LS2 (input G. Bregliozzi)</a:t>
            </a:r>
          </a:p>
          <a:p>
            <a:r>
              <a:rPr lang="en-GB" dirty="0" smtClean="0"/>
              <a:t>What will change for HL-LHC</a:t>
            </a:r>
          </a:p>
          <a:p>
            <a:r>
              <a:rPr lang="en-GB" dirty="0" smtClean="0"/>
              <a:t>What could (should) be advanced to LS2</a:t>
            </a:r>
          </a:p>
          <a:p>
            <a:r>
              <a:rPr lang="en-GB" dirty="0" smtClean="0"/>
              <a:t>How to split tasks and costs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F. Sanchez Galan, 46 WP8 bi-weekly, 29/11/2016</a:t>
            </a:r>
            <a:endParaRPr lang="en-GB" noProof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r>
              <a:rPr lang="en-GB" smtClean="0"/>
              <a:t>F. Sanchez Galan, 46 WP8 bi-weekly, 29/11/2016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12144"/>
            <a:ext cx="9144000" cy="193249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827584" y="421877"/>
            <a:ext cx="7488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ATLAS </a:t>
            </a:r>
            <a:r>
              <a:rPr lang="en-GB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After </a:t>
            </a:r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LS1 – current </a:t>
            </a:r>
            <a:r>
              <a:rPr lang="en-GB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installation</a:t>
            </a:r>
            <a:endParaRPr lang="en-GB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 rot="19906599">
            <a:off x="7084106" y="2130341"/>
            <a:ext cx="22682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G. Bregliozzi, 18</a:t>
            </a:r>
            <a:r>
              <a:rPr lang="en-GB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HL-LHC-CG 13 Sept 2016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9672" y="2042969"/>
            <a:ext cx="5495528" cy="4103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64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3118" y="3429000"/>
            <a:ext cx="4480000" cy="252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962285"/>
            <a:ext cx="9144000" cy="206189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r>
              <a:rPr lang="en-GB" smtClean="0"/>
              <a:t>F. Sanchez Galan, 46 WP8 bi-weekly, 29/11/2016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393314" y="1124744"/>
            <a:ext cx="1138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After LS2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1115616" y="239757"/>
            <a:ext cx="551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ATLAS  LS2 changes</a:t>
            </a:r>
            <a:endParaRPr lang="en-GB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53775" y="5029549"/>
            <a:ext cx="22322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G. Bregliozzi, 18</a:t>
            </a:r>
            <a:r>
              <a:rPr lang="en-GB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HL-LHC-CG 13 Sept 2016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24" y="3429000"/>
            <a:ext cx="4479999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37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798799" y="2836897"/>
            <a:ext cx="4941166" cy="27794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974" y="2135222"/>
            <a:ext cx="2576885" cy="458112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3617" y="2135222"/>
            <a:ext cx="2576392" cy="4580253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 smtClean="0"/>
              <a:t>ATLAS Beam vacuum actions during LS2</a:t>
            </a:r>
            <a:endParaRPr lang="en-GB" sz="32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05146" y="1052736"/>
            <a:ext cx="8226854" cy="4842965"/>
          </a:xfrm>
        </p:spPr>
        <p:txBody>
          <a:bodyPr>
            <a:normAutofit fontScale="92500" lnSpcReduction="20000"/>
          </a:bodyPr>
          <a:lstStyle/>
          <a:p>
            <a:r>
              <a:rPr lang="en-GB" sz="3300" dirty="0" smtClean="0"/>
              <a:t>Possible room for improvements of the remote VT support system - TBD.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sz="2100" dirty="0"/>
          </a:p>
          <a:p>
            <a:pPr marL="0" indent="0">
              <a:buNone/>
            </a:pP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 rot="19906599">
            <a:off x="6488067" y="5586772"/>
            <a:ext cx="20085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G. Bregliozzi, 18</a:t>
            </a:r>
            <a:r>
              <a:rPr lang="en-GB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HL-LHC-CG 13 Sept 2016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06786" y="5688284"/>
            <a:ext cx="5884364" cy="102806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>
                <a:solidFill>
                  <a:schemeClr val="tx1"/>
                </a:solidFill>
              </a:rPr>
              <a:t>No “safe” end stop system at the moment.</a:t>
            </a:r>
          </a:p>
          <a:p>
            <a:r>
              <a:rPr lang="en-GB" b="1" dirty="0">
                <a:solidFill>
                  <a:schemeClr val="tx1"/>
                </a:solidFill>
              </a:rPr>
              <a:t>Upper support not used – can be dismounted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F. Sanchez Galan, 46 WP8 bi-weekly, 29/11/2016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878376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85737"/>
            <a:ext cx="8686800" cy="6486525"/>
          </a:xfrm>
          <a:prstGeom prst="rect">
            <a:avLst/>
          </a:prstGeom>
        </p:spPr>
      </p:pic>
      <p:pic>
        <p:nvPicPr>
          <p:cNvPr id="8" name="Content Placeholder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00" y="4142556"/>
            <a:ext cx="4607297" cy="262544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43608" y="185737"/>
            <a:ext cx="7200800" cy="5789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solidFill>
                  <a:schemeClr val="tx1"/>
                </a:solidFill>
              </a:rPr>
              <a:t>ATLAS VAX needs (post LS3)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436096" y="764704"/>
            <a:ext cx="3610704" cy="1670791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GB" dirty="0" smtClean="0">
                <a:solidFill>
                  <a:prstClr val="black"/>
                </a:solidFill>
              </a:rPr>
              <a:t>VJ </a:t>
            </a:r>
            <a:r>
              <a:rPr lang="en-GB" dirty="0">
                <a:solidFill>
                  <a:prstClr val="black"/>
                </a:solidFill>
              </a:rPr>
              <a:t>support cone </a:t>
            </a:r>
            <a:r>
              <a:rPr lang="en-GB" dirty="0" smtClean="0">
                <a:solidFill>
                  <a:prstClr val="black"/>
                </a:solidFill>
              </a:rPr>
              <a:t>must start </a:t>
            </a:r>
            <a:r>
              <a:rPr lang="en-GB" dirty="0">
                <a:solidFill>
                  <a:prstClr val="black"/>
                </a:solidFill>
              </a:rPr>
              <a:t>1.5 m </a:t>
            </a:r>
            <a:r>
              <a:rPr lang="en-GB" dirty="0" smtClean="0">
                <a:solidFill>
                  <a:prstClr val="black"/>
                </a:solidFill>
              </a:rPr>
              <a:t>away from TX1S </a:t>
            </a:r>
            <a:endParaRPr lang="en-GB" dirty="0">
              <a:solidFill>
                <a:prstClr val="black"/>
              </a:solidFill>
            </a:endParaRPr>
          </a:p>
          <a:p>
            <a:pPr lvl="0"/>
            <a:r>
              <a:rPr lang="en-GB" dirty="0" smtClean="0">
                <a:solidFill>
                  <a:prstClr val="black"/>
                </a:solidFill>
              </a:rPr>
              <a:t>Compatibility with </a:t>
            </a:r>
            <a:r>
              <a:rPr lang="en-GB" dirty="0">
                <a:solidFill>
                  <a:prstClr val="black"/>
                </a:solidFill>
              </a:rPr>
              <a:t>detector opening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4294967295"/>
          </p:nvPr>
        </p:nvSpPr>
        <p:spPr>
          <a:xfrm>
            <a:off x="1904484" y="6392314"/>
            <a:ext cx="6550800" cy="360000"/>
          </a:xfrm>
        </p:spPr>
        <p:txBody>
          <a:bodyPr/>
          <a:lstStyle/>
          <a:p>
            <a:r>
              <a:rPr lang="en-GB" noProof="0" smtClean="0"/>
              <a:t>F. Sanchez Galan, 46 WP8 bi-weekly, 29/11/2016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75954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2"/>
          <p:cNvSpPr>
            <a:spLocks noGrp="1"/>
          </p:cNvSpPr>
          <p:nvPr>
            <p:ph type="title"/>
          </p:nvPr>
        </p:nvSpPr>
        <p:spPr>
          <a:xfrm>
            <a:off x="612000" y="158362"/>
            <a:ext cx="7920000" cy="720000"/>
          </a:xfrm>
        </p:spPr>
        <p:txBody>
          <a:bodyPr/>
          <a:lstStyle/>
          <a:p>
            <a:r>
              <a:rPr lang="en-GB" dirty="0" smtClean="0"/>
              <a:t>VAX relocation-ATLAS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404" y="878362"/>
            <a:ext cx="8578396" cy="509767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547664" y="5013176"/>
            <a:ext cx="5616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New support hosting VAX modules, need services re-routed, shielding modified</a:t>
            </a:r>
          </a:p>
        </p:txBody>
      </p:sp>
      <p:sp>
        <p:nvSpPr>
          <p:cNvPr id="5" name="Ellipse 4"/>
          <p:cNvSpPr/>
          <p:nvPr/>
        </p:nvSpPr>
        <p:spPr>
          <a:xfrm>
            <a:off x="4067944" y="2420888"/>
            <a:ext cx="1656184" cy="1307259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Ellipse 8"/>
          <p:cNvSpPr/>
          <p:nvPr/>
        </p:nvSpPr>
        <p:spPr>
          <a:xfrm>
            <a:off x="2916334" y="1432876"/>
            <a:ext cx="1656184" cy="1307259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Ellipse 9"/>
          <p:cNvSpPr/>
          <p:nvPr/>
        </p:nvSpPr>
        <p:spPr>
          <a:xfrm>
            <a:off x="7237643" y="2668672"/>
            <a:ext cx="1656184" cy="1307259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F. Sanchez Galan, 46 WP8 bi-weekly, 29/11/2016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747689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During Shutdown period: Toroid moved toward the octagon</a:t>
            </a:r>
            <a:endParaRPr lang="en-US" dirty="0"/>
          </a:p>
        </p:txBody>
      </p:sp>
      <p:pic>
        <p:nvPicPr>
          <p:cNvPr id="5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3550" y="1485453"/>
            <a:ext cx="7918450" cy="46414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44464" y="414908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Octagon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51920" y="5380751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ECT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 rot="10800000">
            <a:off x="3493360" y="5421401"/>
            <a:ext cx="288032" cy="2880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5-Point Star 8"/>
          <p:cNvSpPr/>
          <p:nvPr/>
        </p:nvSpPr>
        <p:spPr>
          <a:xfrm>
            <a:off x="1547664" y="2108495"/>
            <a:ext cx="504056" cy="432048"/>
          </a:xfrm>
          <a:prstGeom prst="star5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051720" y="2527765"/>
            <a:ext cx="576064" cy="757219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183548" y="1319568"/>
            <a:ext cx="4907656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To avoid clash with new HL vacuum configuration, the JTT 1 has to be modified.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411760" y="3964414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JTT1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1204" y="5958112"/>
            <a:ext cx="24407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M. </a:t>
            </a:r>
            <a:r>
              <a:rPr lang="en-GB" sz="1200" dirty="0" err="1" smtClean="0"/>
              <a:t>Lazaronni</a:t>
            </a:r>
            <a:r>
              <a:rPr lang="en-GB" sz="1200" dirty="0" smtClean="0"/>
              <a:t>, 37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WP8 meeting</a:t>
            </a:r>
            <a:endParaRPr lang="en-GB" sz="1200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F. Sanchez Galan, 46 WP8 bi-weekly, 29/11/2016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80338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091883"/>
            <a:ext cx="8664105" cy="5161595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115836" y="244568"/>
            <a:ext cx="6912328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Shielding's modifications on JTT&amp;JFC2</a:t>
            </a:r>
          </a:p>
          <a:p>
            <a:r>
              <a:rPr lang="en-US" dirty="0" smtClean="0"/>
              <a:t>Current Shielding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F. Sanchez Galan, 46 WP8 bi-weekly, 29/11/2016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65093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3474</TotalTime>
  <Words>520</Words>
  <Application>Microsoft Office PowerPoint</Application>
  <PresentationFormat>On-screen Show (4:3)</PresentationFormat>
  <Paragraphs>81</Paragraphs>
  <Slides>14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Wingdings</vt:lpstr>
      <vt:lpstr>Thème Office</vt:lpstr>
      <vt:lpstr>VAX-Beam pipe, handling VJ</vt:lpstr>
      <vt:lpstr>ATLAS</vt:lpstr>
      <vt:lpstr>PowerPoint Presentation</vt:lpstr>
      <vt:lpstr>PowerPoint Presentation</vt:lpstr>
      <vt:lpstr>ATLAS Beam vacuum actions during LS2</vt:lpstr>
      <vt:lpstr>PowerPoint Presentation</vt:lpstr>
      <vt:lpstr>VAX relocation-ATLAS</vt:lpstr>
      <vt:lpstr>During Shutdown period: Toroid moved toward the octagon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Francisco Sanchez Galan</cp:lastModifiedBy>
  <cp:revision>55</cp:revision>
  <dcterms:created xsi:type="dcterms:W3CDTF">2016-02-12T10:02:27Z</dcterms:created>
  <dcterms:modified xsi:type="dcterms:W3CDTF">2016-11-29T09:28:32Z</dcterms:modified>
</cp:coreProperties>
</file>