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3" r:id="rId2"/>
    <p:sldId id="317" r:id="rId3"/>
    <p:sldId id="315" r:id="rId4"/>
    <p:sldId id="282" r:id="rId5"/>
    <p:sldId id="283" r:id="rId6"/>
    <p:sldId id="279" r:id="rId7"/>
    <p:sldId id="297" r:id="rId8"/>
    <p:sldId id="287" r:id="rId9"/>
    <p:sldId id="299" r:id="rId10"/>
    <p:sldId id="284" r:id="rId11"/>
    <p:sldId id="316" r:id="rId12"/>
    <p:sldId id="308" r:id="rId13"/>
    <p:sldId id="307" r:id="rId14"/>
    <p:sldId id="306" r:id="rId15"/>
    <p:sldId id="318" r:id="rId16"/>
    <p:sldId id="321" r:id="rId17"/>
    <p:sldId id="305" r:id="rId18"/>
    <p:sldId id="294" r:id="rId19"/>
    <p:sldId id="295" r:id="rId20"/>
    <p:sldId id="319" r:id="rId21"/>
    <p:sldId id="281" r:id="rId22"/>
    <p:sldId id="266" r:id="rId23"/>
    <p:sldId id="304" r:id="rId24"/>
    <p:sldId id="293" r:id="rId25"/>
    <p:sldId id="301" r:id="rId26"/>
    <p:sldId id="296" r:id="rId27"/>
    <p:sldId id="288" r:id="rId28"/>
    <p:sldId id="280" r:id="rId29"/>
    <p:sldId id="289" r:id="rId30"/>
    <p:sldId id="290" r:id="rId31"/>
    <p:sldId id="302" r:id="rId32"/>
    <p:sldId id="309" r:id="rId33"/>
    <p:sldId id="310" r:id="rId34"/>
    <p:sldId id="286" r:id="rId35"/>
    <p:sldId id="300" r:id="rId36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5B61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 showGuides="1">
      <p:cViewPr varScale="1">
        <p:scale>
          <a:sx n="130" d="100"/>
          <a:sy n="130" d="100"/>
        </p:scale>
        <p:origin x="1074" y="13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851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438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7365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483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472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2359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6412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42D4-0676-4064-9798-E247B5FDFAA1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864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345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2669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083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5613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342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4587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721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197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6085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9663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0673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974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649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836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4735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8575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0648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0273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2682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104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935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100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555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629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4134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202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1690235/0.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710017/0.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690235/0.1" TargetMode="External"/><Relationship Id="rId5" Type="http://schemas.openxmlformats.org/officeDocument/2006/relationships/hyperlink" Target="https://edms.cern.ch/document/1610730/1.1" TargetMode="External"/><Relationship Id="rId4" Type="http://schemas.openxmlformats.org/officeDocument/2006/relationships/hyperlink" Target="https://edms.cern.ch/document/1710017/0.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Status of triplet cryostat and magnet support scheme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D</a:t>
            </a:r>
            <a:r>
              <a:rPr lang="pt-PT" smtClean="0"/>
              <a:t>. </a:t>
            </a:r>
            <a:r>
              <a:rPr lang="pt-PT" smtClean="0"/>
              <a:t>Ramos, </a:t>
            </a:r>
            <a:r>
              <a:rPr lang="pt-PT" dirty="0" smtClean="0"/>
              <a:t>M. </a:t>
            </a:r>
            <a:r>
              <a:rPr lang="pt-PT" dirty="0" err="1" smtClean="0"/>
              <a:t>Moretti</a:t>
            </a:r>
            <a:r>
              <a:rPr lang="pt-PT" dirty="0" smtClean="0"/>
              <a:t>, C</a:t>
            </a:r>
            <a:r>
              <a:rPr lang="pt-PT" smtClean="0"/>
              <a:t>. </a:t>
            </a:r>
            <a:r>
              <a:rPr lang="pt-PT" smtClean="0"/>
              <a:t>Eymin, </a:t>
            </a:r>
            <a:r>
              <a:rPr lang="pt-PT" dirty="0" smtClean="0"/>
              <a:t>V</a:t>
            </a:r>
            <a:r>
              <a:rPr lang="pt-PT" smtClean="0"/>
              <a:t>. </a:t>
            </a:r>
            <a:r>
              <a:rPr lang="pt-PT" smtClean="0"/>
              <a:t>Parma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PT" smtClean="0"/>
              <a:t>HL-LHC TCC, 19 Jan 2017</a:t>
            </a:r>
            <a:endParaRPr lang="en-GB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Interconnect and service module Q3-CP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201697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01697" y="5123892"/>
            <a:ext cx="31474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separator is always in same position but connected to IP or non-IP magnet depending on slope 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7565923" y="3974690"/>
            <a:ext cx="250722" cy="1149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2729" y="1864467"/>
            <a:ext cx="3147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Pumping line if reverse slope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stCxn id="18" idx="2"/>
          </p:cNvCxnSpPr>
          <p:nvPr/>
        </p:nvCxnSpPr>
        <p:spPr>
          <a:xfrm>
            <a:off x="1786452" y="2203021"/>
            <a:ext cx="1406574" cy="11596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76167" y="5593349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>
                <a:solidFill>
                  <a:schemeClr val="tx1">
                    <a:lumMod val="65000"/>
                    <a:lumOff val="35000"/>
                  </a:schemeClr>
                </a:solidFill>
              </a:rPr>
              <a:t>BPM cable feedthroughs</a:t>
            </a:r>
            <a:endParaRPr lang="en-GB" sz="16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Beam line pumping port (only on CP)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660490" y="5597014"/>
            <a:ext cx="390833" cy="1622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572000" y="5545394"/>
            <a:ext cx="1140542" cy="4634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9323" y="849151"/>
            <a:ext cx="3979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smtClean="0">
                <a:solidFill>
                  <a:srgbClr val="FF0000"/>
                </a:solidFill>
              </a:rPr>
              <a:t>Would not be possible if the heat exchangers of MQXF and CP and D1 were not aligned!</a:t>
            </a:r>
            <a:endParaRPr lang="en-GB" sz="16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4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mtClean="0"/>
              <a:t>Distance between cold mass supports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66" y="2938619"/>
            <a:ext cx="4320000" cy="2815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8" t="68459" r="4075" b="1064"/>
          <a:stretch/>
        </p:blipFill>
        <p:spPr>
          <a:xfrm>
            <a:off x="4886495" y="2938619"/>
            <a:ext cx="3800305" cy="9492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" t="69132" r="1631"/>
          <a:stretch/>
        </p:blipFill>
        <p:spPr>
          <a:xfrm>
            <a:off x="4886495" y="5375109"/>
            <a:ext cx="3800305" cy="9812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8" t="64986" r="1545"/>
          <a:stretch/>
        </p:blipFill>
        <p:spPr>
          <a:xfrm>
            <a:off x="4886495" y="4089155"/>
            <a:ext cx="3800305" cy="11099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" t="18129" r="2275" b="21986"/>
          <a:stretch/>
        </p:blipFill>
        <p:spPr>
          <a:xfrm>
            <a:off x="325921" y="1170193"/>
            <a:ext cx="6446784" cy="1584898"/>
          </a:xfrm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6455292" y="1349040"/>
            <a:ext cx="2432118" cy="499463"/>
          </a:xfrm>
          <a:prstGeom prst="rect">
            <a:avLst/>
          </a:prstGeom>
        </p:spPr>
        <p:txBody>
          <a:bodyPr vert="horz" lIns="91440" tIns="0" rIns="91440" bIns="0" rtlCol="0">
            <a:normAutofit fontScale="62500" lnSpcReduction="200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>
              <a:buFont typeface="Arial"/>
              <a:buNone/>
            </a:pPr>
            <a:r>
              <a:rPr lang="fr-CH" smtClean="0">
                <a:solidFill>
                  <a:srgbClr val="FF0000"/>
                </a:solidFill>
              </a:rPr>
              <a:t>length </a:t>
            </a:r>
            <a:r>
              <a:rPr lang="fr-CH" dirty="0" smtClean="0">
                <a:solidFill>
                  <a:srgbClr val="FF0000"/>
                </a:solidFill>
              </a:rPr>
              <a:t>9.785 m</a:t>
            </a:r>
          </a:p>
          <a:p>
            <a:pPr marL="171450" lvl="1" indent="0">
              <a:buFont typeface="Arial"/>
              <a:buNone/>
            </a:pPr>
            <a:r>
              <a:rPr lang="fr-CH" smtClean="0">
                <a:solidFill>
                  <a:srgbClr val="FF0000"/>
                </a:solidFill>
              </a:rPr>
              <a:t>weight 22.5 ton</a:t>
            </a:r>
            <a:endParaRPr lang="fr-CH" dirty="0" smtClean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186535" y="1158672"/>
            <a:ext cx="2374367" cy="11521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92740" y="832094"/>
            <a:ext cx="1483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3500 mm</a:t>
            </a:r>
            <a:endParaRPr lang="en-GB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34988" y="5753621"/>
            <a:ext cx="3538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>
                <a:solidFill>
                  <a:schemeClr val="accent5"/>
                </a:solidFill>
              </a:rPr>
              <a:t>Minimum deflection at </a:t>
            </a:r>
          </a:p>
          <a:p>
            <a:r>
              <a:rPr lang="pt-PT">
                <a:solidFill>
                  <a:schemeClr val="accent5"/>
                </a:solidFill>
              </a:rPr>
              <a:t>a</a:t>
            </a:r>
            <a:r>
              <a:rPr lang="pt-PT">
                <a:solidFill>
                  <a:schemeClr val="accent5"/>
                </a:solidFill>
              </a:rPr>
              <a:t> = 0.715xL/2 ≈ 3500 mm</a:t>
            </a:r>
            <a:endParaRPr lang="en-GB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Cold mass support posts</a:t>
            </a:r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427984" y="1219200"/>
            <a:ext cx="4104016" cy="4906963"/>
          </a:xfrm>
        </p:spPr>
        <p:txBody>
          <a:bodyPr>
            <a:normAutofit fontScale="62500" lnSpcReduction="20000"/>
          </a:bodyPr>
          <a:lstStyle/>
          <a:p>
            <a:r>
              <a:rPr lang="pt-PT" b="1" smtClean="0"/>
              <a:t>Two-part</a:t>
            </a:r>
            <a:r>
              <a:rPr lang="pt-PT" smtClean="0"/>
              <a:t> GFRE column</a:t>
            </a:r>
          </a:p>
          <a:p>
            <a:r>
              <a:rPr lang="pt-PT" smtClean="0"/>
              <a:t>Aluminium </a:t>
            </a:r>
            <a:r>
              <a:rPr lang="pt-PT" b="1" smtClean="0"/>
              <a:t>heat intercept </a:t>
            </a:r>
            <a:r>
              <a:rPr lang="pt-PT" smtClean="0"/>
              <a:t>plate (perfect heat intercept)</a:t>
            </a:r>
          </a:p>
          <a:p>
            <a:r>
              <a:rPr lang="pt-PT" b="1" smtClean="0"/>
              <a:t>Fixed support </a:t>
            </a:r>
            <a:r>
              <a:rPr lang="pt-PT" smtClean="0"/>
              <a:t>in the centre of cold mass rigidly connects the cold mass to vacuum vessel</a:t>
            </a:r>
          </a:p>
          <a:p>
            <a:r>
              <a:rPr lang="pt-PT" b="1"/>
              <a:t>Sliding support </a:t>
            </a:r>
            <a:r>
              <a:rPr lang="pt-PT"/>
              <a:t>bolted to the cold mass and sliding on vacuum </a:t>
            </a:r>
            <a:r>
              <a:rPr lang="pt-PT" smtClean="0"/>
              <a:t>vessel</a:t>
            </a:r>
          </a:p>
          <a:p>
            <a:r>
              <a:rPr lang="pt-PT" smtClean="0"/>
              <a:t>Bolted assembly using invar washers and lock tab washers </a:t>
            </a:r>
            <a:r>
              <a:rPr lang="pt-PT"/>
              <a:t>to ensure </a:t>
            </a:r>
            <a:r>
              <a:rPr lang="pt-PT" b="1"/>
              <a:t>preload maintained </a:t>
            </a:r>
            <a:r>
              <a:rPr lang="pt-PT"/>
              <a:t>at </a:t>
            </a:r>
            <a:r>
              <a:rPr lang="pt-PT" smtClean="0"/>
              <a:t>cold</a:t>
            </a:r>
          </a:p>
          <a:p>
            <a:r>
              <a:rPr lang="pt-PT" b="1" smtClean="0"/>
              <a:t>Thermal shield </a:t>
            </a:r>
            <a:r>
              <a:rPr lang="pt-PT" smtClean="0"/>
              <a:t>is supported by the heat intercept plates, thus without additional heat load</a:t>
            </a:r>
          </a:p>
          <a:p>
            <a:r>
              <a:rPr lang="pt-PT" b="1" smtClean="0"/>
              <a:t>Thermalization straps </a:t>
            </a:r>
            <a:r>
              <a:rPr lang="pt-PT" smtClean="0"/>
              <a:t>on sliding support for independent movement between cold mass and thermal shield</a:t>
            </a:r>
          </a:p>
          <a:p>
            <a:endParaRPr lang="pt-P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40" t="8350" r="10854" b="12511"/>
          <a:stretch/>
        </p:blipFill>
        <p:spPr>
          <a:xfrm>
            <a:off x="122945" y="1216306"/>
            <a:ext cx="3960000" cy="24338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70" t="20763" r="19663" b="11665"/>
          <a:stretch/>
        </p:blipFill>
        <p:spPr>
          <a:xfrm>
            <a:off x="122946" y="3734663"/>
            <a:ext cx="3960000" cy="24163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1520" y="234888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Fixed support</a:t>
            </a:r>
            <a:endParaRPr lang="en-GB" sz="14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7101" y="4797152"/>
            <a:ext cx="936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Sliding support (2x)</a:t>
            </a:r>
            <a:endParaRPr lang="en-GB" sz="14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861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44780" y="2518141"/>
            <a:ext cx="6309360" cy="3775710"/>
            <a:chOff x="144780" y="2175510"/>
            <a:chExt cx="6309360" cy="3775710"/>
          </a:xfrm>
        </p:grpSpPr>
        <p:grpSp>
          <p:nvGrpSpPr>
            <p:cNvPr id="12" name="Group 11"/>
            <p:cNvGrpSpPr/>
            <p:nvPr/>
          </p:nvGrpSpPr>
          <p:grpSpPr>
            <a:xfrm>
              <a:off x="144780" y="2175510"/>
              <a:ext cx="6309360" cy="3775710"/>
              <a:chOff x="144780" y="2175510"/>
              <a:chExt cx="6309360" cy="377571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6280" y="2290762"/>
                <a:ext cx="5400000" cy="3545646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5654040" y="2217420"/>
                <a:ext cx="800100" cy="28422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 rot="5400000">
                <a:off x="3718560" y="720090"/>
                <a:ext cx="800100" cy="37109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5400000">
                <a:off x="1354455" y="3449955"/>
                <a:ext cx="1291590" cy="37109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 rot="5400000">
                <a:off x="3698875" y="1147445"/>
                <a:ext cx="740410" cy="31699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3657600" y="5059680"/>
              <a:ext cx="108966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dk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mtClean="0"/>
              <a:t>Cryostating tooling: sledge on rails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245" y="2476500"/>
            <a:ext cx="1887555" cy="39408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74713"/>
            <a:ext cx="9151620" cy="10874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05150" y="2644442"/>
            <a:ext cx="3299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>
                <a:solidFill>
                  <a:schemeClr val="tx2"/>
                </a:solidFill>
              </a:rPr>
              <a:t>C</a:t>
            </a:r>
            <a:r>
              <a:rPr lang="pt-PT" smtClean="0">
                <a:solidFill>
                  <a:schemeClr val="tx2"/>
                </a:solidFill>
              </a:rPr>
              <a:t>old mass supported on at least 3 points at all times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190" y="5002261"/>
            <a:ext cx="3676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>
                <a:solidFill>
                  <a:schemeClr val="tx2"/>
                </a:solidFill>
              </a:rPr>
              <a:t>Minimum gaps for cold mass insertion and removal of sledges must be accounted for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900000"/>
            <a:ext cx="563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>
                <a:solidFill>
                  <a:schemeClr val="tx2"/>
                </a:solidFill>
              </a:rPr>
              <a:t>The principle currently used in dipoles and long SSS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96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750" r="28666"/>
          <a:stretch/>
        </p:blipFill>
        <p:spPr>
          <a:xfrm>
            <a:off x="6345183" y="439233"/>
            <a:ext cx="2200405" cy="348961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027" r="19974" b="13665"/>
          <a:stretch/>
        </p:blipFill>
        <p:spPr>
          <a:xfrm>
            <a:off x="294189" y="868680"/>
            <a:ext cx="5434996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3671968" cy="720000"/>
          </a:xfrm>
        </p:spPr>
        <p:txBody>
          <a:bodyPr>
            <a:normAutofit/>
          </a:bodyPr>
          <a:lstStyle/>
          <a:p>
            <a:pPr algn="l"/>
            <a:r>
              <a:rPr lang="pt-PT" smtClean="0"/>
              <a:t>Cryostating tooling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Line Callout 2 10"/>
          <p:cNvSpPr/>
          <p:nvPr/>
        </p:nvSpPr>
        <p:spPr>
          <a:xfrm>
            <a:off x="5000025" y="332656"/>
            <a:ext cx="180665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61899"/>
              <a:gd name="adj6" fmla="val -7724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/>
              <a:t>Cold mass+shield  lifted wrt nominal</a:t>
            </a:r>
            <a:endParaRPr lang="en-GB" sz="1400"/>
          </a:p>
        </p:txBody>
      </p:sp>
      <p:sp>
        <p:nvSpPr>
          <p:cNvPr id="12" name="Line Callout 2 11"/>
          <p:cNvSpPr/>
          <p:nvPr/>
        </p:nvSpPr>
        <p:spPr>
          <a:xfrm>
            <a:off x="8079219" y="1524890"/>
            <a:ext cx="932737" cy="45331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7801"/>
              <a:gd name="adj6" fmla="val -37702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/>
              <a:t>Sledge on rails</a:t>
            </a:r>
            <a:endParaRPr lang="en-GB" sz="1400"/>
          </a:p>
        </p:txBody>
      </p:sp>
      <p:sp>
        <p:nvSpPr>
          <p:cNvPr id="15" name="Up Arrow 14"/>
          <p:cNvSpPr/>
          <p:nvPr/>
        </p:nvSpPr>
        <p:spPr>
          <a:xfrm rot="8829929">
            <a:off x="3355022" y="6179834"/>
            <a:ext cx="545555" cy="57629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Up Arrow 15"/>
          <p:cNvSpPr/>
          <p:nvPr/>
        </p:nvSpPr>
        <p:spPr>
          <a:xfrm rot="12770071" flipH="1">
            <a:off x="1792922" y="6179835"/>
            <a:ext cx="545555" cy="57629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7" name="TextBox 16"/>
          <p:cNvSpPr txBox="1"/>
          <p:nvPr/>
        </p:nvSpPr>
        <p:spPr>
          <a:xfrm>
            <a:off x="3825240" y="6416040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/>
              <a:t>Tooling removal</a:t>
            </a:r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5083" r="1808"/>
          <a:stretch/>
        </p:blipFill>
        <p:spPr>
          <a:xfrm>
            <a:off x="5274207" y="4139421"/>
            <a:ext cx="3686913" cy="232719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806683" y="4475480"/>
            <a:ext cx="556260" cy="1684020"/>
            <a:chOff x="2567940" y="4672330"/>
            <a:chExt cx="556260" cy="1684020"/>
          </a:xfrm>
        </p:grpSpPr>
        <p:sp>
          <p:nvSpPr>
            <p:cNvPr id="13" name="Up Arrow 12"/>
            <p:cNvSpPr/>
            <p:nvPr/>
          </p:nvSpPr>
          <p:spPr>
            <a:xfrm>
              <a:off x="2567940" y="4998720"/>
              <a:ext cx="556260" cy="135763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985010" y="5329674"/>
              <a:ext cx="1684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mtClean="0"/>
                <a:t>Lifting jack</a:t>
              </a:r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562343" y="4732020"/>
            <a:ext cx="556260" cy="1684020"/>
            <a:chOff x="2567940" y="4672330"/>
            <a:chExt cx="556260" cy="1684020"/>
          </a:xfrm>
        </p:grpSpPr>
        <p:sp>
          <p:nvSpPr>
            <p:cNvPr id="24" name="Up Arrow 23"/>
            <p:cNvSpPr/>
            <p:nvPr/>
          </p:nvSpPr>
          <p:spPr>
            <a:xfrm>
              <a:off x="2567940" y="4998720"/>
              <a:ext cx="556260" cy="135763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985010" y="5329674"/>
              <a:ext cx="1684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mtClean="0"/>
                <a:t>Lifting jack</a:t>
              </a:r>
              <a:endParaRPr lang="en-GB"/>
            </a:p>
          </p:txBody>
        </p:sp>
      </p:grpSp>
      <p:sp>
        <p:nvSpPr>
          <p:cNvPr id="26" name="Up Arrow 25"/>
          <p:cNvSpPr/>
          <p:nvPr/>
        </p:nvSpPr>
        <p:spPr>
          <a:xfrm>
            <a:off x="6320301" y="5890316"/>
            <a:ext cx="545555" cy="57629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7" name="TextBox 26"/>
          <p:cNvSpPr txBox="1"/>
          <p:nvPr/>
        </p:nvSpPr>
        <p:spPr>
          <a:xfrm>
            <a:off x="6806683" y="6171684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/>
              <a:t>Support assembly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11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LHC Cryo-magnet stability specifications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8541" b="77695"/>
          <a:stretch/>
        </p:blipFill>
        <p:spPr>
          <a:xfrm>
            <a:off x="591428" y="2322871"/>
            <a:ext cx="7918450" cy="64155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855407" y="4441347"/>
            <a:ext cx="726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Position reproducibility after repeated thermal cycling</a:t>
            </a:r>
          </a:p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Position stability with respect to parasitic loads (interconnects, jumper, friction, tunnel slope)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 rotWithShape="1">
          <a:blip r:embed="rId3"/>
          <a:srcRect t="43400" b="26908"/>
          <a:stretch/>
        </p:blipFill>
        <p:spPr>
          <a:xfrm>
            <a:off x="591428" y="2964428"/>
            <a:ext cx="7918450" cy="13838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92477" y="900000"/>
            <a:ext cx="4026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“Quasi-static” movements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3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795963" y="695957"/>
            <a:ext cx="2735927" cy="2101219"/>
            <a:chOff x="4014" y="855"/>
            <a:chExt cx="1464" cy="1151"/>
          </a:xfrm>
        </p:grpSpPr>
        <p:pic>
          <p:nvPicPr>
            <p:cNvPr id="184329" name="Picture 9" descr="PC03000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14" y="855"/>
              <a:ext cx="1464" cy="1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30" name="Text Box 10"/>
            <p:cNvSpPr txBox="1">
              <a:spLocks noChangeArrowheads="1"/>
            </p:cNvSpPr>
            <p:nvPr/>
          </p:nvSpPr>
          <p:spPr bwMode="auto">
            <a:xfrm>
              <a:off x="4175" y="1769"/>
              <a:ext cx="812" cy="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buFontTx/>
                <a:buNone/>
              </a:pPr>
              <a:r>
                <a:rPr lang="en-US" sz="1000" b="1">
                  <a:solidFill>
                    <a:schemeClr val="tx1"/>
                  </a:solidFill>
                  <a:sym typeface="Wingdings" pitchFamily="2" charset="2"/>
                </a:rPr>
                <a:t>Survey measurements</a:t>
              </a:r>
            </a:p>
            <a:p>
              <a:pPr algn="ctr">
                <a:lnSpc>
                  <a:spcPct val="80000"/>
                </a:lnSpc>
                <a:buFontTx/>
                <a:buNone/>
              </a:pPr>
              <a:r>
                <a:rPr lang="en-US" sz="1000" b="1">
                  <a:solidFill>
                    <a:schemeClr val="tx1"/>
                  </a:solidFill>
                  <a:sym typeface="Wingdings" pitchFamily="2" charset="2"/>
                </a:rPr>
                <a:t>with laser tracker</a:t>
              </a:r>
              <a:endParaRPr lang="en-US" sz="1000" b="1">
                <a:solidFill>
                  <a:schemeClr val="tx1"/>
                </a:solidFill>
              </a:endParaRPr>
            </a:p>
          </p:txBody>
        </p:sp>
      </p:grp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1C39-A0EB-432C-98C5-7E95C0628918}" type="slidenum">
              <a:rPr lang="en-US"/>
              <a:pPr/>
              <a:t>16</a:t>
            </a:fld>
            <a:endParaRPr lang="en-US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LHC Geometrical </a:t>
            </a:r>
            <a:r>
              <a:rPr lang="en-US" sz="2400"/>
              <a:t>Stability: survey measurements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798" y="779463"/>
            <a:ext cx="5651500" cy="865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>
                <a:solidFill>
                  <a:schemeClr val="tx1"/>
                </a:solidFill>
              </a:rPr>
              <a:t>SSS positional stability and reproducibility at cold</a:t>
            </a:r>
          </a:p>
        </p:txBody>
      </p:sp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848596" y="4376060"/>
            <a:ext cx="253206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 Mean: +0.1mm; St.dev.: 0.17mm </a:t>
            </a:r>
          </a:p>
        </p:txBody>
      </p:sp>
      <p:sp>
        <p:nvSpPr>
          <p:cNvPr id="184327" name="Text Box 7"/>
          <p:cNvSpPr txBox="1">
            <a:spLocks noChangeArrowheads="1"/>
          </p:cNvSpPr>
          <p:nvPr/>
        </p:nvSpPr>
        <p:spPr bwMode="auto">
          <a:xfrm>
            <a:off x="902110" y="6300276"/>
            <a:ext cx="2625725" cy="2746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 Mean: +0.08mm; St.dev.: 0.11mm </a:t>
            </a:r>
          </a:p>
        </p:txBody>
      </p:sp>
      <p:sp>
        <p:nvSpPr>
          <p:cNvPr id="184333" name="Rectangle 13"/>
          <p:cNvSpPr>
            <a:spLocks noChangeArrowheads="1"/>
          </p:cNvSpPr>
          <p:nvPr/>
        </p:nvSpPr>
        <p:spPr bwMode="auto">
          <a:xfrm>
            <a:off x="280219" y="2324113"/>
            <a:ext cx="63722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7800" indent="-177800"/>
            <a:r>
              <a:rPr lang="en-US" sz="1600">
                <a:solidFill>
                  <a:schemeClr val="tx1"/>
                </a:solidFill>
              </a:rPr>
              <a:t>Cryo-dipole positional stability after transport to tunnel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40148" y="2839167"/>
            <a:ext cx="3087687" cy="1571625"/>
            <a:chOff x="1292" y="2604"/>
            <a:chExt cx="1945" cy="1086"/>
          </a:xfrm>
        </p:grpSpPr>
        <p:pic>
          <p:nvPicPr>
            <p:cNvPr id="1843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2" y="2604"/>
              <a:ext cx="1945" cy="1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34" name="Text Box 14"/>
            <p:cNvSpPr txBox="1">
              <a:spLocks noChangeArrowheads="1"/>
            </p:cNvSpPr>
            <p:nvPr/>
          </p:nvSpPr>
          <p:spPr bwMode="auto">
            <a:xfrm>
              <a:off x="1655" y="2659"/>
              <a:ext cx="1270" cy="148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800">
                  <a:solidFill>
                    <a:schemeClr val="tx1"/>
                  </a:solidFill>
                  <a:latin typeface="Arial" charset="0"/>
                </a:rPr>
                <a:t>Transversal movements</a:t>
              </a:r>
            </a:p>
          </p:txBody>
        </p:sp>
        <p:sp>
          <p:nvSpPr>
            <p:cNvPr id="184336" name="Text Box 16"/>
            <p:cNvSpPr txBox="1">
              <a:spLocks noChangeArrowheads="1"/>
            </p:cNvSpPr>
            <p:nvPr/>
          </p:nvSpPr>
          <p:spPr bwMode="auto">
            <a:xfrm>
              <a:off x="1701" y="3539"/>
              <a:ext cx="1270" cy="127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600">
                  <a:solidFill>
                    <a:schemeClr val="tx1"/>
                  </a:solidFill>
                  <a:latin typeface="Arial" charset="0"/>
                </a:rPr>
                <a:t>Cryo-dipole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511585" y="4624677"/>
            <a:ext cx="3016250" cy="1677987"/>
            <a:chOff x="3379" y="2614"/>
            <a:chExt cx="1900" cy="1057"/>
          </a:xfrm>
        </p:grpSpPr>
        <p:pic>
          <p:nvPicPr>
            <p:cNvPr id="18432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79" y="2614"/>
              <a:ext cx="1900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35" name="Text Box 15"/>
            <p:cNvSpPr txBox="1">
              <a:spLocks noChangeArrowheads="1"/>
            </p:cNvSpPr>
            <p:nvPr/>
          </p:nvSpPr>
          <p:spPr bwMode="auto">
            <a:xfrm>
              <a:off x="3696" y="2659"/>
              <a:ext cx="1270" cy="13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800">
                  <a:solidFill>
                    <a:schemeClr val="tx1"/>
                  </a:solidFill>
                  <a:latin typeface="Arial" charset="0"/>
                </a:rPr>
                <a:t>Vertical movements</a:t>
              </a:r>
            </a:p>
          </p:txBody>
        </p:sp>
        <p:sp>
          <p:nvSpPr>
            <p:cNvPr id="184337" name="Text Box 17"/>
            <p:cNvSpPr txBox="1">
              <a:spLocks noChangeArrowheads="1"/>
            </p:cNvSpPr>
            <p:nvPr/>
          </p:nvSpPr>
          <p:spPr bwMode="auto">
            <a:xfrm>
              <a:off x="3742" y="3524"/>
              <a:ext cx="1270" cy="11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600">
                  <a:solidFill>
                    <a:schemeClr val="tx1"/>
                  </a:solidFill>
                  <a:latin typeface="Arial" charset="0"/>
                </a:rPr>
                <a:t>Cryo-dipole</a:t>
              </a:r>
            </a:p>
          </p:txBody>
        </p:sp>
      </p:grpSp>
      <p:sp>
        <p:nvSpPr>
          <p:cNvPr id="184342" name="Text Box 22"/>
          <p:cNvSpPr txBox="1">
            <a:spLocks noChangeArrowheads="1"/>
          </p:cNvSpPr>
          <p:nvPr/>
        </p:nvSpPr>
        <p:spPr bwMode="auto">
          <a:xfrm>
            <a:off x="5929775" y="6290335"/>
            <a:ext cx="275036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/>
              <a:t>Courtesy of CERN Survey </a:t>
            </a:r>
            <a:r>
              <a:rPr lang="en-US" sz="1400" smtClean="0"/>
              <a:t>Team</a:t>
            </a:r>
            <a:endParaRPr lang="en-US" sz="1400"/>
          </a:p>
        </p:txBody>
      </p:sp>
      <p:pic>
        <p:nvPicPr>
          <p:cNvPr id="184343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0148" y="1111250"/>
            <a:ext cx="4705350" cy="1066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6818313" y="2984500"/>
            <a:ext cx="2125662" cy="3168650"/>
            <a:chOff x="4295" y="1880"/>
            <a:chExt cx="1339" cy="1996"/>
          </a:xfrm>
        </p:grpSpPr>
        <p:pic>
          <p:nvPicPr>
            <p:cNvPr id="184348" name="Picture 28" descr="0704009_02-A5-at-72-dpi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95" y="1880"/>
              <a:ext cx="1339" cy="1996"/>
            </a:xfrm>
            <a:prstGeom prst="rect">
              <a:avLst/>
            </a:prstGeom>
            <a:noFill/>
          </p:spPr>
        </p:pic>
        <p:sp>
          <p:nvSpPr>
            <p:cNvPr id="184350" name="Text Box 30"/>
            <p:cNvSpPr txBox="1">
              <a:spLocks noChangeArrowheads="1"/>
            </p:cNvSpPr>
            <p:nvPr/>
          </p:nvSpPr>
          <p:spPr bwMode="auto">
            <a:xfrm>
              <a:off x="4431" y="3740"/>
              <a:ext cx="1165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buFontTx/>
                <a:buNone/>
              </a:pPr>
              <a:r>
                <a:rPr lang="en-US" sz="1000">
                  <a:solidFill>
                    <a:srgbClr val="FFFF00"/>
                  </a:solidFill>
                  <a:sym typeface="Wingdings" pitchFamily="2" charset="2"/>
                </a:rPr>
                <a:t>100 m descent to the tunnel</a:t>
              </a:r>
              <a:endParaRPr lang="en-US" sz="1000">
                <a:solidFill>
                  <a:srgbClr val="FFFF00"/>
                </a:solidFill>
              </a:endParaRPr>
            </a:p>
          </p:txBody>
        </p:sp>
      </p:grp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4211638" y="2924175"/>
            <a:ext cx="2573337" cy="1841500"/>
            <a:chOff x="2662" y="1871"/>
            <a:chExt cx="1621" cy="1160"/>
          </a:xfrm>
        </p:grpSpPr>
        <p:pic>
          <p:nvPicPr>
            <p:cNvPr id="184355" name="Picture 35" descr="0102008_0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62" y="1871"/>
              <a:ext cx="1621" cy="1160"/>
            </a:xfrm>
            <a:prstGeom prst="rect">
              <a:avLst/>
            </a:prstGeom>
            <a:noFill/>
          </p:spPr>
        </p:pic>
        <p:sp>
          <p:nvSpPr>
            <p:cNvPr id="184346" name="Text Box 26"/>
            <p:cNvSpPr txBox="1">
              <a:spLocks noChangeArrowheads="1"/>
            </p:cNvSpPr>
            <p:nvPr/>
          </p:nvSpPr>
          <p:spPr bwMode="auto">
            <a:xfrm>
              <a:off x="3107" y="2886"/>
              <a:ext cx="663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buFontTx/>
                <a:buNone/>
              </a:pPr>
              <a:r>
                <a:rPr lang="en-US" sz="1000">
                  <a:solidFill>
                    <a:srgbClr val="FFFF00"/>
                  </a:solidFill>
                  <a:sym typeface="Wingdings" pitchFamily="2" charset="2"/>
                </a:rPr>
                <a:t>ROCLA vehicle</a:t>
              </a:r>
              <a:endParaRPr lang="en-US" sz="1000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3924300" y="4710113"/>
            <a:ext cx="1839913" cy="2147887"/>
            <a:chOff x="2472" y="2967"/>
            <a:chExt cx="1159" cy="1353"/>
          </a:xfrm>
        </p:grpSpPr>
        <p:pic>
          <p:nvPicPr>
            <p:cNvPr id="184357" name="Picture 37" descr="THPCH180f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72" y="2967"/>
              <a:ext cx="1159" cy="1353"/>
            </a:xfrm>
            <a:prstGeom prst="rect">
              <a:avLst/>
            </a:prstGeom>
            <a:noFill/>
          </p:spPr>
        </p:pic>
        <p:sp>
          <p:nvSpPr>
            <p:cNvPr id="184358" name="Text Box 38"/>
            <p:cNvSpPr txBox="1">
              <a:spLocks noChangeArrowheads="1"/>
            </p:cNvSpPr>
            <p:nvPr/>
          </p:nvSpPr>
          <p:spPr bwMode="auto">
            <a:xfrm>
              <a:off x="2591" y="3022"/>
              <a:ext cx="930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buFontTx/>
                <a:buNone/>
              </a:pPr>
              <a:r>
                <a:rPr lang="en-US" sz="1000">
                  <a:solidFill>
                    <a:srgbClr val="FFFF00"/>
                  </a:solidFill>
                </a:rPr>
                <a:t>Tunnel transportation</a:t>
              </a:r>
            </a:p>
          </p:txBody>
        </p:sp>
      </p:grpSp>
      <p:sp>
        <p:nvSpPr>
          <p:cNvPr id="184328" name="Text Box 8"/>
          <p:cNvSpPr txBox="1">
            <a:spLocks noChangeArrowheads="1"/>
          </p:cNvSpPr>
          <p:nvPr/>
        </p:nvSpPr>
        <p:spPr bwMode="auto">
          <a:xfrm>
            <a:off x="280219" y="2620092"/>
            <a:ext cx="5808663" cy="219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buFontTx/>
              <a:buNone/>
            </a:pPr>
            <a:r>
              <a:rPr lang="en-US" sz="1400">
                <a:solidFill>
                  <a:schemeClr val="tx1"/>
                </a:solidFill>
              </a:rPr>
              <a:t>Cold mass stability w.r.t. fiducials measurements on 20 cryo-dipoles</a:t>
            </a:r>
          </a:p>
        </p:txBody>
      </p:sp>
    </p:spTree>
    <p:extLst>
      <p:ext uri="{BB962C8B-B14F-4D97-AF65-F5344CB8AC3E}">
        <p14:creationId xmlns:p14="http://schemas.microsoft.com/office/powerpoint/2010/main" val="217928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Cold mass position </a:t>
            </a:r>
            <a:r>
              <a:rPr lang="pt-PT" smtClean="0"/>
              <a:t>monitoring</a:t>
            </a:r>
            <a:br>
              <a:rPr lang="pt-PT" smtClean="0"/>
            </a:br>
            <a:r>
              <a:rPr lang="pt-PT" smtClean="0"/>
              <a:t>with Frequency Scanning Interferometry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075" y="3399504"/>
            <a:ext cx="4284559" cy="24024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24" y="3399503"/>
            <a:ext cx="4269190" cy="24024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90" y="1027385"/>
            <a:ext cx="4206228" cy="23721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887" y="1027385"/>
            <a:ext cx="4203513" cy="23721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40405" y="6254685"/>
            <a:ext cx="6697466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smtClean="0">
                <a:solidFill>
                  <a:schemeClr val="bg1"/>
                </a:solidFill>
              </a:rPr>
              <a:t> </a:t>
            </a:r>
            <a:r>
              <a:rPr lang="pt-PT" sz="2400" smtClean="0">
                <a:solidFill>
                  <a:schemeClr val="bg1"/>
                </a:solidFill>
              </a:rPr>
              <a:t>Helene Mainaud Durand and Mateusz </a:t>
            </a:r>
            <a:r>
              <a:rPr lang="pt-PT" sz="2400" smtClean="0">
                <a:solidFill>
                  <a:schemeClr val="bg1"/>
                </a:solidFill>
              </a:rPr>
              <a:t>Sozin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0659" y="5928852"/>
            <a:ext cx="7506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 on LHC cryo-dipole being prepared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0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mtClean="0"/>
              <a:t>Vacuum vessel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5357"/>
          <a:stretch/>
        </p:blipFill>
        <p:spPr>
          <a:xfrm>
            <a:off x="383062" y="845219"/>
            <a:ext cx="8377876" cy="26904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3" t="7285" r="3922" b="47060"/>
          <a:stretch/>
        </p:blipFill>
        <p:spPr>
          <a:xfrm>
            <a:off x="383062" y="3215639"/>
            <a:ext cx="8470694" cy="2530825"/>
          </a:xfrm>
          <a:prstGeom prst="rect">
            <a:avLst/>
          </a:prstGeom>
        </p:spPr>
      </p:pic>
      <p:sp>
        <p:nvSpPr>
          <p:cNvPr id="8" name="Line Callout 2 7"/>
          <p:cNvSpPr/>
          <p:nvPr/>
        </p:nvSpPr>
        <p:spPr>
          <a:xfrm flipH="1">
            <a:off x="457200" y="2564904"/>
            <a:ext cx="2811780" cy="81808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970"/>
              <a:gd name="adj6" fmla="val -61017"/>
            </a:avLst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 cold support posts</a:t>
            </a:r>
          </a:p>
          <a:p>
            <a:pPr algn="ctr"/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Fixed support post in the middle for better cold mass stability when handling + lower sliding stroke on other supports</a:t>
            </a:r>
            <a:endParaRPr lang="en-GB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Line Callout 2 8"/>
          <p:cNvSpPr/>
          <p:nvPr/>
        </p:nvSpPr>
        <p:spPr>
          <a:xfrm flipH="1">
            <a:off x="612000" y="5334575"/>
            <a:ext cx="2811780" cy="59378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8896"/>
              <a:gd name="adj6" fmla="val -107105"/>
            </a:avLst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>
                <a:solidFill>
                  <a:schemeClr val="tx1">
                    <a:lumMod val="65000"/>
                    <a:lumOff val="35000"/>
                  </a:schemeClr>
                </a:solidFill>
              </a:rPr>
              <a:t>Isostatic vacuum vessel supports (3 points) postioned for minimum cold mass bending</a:t>
            </a:r>
            <a:endParaRPr lang="en-GB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Line Callout 2 13"/>
          <p:cNvSpPr/>
          <p:nvPr/>
        </p:nvSpPr>
        <p:spPr>
          <a:xfrm flipH="1">
            <a:off x="3268980" y="1081193"/>
            <a:ext cx="2811780" cy="59378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2945"/>
              <a:gd name="adj6" fmla="val -24449"/>
            </a:avLst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>
                <a:solidFill>
                  <a:schemeClr val="tx1">
                    <a:lumMod val="65000"/>
                    <a:lumOff val="35000"/>
                  </a:schemeClr>
                </a:solidFill>
              </a:rPr>
              <a:t>Reinforcing rings to prevent ovalisation</a:t>
            </a:r>
            <a:endParaRPr lang="en-GB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004048" y="3149631"/>
            <a:ext cx="2520280" cy="46672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04048" y="2924944"/>
            <a:ext cx="0" cy="290695"/>
          </a:xfrm>
          <a:prstGeom prst="lin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524328" y="3382991"/>
            <a:ext cx="0" cy="334041"/>
          </a:xfrm>
          <a:prstGeom prst="lin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21" name="TextBox 20"/>
          <p:cNvSpPr txBox="1"/>
          <p:nvPr/>
        </p:nvSpPr>
        <p:spPr>
          <a:xfrm>
            <a:off x="4977999" y="3532605"/>
            <a:ext cx="2546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lang="pt-PT" sz="1400"/>
              <a:t>Optimum distance ~3500 mm</a:t>
            </a:r>
            <a:endParaRPr lang="en-GB" sz="1400"/>
          </a:p>
        </p:txBody>
      </p:sp>
      <p:sp>
        <p:nvSpPr>
          <p:cNvPr id="3" name="TextBox 2"/>
          <p:cNvSpPr txBox="1"/>
          <p:nvPr/>
        </p:nvSpPr>
        <p:spPr>
          <a:xfrm>
            <a:off x="4341904" y="5777927"/>
            <a:ext cx="434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Low carbon steel certified resilience down to -50 ºC for pressure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Flanges from 304L forged rings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4328" y="961949"/>
            <a:ext cx="1681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Minimum length for opening of interconnect sleeve</a:t>
            </a:r>
            <a:endParaRPr lang="en-GB" sz="14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8185376" y="1916056"/>
            <a:ext cx="199082" cy="3773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816645" y="2293374"/>
            <a:ext cx="567813" cy="958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207774" y="2824316"/>
            <a:ext cx="1629697" cy="1006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517490" y="5235677"/>
            <a:ext cx="3281516" cy="3170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517490" y="5471653"/>
            <a:ext cx="3451123" cy="811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2905432" y="4689987"/>
            <a:ext cx="612058" cy="862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685503" y="1460090"/>
            <a:ext cx="1201994" cy="8332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45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Dealing with vacuum and pressure end loads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6" name="Content Placeholder 4"/>
          <p:cNvPicPr>
            <a:picLocks noGrp="1"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966" b="28483"/>
          <a:stretch/>
        </p:blipFill>
        <p:spPr>
          <a:xfrm>
            <a:off x="152400" y="1393912"/>
            <a:ext cx="8839200" cy="2781893"/>
          </a:xfrm>
          <a:prstGeom prst="rect">
            <a:avLst/>
          </a:prstGeom>
        </p:spPr>
      </p:pic>
      <p:sp>
        <p:nvSpPr>
          <p:cNvPr id="17" name="Line Callout 2 16"/>
          <p:cNvSpPr/>
          <p:nvPr/>
        </p:nvSpPr>
        <p:spPr>
          <a:xfrm>
            <a:off x="3592492" y="4040205"/>
            <a:ext cx="100998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7081"/>
              <a:gd name="adj6" fmla="val -6107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smtClean="0"/>
              <a:t>(0,free,0)</a:t>
            </a:r>
            <a:endParaRPr lang="en-GB" sz="1400"/>
          </a:p>
        </p:txBody>
      </p:sp>
      <p:sp>
        <p:nvSpPr>
          <p:cNvPr id="18" name="Line Callout 2 17"/>
          <p:cNvSpPr/>
          <p:nvPr/>
        </p:nvSpPr>
        <p:spPr>
          <a:xfrm>
            <a:off x="7783492" y="3331545"/>
            <a:ext cx="113190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7081"/>
              <a:gd name="adj6" fmla="val -54342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smtClean="0"/>
              <a:t>(free,free,0)</a:t>
            </a:r>
            <a:endParaRPr lang="en-GB" sz="1400"/>
          </a:p>
        </p:txBody>
      </p:sp>
      <p:sp>
        <p:nvSpPr>
          <p:cNvPr id="19" name="Line Callout 2 18"/>
          <p:cNvSpPr/>
          <p:nvPr/>
        </p:nvSpPr>
        <p:spPr>
          <a:xfrm>
            <a:off x="7379152" y="4031024"/>
            <a:ext cx="1326458" cy="107911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3562"/>
              <a:gd name="adj6" fmla="val -37386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/>
              <a:t>Tie rod for longitudinal loads</a:t>
            </a:r>
            <a:endParaRPr lang="en-GB" sz="1400"/>
          </a:p>
          <a:p>
            <a:pPr algn="ctr"/>
            <a:r>
              <a:rPr lang="pt-PT" sz="1400" smtClean="0"/>
              <a:t>(free,0,free)</a:t>
            </a:r>
            <a:endParaRPr lang="en-GB" sz="1400"/>
          </a:p>
        </p:txBody>
      </p:sp>
      <p:sp>
        <p:nvSpPr>
          <p:cNvPr id="20" name="Line Callout 2 19"/>
          <p:cNvSpPr/>
          <p:nvPr/>
        </p:nvSpPr>
        <p:spPr>
          <a:xfrm flipH="1">
            <a:off x="5348662" y="4031024"/>
            <a:ext cx="113190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8553"/>
              <a:gd name="adj6" fmla="val -35492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smtClean="0"/>
              <a:t>(0,free,0)</a:t>
            </a:r>
            <a:endParaRPr lang="en-GB" sz="1400"/>
          </a:p>
        </p:txBody>
      </p:sp>
      <p:sp>
        <p:nvSpPr>
          <p:cNvPr id="21" name="Right Arrow 20"/>
          <p:cNvSpPr/>
          <p:nvPr/>
        </p:nvSpPr>
        <p:spPr>
          <a:xfrm rot="21006666">
            <a:off x="525781" y="2583226"/>
            <a:ext cx="868680" cy="2438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2" name="TextBox 23"/>
          <p:cNvSpPr txBox="1"/>
          <p:nvPr/>
        </p:nvSpPr>
        <p:spPr>
          <a:xfrm>
            <a:off x="395536" y="166784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mtClean="0">
                <a:solidFill>
                  <a:srgbClr val="FF0000"/>
                </a:solidFill>
              </a:rPr>
              <a:t>“Vacuum force” (~80 kN, @ Q1 and </a:t>
            </a:r>
            <a:r>
              <a:rPr lang="pt-PT" smtClean="0">
                <a:solidFill>
                  <a:srgbClr val="FF0000"/>
                </a:solidFill>
              </a:rPr>
              <a:t>D1)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10189378">
            <a:off x="809749" y="4163431"/>
            <a:ext cx="610719" cy="24384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395536" y="4761622"/>
            <a:ext cx="5511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mtClean="0">
                <a:solidFill>
                  <a:srgbClr val="7030A0"/>
                </a:solidFill>
              </a:rPr>
              <a:t>Pressure end effect from cold mass </a:t>
            </a:r>
            <a:r>
              <a:rPr lang="pt-PT" smtClean="0">
                <a:solidFill>
                  <a:srgbClr val="7030A0"/>
                </a:solidFill>
              </a:rPr>
              <a:t>interconnect </a:t>
            </a:r>
          </a:p>
          <a:p>
            <a:r>
              <a:rPr lang="pt-PT" smtClean="0">
                <a:solidFill>
                  <a:srgbClr val="7030A0"/>
                </a:solidFill>
              </a:rPr>
              <a:t>(20 bar in case of quench; actual force depends </a:t>
            </a:r>
            <a:r>
              <a:rPr lang="pt-PT" smtClean="0">
                <a:solidFill>
                  <a:srgbClr val="7030A0"/>
                </a:solidFill>
              </a:rPr>
              <a:t>on interconnect design)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10213691">
            <a:off x="5417820" y="3209624"/>
            <a:ext cx="868680" cy="2438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 rot="20926891">
            <a:off x="5754054" y="3443914"/>
            <a:ext cx="610719" cy="24384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7030A0"/>
              </a:solidFill>
            </a:endParaRPr>
          </a:p>
        </p:txBody>
      </p:sp>
      <p:pic>
        <p:nvPicPr>
          <p:cNvPr id="15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895304" y="6179323"/>
            <a:ext cx="1248696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-14749" y="6186699"/>
            <a:ext cx="1747684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75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T</a:t>
            </a:r>
            <a:r>
              <a:rPr lang="pt-PT" smtClean="0"/>
              <a:t>he “triplet” cryostat string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26" name="Picture 2" descr="layout_Q1-Q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252" y="3807932"/>
            <a:ext cx="6211171" cy="18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o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1" r="65847" b="37272"/>
          <a:stretch/>
        </p:blipFill>
        <p:spPr bwMode="auto">
          <a:xfrm>
            <a:off x="5216013" y="1208628"/>
            <a:ext cx="2364061" cy="145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zo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5847" b="70354"/>
          <a:stretch/>
        </p:blipFill>
        <p:spPr bwMode="auto">
          <a:xfrm>
            <a:off x="1981798" y="1168322"/>
            <a:ext cx="2364061" cy="152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136058" y="3058222"/>
            <a:ext cx="2344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Ø 630 mm</a:t>
            </a:r>
          </a:p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 10.1 / 9.8  m length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06845" y="3041345"/>
            <a:ext cx="1651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Ø 570 mm</a:t>
            </a:r>
          </a:p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 7.4 m length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95335" y="5754719"/>
            <a:ext cx="1651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Ø 630 mm</a:t>
            </a:r>
          </a:p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6.1 m length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6243483" y="4761661"/>
            <a:ext cx="14749" cy="9930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7" name="TextBox 1026"/>
          <p:cNvSpPr txBox="1"/>
          <p:nvPr/>
        </p:nvSpPr>
        <p:spPr>
          <a:xfrm>
            <a:off x="1602658" y="5754719"/>
            <a:ext cx="3613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>
                <a:solidFill>
                  <a:schemeClr val="tx1">
                    <a:lumMod val="65000"/>
                    <a:lumOff val="35000"/>
                  </a:schemeClr>
                </a:solidFill>
              </a:rPr>
              <a:t>~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 ton per meter length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15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Vibrations (&gt; few Hz)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mtClean="0"/>
              <a:t>Possible sources</a:t>
            </a:r>
          </a:p>
          <a:p>
            <a:pPr lvl="1"/>
            <a:r>
              <a:rPr lang="pt-PT" smtClean="0"/>
              <a:t>Background noise: measurements available; the response can be simulated (exitation ~nm)</a:t>
            </a:r>
          </a:p>
          <a:p>
            <a:pPr lvl="1"/>
            <a:r>
              <a:rPr lang="pt-PT" smtClean="0"/>
              <a:t>Helium flow: </a:t>
            </a:r>
          </a:p>
          <a:p>
            <a:pPr lvl="2"/>
            <a:r>
              <a:rPr lang="pt-PT"/>
              <a:t>N</a:t>
            </a:r>
            <a:r>
              <a:rPr lang="pt-PT" smtClean="0"/>
              <a:t>o data available, cannot be simulated</a:t>
            </a:r>
          </a:p>
          <a:p>
            <a:pPr lvl="2"/>
            <a:r>
              <a:rPr lang="pt-PT" smtClean="0"/>
              <a:t>Consider testing in SMI2 with first prototype?</a:t>
            </a:r>
          </a:p>
          <a:p>
            <a:r>
              <a:rPr lang="pt-PT" smtClean="0"/>
              <a:t>How to address it, if an issue</a:t>
            </a:r>
          </a:p>
          <a:p>
            <a:pPr lvl="1"/>
            <a:r>
              <a:rPr lang="pt-PT"/>
              <a:t>Active </a:t>
            </a:r>
            <a:r>
              <a:rPr lang="pt-PT"/>
              <a:t>beam </a:t>
            </a:r>
            <a:r>
              <a:rPr lang="pt-PT" smtClean="0"/>
              <a:t>feedback</a:t>
            </a:r>
          </a:p>
          <a:p>
            <a:pPr lvl="1"/>
            <a:r>
              <a:rPr lang="pt-PT" smtClean="0"/>
              <a:t>Increase natural frequencies: can’t decrease mass, hence increase stiffness by adding supports (cost, more heat loads, hyperstatic, compromised alignment, higher risk of unknowns)</a:t>
            </a:r>
          </a:p>
          <a:p>
            <a:pPr lvl="1"/>
            <a:endParaRPr lang="pt-PT" smtClean="0"/>
          </a:p>
          <a:p>
            <a:pPr marL="0" indent="0">
              <a:buNone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Rounded Rectangle 4"/>
          <p:cNvSpPr/>
          <p:nvPr/>
        </p:nvSpPr>
        <p:spPr>
          <a:xfrm>
            <a:off x="2757948" y="6253316"/>
            <a:ext cx="5198807" cy="46303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mtClean="0"/>
              <a:t>See also Paolo Fessia’s talk at Chamonix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36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A</a:t>
            </a:r>
            <a:r>
              <a:rPr lang="pt-PT" smtClean="0"/>
              <a:t> concept of cryostat and cold mass that…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PT" b="1" dirty="0" err="1" smtClean="0"/>
              <a:t>Fits</a:t>
            </a:r>
            <a:r>
              <a:rPr lang="pt-PT" b="1" dirty="0" smtClean="0"/>
              <a:t> in </a:t>
            </a:r>
            <a:r>
              <a:rPr lang="pt-PT" b="1" dirty="0" err="1" smtClean="0"/>
              <a:t>the</a:t>
            </a:r>
            <a:r>
              <a:rPr lang="pt-PT" b="1" dirty="0" smtClean="0"/>
              <a:t> </a:t>
            </a:r>
            <a:r>
              <a:rPr lang="pt-PT" b="1" dirty="0" err="1" smtClean="0"/>
              <a:t>tunnel</a:t>
            </a:r>
            <a:r>
              <a:rPr lang="pt-PT" b="1" dirty="0" smtClean="0"/>
              <a:t> </a:t>
            </a:r>
            <a:r>
              <a:rPr lang="pt-PT" dirty="0" smtClean="0"/>
              <a:t>(</a:t>
            </a:r>
            <a:r>
              <a:rPr lang="pt-PT" dirty="0" err="1" smtClean="0"/>
              <a:t>same</a:t>
            </a:r>
            <a:r>
              <a:rPr lang="pt-PT" dirty="0" smtClean="0"/>
              <a:t> </a:t>
            </a:r>
            <a:r>
              <a:rPr lang="pt-PT" dirty="0" err="1" smtClean="0"/>
              <a:t>width</a:t>
            </a:r>
            <a:r>
              <a:rPr lang="pt-PT" dirty="0" smtClean="0"/>
              <a:t> as </a:t>
            </a:r>
            <a:r>
              <a:rPr lang="pt-PT" dirty="0" err="1" smtClean="0"/>
              <a:t>other</a:t>
            </a:r>
            <a:r>
              <a:rPr lang="pt-PT" dirty="0" smtClean="0"/>
              <a:t> LHC </a:t>
            </a:r>
            <a:r>
              <a:rPr lang="pt-PT" dirty="0" err="1" smtClean="0"/>
              <a:t>cryostats</a:t>
            </a:r>
            <a:r>
              <a:rPr lang="pt-PT" dirty="0" smtClean="0"/>
              <a:t>)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encloses</a:t>
            </a:r>
            <a:r>
              <a:rPr lang="pt-PT" dirty="0" smtClean="0"/>
              <a:t> </a:t>
            </a:r>
            <a:r>
              <a:rPr lang="pt-PT" dirty="0" err="1" smtClean="0"/>
              <a:t>all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cryogenic</a:t>
            </a:r>
            <a:r>
              <a:rPr lang="pt-PT" dirty="0" smtClean="0"/>
              <a:t> </a:t>
            </a:r>
            <a:r>
              <a:rPr lang="pt-PT" dirty="0" err="1" smtClean="0"/>
              <a:t>piping</a:t>
            </a:r>
            <a:r>
              <a:rPr lang="pt-PT" dirty="0" smtClean="0"/>
              <a:t> </a:t>
            </a:r>
            <a:r>
              <a:rPr lang="pt-PT" dirty="0" err="1" smtClean="0"/>
              <a:t>running</a:t>
            </a:r>
            <a:r>
              <a:rPr lang="pt-PT" dirty="0" smtClean="0"/>
              <a:t> </a:t>
            </a:r>
            <a:r>
              <a:rPr lang="pt-PT" dirty="0" err="1" smtClean="0"/>
              <a:t>along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string</a:t>
            </a:r>
            <a:r>
              <a:rPr lang="pt-PT" dirty="0" smtClean="0"/>
              <a:t>, </a:t>
            </a:r>
            <a:r>
              <a:rPr lang="pt-PT" dirty="0" err="1" smtClean="0"/>
              <a:t>including</a:t>
            </a:r>
            <a:r>
              <a:rPr lang="pt-PT" dirty="0" smtClean="0"/>
              <a:t> </a:t>
            </a:r>
            <a:r>
              <a:rPr lang="pt-PT" dirty="0" err="1" smtClean="0"/>
              <a:t>phase</a:t>
            </a:r>
            <a:r>
              <a:rPr lang="pt-PT" dirty="0" smtClean="0"/>
              <a:t> </a:t>
            </a:r>
            <a:r>
              <a:rPr lang="pt-PT" dirty="0" err="1" smtClean="0"/>
              <a:t>separators</a:t>
            </a:r>
            <a:r>
              <a:rPr lang="pt-PT" dirty="0" smtClean="0"/>
              <a:t>.</a:t>
            </a:r>
          </a:p>
          <a:p>
            <a:r>
              <a:rPr lang="pt-PT" dirty="0" err="1" smtClean="0"/>
              <a:t>Interconnects</a:t>
            </a:r>
            <a:r>
              <a:rPr lang="pt-PT" dirty="0" smtClean="0"/>
              <a:t>  </a:t>
            </a:r>
            <a:r>
              <a:rPr lang="pt-PT" dirty="0" err="1" smtClean="0"/>
              <a:t>based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dirty="0" err="1" smtClean="0"/>
              <a:t>all</a:t>
            </a:r>
            <a:r>
              <a:rPr lang="pt-PT" dirty="0" smtClean="0"/>
              <a:t> </a:t>
            </a:r>
            <a:r>
              <a:rPr lang="pt-PT" dirty="0" err="1" smtClean="0"/>
              <a:t>welded</a:t>
            </a:r>
            <a:r>
              <a:rPr lang="pt-PT" dirty="0" smtClean="0"/>
              <a:t> </a:t>
            </a:r>
            <a:r>
              <a:rPr lang="pt-PT" dirty="0" err="1" smtClean="0"/>
              <a:t>seals</a:t>
            </a:r>
            <a:r>
              <a:rPr lang="pt-PT" dirty="0" smtClean="0"/>
              <a:t> (LHC </a:t>
            </a:r>
            <a:r>
              <a:rPr lang="pt-PT" dirty="0" err="1" smtClean="0"/>
              <a:t>solution</a:t>
            </a:r>
            <a:r>
              <a:rPr lang="pt-PT" dirty="0" smtClean="0"/>
              <a:t>), </a:t>
            </a:r>
            <a:r>
              <a:rPr lang="pt-PT" dirty="0" err="1" smtClean="0"/>
              <a:t>including</a:t>
            </a:r>
            <a:r>
              <a:rPr lang="pt-PT" dirty="0" smtClean="0"/>
              <a:t> </a:t>
            </a:r>
            <a:r>
              <a:rPr lang="pt-PT" dirty="0" err="1" smtClean="0"/>
              <a:t>space</a:t>
            </a:r>
            <a:r>
              <a:rPr lang="pt-PT" dirty="0" smtClean="0"/>
              <a:t> </a:t>
            </a:r>
            <a:r>
              <a:rPr lang="pt-PT" dirty="0" err="1" smtClean="0"/>
              <a:t>required</a:t>
            </a:r>
            <a:r>
              <a:rPr lang="pt-PT" dirty="0" smtClean="0"/>
              <a:t> for </a:t>
            </a:r>
            <a:r>
              <a:rPr lang="pt-PT" b="1" dirty="0" err="1" smtClean="0"/>
              <a:t>cutting</a:t>
            </a:r>
            <a:r>
              <a:rPr lang="pt-PT" b="1" dirty="0" smtClean="0"/>
              <a:t> </a:t>
            </a:r>
            <a:r>
              <a:rPr lang="pt-PT" b="1" dirty="0" err="1" smtClean="0"/>
              <a:t>and</a:t>
            </a:r>
            <a:r>
              <a:rPr lang="pt-PT" b="1" dirty="0" smtClean="0"/>
              <a:t> </a:t>
            </a:r>
            <a:r>
              <a:rPr lang="pt-PT" b="1" dirty="0" err="1" smtClean="0"/>
              <a:t>welding</a:t>
            </a:r>
            <a:r>
              <a:rPr lang="pt-PT" b="1" dirty="0" smtClean="0"/>
              <a:t> </a:t>
            </a:r>
            <a:r>
              <a:rPr lang="pt-PT" dirty="0" err="1" smtClean="0"/>
              <a:t>machines</a:t>
            </a:r>
            <a:r>
              <a:rPr lang="pt-PT" dirty="0" smtClean="0"/>
              <a:t>.</a:t>
            </a:r>
          </a:p>
          <a:p>
            <a:r>
              <a:rPr lang="pt-PT" dirty="0" err="1"/>
              <a:t>Minimises</a:t>
            </a:r>
            <a:r>
              <a:rPr lang="pt-PT" dirty="0"/>
              <a:t> </a:t>
            </a:r>
            <a:r>
              <a:rPr lang="pt-PT" dirty="0" err="1"/>
              <a:t>work</a:t>
            </a:r>
            <a:r>
              <a:rPr lang="pt-PT" dirty="0"/>
              <a:t> in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b="1" dirty="0" err="1" smtClean="0"/>
              <a:t>tunnel</a:t>
            </a:r>
            <a:r>
              <a:rPr lang="pt-PT" dirty="0" smtClean="0"/>
              <a:t>, </a:t>
            </a:r>
            <a:r>
              <a:rPr lang="pt-PT" dirty="0" err="1"/>
              <a:t>by</a:t>
            </a:r>
            <a:r>
              <a:rPr lang="pt-PT" dirty="0"/>
              <a:t> </a:t>
            </a:r>
            <a:r>
              <a:rPr lang="pt-PT" dirty="0" smtClean="0"/>
              <a:t>design.</a:t>
            </a:r>
          </a:p>
          <a:p>
            <a:r>
              <a:rPr lang="pt-PT" dirty="0" err="1" smtClean="0"/>
              <a:t>Corrector</a:t>
            </a:r>
            <a:r>
              <a:rPr lang="pt-PT" dirty="0" smtClean="0"/>
              <a:t> </a:t>
            </a:r>
            <a:r>
              <a:rPr lang="pt-PT" dirty="0" err="1" smtClean="0"/>
              <a:t>busbars</a:t>
            </a:r>
            <a:r>
              <a:rPr lang="pt-PT" dirty="0" smtClean="0"/>
              <a:t>, </a:t>
            </a:r>
            <a:r>
              <a:rPr lang="pt-PT" dirty="0" err="1" smtClean="0"/>
              <a:t>trims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CLIQ </a:t>
            </a:r>
            <a:r>
              <a:rPr lang="pt-PT" dirty="0" err="1" smtClean="0"/>
              <a:t>circuit</a:t>
            </a:r>
            <a:r>
              <a:rPr lang="pt-PT" dirty="0" smtClean="0"/>
              <a:t> cables </a:t>
            </a:r>
            <a:r>
              <a:rPr lang="pt-PT" dirty="0" err="1" smtClean="0"/>
              <a:t>may</a:t>
            </a:r>
            <a:r>
              <a:rPr lang="pt-PT" dirty="0" smtClean="0"/>
              <a:t> </a:t>
            </a:r>
            <a:r>
              <a:rPr lang="pt-PT" dirty="0" err="1" smtClean="0"/>
              <a:t>be</a:t>
            </a:r>
            <a:r>
              <a:rPr lang="pt-PT" dirty="0" smtClean="0"/>
              <a:t> </a:t>
            </a:r>
            <a:r>
              <a:rPr lang="pt-PT" dirty="0" err="1" smtClean="0"/>
              <a:t>routed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b="1" dirty="0" err="1" smtClean="0"/>
              <a:t>auxiliary</a:t>
            </a:r>
            <a:r>
              <a:rPr lang="pt-PT" b="1" dirty="0" smtClean="0"/>
              <a:t> </a:t>
            </a:r>
            <a:r>
              <a:rPr lang="pt-PT" b="1" dirty="0" err="1" smtClean="0"/>
              <a:t>lines</a:t>
            </a:r>
            <a:r>
              <a:rPr lang="pt-PT" b="1" dirty="0" smtClean="0"/>
              <a:t> </a:t>
            </a:r>
            <a:r>
              <a:rPr lang="pt-PT" dirty="0" err="1" smtClean="0"/>
              <a:t>along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cryostat</a:t>
            </a:r>
            <a:r>
              <a:rPr lang="pt-PT" dirty="0" smtClean="0"/>
              <a:t>.</a:t>
            </a:r>
          </a:p>
          <a:p>
            <a:r>
              <a:rPr lang="pt-PT" b="1" dirty="0" err="1" smtClean="0"/>
              <a:t>Cold</a:t>
            </a:r>
            <a:r>
              <a:rPr lang="pt-PT" b="1" dirty="0" smtClean="0"/>
              <a:t> </a:t>
            </a:r>
            <a:r>
              <a:rPr lang="pt-PT" b="1" dirty="0" err="1" smtClean="0"/>
              <a:t>mass</a:t>
            </a:r>
            <a:r>
              <a:rPr lang="pt-PT" dirty="0" smtClean="0"/>
              <a:t> </a:t>
            </a:r>
            <a:r>
              <a:rPr lang="pt-PT" b="1" dirty="0" err="1" smtClean="0"/>
              <a:t>supports</a:t>
            </a:r>
            <a:r>
              <a:rPr lang="pt-PT" dirty="0" smtClean="0"/>
              <a:t> </a:t>
            </a:r>
            <a:r>
              <a:rPr lang="pt-PT" dirty="0" err="1" smtClean="0"/>
              <a:t>based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LHC </a:t>
            </a:r>
            <a:r>
              <a:rPr lang="pt-PT" dirty="0" err="1" smtClean="0"/>
              <a:t>dipole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SSS </a:t>
            </a:r>
            <a:r>
              <a:rPr lang="pt-PT" dirty="0" err="1" smtClean="0"/>
              <a:t>concept</a:t>
            </a:r>
            <a:r>
              <a:rPr lang="pt-PT" dirty="0" smtClean="0"/>
              <a:t>. </a:t>
            </a:r>
            <a:r>
              <a:rPr lang="pt-PT" dirty="0" err="1" smtClean="0"/>
              <a:t>Sledge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rails </a:t>
            </a:r>
            <a:r>
              <a:rPr lang="pt-PT" dirty="0" err="1" smtClean="0"/>
              <a:t>cryostating</a:t>
            </a:r>
            <a:r>
              <a:rPr lang="pt-PT" dirty="0" smtClean="0"/>
              <a:t> </a:t>
            </a:r>
            <a:r>
              <a:rPr lang="pt-PT" dirty="0" err="1" smtClean="0"/>
              <a:t>principle</a:t>
            </a:r>
            <a:r>
              <a:rPr lang="pt-PT" dirty="0" smtClean="0"/>
              <a:t>.</a:t>
            </a:r>
          </a:p>
          <a:p>
            <a:r>
              <a:rPr lang="pt-PT" b="1" dirty="0" err="1" smtClean="0"/>
              <a:t>Isostatic</a:t>
            </a:r>
            <a:r>
              <a:rPr lang="pt-PT" b="1" dirty="0" smtClean="0"/>
              <a:t> </a:t>
            </a:r>
            <a:r>
              <a:rPr lang="pt-PT" b="1" dirty="0" err="1" smtClean="0"/>
              <a:t>support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cryo-assembly</a:t>
            </a:r>
            <a:r>
              <a:rPr lang="pt-PT" dirty="0" smtClean="0"/>
              <a:t>, </a:t>
            </a:r>
            <a:r>
              <a:rPr lang="pt-PT" dirty="0" err="1" smtClean="0"/>
              <a:t>designed</a:t>
            </a:r>
            <a:r>
              <a:rPr lang="pt-PT" dirty="0" smtClean="0"/>
              <a:t> to </a:t>
            </a:r>
            <a:r>
              <a:rPr lang="pt-PT" dirty="0" err="1" smtClean="0"/>
              <a:t>accomodate</a:t>
            </a:r>
            <a:r>
              <a:rPr lang="pt-PT" dirty="0" smtClean="0"/>
              <a:t> </a:t>
            </a:r>
            <a:r>
              <a:rPr lang="pt-PT" dirty="0" err="1" smtClean="0"/>
              <a:t>pressure</a:t>
            </a:r>
            <a:r>
              <a:rPr lang="pt-PT" dirty="0" smtClean="0"/>
              <a:t> </a:t>
            </a:r>
            <a:r>
              <a:rPr lang="pt-PT" dirty="0" err="1" smtClean="0"/>
              <a:t>end</a:t>
            </a:r>
            <a:r>
              <a:rPr lang="pt-PT" dirty="0" smtClean="0"/>
              <a:t> </a:t>
            </a:r>
            <a:r>
              <a:rPr lang="pt-PT" dirty="0" err="1" smtClean="0"/>
              <a:t>loads</a:t>
            </a:r>
            <a:r>
              <a:rPr lang="pt-PT" dirty="0" smtClean="0"/>
              <a:t> (</a:t>
            </a:r>
            <a:r>
              <a:rPr lang="pt-PT" dirty="0" err="1" smtClean="0"/>
              <a:t>vacuum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quench</a:t>
            </a:r>
            <a:r>
              <a:rPr lang="pt-PT" dirty="0" smtClean="0"/>
              <a:t>)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allow</a:t>
            </a:r>
            <a:r>
              <a:rPr lang="pt-PT" dirty="0" smtClean="0"/>
              <a:t> </a:t>
            </a:r>
            <a:r>
              <a:rPr lang="pt-PT" dirty="0" err="1" smtClean="0"/>
              <a:t>remote</a:t>
            </a:r>
            <a:r>
              <a:rPr lang="pt-PT" dirty="0" smtClean="0"/>
              <a:t> </a:t>
            </a:r>
            <a:r>
              <a:rPr lang="pt-PT" dirty="0" err="1" smtClean="0"/>
              <a:t>alignment</a:t>
            </a:r>
            <a:r>
              <a:rPr lang="pt-PT" dirty="0"/>
              <a:t>.</a:t>
            </a:r>
            <a:endParaRPr lang="pt-PT" dirty="0" smtClean="0"/>
          </a:p>
          <a:p>
            <a:r>
              <a:rPr lang="pt-PT" dirty="0" err="1" smtClean="0"/>
              <a:t>Aims</a:t>
            </a:r>
            <a:r>
              <a:rPr lang="pt-PT" dirty="0" smtClean="0"/>
              <a:t> </a:t>
            </a:r>
            <a:r>
              <a:rPr lang="pt-PT" dirty="0" err="1" smtClean="0"/>
              <a:t>at</a:t>
            </a:r>
            <a:r>
              <a:rPr lang="pt-PT" dirty="0" smtClean="0"/>
              <a:t> </a:t>
            </a:r>
            <a:r>
              <a:rPr lang="pt-PT" b="1" dirty="0" err="1" smtClean="0"/>
              <a:t>alignment</a:t>
            </a:r>
            <a:r>
              <a:rPr lang="pt-PT" b="1" dirty="0" smtClean="0"/>
              <a:t> </a:t>
            </a:r>
            <a:r>
              <a:rPr lang="pt-PT" b="1" dirty="0" err="1" smtClean="0"/>
              <a:t>stability</a:t>
            </a:r>
            <a:r>
              <a:rPr lang="pt-PT" b="1" dirty="0" smtClean="0"/>
              <a:t> </a:t>
            </a:r>
            <a:r>
              <a:rPr lang="pt-PT" dirty="0" err="1" smtClean="0"/>
              <a:t>requirements</a:t>
            </a:r>
            <a:r>
              <a:rPr lang="pt-PT" dirty="0" smtClean="0"/>
              <a:t> </a:t>
            </a:r>
            <a:r>
              <a:rPr lang="pt-PT" dirty="0" err="1" smtClean="0"/>
              <a:t>comparable</a:t>
            </a:r>
            <a:r>
              <a:rPr lang="pt-PT" dirty="0" smtClean="0"/>
              <a:t> to </a:t>
            </a:r>
            <a:r>
              <a:rPr lang="pt-PT" dirty="0" err="1" smtClean="0"/>
              <a:t>those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smtClean="0"/>
              <a:t>LHC </a:t>
            </a:r>
            <a:r>
              <a:rPr lang="pt-PT" smtClean="0"/>
              <a:t>SSS and cryo-dipole.</a:t>
            </a:r>
            <a:endParaRPr lang="pt-PT" dirty="0" smtClean="0"/>
          </a:p>
          <a:p>
            <a:r>
              <a:rPr lang="pt-PT" dirty="0" err="1" smtClean="0"/>
              <a:t>Minimises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number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component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assembly</a:t>
            </a:r>
            <a:r>
              <a:rPr lang="pt-PT" dirty="0" smtClean="0"/>
              <a:t> </a:t>
            </a:r>
            <a:r>
              <a:rPr lang="pt-PT" b="1" dirty="0" err="1" smtClean="0"/>
              <a:t>variants</a:t>
            </a:r>
            <a:r>
              <a:rPr lang="pt-PT" dirty="0" smtClean="0"/>
              <a:t>.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49825" y="3561735"/>
            <a:ext cx="8413955" cy="209427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Thank you for your attention!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Static</a:t>
            </a:r>
            <a:r>
              <a:rPr lang="pt-PT" dirty="0" smtClean="0"/>
              <a:t> </a:t>
            </a:r>
            <a:r>
              <a:rPr lang="pt-PT" dirty="0" err="1" smtClean="0"/>
              <a:t>heat</a:t>
            </a:r>
            <a:r>
              <a:rPr lang="pt-PT" dirty="0" smtClean="0"/>
              <a:t> </a:t>
            </a:r>
            <a:r>
              <a:rPr lang="pt-PT" dirty="0" err="1" smtClean="0"/>
              <a:t>loads</a:t>
            </a:r>
            <a:r>
              <a:rPr lang="pt-PT" dirty="0" smtClean="0"/>
              <a:t> in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cryostat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670" y="1731552"/>
            <a:ext cx="6834109" cy="33398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72697" y="527126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>
                <a:solidFill>
                  <a:srgbClr val="0645AD"/>
                </a:solidFill>
                <a:latin typeface="Helvetica Neue"/>
                <a:hlinkClick r:id="rId4"/>
              </a:rPr>
              <a:t>https://edms.cern.ch/document/1690235/0.1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7677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800000">
            <a:off x="-536285" y="722188"/>
            <a:ext cx="4466473" cy="2618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The simplest magnet interconnect config.</a:t>
            </a:r>
            <a:br>
              <a:rPr lang="pt-PT" smtClean="0"/>
            </a:br>
            <a:r>
              <a:rPr lang="pt-PT" sz="2000" smtClean="0"/>
              <a:t>(Q1/Q2a or Q2b/Q3 or CP/D1)</a:t>
            </a:r>
            <a:endParaRPr lang="en-GB" sz="200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594123" y="6209069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1306280" y="6186699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205931" y="2360951"/>
            <a:ext cx="1594076" cy="1701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04650" y="1071797"/>
            <a:ext cx="2483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Splice box</a:t>
            </a:r>
          </a:p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Universal expansion joints for lower interc forces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Arrow Connector 22"/>
          <p:cNvCxnSpPr>
            <a:stCxn id="21" idx="1"/>
          </p:cNvCxnSpPr>
          <p:nvPr/>
        </p:nvCxnSpPr>
        <p:spPr>
          <a:xfrm flipH="1">
            <a:off x="3695076" y="1610406"/>
            <a:ext cx="709574" cy="915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90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F</a:t>
            </a:r>
            <a:r>
              <a:rPr lang="pt-PT" smtClean="0"/>
              <a:t>ull scale mockup being built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075039" y="5036246"/>
            <a:ext cx="5796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PT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Busbar splices and routing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Welding clearances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Envelope for cutting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277" y="980766"/>
            <a:ext cx="5407307" cy="40554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9019"/>
          <a:stretch/>
        </p:blipFill>
        <p:spPr>
          <a:xfrm>
            <a:off x="748480" y="980766"/>
            <a:ext cx="2215946" cy="405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5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Complete interconnect 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572001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981856" y="1551482"/>
            <a:ext cx="2743200" cy="38974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636427" y="5496394"/>
            <a:ext cx="2743200" cy="38974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2308" y="1079292"/>
            <a:ext cx="2968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 vessel sleeve opens towards the IP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08948" y="5301363"/>
            <a:ext cx="1737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 module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553634" y="4951166"/>
            <a:ext cx="521108" cy="4467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5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Before interconnecting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201697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81657" y="5593349"/>
            <a:ext cx="3251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orbital 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welds per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line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done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tunnel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up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20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welds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total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4350775" y="4859594"/>
            <a:ext cx="730882" cy="11492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738716" y="4911213"/>
            <a:ext cx="1342942" cy="10976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25014" y="1747025"/>
            <a:ext cx="3076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Sliding sleeves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401529" y="2085579"/>
            <a:ext cx="408039" cy="7756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01529" y="2085579"/>
            <a:ext cx="1787013" cy="8935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6201697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69328" y="1128600"/>
            <a:ext cx="3064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feedthroughs per cold mass: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nstrumentation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CLIQ (to be decided)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1592826" y="2131142"/>
            <a:ext cx="353961" cy="6931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58090" y="5356244"/>
            <a:ext cx="3873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Feedthroughs are preferably on the connection side of the main magnet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087329" y="4820743"/>
            <a:ext cx="1907458" cy="31906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01529" y="2062836"/>
            <a:ext cx="2968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Opening direction of vacuum vessel sleeve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750632" y="2519994"/>
            <a:ext cx="1907458" cy="31906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48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Q2a/Q2b: both are connection side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964426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0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4214"/>
          </a:xfrm>
        </p:spPr>
        <p:txBody>
          <a:bodyPr>
            <a:noAutofit/>
          </a:bodyPr>
          <a:lstStyle/>
          <a:p>
            <a:r>
              <a:rPr lang="en-GB" sz="3600" smtClean="0"/>
              <a:t>LHC triplet and dipole cross sections</a:t>
            </a:r>
            <a:endParaRPr lang="en-GB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0" y="694907"/>
            <a:ext cx="9000000" cy="555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Callout 2 8"/>
          <p:cNvSpPr/>
          <p:nvPr/>
        </p:nvSpPr>
        <p:spPr>
          <a:xfrm flipH="1">
            <a:off x="3421624" y="3881818"/>
            <a:ext cx="2507225" cy="94389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804"/>
              <a:gd name="adj6" fmla="val -34169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>
                    <a:lumMod val="65000"/>
                    <a:lumOff val="35000"/>
                  </a:schemeClr>
                </a:solidFill>
              </a:rPr>
              <a:t>Preference for column support posts but LHC layout cannot fit a larger cold mass plus pumping lines</a:t>
            </a:r>
            <a:endParaRPr lang="en-GB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3458" y="5094777"/>
            <a:ext cx="50734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Alignment principle: The magnet postion w.r.t vacuum vessel is measured (fiducialization); the cryo-magnet is then positioned in space by moving the whole assembly on support jacks. Cold supports are not adjustable.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24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The most compact interconnect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964426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8977" y="900000"/>
            <a:ext cx="2485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module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IP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extremity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every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cryoassembly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stCxn id="6" idx="3"/>
          </p:cNvCxnSpPr>
          <p:nvPr/>
        </p:nvCxnSpPr>
        <p:spPr>
          <a:xfrm>
            <a:off x="3644081" y="1315499"/>
            <a:ext cx="839429" cy="3141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3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215104"/>
            <a:ext cx="9158749" cy="6710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CP to D1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697" y="900000"/>
            <a:ext cx="7890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D1 cold mass diameter is 570 mm. The heat exchangers and HeII lines will be close to the edge – End covers of same design as other magnets may be required 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098458" y="1895168"/>
            <a:ext cx="1895168" cy="3687097"/>
          </a:xfrm>
          <a:prstGeom prst="ellipse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60607" y="5737452"/>
            <a:ext cx="3900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Similar to what exists today in LHC SSS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bg1"/>
                </a:solidFill>
              </a:rPr>
              <a:t>Q2a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678882" y="6231193"/>
            <a:ext cx="571500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5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Q1 IP end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151"/>
            <a:ext cx="9144000" cy="51596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7228" y="5117104"/>
            <a:ext cx="2551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Module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required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for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separators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pumping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line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540795" y="4561610"/>
            <a:ext cx="379550" cy="5554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3568" y="4195916"/>
            <a:ext cx="1541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to warm transition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064774" y="4424516"/>
            <a:ext cx="862781" cy="589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946787" y="3141406"/>
            <a:ext cx="1725561" cy="870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5077" y="2787445"/>
            <a:ext cx="1629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bellows inside cryostat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17274" y="5740886"/>
            <a:ext cx="2042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BPM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613239" y="4306530"/>
            <a:ext cx="604800" cy="1590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613239" y="5375788"/>
            <a:ext cx="1755174" cy="521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2291" y="6198693"/>
            <a:ext cx="599709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0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D1-DFX extremity (non-IP side)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04" y="1007653"/>
            <a:ext cx="8430519" cy="396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72897" y="4048026"/>
            <a:ext cx="37682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Various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configurations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under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taking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into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account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accessibility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pressure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loads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etc.</a:t>
            </a:r>
          </a:p>
          <a:p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Yann Leclercq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WP6a</a:t>
            </a:r>
          </a:p>
          <a:p>
            <a:endParaRPr lang="pt-P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Ex. in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configuration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force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taken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D1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vessel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supports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Q1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support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scheme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may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used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772891" y="6232988"/>
            <a:ext cx="599709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86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P</a:t>
            </a:r>
            <a:r>
              <a:rPr lang="pt-PT" smtClean="0"/>
              <a:t>resent </a:t>
            </a:r>
            <a:r>
              <a:rPr lang="pt-PT" dirty="0" err="1"/>
              <a:t>circuit</a:t>
            </a:r>
            <a:r>
              <a:rPr lang="pt-PT" dirty="0"/>
              <a:t> </a:t>
            </a:r>
            <a:r>
              <a:rPr lang="pt-PT" dirty="0" smtClean="0"/>
              <a:t>for </a:t>
            </a:r>
            <a:r>
              <a:rPr lang="pt-PT" dirty="0" err="1"/>
              <a:t>busbar</a:t>
            </a:r>
            <a:r>
              <a:rPr lang="pt-PT" dirty="0"/>
              <a:t> </a:t>
            </a:r>
            <a:r>
              <a:rPr lang="pt-PT" dirty="0" err="1"/>
              <a:t>routing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3550" y="1855924"/>
            <a:ext cx="7918450" cy="261587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415549" y="900000"/>
            <a:ext cx="2912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of October 2016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419" y="5043948"/>
            <a:ext cx="7433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approach being to route the larger and stiffer 18 kA busbars inside the cold masses and the remaining in auxiliary lines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1049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This is probably not the last iteration…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PT" b="1" smtClean="0"/>
              <a:t>Pressure drop </a:t>
            </a:r>
            <a:r>
              <a:rPr lang="pt-PT" smtClean="0"/>
              <a:t>calculations must now be updated taking into account proposed diameters, bends, bellows, etc.</a:t>
            </a:r>
          </a:p>
          <a:p>
            <a:r>
              <a:rPr lang="pt-PT" smtClean="0"/>
              <a:t>We need to design the </a:t>
            </a:r>
            <a:r>
              <a:rPr lang="pt-PT" b="1" smtClean="0"/>
              <a:t>bellows</a:t>
            </a:r>
            <a:r>
              <a:rPr lang="pt-PT" smtClean="0"/>
              <a:t> in order to evaluate the distances available for tooling and estimate </a:t>
            </a:r>
            <a:r>
              <a:rPr lang="pt-PT" b="1" smtClean="0"/>
              <a:t>interconnect forces</a:t>
            </a:r>
            <a:r>
              <a:rPr lang="pt-PT" smtClean="0"/>
              <a:t>.</a:t>
            </a:r>
          </a:p>
          <a:p>
            <a:r>
              <a:rPr lang="pt-PT" smtClean="0"/>
              <a:t>Some interconnect lines will need </a:t>
            </a:r>
            <a:r>
              <a:rPr lang="pt-PT" b="1" smtClean="0"/>
              <a:t>stiffening supports</a:t>
            </a:r>
            <a:r>
              <a:rPr lang="pt-PT" smtClean="0"/>
              <a:t>.</a:t>
            </a:r>
          </a:p>
          <a:p>
            <a:r>
              <a:rPr lang="pt-PT" smtClean="0"/>
              <a:t>CAD is not enough for the design of interconnects -  we build </a:t>
            </a:r>
            <a:r>
              <a:rPr lang="pt-PT" b="1" smtClean="0"/>
              <a:t>mockups</a:t>
            </a:r>
            <a:r>
              <a:rPr lang="pt-PT" smtClean="0"/>
              <a:t>.</a:t>
            </a:r>
          </a:p>
          <a:p>
            <a:r>
              <a:rPr lang="pt-PT" smtClean="0"/>
              <a:t>Finding a solution for the busbar routing and splicing is very much related to the </a:t>
            </a:r>
            <a:r>
              <a:rPr lang="pt-PT" b="1" smtClean="0"/>
              <a:t>circuit and busbar </a:t>
            </a:r>
            <a:r>
              <a:rPr lang="pt-PT" smtClean="0"/>
              <a:t>characteristics.</a:t>
            </a:r>
          </a:p>
          <a:p>
            <a:r>
              <a:rPr lang="pt-PT" smtClean="0"/>
              <a:t>Very compact interconnects – intervention time and accessibility will be a challenge when minimising </a:t>
            </a:r>
            <a:r>
              <a:rPr lang="pt-PT" b="1" smtClean="0"/>
              <a:t>radiation doses</a:t>
            </a:r>
            <a:r>
              <a:rPr lang="pt-PT" smtClean="0"/>
              <a:t> to personnel.</a:t>
            </a:r>
          </a:p>
          <a:p>
            <a:r>
              <a:rPr lang="pt-PT" smtClean="0"/>
              <a:t>There will be opportunities for improvement - let’s give ourselves some more time before agreeing on </a:t>
            </a:r>
            <a:r>
              <a:rPr lang="pt-PT"/>
              <a:t>the </a:t>
            </a:r>
            <a:r>
              <a:rPr lang="pt-PT" b="1"/>
              <a:t>cold mass </a:t>
            </a:r>
            <a:r>
              <a:rPr lang="pt-PT" b="1" smtClean="0"/>
              <a:t>interfaces</a:t>
            </a:r>
            <a:r>
              <a:rPr lang="pt-PT" smtClean="0"/>
              <a:t>.</a:t>
            </a:r>
            <a:endParaRPr lang="pt-PT"/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6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P</a:t>
            </a:r>
            <a:r>
              <a:rPr lang="pt-PT" smtClean="0"/>
              <a:t>reliminary </a:t>
            </a:r>
            <a:r>
              <a:rPr lang="pt-PT" smtClean="0"/>
              <a:t>cryo flowscheme (WP9)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243" y="900000"/>
            <a:ext cx="7234106" cy="53903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0" y="634963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0645AD"/>
                </a:solidFill>
                <a:latin typeface="Helvetica Neue"/>
                <a:hlinkClick r:id="rId4"/>
              </a:rPr>
              <a:t>https://edms.cern.ch/document/1710017/0.3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106129" y="2698955"/>
            <a:ext cx="2418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smtClean="0">
                <a:solidFill>
                  <a:srgbClr val="FF0000"/>
                </a:solidFill>
              </a:rPr>
              <a:t>Slope dependent!</a:t>
            </a:r>
            <a:endParaRPr lang="en-GB" sz="16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5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Pipe</a:t>
            </a:r>
            <a:r>
              <a:rPr lang="pt-PT" smtClean="0"/>
              <a:t> </a:t>
            </a:r>
            <a:r>
              <a:rPr lang="pt-PT" smtClean="0"/>
              <a:t>size estimations (WP9)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401" y="807899"/>
            <a:ext cx="5820173" cy="32911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98516" y="5781215"/>
            <a:ext cx="65482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645AD"/>
                </a:solidFill>
                <a:latin typeface="Helvetica Neue"/>
                <a:hlinkClick r:id="rId4"/>
              </a:rPr>
              <a:t>https://</a:t>
            </a:r>
            <a:r>
              <a:rPr lang="en-GB" sz="1400" dirty="0" smtClean="0">
                <a:solidFill>
                  <a:srgbClr val="0645AD"/>
                </a:solidFill>
                <a:latin typeface="Helvetica Neue"/>
                <a:hlinkClick r:id="rId4"/>
              </a:rPr>
              <a:t>edms.cern.ch/document/1710017/0.3</a:t>
            </a:r>
            <a:endParaRPr lang="en-GB" sz="1400" dirty="0" smtClean="0">
              <a:solidFill>
                <a:srgbClr val="0645AD"/>
              </a:solidFill>
              <a:latin typeface="Helvetica Neue"/>
            </a:endParaRPr>
          </a:p>
          <a:p>
            <a:r>
              <a:rPr lang="pt-PT" sz="1400" dirty="0" err="1"/>
              <a:t>Heat</a:t>
            </a:r>
            <a:r>
              <a:rPr lang="pt-PT" sz="1400" dirty="0"/>
              <a:t> </a:t>
            </a:r>
            <a:r>
              <a:rPr lang="pt-PT" sz="1400" dirty="0" err="1"/>
              <a:t>loads</a:t>
            </a:r>
            <a:r>
              <a:rPr lang="pt-PT" sz="1400" dirty="0"/>
              <a:t>:</a:t>
            </a:r>
            <a:r>
              <a:rPr lang="pt-PT" sz="1400" dirty="0" smtClean="0">
                <a:solidFill>
                  <a:srgbClr val="0645AD"/>
                </a:solidFill>
                <a:latin typeface="Helvetica Neue"/>
              </a:rPr>
              <a:t> </a:t>
            </a:r>
            <a:r>
              <a:rPr lang="en-GB" sz="1400" dirty="0">
                <a:hlinkClick r:id="rId5"/>
              </a:rPr>
              <a:t>https://</a:t>
            </a:r>
            <a:r>
              <a:rPr lang="en-GB" sz="1400" dirty="0" smtClean="0">
                <a:hlinkClick r:id="rId5"/>
              </a:rPr>
              <a:t>edms.cern.ch/document/1610730/1.1</a:t>
            </a:r>
            <a:endParaRPr lang="en-GB" sz="1400" dirty="0" smtClean="0"/>
          </a:p>
          <a:p>
            <a:r>
              <a:rPr lang="pt-PT" sz="1400" dirty="0" err="1" smtClean="0"/>
              <a:t>Static</a:t>
            </a:r>
            <a:r>
              <a:rPr lang="pt-PT" sz="1400" dirty="0" smtClean="0"/>
              <a:t> </a:t>
            </a:r>
            <a:r>
              <a:rPr lang="pt-PT" sz="1400" dirty="0" err="1" smtClean="0"/>
              <a:t>heat</a:t>
            </a:r>
            <a:r>
              <a:rPr lang="pt-PT" sz="1400" dirty="0" smtClean="0"/>
              <a:t> </a:t>
            </a:r>
            <a:r>
              <a:rPr lang="pt-PT" sz="1400" dirty="0" err="1" smtClean="0"/>
              <a:t>loads</a:t>
            </a:r>
            <a:r>
              <a:rPr lang="pt-PT" sz="1400" dirty="0" smtClean="0"/>
              <a:t>: </a:t>
            </a:r>
            <a:r>
              <a:rPr lang="en-GB" sz="1400" dirty="0">
                <a:hlinkClick r:id="rId6"/>
              </a:rPr>
              <a:t>https://edms.cern.ch/document/1690235/0.1</a:t>
            </a:r>
            <a:endParaRPr lang="en-GB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6172442" y="1276084"/>
            <a:ext cx="449584" cy="2822985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289154" y="4300024"/>
            <a:ext cx="6940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 inside the cryostat is driven by the </a:t>
            </a:r>
            <a:r>
              <a:rPr lang="pt-PT" sz="16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Ø100 mm 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pumping lines</a:t>
            </a:r>
          </a:p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Free longitudinal cross section for HeII: </a:t>
            </a:r>
            <a:r>
              <a:rPr lang="pt-PT" sz="16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150 cm</a:t>
            </a:r>
            <a:r>
              <a:rPr lang="pt-PT" sz="1600" b="1" baseline="30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pt-PT" sz="16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(100 cm</a:t>
            </a:r>
            <a:r>
              <a:rPr lang="pt-PT" sz="1600" baseline="30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btw. CP and D1)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Size of phase separators: </a:t>
            </a:r>
            <a:r>
              <a:rPr lang="pt-PT" sz="16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12.5 L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for Q1 to Q3; 5.5 L for CP and D1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2815"/>
            <a:ext cx="9144000" cy="5612369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HL-LHC</a:t>
            </a:r>
            <a:r>
              <a:rPr lang="pt-PT" smtClean="0"/>
              <a:t> triplet cryostat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6487954" y="4151671"/>
            <a:ext cx="26560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 pipe diameters take into account cryo parameters and industrial availability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34689" y="6422923"/>
            <a:ext cx="4712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More details on drawing: LHCQQX__0001</a:t>
            </a:r>
            <a:endParaRPr lang="en-GB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652" y="2792360"/>
            <a:ext cx="19776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Offset creates space for piping inside the cryostat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426" y="4870669"/>
            <a:ext cx="23905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GFRE column type supports (3x) with intermediate heat intercept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87670" y="5146868"/>
            <a:ext cx="1977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Sledge on rail cryostating method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7245" y="901243"/>
            <a:ext cx="2642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Radial gap at the top required for cryostating sledge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54013" y="1600200"/>
            <a:ext cx="0" cy="2212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79723" y="1165123"/>
            <a:ext cx="707922" cy="538316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51212" y="3974690"/>
            <a:ext cx="1482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pt-PT"/>
              <a:t>Carbon steel vacuum vessel</a:t>
            </a:r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835877" y="2868561"/>
            <a:ext cx="15780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pt-PT"/>
              <a:t>Aluminium thermal </a:t>
            </a:r>
            <a:r>
              <a:rPr lang="pt-PT" smtClean="0"/>
              <a:t>shield 40-60K</a:t>
            </a:r>
            <a:endParaRPr lang="en-GB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980471" y="3134032"/>
            <a:ext cx="855406" cy="51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160639" y="4033684"/>
            <a:ext cx="346587" cy="117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647335" y="5146868"/>
            <a:ext cx="1319981" cy="2470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1924666" y="3163530"/>
            <a:ext cx="368710" cy="575187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5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2815"/>
            <a:ext cx="9144000" cy="5612369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Cold mass interfaces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4334689" y="6422923"/>
            <a:ext cx="4712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More details on drawing: LHCQQX__0001</a:t>
            </a:r>
            <a:endParaRPr lang="en-GB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808" y="1860202"/>
            <a:ext cx="5557791" cy="31361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92529" y="2403657"/>
            <a:ext cx="2321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Heat exchangers (2x)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9381" y="4232787"/>
            <a:ext cx="20869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HeII cross section 2x75 cm</a:t>
            </a:r>
            <a:r>
              <a:rPr lang="pt-PT" sz="1600" baseline="30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located the at same radius as the heat exchanger</a:t>
            </a:r>
            <a:endParaRPr lang="en-GB" sz="1600" baseline="300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68065" y="4590723"/>
            <a:ext cx="24187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bg1">
                    <a:lumMod val="65000"/>
                  </a:schemeClr>
                </a:solidFill>
              </a:rPr>
              <a:t>Alternative: HeII cross section 150 cm</a:t>
            </a:r>
            <a:r>
              <a:rPr lang="pt-PT" sz="1600" baseline="3000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pt-PT" sz="1600" smtClean="0">
                <a:solidFill>
                  <a:schemeClr val="bg1">
                    <a:lumMod val="65000"/>
                  </a:schemeClr>
                </a:solidFill>
              </a:rPr>
              <a:t>. Less work in the tunnel but too close to beam line and large (rigid) bellows!</a:t>
            </a:r>
            <a:endParaRPr lang="en-GB" sz="1600" baseline="300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040" y="2742211"/>
            <a:ext cx="2321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kA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801" y="1444703"/>
            <a:ext cx="23215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Trim+Correctors / CLIQ</a:t>
            </a:r>
          </a:p>
          <a:p>
            <a:pPr algn="ctr"/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</a:t>
            </a:r>
          </a:p>
          <a:p>
            <a:pPr algn="ctr"/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Trim / Correctors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54819" y="3080765"/>
            <a:ext cx="1777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HeII inlet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>
            <a:off x="2586336" y="1860202"/>
            <a:ext cx="1572709" cy="4154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887794" y="2599930"/>
            <a:ext cx="2544096" cy="349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234381" y="4232787"/>
            <a:ext cx="1305232" cy="1917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1"/>
          </p:cNvCxnSpPr>
          <p:nvPr/>
        </p:nvCxnSpPr>
        <p:spPr>
          <a:xfrm flipH="1" flipV="1">
            <a:off x="4741607" y="4590727"/>
            <a:ext cx="1526458" cy="6617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7" idx="1"/>
          </p:cNvCxnSpPr>
          <p:nvPr/>
        </p:nvCxnSpPr>
        <p:spPr>
          <a:xfrm flipH="1" flipV="1">
            <a:off x="5117690" y="3008671"/>
            <a:ext cx="1637129" cy="2413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3" idx="1"/>
          </p:cNvCxnSpPr>
          <p:nvPr/>
        </p:nvCxnSpPr>
        <p:spPr>
          <a:xfrm flipH="1">
            <a:off x="5324168" y="2572934"/>
            <a:ext cx="1268361" cy="2808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654446" y="2599930"/>
            <a:ext cx="254833" cy="1692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155874" y="1236688"/>
            <a:ext cx="2758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Distance between lines compatible with existing cutting machines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Straight Arrow Connector 38"/>
          <p:cNvCxnSpPr>
            <a:stCxn id="37" idx="1"/>
          </p:cNvCxnSpPr>
          <p:nvPr/>
        </p:nvCxnSpPr>
        <p:spPr>
          <a:xfrm flipH="1">
            <a:off x="4834328" y="1652187"/>
            <a:ext cx="1321546" cy="10098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673703" y="3613684"/>
            <a:ext cx="1511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Beam line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73703" y="3952238"/>
            <a:ext cx="1614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Beam screen bellows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4" name="Straight Arrow Connector 43"/>
          <p:cNvCxnSpPr>
            <a:stCxn id="41" idx="1"/>
          </p:cNvCxnSpPr>
          <p:nvPr/>
        </p:nvCxnSpPr>
        <p:spPr>
          <a:xfrm flipH="1" flipV="1">
            <a:off x="4834328" y="3510116"/>
            <a:ext cx="1839375" cy="2728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2" idx="1"/>
          </p:cNvCxnSpPr>
          <p:nvPr/>
        </p:nvCxnSpPr>
        <p:spPr>
          <a:xfrm flipH="1" flipV="1">
            <a:off x="5007077" y="3723968"/>
            <a:ext cx="1666626" cy="520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4159045" y="4136921"/>
            <a:ext cx="619431" cy="634181"/>
          </a:xfrm>
          <a:prstGeom prst="ellipse">
            <a:avLst/>
          </a:prstGeom>
          <a:solidFill>
            <a:srgbClr val="635B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02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05194" cy="720000"/>
          </a:xfrm>
        </p:spPr>
        <p:txBody>
          <a:bodyPr/>
          <a:lstStyle/>
          <a:p>
            <a:r>
              <a:rPr lang="pt-PT" smtClean="0"/>
              <a:t>Phase separators and pumping lines 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72" t="152" r="25103" b="-152"/>
          <a:stretch/>
        </p:blipFill>
        <p:spPr>
          <a:xfrm>
            <a:off x="2592000" y="1162279"/>
            <a:ext cx="3960000" cy="4813259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2951330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989400" y="2964427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Lower than heat exchanger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" name="Straight Arrow Connector 5"/>
          <p:cNvCxnSpPr>
            <a:stCxn id="3" idx="1"/>
          </p:cNvCxnSpPr>
          <p:nvPr/>
        </p:nvCxnSpPr>
        <p:spPr>
          <a:xfrm flipH="1">
            <a:off x="6157452" y="3256815"/>
            <a:ext cx="831948" cy="5925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71851" y="3689676"/>
            <a:ext cx="1555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2x 6.5 L of liquid volume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>
            <a:off x="6186948" y="3982064"/>
            <a:ext cx="884903" cy="99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89730" y="1519083"/>
            <a:ext cx="242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Reservation for level gauge (if needed)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4" name="Straight Arrow Connector 23"/>
          <p:cNvCxnSpPr>
            <a:stCxn id="22" idx="1"/>
          </p:cNvCxnSpPr>
          <p:nvPr/>
        </p:nvCxnSpPr>
        <p:spPr>
          <a:xfrm flipH="1">
            <a:off x="6186948" y="1811471"/>
            <a:ext cx="502782" cy="2311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30458" y="2044866"/>
            <a:ext cx="2341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Pumping manifold requires locally enlarged diameter: service module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308123" y="2452990"/>
            <a:ext cx="1120877" cy="3197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262284" y="4689986"/>
            <a:ext cx="619431" cy="634181"/>
          </a:xfrm>
          <a:prstGeom prst="ellipse">
            <a:avLst/>
          </a:prstGeom>
          <a:solidFill>
            <a:srgbClr val="635B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62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01794"/>
            <a:ext cx="2475329" cy="720000"/>
          </a:xfrm>
        </p:spPr>
        <p:txBody>
          <a:bodyPr/>
          <a:lstStyle/>
          <a:p>
            <a:pPr algn="l"/>
            <a:r>
              <a:rPr lang="pt-PT" smtClean="0"/>
              <a:t>Jumper between Q3 and CP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201697" y="6194322"/>
            <a:ext cx="899651" cy="522028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273" r="30291"/>
          <a:stretch/>
        </p:blipFill>
        <p:spPr>
          <a:xfrm>
            <a:off x="2592000" y="6664"/>
            <a:ext cx="3960000" cy="59688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81916" y="494071"/>
            <a:ext cx="2109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Larger diameter and height than today in the LHC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" name="Straight Arrow Connector 5"/>
          <p:cNvCxnSpPr>
            <a:stCxn id="3" idx="1"/>
          </p:cNvCxnSpPr>
          <p:nvPr/>
        </p:nvCxnSpPr>
        <p:spPr>
          <a:xfrm flipH="1">
            <a:off x="5324168" y="909570"/>
            <a:ext cx="1157748" cy="108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40013" y="2364657"/>
            <a:ext cx="2403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Standardised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position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sepatators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pumping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manifold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>
            <a:off x="5921477" y="2780156"/>
            <a:ext cx="818536" cy="906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254910" y="4712109"/>
            <a:ext cx="619431" cy="634181"/>
          </a:xfrm>
          <a:prstGeom prst="ellipse">
            <a:avLst/>
          </a:prstGeom>
          <a:solidFill>
            <a:srgbClr val="635B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53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9977</TotalTime>
  <Words>1684</Words>
  <Application>Microsoft Office PowerPoint</Application>
  <PresentationFormat>On-screen Show (4:3)</PresentationFormat>
  <Paragraphs>347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Helvetica Neue</vt:lpstr>
      <vt:lpstr>Times New Roman</vt:lpstr>
      <vt:lpstr>Wingdings</vt:lpstr>
      <vt:lpstr>Thème Office</vt:lpstr>
      <vt:lpstr>Status of triplet cryostat and magnet support scheme</vt:lpstr>
      <vt:lpstr>The “triplet” cryostat string</vt:lpstr>
      <vt:lpstr>LHC triplet and dipole cross sections</vt:lpstr>
      <vt:lpstr>Preliminary cryo flowscheme (WP9)</vt:lpstr>
      <vt:lpstr>Pipe size estimations (WP9)</vt:lpstr>
      <vt:lpstr>HL-LHC triplet cryostat</vt:lpstr>
      <vt:lpstr>Cold mass interfaces</vt:lpstr>
      <vt:lpstr>Phase separators and pumping lines </vt:lpstr>
      <vt:lpstr>Jumper between Q3 and CP</vt:lpstr>
      <vt:lpstr>Interconnect and service module Q3-CP</vt:lpstr>
      <vt:lpstr>Distance between cold mass supports</vt:lpstr>
      <vt:lpstr>Cold mass support posts</vt:lpstr>
      <vt:lpstr>Cryostating tooling: sledge on rails</vt:lpstr>
      <vt:lpstr>Cryostating tooling</vt:lpstr>
      <vt:lpstr>LHC Cryo-magnet stability specifications</vt:lpstr>
      <vt:lpstr>LHC Geometrical Stability: survey measurements</vt:lpstr>
      <vt:lpstr>Cold mass position monitoring with Frequency Scanning Interferometry</vt:lpstr>
      <vt:lpstr>Vacuum vessel</vt:lpstr>
      <vt:lpstr>Dealing with vacuum and pressure end loads</vt:lpstr>
      <vt:lpstr>Vibrations (&gt; few Hz)</vt:lpstr>
      <vt:lpstr>A concept of cryostat and cold mass that…</vt:lpstr>
      <vt:lpstr>Thank you for your attention!</vt:lpstr>
      <vt:lpstr>Static heat loads in the cryostat</vt:lpstr>
      <vt:lpstr>The simplest magnet interconnect config. (Q1/Q2a or Q2b/Q3 or CP/D1)</vt:lpstr>
      <vt:lpstr>Full scale mockup being built</vt:lpstr>
      <vt:lpstr>Complete interconnect </vt:lpstr>
      <vt:lpstr>Before interconnecting</vt:lpstr>
      <vt:lpstr>PowerPoint Presentation</vt:lpstr>
      <vt:lpstr>Q2a/Q2b: both are connection side</vt:lpstr>
      <vt:lpstr>The most compact interconnect</vt:lpstr>
      <vt:lpstr>CP to D1</vt:lpstr>
      <vt:lpstr>Q1 IP end</vt:lpstr>
      <vt:lpstr>D1-DFX extremity (non-IP side)</vt:lpstr>
      <vt:lpstr>Present circuit for busbar routing</vt:lpstr>
      <vt:lpstr>This is probably not the last iteration…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Delio Duarte Ramos</cp:lastModifiedBy>
  <cp:revision>164</cp:revision>
  <cp:lastPrinted>2016-11-13T10:51:47Z</cp:lastPrinted>
  <dcterms:created xsi:type="dcterms:W3CDTF">2016-02-12T10:02:27Z</dcterms:created>
  <dcterms:modified xsi:type="dcterms:W3CDTF">2017-01-19T13:44:37Z</dcterms:modified>
</cp:coreProperties>
</file>