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386" r:id="rId2"/>
    <p:sldId id="486" r:id="rId3"/>
    <p:sldId id="496" r:id="rId4"/>
    <p:sldId id="459" r:id="rId5"/>
    <p:sldId id="478" r:id="rId6"/>
    <p:sldId id="480" r:id="rId7"/>
    <p:sldId id="481" r:id="rId8"/>
    <p:sldId id="463" r:id="rId9"/>
    <p:sldId id="483" r:id="rId10"/>
    <p:sldId id="487" r:id="rId11"/>
    <p:sldId id="464" r:id="rId12"/>
    <p:sldId id="461" r:id="rId13"/>
    <p:sldId id="458" r:id="rId14"/>
    <p:sldId id="465" r:id="rId15"/>
    <p:sldId id="466" r:id="rId16"/>
    <p:sldId id="498" r:id="rId17"/>
    <p:sldId id="467" r:id="rId18"/>
    <p:sldId id="468" r:id="rId19"/>
    <p:sldId id="471" r:id="rId20"/>
    <p:sldId id="470" r:id="rId21"/>
    <p:sldId id="443" r:id="rId22"/>
    <p:sldId id="444" r:id="rId23"/>
    <p:sldId id="490" r:id="rId24"/>
    <p:sldId id="404" r:id="rId25"/>
    <p:sldId id="485" r:id="rId26"/>
    <p:sldId id="495" r:id="rId27"/>
    <p:sldId id="339" r:id="rId28"/>
    <p:sldId id="494" r:id="rId29"/>
    <p:sldId id="491" r:id="rId30"/>
    <p:sldId id="492" r:id="rId31"/>
    <p:sldId id="497" r:id="rId32"/>
    <p:sldId id="438" r:id="rId33"/>
    <p:sldId id="442" r:id="rId34"/>
    <p:sldId id="469" r:id="rId35"/>
    <p:sldId id="398" r:id="rId36"/>
    <p:sldId id="489" r:id="rId37"/>
    <p:sldId id="472" r:id="rId38"/>
    <p:sldId id="450" r:id="rId39"/>
    <p:sldId id="451" r:id="rId4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1" autoAdjust="0"/>
    <p:restoredTop sz="94687" autoAdjust="0"/>
  </p:normalViewPr>
  <p:slideViewPr>
    <p:cSldViewPr>
      <p:cViewPr varScale="1">
        <p:scale>
          <a:sx n="160" d="100"/>
          <a:sy n="160" d="100"/>
        </p:scale>
        <p:origin x="112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8" d="100"/>
          <a:sy n="118" d="100"/>
        </p:scale>
        <p:origin x="511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9FE93-FBDA-4241-B8EC-CB4B591D48FF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8ABD7-8F0E-4481-B3D8-FD1856689E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045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08618DB4-010A-47A5-A359-6DD2C4ED63B4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A74CE78F-14F2-4B7B-9466-32A4AF1CA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985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E78F-14F2-4B7B-9466-32A4AF1CAECD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458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E78F-14F2-4B7B-9466-32A4AF1CAEC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49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E78F-14F2-4B7B-9466-32A4AF1CAEC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814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E78F-14F2-4B7B-9466-32A4AF1CAEC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017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767738F-B51A-4605-873C-164029E75409}" type="datetime3">
              <a:rPr lang="en-US" smtClean="0">
                <a:solidFill>
                  <a:prstClr val="black"/>
                </a:solidFill>
              </a:rPr>
              <a:pPr/>
              <a:t>1 March 2017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025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767738F-B51A-4605-873C-164029E75409}" type="datetime3">
              <a:rPr lang="en-US" smtClean="0">
                <a:solidFill>
                  <a:prstClr val="black"/>
                </a:solidFill>
              </a:rPr>
              <a:pPr/>
              <a:t>1 March 2017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379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065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DF4F3A-760A-254F-8A8B-11D591AF0675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525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79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001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592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Fabich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313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4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333" y="36000"/>
            <a:ext cx="7045706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031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 smtClean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64923" y="612000"/>
            <a:ext cx="8460000" cy="5544000"/>
          </a:xfrm>
          <a:prstGeom prst="rect">
            <a:avLst/>
          </a:prstGeom>
        </p:spPr>
        <p:txBody>
          <a:bodyPr/>
          <a:lstStyle>
            <a:lvl1pPr marL="166158" indent="-166158" algn="l" rtl="0" eaLnBrk="0" fontAlgn="base" hangingPunct="0">
              <a:lnSpc>
                <a:spcPts val="2031"/>
              </a:lnSpc>
              <a:spcBef>
                <a:spcPts val="0"/>
              </a:spcBef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498474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830790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163106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495422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GB" sz="1477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80899" y="6701322"/>
            <a:ext cx="5962486" cy="127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844083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831" b="0" i="0" kern="1200" spc="-18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Helvetica" panose="020B0604020202020204" pitchFamily="34" charset="0"/>
                <a:ea typeface="ＭＳ Ｐゴシック"/>
                <a:cs typeface="Helvetica" panose="020B0604020202020204" pitchFamily="34" charset="0"/>
              </a:defRPr>
            </a:lvl1pPr>
          </a:lstStyle>
          <a:p>
            <a:pPr algn="ctr"/>
            <a:r>
              <a:rPr lang="it-IT" smtClean="0"/>
              <a:t>A. Fabich</a:t>
            </a:r>
            <a:endParaRPr lang="nn-NO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4923" y="6702541"/>
            <a:ext cx="199385" cy="156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015" b="0" kern="1200" spc="-18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fld id="{AC5B1FEA-406A-7749-A5C3-DDCB5F67A4C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576000"/>
            <a:ext cx="531692" cy="576000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846" b="1">
                <a:solidFill>
                  <a:schemeClr val="bg1"/>
                </a:solidFill>
                <a:latin typeface="Helvetica" pitchFamily="34" charset="0"/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" y="6318000"/>
            <a:ext cx="531692" cy="53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461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874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734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28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5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7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92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19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350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://cern.ch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0F374-798D-4E40-B84F-DEB2F4509C64}" type="slidenum">
              <a:rPr lang="en-GB" smtClean="0"/>
              <a:t>‹#›</a:t>
            </a:fld>
            <a:endParaRPr lang="en-GB"/>
          </a:p>
        </p:txBody>
      </p:sp>
      <p:pic>
        <p:nvPicPr>
          <p:cNvPr id="1027" name="Picture 3" descr="logo-final_low-rez.jp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486"/>
            <a:ext cx="2433623" cy="64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N Department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1" y="6412063"/>
            <a:ext cx="2016224" cy="29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ERN">
            <a:hlinkClick r:id="rId17" tooltip="CERN"/>
          </p:cNvPr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363"/>
            <a:ext cx="720080" cy="70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024" y="6356351"/>
            <a:ext cx="967896" cy="36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6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gif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gif"/><Relationship Id="rId9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hyperlink" Target="https://indico.cern.ch/event/587075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emf"/><Relationship Id="rId4" Type="http://schemas.openxmlformats.org/officeDocument/2006/relationships/image" Target="../media/image6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://cern.ch/hiradmat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Use and prospects of </a:t>
            </a:r>
            <a:r>
              <a:rPr lang="en-GB" dirty="0" smtClean="0"/>
              <a:t>HiRadMat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2700" dirty="0" smtClean="0"/>
              <a:t>Accelerator </a:t>
            </a:r>
            <a:r>
              <a:rPr lang="en-GB" sz="2700" dirty="0"/>
              <a:t>Material </a:t>
            </a:r>
            <a:r>
              <a:rPr lang="en-GB" sz="2700" dirty="0" smtClean="0"/>
              <a:t>studies </a:t>
            </a:r>
            <a:r>
              <a:rPr lang="en-GB" sz="2700" dirty="0"/>
              <a:t>at HiRadMat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63080"/>
          </a:xfrm>
        </p:spPr>
        <p:txBody>
          <a:bodyPr>
            <a:normAutofit fontScale="70000" lnSpcReduction="20000"/>
          </a:bodyPr>
          <a:lstStyle/>
          <a:p>
            <a:endParaRPr lang="en-GB" dirty="0" smtClean="0"/>
          </a:p>
          <a:p>
            <a:r>
              <a:rPr lang="en-GB" sz="4000" dirty="0" smtClean="0"/>
              <a:t>Adrian Fabich</a:t>
            </a:r>
          </a:p>
          <a:p>
            <a:endParaRPr lang="en-GB" dirty="0" smtClean="0"/>
          </a:p>
          <a:p>
            <a:r>
              <a:rPr lang="en-GB" dirty="0" smtClean="0"/>
              <a:t>HL-TCC, </a:t>
            </a:r>
            <a:r>
              <a:rPr lang="en-GB" sz="2600" dirty="0" smtClean="0"/>
              <a:t>CERN, 2. March 2017</a:t>
            </a:r>
          </a:p>
          <a:p>
            <a:endParaRPr lang="en-GB" sz="2600" dirty="0"/>
          </a:p>
          <a:p>
            <a:r>
              <a:rPr lang="en-GB" sz="2600" dirty="0" smtClean="0"/>
              <a:t>with input from HiRadMat </a:t>
            </a:r>
            <a:r>
              <a:rPr lang="en-GB" sz="2600" dirty="0" smtClean="0"/>
              <a:t>user </a:t>
            </a:r>
            <a:r>
              <a:rPr lang="en-GB" sz="2600" dirty="0" smtClean="0"/>
              <a:t>collaborations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2055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 of HiRadMat 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47628"/>
            <a:ext cx="3540596" cy="39334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Status </a:t>
            </a:r>
            <a:r>
              <a:rPr lang="en-GB" dirty="0" smtClean="0"/>
              <a:t>January 2017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1653545"/>
            <a:ext cx="1873306" cy="33875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1700808"/>
            <a:ext cx="1992742" cy="35095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4" y="2729791"/>
            <a:ext cx="2402094" cy="2541415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79512" y="5461969"/>
            <a:ext cx="6984776" cy="88957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User collaborations from CERN, BNL, FNAL, GSI, ESS and universities Europe-wide</a:t>
            </a:r>
          </a:p>
          <a:p>
            <a:r>
              <a:rPr lang="en-GB" dirty="0" smtClean="0"/>
              <a:t>HiRadMat is </a:t>
            </a:r>
            <a:r>
              <a:rPr lang="en-GB" b="1" dirty="0" smtClean="0"/>
              <a:t>participant to FP7-TransNationalAccess (EuCARD2 &amp; Aries) providing travel funds </a:t>
            </a:r>
            <a:r>
              <a:rPr lang="en-GB" dirty="0" smtClean="0"/>
              <a:t>to visiting scientists.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1300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an Optical Microphone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US" sz="1200" dirty="0" smtClean="0">
                <a:latin typeface="AvenirNext LT Pro Medium" pitchFamily="34" charset="0"/>
              </a:rPr>
              <a:t>Thorough analysis:</a:t>
            </a:r>
            <a:endParaRPr lang="de-AT" sz="800" dirty="0" smtClean="0">
              <a:latin typeface="AvenirNext LT Pro Medium" pitchFamily="34" charset="0"/>
            </a:endParaRPr>
          </a:p>
          <a:p>
            <a:pPr lvl="1"/>
            <a:r>
              <a:rPr lang="de-AT" sz="1200" dirty="0" err="1">
                <a:latin typeface="AvenirNext LT Pro Medium" pitchFamily="34" charset="0"/>
              </a:rPr>
              <a:t>radiation</a:t>
            </a:r>
            <a:r>
              <a:rPr lang="de-AT" sz="1200" dirty="0">
                <a:latin typeface="AvenirNext LT Pro Medium" pitchFamily="34" charset="0"/>
              </a:rPr>
              <a:t> </a:t>
            </a:r>
            <a:r>
              <a:rPr lang="de-AT" sz="1200" dirty="0" err="1" smtClean="0">
                <a:latin typeface="AvenirNext LT Pro Medium" pitchFamily="34" charset="0"/>
              </a:rPr>
              <a:t>effects</a:t>
            </a:r>
            <a:endParaRPr lang="de-AT" sz="1200" dirty="0" smtClean="0">
              <a:latin typeface="AvenirNext LT Pro Medium" pitchFamily="34" charset="0"/>
            </a:endParaRPr>
          </a:p>
          <a:p>
            <a:pPr lvl="1"/>
            <a:r>
              <a:rPr lang="de-AT" sz="1200" dirty="0" err="1" smtClean="0">
                <a:latin typeface="AvenirNext LT Pro Medium" pitchFamily="34" charset="0"/>
              </a:rPr>
              <a:t>correlation</a:t>
            </a:r>
            <a:r>
              <a:rPr lang="de-AT" sz="1200" dirty="0" smtClean="0">
                <a:latin typeface="AvenirNext LT Pro Medium" pitchFamily="34" charset="0"/>
              </a:rPr>
              <a:t> </a:t>
            </a:r>
            <a:r>
              <a:rPr lang="de-AT" sz="1200" dirty="0" err="1">
                <a:latin typeface="AvenirNext LT Pro Medium" pitchFamily="34" charset="0"/>
              </a:rPr>
              <a:t>between</a:t>
            </a:r>
            <a:r>
              <a:rPr lang="de-AT" sz="1200" dirty="0">
                <a:latin typeface="AvenirNext LT Pro Medium" pitchFamily="34" charset="0"/>
              </a:rPr>
              <a:t> </a:t>
            </a:r>
            <a:r>
              <a:rPr lang="de-AT" sz="1200" dirty="0" err="1" smtClean="0">
                <a:latin typeface="AvenirNext LT Pro Medium" pitchFamily="34" charset="0"/>
              </a:rPr>
              <a:t>intensity</a:t>
            </a:r>
            <a:r>
              <a:rPr lang="de-AT" sz="1200" dirty="0" smtClean="0">
                <a:latin typeface="AvenirNext LT Pro Medium" pitchFamily="34" charset="0"/>
              </a:rPr>
              <a:t> </a:t>
            </a:r>
            <a:r>
              <a:rPr lang="de-AT" sz="1200" dirty="0" err="1">
                <a:latin typeface="AvenirNext LT Pro Medium" pitchFamily="34" charset="0"/>
              </a:rPr>
              <a:t>and</a:t>
            </a:r>
            <a:r>
              <a:rPr lang="de-AT" sz="1200" dirty="0">
                <a:latin typeface="AvenirNext LT Pro Medium" pitchFamily="34" charset="0"/>
              </a:rPr>
              <a:t> </a:t>
            </a:r>
            <a:r>
              <a:rPr lang="de-AT" sz="1200" dirty="0" err="1">
                <a:latin typeface="AvenirNext LT Pro Medium" pitchFamily="34" charset="0"/>
              </a:rPr>
              <a:t>sound</a:t>
            </a:r>
            <a:r>
              <a:rPr lang="de-AT" sz="1200" dirty="0">
                <a:latin typeface="AvenirNext LT Pro Medium" pitchFamily="34" charset="0"/>
              </a:rPr>
              <a:t> </a:t>
            </a:r>
            <a:r>
              <a:rPr lang="de-AT" sz="1200" dirty="0" err="1">
                <a:latin typeface="AvenirNext LT Pro Medium" pitchFamily="34" charset="0"/>
              </a:rPr>
              <a:t>pressure</a:t>
            </a:r>
            <a:r>
              <a:rPr lang="de-AT" sz="1200" dirty="0">
                <a:latin typeface="AvenirNext LT Pro Medium" pitchFamily="34" charset="0"/>
              </a:rPr>
              <a:t> </a:t>
            </a:r>
            <a:r>
              <a:rPr lang="de-AT" sz="1200" dirty="0" err="1" smtClean="0">
                <a:latin typeface="AvenirNext LT Pro Medium" pitchFamily="34" charset="0"/>
              </a:rPr>
              <a:t>level</a:t>
            </a:r>
            <a:endParaRPr lang="de-AT" sz="1200" dirty="0" smtClean="0">
              <a:latin typeface="AvenirNext LT Pro Medium" pitchFamily="34" charset="0"/>
            </a:endParaRPr>
          </a:p>
          <a:p>
            <a:pPr lvl="1"/>
            <a:r>
              <a:rPr lang="de-AT" sz="1200" dirty="0" err="1" smtClean="0">
                <a:latin typeface="AvenirNext LT Pro Medium" pitchFamily="34" charset="0"/>
              </a:rPr>
              <a:t>sound</a:t>
            </a:r>
            <a:r>
              <a:rPr lang="de-AT" sz="1200" dirty="0" smtClean="0">
                <a:latin typeface="AvenirNext LT Pro Medium" pitchFamily="34" charset="0"/>
              </a:rPr>
              <a:t> </a:t>
            </a:r>
            <a:r>
              <a:rPr lang="de-AT" sz="1200" dirty="0">
                <a:latin typeface="AvenirNext LT Pro Medium" pitchFamily="34" charset="0"/>
              </a:rPr>
              <a:t>time-</a:t>
            </a:r>
            <a:r>
              <a:rPr lang="de-AT" sz="1200" dirty="0" err="1">
                <a:latin typeface="AvenirNext LT Pro Medium" pitchFamily="34" charset="0"/>
              </a:rPr>
              <a:t>of</a:t>
            </a:r>
            <a:r>
              <a:rPr lang="de-AT" sz="1200" dirty="0">
                <a:latin typeface="AvenirNext LT Pro Medium" pitchFamily="34" charset="0"/>
              </a:rPr>
              <a:t>-</a:t>
            </a:r>
            <a:r>
              <a:rPr lang="de-AT" sz="1200" dirty="0" err="1">
                <a:latin typeface="AvenirNext LT Pro Medium" pitchFamily="34" charset="0"/>
              </a:rPr>
              <a:t>arrival</a:t>
            </a:r>
            <a:r>
              <a:rPr lang="de-AT" sz="1200" dirty="0">
                <a:latin typeface="AvenirNext LT Pro Medium" pitchFamily="34" charset="0"/>
              </a:rPr>
              <a:t> </a:t>
            </a:r>
            <a:r>
              <a:rPr lang="de-AT" sz="1200" dirty="0" err="1">
                <a:latin typeface="AvenirNext LT Pro Medium" pitchFamily="34" charset="0"/>
              </a:rPr>
              <a:t>for</a:t>
            </a:r>
            <a:r>
              <a:rPr lang="de-AT" sz="1200" dirty="0">
                <a:latin typeface="AvenirNext LT Pro Medium" pitchFamily="34" charset="0"/>
              </a:rPr>
              <a:t> </a:t>
            </a:r>
            <a:r>
              <a:rPr lang="de-AT" sz="1200" dirty="0" err="1">
                <a:latin typeface="AvenirNext LT Pro Medium" pitchFamily="34" charset="0"/>
              </a:rPr>
              <a:t>location</a:t>
            </a:r>
            <a:r>
              <a:rPr lang="de-AT" sz="1200" dirty="0">
                <a:latin typeface="AvenirNext LT Pro Medium" pitchFamily="34" charset="0"/>
              </a:rPr>
              <a:t> </a:t>
            </a:r>
            <a:r>
              <a:rPr lang="de-AT" sz="1200" dirty="0" err="1" smtClean="0">
                <a:latin typeface="AvenirNext LT Pro Medium" pitchFamily="34" charset="0"/>
              </a:rPr>
              <a:t>detection</a:t>
            </a:r>
            <a:endParaRPr lang="de-AT" sz="1200" dirty="0">
              <a:latin typeface="AvenirNext LT Pro Medium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124744"/>
            <a:ext cx="7663211" cy="37913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50762" y="1029874"/>
            <a:ext cx="1993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Courtesy:</a:t>
            </a:r>
          </a:p>
          <a:p>
            <a:r>
              <a:rPr lang="en-GB" sz="1200" dirty="0" smtClean="0"/>
              <a:t>Balthasar Fischer, </a:t>
            </a:r>
            <a:r>
              <a:rPr lang="en-GB" sz="1200" dirty="0" err="1" smtClean="0"/>
              <a:t>Xarion</a:t>
            </a:r>
            <a:r>
              <a:rPr lang="en-GB" sz="1200" dirty="0" smtClean="0"/>
              <a:t> (AT)</a:t>
            </a:r>
          </a:p>
          <a:p>
            <a:r>
              <a:rPr lang="en-GB" sz="1200" dirty="0" smtClean="0"/>
              <a:t>Daniel Deboy, KUG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3923928" y="6309320"/>
            <a:ext cx="1190714" cy="548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4500" y="5010968"/>
            <a:ext cx="3752524" cy="184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25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764" y="4136623"/>
            <a:ext cx="3874965" cy="17994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experimental beam program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Fabich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843" y="1703611"/>
            <a:ext cx="4891724" cy="1437357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Single pulse experiments</a:t>
            </a:r>
          </a:p>
          <a:p>
            <a:r>
              <a:rPr lang="en-GB" dirty="0"/>
              <a:t>Typically </a:t>
            </a:r>
            <a:r>
              <a:rPr lang="en-GB" dirty="0" smtClean="0"/>
              <a:t>100-500 </a:t>
            </a:r>
            <a:r>
              <a:rPr lang="en-GB" dirty="0"/>
              <a:t>pulses per </a:t>
            </a:r>
            <a:r>
              <a:rPr lang="en-GB" dirty="0" smtClean="0"/>
              <a:t>experiment </a:t>
            </a:r>
            <a:r>
              <a:rPr lang="en-GB" dirty="0"/>
              <a:t>(</a:t>
            </a:r>
            <a:r>
              <a:rPr lang="en-GB" dirty="0" smtClean="0"/>
              <a:t>10 exp./year)</a:t>
            </a:r>
          </a:p>
          <a:p>
            <a:pPr lvl="1"/>
            <a:r>
              <a:rPr lang="en-GB" dirty="0" smtClean="0"/>
              <a:t>Lasting a few shifts per experiment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Limitation </a:t>
            </a:r>
            <a:r>
              <a:rPr lang="en-GB" dirty="0" smtClean="0"/>
              <a:t>on air activation</a:t>
            </a:r>
            <a:endParaRPr lang="en-GB" dirty="0"/>
          </a:p>
          <a:p>
            <a:r>
              <a:rPr lang="en-GB" dirty="0" smtClean="0"/>
              <a:t>Allowing easier personnel </a:t>
            </a:r>
            <a:r>
              <a:rPr lang="en-GB" dirty="0"/>
              <a:t>access to irradiation area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932" y="1417638"/>
            <a:ext cx="3960440" cy="2260280"/>
          </a:xfrm>
        </p:spPr>
      </p:pic>
      <p:sp>
        <p:nvSpPr>
          <p:cNvPr id="14" name="TextBox 13"/>
          <p:cNvSpPr txBox="1"/>
          <p:nvPr/>
        </p:nvSpPr>
        <p:spPr>
          <a:xfrm>
            <a:off x="5579987" y="4391927"/>
            <a:ext cx="2569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Logging of pulse intensity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328195" y="5400039"/>
            <a:ext cx="7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Friday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316291" y="5400039"/>
            <a:ext cx="618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Wed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51" y="3657734"/>
            <a:ext cx="4474750" cy="164292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67437" y="3731367"/>
            <a:ext cx="2009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SPS intensity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Extracted on target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9609" y="5300656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14:00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141133" y="5300656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16:00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87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Injectors to HiRadMat in 2015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Accumulated SPS cycle time: 4.0 days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Total intensity extracted: 3.7e15 pot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Excellent performance of the injectors providing beams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with large flexibility, in the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largest intensity range for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multi-bunch pulses. All planned beams provided.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2012: 2 days, 1.4e16 pot</a:t>
            </a:r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Fabich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7" y="1879386"/>
            <a:ext cx="3970784" cy="16526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768101"/>
            <a:ext cx="2739121" cy="13627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5445224"/>
            <a:ext cx="4294979" cy="10401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2556244">
            <a:off x="7272447" y="2157551"/>
            <a:ext cx="1352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Courtesy V. Kain</a:t>
            </a:r>
            <a:endParaRPr lang="en-GB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010695"/>
            <a:ext cx="2131086" cy="106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47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BPM diamond detectors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34229"/>
            <a:ext cx="4690864" cy="14813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400" dirty="0" smtClean="0"/>
              <a:t>Development of</a:t>
            </a:r>
          </a:p>
          <a:p>
            <a:r>
              <a:rPr lang="en-GB" sz="2400" dirty="0" smtClean="0"/>
              <a:t>Online monitoring of </a:t>
            </a:r>
            <a:r>
              <a:rPr lang="en-GB" sz="2400" b="1" dirty="0" smtClean="0"/>
              <a:t>beam position at experiment</a:t>
            </a:r>
          </a:p>
          <a:p>
            <a:r>
              <a:rPr lang="en-GB" sz="2400" dirty="0" smtClean="0"/>
              <a:t>Measuring of beam halo on four quadrants</a:t>
            </a:r>
          </a:p>
          <a:p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1124744"/>
            <a:ext cx="3429593" cy="3873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787711"/>
            <a:ext cx="3215966" cy="21835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15151"/>
            <a:ext cx="9144000" cy="181439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5400000">
            <a:off x="6971636" y="4333306"/>
            <a:ext cx="36065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660033"/>
                </a:solidFill>
              </a:rPr>
              <a:t>Courtesy B. Lindstrom, CERN-THESIS-2015-228</a:t>
            </a:r>
            <a:r>
              <a:rPr lang="en-GB" sz="1400" dirty="0" smtClean="0"/>
              <a:t> </a:t>
            </a:r>
          </a:p>
          <a:p>
            <a:r>
              <a:rPr lang="en-GB" sz="1400" dirty="0" smtClean="0"/>
              <a:t>I. Efthymiopoulos et al.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 rot="19784215">
            <a:off x="398382" y="551781"/>
            <a:ext cx="225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HiRadMat experiment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495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85802"/>
            <a:ext cx="7524328" cy="137775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position with TARGET 						downstream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2880319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Noise induced from backscattered particles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Beam position still deducible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980576"/>
            <a:ext cx="5410944" cy="18396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645" y="4437112"/>
            <a:ext cx="2224608" cy="151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768" y="4297924"/>
            <a:ext cx="3485866" cy="24235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6510045" y="2871458"/>
            <a:ext cx="4580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660033"/>
                </a:solidFill>
              </a:rPr>
              <a:t>Courtesy B. Lindstrom, CERN-THESIS-2015-228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220072" y="2204864"/>
            <a:ext cx="1383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Tungsten 2</a:t>
            </a:r>
            <a:r>
              <a:rPr lang="en-GB" dirty="0" smtClean="0">
                <a:sym typeface="Symbol" panose="05050102010706020507" pitchFamily="18" charset="2"/>
              </a:rPr>
              <a:t>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28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</a:t>
            </a:r>
            <a:r>
              <a:rPr lang="en-GB" dirty="0" smtClean="0"/>
              <a:t>pixel/strip modules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Fabich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51520" y="2204864"/>
            <a:ext cx="6264696" cy="36004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New user in 2017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Testing ATLAS </a:t>
            </a:r>
            <a:r>
              <a:rPr lang="en-GB" dirty="0"/>
              <a:t>inner detector and </a:t>
            </a:r>
            <a:r>
              <a:rPr lang="en-GB" dirty="0" smtClean="0"/>
              <a:t>electronics</a:t>
            </a:r>
          </a:p>
          <a:p>
            <a:pPr lvl="1"/>
            <a:r>
              <a:rPr lang="en-GB" dirty="0" smtClean="0"/>
              <a:t>Present models and prototypes of future models</a:t>
            </a:r>
          </a:p>
          <a:p>
            <a:endParaRPr lang="en-GB" dirty="0" smtClean="0"/>
          </a:p>
          <a:p>
            <a:r>
              <a:rPr lang="en-GB" dirty="0" smtClean="0"/>
              <a:t>Estimate the </a:t>
            </a:r>
            <a:r>
              <a:rPr lang="en-GB" dirty="0"/>
              <a:t>damage threshold of the </a:t>
            </a:r>
            <a:r>
              <a:rPr lang="en-GB" dirty="0" smtClean="0"/>
              <a:t>under </a:t>
            </a:r>
            <a:r>
              <a:rPr lang="en-GB" dirty="0"/>
              <a:t>fast </a:t>
            </a:r>
            <a:r>
              <a:rPr lang="en-GB" dirty="0" smtClean="0"/>
              <a:t>extracted, intense </a:t>
            </a:r>
            <a:r>
              <a:rPr lang="en-GB" dirty="0"/>
              <a:t>proton beam </a:t>
            </a:r>
            <a:r>
              <a:rPr lang="en-GB" dirty="0" smtClean="0"/>
              <a:t>irradiation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As basis </a:t>
            </a:r>
            <a:r>
              <a:rPr lang="en-GB" dirty="0"/>
              <a:t>for the evaluation of the </a:t>
            </a:r>
            <a:r>
              <a:rPr lang="en-GB" dirty="0" smtClean="0"/>
              <a:t>damage risk in </a:t>
            </a:r>
            <a:r>
              <a:rPr lang="en-GB" dirty="0"/>
              <a:t>case of fast HL-LHC beam losses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Candidate for permanent reference measurements in HiRadMat?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2132856"/>
            <a:ext cx="2232248" cy="35174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24000" y="116632"/>
            <a:ext cx="225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HiRadMat experiment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936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Online </a:t>
            </a:r>
            <a:r>
              <a:rPr lang="en-GB" dirty="0" smtClean="0"/>
              <a:t>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Provided by the HiRadMat facility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b="1" dirty="0" smtClean="0"/>
              <a:t>Beam </a:t>
            </a:r>
            <a:r>
              <a:rPr lang="en-GB" b="1" dirty="0" smtClean="0"/>
              <a:t>performance</a:t>
            </a:r>
          </a:p>
          <a:p>
            <a:pPr lvl="1"/>
            <a:r>
              <a:rPr lang="en-GB" dirty="0" smtClean="0"/>
              <a:t>Intensity: BCT transformers in SPS/transfer line</a:t>
            </a:r>
          </a:p>
          <a:p>
            <a:pPr lvl="1"/>
            <a:r>
              <a:rPr lang="en-GB" dirty="0" smtClean="0"/>
              <a:t>Beam </a:t>
            </a:r>
            <a:r>
              <a:rPr lang="en-GB" dirty="0" smtClean="0"/>
              <a:t>position/profile</a:t>
            </a:r>
            <a:endParaRPr lang="en-GB" dirty="0" smtClean="0"/>
          </a:p>
          <a:p>
            <a:pPr lvl="2"/>
            <a:r>
              <a:rPr lang="en-GB" dirty="0" smtClean="0"/>
              <a:t>BPM in transfer line</a:t>
            </a:r>
          </a:p>
          <a:p>
            <a:pPr lvl="2"/>
            <a:r>
              <a:rPr lang="en-GB" dirty="0" smtClean="0"/>
              <a:t>Air core current transformer, BTV at experiment</a:t>
            </a:r>
          </a:p>
          <a:p>
            <a:endParaRPr lang="en-GB" dirty="0" smtClean="0"/>
          </a:p>
          <a:p>
            <a:r>
              <a:rPr lang="en-GB" b="1" dirty="0" smtClean="0"/>
              <a:t>Radiation monitoring</a:t>
            </a:r>
          </a:p>
          <a:p>
            <a:pPr lvl="1"/>
            <a:r>
              <a:rPr lang="en-GB" dirty="0" err="1" smtClean="0"/>
              <a:t>RadMons</a:t>
            </a:r>
            <a:r>
              <a:rPr lang="en-GB" dirty="0" smtClean="0"/>
              <a:t> in TNC and TT61</a:t>
            </a:r>
          </a:p>
          <a:p>
            <a:pPr lvl="1"/>
            <a:r>
              <a:rPr lang="en-GB" dirty="0" smtClean="0"/>
              <a:t>BLMs along the transfer line and experimental setup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97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Production targets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530" y="1245281"/>
            <a:ext cx="8229600" cy="1374873"/>
          </a:xfrm>
        </p:spPr>
        <p:txBody>
          <a:bodyPr>
            <a:normAutofit fontScale="40000" lnSpcReduction="20000"/>
          </a:bodyPr>
          <a:lstStyle/>
          <a:p>
            <a:r>
              <a:rPr lang="en-US" b="1" dirty="0"/>
              <a:t>Motivation:</a:t>
            </a:r>
          </a:p>
          <a:p>
            <a:pPr lvl="1"/>
            <a:r>
              <a:rPr lang="en-US" dirty="0"/>
              <a:t>Reduce the uncertainties existing in the core material response of the AD-Target</a:t>
            </a:r>
          </a:p>
          <a:p>
            <a:pPr lvl="1"/>
            <a:r>
              <a:rPr lang="en-US" dirty="0"/>
              <a:t>Assess the material selection for a new AD-Target for LS2</a:t>
            </a:r>
          </a:p>
          <a:p>
            <a:pPr marL="457200" indent="-457200"/>
            <a:r>
              <a:rPr lang="en-US" b="1" dirty="0"/>
              <a:t>Goals:</a:t>
            </a:r>
          </a:p>
          <a:p>
            <a:pPr marL="692150" lvl="1" indent="-457200"/>
            <a:r>
              <a:rPr lang="en-US" dirty="0"/>
              <a:t>Recreate the same extreme conditions as reached in the AD-target in a controlled environment </a:t>
            </a:r>
            <a:r>
              <a:rPr lang="en-US" sz="1900" dirty="0"/>
              <a:t>(validation of </a:t>
            </a:r>
            <a:r>
              <a:rPr lang="en-US" sz="1900" dirty="0" err="1"/>
              <a:t>hydrocodes</a:t>
            </a:r>
            <a:r>
              <a:rPr lang="en-US" sz="1900" dirty="0"/>
              <a:t> calculations)</a:t>
            </a:r>
            <a:endParaRPr lang="en-US" dirty="0"/>
          </a:p>
          <a:p>
            <a:pPr marL="692150" lvl="1" indent="-457200"/>
            <a:r>
              <a:rPr lang="en-US" b="1" dirty="0"/>
              <a:t>Identify mechanism of failure and limits</a:t>
            </a:r>
            <a:r>
              <a:rPr lang="en-US" dirty="0"/>
              <a:t> of the materials of interest impacted by proton beams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18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290569" y="3151133"/>
            <a:ext cx="2067640" cy="2901539"/>
            <a:chOff x="3117914" y="3899650"/>
            <a:chExt cx="2153333" cy="286870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9719" y="3899650"/>
              <a:ext cx="2151528" cy="2868703"/>
            </a:xfrm>
            <a:prstGeom prst="rect">
              <a:avLst/>
            </a:prstGeom>
            <a:noFill/>
            <a:ln w="38100" cap="sq">
              <a:solidFill>
                <a:srgbClr val="FFFFFF"/>
              </a:solidFill>
              <a:miter lim="800000"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3137649" y="3941493"/>
              <a:ext cx="605359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W-Ta</a:t>
              </a:r>
              <a:endParaRPr lang="en-US" sz="1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37644" y="4282152"/>
              <a:ext cx="30489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400" b="1" dirty="0" err="1" smtClean="0"/>
                <a:t>Ir</a:t>
              </a:r>
              <a:endParaRPr lang="en-US" sz="14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19719" y="4705705"/>
              <a:ext cx="354584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W</a:t>
              </a:r>
              <a:endParaRPr lang="en-US" sz="1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19719" y="5074816"/>
              <a:ext cx="562975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WLa</a:t>
              </a:r>
              <a:endParaRPr lang="en-US" sz="1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17914" y="5461087"/>
              <a:ext cx="379719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Ta</a:t>
              </a:r>
              <a:endParaRPr lang="en-US" sz="1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37649" y="5830127"/>
              <a:ext cx="551754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TZM</a:t>
              </a:r>
              <a:endParaRPr lang="en-US" sz="1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37649" y="6260571"/>
              <a:ext cx="44275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Mo</a:t>
              </a:r>
              <a:endParaRPr lang="en-US" sz="1400" b="1" dirty="0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2319" y="3101863"/>
            <a:ext cx="2309277" cy="29585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107" y="2334930"/>
            <a:ext cx="3118185" cy="23052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499" y="4581128"/>
            <a:ext cx="3026631" cy="223754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78840" y="2491676"/>
            <a:ext cx="201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Low beam intensity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804248" y="4859868"/>
            <a:ext cx="205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High beam intensity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963650" y="1111719"/>
            <a:ext cx="1739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M. Calviani et al.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 rot="19784215">
            <a:off x="398382" y="551781"/>
            <a:ext cx="225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HiRadMat experiment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164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Electronics/DAQ in TT61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7146"/>
            <a:ext cx="8229600" cy="501920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with feed-through to TNC for direct cabling</a:t>
            </a:r>
          </a:p>
          <a:p>
            <a:pPr marL="0" indent="0">
              <a:buNone/>
            </a:pPr>
            <a:r>
              <a:rPr lang="en-GB" dirty="0"/>
              <a:t>	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Specifications</a:t>
            </a:r>
          </a:p>
          <a:p>
            <a:r>
              <a:rPr lang="en-GB" dirty="0" smtClean="0"/>
              <a:t>Maximum cable length/optical path: 15 m</a:t>
            </a:r>
          </a:p>
          <a:p>
            <a:pPr lvl="1"/>
            <a:r>
              <a:rPr lang="en-GB" dirty="0" smtClean="0"/>
              <a:t>From electronics to target </a:t>
            </a:r>
            <a:r>
              <a:rPr lang="en-GB" dirty="0" err="1" smtClean="0"/>
              <a:t>center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Similar prompt radiation levels as in TJ7 bunker</a:t>
            </a:r>
          </a:p>
          <a:p>
            <a:pPr lvl="1"/>
            <a:r>
              <a:rPr lang="en-GB" dirty="0" smtClean="0"/>
              <a:t>Thick target, 3e12 </a:t>
            </a:r>
            <a:r>
              <a:rPr lang="en-GB" dirty="0" err="1" smtClean="0"/>
              <a:t>ppp</a:t>
            </a:r>
            <a:endParaRPr lang="en-GB" dirty="0"/>
          </a:p>
          <a:p>
            <a:pPr lvl="1"/>
            <a:r>
              <a:rPr lang="en-GB" dirty="0" smtClean="0"/>
              <a:t>10e6 hadrons/cm2 for full intensity pulse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Additional </a:t>
            </a:r>
            <a:r>
              <a:rPr lang="en-GB" dirty="0" smtClean="0">
                <a:solidFill>
                  <a:schemeClr val="tx1"/>
                </a:solidFill>
              </a:rPr>
              <a:t>shielding implemented (September 2015):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B050"/>
                </a:solidFill>
              </a:rPr>
              <a:t>Optional counter measures: Increase distance (additional optical path/cable length)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19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1695165"/>
            <a:ext cx="3638204" cy="17408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128" y="3512065"/>
            <a:ext cx="3131840" cy="176219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86048" y="4924446"/>
            <a:ext cx="64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TT61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24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Motivation for HiRadMat</a:t>
            </a:r>
          </a:p>
          <a:p>
            <a:endParaRPr lang="en-GB" dirty="0"/>
          </a:p>
          <a:p>
            <a:r>
              <a:rPr lang="en-GB" dirty="0" smtClean="0"/>
              <a:t>HiRadMat layout</a:t>
            </a:r>
          </a:p>
          <a:p>
            <a:r>
              <a:rPr lang="en-GB" dirty="0" smtClean="0"/>
              <a:t>Beam parameters</a:t>
            </a:r>
          </a:p>
          <a:p>
            <a:endParaRPr lang="en-GB" dirty="0" smtClean="0"/>
          </a:p>
          <a:p>
            <a:r>
              <a:rPr lang="en-GB" dirty="0" smtClean="0"/>
              <a:t>Experiments and first data views</a:t>
            </a:r>
          </a:p>
          <a:p>
            <a:endParaRPr lang="en-GB" dirty="0" smtClean="0"/>
          </a:p>
          <a:p>
            <a:r>
              <a:rPr lang="en-GB" dirty="0" smtClean="0"/>
              <a:t>Long-term view</a:t>
            </a:r>
          </a:p>
          <a:p>
            <a:r>
              <a:rPr lang="en-GB" dirty="0"/>
              <a:t>Future </a:t>
            </a:r>
            <a:r>
              <a:rPr lang="en-GB" dirty="0" smtClean="0"/>
              <a:t>extensions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01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6632"/>
            <a:ext cx="7715200" cy="4752529"/>
          </a:xfrm>
        </p:spPr>
        <p:txBody>
          <a:bodyPr>
            <a:normAutofit fontScale="55000" lnSpcReduction="20000"/>
          </a:bodyPr>
          <a:lstStyle/>
          <a:p>
            <a:endParaRPr lang="en-GB" dirty="0" smtClean="0"/>
          </a:p>
          <a:p>
            <a:pPr marL="0" indent="0">
              <a:buNone/>
            </a:pPr>
            <a:r>
              <a:rPr lang="en-GB" b="1" dirty="0"/>
              <a:t>HRMT-23</a:t>
            </a:r>
            <a:r>
              <a:rPr lang="en-GB" dirty="0"/>
              <a:t> </a:t>
            </a:r>
            <a:r>
              <a:rPr lang="en-GB" dirty="0" smtClean="0"/>
              <a:t>JAWS</a:t>
            </a:r>
          </a:p>
          <a:p>
            <a:r>
              <a:rPr lang="en-GB" dirty="0" smtClean="0"/>
              <a:t>designed </a:t>
            </a:r>
            <a:r>
              <a:rPr lang="en-GB" dirty="0"/>
              <a:t>to test and qualify against LHC and HL-LHC accident scenarios </a:t>
            </a:r>
            <a:r>
              <a:rPr lang="en-GB" b="1" dirty="0"/>
              <a:t>three collimator jaws </a:t>
            </a:r>
            <a:r>
              <a:rPr lang="en-GB" dirty="0"/>
              <a:t>(HL-LHC with </a:t>
            </a:r>
            <a:r>
              <a:rPr lang="en-GB" dirty="0" err="1"/>
              <a:t>MoGr</a:t>
            </a:r>
            <a:r>
              <a:rPr lang="en-GB" dirty="0"/>
              <a:t>, HL-LHC with </a:t>
            </a:r>
            <a:r>
              <a:rPr lang="en-GB" dirty="0" err="1"/>
              <a:t>CuCD</a:t>
            </a:r>
            <a:r>
              <a:rPr lang="en-GB" dirty="0"/>
              <a:t>, LHC with CFC)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With high intensity beam pulses on thick target - electronics in TT61 failed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/>
          </p:nvPr>
        </p:nvGraphicFramePr>
        <p:xfrm>
          <a:off x="179512" y="4833813"/>
          <a:ext cx="5925343" cy="1807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83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3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74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07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09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04955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err="1" smtClean="0"/>
                        <a:t>GlassyC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err="1" smtClean="0"/>
                        <a:t>PTarg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Jaws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err="1" smtClean="0"/>
                        <a:t>BeGrid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BLM2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err="1" smtClean="0"/>
                        <a:t>RodTarg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073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Target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Thin</a:t>
                      </a:r>
                    </a:p>
                    <a:p>
                      <a:r>
                        <a:rPr lang="en-GB" sz="800" dirty="0" smtClean="0"/>
                        <a:t>0.1 </a:t>
                      </a:r>
                      <a:r>
                        <a:rPr lang="en-GB" sz="800" baseline="0" dirty="0" smtClean="0">
                          <a:latin typeface="Symbol" panose="05050102010706020507" pitchFamily="18" charset="2"/>
                        </a:rPr>
                        <a:t>l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Thick</a:t>
                      </a:r>
                    </a:p>
                    <a:p>
                      <a:r>
                        <a:rPr lang="en-GB" sz="800" dirty="0" smtClean="0"/>
                        <a:t>2</a:t>
                      </a:r>
                      <a:r>
                        <a:rPr lang="en-GB" sz="800" baseline="0" dirty="0" smtClean="0"/>
                        <a:t> </a:t>
                      </a:r>
                      <a:r>
                        <a:rPr lang="en-GB" sz="800" baseline="0" dirty="0" smtClean="0">
                          <a:latin typeface="Symbol" panose="05050102010706020507" pitchFamily="18" charset="2"/>
                        </a:rPr>
                        <a:t>l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Thick</a:t>
                      </a:r>
                    </a:p>
                    <a:p>
                      <a:r>
                        <a:rPr lang="en-GB" sz="800" dirty="0" smtClean="0"/>
                        <a:t>&gt;2</a:t>
                      </a:r>
                      <a:r>
                        <a:rPr lang="en-GB" sz="800" baseline="0" dirty="0" smtClean="0">
                          <a:latin typeface="Symbol" panose="05050102010706020507" pitchFamily="18" charset="2"/>
                        </a:rPr>
                        <a:t>l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Thin</a:t>
                      </a:r>
                    </a:p>
                    <a:p>
                      <a:r>
                        <a:rPr lang="en-GB" sz="800" dirty="0" smtClean="0"/>
                        <a:t>0.25 </a:t>
                      </a:r>
                      <a:r>
                        <a:rPr lang="en-GB" sz="800" baseline="0" dirty="0" smtClean="0">
                          <a:latin typeface="Symbol" panose="05050102010706020507" pitchFamily="18" charset="2"/>
                        </a:rPr>
                        <a:t>l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Thin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0 </a:t>
                      </a:r>
                      <a:r>
                        <a:rPr lang="en-GB" sz="800" baseline="0" dirty="0" smtClean="0">
                          <a:latin typeface="Symbol" panose="05050102010706020507" pitchFamily="18" charset="2"/>
                        </a:rPr>
                        <a:t>l</a:t>
                      </a: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Thick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2</a:t>
                      </a:r>
                      <a:r>
                        <a:rPr lang="en-GB" sz="800" baseline="0" dirty="0" smtClean="0"/>
                        <a:t> </a:t>
                      </a:r>
                      <a:r>
                        <a:rPr lang="en-GB" sz="800" baseline="0" dirty="0" smtClean="0">
                          <a:latin typeface="Symbol" panose="05050102010706020507" pitchFamily="18" charset="2"/>
                        </a:rPr>
                        <a:t>l</a:t>
                      </a:r>
                      <a:endParaRPr lang="en-GB" sz="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955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p.o.t. (1e15)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1.2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1.1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0.3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0.3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0.2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955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Max. pulse intensity (1e13)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3.5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0.2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3.8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3.8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3.8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0.2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495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BLM411 response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0.016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0.0001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0.003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0.0004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0.0004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0.0003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495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BLM518 response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0.1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0.14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0.02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0.02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0.01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073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BLM526 response (just after nominal target position)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0.23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0.27 (sat.?)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0.22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0.15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0.2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51793"/>
            <a:ext cx="3168352" cy="23762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0916" y="1755581"/>
            <a:ext cx="3663572" cy="19739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4197" y="2780928"/>
            <a:ext cx="2763432" cy="163589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12160" y="1268760"/>
            <a:ext cx="2924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Courtesy: M. Guinchard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952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01" y="562709"/>
            <a:ext cx="8771206" cy="537325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115616" y="0"/>
            <a:ext cx="300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HiRadMat experiment in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0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236" y="739268"/>
            <a:ext cx="7467600" cy="4574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Validation of collimator materials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98833" y="2400638"/>
            <a:ext cx="5536572" cy="2971161"/>
            <a:chOff x="1351631" y="2005517"/>
            <a:chExt cx="7379213" cy="396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1631" y="2005517"/>
              <a:ext cx="3414430" cy="396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0844" y="2005517"/>
              <a:ext cx="3960000" cy="3960000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236" y="1616959"/>
            <a:ext cx="5165867" cy="7360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536" y="2226725"/>
            <a:ext cx="986223" cy="31444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299" y="4612111"/>
            <a:ext cx="6124586" cy="962727"/>
          </a:xfrm>
          <a:prstGeom prst="rect">
            <a:avLst/>
          </a:prstGeom>
        </p:spPr>
      </p:pic>
      <p:pic>
        <p:nvPicPr>
          <p:cNvPr id="17" name="Picture 16" descr="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69050" y="1115710"/>
            <a:ext cx="1120799" cy="187336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447304" y="5580149"/>
            <a:ext cx="3718848" cy="3002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351" dirty="0">
                <a:solidFill>
                  <a:prstClr val="black"/>
                </a:solidFill>
              </a:rPr>
              <a:t>Courtesy: A. Bertarelli, M. </a:t>
            </a:r>
            <a:r>
              <a:rPr lang="en-GB" sz="1351" dirty="0" smtClean="0">
                <a:solidFill>
                  <a:prstClr val="black"/>
                </a:solidFill>
              </a:rPr>
              <a:t>Guinchard</a:t>
            </a:r>
            <a:endParaRPr lang="el-GR" sz="1351" dirty="0">
              <a:solidFill>
                <a:prstClr val="black"/>
              </a:solidFill>
            </a:endParaRPr>
          </a:p>
        </p:txBody>
      </p:sp>
      <p:pic>
        <p:nvPicPr>
          <p:cNvPr id="20" name="Picture 2" descr="\\cern.ch\dfs\Workspaces\m\MechanicalMeasurement\Data\2012\EDMS_1168519\Pictures\The best\Installation\DSC_096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419" y="3022704"/>
            <a:ext cx="1720288" cy="256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77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9632" y="172330"/>
            <a:ext cx="5831495" cy="65562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3231" rIns="0" bIns="33231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-GB" sz="2400" b="0" dirty="0" smtClean="0">
                <a:solidFill>
                  <a:schemeClr val="tx2"/>
                </a:solidFill>
              </a:rPr>
              <a:t>HRMT36 - </a:t>
            </a:r>
            <a:r>
              <a:rPr lang="en-GB" sz="2400" b="0" dirty="0" err="1" smtClean="0">
                <a:solidFill>
                  <a:schemeClr val="tx2"/>
                </a:solidFill>
              </a:rPr>
              <a:t>MultiMat</a:t>
            </a:r>
            <a:r>
              <a:rPr lang="en-GB" sz="2400" b="0" dirty="0" smtClean="0">
                <a:solidFill>
                  <a:schemeClr val="tx2"/>
                </a:solidFill>
              </a:rPr>
              <a:t> experiment in 2017</a:t>
            </a:r>
            <a:endParaRPr lang="en-GB" sz="2400" b="0" dirty="0">
              <a:solidFill>
                <a:schemeClr val="tx2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b="0" smtClean="0"/>
              <a:t>A. Fabich</a:t>
            </a:r>
            <a:endParaRPr lang="en-US" b="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155" t="3674" r="3176" b="4985"/>
          <a:stretch/>
        </p:blipFill>
        <p:spPr>
          <a:xfrm>
            <a:off x="4399691" y="828692"/>
            <a:ext cx="3607328" cy="22402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091128" y="2511642"/>
            <a:ext cx="2052872" cy="16003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9046" y="3680968"/>
            <a:ext cx="2628073" cy="22116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46298" y="6026815"/>
            <a:ext cx="2306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Courtesy: A. </a:t>
            </a:r>
            <a:r>
              <a:rPr lang="en-GB" dirty="0" err="1" smtClean="0"/>
              <a:t>Bertrarelli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0" y="620688"/>
            <a:ext cx="564922" cy="6237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2133" y="914400"/>
            <a:ext cx="4007077" cy="50453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200" b="1" dirty="0" smtClean="0">
              <a:solidFill>
                <a:srgbClr val="003399"/>
              </a:solidFill>
            </a:endParaRPr>
          </a:p>
          <a:p>
            <a:r>
              <a:rPr lang="en-GB" sz="1200" b="1" dirty="0" smtClean="0">
                <a:solidFill>
                  <a:srgbClr val="003399"/>
                </a:solidFill>
              </a:rPr>
              <a:t>Rotatable </a:t>
            </a:r>
            <a:r>
              <a:rPr lang="en-GB" sz="1200" b="1" dirty="0">
                <a:solidFill>
                  <a:srgbClr val="003399"/>
                </a:solidFill>
              </a:rPr>
              <a:t>Barrel </a:t>
            </a:r>
            <a:r>
              <a:rPr lang="en-GB" sz="1200" dirty="0">
                <a:solidFill>
                  <a:srgbClr val="003399"/>
                </a:solidFill>
              </a:rPr>
              <a:t>with up to </a:t>
            </a:r>
            <a:r>
              <a:rPr lang="en-GB" sz="1200" b="1" dirty="0">
                <a:solidFill>
                  <a:srgbClr val="003399"/>
                </a:solidFill>
              </a:rPr>
              <a:t>16 independent target stations </a:t>
            </a:r>
            <a:r>
              <a:rPr lang="en-GB" sz="1200" dirty="0">
                <a:solidFill>
                  <a:srgbClr val="003399"/>
                </a:solidFill>
              </a:rPr>
              <a:t>(1 m long)</a:t>
            </a:r>
            <a:r>
              <a:rPr lang="en-GB" sz="1200" b="1" dirty="0">
                <a:solidFill>
                  <a:srgbClr val="003399"/>
                </a:solidFill>
              </a:rPr>
              <a:t> </a:t>
            </a:r>
            <a:r>
              <a:rPr lang="en-GB" sz="1200" dirty="0">
                <a:solidFill>
                  <a:srgbClr val="003399"/>
                </a:solidFill>
              </a:rPr>
              <a:t>easy to mount and dismount, hosting several specimens and/or small devices.</a:t>
            </a:r>
          </a:p>
          <a:p>
            <a:r>
              <a:rPr lang="en-GB" sz="1200" b="1" dirty="0">
                <a:solidFill>
                  <a:srgbClr val="003399"/>
                </a:solidFill>
              </a:rPr>
              <a:t>Comprehensive Acquisition system </a:t>
            </a:r>
            <a:r>
              <a:rPr lang="en-GB" sz="1200" dirty="0">
                <a:solidFill>
                  <a:srgbClr val="003399"/>
                </a:solidFill>
              </a:rPr>
              <a:t>based on Strain Gauges, </a:t>
            </a:r>
            <a:r>
              <a:rPr lang="en-GB" sz="1200" dirty="0" err="1">
                <a:solidFill>
                  <a:srgbClr val="003399"/>
                </a:solidFill>
              </a:rPr>
              <a:t>Fiber</a:t>
            </a:r>
            <a:r>
              <a:rPr lang="en-GB" sz="1200" dirty="0">
                <a:solidFill>
                  <a:srgbClr val="003399"/>
                </a:solidFill>
              </a:rPr>
              <a:t> Bragg Grating (FBG), Temperature probes, LDV, Rad-hard Camera, </a:t>
            </a:r>
            <a:r>
              <a:rPr lang="en-GB" sz="1200" dirty="0" smtClean="0">
                <a:solidFill>
                  <a:srgbClr val="003399"/>
                </a:solidFill>
              </a:rPr>
              <a:t>Accelerometers</a:t>
            </a:r>
          </a:p>
          <a:p>
            <a:endParaRPr lang="en-GB" sz="1200" dirty="0" smtClean="0">
              <a:solidFill>
                <a:srgbClr val="003399"/>
              </a:solidFill>
            </a:endParaRPr>
          </a:p>
          <a:p>
            <a:r>
              <a:rPr lang="en-GB" sz="1200" dirty="0" smtClean="0">
                <a:solidFill>
                  <a:srgbClr val="003399"/>
                </a:solidFill>
              </a:rPr>
              <a:t>Bench-marking simulation codes with material properties/response</a:t>
            </a:r>
            <a:endParaRPr lang="en-GB" sz="1200" dirty="0" smtClean="0">
              <a:solidFill>
                <a:srgbClr val="003399"/>
              </a:solidFill>
            </a:endParaRPr>
          </a:p>
          <a:p>
            <a:r>
              <a:rPr lang="en-GB" sz="1200" dirty="0" smtClean="0">
                <a:solidFill>
                  <a:srgbClr val="003399"/>
                </a:solidFill>
              </a:rPr>
              <a:t>Non-destructive testing</a:t>
            </a:r>
            <a:endParaRPr lang="en-GB" sz="1200" dirty="0">
              <a:solidFill>
                <a:srgbClr val="003399"/>
              </a:solidFill>
            </a:endParaRPr>
          </a:p>
          <a:p>
            <a:pPr marL="0" indent="0">
              <a:buNone/>
            </a:pPr>
            <a:r>
              <a:rPr lang="en-GB" sz="1200" dirty="0">
                <a:solidFill>
                  <a:srgbClr val="003399"/>
                </a:solidFill>
              </a:rPr>
              <a:t>Additional design criteria: containment and target holder </a:t>
            </a:r>
            <a:r>
              <a:rPr lang="en-GB" sz="1200" b="1" dirty="0">
                <a:solidFill>
                  <a:srgbClr val="003399"/>
                </a:solidFill>
              </a:rPr>
              <a:t>re-usable </a:t>
            </a:r>
            <a:r>
              <a:rPr lang="en-GB" sz="1200" dirty="0">
                <a:solidFill>
                  <a:srgbClr val="003399"/>
                </a:solidFill>
              </a:rPr>
              <a:t>for further material </a:t>
            </a:r>
            <a:r>
              <a:rPr lang="en-GB" sz="1200" dirty="0" smtClean="0">
                <a:solidFill>
                  <a:srgbClr val="003399"/>
                </a:solidFill>
              </a:rPr>
              <a:t>tests</a:t>
            </a:r>
          </a:p>
        </p:txBody>
      </p:sp>
    </p:spTree>
    <p:extLst>
      <p:ext uri="{BB962C8B-B14F-4D97-AF65-F5344CB8AC3E}">
        <p14:creationId xmlns:p14="http://schemas.microsoft.com/office/powerpoint/2010/main" val="22685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Experiment proposals </a:t>
            </a:r>
            <a:r>
              <a:rPr lang="en-GB" sz="4000" dirty="0" smtClean="0"/>
              <a:t>2017 and beyond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Fabich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839537" y="1628800"/>
            <a:ext cx="5892703" cy="431561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First </a:t>
            </a:r>
            <a:r>
              <a:rPr lang="en-GB" dirty="0" smtClean="0"/>
              <a:t>ideas/proposals </a:t>
            </a:r>
            <a:r>
              <a:rPr lang="en-GB" dirty="0" smtClean="0"/>
              <a:t>in preparation: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FCC collimation/absorbers/dumps</a:t>
            </a:r>
          </a:p>
          <a:p>
            <a:pPr lvl="1"/>
            <a:r>
              <a:rPr lang="en-GB" dirty="0" smtClean="0"/>
              <a:t>Reasonable testing </a:t>
            </a:r>
            <a:r>
              <a:rPr lang="en-GB" dirty="0" smtClean="0"/>
              <a:t>for present material choices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Vacuum windows for high power beams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Studies for production targets</a:t>
            </a:r>
          </a:p>
          <a:p>
            <a:pPr lvl="1"/>
            <a:r>
              <a:rPr lang="en-GB" dirty="0" smtClean="0"/>
              <a:t>“physics beyond colliders”</a:t>
            </a:r>
          </a:p>
          <a:p>
            <a:r>
              <a:rPr lang="en-GB" dirty="0" smtClean="0"/>
              <a:t>High power proton targetry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Beam monitoring for </a:t>
            </a:r>
            <a:r>
              <a:rPr lang="en-GB" dirty="0" smtClean="0"/>
              <a:t>LHC/FCC</a:t>
            </a:r>
          </a:p>
          <a:p>
            <a:pPr lvl="1"/>
            <a:r>
              <a:rPr lang="en-GB" dirty="0" smtClean="0"/>
              <a:t>“permanent” test bench for BE/BI</a:t>
            </a:r>
          </a:p>
          <a:p>
            <a:r>
              <a:rPr lang="en-GB" dirty="0" smtClean="0"/>
              <a:t>BLMs</a:t>
            </a:r>
          </a:p>
          <a:p>
            <a:endParaRPr lang="en-GB" dirty="0"/>
          </a:p>
          <a:p>
            <a:r>
              <a:rPr lang="en-GB" dirty="0" smtClean="0"/>
              <a:t>Material research with pre-irradiated materials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81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 </a:t>
            </a:r>
            <a:r>
              <a:rPr lang="en-GB" dirty="0" smtClean="0"/>
              <a:t>Testing and Research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/>
              <a:t>Explore </a:t>
            </a:r>
            <a:r>
              <a:rPr lang="en-GB" dirty="0"/>
              <a:t>the potential for conducting unique experiments that cannot be realized </a:t>
            </a:r>
            <a:r>
              <a:rPr lang="en-GB" dirty="0" smtClean="0"/>
              <a:t>elsewhere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Exposing materials with accumulated irradiation damage to intense </a:t>
            </a:r>
            <a:r>
              <a:rPr lang="en-GB" dirty="0" smtClean="0"/>
              <a:t>particle beams </a:t>
            </a:r>
          </a:p>
          <a:p>
            <a:pPr lvl="1"/>
            <a:r>
              <a:rPr lang="en-GB" dirty="0" smtClean="0"/>
              <a:t>E.g. HRMT38 by GSI, </a:t>
            </a:r>
            <a:r>
              <a:rPr lang="en-GB" b="1" dirty="0" smtClean="0"/>
              <a:t>dynamic response of pre-irradiated </a:t>
            </a:r>
            <a:r>
              <a:rPr lang="en-GB" dirty="0" smtClean="0"/>
              <a:t>targets of high-damping </a:t>
            </a:r>
            <a:r>
              <a:rPr lang="en-GB" dirty="0" smtClean="0"/>
              <a:t>materials</a:t>
            </a:r>
          </a:p>
          <a:p>
            <a:pPr lvl="1"/>
            <a:r>
              <a:rPr lang="en-GB" b="1" dirty="0"/>
              <a:t>Testing of a several Beryllium grades </a:t>
            </a:r>
            <a:r>
              <a:rPr lang="en-GB" dirty="0"/>
              <a:t>(intended for targets and vacuum windows) that can have wider impact (fusion reactors, moderators, etc.) (HRMT24-BeGrid)</a:t>
            </a:r>
          </a:p>
          <a:p>
            <a:pPr lvl="1"/>
            <a:r>
              <a:rPr lang="en-GB" b="1" dirty="0" smtClean="0"/>
              <a:t>Novel </a:t>
            </a:r>
            <a:r>
              <a:rPr lang="en-GB" b="1" dirty="0"/>
              <a:t>carbon structures</a:t>
            </a:r>
            <a:r>
              <a:rPr lang="en-GB" dirty="0"/>
              <a:t> (i.e. Glassy Carbon) while searching for vacuum window materials with potential applications outside the original aim (HRMT26-GlassyC)</a:t>
            </a:r>
          </a:p>
          <a:p>
            <a:pPr lvl="1"/>
            <a:endParaRPr lang="en-GB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Collaborations from FNAL, BNL, GSI, CERN, PSI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03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 experiments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Fabich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700808"/>
            <a:ext cx="8226425" cy="457299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HiRadMat experiments on cable strands suggested in 2015</a:t>
            </a:r>
          </a:p>
          <a:p>
            <a:endParaRPr lang="en-GB" dirty="0" smtClean="0"/>
          </a:p>
          <a:p>
            <a:pPr marL="361950" indent="-325438">
              <a:buClr>
                <a:schemeClr val="tx1"/>
              </a:buClr>
            </a:pPr>
            <a:r>
              <a:rPr lang="en-GB" sz="2000" dirty="0" smtClean="0"/>
              <a:t>Motivated by </a:t>
            </a:r>
            <a:r>
              <a:rPr lang="en-GB" sz="2000" dirty="0"/>
              <a:t>HL-LHC failure cases (injection, extraction)</a:t>
            </a:r>
          </a:p>
          <a:p>
            <a:pPr marL="361950" indent="-325438">
              <a:buClr>
                <a:schemeClr val="tx1"/>
              </a:buClr>
            </a:pPr>
            <a:r>
              <a:rPr lang="en-GB" sz="2000" dirty="0"/>
              <a:t>Several experiments planned without beam and with beam: </a:t>
            </a:r>
          </a:p>
          <a:p>
            <a:pPr marL="962406" lvl="1" indent="-514350">
              <a:buClr>
                <a:schemeClr val="tx1"/>
              </a:buClr>
              <a:buFont typeface="+mj-lt"/>
              <a:buAutoNum type="arabicPeriod"/>
            </a:pPr>
            <a:r>
              <a:rPr lang="en-GB" sz="1800" dirty="0"/>
              <a:t>Heat stacks of cables in an oven to different peak temperatures and measure dielectric strength of the insulation</a:t>
            </a:r>
          </a:p>
          <a:p>
            <a:pPr marL="962406" lvl="1" indent="-514350">
              <a:buClr>
                <a:schemeClr val="tx1"/>
              </a:buClr>
              <a:buFont typeface="+mj-lt"/>
              <a:buAutoNum type="arabicPeriod"/>
            </a:pPr>
            <a:r>
              <a:rPr lang="en-GB" sz="1800" dirty="0"/>
              <a:t>Heat insulation by a short current pulse and measure dielectric strength</a:t>
            </a:r>
          </a:p>
          <a:p>
            <a:pPr marL="962406" lvl="1" indent="-514350">
              <a:buClr>
                <a:schemeClr val="tx1"/>
              </a:buClr>
              <a:buFont typeface="+mj-lt"/>
              <a:buAutoNum type="arabicPeriod"/>
            </a:pPr>
            <a:r>
              <a:rPr lang="en-GB" sz="1800" dirty="0"/>
              <a:t>Heat a single strand by a current pulse and measure critical current</a:t>
            </a:r>
          </a:p>
          <a:p>
            <a:pPr marL="962406" lvl="1" indent="-514350">
              <a:buClr>
                <a:schemeClr val="tx1"/>
              </a:buClr>
              <a:buFont typeface="+mj-lt"/>
              <a:buAutoNum type="arabicPeriod"/>
            </a:pPr>
            <a:r>
              <a:rPr lang="en-GB" sz="1800" dirty="0"/>
              <a:t>Expose stacks of cables to radiation in </a:t>
            </a:r>
            <a:r>
              <a:rPr lang="en-GB" sz="1800" b="1" dirty="0"/>
              <a:t>HiRadMat</a:t>
            </a:r>
            <a:r>
              <a:rPr lang="en-GB" sz="1800" dirty="0"/>
              <a:t> at RT and measure dielectric strength and critical current</a:t>
            </a:r>
          </a:p>
          <a:p>
            <a:pPr marL="962406" lvl="1" indent="-514350">
              <a:buClr>
                <a:schemeClr val="tx1"/>
              </a:buClr>
              <a:buFont typeface="+mj-lt"/>
              <a:buAutoNum type="arabicPeriod"/>
            </a:pPr>
            <a:r>
              <a:rPr lang="en-GB" sz="1800" dirty="0"/>
              <a:t>Expose stacks of cables to radiation in </a:t>
            </a:r>
            <a:r>
              <a:rPr lang="en-GB" sz="1800" b="1" dirty="0"/>
              <a:t>HiRadMat</a:t>
            </a:r>
            <a:r>
              <a:rPr lang="en-GB" sz="1800" dirty="0"/>
              <a:t> at cryogenic temperatures and measure dielectric strength and critical current</a:t>
            </a:r>
          </a:p>
          <a:p>
            <a:endParaRPr lang="en-GB" dirty="0" smtClean="0"/>
          </a:p>
          <a:p>
            <a:r>
              <a:rPr lang="en-GB" dirty="0" smtClean="0"/>
              <a:t>Experimental campaign from 2016-2018</a:t>
            </a:r>
          </a:p>
          <a:p>
            <a:pPr lvl="1">
              <a:buClr>
                <a:schemeClr val="tx1"/>
              </a:buClr>
            </a:pPr>
            <a:r>
              <a:rPr lang="en-GB" dirty="0"/>
              <a:t>Measure the degradation of the insulation </a:t>
            </a:r>
          </a:p>
          <a:p>
            <a:pPr lvl="1">
              <a:buClr>
                <a:schemeClr val="tx1"/>
              </a:buClr>
            </a:pPr>
            <a:r>
              <a:rPr lang="en-GB" dirty="0"/>
              <a:t>Measure the degradation of critical current of </a:t>
            </a:r>
            <a:r>
              <a:rPr lang="en-GB" dirty="0" err="1" smtClean="0"/>
              <a:t>Nb-Ti</a:t>
            </a:r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sz="2600" dirty="0" smtClean="0"/>
              <a:t>Currently preparing the cryogenic </a:t>
            </a:r>
          </a:p>
          <a:p>
            <a:pPr marL="0" indent="0">
              <a:buNone/>
            </a:pPr>
            <a:r>
              <a:rPr lang="en-GB" sz="2600" dirty="0" smtClean="0"/>
              <a:t>infrastructure and operational procedures</a:t>
            </a:r>
            <a:endParaRPr lang="en-GB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6606959" y="1031207"/>
            <a:ext cx="253704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V. Raginel, D. Wollmann</a:t>
            </a:r>
            <a:endParaRPr lang="en-GB" dirty="0" smtClean="0"/>
          </a:p>
          <a:p>
            <a:r>
              <a:rPr lang="en-GB" sz="1200" dirty="0"/>
              <a:t>See </a:t>
            </a:r>
            <a:r>
              <a:rPr lang="en-GB" sz="1200" dirty="0" smtClean="0"/>
              <a:t>also MPP 11/11/16 </a:t>
            </a:r>
          </a:p>
          <a:p>
            <a:r>
              <a:rPr lang="en-GB" sz="1200" dirty="0" smtClean="0">
                <a:hlinkClick r:id="rId2"/>
              </a:rPr>
              <a:t>https</a:t>
            </a:r>
            <a:r>
              <a:rPr lang="en-GB" sz="1200" dirty="0">
                <a:hlinkClick r:id="rId2"/>
              </a:rPr>
              <a:t>://indico.cern.ch/event/587075</a:t>
            </a:r>
            <a:r>
              <a:rPr lang="en-GB" sz="1200" dirty="0" smtClean="0">
                <a:hlinkClick r:id="rId2"/>
              </a:rPr>
              <a:t>/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7696" y="3573016"/>
            <a:ext cx="1775470" cy="14908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872" y="5311165"/>
            <a:ext cx="4695453" cy="141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527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HiRadMat </a:t>
            </a:r>
            <a:r>
              <a:rPr lang="en-GB" dirty="0"/>
              <a:t>is </a:t>
            </a:r>
            <a:r>
              <a:rPr lang="en-GB" dirty="0" smtClean="0"/>
              <a:t>a user facility</a:t>
            </a:r>
          </a:p>
          <a:p>
            <a:pPr lvl="1"/>
            <a:r>
              <a:rPr lang="en-GB" dirty="0" smtClean="0"/>
              <a:t>dedicated for in-beam testing </a:t>
            </a:r>
          </a:p>
          <a:p>
            <a:pPr lvl="1"/>
            <a:r>
              <a:rPr lang="en-GB" dirty="0" smtClean="0"/>
              <a:t>with fast extracted beams (LHC injection like)</a:t>
            </a:r>
          </a:p>
          <a:p>
            <a:endParaRPr lang="en-GB" dirty="0" smtClean="0"/>
          </a:p>
          <a:p>
            <a:r>
              <a:rPr lang="en-GB" dirty="0" smtClean="0"/>
              <a:t>Proposals are made extending the variety of research topics – also in view of </a:t>
            </a:r>
            <a:r>
              <a:rPr lang="en-GB" dirty="0" err="1" smtClean="0"/>
              <a:t>HiLumi</a:t>
            </a:r>
            <a:r>
              <a:rPr lang="en-GB" dirty="0" smtClean="0"/>
              <a:t>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Continuously investigating further needs taking advantage of HiRadMat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22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Annex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72365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Transnational Access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EU funded support for external users on travel/subsistence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More </a:t>
            </a:r>
            <a:r>
              <a:rPr lang="en-GB" dirty="0"/>
              <a:t>than </a:t>
            </a:r>
            <a:r>
              <a:rPr lang="en-GB" dirty="0" smtClean="0"/>
              <a:t>280 </a:t>
            </a:r>
            <a:r>
              <a:rPr lang="en-GB" dirty="0"/>
              <a:t>user*days </a:t>
            </a:r>
            <a:r>
              <a:rPr lang="en-GB" dirty="0" smtClean="0"/>
              <a:t>at CERN enabled</a:t>
            </a:r>
          </a:p>
          <a:p>
            <a:r>
              <a:rPr lang="en-GB" dirty="0" smtClean="0"/>
              <a:t>HiRadMat is work package in the recently approved FP7-Aries (2017-2021).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29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804248" y="3666248"/>
            <a:ext cx="2123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EuCARD-2 is co-funded by the partners and the European Commission under Capacities 7th Framework Programme, Grant Agreement 312453.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62200"/>
            <a:ext cx="4536504" cy="280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07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6" y="22840"/>
            <a:ext cx="9035895" cy="68133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498009" y="3140968"/>
            <a:ext cx="37203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Courtesy F. Ravotti, EP-DT</a:t>
            </a:r>
          </a:p>
          <a:p>
            <a:r>
              <a:rPr lang="en-GB" dirty="0" smtClean="0"/>
              <a:t>https</a:t>
            </a:r>
            <a:r>
              <a:rPr lang="en-GB" dirty="0"/>
              <a:t>://indico.cern.ch/event/303726/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4326" y="5075538"/>
            <a:ext cx="1800200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HiRadMat</a:t>
            </a:r>
          </a:p>
          <a:p>
            <a:pPr algn="ctr"/>
            <a:r>
              <a:rPr lang="en-GB" sz="1200" b="1" dirty="0" smtClean="0"/>
              <a:t>Proton beam, 440 GeV, fast extraction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6974293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Applying for beam time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30</a:t>
            </a:fld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742769" y="2260609"/>
            <a:ext cx="1466265" cy="64807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HiRadMat </a:t>
            </a:r>
            <a:r>
              <a:rPr lang="en-GB" dirty="0" smtClean="0">
                <a:solidFill>
                  <a:srgbClr val="C00000"/>
                </a:solidFill>
              </a:rPr>
              <a:t>coordination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496" y="3284984"/>
            <a:ext cx="129614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Operation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572086" y="3284984"/>
            <a:ext cx="145463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Experiments</a:t>
            </a:r>
          </a:p>
        </p:txBody>
      </p:sp>
      <p:cxnSp>
        <p:nvCxnSpPr>
          <p:cNvPr id="11" name="Straight Connector 10"/>
          <p:cNvCxnSpPr>
            <a:stCxn id="7" idx="2"/>
            <a:endCxn id="8" idx="0"/>
          </p:cNvCxnSpPr>
          <p:nvPr/>
        </p:nvCxnSpPr>
        <p:spPr>
          <a:xfrm flipH="1">
            <a:off x="683568" y="2908681"/>
            <a:ext cx="792334" cy="3763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0"/>
            <a:endCxn id="7" idx="2"/>
          </p:cNvCxnSpPr>
          <p:nvPr/>
        </p:nvCxnSpPr>
        <p:spPr>
          <a:xfrm flipH="1" flipV="1">
            <a:off x="1475902" y="2908681"/>
            <a:ext cx="823502" cy="3763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5211571" y="1417638"/>
            <a:ext cx="3895601" cy="4891682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chemeClr val="tx1"/>
                </a:solidFill>
              </a:rPr>
              <a:t>Beam time application</a:t>
            </a:r>
          </a:p>
          <a:p>
            <a:pPr marL="0" indent="0">
              <a:buNone/>
            </a:pPr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Proposal submission to HiRadMat management</a:t>
            </a:r>
          </a:p>
          <a:p>
            <a:pPr marL="0" indent="0">
              <a:buNone/>
            </a:pPr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Experiments are reviewed by the HiRadMat Scientific Board</a:t>
            </a:r>
          </a:p>
          <a:p>
            <a:pPr lvl="1"/>
            <a:r>
              <a:rPr lang="en-GB" dirty="0" smtClean="0"/>
              <a:t>Scientific interest of the experiment, feasibility and post-irradiation analysis</a:t>
            </a:r>
          </a:p>
          <a:p>
            <a:pPr lvl="1"/>
            <a:r>
              <a:rPr lang="en-GB" dirty="0" smtClean="0"/>
              <a:t>Expected results and publications to the interest of the scientific community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Approval validated by the HiRadMat Technical Board </a:t>
            </a:r>
          </a:p>
          <a:p>
            <a:pPr lvl="1"/>
            <a:r>
              <a:rPr lang="en-GB" dirty="0" smtClean="0"/>
              <a:t>Integration, operational and safety aspects, radiation protection and waste management</a:t>
            </a:r>
          </a:p>
          <a:p>
            <a:pPr marL="0" indent="0">
              <a:buNone/>
            </a:pPr>
            <a:endParaRPr lang="en-GB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Accessible to the world-wide science community 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19" name="Rounded Rectangle 18"/>
          <p:cNvSpPr/>
          <p:nvPr/>
        </p:nvSpPr>
        <p:spPr>
          <a:xfrm>
            <a:off x="964940" y="1532710"/>
            <a:ext cx="1021922" cy="42366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ATSMB</a:t>
            </a:r>
          </a:p>
        </p:txBody>
      </p:sp>
      <p:cxnSp>
        <p:nvCxnSpPr>
          <p:cNvPr id="21" name="Straight Connector 20"/>
          <p:cNvCxnSpPr>
            <a:stCxn id="19" idx="2"/>
            <a:endCxn id="7" idx="0"/>
          </p:cNvCxnSpPr>
          <p:nvPr/>
        </p:nvCxnSpPr>
        <p:spPr>
          <a:xfrm>
            <a:off x="1475901" y="1956374"/>
            <a:ext cx="1" cy="304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2836524" y="2368621"/>
            <a:ext cx="1454636" cy="43204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C00000"/>
                </a:solidFill>
              </a:rPr>
              <a:t>EATM, IEFC</a:t>
            </a:r>
          </a:p>
        </p:txBody>
      </p:sp>
      <p:cxnSp>
        <p:nvCxnSpPr>
          <p:cNvPr id="32" name="Straight Arrow Connector 31"/>
          <p:cNvCxnSpPr>
            <a:stCxn id="7" idx="3"/>
            <a:endCxn id="26" idx="1"/>
          </p:cNvCxnSpPr>
          <p:nvPr/>
        </p:nvCxnSpPr>
        <p:spPr>
          <a:xfrm>
            <a:off x="2209034" y="2584645"/>
            <a:ext cx="62749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34" idx="1"/>
            <a:endCxn id="9" idx="2"/>
          </p:cNvCxnSpPr>
          <p:nvPr/>
        </p:nvCxnSpPr>
        <p:spPr>
          <a:xfrm rot="10800000">
            <a:off x="2299404" y="3717033"/>
            <a:ext cx="129138" cy="50026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41" idx="1"/>
            <a:endCxn id="9" idx="2"/>
          </p:cNvCxnSpPr>
          <p:nvPr/>
        </p:nvCxnSpPr>
        <p:spPr>
          <a:xfrm rot="10800000">
            <a:off x="2299405" y="3717032"/>
            <a:ext cx="166111" cy="111053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742769" y="3958226"/>
            <a:ext cx="129614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Beams</a:t>
            </a:r>
          </a:p>
          <a:p>
            <a:pPr algn="ctr"/>
            <a:r>
              <a:rPr lang="en-GB" sz="1100" dirty="0" smtClean="0"/>
              <a:t>BE/OP</a:t>
            </a:r>
          </a:p>
        </p:txBody>
      </p:sp>
      <p:cxnSp>
        <p:nvCxnSpPr>
          <p:cNvPr id="47" name="Elbow Connector 46"/>
          <p:cNvCxnSpPr>
            <a:stCxn id="45" idx="1"/>
            <a:endCxn id="8" idx="2"/>
          </p:cNvCxnSpPr>
          <p:nvPr/>
        </p:nvCxnSpPr>
        <p:spPr>
          <a:xfrm rot="10800000">
            <a:off x="683569" y="3717032"/>
            <a:ext cx="59201" cy="45721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761257" y="4601640"/>
            <a:ext cx="1296144" cy="7559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Facility</a:t>
            </a:r>
          </a:p>
          <a:p>
            <a:pPr algn="ctr"/>
            <a:r>
              <a:rPr lang="en-GB" sz="1100" dirty="0" smtClean="0"/>
              <a:t>EN/EA</a:t>
            </a:r>
          </a:p>
          <a:p>
            <a:pPr algn="ctr"/>
            <a:r>
              <a:rPr lang="en-GB" sz="1100" dirty="0" smtClean="0"/>
              <a:t>HSE/RP</a:t>
            </a:r>
          </a:p>
          <a:p>
            <a:pPr algn="ctr"/>
            <a:r>
              <a:rPr lang="en-GB" sz="1100" dirty="0" smtClean="0"/>
              <a:t>EN/HE</a:t>
            </a:r>
          </a:p>
        </p:txBody>
      </p:sp>
      <p:sp>
        <p:nvSpPr>
          <p:cNvPr id="57" name="Left Arrow 56"/>
          <p:cNvSpPr/>
          <p:nvPr/>
        </p:nvSpPr>
        <p:spPr>
          <a:xfrm>
            <a:off x="3856763" y="4005023"/>
            <a:ext cx="1368065" cy="1050483"/>
          </a:xfrm>
          <a:prstGeom prst="lef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User proposals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1" name="Elbow Connector 50"/>
          <p:cNvCxnSpPr>
            <a:stCxn id="50" idx="1"/>
            <a:endCxn id="8" idx="2"/>
          </p:cNvCxnSpPr>
          <p:nvPr/>
        </p:nvCxnSpPr>
        <p:spPr>
          <a:xfrm rot="10800000">
            <a:off x="683569" y="3717032"/>
            <a:ext cx="77689" cy="126258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2465515" y="4611544"/>
            <a:ext cx="17281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/>
              <a:t>Techn</a:t>
            </a:r>
            <a:r>
              <a:rPr lang="en-GB" b="1" dirty="0" smtClean="0"/>
              <a:t>. Board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2428542" y="4001273"/>
            <a:ext cx="17281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Scientific Board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57200" y="5439987"/>
            <a:ext cx="468968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Regular meetings for daily operation: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Experimental Area management with CERN groups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Users meeting (with video conferencing)</a:t>
            </a:r>
            <a:endParaRPr lang="en-GB" sz="1600" dirty="0"/>
          </a:p>
        </p:txBody>
      </p:sp>
      <p:sp>
        <p:nvSpPr>
          <p:cNvPr id="72" name="Curved Left Arrow 71"/>
          <p:cNvSpPr/>
          <p:nvPr/>
        </p:nvSpPr>
        <p:spPr>
          <a:xfrm rot="18500043">
            <a:off x="3373705" y="3280374"/>
            <a:ext cx="204935" cy="738674"/>
          </a:xfrm>
          <a:prstGeom prst="curvedLef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501581" y="3284984"/>
            <a:ext cx="121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feed-back?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71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Fabich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" y="56591"/>
            <a:ext cx="8823960" cy="6217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44208" y="3429000"/>
            <a:ext cx="2800767" cy="267765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Adrian FABICH (scientific secretary)</a:t>
            </a:r>
          </a:p>
          <a:p>
            <a:r>
              <a:rPr lang="en-GB" sz="1050" dirty="0" smtClean="0"/>
              <a:t>Beam physicist – EN/EA group</a:t>
            </a:r>
            <a:endParaRPr lang="en-GB" sz="1400" dirty="0" smtClean="0"/>
          </a:p>
          <a:p>
            <a:endParaRPr lang="en-GB" sz="1400" dirty="0"/>
          </a:p>
          <a:p>
            <a:r>
              <a:rPr lang="en-GB" sz="1400" b="1" dirty="0" smtClean="0"/>
              <a:t>Stefano SGOBBA</a:t>
            </a:r>
            <a:endParaRPr lang="en-GB" sz="1400" b="1" dirty="0"/>
          </a:p>
          <a:p>
            <a:r>
              <a:rPr lang="en-GB" sz="1050" dirty="0" smtClean="0"/>
              <a:t>Materials Engineer – EN/MME group</a:t>
            </a:r>
          </a:p>
          <a:p>
            <a:endParaRPr lang="en-GB" sz="1050" dirty="0"/>
          </a:p>
          <a:p>
            <a:r>
              <a:rPr lang="en-GB" sz="1400" b="1" dirty="0"/>
              <a:t>Sebastien </a:t>
            </a:r>
            <a:r>
              <a:rPr lang="en-GB" sz="1400" b="1" dirty="0" smtClean="0"/>
              <a:t>EVRARD</a:t>
            </a:r>
          </a:p>
          <a:p>
            <a:r>
              <a:rPr lang="en-GB" sz="1050" dirty="0"/>
              <a:t>Mechanical Engineer – </a:t>
            </a:r>
            <a:r>
              <a:rPr lang="en-GB" sz="1050" dirty="0" smtClean="0"/>
              <a:t>EN/EA group</a:t>
            </a:r>
          </a:p>
          <a:p>
            <a:endParaRPr lang="en-GB" sz="1050" dirty="0"/>
          </a:p>
          <a:p>
            <a:r>
              <a:rPr lang="en-GB" sz="1400" b="1" dirty="0"/>
              <a:t>Stefano Redaelli</a:t>
            </a:r>
          </a:p>
          <a:p>
            <a:r>
              <a:rPr lang="en-GB" sz="1050" dirty="0" smtClean="0"/>
              <a:t>Mechanical Engineer - BE/ABP group</a:t>
            </a:r>
          </a:p>
          <a:p>
            <a:endParaRPr lang="en-GB" sz="1050" dirty="0"/>
          </a:p>
          <a:p>
            <a:r>
              <a:rPr lang="en-GB" sz="1400" b="1" dirty="0"/>
              <a:t>Alfredo Ferrari</a:t>
            </a:r>
          </a:p>
          <a:p>
            <a:r>
              <a:rPr lang="en-GB" sz="1050" dirty="0" smtClean="0"/>
              <a:t>Senior physicist - EN/STI group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96761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Beam availability until LS2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years left until LS2</a:t>
            </a:r>
          </a:p>
          <a:p>
            <a:pPr lvl="2"/>
            <a:r>
              <a:rPr lang="en-GB" dirty="0" smtClean="0"/>
              <a:t>2016</a:t>
            </a:r>
            <a:r>
              <a:rPr lang="en-GB" dirty="0"/>
              <a:t>: 34 weeks</a:t>
            </a:r>
          </a:p>
          <a:p>
            <a:pPr lvl="2"/>
            <a:r>
              <a:rPr lang="en-GB" dirty="0" smtClean="0"/>
              <a:t>2017: “shorter” beam year (26 weeks)</a:t>
            </a:r>
          </a:p>
          <a:p>
            <a:pPr lvl="1"/>
            <a:r>
              <a:rPr lang="en-GB" dirty="0" smtClean="0"/>
              <a:t>3 experiments shifted from 2016, total 6 dedicated experiments already in the pipeline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32</a:t>
            </a:fld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407564" y="4437112"/>
            <a:ext cx="8328872" cy="971362"/>
            <a:chOff x="457200" y="4905910"/>
            <a:chExt cx="8328872" cy="971362"/>
          </a:xfrm>
        </p:grpSpPr>
        <p:grpSp>
          <p:nvGrpSpPr>
            <p:cNvPr id="16" name="Group 15"/>
            <p:cNvGrpSpPr/>
            <p:nvPr/>
          </p:nvGrpSpPr>
          <p:grpSpPr>
            <a:xfrm>
              <a:off x="457200" y="4905910"/>
              <a:ext cx="8328872" cy="935740"/>
              <a:chOff x="491600" y="5480294"/>
              <a:chExt cx="8328872" cy="93574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7164288" y="5589240"/>
                <a:ext cx="144016" cy="1440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7164288" y="5809906"/>
                <a:ext cx="144016" cy="14401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164288" y="6030572"/>
                <a:ext cx="144016" cy="14401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7164288" y="6251238"/>
                <a:ext cx="144016" cy="14401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7256326" y="5589240"/>
                <a:ext cx="1548000" cy="144016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Long Shutdown</a:t>
                </a:r>
                <a:endParaRPr lang="en-GB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7261708" y="5804148"/>
                <a:ext cx="1548000" cy="144016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Commissioning</a:t>
                </a:r>
                <a:endParaRPr lang="en-GB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267090" y="6019056"/>
                <a:ext cx="1548000" cy="144016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Operation</a:t>
                </a:r>
                <a:endParaRPr lang="en-GB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7272472" y="6233964"/>
                <a:ext cx="1548000" cy="144016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Technical Stop</a:t>
                </a:r>
                <a:endParaRPr lang="en-GB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91600" y="5480294"/>
                <a:ext cx="6526187" cy="935740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1187624" y="5373780"/>
              <a:ext cx="1512168" cy="503492"/>
            </a:xfrm>
            <a:prstGeom prst="rect">
              <a:avLst/>
            </a:prstGeom>
            <a:solidFill>
              <a:schemeClr val="tx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6304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787208" cy="57380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With CERN support to visiting teams</a:t>
            </a:r>
            <a:endParaRPr lang="el-G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2426207"/>
            <a:ext cx="3085520" cy="211537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2/3/2017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A. Fabich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464653"/>
                </a:solidFill>
              </a:rPr>
              <a:pPr/>
              <a:t>33</a:t>
            </a:fld>
            <a:endParaRPr lang="en-US">
              <a:solidFill>
                <a:srgbClr val="464653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559" y="1266501"/>
            <a:ext cx="3172848" cy="21153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407" y="2021304"/>
            <a:ext cx="2745998" cy="2115376"/>
          </a:xfrm>
          <a:prstGeom prst="rect">
            <a:avLst/>
          </a:prstGeom>
        </p:spPr>
      </p:pic>
      <p:sp>
        <p:nvSpPr>
          <p:cNvPr id="10" name="Content Placeholder 6"/>
          <p:cNvSpPr txBox="1">
            <a:spLocks/>
          </p:cNvSpPr>
          <p:nvPr/>
        </p:nvSpPr>
        <p:spPr>
          <a:xfrm>
            <a:off x="457200" y="4891482"/>
            <a:ext cx="8547165" cy="1209299"/>
          </a:xfrm>
          <a:prstGeom prst="rect">
            <a:avLst/>
          </a:prstGeom>
        </p:spPr>
        <p:txBody>
          <a:bodyPr vert="horz" lIns="81656" tIns="40828" rIns="81656" bIns="40828">
            <a:normAutofit/>
          </a:bodyPr>
          <a:lstStyle>
            <a:lvl1pPr marL="326496" indent="-326496" algn="l" rtl="0" eaLnBrk="1" latinLnBrk="0" hangingPunct="1">
              <a:spcBef>
                <a:spcPts val="714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2991" indent="-326496" algn="l" rtl="0" eaLnBrk="1" latinLnBrk="0" hangingPunct="1">
              <a:lnSpc>
                <a:spcPct val="150000"/>
              </a:lnSpc>
              <a:spcBef>
                <a:spcPts val="595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7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979487" indent="-272080" algn="l" rtl="0" eaLnBrk="1" latinLnBrk="0" hangingPunct="1">
              <a:lnSpc>
                <a:spcPct val="150000"/>
              </a:lnSpc>
              <a:spcBef>
                <a:spcPts val="595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05983" indent="-272080" algn="l" rtl="0" eaLnBrk="1" latinLnBrk="0" hangingPunct="1">
              <a:lnSpc>
                <a:spcPct val="150000"/>
              </a:lnSpc>
              <a:spcBef>
                <a:spcPts val="476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2478" indent="-272080" algn="l" rtl="0" eaLnBrk="1" latinLnBrk="0" hangingPunct="1">
              <a:lnSpc>
                <a:spcPct val="150000"/>
              </a:lnSpc>
              <a:spcBef>
                <a:spcPts val="357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58974" indent="-217664" algn="l" rtl="0" eaLnBrk="1" latinLnBrk="0" hangingPunct="1">
              <a:spcBef>
                <a:spcPts val="357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9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76638" indent="-217664" algn="l" rtl="0" eaLnBrk="1" latinLnBrk="0" hangingPunct="1">
              <a:spcBef>
                <a:spcPts val="357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4302" indent="-217664" algn="l" rtl="0" eaLnBrk="1" latinLnBrk="0" hangingPunct="1">
              <a:spcBef>
                <a:spcPts val="357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11965" indent="-217664" algn="l" rtl="0" eaLnBrk="1" latinLnBrk="0" hangingPunct="1">
              <a:spcBef>
                <a:spcPts val="357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727CA3"/>
              </a:buClr>
            </a:pPr>
            <a:r>
              <a:rPr lang="en-US" sz="2326" dirty="0" smtClean="0">
                <a:solidFill>
                  <a:prstClr val="black"/>
                </a:solidFill>
              </a:rPr>
              <a:t>Assisting during preparation, installation, operation and follow-up</a:t>
            </a:r>
          </a:p>
          <a:p>
            <a:pPr algn="just">
              <a:buClr>
                <a:srgbClr val="727CA3"/>
              </a:buClr>
            </a:pPr>
            <a:r>
              <a:rPr lang="en-US" sz="2326" dirty="0" smtClean="0">
                <a:solidFill>
                  <a:prstClr val="black"/>
                </a:solidFill>
              </a:rPr>
              <a:t>Advising in safety matters and radiation-protection</a:t>
            </a:r>
            <a:endParaRPr lang="en-US" sz="2326" dirty="0">
              <a:solidFill>
                <a:prstClr val="black"/>
              </a:solidFill>
            </a:endParaRPr>
          </a:p>
          <a:p>
            <a:pPr algn="just">
              <a:lnSpc>
                <a:spcPct val="120000"/>
              </a:lnSpc>
              <a:buClr>
                <a:srgbClr val="9FB8CD"/>
              </a:buClr>
            </a:pPr>
            <a:endParaRPr lang="en-GB" sz="2426" dirty="0" smtClean="0"/>
          </a:p>
          <a:p>
            <a:pPr algn="just">
              <a:lnSpc>
                <a:spcPct val="120000"/>
              </a:lnSpc>
              <a:buClr>
                <a:srgbClr val="9FB8CD"/>
              </a:buClr>
            </a:pPr>
            <a:endParaRPr lang="en-GB" sz="2426" dirty="0"/>
          </a:p>
        </p:txBody>
      </p:sp>
    </p:spTree>
    <p:extLst>
      <p:ext uri="{BB962C8B-B14F-4D97-AF65-F5344CB8AC3E}">
        <p14:creationId xmlns:p14="http://schemas.microsoft.com/office/powerpoint/2010/main" val="304594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Measurement 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545743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Provided with the expertise of various groups at CERN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Laser-Doppler vibrometer</a:t>
            </a:r>
          </a:p>
          <a:p>
            <a:pPr lvl="1"/>
            <a:r>
              <a:rPr lang="en-GB" dirty="0" smtClean="0"/>
              <a:t>Measuring surface velocities of several m/s</a:t>
            </a:r>
          </a:p>
          <a:p>
            <a:pPr lvl="1"/>
            <a:r>
              <a:rPr lang="en-GB" dirty="0" smtClean="0"/>
              <a:t>tens of MHz sampling</a:t>
            </a:r>
          </a:p>
          <a:p>
            <a:endParaRPr lang="en-GB" dirty="0" smtClean="0"/>
          </a:p>
          <a:p>
            <a:r>
              <a:rPr lang="en-GB" dirty="0" smtClean="0"/>
              <a:t>Optical high-speed recording</a:t>
            </a:r>
          </a:p>
          <a:p>
            <a:pPr lvl="1"/>
            <a:r>
              <a:rPr lang="en-GB" dirty="0" smtClean="0"/>
              <a:t>High-speed camera with several kHz frame rate</a:t>
            </a:r>
          </a:p>
          <a:p>
            <a:endParaRPr lang="en-GB" dirty="0" smtClean="0"/>
          </a:p>
          <a:p>
            <a:r>
              <a:rPr lang="en-GB" dirty="0"/>
              <a:t>Diamond </a:t>
            </a:r>
            <a:r>
              <a:rPr lang="en-GB" dirty="0" smtClean="0"/>
              <a:t>detectors, strain gauges, temperature sensors</a:t>
            </a:r>
            <a:r>
              <a:rPr lang="en-GB" dirty="0"/>
              <a:t> </a:t>
            </a:r>
            <a:r>
              <a:rPr lang="en-GB" dirty="0" smtClean="0"/>
              <a:t>…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Beam monitoring</a:t>
            </a:r>
          </a:p>
          <a:p>
            <a:pPr lvl="1"/>
            <a:r>
              <a:rPr lang="en-GB" dirty="0" smtClean="0"/>
              <a:t>High precision (&lt; </a:t>
            </a:r>
            <a:r>
              <a:rPr lang="en-GB" dirty="0"/>
              <a:t>0.1 mm</a:t>
            </a:r>
            <a:r>
              <a:rPr lang="en-GB" dirty="0" smtClean="0"/>
              <a:t>) alignment/survey to experimental tables/beam</a:t>
            </a:r>
          </a:p>
          <a:p>
            <a:pPr marL="457200" lvl="1" indent="0">
              <a:buNone/>
            </a:pPr>
            <a:r>
              <a:rPr lang="en-GB" dirty="0" smtClean="0"/>
              <a:t>	Based on BTV/air </a:t>
            </a:r>
            <a:r>
              <a:rPr lang="en-GB" dirty="0"/>
              <a:t>core current </a:t>
            </a:r>
            <a:r>
              <a:rPr lang="en-GB" dirty="0" smtClean="0"/>
              <a:t>transformer</a:t>
            </a:r>
          </a:p>
          <a:p>
            <a:pPr lvl="1"/>
            <a:r>
              <a:rPr lang="en-GB" dirty="0" smtClean="0"/>
              <a:t>Intensity monitoring</a:t>
            </a:r>
          </a:p>
          <a:p>
            <a:r>
              <a:rPr lang="en-GB" dirty="0" smtClean="0"/>
              <a:t>Radiation monitoring with </a:t>
            </a:r>
            <a:r>
              <a:rPr lang="en-GB" dirty="0" err="1" smtClean="0"/>
              <a:t>RadMons</a:t>
            </a:r>
            <a:r>
              <a:rPr lang="en-GB" dirty="0" smtClean="0"/>
              <a:t> and beam loss monitoring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34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532" y="1619225"/>
            <a:ext cx="2994616" cy="2313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262045" y="1691233"/>
            <a:ext cx="240052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Fast camera 	LDV</a:t>
            </a:r>
          </a:p>
          <a:p>
            <a:endParaRPr lang="en-GB" b="1" dirty="0">
              <a:solidFill>
                <a:schemeClr val="bg1"/>
              </a:solidFill>
            </a:endParaRPr>
          </a:p>
          <a:p>
            <a:endParaRPr lang="en-GB" b="1" dirty="0" smtClean="0">
              <a:solidFill>
                <a:schemeClr val="bg1"/>
              </a:solidFill>
            </a:endParaRPr>
          </a:p>
          <a:p>
            <a:endParaRPr lang="en-GB" b="1" dirty="0">
              <a:solidFill>
                <a:schemeClr val="bg1"/>
              </a:solidFill>
            </a:endParaRPr>
          </a:p>
          <a:p>
            <a:endParaRPr lang="en-GB" b="1" dirty="0" smtClean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	</a:t>
            </a:r>
            <a:r>
              <a:rPr lang="en-GB" b="1" dirty="0" smtClean="0">
                <a:solidFill>
                  <a:schemeClr val="bg1"/>
                </a:solidFill>
              </a:rPr>
              <a:t>	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9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Facility extensions and improvements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Fabich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484784"/>
            <a:ext cx="8226425" cy="496855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Hot cell for HRM users</a:t>
            </a:r>
          </a:p>
          <a:p>
            <a:pPr lvl="1"/>
            <a:r>
              <a:rPr lang="en-GB" dirty="0" smtClean="0"/>
              <a:t>Potentially in collaboration with PSI</a:t>
            </a:r>
          </a:p>
          <a:p>
            <a:endParaRPr lang="en-GB" dirty="0" smtClean="0"/>
          </a:p>
          <a:p>
            <a:r>
              <a:rPr lang="en-GB" dirty="0" smtClean="0"/>
              <a:t>Surface lab: full mock-up scenario of TNC/TT61+feed-throughs</a:t>
            </a:r>
          </a:p>
          <a:p>
            <a:pPr lvl="1"/>
            <a:r>
              <a:rPr lang="en-GB" dirty="0" smtClean="0"/>
              <a:t>Also reduces working hours in tunnel</a:t>
            </a:r>
          </a:p>
          <a:p>
            <a:endParaRPr lang="en-GB" dirty="0" smtClean="0"/>
          </a:p>
          <a:p>
            <a:r>
              <a:rPr lang="en-GB" dirty="0" smtClean="0"/>
              <a:t>Infrastructure for cryogenic experiments</a:t>
            </a:r>
          </a:p>
          <a:p>
            <a:endParaRPr lang="en-GB" dirty="0" smtClean="0"/>
          </a:p>
          <a:p>
            <a:r>
              <a:rPr lang="en-GB" dirty="0" smtClean="0"/>
              <a:t>Develop/identify </a:t>
            </a:r>
            <a:r>
              <a:rPr lang="en-GB" dirty="0"/>
              <a:t>common instrumentation</a:t>
            </a:r>
          </a:p>
          <a:p>
            <a:pPr lvl="1"/>
            <a:r>
              <a:rPr lang="en-GB" dirty="0"/>
              <a:t>Preclude redundant developments of identical systems</a:t>
            </a:r>
          </a:p>
          <a:p>
            <a:pPr lvl="1"/>
            <a:r>
              <a:rPr lang="en-GB" dirty="0"/>
              <a:t>Develop instrumentation and read-out as a facility service</a:t>
            </a:r>
          </a:p>
          <a:p>
            <a:endParaRPr lang="en-GB" dirty="0" smtClean="0"/>
          </a:p>
          <a:p>
            <a:r>
              <a:rPr lang="en-GB" dirty="0" smtClean="0"/>
              <a:t>Beam </a:t>
            </a:r>
            <a:r>
              <a:rPr lang="en-GB" dirty="0"/>
              <a:t>monitoring</a:t>
            </a:r>
          </a:p>
          <a:p>
            <a:pPr lvl="1"/>
            <a:r>
              <a:rPr lang="en-GB" dirty="0" smtClean="0"/>
              <a:t>Units </a:t>
            </a:r>
            <a:r>
              <a:rPr lang="en-GB" dirty="0"/>
              <a:t>of BPKG/BTV available to </a:t>
            </a:r>
            <a:r>
              <a:rPr lang="en-GB" dirty="0" smtClean="0"/>
              <a:t>experiments</a:t>
            </a:r>
          </a:p>
          <a:p>
            <a:pPr lvl="1"/>
            <a:r>
              <a:rPr lang="en-GB" dirty="0" smtClean="0"/>
              <a:t>Beam sigma measurement in the full range</a:t>
            </a:r>
          </a:p>
          <a:p>
            <a:pPr lvl="2"/>
            <a:r>
              <a:rPr lang="en-GB" dirty="0" smtClean="0"/>
              <a:t>BTV, diamond detectors</a:t>
            </a:r>
            <a:endParaRPr lang="en-GB" dirty="0"/>
          </a:p>
          <a:p>
            <a:pPr lvl="1"/>
            <a:r>
              <a:rPr lang="en-GB" dirty="0" smtClean="0"/>
              <a:t>Performance to be established/documented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741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Content Placeholder 1"/>
          <p:cNvSpPr>
            <a:spLocks noGrp="1"/>
          </p:cNvSpPr>
          <p:nvPr>
            <p:ph idx="1"/>
          </p:nvPr>
        </p:nvSpPr>
        <p:spPr>
          <a:xfrm>
            <a:off x="4583113" y="1924104"/>
            <a:ext cx="4359275" cy="934435"/>
          </a:xfrm>
        </p:spPr>
        <p:txBody>
          <a:bodyPr>
            <a:normAutofit lnSpcReduction="10000"/>
          </a:bodyPr>
          <a:lstStyle/>
          <a:p>
            <a:pPr marL="303213" lvl="1" indent="0">
              <a:buFont typeface="Symbol" charset="0"/>
              <a:buNone/>
            </a:pPr>
            <a:r>
              <a:rPr lang="en-US" sz="1200" dirty="0" smtClean="0">
                <a:latin typeface="Candara" charset="0"/>
              </a:rPr>
              <a:t>ALTERNATIVE:</a:t>
            </a:r>
            <a:endParaRPr lang="en-US" sz="1200" dirty="0">
              <a:latin typeface="Candara" charset="0"/>
            </a:endParaRPr>
          </a:p>
          <a:p>
            <a:r>
              <a:rPr lang="en-US" sz="1400" dirty="0">
                <a:latin typeface="Candara" charset="0"/>
              </a:rPr>
              <a:t> Investigating the possibility to perform Beam size measurement on the experimental tank entrance window observing Black-body radiation</a:t>
            </a:r>
            <a:endParaRPr lang="en-US" sz="1200" dirty="0">
              <a:latin typeface="Candara" charset="0"/>
            </a:endParaRPr>
          </a:p>
        </p:txBody>
      </p:sp>
      <p:sp>
        <p:nvSpPr>
          <p:cNvPr id="32770" name="Title 2"/>
          <p:cNvSpPr>
            <a:spLocks noGrp="1"/>
          </p:cNvSpPr>
          <p:nvPr>
            <p:ph type="title"/>
          </p:nvPr>
        </p:nvSpPr>
        <p:spPr>
          <a:xfrm>
            <a:off x="95797" y="50152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ndara" charset="0"/>
              </a:rPr>
              <a:t>Beam sigma to be measured in the full intensity range </a:t>
            </a:r>
            <a:endParaRPr lang="en-US" dirty="0">
              <a:latin typeface="Candara" charset="0"/>
            </a:endParaRPr>
          </a:p>
        </p:txBody>
      </p:sp>
      <p:pic>
        <p:nvPicPr>
          <p:cNvPr id="32771" name="Picture 1" descr="image00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333" y="2780928"/>
            <a:ext cx="2407055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62" r="9717" b="13924"/>
          <a:stretch>
            <a:fillRect/>
          </a:stretch>
        </p:blipFill>
        <p:spPr bwMode="auto">
          <a:xfrm>
            <a:off x="4828129" y="2780928"/>
            <a:ext cx="1544829" cy="1559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4583112" y="4088524"/>
            <a:ext cx="4359275" cy="233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2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charset="0"/>
              <a:buChar char="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3213" lvl="1" indent="0">
              <a:buFont typeface="Symbol" charset="0"/>
              <a:buNone/>
              <a:defRPr/>
            </a:pPr>
            <a:endParaRPr lang="en-US" sz="1200" dirty="0" smtClean="0">
              <a:latin typeface="Candara" charset="0"/>
            </a:endParaRPr>
          </a:p>
          <a:p>
            <a:pPr>
              <a:defRPr/>
            </a:pPr>
            <a:r>
              <a:rPr lang="en-US" sz="1400" dirty="0" smtClean="0">
                <a:latin typeface="Candara" charset="0"/>
              </a:rPr>
              <a:t>To get the best profile of the beam, we should use longer </a:t>
            </a:r>
            <a:r>
              <a:rPr lang="en-US" sz="1400" dirty="0" err="1" smtClean="0">
                <a:latin typeface="Candara" charset="0"/>
              </a:rPr>
              <a:t>wavelentgh</a:t>
            </a:r>
            <a:r>
              <a:rPr lang="en-US" sz="1400" dirty="0" smtClean="0">
                <a:latin typeface="Candara" charset="0"/>
              </a:rPr>
              <a:t> (8-14um)</a:t>
            </a:r>
          </a:p>
          <a:p>
            <a:pPr>
              <a:defRPr/>
            </a:pPr>
            <a:endParaRPr lang="en-US" sz="1200" dirty="0" smtClean="0">
              <a:latin typeface="Candara" charset="0"/>
            </a:endParaRPr>
          </a:p>
          <a:p>
            <a:pPr>
              <a:defRPr/>
            </a:pPr>
            <a:r>
              <a:rPr lang="en-US" sz="1200" dirty="0" smtClean="0">
                <a:latin typeface="Candara" charset="0"/>
              </a:rPr>
              <a:t>IR camera from BI can be tested at some point.</a:t>
            </a:r>
          </a:p>
          <a:p>
            <a:pPr lvl="1">
              <a:defRPr/>
            </a:pPr>
            <a:r>
              <a:rPr lang="en-US" sz="1200" dirty="0" smtClean="0">
                <a:latin typeface="Candara" charset="0"/>
              </a:rPr>
              <a:t>Less photons at longer </a:t>
            </a:r>
            <a:r>
              <a:rPr lang="en-US" sz="1200" dirty="0" smtClean="0">
                <a:latin typeface="Symbol" charset="2"/>
                <a:cs typeface="Symbol" charset="2"/>
              </a:rPr>
              <a:t>l</a:t>
            </a:r>
            <a:r>
              <a:rPr lang="en-US" sz="1200" dirty="0" smtClean="0">
                <a:latin typeface="Candara" charset="0"/>
              </a:rPr>
              <a:t> – is the camera sensitive enough</a:t>
            </a:r>
          </a:p>
          <a:p>
            <a:pPr lvl="1">
              <a:defRPr/>
            </a:pPr>
            <a:r>
              <a:rPr lang="en-US" sz="1200" dirty="0" smtClean="0">
                <a:latin typeface="Candara" charset="0"/>
              </a:rPr>
              <a:t>Still some distortion of the image. Thermal image profile will be smaller than the real beam profile</a:t>
            </a:r>
          </a:p>
          <a:p>
            <a:pPr lvl="1">
              <a:defRPr/>
            </a:pPr>
            <a:r>
              <a:rPr lang="en-US" sz="1200" dirty="0" smtClean="0">
                <a:latin typeface="Candara" charset="0"/>
              </a:rPr>
              <a:t>Would require an optical line since the camera are not rad-hard digital camera</a:t>
            </a:r>
          </a:p>
          <a:p>
            <a:pPr marL="303213" lvl="1" indent="0">
              <a:buFont typeface="Symbol" charset="0"/>
              <a:buNone/>
              <a:defRPr/>
            </a:pPr>
            <a:endParaRPr lang="en-US" sz="1200" dirty="0">
              <a:latin typeface="Candara" charset="0"/>
            </a:endParaRPr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87787"/>
            <a:ext cx="3872477" cy="3801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1"/>
          <p:cNvSpPr txBox="1">
            <a:spLocks/>
          </p:cNvSpPr>
          <p:nvPr/>
        </p:nvSpPr>
        <p:spPr>
          <a:xfrm>
            <a:off x="48558" y="1772816"/>
            <a:ext cx="4359275" cy="46647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3213" lvl="1" indent="0">
              <a:buFont typeface="Symbol" charset="0"/>
              <a:buNone/>
            </a:pPr>
            <a:r>
              <a:rPr lang="en-US" sz="1600" dirty="0" smtClean="0">
                <a:latin typeface="Candara" charset="0"/>
              </a:rPr>
              <a:t>BTV screen with variable screen materials</a:t>
            </a:r>
          </a:p>
          <a:p>
            <a:pPr marL="303213" lvl="1" indent="0">
              <a:buFont typeface="Symbol" charset="0"/>
              <a:buNone/>
            </a:pPr>
            <a:endParaRPr lang="en-US" sz="1600" dirty="0" smtClean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 smtClean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 smtClean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 smtClean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 smtClean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 smtClean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 smtClean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 smtClean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endParaRPr lang="en-US" sz="1600" dirty="0">
              <a:latin typeface="Candara" charset="0"/>
            </a:endParaRPr>
          </a:p>
          <a:p>
            <a:pPr marL="303213" lvl="1" indent="0">
              <a:buFont typeface="Symbol" charset="0"/>
              <a:buNone/>
            </a:pPr>
            <a:r>
              <a:rPr lang="en-US" sz="1600" dirty="0" smtClean="0">
                <a:latin typeface="Candara" charset="0"/>
              </a:rPr>
              <a:t>Camera to be located outside target area</a:t>
            </a:r>
            <a:endParaRPr lang="en-US" sz="1600" dirty="0">
              <a:latin typeface="Candar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3568666">
            <a:off x="7605161" y="1329669"/>
            <a:ext cx="20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Courtesy: T. Lefevre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0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levels in TT61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Fabich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484784"/>
            <a:ext cx="8435280" cy="478901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1e15 protons on target (1 experiment)</a:t>
            </a:r>
          </a:p>
          <a:p>
            <a:r>
              <a:rPr lang="en-GB" dirty="0" smtClean="0"/>
              <a:t>Thick target – 2 nuclear interaction lengths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Maximum </a:t>
            </a:r>
            <a:r>
              <a:rPr lang="en-GB" dirty="0"/>
              <a:t>radiation levels: </a:t>
            </a:r>
            <a:r>
              <a:rPr lang="en-GB" dirty="0">
                <a:solidFill>
                  <a:srgbClr val="002060"/>
                </a:solidFill>
              </a:rPr>
              <a:t>1e6 to 1e7 </a:t>
            </a:r>
            <a:r>
              <a:rPr lang="en-GB" dirty="0" smtClean="0">
                <a:solidFill>
                  <a:srgbClr val="002060"/>
                </a:solidFill>
              </a:rPr>
              <a:t>heh/cm2 at electronics in TT61</a:t>
            </a:r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Further improvements only by increasing distance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TNC </a:t>
            </a:r>
            <a:r>
              <a:rPr lang="en-GB" dirty="0"/>
              <a:t>a</a:t>
            </a:r>
            <a:r>
              <a:rPr lang="en-GB" dirty="0" smtClean="0"/>
              <a:t>nnual dose (for 1e16 pot): 1-5 </a:t>
            </a:r>
            <a:r>
              <a:rPr lang="en-GB" dirty="0" err="1" smtClean="0"/>
              <a:t>kGy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2388623" y="2404512"/>
            <a:ext cx="4348188" cy="2256051"/>
            <a:chOff x="2573349" y="2276872"/>
            <a:chExt cx="4348188" cy="2256051"/>
          </a:xfrm>
        </p:grpSpPr>
        <p:pic>
          <p:nvPicPr>
            <p:cNvPr id="1026" name="Picture 2" descr="part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3349" y="2276872"/>
              <a:ext cx="3840088" cy="225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 rot="5400000">
              <a:off x="5627529" y="3235620"/>
              <a:ext cx="2249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Courtesy: N. Charitonidis</a:t>
              </a:r>
              <a:endParaRPr lang="en-GB" sz="16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80472" y="2985330"/>
              <a:ext cx="646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TT61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85415" y="3541432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TNC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837110" y="2307778"/>
              <a:ext cx="25293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Hadron </a:t>
              </a:r>
              <a:r>
                <a:rPr lang="en-GB" dirty="0" err="1"/>
                <a:t>fluence</a:t>
              </a:r>
              <a:r>
                <a:rPr lang="en-GB" dirty="0"/>
                <a:t> &gt;20 MeV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090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51" y="2080356"/>
            <a:ext cx="8183205" cy="2720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Tungsten powder target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38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259632" y="4796752"/>
            <a:ext cx="66967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Trough with tungsten grains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9512" y="5084784"/>
            <a:ext cx="1080120" cy="0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496" y="5073559"/>
            <a:ext cx="1408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proton beam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r>
              <a:rPr lang="en-GB" dirty="0" smtClean="0"/>
              <a:t>Collaboration RAL-CERN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34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60848"/>
            <a:ext cx="8229600" cy="27294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Tungsten powder target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39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259632" y="4796752"/>
            <a:ext cx="66967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Different grain sizes along beam direction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7956376" y="5072039"/>
            <a:ext cx="864096" cy="400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flipH="1">
            <a:off x="8100392" y="5035953"/>
            <a:ext cx="1260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proton beam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Content Placeholder 12"/>
          <p:cNvSpPr txBox="1">
            <a:spLocks/>
          </p:cNvSpPr>
          <p:nvPr/>
        </p:nvSpPr>
        <p:spPr>
          <a:xfrm>
            <a:off x="3805931" y="1380904"/>
            <a:ext cx="5338936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/>
              <a:t>High speed imaging provided by EN/EA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707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Motivation to 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1"/>
            <a:ext cx="8229600" cy="5159599"/>
          </a:xfrm>
        </p:spPr>
        <p:txBody>
          <a:bodyPr>
            <a:noAutofit/>
          </a:bodyPr>
          <a:lstStyle/>
          <a:p>
            <a:r>
              <a:rPr lang="en-GB" sz="1400" dirty="0" smtClean="0"/>
              <a:t>Beam </a:t>
            </a:r>
            <a:r>
              <a:rPr lang="en-GB" sz="1400" dirty="0" smtClean="0"/>
              <a:t>intensity </a:t>
            </a:r>
            <a:r>
              <a:rPr lang="en-GB" sz="1400" dirty="0"/>
              <a:t>increases in particle </a:t>
            </a:r>
            <a:r>
              <a:rPr lang="en-GB" sz="1400" dirty="0" smtClean="0"/>
              <a:t>accelerators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en-GB" sz="1200" dirty="0">
                <a:solidFill>
                  <a:srgbClr val="1F497D">
                    <a:lumMod val="75000"/>
                  </a:srgbClr>
                </a:solidFill>
              </a:rPr>
              <a:t>materials of near-beam equipment must be able to withstand the higher energy </a:t>
            </a:r>
            <a:r>
              <a:rPr lang="en-GB" sz="1200" dirty="0" smtClean="0">
                <a:solidFill>
                  <a:srgbClr val="1F497D">
                    <a:lumMod val="75000"/>
                  </a:srgbClr>
                </a:solidFill>
              </a:rPr>
              <a:t>deposition/radiation</a:t>
            </a:r>
            <a:endParaRPr lang="en-GB" sz="1200" dirty="0" smtClean="0"/>
          </a:p>
          <a:p>
            <a:endParaRPr lang="en-GB" sz="1400" dirty="0"/>
          </a:p>
          <a:p>
            <a:r>
              <a:rPr lang="en-GB" sz="1400" dirty="0" smtClean="0"/>
              <a:t>Testing in an existing facility is difficult/inconvenient</a:t>
            </a:r>
          </a:p>
          <a:p>
            <a:pPr marL="457200" lvl="1" indent="0">
              <a:buNone/>
            </a:pPr>
            <a:r>
              <a:rPr lang="en-GB" sz="1200" dirty="0" smtClean="0"/>
              <a:t>Typically an accelerator is already used for physics</a:t>
            </a:r>
          </a:p>
          <a:p>
            <a:pPr lvl="1"/>
            <a:r>
              <a:rPr lang="en-GB" sz="1200" dirty="0" smtClean="0"/>
              <a:t>Limited in access for installation works</a:t>
            </a:r>
          </a:p>
          <a:p>
            <a:pPr lvl="1"/>
            <a:r>
              <a:rPr lang="en-GB" sz="1200" dirty="0" smtClean="0"/>
              <a:t>Limited in space along the beam line</a:t>
            </a:r>
          </a:p>
          <a:p>
            <a:pPr lvl="1"/>
            <a:r>
              <a:rPr lang="en-GB" sz="1200" dirty="0" smtClean="0"/>
              <a:t>Missing infrastructure</a:t>
            </a:r>
          </a:p>
          <a:p>
            <a:pPr lvl="1"/>
            <a:r>
              <a:rPr lang="en-GB" sz="1200" dirty="0"/>
              <a:t>Limited in beam </a:t>
            </a:r>
            <a:r>
              <a:rPr lang="en-GB" sz="1200" dirty="0" smtClean="0"/>
              <a:t>time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Request </a:t>
            </a:r>
            <a:r>
              <a:rPr lang="en-GB" sz="1400" dirty="0">
                <a:solidFill>
                  <a:srgbClr val="FF0000"/>
                </a:solidFill>
              </a:rPr>
              <a:t>for a </a:t>
            </a:r>
            <a:r>
              <a:rPr lang="en-GB" sz="1400" b="1" dirty="0">
                <a:solidFill>
                  <a:srgbClr val="FF0000"/>
                </a:solidFill>
              </a:rPr>
              <a:t>dedicated</a:t>
            </a:r>
            <a:r>
              <a:rPr lang="en-GB" sz="1400" dirty="0">
                <a:solidFill>
                  <a:srgbClr val="FF0000"/>
                </a:solidFill>
              </a:rPr>
              <a:t> test </a:t>
            </a:r>
            <a:r>
              <a:rPr lang="en-GB" sz="1400" dirty="0" smtClean="0">
                <a:solidFill>
                  <a:srgbClr val="FF0000"/>
                </a:solidFill>
              </a:rPr>
              <a:t>facility:</a:t>
            </a:r>
            <a:endParaRPr lang="en-GB" sz="1400" dirty="0" smtClean="0"/>
          </a:p>
          <a:p>
            <a:r>
              <a:rPr lang="en-GB" sz="1400" b="1" dirty="0" err="1" smtClean="0">
                <a:solidFill>
                  <a:schemeClr val="accent3">
                    <a:lumMod val="75000"/>
                  </a:schemeClr>
                </a:solidFill>
              </a:rPr>
              <a:t>HighRadMat</a:t>
            </a:r>
            <a:r>
              <a:rPr lang="en-GB" sz="1400" b="1" dirty="0" smtClean="0">
                <a:solidFill>
                  <a:schemeClr val="accent3">
                    <a:lumMod val="75000"/>
                  </a:schemeClr>
                </a:solidFill>
              </a:rPr>
              <a:t> - Hi</a:t>
            </a:r>
            <a:r>
              <a:rPr lang="en-GB" sz="1400" dirty="0" smtClean="0">
                <a:solidFill>
                  <a:schemeClr val="accent3">
                    <a:lumMod val="75000"/>
                  </a:schemeClr>
                </a:solidFill>
              </a:rPr>
              <a:t>gh </a:t>
            </a:r>
            <a:r>
              <a:rPr lang="en-GB" sz="1400" b="1" dirty="0" smtClean="0">
                <a:solidFill>
                  <a:schemeClr val="accent3">
                    <a:lumMod val="75000"/>
                  </a:schemeClr>
                </a:solidFill>
              </a:rPr>
              <a:t>Rad</a:t>
            </a:r>
            <a:r>
              <a:rPr lang="en-GB" sz="1400" dirty="0" smtClean="0">
                <a:solidFill>
                  <a:schemeClr val="accent3">
                    <a:lumMod val="75000"/>
                  </a:schemeClr>
                </a:solidFill>
              </a:rPr>
              <a:t>iation to </a:t>
            </a:r>
            <a:r>
              <a:rPr lang="en-GB" sz="1400" b="1" dirty="0" smtClean="0">
                <a:solidFill>
                  <a:schemeClr val="accent3">
                    <a:lumMod val="75000"/>
                  </a:schemeClr>
                </a:solidFill>
              </a:rPr>
              <a:t>Mat</a:t>
            </a:r>
            <a:r>
              <a:rPr lang="en-GB" sz="1400" dirty="0" smtClean="0">
                <a:solidFill>
                  <a:schemeClr val="accent3">
                    <a:lumMod val="75000"/>
                  </a:schemeClr>
                </a:solidFill>
              </a:rPr>
              <a:t>erials</a:t>
            </a:r>
          </a:p>
          <a:p>
            <a:pPr marL="457200" lvl="1" indent="0">
              <a:buNone/>
            </a:pPr>
            <a:r>
              <a:rPr lang="en-GB" sz="1200" dirty="0" smtClean="0"/>
              <a:t>Initiated and executed by R. </a:t>
            </a:r>
            <a:r>
              <a:rPr lang="en-GB" sz="1200" dirty="0" err="1" smtClean="0"/>
              <a:t>Assmann</a:t>
            </a:r>
            <a:r>
              <a:rPr lang="en-GB" sz="1200" dirty="0" smtClean="0"/>
              <a:t> and I. Efthymiopoulos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Facility </a:t>
            </a:r>
            <a:r>
              <a:rPr lang="en-GB" sz="1400" dirty="0" smtClean="0"/>
              <a:t>target:</a:t>
            </a:r>
          </a:p>
          <a:p>
            <a:pPr lvl="1"/>
            <a:r>
              <a:rPr lang="en-GB" sz="1200" dirty="0" smtClean="0"/>
              <a:t>provide irradiation area with beams similar to LHC injection regime</a:t>
            </a:r>
          </a:p>
          <a:p>
            <a:pPr lvl="1"/>
            <a:r>
              <a:rPr lang="en-GB" sz="1200" dirty="0" smtClean="0"/>
              <a:t>with scanning possibilities in intensity and spot size</a:t>
            </a:r>
          </a:p>
          <a:p>
            <a:pPr lvl="1"/>
            <a:r>
              <a:rPr lang="en-GB" sz="1200" dirty="0" smtClean="0"/>
              <a:t>Designed for single-pulse experiments (long-term irradiation is excluded for operational aspects)</a:t>
            </a:r>
            <a:endParaRPr lang="en-GB" sz="12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Applications:</a:t>
            </a:r>
          </a:p>
          <a:p>
            <a:r>
              <a:rPr lang="en-GB" sz="1400" dirty="0" smtClean="0"/>
              <a:t>machine </a:t>
            </a:r>
            <a:r>
              <a:rPr lang="en-GB" sz="1400" dirty="0"/>
              <a:t>components, </a:t>
            </a:r>
            <a:r>
              <a:rPr lang="en-GB" sz="1400" dirty="0" smtClean="0"/>
              <a:t>protection </a:t>
            </a:r>
            <a:r>
              <a:rPr lang="en-GB" sz="1400" dirty="0"/>
              <a:t>devices, </a:t>
            </a:r>
            <a:r>
              <a:rPr lang="en-GB" sz="1400" dirty="0" smtClean="0"/>
              <a:t>targets, material </a:t>
            </a:r>
            <a:r>
              <a:rPr lang="en-GB" sz="1400" dirty="0"/>
              <a:t>studies, </a:t>
            </a:r>
            <a:r>
              <a:rPr lang="en-GB" sz="1400" dirty="0" smtClean="0"/>
              <a:t>detector testing, electronics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275" y="1772816"/>
            <a:ext cx="4212032" cy="267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9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logo-final_low-re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0"/>
            <a:ext cx="4731985" cy="124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tobedeleted\CERN's accelerator complex2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89" y="4178193"/>
            <a:ext cx="2936624" cy="189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727797" y="4909774"/>
            <a:ext cx="576064" cy="432048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299835" y="971394"/>
            <a:ext cx="8716117" cy="461784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Dedicated user facility for studying the impact of intense, pulsed beams on material </a:t>
            </a:r>
            <a:r>
              <a:rPr lang="en-GB" dirty="0" smtClean="0"/>
              <a:t>	</a:t>
            </a:r>
            <a:r>
              <a:rPr lang="en-GB" b="1" dirty="0" smtClean="0"/>
              <a:t>	</a:t>
            </a:r>
            <a:r>
              <a:rPr lang="en-GB" sz="1400" b="1" dirty="0" smtClean="0"/>
              <a:t>		</a:t>
            </a:r>
            <a:r>
              <a:rPr lang="en-GB" sz="1400" b="1" dirty="0" smtClean="0"/>
              <a:t>	</a:t>
            </a:r>
            <a:r>
              <a:rPr lang="en-GB" sz="1400" b="1" dirty="0" smtClean="0"/>
              <a:t>								</a:t>
            </a:r>
            <a:r>
              <a:rPr lang="en-GB" sz="1400" b="1" dirty="0" smtClean="0"/>
              <a:t>	</a:t>
            </a:r>
            <a:r>
              <a:rPr lang="en-GB" sz="1400" dirty="0" smtClean="0">
                <a:hlinkClick r:id="rId5"/>
              </a:rPr>
              <a:t>http://cern.ch/hiradmat</a:t>
            </a:r>
            <a:r>
              <a:rPr lang="en-GB" sz="1400" dirty="0" smtClean="0"/>
              <a:t> </a:t>
            </a: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				Operated by EN/EA supported by BE/OP, RP and EN/HE</a:t>
            </a:r>
          </a:p>
          <a:p>
            <a:pPr marL="0" indent="0">
              <a:buNone/>
            </a:pPr>
            <a:r>
              <a:rPr lang="en-GB" sz="1400" dirty="0"/>
              <a:t>	</a:t>
            </a:r>
            <a:r>
              <a:rPr lang="en-GB" sz="1400" dirty="0" smtClean="0"/>
              <a:t>			providing support to visiting user collaborations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1292" y="2362329"/>
            <a:ext cx="5241268" cy="250788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5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224913" y="1916832"/>
            <a:ext cx="3475238" cy="2261361"/>
            <a:chOff x="1691680" y="1340768"/>
            <a:chExt cx="5620210" cy="284670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91680" y="1340768"/>
              <a:ext cx="5441239" cy="284670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 rot="823062">
              <a:off x="1879880" y="2418271"/>
              <a:ext cx="18100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Target area (TNC)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 rot="823062">
              <a:off x="2267666" y="2705638"/>
              <a:ext cx="646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TT61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 rot="711018">
              <a:off x="3392503" y="3270402"/>
              <a:ext cx="471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TI2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 rot="2257694">
              <a:off x="5513047" y="2814229"/>
              <a:ext cx="9525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HRM CR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94094" y="1915541"/>
              <a:ext cx="1617796" cy="1162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HRM</a:t>
              </a:r>
            </a:p>
            <a:p>
              <a:r>
                <a:rPr lang="en-GB" dirty="0" smtClean="0"/>
                <a:t>surface lab</a:t>
              </a:r>
              <a:endParaRPr lang="en-GB" dirty="0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83968" y="5858313"/>
            <a:ext cx="4356854" cy="996073"/>
          </a:xfrm>
          <a:prstGeom prst="rect">
            <a:avLst/>
          </a:prstGeom>
        </p:spPr>
      </p:pic>
      <p:sp>
        <p:nvSpPr>
          <p:cNvPr id="6" name="Rectangular Callout 5"/>
          <p:cNvSpPr/>
          <p:nvPr/>
        </p:nvSpPr>
        <p:spPr>
          <a:xfrm>
            <a:off x="198263" y="1905642"/>
            <a:ext cx="3391222" cy="2560641"/>
          </a:xfrm>
          <a:prstGeom prst="wedgeRectCallout">
            <a:avLst>
              <a:gd name="adj1" fmla="val -26860"/>
              <a:gd name="adj2" fmla="val 73423"/>
            </a:avLst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ular Callout 21"/>
          <p:cNvSpPr/>
          <p:nvPr/>
        </p:nvSpPr>
        <p:spPr>
          <a:xfrm>
            <a:off x="3844138" y="2347882"/>
            <a:ext cx="5288422" cy="2561891"/>
          </a:xfrm>
          <a:prstGeom prst="wedgeRectCallout">
            <a:avLst>
              <a:gd name="adj1" fmla="val -99481"/>
              <a:gd name="adj2" fmla="val -25676"/>
            </a:avLst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06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Similar </a:t>
            </a:r>
            <a:r>
              <a:rPr lang="en-GB" dirty="0"/>
              <a:t>to LHC injection</a:t>
            </a:r>
          </a:p>
          <a:p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Single </a:t>
            </a:r>
            <a:r>
              <a:rPr lang="en-GB" dirty="0" smtClean="0"/>
              <a:t>pulses</a:t>
            </a:r>
            <a:endParaRPr lang="en-GB" dirty="0"/>
          </a:p>
          <a:p>
            <a:pPr lvl="1"/>
            <a:r>
              <a:rPr lang="en-GB" dirty="0"/>
              <a:t>Typically 100 pulses per experiment (10/year)</a:t>
            </a:r>
          </a:p>
          <a:p>
            <a:pPr lvl="1"/>
            <a:r>
              <a:rPr lang="en-GB" dirty="0"/>
              <a:t>Limitation on air activation</a:t>
            </a:r>
          </a:p>
          <a:p>
            <a:pPr lvl="1"/>
            <a:r>
              <a:rPr lang="en-GB" dirty="0"/>
              <a:t>Allow personnel access to irradiation area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For </a:t>
            </a:r>
            <a:r>
              <a:rPr lang="en-GB" dirty="0" smtClean="0"/>
              <a:t>long-term irradiation studies: </a:t>
            </a:r>
            <a:r>
              <a:rPr lang="en-GB" dirty="0" smtClean="0"/>
              <a:t>GSI, BNL-BLIP, IRRAD, CC60, GIF, GSI, AREVA 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6</a:t>
            </a:fld>
            <a:endParaRPr lang="en-GB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323018" y="2219685"/>
            <a:ext cx="3528393" cy="135325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Variable pulse intensity</a:t>
            </a:r>
          </a:p>
          <a:p>
            <a:r>
              <a:rPr lang="en-GB" dirty="0"/>
              <a:t>Variable </a:t>
            </a:r>
            <a:r>
              <a:rPr lang="en-GB" dirty="0" smtClean="0"/>
              <a:t>bunch sequence</a:t>
            </a:r>
          </a:p>
          <a:p>
            <a:r>
              <a:rPr lang="en-GB" dirty="0" smtClean="0"/>
              <a:t>Variable beam focus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02" y="2170828"/>
            <a:ext cx="4299792" cy="17694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294" y="3435657"/>
            <a:ext cx="1533493" cy="108653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530" y="4471465"/>
            <a:ext cx="1533493" cy="108653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2231668">
            <a:off x="7776525" y="3801815"/>
            <a:ext cx="1385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C. </a:t>
            </a:r>
            <a:r>
              <a:rPr lang="en-GB" sz="1200" dirty="0" err="1" smtClean="0"/>
              <a:t>Hessler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2645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Maximum beam </a:t>
            </a:r>
            <a:r>
              <a:rPr lang="en-GB" dirty="0" smtClean="0"/>
              <a:t>intensity/density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Fabich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412776"/>
            <a:ext cx="8226425" cy="451686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Eagerly </a:t>
            </a:r>
            <a:r>
              <a:rPr lang="en-GB" sz="2000" dirty="0" smtClean="0"/>
              <a:t>waiting for nominal LIU intensities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Increasing from </a:t>
            </a:r>
            <a:r>
              <a:rPr lang="en-GB" sz="2000" dirty="0"/>
              <a:t>1.3e11 to 2e11 </a:t>
            </a:r>
            <a:r>
              <a:rPr lang="en-GB" sz="2000" dirty="0" smtClean="0"/>
              <a:t>protons/bunch</a:t>
            </a:r>
          </a:p>
          <a:p>
            <a:r>
              <a:rPr lang="en-GB" sz="2000" dirty="0"/>
              <a:t>Required for </a:t>
            </a:r>
            <a:r>
              <a:rPr lang="en-GB" sz="2000" dirty="0" smtClean="0"/>
              <a:t>full testing </a:t>
            </a:r>
            <a:r>
              <a:rPr lang="en-GB" sz="2000" dirty="0" smtClean="0"/>
              <a:t>in </a:t>
            </a:r>
            <a:r>
              <a:rPr lang="en-GB" sz="2000" dirty="0"/>
              <a:t>the </a:t>
            </a:r>
            <a:r>
              <a:rPr lang="en-GB" sz="2000" dirty="0" smtClean="0"/>
              <a:t>regime of HL-LHC and beyond</a:t>
            </a:r>
            <a:endParaRPr lang="en-GB" sz="2000" dirty="0"/>
          </a:p>
          <a:p>
            <a:r>
              <a:rPr lang="en-GB" sz="2000" dirty="0" smtClean="0"/>
              <a:t>Only </a:t>
            </a:r>
            <a:r>
              <a:rPr lang="en-GB" sz="2000" dirty="0" smtClean="0"/>
              <a:t>available after LS2 (beyond LS2)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Already today, HiRadMat achieves future energy densities in targets</a:t>
            </a:r>
          </a:p>
          <a:p>
            <a:r>
              <a:rPr lang="en-GB" sz="2000" dirty="0" smtClean="0"/>
              <a:t>focussing </a:t>
            </a:r>
            <a:r>
              <a:rPr lang="en-GB" sz="2000" dirty="0"/>
              <a:t>beam </a:t>
            </a:r>
            <a:r>
              <a:rPr lang="en-GB" sz="2000" dirty="0" smtClean="0"/>
              <a:t>spot </a:t>
            </a:r>
            <a:r>
              <a:rPr lang="en-GB" sz="2000" dirty="0"/>
              <a:t>down to </a:t>
            </a:r>
            <a:r>
              <a:rPr lang="en-GB" sz="2000" dirty="0" smtClean="0"/>
              <a:t>sub-</a:t>
            </a:r>
            <a:r>
              <a:rPr lang="en-GB" sz="2000" dirty="0" err="1" smtClean="0"/>
              <a:t>millimeter</a:t>
            </a:r>
            <a:r>
              <a:rPr lang="en-GB" sz="2000" dirty="0" smtClean="0"/>
              <a:t> </a:t>
            </a:r>
            <a:r>
              <a:rPr lang="en-GB" sz="2000" dirty="0" smtClean="0"/>
              <a:t>range</a:t>
            </a:r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07723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GlassyC</a:t>
            </a:r>
            <a:r>
              <a:rPr lang="en-GB" dirty="0" smtClean="0"/>
              <a:t> experiment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644163" cy="456510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dirty="0" smtClean="0"/>
              <a:t>New material for vacuum windows</a:t>
            </a:r>
          </a:p>
          <a:p>
            <a:r>
              <a:rPr lang="en-GB" dirty="0" smtClean="0"/>
              <a:t>Glassy Carbon obtained </a:t>
            </a:r>
            <a:r>
              <a:rPr lang="en-GB" dirty="0"/>
              <a:t>by the pyrolysis at high temperature of a highly reticulated </a:t>
            </a:r>
            <a:r>
              <a:rPr lang="en-GB" dirty="0" smtClean="0"/>
              <a:t>resin</a:t>
            </a:r>
          </a:p>
          <a:p>
            <a:r>
              <a:rPr lang="en-GB" dirty="0" smtClean="0"/>
              <a:t>98 </a:t>
            </a:r>
            <a:r>
              <a:rPr lang="en-GB" dirty="0"/>
              <a:t>% (weight) of carbon and 2% of oxygen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Option for HiRadMat itself?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Online monitoring using strain gauges and temperature sensors</a:t>
            </a:r>
          </a:p>
          <a:p>
            <a:r>
              <a:rPr lang="en-GB" dirty="0" smtClean="0"/>
              <a:t>Post-irradiation evaluation (PIE) ongoing: microscopy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Fabich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0F374-798D-4E40-B84F-DEB2F4509C64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0" y="2996952"/>
            <a:ext cx="4940668" cy="2455080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559" y="1339781"/>
            <a:ext cx="396709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072" y="3644037"/>
            <a:ext cx="3708271" cy="26378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4" t="6873" r="14069" b="8939"/>
          <a:stretch/>
        </p:blipFill>
        <p:spPr>
          <a:xfrm>
            <a:off x="4776514" y="5287900"/>
            <a:ext cx="1716495" cy="14584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58512" y="1048306"/>
            <a:ext cx="353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Courtesy: C. Garion, L. Baudin et al.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9784215">
            <a:off x="398382" y="551781"/>
            <a:ext cx="225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HiRadMat experiment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822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05672" y="6491007"/>
            <a:ext cx="2133600" cy="365125"/>
          </a:xfrm>
        </p:spPr>
        <p:txBody>
          <a:bodyPr/>
          <a:lstStyle/>
          <a:p>
            <a:r>
              <a:rPr lang="en-US" smtClean="0"/>
              <a:t>2/3/2017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Fabich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559771"/>
            <a:ext cx="4320480" cy="60998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5692439" y="2908847"/>
            <a:ext cx="428322" cy="369332"/>
          </a:xfrm>
          <a:prstGeom prst="rect">
            <a:avLst/>
          </a:prstGeom>
          <a:solidFill>
            <a:schemeClr val="tx1">
              <a:alpha val="48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TCDI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CRY2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7139732" y="2978097"/>
            <a:ext cx="575799" cy="230832"/>
          </a:xfrm>
          <a:prstGeom prst="rect">
            <a:avLst/>
          </a:prstGeom>
          <a:solidFill>
            <a:schemeClr val="tx1">
              <a:alpha val="48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900" b="1" dirty="0" err="1" smtClean="0">
                <a:solidFill>
                  <a:schemeClr val="bg1"/>
                </a:solidFill>
              </a:rPr>
              <a:t>FlexMat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711544" y="4274241"/>
            <a:ext cx="553357" cy="230832"/>
          </a:xfrm>
          <a:prstGeom prst="rect">
            <a:avLst/>
          </a:prstGeom>
          <a:solidFill>
            <a:schemeClr val="tx1">
              <a:alpha val="48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900" b="1" dirty="0" err="1" smtClean="0">
                <a:solidFill>
                  <a:schemeClr val="bg1"/>
                </a:solidFill>
              </a:rPr>
              <a:t>TDIcoat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5913590" y="4331515"/>
            <a:ext cx="534121" cy="230832"/>
          </a:xfrm>
          <a:prstGeom prst="rect">
            <a:avLst/>
          </a:prstGeom>
          <a:solidFill>
            <a:schemeClr val="tx1">
              <a:alpha val="48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900" b="1" dirty="0" err="1" smtClean="0">
                <a:solidFill>
                  <a:schemeClr val="bg1"/>
                </a:solidFill>
              </a:rPr>
              <a:t>RotColl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449048" y="4346248"/>
            <a:ext cx="505267" cy="230832"/>
          </a:xfrm>
          <a:prstGeom prst="rect">
            <a:avLst/>
          </a:prstGeom>
          <a:solidFill>
            <a:schemeClr val="tx1">
              <a:alpha val="48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900" b="1" dirty="0" err="1" smtClean="0">
                <a:solidFill>
                  <a:schemeClr val="bg1"/>
                </a:solidFill>
              </a:rPr>
              <a:t>SextSC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4665858" y="5646080"/>
            <a:ext cx="644728" cy="230832"/>
          </a:xfrm>
          <a:prstGeom prst="rect">
            <a:avLst/>
          </a:prstGeom>
          <a:solidFill>
            <a:schemeClr val="tx1">
              <a:alpha val="48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900" b="1" dirty="0" err="1" smtClean="0">
                <a:solidFill>
                  <a:schemeClr val="bg1"/>
                </a:solidFill>
              </a:rPr>
              <a:t>MultiMat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5892655" y="5646499"/>
            <a:ext cx="591829" cy="230832"/>
          </a:xfrm>
          <a:prstGeom prst="rect">
            <a:avLst/>
          </a:prstGeom>
          <a:solidFill>
            <a:schemeClr val="tx1">
              <a:alpha val="48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900" b="1" smtClean="0">
                <a:solidFill>
                  <a:schemeClr val="bg1"/>
                </a:solidFill>
              </a:rPr>
              <a:t>Backup+</a:t>
            </a:r>
            <a:endParaRPr lang="en-GB" sz="900" b="1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151" y="525698"/>
            <a:ext cx="4303865" cy="6167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8255"/>
            <a:ext cx="6131024" cy="50151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Exp. Schedule 2016/2017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49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24516</TotalTime>
  <Words>2177</Words>
  <Application>Microsoft Office PowerPoint</Application>
  <PresentationFormat>On-screen Show (4:3)</PresentationFormat>
  <Paragraphs>675</Paragraphs>
  <Slides>39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MS PGothic</vt:lpstr>
      <vt:lpstr>Arial</vt:lpstr>
      <vt:lpstr>AvenirNext LT Pro Medium</vt:lpstr>
      <vt:lpstr>Calibri</vt:lpstr>
      <vt:lpstr>Candara</vt:lpstr>
      <vt:lpstr>Helvetica</vt:lpstr>
      <vt:lpstr>Symbol</vt:lpstr>
      <vt:lpstr>Wingdings 3</vt:lpstr>
      <vt:lpstr>Office Theme</vt:lpstr>
      <vt:lpstr>Use and prospects of HiRadMat  Accelerator Material studies at HiRadMat</vt:lpstr>
      <vt:lpstr>Overview</vt:lpstr>
      <vt:lpstr>PowerPoint Presentation</vt:lpstr>
      <vt:lpstr>From Motivation to Proposal</vt:lpstr>
      <vt:lpstr>PowerPoint Presentation</vt:lpstr>
      <vt:lpstr>Beam Parameters</vt:lpstr>
      <vt:lpstr>Maximum beam intensity/density</vt:lpstr>
      <vt:lpstr>GlassyC experiment</vt:lpstr>
      <vt:lpstr>Exp. Schedule 2016/2017</vt:lpstr>
      <vt:lpstr>Context of HiRadMat Experiments</vt:lpstr>
      <vt:lpstr>Testing an Optical Microphone</vt:lpstr>
      <vt:lpstr>An experimental beam program</vt:lpstr>
      <vt:lpstr>Injectors to HiRadMat in 2015</vt:lpstr>
      <vt:lpstr>BPM diamond detectors</vt:lpstr>
      <vt:lpstr>Beam position with TARGET       downstream</vt:lpstr>
      <vt:lpstr>ATLAS pixel/strip modules</vt:lpstr>
      <vt:lpstr>Online monitoring</vt:lpstr>
      <vt:lpstr>Production targets</vt:lpstr>
      <vt:lpstr>Electronics/DAQ in TT61</vt:lpstr>
      <vt:lpstr>PowerPoint Presentation</vt:lpstr>
      <vt:lpstr>PowerPoint Presentation</vt:lpstr>
      <vt:lpstr>Validation of collimator materials</vt:lpstr>
      <vt:lpstr>HRMT36 - MultiMat experiment in 2017</vt:lpstr>
      <vt:lpstr>Experiment proposals 2017 and beyond</vt:lpstr>
      <vt:lpstr>Material Testing and Research</vt:lpstr>
      <vt:lpstr>Cryogenic experiments</vt:lpstr>
      <vt:lpstr>Summary</vt:lpstr>
      <vt:lpstr>Annex</vt:lpstr>
      <vt:lpstr>Transnational Access</vt:lpstr>
      <vt:lpstr>Applying for beam time</vt:lpstr>
      <vt:lpstr>PowerPoint Presentation</vt:lpstr>
      <vt:lpstr>Beam availability until LS2</vt:lpstr>
      <vt:lpstr>With CERN support to visiting teams</vt:lpstr>
      <vt:lpstr>Measurement tools</vt:lpstr>
      <vt:lpstr>Facility extensions and improvements</vt:lpstr>
      <vt:lpstr>Beam sigma to be measured in the full intensity range </vt:lpstr>
      <vt:lpstr>Radiation levels in TT61</vt:lpstr>
      <vt:lpstr>Tungsten powder target</vt:lpstr>
      <vt:lpstr>Tungsten powder target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Radiation to Materials</dc:title>
  <dc:creator>Adrian Fabich</dc:creator>
  <cp:lastModifiedBy>Adrian Fabich</cp:lastModifiedBy>
  <cp:revision>738</cp:revision>
  <cp:lastPrinted>2016-02-25T11:09:11Z</cp:lastPrinted>
  <dcterms:created xsi:type="dcterms:W3CDTF">2013-04-02T08:22:11Z</dcterms:created>
  <dcterms:modified xsi:type="dcterms:W3CDTF">2017-03-02T14:08:06Z</dcterms:modified>
</cp:coreProperties>
</file>