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297" r:id="rId6"/>
    <p:sldId id="298" r:id="rId7"/>
    <p:sldId id="279" r:id="rId8"/>
    <p:sldId id="295" r:id="rId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87" d="100"/>
          <a:sy n="87" d="100"/>
        </p:scale>
        <p:origin x="-1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02/03/17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521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02/03/17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9176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59632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23rd HL-LHC TCC meeting – January 19,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23rd HL-LHC TCC meeting – January 19,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23rd HL-LHC TCC meeting – January 19,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23rd HL-LHC TCC meeting – January 19,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23rd HL-LHC TCC meeting – January 19,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23rd HL-LHC TCC meeting – January 19,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59632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23rd HL-LHC TCC meeting – January 19, 2017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23rd HL-LHC TCC meeting – January 19,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376864" cy="1800000"/>
          </a:xfrm>
        </p:spPr>
        <p:txBody>
          <a:bodyPr/>
          <a:lstStyle/>
          <a:p>
            <a:r>
              <a:rPr lang="en-US" dirty="0"/>
              <a:t>LRBB - readiness of hardware and installation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23528" y="4149080"/>
            <a:ext cx="7920880" cy="1171800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1800" dirty="0" smtClean="0">
                <a:solidFill>
                  <a:srgbClr val="004769"/>
                </a:solidFill>
              </a:rPr>
              <a:t>A. </a:t>
            </a:r>
            <a:r>
              <a:rPr lang="en-US" altLang="x-none" sz="1800" dirty="0">
                <a:solidFill>
                  <a:srgbClr val="004769"/>
                </a:solidFill>
              </a:rPr>
              <a:t>Rossi on behalf of </a:t>
            </a:r>
            <a:r>
              <a:rPr lang="en-US" altLang="x-none" sz="1800" dirty="0" smtClean="0">
                <a:solidFill>
                  <a:srgbClr val="004769"/>
                </a:solidFill>
              </a:rPr>
              <a:t>(alphabetical):</a:t>
            </a:r>
            <a:endParaRPr lang="en-US" altLang="x-none" sz="1800" dirty="0">
              <a:solidFill>
                <a:srgbClr val="004769"/>
              </a:solidFill>
            </a:endParaRPr>
          </a:p>
          <a:p>
            <a:pPr algn="ctr"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BE-ABP, BE-BI, BE-OP, EN-MME, EN-ACE, EN-STI, TE-EPC, TE-VSC</a:t>
            </a:r>
            <a:endParaRPr lang="en-US" sz="1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606" y="836712"/>
            <a:ext cx="2719826" cy="1296144"/>
          </a:xfrm>
          <a:prstGeom prst="rect">
            <a:avLst/>
          </a:prstGeom>
        </p:spPr>
      </p:pic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</a:t>
            </a:r>
            <a:r>
              <a:rPr lang="en-GB" dirty="0" smtClean="0"/>
              <a:t>25th </a:t>
            </a:r>
            <a:r>
              <a:rPr lang="en-GB" dirty="0" smtClean="0"/>
              <a:t>HL-LHC TCC meeting – </a:t>
            </a:r>
            <a:r>
              <a:rPr lang="en-GB" dirty="0" smtClean="0"/>
              <a:t>March 2, </a:t>
            </a:r>
            <a:r>
              <a:rPr lang="en-GB" dirty="0" smtClean="0"/>
              <a:t>2017</a:t>
            </a:r>
            <a:endParaRPr lang="en-GB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0" b="7993"/>
          <a:stretch>
            <a:fillRect/>
          </a:stretch>
        </p:blipFill>
        <p:spPr bwMode="auto">
          <a:xfrm>
            <a:off x="326349" y="5589240"/>
            <a:ext cx="1076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210" b="799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Content Placeholder 6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3"/>
          </a:xfrm>
        </p:spPr>
        <p:txBody>
          <a:bodyPr>
            <a:normAutofit/>
          </a:bodyPr>
          <a:lstStyle/>
          <a:p>
            <a:r>
              <a:rPr lang="en-US" dirty="0" smtClean="0"/>
              <a:t>TCTPH.4R5.B2:</a:t>
            </a:r>
          </a:p>
          <a:p>
            <a:pPr lvl="1"/>
            <a:r>
              <a:rPr lang="en-US" sz="2600" dirty="0" smtClean="0"/>
              <a:t>Collimator installed, aligned, pumped, baked out</a:t>
            </a:r>
          </a:p>
          <a:p>
            <a:pPr lvl="1"/>
            <a:r>
              <a:rPr lang="en-US" sz="2600" dirty="0" smtClean="0"/>
              <a:t>Wire connection on-going on tunnel side, local tests</a:t>
            </a:r>
          </a:p>
          <a:p>
            <a:pPr lvl="1"/>
            <a:r>
              <a:rPr lang="en-US" sz="2600" dirty="0" smtClean="0"/>
              <a:t>PC power module is missing</a:t>
            </a:r>
          </a:p>
          <a:p>
            <a:pPr lvl="1"/>
            <a:r>
              <a:rPr lang="en-US" sz="2600" dirty="0" smtClean="0"/>
              <a:t>Acquisition box ready to be installed to test WIC</a:t>
            </a:r>
          </a:p>
          <a:p>
            <a:pPr marL="57150" indent="0">
              <a:buNone/>
            </a:pPr>
            <a:r>
              <a:rPr lang="en-US" dirty="0" smtClean="0"/>
              <a:t>Wire tests foreseen (~mid march) </a:t>
            </a:r>
          </a:p>
          <a:p>
            <a:pPr lvl="1"/>
            <a:r>
              <a:rPr lang="en-US" sz="2600" dirty="0" smtClean="0"/>
              <a:t>both </a:t>
            </a:r>
            <a:r>
              <a:rPr lang="en-US" sz="2600" dirty="0" err="1" smtClean="0"/>
              <a:t>inner+outer</a:t>
            </a:r>
            <a:r>
              <a:rPr lang="en-US" sz="2600" dirty="0" smtClean="0"/>
              <a:t> wires up to 350A</a:t>
            </a:r>
          </a:p>
          <a:p>
            <a:pPr lvl="1"/>
            <a:r>
              <a:rPr lang="en-US" sz="2600" dirty="0" smtClean="0"/>
              <a:t>effect of current on LVDTs (inner wire) // wire tension recalibration</a:t>
            </a:r>
          </a:p>
          <a:p>
            <a:pPr>
              <a:spcBef>
                <a:spcPts val="1320"/>
              </a:spcBef>
            </a:pPr>
            <a:r>
              <a:rPr lang="en-US" dirty="0" smtClean="0"/>
              <a:t>TCL.4L5.B2</a:t>
            </a:r>
          </a:p>
          <a:p>
            <a:pPr lvl="1"/>
            <a:r>
              <a:rPr lang="en-US" dirty="0" smtClean="0"/>
              <a:t>Collimator installed, aligned, sector pumped next week, end of bake-out in 2 weeks’ time		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A. Rossi BE/BI – </a:t>
            </a:r>
            <a:r>
              <a:rPr lang="en-GB" dirty="0" smtClean="0"/>
              <a:t>25th </a:t>
            </a:r>
            <a:r>
              <a:rPr lang="en-GB" dirty="0" smtClean="0"/>
              <a:t>HL-LHC TCC meeting – </a:t>
            </a:r>
            <a:r>
              <a:rPr lang="en-GB" dirty="0" smtClean="0"/>
              <a:t>March 2, </a:t>
            </a:r>
            <a:r>
              <a:rPr lang="en-GB" dirty="0" smtClean="0"/>
              <a:t>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8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Rossi BE/BI – 23rd HL-LHC TCC meeting – January 19,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11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Zone between TAN and D2 </a:t>
            </a:r>
            <a:br>
              <a:rPr lang="en-US" dirty="0"/>
            </a:br>
            <a:r>
              <a:rPr lang="en-US" dirty="0"/>
              <a:t>~π/2 phase from IP5</a:t>
            </a:r>
          </a:p>
        </p:txBody>
      </p:sp>
      <p:pic>
        <p:nvPicPr>
          <p:cNvPr id="47" name="Content Placeholder 46"/>
          <p:cNvPicPr>
            <a:picLocks noGrp="1" noChangeAspect="1"/>
          </p:cNvPicPr>
          <p:nvPr>
            <p:ph idx="1"/>
          </p:nvPr>
        </p:nvPicPr>
        <p:blipFill>
          <a:blip r:embed="rId2"/>
          <a:srcRect t="36800" b="36800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Rossi BE/BI – 23rd HL-LHC TCC meeting – January 19, 2017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9" y="601455"/>
            <a:ext cx="9144000" cy="3208545"/>
          </a:xfrm>
          <a:prstGeom prst="rect">
            <a:avLst/>
          </a:prstGeom>
          <a:ln>
            <a:noFill/>
          </a:ln>
        </p:spPr>
      </p:pic>
      <p:pic>
        <p:nvPicPr>
          <p:cNvPr id="7" name="Content Placeholder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95" b="-1138"/>
          <a:stretch/>
        </p:blipFill>
        <p:spPr>
          <a:xfrm>
            <a:off x="1" y="3722708"/>
            <a:ext cx="9159048" cy="3211492"/>
          </a:xfrm>
          <a:prstGeom prst="rect">
            <a:avLst/>
          </a:prstGeom>
          <a:ln>
            <a:solidFill>
              <a:srgbClr val="FFFFFF"/>
            </a:solidFill>
          </a:ln>
        </p:spPr>
      </p:pic>
      <p:grpSp>
        <p:nvGrpSpPr>
          <p:cNvPr id="8" name="Group 7"/>
          <p:cNvGrpSpPr/>
          <p:nvPr/>
        </p:nvGrpSpPr>
        <p:grpSpPr>
          <a:xfrm>
            <a:off x="838200" y="1600200"/>
            <a:ext cx="7162800" cy="1066800"/>
            <a:chOff x="838200" y="1600200"/>
            <a:chExt cx="7162800" cy="1066800"/>
          </a:xfrm>
        </p:grpSpPr>
        <p:sp>
          <p:nvSpPr>
            <p:cNvPr id="9" name="Rectangle 8"/>
            <p:cNvSpPr/>
            <p:nvPr/>
          </p:nvSpPr>
          <p:spPr>
            <a:xfrm>
              <a:off x="1828800" y="1600200"/>
              <a:ext cx="1981200" cy="40011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</p:spPr>
          <p:txBody>
            <a:bodyPr wrap="square">
              <a:spAutoFit/>
            </a:bodyPr>
            <a:lstStyle/>
            <a:p>
              <a:pPr indent="-400050" algn="ctr">
                <a:buClrTx/>
                <a:buSzPct val="150000"/>
              </a:pPr>
              <a:r>
                <a:rPr lang="en-US" sz="2000" dirty="0" smtClean="0">
                  <a:solidFill>
                    <a:srgbClr val="FF0000"/>
                  </a:solidFill>
                </a:rPr>
                <a:t>TCL</a:t>
              </a:r>
              <a:r>
                <a:rPr lang="en-US" sz="2000" dirty="0">
                  <a:solidFill>
                    <a:srgbClr val="FF0000"/>
                  </a:solidFill>
                </a:rPr>
                <a:t>.4L5.B2</a:t>
              </a:r>
              <a:endParaRPr lang="en-US" sz="2000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096000" y="2362200"/>
              <a:ext cx="76200" cy="152400"/>
              <a:chOff x="6096000" y="2362200"/>
              <a:chExt cx="76200" cy="152400"/>
            </a:xfrm>
          </p:grpSpPr>
          <p:sp>
            <p:nvSpPr>
              <p:cNvPr id="24" name="Rectangle 23"/>
              <p:cNvSpPr/>
              <p:nvPr/>
            </p:nvSpPr>
            <p:spPr bwMode="auto">
              <a:xfrm>
                <a:off x="6096000" y="2362200"/>
                <a:ext cx="76200" cy="152400"/>
              </a:xfrm>
              <a:prstGeom prst="rect">
                <a:avLst/>
              </a:prstGeom>
              <a:solidFill>
                <a:srgbClr val="FFCCCC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MS PGothic" pitchFamily="2" charset="-128"/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 bwMode="auto">
              <a:xfrm flipH="1" flipV="1">
                <a:off x="6096000" y="2362200"/>
                <a:ext cx="76200" cy="15240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 flipH="1">
                <a:off x="6096000" y="2362200"/>
                <a:ext cx="76200" cy="15240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2" name="Group 11"/>
            <p:cNvGrpSpPr/>
            <p:nvPr/>
          </p:nvGrpSpPr>
          <p:grpSpPr>
            <a:xfrm>
              <a:off x="838200" y="2362200"/>
              <a:ext cx="76200" cy="152400"/>
              <a:chOff x="6096000" y="2362200"/>
              <a:chExt cx="76200" cy="152400"/>
            </a:xfrm>
          </p:grpSpPr>
          <p:sp>
            <p:nvSpPr>
              <p:cNvPr id="21" name="Rectangle 20"/>
              <p:cNvSpPr/>
              <p:nvPr/>
            </p:nvSpPr>
            <p:spPr bwMode="auto">
              <a:xfrm>
                <a:off x="6096000" y="2362200"/>
                <a:ext cx="76200" cy="152400"/>
              </a:xfrm>
              <a:prstGeom prst="rect">
                <a:avLst/>
              </a:prstGeom>
              <a:solidFill>
                <a:srgbClr val="FFCCCC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MS PGothic" pitchFamily="2" charset="-128"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 bwMode="auto">
              <a:xfrm flipH="1" flipV="1">
                <a:off x="6096000" y="2362200"/>
                <a:ext cx="76200" cy="15240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 flipH="1">
                <a:off x="6096000" y="2362200"/>
                <a:ext cx="76200" cy="15240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3" name="Group 12"/>
            <p:cNvGrpSpPr/>
            <p:nvPr/>
          </p:nvGrpSpPr>
          <p:grpSpPr>
            <a:xfrm>
              <a:off x="838200" y="2514600"/>
              <a:ext cx="76200" cy="152400"/>
              <a:chOff x="6096000" y="2362200"/>
              <a:chExt cx="76200" cy="152400"/>
            </a:xfrm>
            <a:solidFill>
              <a:srgbClr val="94B9F0"/>
            </a:solidFill>
          </p:grpSpPr>
          <p:sp>
            <p:nvSpPr>
              <p:cNvPr id="18" name="Rectangle 17"/>
              <p:cNvSpPr/>
              <p:nvPr/>
            </p:nvSpPr>
            <p:spPr bwMode="auto">
              <a:xfrm>
                <a:off x="6096000" y="2362200"/>
                <a:ext cx="76200" cy="152400"/>
              </a:xfrm>
              <a:prstGeom prst="rect">
                <a:avLst/>
              </a:pr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MS PGothic" pitchFamily="2" charset="-128"/>
                </a:endParaRPr>
              </a:p>
            </p:txBody>
          </p:sp>
          <p:cxnSp>
            <p:nvCxnSpPr>
              <p:cNvPr id="19" name="Straight Connector 18"/>
              <p:cNvCxnSpPr/>
              <p:nvPr/>
            </p:nvCxnSpPr>
            <p:spPr bwMode="auto">
              <a:xfrm flipH="1" flipV="1">
                <a:off x="6096000" y="2362200"/>
                <a:ext cx="76200" cy="1524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 flipH="1">
                <a:off x="6096000" y="2362200"/>
                <a:ext cx="76200" cy="1524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4" name="Group 13"/>
            <p:cNvGrpSpPr/>
            <p:nvPr/>
          </p:nvGrpSpPr>
          <p:grpSpPr>
            <a:xfrm>
              <a:off x="7924800" y="2514600"/>
              <a:ext cx="76200" cy="152400"/>
              <a:chOff x="6096000" y="2362200"/>
              <a:chExt cx="76200" cy="152400"/>
            </a:xfrm>
            <a:solidFill>
              <a:srgbClr val="94B9F0"/>
            </a:solidFill>
          </p:grpSpPr>
          <p:sp>
            <p:nvSpPr>
              <p:cNvPr id="15" name="Rectangle 14"/>
              <p:cNvSpPr/>
              <p:nvPr/>
            </p:nvSpPr>
            <p:spPr bwMode="auto">
              <a:xfrm>
                <a:off x="6096000" y="2362200"/>
                <a:ext cx="76200" cy="152400"/>
              </a:xfrm>
              <a:prstGeom prst="rect">
                <a:avLst/>
              </a:pr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MS PGothic" pitchFamily="2" charset="-128"/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 bwMode="auto">
              <a:xfrm flipH="1" flipV="1">
                <a:off x="6096000" y="2362200"/>
                <a:ext cx="76200" cy="1524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Straight Connector 16"/>
              <p:cNvCxnSpPr/>
              <p:nvPr/>
            </p:nvCxnSpPr>
            <p:spPr bwMode="auto">
              <a:xfrm flipH="1">
                <a:off x="6096000" y="2362200"/>
                <a:ext cx="76200" cy="1524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7" name="Group 26"/>
          <p:cNvGrpSpPr/>
          <p:nvPr/>
        </p:nvGrpSpPr>
        <p:grpSpPr>
          <a:xfrm>
            <a:off x="1066800" y="5791200"/>
            <a:ext cx="7239000" cy="857310"/>
            <a:chOff x="1066800" y="5791200"/>
            <a:chExt cx="7239000" cy="857310"/>
          </a:xfrm>
        </p:grpSpPr>
        <p:sp>
          <p:nvSpPr>
            <p:cNvPr id="28" name="Rectangle 27"/>
            <p:cNvSpPr/>
            <p:nvPr/>
          </p:nvSpPr>
          <p:spPr>
            <a:xfrm>
              <a:off x="1219200" y="6248400"/>
              <a:ext cx="4144888" cy="40011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</p:spPr>
          <p:txBody>
            <a:bodyPr wrap="square">
              <a:spAutoFit/>
            </a:bodyPr>
            <a:lstStyle/>
            <a:p>
              <a:pPr indent="-400050">
                <a:buClrTx/>
                <a:buSzPct val="150000"/>
              </a:pPr>
              <a:r>
                <a:rPr lang="en-US" sz="2000" dirty="0" smtClean="0"/>
                <a:t>TCTPV.4R5.B2    </a:t>
              </a:r>
              <a:r>
                <a:rPr lang="en-US" sz="2000" dirty="0" smtClean="0">
                  <a:solidFill>
                    <a:srgbClr val="FF0000"/>
                  </a:solidFill>
                </a:rPr>
                <a:t>TCTPH</a:t>
              </a:r>
              <a:r>
                <a:rPr lang="en-US" sz="2000" dirty="0">
                  <a:solidFill>
                    <a:srgbClr val="FF0000"/>
                  </a:solidFill>
                </a:rPr>
                <a:t>.4R5.B2 </a:t>
              </a:r>
              <a:endParaRPr lang="en-US" sz="2000" dirty="0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8229600" y="5791200"/>
              <a:ext cx="76200" cy="152400"/>
              <a:chOff x="6096000" y="2362200"/>
              <a:chExt cx="76200" cy="152400"/>
            </a:xfrm>
          </p:grpSpPr>
          <p:sp>
            <p:nvSpPr>
              <p:cNvPr id="34" name="Rectangle 33"/>
              <p:cNvSpPr/>
              <p:nvPr/>
            </p:nvSpPr>
            <p:spPr bwMode="auto">
              <a:xfrm>
                <a:off x="6096000" y="2362200"/>
                <a:ext cx="76200" cy="152400"/>
              </a:xfrm>
              <a:prstGeom prst="rect">
                <a:avLst/>
              </a:prstGeom>
              <a:solidFill>
                <a:srgbClr val="FFCCCC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MS PGothic" pitchFamily="2" charset="-128"/>
                </a:endParaRPr>
              </a:p>
            </p:txBody>
          </p:sp>
          <p:cxnSp>
            <p:nvCxnSpPr>
              <p:cNvPr id="35" name="Straight Connector 34"/>
              <p:cNvCxnSpPr/>
              <p:nvPr/>
            </p:nvCxnSpPr>
            <p:spPr bwMode="auto">
              <a:xfrm flipH="1" flipV="1">
                <a:off x="6096000" y="2362200"/>
                <a:ext cx="76200" cy="15240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Straight Connector 35"/>
              <p:cNvCxnSpPr/>
              <p:nvPr/>
            </p:nvCxnSpPr>
            <p:spPr bwMode="auto">
              <a:xfrm flipH="1">
                <a:off x="6096000" y="2362200"/>
                <a:ext cx="76200" cy="15240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0" name="Group 29"/>
            <p:cNvGrpSpPr/>
            <p:nvPr/>
          </p:nvGrpSpPr>
          <p:grpSpPr>
            <a:xfrm>
              <a:off x="1066800" y="5791200"/>
              <a:ext cx="76200" cy="152400"/>
              <a:chOff x="6096000" y="2362200"/>
              <a:chExt cx="76200" cy="152400"/>
            </a:xfrm>
          </p:grpSpPr>
          <p:sp>
            <p:nvSpPr>
              <p:cNvPr id="31" name="Rectangle 30"/>
              <p:cNvSpPr/>
              <p:nvPr/>
            </p:nvSpPr>
            <p:spPr bwMode="auto">
              <a:xfrm>
                <a:off x="6096000" y="2362200"/>
                <a:ext cx="76200" cy="152400"/>
              </a:xfrm>
              <a:prstGeom prst="rect">
                <a:avLst/>
              </a:prstGeom>
              <a:solidFill>
                <a:srgbClr val="FFCCCC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MS PGothic" pitchFamily="2" charset="-128"/>
                </a:endParaRPr>
              </a:p>
            </p:txBody>
          </p:sp>
          <p:cxnSp>
            <p:nvCxnSpPr>
              <p:cNvPr id="32" name="Straight Connector 31"/>
              <p:cNvCxnSpPr/>
              <p:nvPr/>
            </p:nvCxnSpPr>
            <p:spPr bwMode="auto">
              <a:xfrm flipH="1" flipV="1">
                <a:off x="6096000" y="2362200"/>
                <a:ext cx="76200" cy="15240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Straight Connector 32"/>
              <p:cNvCxnSpPr/>
              <p:nvPr/>
            </p:nvCxnSpPr>
            <p:spPr bwMode="auto">
              <a:xfrm flipH="1">
                <a:off x="6096000" y="2362200"/>
                <a:ext cx="76200" cy="15240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41" name="Rectangle 40"/>
          <p:cNvSpPr/>
          <p:nvPr/>
        </p:nvSpPr>
        <p:spPr>
          <a:xfrm>
            <a:off x="5364088" y="4797152"/>
            <a:ext cx="1981200" cy="40011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>
            <a:spAutoFit/>
          </a:bodyPr>
          <a:lstStyle/>
          <a:p>
            <a:pPr indent="-400050" algn="ctr">
              <a:buClrTx/>
              <a:buSzPct val="150000"/>
            </a:pPr>
            <a:r>
              <a:rPr lang="en-US" sz="2000" dirty="0" smtClean="0">
                <a:solidFill>
                  <a:srgbClr val="000000"/>
                </a:solidFill>
              </a:rPr>
              <a:t>TCL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  <a:r>
              <a:rPr lang="en-US" sz="2000" dirty="0" smtClean="0">
                <a:solidFill>
                  <a:srgbClr val="000000"/>
                </a:solidFill>
              </a:rPr>
              <a:t>4R5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  <a:r>
              <a:rPr lang="en-US" sz="2000" dirty="0" smtClean="0">
                <a:solidFill>
                  <a:srgbClr val="000000"/>
                </a:solidFill>
              </a:rPr>
              <a:t>B1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819721" y="1952655"/>
            <a:ext cx="1324279" cy="40011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>
            <a:spAutoFit/>
          </a:bodyPr>
          <a:lstStyle/>
          <a:p>
            <a:pPr indent="-400050" algn="r">
              <a:buClrTx/>
              <a:buSzPct val="150000"/>
            </a:pPr>
            <a:r>
              <a:rPr lang="en-US" sz="2000" b="1" i="1" dirty="0" smtClean="0">
                <a:solidFill>
                  <a:srgbClr val="000000"/>
                </a:solidFill>
              </a:rPr>
              <a:t>TAN.L5</a:t>
            </a:r>
            <a:endParaRPr lang="en-US" sz="2000" b="1" i="1" dirty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-1863" y="5166832"/>
            <a:ext cx="1324279" cy="40011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>
            <a:spAutoFit/>
          </a:bodyPr>
          <a:lstStyle/>
          <a:p>
            <a:pPr indent="-400050">
              <a:buClrTx/>
              <a:buSzPct val="150000"/>
            </a:pPr>
            <a:r>
              <a:rPr lang="en-US" sz="2000" b="1" i="1" dirty="0" smtClean="0">
                <a:solidFill>
                  <a:srgbClr val="000000"/>
                </a:solidFill>
              </a:rPr>
              <a:t>TAN.R5</a:t>
            </a:r>
            <a:endParaRPr lang="en-US" sz="2000" b="1" i="1" dirty="0">
              <a:solidFill>
                <a:srgbClr val="0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856233" y="5117122"/>
            <a:ext cx="1324279" cy="40011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>
            <a:spAutoFit/>
          </a:bodyPr>
          <a:lstStyle/>
          <a:p>
            <a:pPr indent="-400050" algn="r">
              <a:buClrTx/>
              <a:buSzPct val="150000"/>
            </a:pPr>
            <a:r>
              <a:rPr lang="en-US" sz="2000" b="1" i="1" dirty="0" smtClean="0">
                <a:solidFill>
                  <a:srgbClr val="000000"/>
                </a:solidFill>
              </a:rPr>
              <a:t>D2.R5</a:t>
            </a:r>
            <a:endParaRPr lang="en-US" sz="2000" b="1" i="1" dirty="0">
              <a:solidFill>
                <a:srgbClr val="0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2389" y="1952655"/>
            <a:ext cx="892011" cy="40011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>
            <a:spAutoFit/>
          </a:bodyPr>
          <a:lstStyle/>
          <a:p>
            <a:pPr indent="-400050">
              <a:buClrTx/>
              <a:buSzPct val="150000"/>
            </a:pPr>
            <a:r>
              <a:rPr lang="en-US" sz="2000" b="1" i="1" dirty="0" smtClean="0">
                <a:solidFill>
                  <a:srgbClr val="000000"/>
                </a:solidFill>
              </a:rPr>
              <a:t>D2.L5</a:t>
            </a:r>
            <a:endParaRPr lang="en-US" sz="2000" b="1" i="1" dirty="0">
              <a:solidFill>
                <a:srgbClr val="00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955504" y="3028890"/>
            <a:ext cx="4144888" cy="40011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>
            <a:spAutoFit/>
          </a:bodyPr>
          <a:lstStyle/>
          <a:p>
            <a:pPr indent="-400050">
              <a:buClrTx/>
              <a:buSzPct val="150000"/>
            </a:pPr>
            <a:r>
              <a:rPr lang="en-US" sz="2000" dirty="0" smtClean="0">
                <a:solidFill>
                  <a:srgbClr val="000000"/>
                </a:solidFill>
              </a:rPr>
              <a:t>TCTPV.4L5.B1    TCTPH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  <a:r>
              <a:rPr lang="en-US" sz="2000" dirty="0" smtClean="0">
                <a:solidFill>
                  <a:srgbClr val="000000"/>
                </a:solidFill>
              </a:rPr>
              <a:t>4L5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  <a:r>
              <a:rPr lang="en-US" sz="2000" dirty="0" smtClean="0">
                <a:solidFill>
                  <a:srgbClr val="000000"/>
                </a:solidFill>
              </a:rPr>
              <a:t>B1 </a:t>
            </a:r>
            <a:endParaRPr lang="en-US" sz="2000" dirty="0">
              <a:solidFill>
                <a:srgbClr val="000000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789765" y="0"/>
            <a:ext cx="2270070" cy="6858000"/>
            <a:chOff x="6789765" y="0"/>
            <a:chExt cx="2270070" cy="6858000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89765" y="0"/>
              <a:ext cx="2270070" cy="685800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7998767" y="4302000"/>
              <a:ext cx="461665" cy="990303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dirty="0" smtClean="0"/>
                <a:t>WK 6-10</a:t>
              </a:r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114455" y="5551654"/>
              <a:ext cx="461665" cy="990303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dirty="0" smtClean="0"/>
                <a:t>WK 9-12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57909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protection and interlocks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12000" y="1437754"/>
            <a:ext cx="8280480" cy="5303614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endParaRPr lang="en-US" sz="2200" dirty="0" smtClean="0"/>
          </a:p>
          <a:p>
            <a:pPr lvl="1"/>
            <a:r>
              <a:rPr lang="en-US" sz="2200" dirty="0" smtClean="0"/>
              <a:t>PC hardware initially limited to 300A</a:t>
            </a:r>
          </a:p>
          <a:p>
            <a:pPr lvl="1"/>
            <a:r>
              <a:rPr lang="en-US" sz="2200" dirty="0" smtClean="0"/>
              <a:t>If </a:t>
            </a:r>
            <a:r>
              <a:rPr lang="en-US" sz="2200" dirty="0" err="1" smtClean="0"/>
              <a:t>U</a:t>
            </a:r>
            <a:r>
              <a:rPr lang="en-US" sz="2200" baseline="-25000" dirty="0" err="1" smtClean="0"/>
              <a:t>w</a:t>
            </a:r>
            <a:r>
              <a:rPr lang="en-US" sz="2200" dirty="0" smtClean="0"/>
              <a:t>&gt;2.5-3V </a:t>
            </a:r>
            <a:r>
              <a:rPr lang="en-US" sz="2200" dirty="0" err="1" smtClean="0"/>
              <a:t>T</a:t>
            </a:r>
            <a:r>
              <a:rPr lang="en-US" sz="2200" baseline="-25000" dirty="0" err="1" smtClean="0"/>
              <a:t>max</a:t>
            </a:r>
            <a:r>
              <a:rPr lang="en-US" sz="2200" dirty="0" smtClean="0"/>
              <a:t> wire 200-300°C          PC off via WIC</a:t>
            </a:r>
          </a:p>
          <a:p>
            <a:pPr lvl="1"/>
            <a:r>
              <a:rPr lang="en-US" sz="2200" dirty="0" smtClean="0"/>
              <a:t>If </a:t>
            </a:r>
            <a:r>
              <a:rPr lang="en-US" sz="2200" dirty="0" err="1" smtClean="0"/>
              <a:t>T</a:t>
            </a:r>
            <a:r>
              <a:rPr lang="en-US" sz="2200" baseline="-25000" dirty="0" err="1" smtClean="0"/>
              <a:t>jaw</a:t>
            </a:r>
            <a:r>
              <a:rPr lang="en-US" sz="2200" dirty="0" smtClean="0"/>
              <a:t> &gt; 50°C          beam dump + </a:t>
            </a:r>
            <a:r>
              <a:rPr lang="en-US" sz="2000" dirty="0"/>
              <a:t>if &gt; 100°C </a:t>
            </a:r>
            <a:r>
              <a:rPr lang="en-US" sz="2200" dirty="0" smtClean="0"/>
              <a:t>wire </a:t>
            </a:r>
            <a:r>
              <a:rPr lang="en-US" sz="2200" dirty="0"/>
              <a:t>switched</a:t>
            </a:r>
            <a:r>
              <a:rPr lang="en-US" sz="2000" dirty="0"/>
              <a:t> </a:t>
            </a:r>
            <a:r>
              <a:rPr lang="en-US" sz="2200" dirty="0" smtClean="0"/>
              <a:t>off</a:t>
            </a:r>
          </a:p>
          <a:p>
            <a:pPr lvl="1"/>
            <a:r>
              <a:rPr lang="en-US" sz="2200" dirty="0" smtClean="0"/>
              <a:t>If wire on accidentally during standard LHC ops          </a:t>
            </a:r>
            <a:r>
              <a:rPr lang="en-US" sz="2200" dirty="0"/>
              <a:t>wire switched</a:t>
            </a:r>
            <a:r>
              <a:rPr lang="en-US" sz="2000" dirty="0"/>
              <a:t> </a:t>
            </a:r>
            <a:r>
              <a:rPr lang="en-US" sz="2200" dirty="0"/>
              <a:t>off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67" name="Group 66"/>
          <p:cNvGrpSpPr/>
          <p:nvPr/>
        </p:nvGrpSpPr>
        <p:grpSpPr>
          <a:xfrm>
            <a:off x="899592" y="908720"/>
            <a:ext cx="7416824" cy="3175238"/>
            <a:chOff x="899592" y="1484784"/>
            <a:chExt cx="7416824" cy="3175238"/>
          </a:xfrm>
        </p:grpSpPr>
        <p:grpSp>
          <p:nvGrpSpPr>
            <p:cNvPr id="31" name="Group 30"/>
            <p:cNvGrpSpPr/>
            <p:nvPr/>
          </p:nvGrpSpPr>
          <p:grpSpPr>
            <a:xfrm>
              <a:off x="899592" y="1484784"/>
              <a:ext cx="7416824" cy="3175238"/>
              <a:chOff x="899592" y="1484784"/>
              <a:chExt cx="7416824" cy="3175238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899592" y="3075846"/>
                <a:ext cx="2519840" cy="1296144"/>
                <a:chOff x="612000" y="2420888"/>
                <a:chExt cx="2519840" cy="1296144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612000" y="2492896"/>
                  <a:ext cx="2519840" cy="1224136"/>
                  <a:chOff x="612000" y="1628800"/>
                  <a:chExt cx="2519840" cy="1224136"/>
                </a:xfrm>
              </p:grpSpPr>
              <p:sp>
                <p:nvSpPr>
                  <p:cNvPr id="11" name="Rectangle 10"/>
                  <p:cNvSpPr/>
                  <p:nvPr/>
                </p:nvSpPr>
                <p:spPr>
                  <a:xfrm>
                    <a:off x="612000" y="1916832"/>
                    <a:ext cx="2519840" cy="936104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20" name="Straight Connector 19"/>
                  <p:cNvCxnSpPr/>
                  <p:nvPr/>
                </p:nvCxnSpPr>
                <p:spPr>
                  <a:xfrm>
                    <a:off x="827584" y="1628800"/>
                    <a:ext cx="0" cy="1008112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2915816" y="1628800"/>
                    <a:ext cx="0" cy="1008112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>
                    <a:off x="827584" y="2636912"/>
                    <a:ext cx="2088232" cy="0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3" name="Rectangle 32"/>
                <p:cNvSpPr/>
                <p:nvPr/>
              </p:nvSpPr>
              <p:spPr>
                <a:xfrm>
                  <a:off x="2843808" y="2420888"/>
                  <a:ext cx="144016" cy="216024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755576" y="2428900"/>
                  <a:ext cx="144016" cy="216024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7" name="Freeform 36"/>
              <p:cNvSpPr/>
              <p:nvPr/>
            </p:nvSpPr>
            <p:spPr>
              <a:xfrm>
                <a:off x="1100392" y="2525700"/>
                <a:ext cx="2937933" cy="1575192"/>
              </a:xfrm>
              <a:custGeom>
                <a:avLst/>
                <a:gdLst>
                  <a:gd name="connsiteX0" fmla="*/ 0 w 2937933"/>
                  <a:gd name="connsiteY0" fmla="*/ 655537 h 1680003"/>
                  <a:gd name="connsiteX1" fmla="*/ 118533 w 2937933"/>
                  <a:gd name="connsiteY1" fmla="*/ 367670 h 1680003"/>
                  <a:gd name="connsiteX2" fmla="*/ 711200 w 2937933"/>
                  <a:gd name="connsiteY2" fmla="*/ 122137 h 1680003"/>
                  <a:gd name="connsiteX3" fmla="*/ 2108200 w 2937933"/>
                  <a:gd name="connsiteY3" fmla="*/ 37470 h 1680003"/>
                  <a:gd name="connsiteX4" fmla="*/ 2760133 w 2937933"/>
                  <a:gd name="connsiteY4" fmla="*/ 731737 h 1680003"/>
                  <a:gd name="connsiteX5" fmla="*/ 2937933 w 2937933"/>
                  <a:gd name="connsiteY5" fmla="*/ 1680003 h 1680003"/>
                  <a:gd name="connsiteX0" fmla="*/ 0 w 2937933"/>
                  <a:gd name="connsiteY0" fmla="*/ 551788 h 1576254"/>
                  <a:gd name="connsiteX1" fmla="*/ 118533 w 2937933"/>
                  <a:gd name="connsiteY1" fmla="*/ 263921 h 1576254"/>
                  <a:gd name="connsiteX2" fmla="*/ 711200 w 2937933"/>
                  <a:gd name="connsiteY2" fmla="*/ 18388 h 1576254"/>
                  <a:gd name="connsiteX3" fmla="*/ 2362200 w 2937933"/>
                  <a:gd name="connsiteY3" fmla="*/ 86121 h 1576254"/>
                  <a:gd name="connsiteX4" fmla="*/ 2760133 w 2937933"/>
                  <a:gd name="connsiteY4" fmla="*/ 627988 h 1576254"/>
                  <a:gd name="connsiteX5" fmla="*/ 2937933 w 2937933"/>
                  <a:gd name="connsiteY5" fmla="*/ 1576254 h 1576254"/>
                  <a:gd name="connsiteX0" fmla="*/ 0 w 2937933"/>
                  <a:gd name="connsiteY0" fmla="*/ 550726 h 1575192"/>
                  <a:gd name="connsiteX1" fmla="*/ 118533 w 2937933"/>
                  <a:gd name="connsiteY1" fmla="*/ 262859 h 1575192"/>
                  <a:gd name="connsiteX2" fmla="*/ 711200 w 2937933"/>
                  <a:gd name="connsiteY2" fmla="*/ 17326 h 1575192"/>
                  <a:gd name="connsiteX3" fmla="*/ 2362200 w 2937933"/>
                  <a:gd name="connsiteY3" fmla="*/ 85059 h 1575192"/>
                  <a:gd name="connsiteX4" fmla="*/ 2785533 w 2937933"/>
                  <a:gd name="connsiteY4" fmla="*/ 601526 h 1575192"/>
                  <a:gd name="connsiteX5" fmla="*/ 2937933 w 2937933"/>
                  <a:gd name="connsiteY5" fmla="*/ 1575192 h 1575192"/>
                  <a:gd name="connsiteX0" fmla="*/ 0 w 2937933"/>
                  <a:gd name="connsiteY0" fmla="*/ 550726 h 1575192"/>
                  <a:gd name="connsiteX1" fmla="*/ 118533 w 2937933"/>
                  <a:gd name="connsiteY1" fmla="*/ 262859 h 1575192"/>
                  <a:gd name="connsiteX2" fmla="*/ 711200 w 2937933"/>
                  <a:gd name="connsiteY2" fmla="*/ 17326 h 1575192"/>
                  <a:gd name="connsiteX3" fmla="*/ 2362200 w 2937933"/>
                  <a:gd name="connsiteY3" fmla="*/ 85059 h 1575192"/>
                  <a:gd name="connsiteX4" fmla="*/ 2785533 w 2937933"/>
                  <a:gd name="connsiteY4" fmla="*/ 601526 h 1575192"/>
                  <a:gd name="connsiteX5" fmla="*/ 2937933 w 2937933"/>
                  <a:gd name="connsiteY5" fmla="*/ 1575192 h 157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37933" h="1575192">
                    <a:moveTo>
                      <a:pt x="0" y="550726"/>
                    </a:moveTo>
                    <a:cubicBezTo>
                      <a:pt x="0" y="451242"/>
                      <a:pt x="0" y="351759"/>
                      <a:pt x="118533" y="262859"/>
                    </a:cubicBezTo>
                    <a:cubicBezTo>
                      <a:pt x="237066" y="173959"/>
                      <a:pt x="337256" y="46959"/>
                      <a:pt x="711200" y="17326"/>
                    </a:cubicBezTo>
                    <a:cubicBezTo>
                      <a:pt x="1085144" y="-12307"/>
                      <a:pt x="2016478" y="-12308"/>
                      <a:pt x="2362200" y="85059"/>
                    </a:cubicBezTo>
                    <a:cubicBezTo>
                      <a:pt x="2707922" y="182426"/>
                      <a:pt x="2647244" y="327771"/>
                      <a:pt x="2785533" y="601526"/>
                    </a:cubicBezTo>
                    <a:cubicBezTo>
                      <a:pt x="2873022" y="900681"/>
                      <a:pt x="2904066" y="1400214"/>
                      <a:pt x="2937933" y="1575192"/>
                    </a:cubicBezTo>
                  </a:path>
                </a:pathLst>
              </a:custGeom>
              <a:ln w="1905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3191659" y="2837720"/>
                <a:ext cx="778933" cy="1280105"/>
              </a:xfrm>
              <a:custGeom>
                <a:avLst/>
                <a:gdLst>
                  <a:gd name="connsiteX0" fmla="*/ 0 w 778933"/>
                  <a:gd name="connsiteY0" fmla="*/ 221771 h 1280105"/>
                  <a:gd name="connsiteX1" fmla="*/ 67733 w 778933"/>
                  <a:gd name="connsiteY1" fmla="*/ 27038 h 1280105"/>
                  <a:gd name="connsiteX2" fmla="*/ 287866 w 778933"/>
                  <a:gd name="connsiteY2" fmla="*/ 1638 h 1280105"/>
                  <a:gd name="connsiteX3" fmla="*/ 287866 w 778933"/>
                  <a:gd name="connsiteY3" fmla="*/ 1638 h 1280105"/>
                  <a:gd name="connsiteX4" fmla="*/ 482600 w 778933"/>
                  <a:gd name="connsiteY4" fmla="*/ 111705 h 1280105"/>
                  <a:gd name="connsiteX5" fmla="*/ 702733 w 778933"/>
                  <a:gd name="connsiteY5" fmla="*/ 941438 h 1280105"/>
                  <a:gd name="connsiteX6" fmla="*/ 778933 w 778933"/>
                  <a:gd name="connsiteY6" fmla="*/ 1280105 h 1280105"/>
                  <a:gd name="connsiteX7" fmla="*/ 778933 w 778933"/>
                  <a:gd name="connsiteY7" fmla="*/ 1280105 h 128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8933" h="1280105">
                    <a:moveTo>
                      <a:pt x="0" y="221771"/>
                    </a:moveTo>
                    <a:cubicBezTo>
                      <a:pt x="9877" y="142749"/>
                      <a:pt x="19755" y="63727"/>
                      <a:pt x="67733" y="27038"/>
                    </a:cubicBezTo>
                    <a:cubicBezTo>
                      <a:pt x="115711" y="-9651"/>
                      <a:pt x="287866" y="1638"/>
                      <a:pt x="287866" y="1638"/>
                    </a:cubicBezTo>
                    <a:lnTo>
                      <a:pt x="287866" y="1638"/>
                    </a:lnTo>
                    <a:cubicBezTo>
                      <a:pt x="320322" y="19982"/>
                      <a:pt x="413455" y="-44928"/>
                      <a:pt x="482600" y="111705"/>
                    </a:cubicBezTo>
                    <a:cubicBezTo>
                      <a:pt x="551745" y="268338"/>
                      <a:pt x="653344" y="746705"/>
                      <a:pt x="702733" y="941438"/>
                    </a:cubicBezTo>
                    <a:cubicBezTo>
                      <a:pt x="752122" y="1136171"/>
                      <a:pt x="778933" y="1280105"/>
                      <a:pt x="778933" y="1280105"/>
                    </a:cubicBezTo>
                    <a:lnTo>
                      <a:pt x="778933" y="1280105"/>
                    </a:lnTo>
                  </a:path>
                </a:pathLst>
              </a:custGeom>
              <a:ln w="1905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635456" y="4117825"/>
                <a:ext cx="576064" cy="32617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200" dirty="0" smtClean="0"/>
                  <a:t>U=f(T)</a:t>
                </a:r>
                <a:endParaRPr lang="en-US" sz="1200" dirty="0"/>
              </a:p>
            </p:txBody>
          </p:sp>
          <p:cxnSp>
            <p:nvCxnSpPr>
              <p:cNvPr id="41" name="Straight Arrow Connector 40"/>
              <p:cNvCxnSpPr>
                <a:stCxn id="39" idx="3"/>
              </p:cNvCxnSpPr>
              <p:nvPr/>
            </p:nvCxnSpPr>
            <p:spPr>
              <a:xfrm>
                <a:off x="4211520" y="4280912"/>
                <a:ext cx="108012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Elbow Connector 44"/>
              <p:cNvCxnSpPr/>
              <p:nvPr/>
            </p:nvCxnSpPr>
            <p:spPr>
              <a:xfrm>
                <a:off x="2843368" y="3939942"/>
                <a:ext cx="2448272" cy="720080"/>
              </a:xfrm>
              <a:prstGeom prst="bentConnector3">
                <a:avLst>
                  <a:gd name="adj1" fmla="val -350"/>
                </a:avLst>
              </a:prstGeom>
              <a:ln w="127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2606404" y="3632165"/>
                <a:ext cx="473928" cy="307777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T</a:t>
                </a:r>
                <a:r>
                  <a:rPr lang="en-US" sz="1400" baseline="-25000" dirty="0" err="1" smtClean="0"/>
                  <a:t>jaw</a:t>
                </a:r>
                <a:endParaRPr lang="en-US" sz="1400" baseline="-25000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835256" y="3798961"/>
                <a:ext cx="620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wire</a:t>
                </a: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>
                <a:off x="5291640" y="4293096"/>
                <a:ext cx="504056" cy="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5795696" y="4077072"/>
                <a:ext cx="216464" cy="209138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6012160" y="4312841"/>
                <a:ext cx="828092" cy="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Rounded Rectangle 57"/>
              <p:cNvSpPr/>
              <p:nvPr/>
            </p:nvSpPr>
            <p:spPr>
              <a:xfrm>
                <a:off x="6516216" y="3284984"/>
                <a:ext cx="648072" cy="667817"/>
              </a:xfrm>
              <a:prstGeom prst="roundRect">
                <a:avLst/>
              </a:prstGeom>
              <a:solidFill>
                <a:srgbClr val="700A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WIC</a:t>
                </a:r>
                <a:endParaRPr lang="en-US" sz="1600" dirty="0"/>
              </a:p>
            </p:txBody>
          </p:sp>
          <p:cxnSp>
            <p:nvCxnSpPr>
              <p:cNvPr id="60" name="Straight Connector 59"/>
              <p:cNvCxnSpPr>
                <a:stCxn id="58" idx="2"/>
              </p:cNvCxnSpPr>
              <p:nvPr/>
            </p:nvCxnSpPr>
            <p:spPr>
              <a:xfrm>
                <a:off x="6840252" y="3952801"/>
                <a:ext cx="0" cy="36004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Rectangle 62"/>
              <p:cNvSpPr/>
              <p:nvPr/>
            </p:nvSpPr>
            <p:spPr>
              <a:xfrm>
                <a:off x="5796136" y="2276872"/>
                <a:ext cx="1368152" cy="79208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dirty="0" smtClean="0"/>
                  <a:t>PC</a:t>
                </a:r>
                <a:endParaRPr lang="en-US" dirty="0"/>
              </a:p>
            </p:txBody>
          </p:sp>
          <p:cxnSp>
            <p:nvCxnSpPr>
              <p:cNvPr id="44" name="Straight Connector 43"/>
              <p:cNvCxnSpPr>
                <a:stCxn id="58" idx="3"/>
              </p:cNvCxnSpPr>
              <p:nvPr/>
            </p:nvCxnSpPr>
            <p:spPr>
              <a:xfrm>
                <a:off x="7164288" y="3618893"/>
                <a:ext cx="664108" cy="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7828396" y="1916833"/>
                <a:ext cx="0" cy="1715332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7164288" y="1484784"/>
                <a:ext cx="1152128" cy="432048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Control</a:t>
                </a:r>
                <a:endParaRPr lang="en-US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6876256" y="2276872"/>
                <a:ext cx="308000" cy="792088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FGC</a:t>
                </a:r>
                <a:endParaRPr lang="en-US" sz="1000" dirty="0"/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7164288" y="2837720"/>
                <a:ext cx="664108" cy="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7187108" y="2571688"/>
                <a:ext cx="409228" cy="382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prstDash val="dash"/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7596336" y="1941364"/>
                <a:ext cx="0" cy="630324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Freeform 29"/>
              <p:cNvSpPr/>
              <p:nvPr/>
            </p:nvSpPr>
            <p:spPr>
              <a:xfrm>
                <a:off x="3174961" y="2276872"/>
                <a:ext cx="2621175" cy="809228"/>
              </a:xfrm>
              <a:custGeom>
                <a:avLst/>
                <a:gdLst>
                  <a:gd name="connsiteX0" fmla="*/ 2870422 w 2870422"/>
                  <a:gd name="connsiteY0" fmla="*/ 295637 h 1029887"/>
                  <a:gd name="connsiteX1" fmla="*/ 1905222 w 2870422"/>
                  <a:gd name="connsiteY1" fmla="*/ 3537 h 1029887"/>
                  <a:gd name="connsiteX2" fmla="*/ 851122 w 2870422"/>
                  <a:gd name="connsiteY2" fmla="*/ 168637 h 1029887"/>
                  <a:gd name="connsiteX3" fmla="*/ 127222 w 2870422"/>
                  <a:gd name="connsiteY3" fmla="*/ 663937 h 1029887"/>
                  <a:gd name="connsiteX4" fmla="*/ 114522 w 2870422"/>
                  <a:gd name="connsiteY4" fmla="*/ 1019537 h 1029887"/>
                  <a:gd name="connsiteX0" fmla="*/ 2820686 w 2820686"/>
                  <a:gd name="connsiteY0" fmla="*/ 295637 h 1019537"/>
                  <a:gd name="connsiteX1" fmla="*/ 1855486 w 2820686"/>
                  <a:gd name="connsiteY1" fmla="*/ 3537 h 1019537"/>
                  <a:gd name="connsiteX2" fmla="*/ 801386 w 2820686"/>
                  <a:gd name="connsiteY2" fmla="*/ 168637 h 1019537"/>
                  <a:gd name="connsiteX3" fmla="*/ 77486 w 2820686"/>
                  <a:gd name="connsiteY3" fmla="*/ 663937 h 1019537"/>
                  <a:gd name="connsiteX4" fmla="*/ 64786 w 2820686"/>
                  <a:gd name="connsiteY4" fmla="*/ 1019537 h 1019537"/>
                  <a:gd name="connsiteX0" fmla="*/ 2801789 w 2801789"/>
                  <a:gd name="connsiteY0" fmla="*/ 295637 h 1019537"/>
                  <a:gd name="connsiteX1" fmla="*/ 1836589 w 2801789"/>
                  <a:gd name="connsiteY1" fmla="*/ 3537 h 1019537"/>
                  <a:gd name="connsiteX2" fmla="*/ 782489 w 2801789"/>
                  <a:gd name="connsiteY2" fmla="*/ 168637 h 1019537"/>
                  <a:gd name="connsiteX3" fmla="*/ 58589 w 2801789"/>
                  <a:gd name="connsiteY3" fmla="*/ 663937 h 1019537"/>
                  <a:gd name="connsiteX4" fmla="*/ 45889 w 2801789"/>
                  <a:gd name="connsiteY4" fmla="*/ 1019537 h 1019537"/>
                  <a:gd name="connsiteX0" fmla="*/ 2755940 w 2755940"/>
                  <a:gd name="connsiteY0" fmla="*/ 294421 h 1018321"/>
                  <a:gd name="connsiteX1" fmla="*/ 1790740 w 2755940"/>
                  <a:gd name="connsiteY1" fmla="*/ 2321 h 1018321"/>
                  <a:gd name="connsiteX2" fmla="*/ 736640 w 2755940"/>
                  <a:gd name="connsiteY2" fmla="*/ 167421 h 1018321"/>
                  <a:gd name="connsiteX3" fmla="*/ 203240 w 2755940"/>
                  <a:gd name="connsiteY3" fmla="*/ 345221 h 1018321"/>
                  <a:gd name="connsiteX4" fmla="*/ 40 w 2755940"/>
                  <a:gd name="connsiteY4" fmla="*/ 1018321 h 1018321"/>
                  <a:gd name="connsiteX0" fmla="*/ 2755940 w 2755940"/>
                  <a:gd name="connsiteY0" fmla="*/ 136791 h 860691"/>
                  <a:gd name="connsiteX1" fmla="*/ 1790740 w 2755940"/>
                  <a:gd name="connsiteY1" fmla="*/ 35191 h 860691"/>
                  <a:gd name="connsiteX2" fmla="*/ 736640 w 2755940"/>
                  <a:gd name="connsiteY2" fmla="*/ 9791 h 860691"/>
                  <a:gd name="connsiteX3" fmla="*/ 203240 w 2755940"/>
                  <a:gd name="connsiteY3" fmla="*/ 187591 h 860691"/>
                  <a:gd name="connsiteX4" fmla="*/ 40 w 2755940"/>
                  <a:gd name="connsiteY4" fmla="*/ 860691 h 860691"/>
                  <a:gd name="connsiteX0" fmla="*/ 2755940 w 2755940"/>
                  <a:gd name="connsiteY0" fmla="*/ 536635 h 879535"/>
                  <a:gd name="connsiteX1" fmla="*/ 1790740 w 2755940"/>
                  <a:gd name="connsiteY1" fmla="*/ 54035 h 879535"/>
                  <a:gd name="connsiteX2" fmla="*/ 736640 w 2755940"/>
                  <a:gd name="connsiteY2" fmla="*/ 28635 h 879535"/>
                  <a:gd name="connsiteX3" fmla="*/ 203240 w 2755940"/>
                  <a:gd name="connsiteY3" fmla="*/ 206435 h 879535"/>
                  <a:gd name="connsiteX4" fmla="*/ 40 w 2755940"/>
                  <a:gd name="connsiteY4" fmla="*/ 879535 h 87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5940" h="879535">
                    <a:moveTo>
                      <a:pt x="2755940" y="536635"/>
                    </a:moveTo>
                    <a:cubicBezTo>
                      <a:pt x="2441615" y="401168"/>
                      <a:pt x="2127290" y="138702"/>
                      <a:pt x="1790740" y="54035"/>
                    </a:cubicBezTo>
                    <a:cubicBezTo>
                      <a:pt x="1454190" y="-30632"/>
                      <a:pt x="1001223" y="3235"/>
                      <a:pt x="736640" y="28635"/>
                    </a:cubicBezTo>
                    <a:cubicBezTo>
                      <a:pt x="472057" y="54035"/>
                      <a:pt x="326007" y="64618"/>
                      <a:pt x="203240" y="206435"/>
                    </a:cubicBezTo>
                    <a:cubicBezTo>
                      <a:pt x="80473" y="348252"/>
                      <a:pt x="-2077" y="629768"/>
                      <a:pt x="40" y="879535"/>
                    </a:cubicBezTo>
                  </a:path>
                </a:pathLst>
              </a:cu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1078005" y="1941365"/>
                <a:ext cx="4718131" cy="1127596"/>
              </a:xfrm>
              <a:custGeom>
                <a:avLst/>
                <a:gdLst>
                  <a:gd name="connsiteX0" fmla="*/ 2870422 w 2870422"/>
                  <a:gd name="connsiteY0" fmla="*/ 295637 h 1029887"/>
                  <a:gd name="connsiteX1" fmla="*/ 1905222 w 2870422"/>
                  <a:gd name="connsiteY1" fmla="*/ 3537 h 1029887"/>
                  <a:gd name="connsiteX2" fmla="*/ 851122 w 2870422"/>
                  <a:gd name="connsiteY2" fmla="*/ 168637 h 1029887"/>
                  <a:gd name="connsiteX3" fmla="*/ 127222 w 2870422"/>
                  <a:gd name="connsiteY3" fmla="*/ 663937 h 1029887"/>
                  <a:gd name="connsiteX4" fmla="*/ 114522 w 2870422"/>
                  <a:gd name="connsiteY4" fmla="*/ 1019537 h 1029887"/>
                  <a:gd name="connsiteX0" fmla="*/ 2820686 w 2820686"/>
                  <a:gd name="connsiteY0" fmla="*/ 295637 h 1019537"/>
                  <a:gd name="connsiteX1" fmla="*/ 1855486 w 2820686"/>
                  <a:gd name="connsiteY1" fmla="*/ 3537 h 1019537"/>
                  <a:gd name="connsiteX2" fmla="*/ 801386 w 2820686"/>
                  <a:gd name="connsiteY2" fmla="*/ 168637 h 1019537"/>
                  <a:gd name="connsiteX3" fmla="*/ 77486 w 2820686"/>
                  <a:gd name="connsiteY3" fmla="*/ 663937 h 1019537"/>
                  <a:gd name="connsiteX4" fmla="*/ 64786 w 2820686"/>
                  <a:gd name="connsiteY4" fmla="*/ 1019537 h 1019537"/>
                  <a:gd name="connsiteX0" fmla="*/ 2801789 w 2801789"/>
                  <a:gd name="connsiteY0" fmla="*/ 295637 h 1019537"/>
                  <a:gd name="connsiteX1" fmla="*/ 1836589 w 2801789"/>
                  <a:gd name="connsiteY1" fmla="*/ 3537 h 1019537"/>
                  <a:gd name="connsiteX2" fmla="*/ 782489 w 2801789"/>
                  <a:gd name="connsiteY2" fmla="*/ 168637 h 1019537"/>
                  <a:gd name="connsiteX3" fmla="*/ 58589 w 2801789"/>
                  <a:gd name="connsiteY3" fmla="*/ 663937 h 1019537"/>
                  <a:gd name="connsiteX4" fmla="*/ 45889 w 2801789"/>
                  <a:gd name="connsiteY4" fmla="*/ 1019537 h 1019537"/>
                  <a:gd name="connsiteX0" fmla="*/ 2755940 w 2755940"/>
                  <a:gd name="connsiteY0" fmla="*/ 294421 h 1018321"/>
                  <a:gd name="connsiteX1" fmla="*/ 1790740 w 2755940"/>
                  <a:gd name="connsiteY1" fmla="*/ 2321 h 1018321"/>
                  <a:gd name="connsiteX2" fmla="*/ 736640 w 2755940"/>
                  <a:gd name="connsiteY2" fmla="*/ 167421 h 1018321"/>
                  <a:gd name="connsiteX3" fmla="*/ 203240 w 2755940"/>
                  <a:gd name="connsiteY3" fmla="*/ 345221 h 1018321"/>
                  <a:gd name="connsiteX4" fmla="*/ 40 w 2755940"/>
                  <a:gd name="connsiteY4" fmla="*/ 1018321 h 1018321"/>
                  <a:gd name="connsiteX0" fmla="*/ 2755940 w 2755940"/>
                  <a:gd name="connsiteY0" fmla="*/ 136791 h 860691"/>
                  <a:gd name="connsiteX1" fmla="*/ 1790740 w 2755940"/>
                  <a:gd name="connsiteY1" fmla="*/ 35191 h 860691"/>
                  <a:gd name="connsiteX2" fmla="*/ 736640 w 2755940"/>
                  <a:gd name="connsiteY2" fmla="*/ 9791 h 860691"/>
                  <a:gd name="connsiteX3" fmla="*/ 203240 w 2755940"/>
                  <a:gd name="connsiteY3" fmla="*/ 187591 h 860691"/>
                  <a:gd name="connsiteX4" fmla="*/ 40 w 2755940"/>
                  <a:gd name="connsiteY4" fmla="*/ 860691 h 860691"/>
                  <a:gd name="connsiteX0" fmla="*/ 2755940 w 2755940"/>
                  <a:gd name="connsiteY0" fmla="*/ 536635 h 879535"/>
                  <a:gd name="connsiteX1" fmla="*/ 1790740 w 2755940"/>
                  <a:gd name="connsiteY1" fmla="*/ 54035 h 879535"/>
                  <a:gd name="connsiteX2" fmla="*/ 736640 w 2755940"/>
                  <a:gd name="connsiteY2" fmla="*/ 28635 h 879535"/>
                  <a:gd name="connsiteX3" fmla="*/ 203240 w 2755940"/>
                  <a:gd name="connsiteY3" fmla="*/ 206435 h 879535"/>
                  <a:gd name="connsiteX4" fmla="*/ 40 w 2755940"/>
                  <a:gd name="connsiteY4" fmla="*/ 879535 h 87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5940" h="879535">
                    <a:moveTo>
                      <a:pt x="2755940" y="536635"/>
                    </a:moveTo>
                    <a:cubicBezTo>
                      <a:pt x="2441615" y="401168"/>
                      <a:pt x="2127290" y="138702"/>
                      <a:pt x="1790740" y="54035"/>
                    </a:cubicBezTo>
                    <a:cubicBezTo>
                      <a:pt x="1454190" y="-30632"/>
                      <a:pt x="1001223" y="3235"/>
                      <a:pt x="736640" y="28635"/>
                    </a:cubicBezTo>
                    <a:cubicBezTo>
                      <a:pt x="472057" y="54035"/>
                      <a:pt x="326007" y="64618"/>
                      <a:pt x="203240" y="206435"/>
                    </a:cubicBezTo>
                    <a:cubicBezTo>
                      <a:pt x="80473" y="348252"/>
                      <a:pt x="-2077" y="629768"/>
                      <a:pt x="40" y="879535"/>
                    </a:cubicBezTo>
                  </a:path>
                </a:pathLst>
              </a:cu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Rectangle 64"/>
            <p:cNvSpPr/>
            <p:nvPr/>
          </p:nvSpPr>
          <p:spPr>
            <a:xfrm>
              <a:off x="5796136" y="1484784"/>
              <a:ext cx="1152128" cy="4320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SIS</a:t>
              </a:r>
              <a:endParaRPr lang="en-US" dirty="0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6372200" y="1916832"/>
              <a:ext cx="0" cy="36004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dash"/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4287644" y="3347700"/>
            <a:ext cx="1469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</a:t>
            </a:r>
            <a:r>
              <a:rPr lang="en-US" dirty="0" err="1" smtClean="0"/>
              <a:t>U</a:t>
            </a:r>
            <a:r>
              <a:rPr lang="en-US" baseline="-25000" dirty="0" err="1" smtClean="0"/>
              <a:t>w</a:t>
            </a:r>
            <a:r>
              <a:rPr lang="en-US" dirty="0" smtClean="0"/>
              <a:t>&gt;2.5-3V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683029" y="4067780"/>
            <a:ext cx="4775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jaw</a:t>
            </a:r>
            <a:r>
              <a:rPr lang="en-US" dirty="0" smtClean="0"/>
              <a:t>&gt;50°C beam dump + if &gt; 100°C wire off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69527" y="5301208"/>
            <a:ext cx="55460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2897660" y="5589240"/>
            <a:ext cx="55460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732240" y="5949280"/>
            <a:ext cx="55460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dirty="0" smtClean="0"/>
              <a:t>A. Rossi BE/BI – 23rd HL-LHC TCC meeting – January 19,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364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8601</TotalTime>
  <Words>378</Words>
  <Application>Microsoft Macintosh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Thème Office</vt:lpstr>
      <vt:lpstr>LRBB - readiness of hardware and installation </vt:lpstr>
      <vt:lpstr>PowerPoint Presentation</vt:lpstr>
      <vt:lpstr>PowerPoint Presentation</vt:lpstr>
      <vt:lpstr>Zone between TAN and D2  ~π/2 phase from IP5</vt:lpstr>
      <vt:lpstr>Wire protection and interlocks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Adriana Rossi</cp:lastModifiedBy>
  <cp:revision>289</cp:revision>
  <dcterms:created xsi:type="dcterms:W3CDTF">2016-01-11T14:38:10Z</dcterms:created>
  <dcterms:modified xsi:type="dcterms:W3CDTF">2017-03-02T14:25:12Z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