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344" r:id="rId6"/>
    <p:sldId id="304" r:id="rId7"/>
    <p:sldId id="321" r:id="rId8"/>
    <p:sldId id="319" r:id="rId9"/>
    <p:sldId id="346" r:id="rId10"/>
    <p:sldId id="347" r:id="rId11"/>
    <p:sldId id="343" r:id="rId1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7F6B6"/>
    <a:srgbClr val="008F00"/>
    <a:srgbClr val="D0EDA5"/>
    <a:srgbClr val="AB7942"/>
    <a:srgbClr val="00FDFF"/>
    <a:srgbClr val="F7F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17"/>
    <p:restoredTop sz="93529"/>
  </p:normalViewPr>
  <p:slideViewPr>
    <p:cSldViewPr snapToGrid="0" snapToObjects="1" showGuides="1">
      <p:cViewPr varScale="1">
        <p:scale>
          <a:sx n="121" d="100"/>
          <a:sy n="121" d="100"/>
        </p:scale>
        <p:origin x="114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16/03/2017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086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16/03/2017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8012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270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3974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9308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26th HL-LHC TCC meeting – 16 March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26th HL-LHC TCC meeting – 16 March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26th HL-LHC TCC meeting – 16 March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26th HL-LHC TCC meeting – 16 March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26th HL-LHC TCC meeting – 16 March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noProof="0" smtClean="0"/>
              <a:t>プレースホルダーまでドラッグするかアイコンをクリックして図を追加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26th HL-LHC TCC meeting – 16 March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 smtClean="0"/>
              <a:t>26th HL-LHC TCC meeting – 16 March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26th HL-LHC TCC meeting – 16 March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kumimoji="1"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4915" y="2819400"/>
            <a:ext cx="7796685" cy="809400"/>
          </a:xfrm>
        </p:spPr>
        <p:txBody>
          <a:bodyPr/>
          <a:lstStyle/>
          <a:p>
            <a:r>
              <a:rPr lang="en-GB" dirty="0" smtClean="0"/>
              <a:t>Recent results of D1 short model magnet test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57275" y="4206683"/>
            <a:ext cx="6794325" cy="990600"/>
          </a:xfrm>
        </p:spPr>
        <p:txBody>
          <a:bodyPr>
            <a:normAutofit fontScale="92500"/>
          </a:bodyPr>
          <a:lstStyle/>
          <a:p>
            <a:r>
              <a:rPr lang="en-GB" sz="2300" b="1" dirty="0" smtClean="0"/>
              <a:t>Andrea Musso – Ezio Todesco </a:t>
            </a:r>
            <a:r>
              <a:rPr lang="en-GB" b="1" dirty="0" smtClean="0"/>
              <a:t>on behalf of KEK team:</a:t>
            </a:r>
          </a:p>
          <a:p>
            <a:r>
              <a:rPr lang="en-US" b="1" dirty="0" err="1" smtClean="0"/>
              <a:t>Tatsushi</a:t>
            </a:r>
            <a:r>
              <a:rPr lang="en-US" b="1" dirty="0" smtClean="0"/>
              <a:t> Nakamoto, </a:t>
            </a:r>
            <a:r>
              <a:rPr lang="en-US" b="1" dirty="0" err="1" smtClean="0"/>
              <a:t>Michinaka</a:t>
            </a:r>
            <a:r>
              <a:rPr lang="en-US" b="1" dirty="0" smtClean="0"/>
              <a:t> Sugano, Sun </a:t>
            </a:r>
            <a:r>
              <a:rPr lang="en-US" b="1" dirty="0" err="1" smtClean="0"/>
              <a:t>Enomoto</a:t>
            </a:r>
            <a:r>
              <a:rPr lang="en-US" b="1" dirty="0" smtClean="0"/>
              <a:t>, </a:t>
            </a:r>
            <a:r>
              <a:rPr lang="en-US" b="1" dirty="0" err="1" smtClean="0"/>
              <a:t>Kento</a:t>
            </a:r>
            <a:r>
              <a:rPr lang="en-US" b="1" dirty="0" smtClean="0"/>
              <a:t> Suzuki, Yukiko </a:t>
            </a:r>
            <a:r>
              <a:rPr lang="en-US" b="1" dirty="0" err="1" smtClean="0"/>
              <a:t>Ikemoto</a:t>
            </a:r>
            <a:endParaRPr lang="en-GB" b="1" dirty="0" smtClean="0"/>
          </a:p>
          <a:p>
            <a:endParaRPr lang="en-GB" b="1" dirty="0" smtClean="0"/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26</a:t>
            </a:r>
            <a:r>
              <a:rPr lang="en-GB" baseline="30000" dirty="0" smtClean="0"/>
              <a:t>th</a:t>
            </a:r>
            <a:r>
              <a:rPr lang="en-GB" dirty="0" smtClean="0"/>
              <a:t> HL-LHC TCC meeting – 16 March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758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34800" y="1498229"/>
            <a:ext cx="8532000" cy="3293227"/>
          </a:xfrm>
        </p:spPr>
        <p:txBody>
          <a:bodyPr>
            <a:normAutofit fontScale="92500" lnSpcReduction="20000"/>
          </a:bodyPr>
          <a:lstStyle/>
          <a:p>
            <a:pPr>
              <a:buClrTx/>
            </a:pPr>
            <a:r>
              <a:rPr lang="en-GB" dirty="0" smtClean="0"/>
              <a:t>Performance Result after the first cold test of model magnet #1(a</a:t>
            </a:r>
            <a:r>
              <a:rPr lang="en-GB" dirty="0"/>
              <a:t>) </a:t>
            </a:r>
            <a:r>
              <a:rPr lang="en-GB" dirty="0" smtClean="0"/>
              <a:t>[MBXFS01]</a:t>
            </a:r>
          </a:p>
          <a:p>
            <a:pPr>
              <a:buClrTx/>
            </a:pPr>
            <a:endParaRPr lang="en-GB" dirty="0" smtClean="0"/>
          </a:p>
          <a:p>
            <a:pPr>
              <a:buClrTx/>
            </a:pPr>
            <a:r>
              <a:rPr lang="en-US" dirty="0" smtClean="0"/>
              <a:t>Upgrade and assembly </a:t>
            </a:r>
            <a:r>
              <a:rPr lang="en-US" dirty="0"/>
              <a:t>of the model magnet </a:t>
            </a:r>
            <a:r>
              <a:rPr lang="en-US" dirty="0" smtClean="0"/>
              <a:t>#1(b)</a:t>
            </a:r>
            <a:endParaRPr lang="en-GB" dirty="0" smtClean="0"/>
          </a:p>
          <a:p>
            <a:pPr>
              <a:buClrTx/>
            </a:pPr>
            <a:endParaRPr lang="en-GB" dirty="0" smtClean="0"/>
          </a:p>
          <a:p>
            <a:pPr>
              <a:buClrTx/>
            </a:pPr>
            <a:r>
              <a:rPr lang="en-GB" dirty="0" smtClean="0"/>
              <a:t>Training quench performance of #1(b)</a:t>
            </a:r>
          </a:p>
          <a:p>
            <a:pPr>
              <a:buClrTx/>
            </a:pPr>
            <a:endParaRPr lang="en-US" dirty="0"/>
          </a:p>
          <a:p>
            <a:pPr>
              <a:buClrTx/>
            </a:pPr>
            <a:r>
              <a:rPr lang="en-US" dirty="0" smtClean="0"/>
              <a:t>Preparation of Model magnet #2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26th HL-LHC TCC meeting – 16 March 2017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0565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53873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Quench performance of MBXFS01(a)</a:t>
            </a:r>
            <a:br>
              <a:rPr kumimoji="1" lang="en-US" altLang="ja-JP" dirty="0" smtClean="0"/>
            </a:br>
            <a:r>
              <a:rPr lang="en-GB" sz="1500" dirty="0" smtClean="0"/>
              <a:t>(HCMBXFM001-KJ000001)</a:t>
            </a:r>
            <a:endParaRPr kumimoji="1" lang="ja-JP" altLang="en-US" sz="15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26th HL-LHC TCC meeting – 16 March 2017</a:t>
            </a:r>
            <a:endParaRPr lang="en-GB" noProof="0"/>
          </a:p>
        </p:txBody>
      </p:sp>
      <p:sp>
        <p:nvSpPr>
          <p:cNvPr id="8" name="TextBox 7"/>
          <p:cNvSpPr txBox="1"/>
          <p:nvPr/>
        </p:nvSpPr>
        <p:spPr>
          <a:xfrm>
            <a:off x="2022529" y="5075693"/>
            <a:ext cx="61915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Nominal current reached after thermal cycle and 13 quenches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Ultimate current was not reached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De-training and erratic behavior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6659" y="1041130"/>
            <a:ext cx="5305425" cy="37528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9413847">
            <a:off x="-122406" y="2351157"/>
            <a:ext cx="36982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Assembly =&gt; ended April 2016</a:t>
            </a:r>
          </a:p>
          <a:p>
            <a:endParaRPr lang="en-US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Cold test =&gt; May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580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図形グループ 5"/>
          <p:cNvGrpSpPr/>
          <p:nvPr/>
        </p:nvGrpSpPr>
        <p:grpSpPr>
          <a:xfrm>
            <a:off x="572046" y="1740669"/>
            <a:ext cx="3792885" cy="3416730"/>
            <a:chOff x="1961171" y="635295"/>
            <a:chExt cx="5510800" cy="4964274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61171" y="635295"/>
              <a:ext cx="5207984" cy="4964274"/>
            </a:xfrm>
            <a:prstGeom prst="rect">
              <a:avLst/>
            </a:prstGeom>
          </p:spPr>
        </p:pic>
        <p:cxnSp>
          <p:nvCxnSpPr>
            <p:cNvPr id="8" name="直線コネクタ 7"/>
            <p:cNvCxnSpPr/>
            <p:nvPr/>
          </p:nvCxnSpPr>
          <p:spPr>
            <a:xfrm>
              <a:off x="2649646" y="3172003"/>
              <a:ext cx="4360555" cy="1524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矢印コネクタ 8"/>
            <p:cNvCxnSpPr/>
            <p:nvPr/>
          </p:nvCxnSpPr>
          <p:spPr>
            <a:xfrm>
              <a:off x="6759805" y="1425347"/>
              <a:ext cx="0" cy="1777136"/>
            </a:xfrm>
            <a:prstGeom prst="straightConnector1">
              <a:avLst/>
            </a:prstGeom>
            <a:ln w="57150"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9"/>
            <p:cNvSpPr txBox="1"/>
            <p:nvPr/>
          </p:nvSpPr>
          <p:spPr>
            <a:xfrm>
              <a:off x="6048455" y="2008086"/>
              <a:ext cx="1423516" cy="53661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r>
                <a:rPr kumimoji="1" lang="en-US" altLang="ja-JP" smtClean="0">
                  <a:solidFill>
                    <a:srgbClr val="FF0000"/>
                  </a:solidFill>
                </a:rPr>
                <a:t>35 MPa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6267861" y="3808928"/>
              <a:ext cx="9733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mtClean="0">
                  <a:solidFill>
                    <a:srgbClr val="FF0000"/>
                  </a:solidFill>
                </a:rPr>
                <a:t>I=13 kA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37" name="正方形/長方形 36"/>
          <p:cNvSpPr/>
          <p:nvPr/>
        </p:nvSpPr>
        <p:spPr>
          <a:xfrm>
            <a:off x="1978249" y="2003750"/>
            <a:ext cx="1135269" cy="933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-24718"/>
            <a:ext cx="8434800" cy="720000"/>
          </a:xfrm>
        </p:spPr>
        <p:txBody>
          <a:bodyPr/>
          <a:lstStyle/>
          <a:p>
            <a:r>
              <a:rPr kumimoji="1" lang="en-US" altLang="ja-JP" smtClean="0"/>
              <a:t>Insufficient azimuthal coil </a:t>
            </a:r>
            <a:r>
              <a:rPr kumimoji="1" lang="en-US" altLang="ja-JP" dirty="0" smtClean="0"/>
              <a:t>pre-stress in MBXFS01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26th HL-LHC TCC meeting – 16 March 2017</a:t>
            </a:r>
            <a:endParaRPr lang="en-GB" noProof="0" dirty="0"/>
          </a:p>
        </p:txBody>
      </p:sp>
      <p:grpSp>
        <p:nvGrpSpPr>
          <p:cNvPr id="18" name="図形グループ 17"/>
          <p:cNvGrpSpPr/>
          <p:nvPr/>
        </p:nvGrpSpPr>
        <p:grpSpPr>
          <a:xfrm>
            <a:off x="4941070" y="1864563"/>
            <a:ext cx="3960000" cy="3280349"/>
            <a:chOff x="4439685" y="800581"/>
            <a:chExt cx="3195200" cy="2646811"/>
          </a:xfrm>
        </p:grpSpPr>
        <p:pic>
          <p:nvPicPr>
            <p:cNvPr id="19" name="図 1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39685" y="841339"/>
              <a:ext cx="3137144" cy="2606053"/>
            </a:xfrm>
            <a:prstGeom prst="rect">
              <a:avLst/>
            </a:prstGeom>
          </p:spPr>
        </p:pic>
        <p:sp>
          <p:nvSpPr>
            <p:cNvPr id="20" name="円/楕円 19"/>
            <p:cNvSpPr/>
            <p:nvPr/>
          </p:nvSpPr>
          <p:spPr>
            <a:xfrm>
              <a:off x="4734506" y="800581"/>
              <a:ext cx="628895" cy="2398304"/>
            </a:xfrm>
            <a:prstGeom prst="ellipse">
              <a:avLst/>
            </a:prstGeom>
            <a:ln w="19050">
              <a:solidFill>
                <a:srgbClr val="008F00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6844838" y="800581"/>
              <a:ext cx="790047" cy="2398304"/>
            </a:xfrm>
            <a:prstGeom prst="ellipse">
              <a:avLst/>
            </a:prstGeom>
            <a:ln w="19050">
              <a:solidFill>
                <a:srgbClr val="008F00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/>
          <p:cNvSpPr txBox="1"/>
          <p:nvPr/>
        </p:nvSpPr>
        <p:spPr>
          <a:xfrm>
            <a:off x="340498" y="1334247"/>
            <a:ext cx="359162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Variation of </a:t>
            </a:r>
            <a:r>
              <a:rPr kumimoji="1" lang="en-US" altLang="ja-JP" dirty="0" smtClean="0">
                <a:solidFill>
                  <a:srgbClr val="FF0000"/>
                </a:solidFill>
              </a:rPr>
              <a:t>coil pre-stress at pole</a:t>
            </a:r>
          </a:p>
          <a:p>
            <a:r>
              <a:rPr kumimoji="1" lang="en-US" altLang="ja-JP" dirty="0" smtClean="0"/>
              <a:t>during excitation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932026" y="1043599"/>
            <a:ext cx="1196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Coil end</a:t>
            </a:r>
            <a:endParaRPr kumimoji="1" lang="ja-JP" altLang="en-US" sz="2000" b="1" dirty="0"/>
          </a:p>
        </p:txBody>
      </p:sp>
      <p:grpSp>
        <p:nvGrpSpPr>
          <p:cNvPr id="25" name="図形グループ 24"/>
          <p:cNvGrpSpPr/>
          <p:nvPr/>
        </p:nvGrpSpPr>
        <p:grpSpPr>
          <a:xfrm>
            <a:off x="1968352" y="1815995"/>
            <a:ext cx="946107" cy="835558"/>
            <a:chOff x="1303036" y="321056"/>
            <a:chExt cx="2066224" cy="1824793"/>
          </a:xfrm>
          <a:noFill/>
        </p:grpSpPr>
        <p:pic>
          <p:nvPicPr>
            <p:cNvPr id="26" name="図 25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V="1">
              <a:off x="1813317" y="535238"/>
              <a:ext cx="1474873" cy="1610611"/>
            </a:xfrm>
            <a:prstGeom prst="rect">
              <a:avLst/>
            </a:prstGeom>
            <a:grpFill/>
          </p:spPr>
        </p:pic>
        <p:sp>
          <p:nvSpPr>
            <p:cNvPr id="27" name="テキスト ボックス 26"/>
            <p:cNvSpPr txBox="1"/>
            <p:nvPr/>
          </p:nvSpPr>
          <p:spPr>
            <a:xfrm>
              <a:off x="2813703" y="322583"/>
              <a:ext cx="414875" cy="29191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T-a</a:t>
              </a:r>
              <a:endParaRPr kumimoji="1" lang="ja-JP" altLang="en-US" sz="16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1303036" y="321056"/>
              <a:ext cx="414878" cy="29191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smtClean="0">
                  <a:solidFill>
                    <a:srgbClr val="0432FF"/>
                  </a:solidFill>
                  <a:latin typeface="Arial" charset="0"/>
                  <a:ea typeface="Arial" charset="0"/>
                  <a:cs typeface="Arial" charset="0"/>
                </a:rPr>
                <a:t>T-b</a:t>
              </a:r>
              <a:endParaRPr kumimoji="1" lang="ja-JP" altLang="en-US" sz="1600" dirty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1362006" y="1732686"/>
              <a:ext cx="434284" cy="29191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ja-JP" sz="1600" smtClean="0">
                  <a:solidFill>
                    <a:schemeClr val="accent6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B</a:t>
              </a:r>
              <a:r>
                <a:rPr kumimoji="1" lang="en-US" altLang="ja-JP" sz="1600" smtClean="0">
                  <a:solidFill>
                    <a:schemeClr val="accent6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-a</a:t>
              </a:r>
              <a:endParaRPr kumimoji="1" lang="ja-JP" altLang="en-US" sz="1600" dirty="0">
                <a:solidFill>
                  <a:schemeClr val="accent6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2865595" y="1744864"/>
              <a:ext cx="503665" cy="33855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008F00"/>
                  </a:solidFill>
                  <a:latin typeface="Arial" charset="0"/>
                  <a:ea typeface="Arial" charset="0"/>
                  <a:cs typeface="Arial" charset="0"/>
                </a:rPr>
                <a:t>B</a:t>
              </a:r>
              <a:r>
                <a:rPr kumimoji="1" lang="en-US" altLang="ja-JP" sz="1600" dirty="0" smtClean="0">
                  <a:solidFill>
                    <a:srgbClr val="008F00"/>
                  </a:solidFill>
                  <a:latin typeface="Arial" charset="0"/>
                  <a:ea typeface="Arial" charset="0"/>
                  <a:cs typeface="Arial" charset="0"/>
                </a:rPr>
                <a:t>-b</a:t>
              </a:r>
              <a:endParaRPr kumimoji="1" lang="ja-JP" altLang="en-US" sz="1600" dirty="0">
                <a:solidFill>
                  <a:srgbClr val="008F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31" name="直線矢印コネクタ 30"/>
            <p:cNvCxnSpPr/>
            <p:nvPr/>
          </p:nvCxnSpPr>
          <p:spPr>
            <a:xfrm>
              <a:off x="2139683" y="730413"/>
              <a:ext cx="342240" cy="104761"/>
            </a:xfrm>
            <a:prstGeom prst="straightConnector1">
              <a:avLst/>
            </a:prstGeom>
            <a:grpFill/>
            <a:ln w="28575">
              <a:solidFill>
                <a:srgbClr val="0432FF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矢印コネクタ 31"/>
            <p:cNvCxnSpPr/>
            <p:nvPr/>
          </p:nvCxnSpPr>
          <p:spPr>
            <a:xfrm flipH="1">
              <a:off x="2647408" y="714002"/>
              <a:ext cx="407641" cy="121171"/>
            </a:xfrm>
            <a:prstGeom prst="straightConnector1">
              <a:avLst/>
            </a:prstGeom>
            <a:grpFill/>
            <a:ln w="28575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矢印コネクタ 32"/>
            <p:cNvCxnSpPr/>
            <p:nvPr/>
          </p:nvCxnSpPr>
          <p:spPr>
            <a:xfrm flipH="1" flipV="1">
              <a:off x="2634569" y="1849720"/>
              <a:ext cx="407641" cy="121171"/>
            </a:xfrm>
            <a:prstGeom prst="straightConnector1">
              <a:avLst/>
            </a:prstGeom>
            <a:grpFill/>
            <a:ln w="28575">
              <a:solidFill>
                <a:srgbClr val="008F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矢印コネクタ 33"/>
            <p:cNvCxnSpPr/>
            <p:nvPr/>
          </p:nvCxnSpPr>
          <p:spPr>
            <a:xfrm flipV="1">
              <a:off x="2068563" y="1851119"/>
              <a:ext cx="407641" cy="121171"/>
            </a:xfrm>
            <a:prstGeom prst="straightConnector1">
              <a:avLst/>
            </a:prstGeom>
            <a:grpFill/>
            <a:ln w="28575">
              <a:solidFill>
                <a:schemeClr val="accent6">
                  <a:lumMod val="5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テキスト ボックス 34"/>
          <p:cNvSpPr txBox="1"/>
          <p:nvPr/>
        </p:nvSpPr>
        <p:spPr>
          <a:xfrm>
            <a:off x="223223" y="1043599"/>
            <a:ext cx="2121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Straight section</a:t>
            </a:r>
            <a:endParaRPr kumimoji="1" lang="ja-JP" altLang="en-US" sz="2000" b="1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975137" y="1334247"/>
            <a:ext cx="3749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Coil </a:t>
            </a:r>
            <a:r>
              <a:rPr kumimoji="1" lang="en-US" altLang="ja-JP" smtClean="0"/>
              <a:t>size measurement after curing</a:t>
            </a:r>
            <a:endParaRPr kumimoji="1" lang="ja-JP" altLang="en-US" dirty="0"/>
          </a:p>
        </p:txBody>
      </p:sp>
      <p:sp>
        <p:nvSpPr>
          <p:cNvPr id="39" name="正方形/長方形 38"/>
          <p:cNvSpPr/>
          <p:nvPr/>
        </p:nvSpPr>
        <p:spPr>
          <a:xfrm>
            <a:off x="149658" y="636749"/>
            <a:ext cx="8828090" cy="4681651"/>
          </a:xfrm>
          <a:prstGeom prst="rect">
            <a:avLst/>
          </a:prstGeom>
          <a:noFill/>
          <a:ln w="28575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49658" y="636749"/>
            <a:ext cx="8828090" cy="369332"/>
          </a:xfrm>
          <a:prstGeom prst="rect">
            <a:avLst/>
          </a:prstGeom>
          <a:solidFill>
            <a:srgbClr val="F7F6B6"/>
          </a:solidFill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MBXFS01(a)</a:t>
            </a:r>
            <a:endParaRPr kumimoji="1" lang="ja-JP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66001" y="5492010"/>
            <a:ext cx="6526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Proposal to increase the pre-stress and the axial pre-load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During the review in July 2016 the decision was </a:t>
            </a:r>
            <a:r>
              <a:rPr lang="en-US" dirty="0" err="1" smtClean="0"/>
              <a:t>officialized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09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2006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Model magnet 1a </a:t>
            </a:r>
            <a:r>
              <a:rPr lang="en-US" altLang="ja-JP" dirty="0" smtClean="0"/>
              <a:t>V</a:t>
            </a:r>
            <a:r>
              <a:rPr kumimoji="1" lang="en-US" altLang="ja-JP" dirty="0" smtClean="0"/>
              <a:t>s. 1b pre-stress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26th HL-LHC TCC meeting – 16 March 2017</a:t>
            </a:r>
            <a:endParaRPr lang="en-GB" noProof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041634" y="5557330"/>
            <a:ext cx="6556163" cy="576939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kumimoji="1" lang="en-US" altLang="ja-JP" sz="2000" dirty="0" smtClean="0">
                <a:solidFill>
                  <a:schemeClr val="tx1"/>
                </a:solidFill>
              </a:rPr>
              <a:t>0.8mm shims added in the mid-plane</a:t>
            </a:r>
          </a:p>
          <a:p>
            <a:pPr>
              <a:buClrTx/>
            </a:pPr>
            <a:r>
              <a:rPr kumimoji="1" lang="en-US" altLang="ja-JP" sz="2000" dirty="0" smtClean="0">
                <a:solidFill>
                  <a:schemeClr val="tx1"/>
                </a:solidFill>
              </a:rPr>
              <a:t>Magnet re-assembly Autumn 2016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8" t="21875" r="14449" b="18644"/>
          <a:stretch/>
        </p:blipFill>
        <p:spPr>
          <a:xfrm>
            <a:off x="457020" y="763114"/>
            <a:ext cx="4254468" cy="4765016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3083540" y="966404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MBXFS01(b)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134567" y="2823950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432FF"/>
                </a:solidFill>
              </a:rPr>
              <a:t>MBXFS01(a)</a:t>
            </a:r>
            <a:endParaRPr kumimoji="1" lang="ja-JP" altLang="en-US" dirty="0">
              <a:solidFill>
                <a:srgbClr val="0432FF"/>
              </a:solidFill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041193"/>
              </p:ext>
            </p:extLst>
          </p:nvPr>
        </p:nvGraphicFramePr>
        <p:xfrm>
          <a:off x="4968406" y="2556162"/>
          <a:ext cx="373108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91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/>
                        <a:t>Activity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∆ (</a:t>
                      </a:r>
                      <a:r>
                        <a:rPr lang="en-US" altLang="ja-JP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Mpa</a:t>
                      </a:r>
                      <a:r>
                        <a:rPr lang="en-US" altLang="ja-JP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altLang="ja-JP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84729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After</a:t>
                      </a:r>
                      <a:r>
                        <a:rPr kumimoji="1" lang="en-US" altLang="ja-JP" baseline="0" dirty="0" smtClean="0"/>
                        <a:t> collaring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 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Yoking with load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 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After</a:t>
                      </a:r>
                      <a:r>
                        <a:rPr kumimoji="1" lang="en-US" altLang="ja-JP" baseline="0" dirty="0" smtClean="0"/>
                        <a:t> yoking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 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Before shell welding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 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After</a:t>
                      </a:r>
                      <a:r>
                        <a:rPr kumimoji="1" lang="en-US" altLang="ja-JP" baseline="0" dirty="0" smtClean="0"/>
                        <a:t> shell welding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 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6" name="Straight Arrow Connector 5"/>
          <p:cNvCxnSpPr>
            <a:stCxn id="17" idx="2"/>
          </p:cNvCxnSpPr>
          <p:nvPr/>
        </p:nvCxnSpPr>
        <p:spPr>
          <a:xfrm>
            <a:off x="6956154" y="1824038"/>
            <a:ext cx="658861" cy="133192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685293" y="1177707"/>
            <a:ext cx="2541722" cy="646331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Pre-stress is given by yokes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564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26th HL-LHC TCC meeting – 16 March 2017</a:t>
            </a:r>
            <a:endParaRPr lang="en-GB" noProof="0" dirty="0"/>
          </a:p>
        </p:txBody>
      </p:sp>
      <p:sp>
        <p:nvSpPr>
          <p:cNvPr id="21" name="タイトル 1"/>
          <p:cNvSpPr>
            <a:spLocks noGrp="1"/>
          </p:cNvSpPr>
          <p:nvPr>
            <p:ph type="title"/>
          </p:nvPr>
        </p:nvSpPr>
        <p:spPr>
          <a:xfrm>
            <a:off x="612000" y="170108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Quench performance of MBXFS01(b)</a:t>
            </a:r>
            <a:endParaRPr kumimoji="1" lang="ja-JP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638" y="966513"/>
            <a:ext cx="5305425" cy="375285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022529" y="5075693"/>
            <a:ext cx="61915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Nominal current reached after 2 quenches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Ultimate current reached after 5 quenches (plateau 1’)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Plateau at nominal current 1h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19842364">
            <a:off x="-122406" y="2581989"/>
            <a:ext cx="3698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Cold test =&gt; February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82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86097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Design change in MBXFS02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WP3 meeting, 22 February 2017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9" name="コンテンツ プレースホルダー 2"/>
          <p:cNvSpPr txBox="1">
            <a:spLocks/>
          </p:cNvSpPr>
          <p:nvPr/>
        </p:nvSpPr>
        <p:spPr>
          <a:xfrm>
            <a:off x="402021" y="1055997"/>
            <a:ext cx="8667551" cy="2402875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kumimoji="1" lang="en-US" altLang="ja-JP" sz="1800" dirty="0" smtClean="0"/>
              <a:t>The cross section design needs to be changed following a request from CERN in order to be in line with the adjacent magnets (simplified interconnection)</a:t>
            </a:r>
          </a:p>
          <a:p>
            <a:pPr>
              <a:buClrTx/>
            </a:pPr>
            <a:r>
              <a:rPr kumimoji="1" lang="en-US" altLang="ja-JP" sz="1800" dirty="0" smtClean="0"/>
              <a:t>The magnetic measurement and the simulations (2d and 3d) need fine adjustment to meet the required specification</a:t>
            </a:r>
          </a:p>
          <a:p>
            <a:pPr>
              <a:buClrTx/>
            </a:pPr>
            <a:endParaRPr kumimoji="1" lang="en-US" altLang="ja-JP" sz="1800" dirty="0"/>
          </a:p>
          <a:p>
            <a:pPr marL="0" indent="0" algn="ctr">
              <a:buClrTx/>
              <a:buNone/>
            </a:pPr>
            <a:r>
              <a:rPr kumimoji="1" lang="en-US" altLang="ja-JP" sz="1800" dirty="0" smtClean="0"/>
              <a:t>For these reasons the model magnet #2 will have a different cross section</a:t>
            </a:r>
          </a:p>
        </p:txBody>
      </p:sp>
      <p:pic>
        <p:nvPicPr>
          <p:cNvPr id="10" name="図 9" descr="Ver3p0p0_2Dpreview.pn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73" t="6512" r="15565" b="18243"/>
          <a:stretch/>
        </p:blipFill>
        <p:spPr>
          <a:xfrm>
            <a:off x="1036822" y="3860759"/>
            <a:ext cx="2196000" cy="2196000"/>
          </a:xfrm>
          <a:prstGeom prst="rect">
            <a:avLst/>
          </a:prstGeom>
        </p:spPr>
      </p:pic>
      <p:pic>
        <p:nvPicPr>
          <p:cNvPr id="13" name="図 12" descr="case1_FTH11_T90f34R190_T25f34R180_2Dpreview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73" t="6065" r="15565" b="18439"/>
          <a:stretch/>
        </p:blipFill>
        <p:spPr>
          <a:xfrm>
            <a:off x="5808524" y="3860759"/>
            <a:ext cx="2196000" cy="2196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8498" y="3523593"/>
            <a:ext cx="345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Model magnet #1 cross section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80200" y="3523593"/>
            <a:ext cx="345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Model magnet #2 cross section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31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2000" y="1077089"/>
            <a:ext cx="7920000" cy="4906963"/>
          </a:xfrm>
        </p:spPr>
        <p:txBody>
          <a:bodyPr>
            <a:normAutofit fontScale="92500"/>
          </a:bodyPr>
          <a:lstStyle/>
          <a:p>
            <a:pPr>
              <a:buClrTx/>
            </a:pPr>
            <a:r>
              <a:rPr kumimoji="1" lang="en-US" altLang="ja-JP" sz="2400" dirty="0" smtClean="0"/>
              <a:t>The test of model magnet #1a showed a lack of pre-stress</a:t>
            </a:r>
            <a:endParaRPr lang="en-US" altLang="ja-JP" sz="2400" dirty="0" smtClean="0"/>
          </a:p>
          <a:p>
            <a:endParaRPr lang="en-US" altLang="ja-JP" sz="2400" dirty="0" smtClean="0"/>
          </a:p>
          <a:p>
            <a:pPr>
              <a:buClrTx/>
            </a:pPr>
            <a:r>
              <a:rPr lang="en-US" altLang="ja-JP" sz="2400" dirty="0" smtClean="0"/>
              <a:t>The magnet was disassembled and assembled again with shims in the mid-plane</a:t>
            </a:r>
            <a:endParaRPr kumimoji="1" lang="en-US" altLang="ja-JP" sz="2400" dirty="0" smtClean="0"/>
          </a:p>
          <a:p>
            <a:pPr>
              <a:buClrTx/>
            </a:pPr>
            <a:endParaRPr kumimoji="1" lang="en-US" altLang="ja-JP" sz="2400" dirty="0" smtClean="0"/>
          </a:p>
          <a:p>
            <a:pPr>
              <a:buClrTx/>
            </a:pPr>
            <a:r>
              <a:rPr kumimoji="1" lang="en-US" altLang="ja-JP" sz="2400" dirty="0" smtClean="0"/>
              <a:t>The test of model magnet #1b showed a good behavior and the problem seems to be solved</a:t>
            </a:r>
          </a:p>
          <a:p>
            <a:pPr>
              <a:buClrTx/>
            </a:pPr>
            <a:endParaRPr lang="en-US" altLang="ja-JP" sz="2400" dirty="0"/>
          </a:p>
          <a:p>
            <a:pPr>
              <a:buClrTx/>
            </a:pPr>
            <a:r>
              <a:rPr kumimoji="1" lang="en-US" altLang="ja-JP" sz="2400" dirty="0" smtClean="0"/>
              <a:t>Model magnet #2 will be manufactured starting in </a:t>
            </a:r>
            <a:r>
              <a:rPr kumimoji="1" lang="en-US" altLang="ja-JP" sz="2400" dirty="0" smtClean="0"/>
              <a:t>August </a:t>
            </a:r>
            <a:r>
              <a:rPr kumimoji="1" lang="en-US" altLang="ja-JP" sz="2400" dirty="0" smtClean="0"/>
              <a:t>2017, with a new cross section as requested by CERN</a:t>
            </a:r>
          </a:p>
          <a:p>
            <a:pPr>
              <a:buClrTx/>
            </a:pPr>
            <a:endParaRPr lang="en-US" altLang="ja-JP" sz="2400" dirty="0"/>
          </a:p>
          <a:p>
            <a:pPr>
              <a:buClrTx/>
            </a:pPr>
            <a:r>
              <a:rPr lang="en-US" altLang="ja-JP" sz="2400" dirty="0" smtClean="0"/>
              <a:t>Model magnet #2 will have a new (final) cross section</a:t>
            </a:r>
            <a:endParaRPr kumimoji="1" lang="ja-JP" altLang="en-US" sz="24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26th HL-LHC TCC meeting – 16 March 2017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4677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0EDA5"/>
        </a:solidFill>
        <a:ln>
          <a:solidFill>
            <a:srgbClr val="92D050"/>
          </a:solidFill>
        </a:ln>
        <a:effectLst/>
      </a:spPr>
      <a:bodyPr rtlCol="0" anchor="ctr"/>
      <a:lstStyle>
        <a:defPPr algn="ctr">
          <a:defRPr kumimoji="1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prstDash val="solid"/>
          <a:headEnd type="none" w="med" len="med"/>
          <a:tailEnd type="arrow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P3_meeting_20170208" id="{B7698E67-20D6-8F4A-876E-5D659D0A0BEC}" vid="{380E9621-9565-2449-988D-8729698CFEC3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WP3_meeting_20170208</Template>
  <TotalTime>2843</TotalTime>
  <Words>457</Words>
  <Application>Microsoft Office PowerPoint</Application>
  <PresentationFormat>On-screen Show (4:3)</PresentationFormat>
  <Paragraphs>85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ＭＳ Ｐゴシック</vt:lpstr>
      <vt:lpstr>Arial</vt:lpstr>
      <vt:lpstr>Calibri</vt:lpstr>
      <vt:lpstr>Wingdings</vt:lpstr>
      <vt:lpstr>Thème Office</vt:lpstr>
      <vt:lpstr>Recent results of D1 short model magnet test</vt:lpstr>
      <vt:lpstr>Summary</vt:lpstr>
      <vt:lpstr>Quench performance of MBXFS01(a) (HCMBXFM001-KJ000001)</vt:lpstr>
      <vt:lpstr>Insufficient azimuthal coil pre-stress in MBXFS01</vt:lpstr>
      <vt:lpstr>Model magnet 1a Vs. 1b pre-stress</vt:lpstr>
      <vt:lpstr>Quench performance of MBXFS01(b)</vt:lpstr>
      <vt:lpstr>Design change in MBXFS02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Progress on model magnet development of D1</dc:title>
  <dc:creator>Microsoft Office ユーザー</dc:creator>
  <cp:lastModifiedBy>Andrea Musso</cp:lastModifiedBy>
  <cp:revision>127</cp:revision>
  <cp:lastPrinted>2016-06-15T03:11:06Z</cp:lastPrinted>
  <dcterms:created xsi:type="dcterms:W3CDTF">2017-02-04T09:19:33Z</dcterms:created>
  <dcterms:modified xsi:type="dcterms:W3CDTF">2017-03-16T07:19:45Z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