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38"/>
  </p:notesMasterIdLst>
  <p:handoutMasterIdLst>
    <p:handoutMasterId r:id="rId39"/>
  </p:handoutMasterIdLst>
  <p:sldIdLst>
    <p:sldId id="267" r:id="rId5"/>
    <p:sldId id="302" r:id="rId6"/>
    <p:sldId id="310" r:id="rId7"/>
    <p:sldId id="290" r:id="rId8"/>
    <p:sldId id="262" r:id="rId9"/>
    <p:sldId id="309" r:id="rId10"/>
    <p:sldId id="311" r:id="rId11"/>
    <p:sldId id="291" r:id="rId12"/>
    <p:sldId id="281" r:id="rId13"/>
    <p:sldId id="296" r:id="rId14"/>
    <p:sldId id="306" r:id="rId15"/>
    <p:sldId id="273" r:id="rId16"/>
    <p:sldId id="297" r:id="rId17"/>
    <p:sldId id="307" r:id="rId18"/>
    <p:sldId id="270" r:id="rId19"/>
    <p:sldId id="305" r:id="rId20"/>
    <p:sldId id="288" r:id="rId21"/>
    <p:sldId id="289" r:id="rId22"/>
    <p:sldId id="299" r:id="rId23"/>
    <p:sldId id="292" r:id="rId24"/>
    <p:sldId id="298" r:id="rId25"/>
    <p:sldId id="308" r:id="rId26"/>
    <p:sldId id="274" r:id="rId27"/>
    <p:sldId id="282" r:id="rId28"/>
    <p:sldId id="295" r:id="rId29"/>
    <p:sldId id="294" r:id="rId30"/>
    <p:sldId id="300" r:id="rId31"/>
    <p:sldId id="301" r:id="rId32"/>
    <p:sldId id="277" r:id="rId33"/>
    <p:sldId id="293" r:id="rId34"/>
    <p:sldId id="313" r:id="rId35"/>
    <p:sldId id="304" r:id="rId36"/>
    <p:sldId id="312" r:id="rId37"/>
  </p:sldIdLst>
  <p:sldSz cx="9144000" cy="5143500" type="screen16x9"/>
  <p:notesSz cx="6797675" cy="9928225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14" autoAdjust="0"/>
    <p:restoredTop sz="94660"/>
  </p:normalViewPr>
  <p:slideViewPr>
    <p:cSldViewPr snapToObjects="1" showGuides="1">
      <p:cViewPr varScale="1">
        <p:scale>
          <a:sx n="118" d="100"/>
          <a:sy n="118" d="100"/>
        </p:scale>
        <p:origin x="422" y="82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16/03/2017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4053827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16/03/2017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6059624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833741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2383588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2135505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6558846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723564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1755150"/>
            <a:ext cx="7200000" cy="888608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dirty="0" smtClean="0"/>
              <a:t>Integration Meeting Template</a:t>
            </a:r>
            <a:br>
              <a:rPr lang="en-GB" noProof="0" dirty="0" smtClean="0"/>
            </a:br>
            <a:r>
              <a:rPr lang="en-GB" noProof="0" dirty="0" smtClean="0"/>
              <a:t>Title</a:t>
            </a:r>
            <a:endParaRPr lang="en-GB" noProof="0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2747084"/>
            <a:ext cx="6480000" cy="328722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 smtClean="0"/>
              <a:t>Author(s</a:t>
            </a:r>
            <a:r>
              <a:rPr lang="en-GB" noProof="0" dirty="0" smtClean="0"/>
              <a:t>)  - Arial 20 pt –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4767263"/>
            <a:ext cx="360000" cy="27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sp>
        <p:nvSpPr>
          <p:cNvPr id="27" name="Text Placeholder 26"/>
          <p:cNvSpPr>
            <a:spLocks noGrp="1"/>
          </p:cNvSpPr>
          <p:nvPr>
            <p:ph type="body" sz="quarter" idx="17" hasCustomPrompt="1"/>
          </p:nvPr>
        </p:nvSpPr>
        <p:spPr>
          <a:xfrm>
            <a:off x="1371600" y="3219450"/>
            <a:ext cx="6480175" cy="1081088"/>
          </a:xfrm>
        </p:spPr>
        <p:txBody>
          <a:bodyPr/>
          <a:lstStyle>
            <a:lvl1pPr marL="0" indent="0">
              <a:buFontTx/>
              <a:buNone/>
              <a:defRPr sz="1600"/>
            </a:lvl1pPr>
          </a:lstStyle>
          <a:p>
            <a:pPr lvl="0"/>
            <a:r>
              <a:rPr lang="en-US" dirty="0" smtClean="0"/>
              <a:t>ST Number (Top product) / HLLHC-building name-reference-services</a:t>
            </a:r>
          </a:p>
        </p:txBody>
      </p:sp>
      <p:sp>
        <p:nvSpPr>
          <p:cNvPr id="29" name="Footer Placeholder 28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fr-FR" smtClean="0"/>
              <a:t>1764989 v.1</a:t>
            </a:r>
            <a:endParaRPr lang="en-GB" dirty="0"/>
          </a:p>
        </p:txBody>
      </p:sp>
      <p:sp>
        <p:nvSpPr>
          <p:cNvPr id="31" name="Text Placeholder 30"/>
          <p:cNvSpPr>
            <a:spLocks noGrp="1"/>
          </p:cNvSpPr>
          <p:nvPr>
            <p:ph type="body" sz="quarter" idx="19" hasCustomPrompt="1"/>
          </p:nvPr>
        </p:nvSpPr>
        <p:spPr>
          <a:xfrm>
            <a:off x="3243448" y="4767263"/>
            <a:ext cx="2736304" cy="269875"/>
          </a:xfrm>
        </p:spPr>
        <p:txBody>
          <a:bodyPr anchor="b">
            <a:normAutofit/>
          </a:bodyPr>
          <a:lstStyle>
            <a:lvl1pPr marL="0" indent="0" algn="ctr">
              <a:buFontTx/>
              <a:buNone/>
              <a:defRPr sz="1100" baseline="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sz="1050" dirty="0" smtClean="0"/>
              <a:t>EDMS No. / Date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302396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914401"/>
            <a:ext cx="7920000" cy="3680222"/>
          </a:xfrm>
        </p:spPr>
        <p:txBody>
          <a:bodyPr lIns="0" tIns="0" rIns="0" bIns="0"/>
          <a:lstStyle/>
          <a:p>
            <a:pPr lvl="0"/>
            <a:r>
              <a:rPr lang="en-GB" noProof="0" dirty="0" smtClean="0"/>
              <a:t>Click to modify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fr-FR" noProof="0" smtClean="0"/>
              <a:t>1764989 v.1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911424"/>
            <a:ext cx="4040188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1543050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6" y="911424"/>
            <a:ext cx="4041775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6" y="1543050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fr-FR" noProof="0" smtClean="0"/>
              <a:t>1764989 v.1</a:t>
            </a:r>
            <a:endParaRPr lang="en-GB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fr-FR" noProof="0" smtClean="0"/>
              <a:t>1764989 v.1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3200" cy="270000"/>
          </a:xfrm>
        </p:spPr>
        <p:txBody>
          <a:bodyPr/>
          <a:lstStyle/>
          <a:p>
            <a:r>
              <a:rPr lang="fr-FR" noProof="0" smtClean="0"/>
              <a:t>1764989 v.1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342900"/>
            <a:ext cx="79200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noProof="0" smtClean="0"/>
              <a:t>Click icon to add picture</a:t>
            </a:r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3829050"/>
            <a:ext cx="7920000" cy="7429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 smtClean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0800" cy="270000"/>
          </a:xfrm>
        </p:spPr>
        <p:txBody>
          <a:bodyPr/>
          <a:lstStyle/>
          <a:p>
            <a:r>
              <a:rPr lang="fr-FR" noProof="0" smtClean="0"/>
              <a:t>1764989 v.1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3486150"/>
            <a:ext cx="7918450" cy="28575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 smtClean="0"/>
              <a:t>Image title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031750"/>
            <a:ext cx="6440400" cy="12258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 smtClean="0"/>
              <a:t>Thank you message....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219200" y="4767263"/>
            <a:ext cx="6573000" cy="270000"/>
          </a:xfrm>
        </p:spPr>
        <p:txBody>
          <a:bodyPr/>
          <a:lstStyle/>
          <a:p>
            <a:r>
              <a:rPr lang="fr-FR" noProof="0" smtClean="0"/>
              <a:t>1764989 v.1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3714750"/>
            <a:ext cx="6440400" cy="9144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 smtClean="0"/>
              <a:t>Credits if needed: reference 1, reference 2 ...</a:t>
            </a:r>
            <a:endParaRPr lang="en-GB" noProof="0"/>
          </a:p>
        </p:txBody>
      </p:sp>
      <p:pic>
        <p:nvPicPr>
          <p:cNvPr id="7" name="Image 6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54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028701"/>
            <a:ext cx="7920000" cy="356592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 smtClean="0"/>
              <a:t>Click to edit Master texts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4767263"/>
            <a:ext cx="65508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100">
                <a:solidFill>
                  <a:schemeClr val="accent1"/>
                </a:solidFill>
              </a:defRPr>
            </a:lvl1pPr>
          </a:lstStyle>
          <a:p>
            <a:r>
              <a:rPr lang="fr-FR" smtClean="0"/>
              <a:t>1764989 v.1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4767263"/>
            <a:ext cx="3600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timing>
    <p:tnLst>
      <p:par>
        <p:cTn id="1" dur="indefinite" restart="never" nodeType="tmRoot"/>
      </p:par>
    </p:tnLst>
  </p:timing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83995" y="1754768"/>
            <a:ext cx="7200000" cy="888608"/>
          </a:xfrm>
        </p:spPr>
        <p:txBody>
          <a:bodyPr/>
          <a:lstStyle/>
          <a:p>
            <a:r>
              <a:rPr lang="es-ES" dirty="0" err="1" smtClean="0"/>
              <a:t>Preliminary</a:t>
            </a:r>
            <a:r>
              <a:rPr lang="es-ES" dirty="0" smtClean="0"/>
              <a:t> </a:t>
            </a:r>
            <a:r>
              <a:rPr lang="es-ES" dirty="0" err="1" smtClean="0"/>
              <a:t>integration</a:t>
            </a:r>
            <a:r>
              <a:rPr lang="es-ES" dirty="0" smtClean="0"/>
              <a:t> of </a:t>
            </a:r>
            <a:r>
              <a:rPr lang="es-ES" dirty="0" err="1" smtClean="0"/>
              <a:t>Hollow</a:t>
            </a:r>
            <a:r>
              <a:rPr lang="es-ES" dirty="0" smtClean="0"/>
              <a:t> e-</a:t>
            </a:r>
            <a:r>
              <a:rPr lang="es-ES" dirty="0" err="1" smtClean="0"/>
              <a:t>lenses</a:t>
            </a:r>
            <a:r>
              <a:rPr lang="es-ES" dirty="0" smtClean="0"/>
              <a:t/>
            </a:r>
            <a:br>
              <a:rPr lang="es-ES" dirty="0" smtClean="0"/>
            </a:br>
            <a:r>
              <a:rPr lang="es-ES" sz="1400" b="0" dirty="0" smtClean="0"/>
              <a:t>EDMS No: </a:t>
            </a:r>
            <a:r>
              <a:rPr lang="en-GB" sz="1400" dirty="0"/>
              <a:t>1764989 </a:t>
            </a:r>
            <a:r>
              <a:rPr lang="en-GB" sz="1400" dirty="0" smtClean="0"/>
              <a:t>v.1</a:t>
            </a:r>
            <a:br>
              <a:rPr lang="en-GB" sz="1400" dirty="0" smtClean="0"/>
            </a:br>
            <a:r>
              <a:rPr lang="en-GB" sz="1400" b="0" dirty="0"/>
              <a:t>References</a:t>
            </a:r>
            <a:r>
              <a:rPr lang="en-GB" sz="1400" b="0" dirty="0" smtClean="0"/>
              <a:t>: 1765930.v.1 </a:t>
            </a:r>
            <a:endParaRPr lang="en-GB" sz="1400" b="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61729" y="2839437"/>
            <a:ext cx="6480000" cy="328722"/>
          </a:xfrm>
        </p:spPr>
        <p:txBody>
          <a:bodyPr/>
          <a:lstStyle/>
          <a:p>
            <a:r>
              <a:rPr lang="es-ES" dirty="0" smtClean="0"/>
              <a:t>M. Alcaide Leon, Paolo Fessia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7"/>
          </p:nvPr>
        </p:nvSpPr>
        <p:spPr>
          <a:xfrm>
            <a:off x="1371600" y="3507854"/>
            <a:ext cx="6480175" cy="1440160"/>
          </a:xfrm>
        </p:spPr>
        <p:txBody>
          <a:bodyPr>
            <a:normAutofit fontScale="77500" lnSpcReduction="20000"/>
          </a:bodyPr>
          <a:lstStyle/>
          <a:p>
            <a:r>
              <a:rPr lang="en-GB" sz="1400" b="1" u="sng" dirty="0" smtClean="0"/>
              <a:t>Contributions</a:t>
            </a:r>
            <a:r>
              <a:rPr lang="en-GB" sz="1400" dirty="0" smtClean="0"/>
              <a:t> </a:t>
            </a:r>
          </a:p>
          <a:p>
            <a:r>
              <a:rPr lang="en-GB" sz="1400" dirty="0" smtClean="0"/>
              <a:t>HEL conceptual design and parameters: D. Perini, C. Zanoni</a:t>
            </a:r>
            <a:br>
              <a:rPr lang="en-GB" sz="1400" dirty="0" smtClean="0"/>
            </a:br>
            <a:r>
              <a:rPr lang="en-GB" sz="1400" dirty="0" smtClean="0"/>
              <a:t>Beam optics and HEL technical coordination: Adriana Rossi</a:t>
            </a:r>
          </a:p>
          <a:p>
            <a:r>
              <a:rPr lang="en-GB" sz="1400" dirty="0" smtClean="0"/>
              <a:t>HEL </a:t>
            </a:r>
            <a:r>
              <a:rPr lang="en-GB" sz="1400" dirty="0"/>
              <a:t>3D Modelling</a:t>
            </a:r>
            <a:r>
              <a:rPr lang="en-GB" sz="1400" dirty="0" smtClean="0"/>
              <a:t>: Antti Kolehmainen</a:t>
            </a:r>
          </a:p>
          <a:p>
            <a:r>
              <a:rPr lang="en-GB" sz="1400" dirty="0" smtClean="0"/>
              <a:t>3D Integration Modelling: M. </a:t>
            </a:r>
            <a:r>
              <a:rPr lang="en-GB" sz="1400" dirty="0" smtClean="0"/>
              <a:t>Gonzalez</a:t>
            </a:r>
            <a:br>
              <a:rPr lang="en-GB" sz="1400" dirty="0" smtClean="0"/>
            </a:br>
            <a:r>
              <a:rPr lang="en-GB" sz="1400" dirty="0" smtClean="0"/>
              <a:t>QPS: D. Wollmann, R. Denz, A. Verweij</a:t>
            </a:r>
            <a:endParaRPr lang="en-GB" sz="1400" dirty="0" smtClean="0"/>
          </a:p>
          <a:p>
            <a:r>
              <a:rPr lang="en-GB" sz="1400" dirty="0" smtClean="0"/>
              <a:t>Power Converters requirements: M. Martino &amp; Y. Thurel</a:t>
            </a:r>
            <a:br>
              <a:rPr lang="en-GB" sz="1400" dirty="0" smtClean="0"/>
            </a:br>
            <a:r>
              <a:rPr lang="en-GB" sz="1400" dirty="0" smtClean="0"/>
              <a:t>Vacuum requirements: Pablo Santos</a:t>
            </a:r>
          </a:p>
          <a:p>
            <a:r>
              <a:rPr lang="en-GB" sz="1400" dirty="0" smtClean="0"/>
              <a:t>Cryogenics requirements: Serge Claudet</a:t>
            </a:r>
          </a:p>
          <a:p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lang="en-GB" dirty="0" smtClean="0"/>
              <a:t>EDMS No: </a:t>
            </a:r>
            <a:r>
              <a:rPr lang="en-GB" b="1" dirty="0"/>
              <a:t>1764989 </a:t>
            </a:r>
            <a:r>
              <a:rPr lang="en-GB" b="1" dirty="0" smtClean="0"/>
              <a:t>v.1. </a:t>
            </a:r>
            <a:r>
              <a:rPr lang="en-GB" dirty="0" smtClean="0"/>
              <a:t>16/03/2017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19706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1764989 v.1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10</a:t>
            </a:fld>
            <a:endParaRPr lang="fr-FR"/>
          </a:p>
        </p:txBody>
      </p:sp>
      <p:sp>
        <p:nvSpPr>
          <p:cNvPr id="7" name="Titre 7"/>
          <p:cNvSpPr txBox="1">
            <a:spLocks/>
          </p:cNvSpPr>
          <p:nvPr/>
        </p:nvSpPr>
        <p:spPr>
          <a:xfrm>
            <a:off x="620407" y="111505"/>
            <a:ext cx="7920000" cy="54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dirty="0" smtClean="0"/>
              <a:t>HEL - </a:t>
            </a:r>
            <a:r>
              <a:rPr lang="es-ES" dirty="0" err="1" smtClean="0"/>
              <a:t>Dimensions</a:t>
            </a:r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b="3313"/>
          <a:stretch/>
        </p:blipFill>
        <p:spPr>
          <a:xfrm>
            <a:off x="899592" y="1212975"/>
            <a:ext cx="7017024" cy="28709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5767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1764989 v.1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11</a:t>
            </a:fld>
            <a:endParaRPr lang="fr-FR"/>
          </a:p>
        </p:txBody>
      </p:sp>
      <p:sp>
        <p:nvSpPr>
          <p:cNvPr id="7" name="Titre 7"/>
          <p:cNvSpPr txBox="1">
            <a:spLocks/>
          </p:cNvSpPr>
          <p:nvPr/>
        </p:nvSpPr>
        <p:spPr>
          <a:xfrm>
            <a:off x="620407" y="111505"/>
            <a:ext cx="7920000" cy="54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dirty="0" smtClean="0"/>
              <a:t>HEL - </a:t>
            </a:r>
            <a:r>
              <a:rPr lang="es-ES" dirty="0" err="1" smtClean="0"/>
              <a:t>Dimensions</a:t>
            </a:r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b="3313"/>
          <a:stretch/>
        </p:blipFill>
        <p:spPr>
          <a:xfrm>
            <a:off x="899592" y="1212975"/>
            <a:ext cx="7017024" cy="2870944"/>
          </a:xfrm>
          <a:prstGeom prst="rect">
            <a:avLst/>
          </a:prstGeom>
        </p:spPr>
      </p:pic>
      <p:sp>
        <p:nvSpPr>
          <p:cNvPr id="2" name="Oval 1"/>
          <p:cNvSpPr/>
          <p:nvPr/>
        </p:nvSpPr>
        <p:spPr>
          <a:xfrm rot="5400000">
            <a:off x="4259949" y="1013628"/>
            <a:ext cx="576064" cy="864096"/>
          </a:xfrm>
          <a:prstGeom prst="ellipse">
            <a:avLst/>
          </a:prstGeom>
          <a:noFill/>
          <a:ln w="1270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0" name="Straight Arrow Connector 9"/>
          <p:cNvCxnSpPr/>
          <p:nvPr/>
        </p:nvCxnSpPr>
        <p:spPr>
          <a:xfrm flipV="1">
            <a:off x="4980029" y="1095908"/>
            <a:ext cx="696110" cy="238941"/>
          </a:xfrm>
          <a:prstGeom prst="straightConnector1">
            <a:avLst/>
          </a:prstGeom>
          <a:ln w="15875">
            <a:solidFill>
              <a:schemeClr val="accent2">
                <a:lumMod val="60000"/>
                <a:lumOff val="40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5676139" y="873706"/>
            <a:ext cx="23522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Conceptual design!</a:t>
            </a:r>
            <a:endParaRPr lang="en-GB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7279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Sketch layout with HEL - 4L</a:t>
            </a:r>
            <a:endParaRPr lang="en-GB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1764989 v.1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12</a:t>
            </a:fld>
            <a:endParaRPr lang="fr-FR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520" y="1491630"/>
            <a:ext cx="8741355" cy="174047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411760" y="3445683"/>
            <a:ext cx="302433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solidFill>
                  <a:srgbClr val="FF0000"/>
                </a:solidFill>
              </a:rPr>
              <a:t>Distance from IP4: 42809 mm</a:t>
            </a:r>
            <a:endParaRPr lang="en-GB" sz="1400" dirty="0">
              <a:solidFill>
                <a:srgbClr val="FF0000"/>
              </a:solidFill>
            </a:endParaRPr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3059832" y="2715766"/>
            <a:ext cx="144016" cy="729917"/>
          </a:xfrm>
          <a:prstGeom prst="straightConnector1">
            <a:avLst/>
          </a:prstGeom>
          <a:ln w="15875">
            <a:tailEnd type="triangle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51644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Sketch layout in case of possible RF upgrade</a:t>
            </a:r>
            <a:endParaRPr lang="en-GB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4740716"/>
            <a:ext cx="6627000" cy="270000"/>
          </a:xfrm>
        </p:spPr>
        <p:txBody>
          <a:bodyPr/>
          <a:lstStyle/>
          <a:p>
            <a:r>
              <a:rPr lang="fr-FR" noProof="0" smtClean="0"/>
              <a:t>1764989 v.1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13</a:t>
            </a:fld>
            <a:endParaRPr lang="fr-FR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7390" t="6819" r="11740"/>
          <a:stretch/>
        </p:blipFill>
        <p:spPr>
          <a:xfrm>
            <a:off x="683568" y="1059582"/>
            <a:ext cx="7550897" cy="31683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0777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>
          <a:xfrm>
            <a:off x="612000" y="323396"/>
            <a:ext cx="7920000" cy="540000"/>
          </a:xfrm>
        </p:spPr>
        <p:txBody>
          <a:bodyPr/>
          <a:lstStyle/>
          <a:p>
            <a:r>
              <a:rPr lang="en-GB" dirty="0" smtClean="0"/>
              <a:t>Sketch layout in case of possible RF upgrade with arbitrarily longer HEL</a:t>
            </a:r>
            <a:br>
              <a:rPr lang="en-GB" dirty="0" smtClean="0"/>
            </a:br>
            <a:r>
              <a:rPr lang="en-GB" dirty="0" smtClean="0"/>
              <a:t> </a:t>
            </a:r>
            <a:r>
              <a:rPr lang="en-GB" sz="2000" dirty="0" smtClean="0"/>
              <a:t>(+500 mm for instrumentation)</a:t>
            </a:r>
            <a:endParaRPr lang="en-GB" sz="2000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1764989 v.1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14</a:t>
            </a:fld>
            <a:endParaRPr lang="fr-FR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520" y="1440204"/>
            <a:ext cx="8455295" cy="28655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5187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Group 20"/>
          <p:cNvGrpSpPr/>
          <p:nvPr/>
        </p:nvGrpSpPr>
        <p:grpSpPr>
          <a:xfrm>
            <a:off x="-408081" y="1361022"/>
            <a:ext cx="4908073" cy="3880462"/>
            <a:chOff x="-408081" y="1361022"/>
            <a:chExt cx="4908073" cy="3880462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7905" t="5941" r="14955" b="1983"/>
            <a:stretch/>
          </p:blipFill>
          <p:spPr>
            <a:xfrm>
              <a:off x="467544" y="1361022"/>
              <a:ext cx="4032448" cy="2777909"/>
            </a:xfrm>
            <a:prstGeom prst="rect">
              <a:avLst/>
            </a:prstGeom>
          </p:spPr>
        </p:pic>
        <p:sp>
          <p:nvSpPr>
            <p:cNvPr id="3" name="Rectangle 1"/>
            <p:cNvSpPr>
              <a:spLocks noChangeArrowheads="1"/>
            </p:cNvSpPr>
            <p:nvPr/>
          </p:nvSpPr>
          <p:spPr bwMode="auto">
            <a:xfrm>
              <a:off x="-408081" y="3241518"/>
              <a:ext cx="3227413" cy="199996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112" tIns="914112" rIns="914112" bIns="914112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altLang="en-US" sz="800" b="0" i="0" u="none" strike="noStrike" cap="none" normalizeH="0" baseline="0" dirty="0" smtClean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ST0676534_01</a:t>
              </a:r>
              <a:endParaRPr kumimoji="0" lang="en-GB" altLang="en-US" sz="800" b="0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Arial" panose="020B0604020202020204" pitchFamily="34" charset="0"/>
              </a:endParaRPr>
            </a:p>
          </p:txBody>
        </p:sp>
      </p:grpSp>
      <p:sp>
        <p:nvSpPr>
          <p:cNvPr id="8" name="Titre 7"/>
          <p:cNvSpPr>
            <a:spLocks noGrp="1"/>
          </p:cNvSpPr>
          <p:nvPr>
            <p:ph type="title"/>
          </p:nvPr>
        </p:nvSpPr>
        <p:spPr>
          <a:xfrm>
            <a:off x="612000" y="227011"/>
            <a:ext cx="7920000" cy="540000"/>
          </a:xfrm>
        </p:spPr>
        <p:txBody>
          <a:bodyPr/>
          <a:lstStyle/>
          <a:p>
            <a:r>
              <a:rPr lang="en-GB" sz="2400" dirty="0" smtClean="0"/>
              <a:t>Layout integration in HL-LHC machine</a:t>
            </a:r>
            <a:r>
              <a:rPr lang="en-GB" dirty="0" smtClean="0"/>
              <a:t/>
            </a:r>
            <a:br>
              <a:rPr lang="en-GB" dirty="0" smtClean="0"/>
            </a:br>
            <a:endParaRPr lang="en-GB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1764989 v.1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15</a:t>
            </a:fld>
            <a:endParaRPr lang="fr-FR"/>
          </a:p>
        </p:txBody>
      </p:sp>
      <p:sp>
        <p:nvSpPr>
          <p:cNvPr id="2" name="TextBox 1"/>
          <p:cNvSpPr txBox="1"/>
          <p:nvPr/>
        </p:nvSpPr>
        <p:spPr>
          <a:xfrm>
            <a:off x="737574" y="2142199"/>
            <a:ext cx="46805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D3</a:t>
            </a:r>
            <a:endParaRPr lang="en-GB" sz="1000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971600" y="2355938"/>
            <a:ext cx="144456" cy="996323"/>
          </a:xfrm>
          <a:prstGeom prst="straightConnector1">
            <a:avLst/>
          </a:prstGeom>
          <a:ln w="15875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84446" y="2430019"/>
            <a:ext cx="46805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DFB</a:t>
            </a:r>
            <a:endParaRPr lang="en-GB" sz="1000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cxnSp>
        <p:nvCxnSpPr>
          <p:cNvPr id="12" name="Straight Arrow Connector 11"/>
          <p:cNvCxnSpPr/>
          <p:nvPr/>
        </p:nvCxnSpPr>
        <p:spPr>
          <a:xfrm>
            <a:off x="408042" y="2643758"/>
            <a:ext cx="144456" cy="996323"/>
          </a:xfrm>
          <a:prstGeom prst="straightConnector1">
            <a:avLst/>
          </a:prstGeom>
          <a:ln w="15875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1865984" y="1744756"/>
            <a:ext cx="46805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HEL</a:t>
            </a:r>
            <a:endParaRPr lang="en-GB" sz="1000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cxnSp>
        <p:nvCxnSpPr>
          <p:cNvPr id="14" name="Straight Arrow Connector 13"/>
          <p:cNvCxnSpPr/>
          <p:nvPr/>
        </p:nvCxnSpPr>
        <p:spPr>
          <a:xfrm>
            <a:off x="2100010" y="1995686"/>
            <a:ext cx="167734" cy="858413"/>
          </a:xfrm>
          <a:prstGeom prst="straightConnector1">
            <a:avLst/>
          </a:prstGeom>
          <a:ln w="15875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906422" y="1817686"/>
            <a:ext cx="101547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V.C Supports</a:t>
            </a:r>
          </a:p>
        </p:txBody>
      </p:sp>
      <p:cxnSp>
        <p:nvCxnSpPr>
          <p:cNvPr id="17" name="Straight Arrow Connector 16"/>
          <p:cNvCxnSpPr/>
          <p:nvPr/>
        </p:nvCxnSpPr>
        <p:spPr>
          <a:xfrm>
            <a:off x="1475656" y="2071930"/>
            <a:ext cx="339630" cy="1028390"/>
          </a:xfrm>
          <a:prstGeom prst="straightConnector1">
            <a:avLst/>
          </a:prstGeom>
          <a:ln w="15875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1780898" y="1395965"/>
            <a:ext cx="117792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Ventilation door</a:t>
            </a:r>
            <a:endParaRPr lang="en-GB" sz="1000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cxnSp>
        <p:nvCxnSpPr>
          <p:cNvPr id="20" name="Straight Arrow Connector 19"/>
          <p:cNvCxnSpPr/>
          <p:nvPr/>
        </p:nvCxnSpPr>
        <p:spPr>
          <a:xfrm>
            <a:off x="2547979" y="1622263"/>
            <a:ext cx="511853" cy="590202"/>
          </a:xfrm>
          <a:prstGeom prst="straightConnector1">
            <a:avLst/>
          </a:prstGeom>
          <a:ln w="15875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2853966" y="979832"/>
            <a:ext cx="117792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ADT</a:t>
            </a:r>
            <a:endParaRPr lang="en-GB" sz="1000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cxnSp>
        <p:nvCxnSpPr>
          <p:cNvPr id="23" name="Straight Arrow Connector 22"/>
          <p:cNvCxnSpPr/>
          <p:nvPr/>
        </p:nvCxnSpPr>
        <p:spPr>
          <a:xfrm>
            <a:off x="3115983" y="1209351"/>
            <a:ext cx="375898" cy="658516"/>
          </a:xfrm>
          <a:prstGeom prst="straightConnector1">
            <a:avLst/>
          </a:prstGeom>
          <a:ln w="15875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8" name="Group 17"/>
          <p:cNvGrpSpPr/>
          <p:nvPr/>
        </p:nvGrpSpPr>
        <p:grpSpPr>
          <a:xfrm>
            <a:off x="4595399" y="1867867"/>
            <a:ext cx="4278672" cy="2486508"/>
            <a:chOff x="4595399" y="1867867"/>
            <a:chExt cx="4278672" cy="2486508"/>
          </a:xfrm>
        </p:grpSpPr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78109" y="1867867"/>
              <a:ext cx="4195962" cy="2271064"/>
            </a:xfrm>
            <a:prstGeom prst="rect">
              <a:avLst/>
            </a:prstGeom>
          </p:spPr>
        </p:pic>
        <p:sp>
          <p:nvSpPr>
            <p:cNvPr id="15" name="Rectangle 14"/>
            <p:cNvSpPr/>
            <p:nvPr/>
          </p:nvSpPr>
          <p:spPr>
            <a:xfrm>
              <a:off x="4595399" y="4138931"/>
              <a:ext cx="841897" cy="21544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GB" altLang="en-US" sz="8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ST0676534_01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17510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>
          <a:xfrm>
            <a:off x="612000" y="227011"/>
            <a:ext cx="7920000" cy="540000"/>
          </a:xfrm>
        </p:spPr>
        <p:txBody>
          <a:bodyPr/>
          <a:lstStyle/>
          <a:p>
            <a:r>
              <a:rPr lang="en-GB" sz="2400" dirty="0" smtClean="0"/>
              <a:t>Layout integration in HL-LHC machine</a:t>
            </a:r>
            <a:r>
              <a:rPr lang="en-GB" dirty="0" smtClean="0"/>
              <a:t/>
            </a:r>
            <a:br>
              <a:rPr lang="en-GB" dirty="0" smtClean="0"/>
            </a:br>
            <a:endParaRPr lang="en-GB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1764989 v.1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16</a:t>
            </a:fld>
            <a:endParaRPr lang="fr-FR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266" y="1275606"/>
            <a:ext cx="7685734" cy="2633274"/>
          </a:xfrm>
          <a:prstGeom prst="rect">
            <a:avLst/>
          </a:prstGeom>
        </p:spPr>
      </p:pic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0" y="2767297"/>
            <a:ext cx="3227413" cy="19999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112" tIns="914112" rIns="914112" bIns="914112" numCol="1" anchor="ctr" anchorCtr="0" compatLnSpc="1">
            <a:prstTxWarp prst="textNoShape">
              <a:avLst/>
            </a:prstTxWarp>
            <a:spAutoFit/>
          </a:bodyPr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alt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ST0574939_01</a:t>
            </a:r>
          </a:p>
        </p:txBody>
      </p:sp>
      <p:sp>
        <p:nvSpPr>
          <p:cNvPr id="7" name="Oval 6"/>
          <p:cNvSpPr/>
          <p:nvPr/>
        </p:nvSpPr>
        <p:spPr>
          <a:xfrm>
            <a:off x="1740428" y="2497297"/>
            <a:ext cx="672545" cy="1260598"/>
          </a:xfrm>
          <a:prstGeom prst="ellipse">
            <a:avLst/>
          </a:prstGeom>
          <a:noFill/>
          <a:ln w="1270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9" name="Straight Arrow Connector 8"/>
          <p:cNvCxnSpPr/>
          <p:nvPr/>
        </p:nvCxnSpPr>
        <p:spPr>
          <a:xfrm flipV="1">
            <a:off x="2064918" y="1547340"/>
            <a:ext cx="202826" cy="949958"/>
          </a:xfrm>
          <a:prstGeom prst="straightConnector1">
            <a:avLst/>
          </a:prstGeom>
          <a:ln w="15875">
            <a:solidFill>
              <a:schemeClr val="accent2">
                <a:lumMod val="60000"/>
                <a:lumOff val="40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2150825" y="979063"/>
            <a:ext cx="25150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New design of vacuum chamber supports</a:t>
            </a:r>
            <a:endParaRPr lang="en-GB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3700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>
          <a:xfrm>
            <a:off x="612000" y="121631"/>
            <a:ext cx="7920000" cy="540000"/>
          </a:xfrm>
        </p:spPr>
        <p:txBody>
          <a:bodyPr/>
          <a:lstStyle/>
          <a:p>
            <a:r>
              <a:rPr lang="en-GB" dirty="0" smtClean="0"/>
              <a:t>Interface of HEL with other equipment </a:t>
            </a:r>
            <a:endParaRPr lang="en-GB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1764989 v.1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17</a:t>
            </a:fld>
            <a:endParaRPr lang="fr-FR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-530424" y="1059582"/>
            <a:ext cx="8414791" cy="3391025"/>
          </a:xfrm>
        </p:spPr>
        <p:txBody>
          <a:bodyPr>
            <a:normAutofit fontScale="70000" lnSpcReduction="20000"/>
          </a:bodyPr>
          <a:lstStyle/>
          <a:p>
            <a:pPr lvl="2"/>
            <a:r>
              <a:rPr lang="en-GB" dirty="0" smtClean="0"/>
              <a:t>Vacuum </a:t>
            </a:r>
            <a:r>
              <a:rPr lang="en-GB" dirty="0"/>
              <a:t>pressure during operation must be lower 10</a:t>
            </a:r>
            <a:r>
              <a:rPr lang="en-GB" baseline="30000" dirty="0"/>
              <a:t>-11</a:t>
            </a:r>
            <a:r>
              <a:rPr lang="en-GB" dirty="0"/>
              <a:t> mbar.</a:t>
            </a:r>
          </a:p>
          <a:p>
            <a:pPr lvl="2"/>
            <a:r>
              <a:rPr lang="es-ES" dirty="0" err="1"/>
              <a:t>Vacuum</a:t>
            </a:r>
            <a:r>
              <a:rPr lang="es-ES" dirty="0"/>
              <a:t> </a:t>
            </a:r>
            <a:r>
              <a:rPr lang="es-ES" dirty="0" err="1"/>
              <a:t>chamber</a:t>
            </a:r>
            <a:r>
              <a:rPr lang="es-ES" dirty="0"/>
              <a:t> NEG </a:t>
            </a:r>
            <a:r>
              <a:rPr lang="es-ES" dirty="0" err="1"/>
              <a:t>coated</a:t>
            </a:r>
            <a:r>
              <a:rPr lang="es-ES" dirty="0"/>
              <a:t>.</a:t>
            </a:r>
          </a:p>
          <a:p>
            <a:pPr lvl="2"/>
            <a:r>
              <a:rPr lang="en-GB" dirty="0"/>
              <a:t>Vacuum chamber inner diameter: 80 mm. </a:t>
            </a:r>
          </a:p>
          <a:p>
            <a:pPr lvl="2"/>
            <a:r>
              <a:rPr lang="en-GB" dirty="0"/>
              <a:t>Vacuum chamber material: cooper.</a:t>
            </a:r>
          </a:p>
          <a:p>
            <a:pPr lvl="2"/>
            <a:r>
              <a:rPr lang="en-GB" dirty="0"/>
              <a:t>Bake-out temperature: 250</a:t>
            </a:r>
            <a:r>
              <a:rPr lang="es-ES" dirty="0"/>
              <a:t>°C.</a:t>
            </a:r>
          </a:p>
          <a:p>
            <a:pPr lvl="2"/>
            <a:r>
              <a:rPr lang="es-ES" dirty="0"/>
              <a:t>25 mm </a:t>
            </a:r>
            <a:r>
              <a:rPr lang="es-ES" dirty="0" err="1"/>
              <a:t>bake-out</a:t>
            </a:r>
            <a:r>
              <a:rPr lang="es-ES" dirty="0"/>
              <a:t> </a:t>
            </a:r>
            <a:r>
              <a:rPr lang="es-ES" dirty="0" err="1"/>
              <a:t>jacket</a:t>
            </a:r>
            <a:r>
              <a:rPr lang="es-ES" dirty="0"/>
              <a:t>.</a:t>
            </a:r>
            <a:endParaRPr lang="en-GB" dirty="0"/>
          </a:p>
          <a:p>
            <a:pPr lvl="2"/>
            <a:r>
              <a:rPr lang="en-GB" dirty="0"/>
              <a:t>Sector valve for the e-gun. </a:t>
            </a:r>
          </a:p>
          <a:p>
            <a:pPr lvl="3"/>
            <a:r>
              <a:rPr lang="en-GB" dirty="0"/>
              <a:t>Exchange procedure to be study.</a:t>
            </a:r>
          </a:p>
          <a:p>
            <a:pPr lvl="2"/>
            <a:r>
              <a:rPr lang="en-GB" dirty="0"/>
              <a:t>The design of the collector should avoid degassing.</a:t>
            </a:r>
          </a:p>
          <a:p>
            <a:pPr lvl="3"/>
            <a:r>
              <a:rPr lang="en-GB" dirty="0"/>
              <a:t>In case of collector degassing, ion pumps or </a:t>
            </a:r>
            <a:r>
              <a:rPr lang="en-GB" dirty="0" smtClean="0"/>
              <a:t>in worst case 1 </a:t>
            </a:r>
            <a:r>
              <a:rPr lang="en-GB" dirty="0"/>
              <a:t>m length NEG coated vacuum pipe on both sides of the HEL should be installed</a:t>
            </a:r>
            <a:r>
              <a:rPr lang="en-GB" dirty="0" smtClean="0"/>
              <a:t>. (Not in present layout proposal) → </a:t>
            </a:r>
            <a:r>
              <a:rPr lang="en-GB" dirty="0"/>
              <a:t>to be </a:t>
            </a:r>
            <a:r>
              <a:rPr lang="en-GB" dirty="0" smtClean="0"/>
              <a:t>studied by the HEL team and WP12.</a:t>
            </a:r>
            <a:endParaRPr lang="en-GB" dirty="0"/>
          </a:p>
          <a:p>
            <a:pPr lvl="2"/>
            <a:endParaRPr lang="es-ES" dirty="0" smtClean="0"/>
          </a:p>
          <a:p>
            <a:pPr lvl="2"/>
            <a:endParaRPr lang="es-ES" dirty="0"/>
          </a:p>
          <a:p>
            <a:pPr lvl="2"/>
            <a:r>
              <a:rPr lang="es-ES" dirty="0" smtClean="0"/>
              <a:t>BPM</a:t>
            </a:r>
            <a:r>
              <a:rPr lang="es-ES" dirty="0"/>
              <a:t>, </a:t>
            </a:r>
            <a:r>
              <a:rPr lang="es-ES" dirty="0" smtClean="0"/>
              <a:t>BCM </a:t>
            </a:r>
            <a:r>
              <a:rPr lang="es-ES" dirty="0" smtClean="0">
                <a:sym typeface="Wingdings" panose="05000000000000000000" pitchFamily="2" charset="2"/>
              </a:rPr>
              <a:t> </a:t>
            </a:r>
            <a:r>
              <a:rPr lang="es-ES" dirty="0" err="1" smtClean="0">
                <a:sym typeface="Wingdings" panose="05000000000000000000" pitchFamily="2" charset="2"/>
              </a:rPr>
              <a:t>Integration</a:t>
            </a:r>
            <a:r>
              <a:rPr lang="es-ES" dirty="0" smtClean="0">
                <a:sym typeface="Wingdings" panose="05000000000000000000" pitchFamily="2" charset="2"/>
              </a:rPr>
              <a:t> to be </a:t>
            </a:r>
            <a:r>
              <a:rPr lang="es-ES" dirty="0" err="1" smtClean="0">
                <a:sym typeface="Wingdings" panose="05000000000000000000" pitchFamily="2" charset="2"/>
              </a:rPr>
              <a:t>studied</a:t>
            </a:r>
            <a:r>
              <a:rPr lang="es-ES" dirty="0" smtClean="0">
                <a:sym typeface="Wingdings" panose="05000000000000000000" pitchFamily="2" charset="2"/>
              </a:rPr>
              <a:t> </a:t>
            </a:r>
            <a:r>
              <a:rPr lang="es-ES" dirty="0" err="1" smtClean="0">
                <a:sym typeface="Wingdings" panose="05000000000000000000" pitchFamily="2" charset="2"/>
              </a:rPr>
              <a:t>by</a:t>
            </a:r>
            <a:r>
              <a:rPr lang="es-ES" dirty="0" smtClean="0">
                <a:sym typeface="Wingdings" panose="05000000000000000000" pitchFamily="2" charset="2"/>
              </a:rPr>
              <a:t> BE-BI (</a:t>
            </a:r>
            <a:r>
              <a:rPr lang="es-ES" dirty="0" err="1" smtClean="0">
                <a:sym typeface="Wingdings" panose="05000000000000000000" pitchFamily="2" charset="2"/>
              </a:rPr>
              <a:t>might</a:t>
            </a:r>
            <a:r>
              <a:rPr lang="es-ES" dirty="0" smtClean="0">
                <a:sym typeface="Wingdings" panose="05000000000000000000" pitchFamily="2" charset="2"/>
              </a:rPr>
              <a:t> </a:t>
            </a:r>
            <a:r>
              <a:rPr lang="es-ES" dirty="0" err="1" smtClean="0">
                <a:sym typeface="Wingdings" panose="05000000000000000000" pitchFamily="2" charset="2"/>
              </a:rPr>
              <a:t>increase</a:t>
            </a:r>
            <a:r>
              <a:rPr lang="es-ES" dirty="0" smtClean="0">
                <a:sym typeface="Wingdings" panose="05000000000000000000" pitchFamily="2" charset="2"/>
              </a:rPr>
              <a:t> </a:t>
            </a:r>
            <a:r>
              <a:rPr lang="es-ES" dirty="0" err="1" smtClean="0">
                <a:sym typeface="Wingdings" panose="05000000000000000000" pitchFamily="2" charset="2"/>
              </a:rPr>
              <a:t>the</a:t>
            </a:r>
            <a:r>
              <a:rPr lang="es-ES" dirty="0" smtClean="0">
                <a:sym typeface="Wingdings" panose="05000000000000000000" pitchFamily="2" charset="2"/>
              </a:rPr>
              <a:t> </a:t>
            </a:r>
            <a:r>
              <a:rPr lang="es-ES" dirty="0" err="1" smtClean="0">
                <a:sym typeface="Wingdings" panose="05000000000000000000" pitchFamily="2" charset="2"/>
              </a:rPr>
              <a:t>lenght</a:t>
            </a:r>
            <a:r>
              <a:rPr lang="es-ES" dirty="0" smtClean="0">
                <a:sym typeface="Wingdings" panose="05000000000000000000" pitchFamily="2" charset="2"/>
              </a:rPr>
              <a:t> of </a:t>
            </a:r>
            <a:r>
              <a:rPr lang="es-ES" dirty="0" err="1" smtClean="0">
                <a:sym typeface="Wingdings" panose="05000000000000000000" pitchFamily="2" charset="2"/>
              </a:rPr>
              <a:t>the</a:t>
            </a:r>
            <a:r>
              <a:rPr lang="es-ES" dirty="0" smtClean="0">
                <a:sym typeface="Wingdings" panose="05000000000000000000" pitchFamily="2" charset="2"/>
              </a:rPr>
              <a:t> </a:t>
            </a:r>
            <a:r>
              <a:rPr lang="es-ES" dirty="0" err="1" smtClean="0">
                <a:sym typeface="Wingdings" panose="05000000000000000000" pitchFamily="2" charset="2"/>
              </a:rPr>
              <a:t>device</a:t>
            </a:r>
            <a:r>
              <a:rPr lang="es-ES" dirty="0" smtClean="0">
                <a:sym typeface="Wingdings" panose="05000000000000000000" pitchFamily="2" charset="2"/>
              </a:rPr>
              <a:t>)</a:t>
            </a:r>
            <a:endParaRPr lang="es-ES" dirty="0"/>
          </a:p>
          <a:p>
            <a:pPr lvl="2"/>
            <a:r>
              <a:rPr lang="es-ES" dirty="0" err="1"/>
              <a:t>Optional</a:t>
            </a:r>
            <a:r>
              <a:rPr lang="es-ES" dirty="0"/>
              <a:t>: Gas Jet Monitor (</a:t>
            </a:r>
            <a:r>
              <a:rPr lang="es-ES" dirty="0" err="1"/>
              <a:t>will</a:t>
            </a:r>
            <a:r>
              <a:rPr lang="es-ES" dirty="0"/>
              <a:t> </a:t>
            </a:r>
            <a:r>
              <a:rPr lang="es-ES" dirty="0" err="1"/>
              <a:t>increase</a:t>
            </a:r>
            <a:r>
              <a:rPr lang="es-ES" dirty="0"/>
              <a:t> </a:t>
            </a:r>
            <a:r>
              <a:rPr lang="es-ES" dirty="0" err="1"/>
              <a:t>the</a:t>
            </a:r>
            <a:r>
              <a:rPr lang="es-ES" dirty="0"/>
              <a:t> </a:t>
            </a:r>
            <a:r>
              <a:rPr lang="es-ES" dirty="0" err="1"/>
              <a:t>lenght</a:t>
            </a:r>
            <a:r>
              <a:rPr lang="es-ES" dirty="0"/>
              <a:t> of </a:t>
            </a:r>
            <a:r>
              <a:rPr lang="es-ES" dirty="0" err="1"/>
              <a:t>the</a:t>
            </a:r>
            <a:r>
              <a:rPr lang="es-ES" dirty="0"/>
              <a:t> </a:t>
            </a:r>
            <a:r>
              <a:rPr lang="es-ES" dirty="0" err="1"/>
              <a:t>device</a:t>
            </a:r>
            <a:r>
              <a:rPr lang="es-ES" dirty="0"/>
              <a:t>)</a:t>
            </a:r>
            <a:endParaRPr lang="en-GB" dirty="0"/>
          </a:p>
          <a:p>
            <a:pPr lvl="2"/>
            <a:endParaRPr lang="en-GB" dirty="0"/>
          </a:p>
          <a:p>
            <a:pPr lvl="1"/>
            <a:endParaRPr lang="en-GB" dirty="0" smtClean="0"/>
          </a:p>
          <a:p>
            <a:pPr lvl="2"/>
            <a:endParaRPr lang="en-GB" dirty="0" smtClean="0"/>
          </a:p>
          <a:p>
            <a:pPr lvl="1"/>
            <a:endParaRPr lang="en-GB" dirty="0"/>
          </a:p>
        </p:txBody>
      </p:sp>
      <p:pic>
        <p:nvPicPr>
          <p:cNvPr id="6" name="Picture 5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438" r="20075"/>
          <a:stretch/>
        </p:blipFill>
        <p:spPr>
          <a:xfrm>
            <a:off x="6804248" y="847640"/>
            <a:ext cx="1944216" cy="1982962"/>
          </a:xfrm>
          <a:prstGeom prst="rect">
            <a:avLst/>
          </a:prstGeom>
        </p:spPr>
      </p:pic>
      <p:cxnSp>
        <p:nvCxnSpPr>
          <p:cNvPr id="10" name="Straight Arrow Connector 9"/>
          <p:cNvCxnSpPr/>
          <p:nvPr/>
        </p:nvCxnSpPr>
        <p:spPr>
          <a:xfrm>
            <a:off x="7555196" y="1618876"/>
            <a:ext cx="432048" cy="432048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 rot="2719738">
            <a:off x="7546519" y="1689809"/>
            <a:ext cx="64807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solidFill>
                  <a:srgbClr val="FF0000"/>
                </a:solidFill>
              </a:rPr>
              <a:t>135mm</a:t>
            </a:r>
            <a:endParaRPr lang="en-GB" sz="1000" dirty="0">
              <a:solidFill>
                <a:srgbClr val="FF0000"/>
              </a:solidFill>
            </a:endParaRPr>
          </a:p>
        </p:txBody>
      </p:sp>
      <p:sp>
        <p:nvSpPr>
          <p:cNvPr id="12" name="Titre 7"/>
          <p:cNvSpPr txBox="1">
            <a:spLocks/>
          </p:cNvSpPr>
          <p:nvPr/>
        </p:nvSpPr>
        <p:spPr>
          <a:xfrm>
            <a:off x="-2772816" y="490965"/>
            <a:ext cx="7920000" cy="54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000" u="sng" dirty="0" smtClean="0"/>
              <a:t>Vacuum:</a:t>
            </a:r>
            <a:endParaRPr lang="en-GB" sz="2000" u="sng" dirty="0"/>
          </a:p>
        </p:txBody>
      </p:sp>
      <p:sp>
        <p:nvSpPr>
          <p:cNvPr id="13" name="Titre 7"/>
          <p:cNvSpPr txBox="1">
            <a:spLocks/>
          </p:cNvSpPr>
          <p:nvPr/>
        </p:nvSpPr>
        <p:spPr>
          <a:xfrm>
            <a:off x="-3060848" y="3363838"/>
            <a:ext cx="7920000" cy="54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000" u="sng" dirty="0" smtClean="0"/>
              <a:t>BI:</a:t>
            </a:r>
            <a:endParaRPr lang="en-GB" sz="2000" u="sng" dirty="0"/>
          </a:p>
        </p:txBody>
      </p:sp>
      <p:cxnSp>
        <p:nvCxnSpPr>
          <p:cNvPr id="14" name="Straight Arrow Connector 13"/>
          <p:cNvCxnSpPr/>
          <p:nvPr/>
        </p:nvCxnSpPr>
        <p:spPr>
          <a:xfrm>
            <a:off x="7380312" y="1203598"/>
            <a:ext cx="1080120" cy="1104003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 rot="2719738">
            <a:off x="7777385" y="1610822"/>
            <a:ext cx="64807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solidFill>
                  <a:srgbClr val="FF0000"/>
                </a:solidFill>
              </a:rPr>
              <a:t>454 mm</a:t>
            </a:r>
            <a:endParaRPr lang="en-GB" sz="1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6650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>
          <a:xfrm>
            <a:off x="612000" y="18086"/>
            <a:ext cx="7920000" cy="540000"/>
          </a:xfrm>
        </p:spPr>
        <p:txBody>
          <a:bodyPr/>
          <a:lstStyle/>
          <a:p>
            <a:r>
              <a:rPr lang="en-GB" dirty="0" smtClean="0"/>
              <a:t>Interface with other equipment in the tunnel</a:t>
            </a:r>
            <a:endParaRPr lang="en-GB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1764989 v.1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18</a:t>
            </a:fld>
            <a:endParaRPr lang="fr-FR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12000" y="601834"/>
            <a:ext cx="7920000" cy="1504651"/>
          </a:xfrm>
        </p:spPr>
        <p:txBody>
          <a:bodyPr>
            <a:normAutofit fontScale="70000" lnSpcReduction="20000"/>
          </a:bodyPr>
          <a:lstStyle/>
          <a:p>
            <a:pPr lvl="1"/>
            <a:r>
              <a:rPr lang="en-GB" dirty="0" smtClean="0"/>
              <a:t>Cryogenics supply:</a:t>
            </a:r>
          </a:p>
          <a:p>
            <a:pPr lvl="2"/>
            <a:r>
              <a:rPr lang="es-ES" dirty="0" err="1" smtClean="0"/>
              <a:t>Option</a:t>
            </a:r>
            <a:r>
              <a:rPr lang="es-ES" dirty="0" smtClean="0"/>
              <a:t> 1: </a:t>
            </a:r>
            <a:r>
              <a:rPr lang="es-ES" dirty="0" err="1" smtClean="0"/>
              <a:t>from</a:t>
            </a:r>
            <a:r>
              <a:rPr lang="es-ES" dirty="0" smtClean="0"/>
              <a:t> </a:t>
            </a:r>
            <a:r>
              <a:rPr lang="es-ES" dirty="0" err="1" smtClean="0"/>
              <a:t>existing</a:t>
            </a:r>
            <a:r>
              <a:rPr lang="es-ES" dirty="0" smtClean="0"/>
              <a:t> </a:t>
            </a:r>
            <a:r>
              <a:rPr lang="es-ES" dirty="0" err="1" smtClean="0"/>
              <a:t>jumpers</a:t>
            </a:r>
            <a:r>
              <a:rPr lang="es-ES" dirty="0" smtClean="0"/>
              <a:t> </a:t>
            </a:r>
            <a:r>
              <a:rPr lang="es-ES" dirty="0" err="1" smtClean="0"/>
              <a:t>coming</a:t>
            </a:r>
            <a:r>
              <a:rPr lang="es-ES" dirty="0" smtClean="0"/>
              <a:t> </a:t>
            </a:r>
            <a:r>
              <a:rPr lang="es-ES" dirty="0" err="1" smtClean="0"/>
              <a:t>from</a:t>
            </a:r>
            <a:r>
              <a:rPr lang="es-ES" dirty="0" smtClean="0"/>
              <a:t> D3 </a:t>
            </a:r>
            <a:r>
              <a:rPr lang="es-ES" dirty="0" err="1" smtClean="0"/>
              <a:t>or</a:t>
            </a:r>
            <a:r>
              <a:rPr lang="es-ES" dirty="0" smtClean="0"/>
              <a:t> RF modules (</a:t>
            </a:r>
            <a:r>
              <a:rPr lang="es-ES" dirty="0" err="1" smtClean="0"/>
              <a:t>first</a:t>
            </a:r>
            <a:r>
              <a:rPr lang="es-ES" dirty="0" smtClean="0"/>
              <a:t> </a:t>
            </a:r>
            <a:r>
              <a:rPr lang="es-ES" dirty="0" err="1" smtClean="0"/>
              <a:t>one</a:t>
            </a:r>
            <a:r>
              <a:rPr lang="es-ES" dirty="0" smtClean="0"/>
              <a:t> to be </a:t>
            </a:r>
            <a:r>
              <a:rPr lang="es-ES" dirty="0" err="1" smtClean="0"/>
              <a:t>checked</a:t>
            </a:r>
            <a:r>
              <a:rPr lang="es-ES" dirty="0"/>
              <a:t> </a:t>
            </a:r>
            <a:r>
              <a:rPr lang="es-ES" dirty="0" err="1" smtClean="0"/>
              <a:t>but</a:t>
            </a:r>
            <a:r>
              <a:rPr lang="es-ES" dirty="0" smtClean="0"/>
              <a:t> improbable)</a:t>
            </a:r>
          </a:p>
          <a:p>
            <a:pPr lvl="2"/>
            <a:r>
              <a:rPr lang="es-ES" dirty="0" err="1" smtClean="0"/>
              <a:t>Option</a:t>
            </a:r>
            <a:r>
              <a:rPr lang="es-ES" dirty="0" smtClean="0"/>
              <a:t> 2: New </a:t>
            </a:r>
            <a:r>
              <a:rPr lang="es-ES" dirty="0" err="1" smtClean="0"/>
              <a:t>dedicated</a:t>
            </a:r>
            <a:r>
              <a:rPr lang="es-ES" dirty="0" smtClean="0"/>
              <a:t> </a:t>
            </a:r>
            <a:r>
              <a:rPr lang="es-ES" dirty="0" err="1" smtClean="0"/>
              <a:t>service</a:t>
            </a:r>
            <a:r>
              <a:rPr lang="es-ES" dirty="0" smtClean="0"/>
              <a:t> module and jumper </a:t>
            </a:r>
          </a:p>
          <a:p>
            <a:pPr lvl="3"/>
            <a:r>
              <a:rPr lang="es-ES" dirty="0" err="1" smtClean="0"/>
              <a:t>Possibility</a:t>
            </a:r>
            <a:r>
              <a:rPr lang="es-ES" dirty="0" smtClean="0"/>
              <a:t> to </a:t>
            </a:r>
            <a:r>
              <a:rPr lang="es-ES" dirty="0" err="1" smtClean="0"/>
              <a:t>install</a:t>
            </a:r>
            <a:r>
              <a:rPr lang="es-ES" dirty="0" smtClean="0"/>
              <a:t> </a:t>
            </a:r>
            <a:r>
              <a:rPr lang="es-ES" dirty="0" err="1" smtClean="0"/>
              <a:t>one</a:t>
            </a:r>
            <a:r>
              <a:rPr lang="es-ES" dirty="0" smtClean="0"/>
              <a:t> </a:t>
            </a:r>
            <a:r>
              <a:rPr lang="es-ES" dirty="0" err="1" smtClean="0"/>
              <a:t>dedicated</a:t>
            </a:r>
            <a:r>
              <a:rPr lang="es-ES" dirty="0" smtClean="0"/>
              <a:t> </a:t>
            </a:r>
            <a:r>
              <a:rPr lang="es-ES" dirty="0" err="1" smtClean="0"/>
              <a:t>service</a:t>
            </a:r>
            <a:r>
              <a:rPr lang="es-ES" dirty="0" smtClean="0"/>
              <a:t> module for HEL </a:t>
            </a:r>
            <a:r>
              <a:rPr lang="es-ES" dirty="0" err="1" smtClean="0"/>
              <a:t>leaving</a:t>
            </a:r>
            <a:r>
              <a:rPr lang="es-ES" dirty="0" smtClean="0"/>
              <a:t> </a:t>
            </a:r>
            <a:r>
              <a:rPr lang="es-ES" dirty="0" err="1" smtClean="0"/>
              <a:t>space</a:t>
            </a:r>
            <a:r>
              <a:rPr lang="es-ES" dirty="0" smtClean="0"/>
              <a:t> for a </a:t>
            </a:r>
            <a:r>
              <a:rPr lang="es-ES" dirty="0" err="1" smtClean="0"/>
              <a:t>future</a:t>
            </a:r>
            <a:r>
              <a:rPr lang="es-ES" dirty="0" smtClean="0"/>
              <a:t> </a:t>
            </a:r>
            <a:r>
              <a:rPr lang="es-ES" dirty="0" err="1" smtClean="0"/>
              <a:t>service</a:t>
            </a:r>
            <a:r>
              <a:rPr lang="es-ES" dirty="0" smtClean="0"/>
              <a:t> module for new </a:t>
            </a:r>
            <a:r>
              <a:rPr lang="es-ES" dirty="0" err="1" smtClean="0"/>
              <a:t>xxxMHz</a:t>
            </a:r>
            <a:r>
              <a:rPr lang="es-ES" dirty="0" smtClean="0"/>
              <a:t> module </a:t>
            </a:r>
            <a:r>
              <a:rPr lang="es-ES" dirty="0" err="1" smtClean="0"/>
              <a:t>or</a:t>
            </a:r>
            <a:r>
              <a:rPr lang="es-ES" dirty="0" smtClean="0"/>
              <a:t>, </a:t>
            </a:r>
          </a:p>
          <a:p>
            <a:pPr lvl="3"/>
            <a:r>
              <a:rPr lang="es-ES" dirty="0" err="1"/>
              <a:t>i</a:t>
            </a:r>
            <a:r>
              <a:rPr lang="es-ES" dirty="0" err="1" smtClean="0"/>
              <a:t>nstall</a:t>
            </a:r>
            <a:r>
              <a:rPr lang="es-ES" dirty="0" smtClean="0"/>
              <a:t> a </a:t>
            </a:r>
            <a:r>
              <a:rPr lang="es-ES" dirty="0" err="1" smtClean="0"/>
              <a:t>double</a:t>
            </a:r>
            <a:r>
              <a:rPr lang="es-ES" dirty="0" smtClean="0"/>
              <a:t> </a:t>
            </a:r>
            <a:r>
              <a:rPr lang="es-ES" dirty="0" err="1" smtClean="0"/>
              <a:t>service</a:t>
            </a:r>
            <a:r>
              <a:rPr lang="es-ES" dirty="0" smtClean="0"/>
              <a:t> module </a:t>
            </a:r>
            <a:r>
              <a:rPr lang="es-ES" dirty="0" err="1" smtClean="0"/>
              <a:t>with</a:t>
            </a:r>
            <a:r>
              <a:rPr lang="es-ES" dirty="0" smtClean="0"/>
              <a:t> </a:t>
            </a:r>
            <a:r>
              <a:rPr lang="es-ES" dirty="0" err="1" smtClean="0"/>
              <a:t>two</a:t>
            </a:r>
            <a:r>
              <a:rPr lang="es-ES" dirty="0" smtClean="0"/>
              <a:t> </a:t>
            </a:r>
            <a:r>
              <a:rPr lang="es-ES" dirty="0" err="1" smtClean="0"/>
              <a:t>jumpers</a:t>
            </a:r>
            <a:r>
              <a:rPr lang="es-ES" dirty="0" smtClean="0"/>
              <a:t> for HEL and </a:t>
            </a:r>
            <a:r>
              <a:rPr lang="es-ES" dirty="0" err="1" smtClean="0"/>
              <a:t>future</a:t>
            </a:r>
            <a:r>
              <a:rPr lang="es-ES" dirty="0" smtClean="0"/>
              <a:t> </a:t>
            </a:r>
            <a:r>
              <a:rPr lang="es-ES" dirty="0" err="1" smtClean="0"/>
              <a:t>xxxMHz</a:t>
            </a:r>
            <a:r>
              <a:rPr lang="es-ES" dirty="0" smtClean="0"/>
              <a:t> module</a:t>
            </a:r>
            <a:endParaRPr lang="en-GB" dirty="0" smtClean="0"/>
          </a:p>
          <a:p>
            <a:pPr marL="457200" lvl="1" indent="0">
              <a:buNone/>
            </a:pPr>
            <a:endParaRPr lang="en-GB" dirty="0" smtClean="0"/>
          </a:p>
          <a:p>
            <a:pPr marL="457200" lvl="1" indent="0">
              <a:buNone/>
            </a:pPr>
            <a:endParaRPr lang="en-GB" dirty="0" smtClean="0"/>
          </a:p>
          <a:p>
            <a:pPr marL="457200" lvl="1" indent="0">
              <a:buNone/>
            </a:pPr>
            <a:endParaRPr lang="en-GB" dirty="0"/>
          </a:p>
          <a:p>
            <a:pPr marL="457200" lvl="1" indent="0">
              <a:buNone/>
            </a:pPr>
            <a:endParaRPr lang="en-GB" dirty="0" smtClean="0"/>
          </a:p>
          <a:p>
            <a:pPr marL="457200" lvl="1" indent="0">
              <a:buNone/>
            </a:pPr>
            <a:endParaRPr lang="en-GB" dirty="0"/>
          </a:p>
          <a:p>
            <a:pPr marL="457200" lvl="1" indent="0">
              <a:buNone/>
            </a:pPr>
            <a:endParaRPr lang="en-GB" dirty="0" smtClean="0"/>
          </a:p>
          <a:p>
            <a:pPr marL="457200" lvl="1" indent="0">
              <a:buNone/>
            </a:pPr>
            <a:endParaRPr lang="en-GB" dirty="0"/>
          </a:p>
          <a:p>
            <a:pPr marL="457200" lvl="1" indent="0">
              <a:buNone/>
            </a:pPr>
            <a:endParaRPr lang="en-GB" dirty="0" smtClean="0"/>
          </a:p>
          <a:p>
            <a:pPr marL="457200" lvl="1" indent="0">
              <a:buNone/>
            </a:pPr>
            <a:endParaRPr lang="en-GB" dirty="0" smtClean="0"/>
          </a:p>
          <a:p>
            <a:pPr lvl="1"/>
            <a:endParaRPr lang="en-GB" dirty="0" smtClean="0"/>
          </a:p>
          <a:p>
            <a:pPr lvl="2"/>
            <a:endParaRPr lang="en-GB" dirty="0" smtClean="0"/>
          </a:p>
          <a:p>
            <a:pPr lvl="1"/>
            <a:endParaRPr lang="en-GB" dirty="0"/>
          </a:p>
        </p:txBody>
      </p:sp>
      <p:grpSp>
        <p:nvGrpSpPr>
          <p:cNvPr id="16" name="Group 15"/>
          <p:cNvGrpSpPr/>
          <p:nvPr/>
        </p:nvGrpSpPr>
        <p:grpSpPr>
          <a:xfrm>
            <a:off x="5063024" y="2521910"/>
            <a:ext cx="3109736" cy="2107252"/>
            <a:chOff x="816399" y="2011660"/>
            <a:chExt cx="2387449" cy="1666190"/>
          </a:xfrm>
        </p:grpSpPr>
        <p:pic>
          <p:nvPicPr>
            <p:cNvPr id="6" name="Picture 7" descr="image007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-381" r="40794" b="20737"/>
            <a:stretch/>
          </p:blipFill>
          <p:spPr bwMode="auto">
            <a:xfrm>
              <a:off x="816399" y="2011660"/>
              <a:ext cx="2387449" cy="16661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15" name="Group 14"/>
            <p:cNvGrpSpPr/>
            <p:nvPr/>
          </p:nvGrpSpPr>
          <p:grpSpPr>
            <a:xfrm>
              <a:off x="1314995" y="2424677"/>
              <a:ext cx="1445619" cy="546819"/>
              <a:chOff x="1314995" y="2424677"/>
              <a:chExt cx="1445619" cy="546819"/>
            </a:xfrm>
          </p:grpSpPr>
          <p:sp>
            <p:nvSpPr>
              <p:cNvPr id="7" name="Flowchart: Alternate Process 6"/>
              <p:cNvSpPr/>
              <p:nvPr/>
            </p:nvSpPr>
            <p:spPr>
              <a:xfrm rot="1395134">
                <a:off x="1314995" y="2424677"/>
                <a:ext cx="1125985" cy="200571"/>
              </a:xfrm>
              <a:prstGeom prst="flowChartAlternateProcess">
                <a:avLst/>
              </a:prstGeom>
              <a:solidFill>
                <a:schemeClr val="accent3">
                  <a:alpha val="55000"/>
                </a:schemeClr>
              </a:solidFill>
              <a:ln w="28575">
                <a:solidFill>
                  <a:schemeClr val="accent3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9" name="Straight Connector 8"/>
              <p:cNvCxnSpPr/>
              <p:nvPr/>
            </p:nvCxnSpPr>
            <p:spPr>
              <a:xfrm>
                <a:off x="2395253" y="2688685"/>
                <a:ext cx="365361" cy="149537"/>
              </a:xfrm>
              <a:prstGeom prst="line">
                <a:avLst/>
              </a:prstGeom>
              <a:ln>
                <a:solidFill>
                  <a:schemeClr val="accent3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Straight Connector 9"/>
              <p:cNvCxnSpPr/>
              <p:nvPr/>
            </p:nvCxnSpPr>
            <p:spPr>
              <a:xfrm flipH="1">
                <a:off x="2583933" y="2838222"/>
                <a:ext cx="176681" cy="133274"/>
              </a:xfrm>
              <a:prstGeom prst="line">
                <a:avLst/>
              </a:prstGeom>
              <a:ln>
                <a:solidFill>
                  <a:schemeClr val="accent3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7" name="Group 16"/>
          <p:cNvGrpSpPr/>
          <p:nvPr/>
        </p:nvGrpSpPr>
        <p:grpSpPr>
          <a:xfrm>
            <a:off x="858246" y="2521909"/>
            <a:ext cx="3713754" cy="2114801"/>
            <a:chOff x="1711067" y="1131590"/>
            <a:chExt cx="5021172" cy="2952328"/>
          </a:xfrm>
        </p:grpSpPr>
        <p:pic>
          <p:nvPicPr>
            <p:cNvPr id="18" name="Picture 7" descr="image007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778" r="26502" b="15821"/>
            <a:stretch/>
          </p:blipFill>
          <p:spPr bwMode="auto">
            <a:xfrm>
              <a:off x="1711067" y="1131590"/>
              <a:ext cx="5021172" cy="29523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19" name="Group 18"/>
            <p:cNvGrpSpPr/>
            <p:nvPr/>
          </p:nvGrpSpPr>
          <p:grpSpPr>
            <a:xfrm>
              <a:off x="2123728" y="1203598"/>
              <a:ext cx="2664296" cy="1584176"/>
              <a:chOff x="2123728" y="1203598"/>
              <a:chExt cx="2664296" cy="1584176"/>
            </a:xfrm>
          </p:grpSpPr>
          <p:cxnSp>
            <p:nvCxnSpPr>
              <p:cNvPr id="20" name="Straight Connector 19"/>
              <p:cNvCxnSpPr/>
              <p:nvPr/>
            </p:nvCxnSpPr>
            <p:spPr>
              <a:xfrm>
                <a:off x="2123728" y="1347614"/>
                <a:ext cx="2608101" cy="1080120"/>
              </a:xfrm>
              <a:prstGeom prst="line">
                <a:avLst/>
              </a:prstGeom>
            </p:spPr>
            <p:style>
              <a:lnRef idx="2">
                <a:schemeClr val="accent3"/>
              </a:lnRef>
              <a:fillRef idx="0">
                <a:schemeClr val="accent3"/>
              </a:fillRef>
              <a:effectRef idx="1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21" name="Straight Connector 20"/>
              <p:cNvCxnSpPr/>
              <p:nvPr/>
            </p:nvCxnSpPr>
            <p:spPr>
              <a:xfrm flipV="1">
                <a:off x="4731829" y="2427734"/>
                <a:ext cx="0" cy="360040"/>
              </a:xfrm>
              <a:prstGeom prst="line">
                <a:avLst/>
              </a:prstGeom>
            </p:spPr>
            <p:style>
              <a:lnRef idx="2">
                <a:schemeClr val="accent3"/>
              </a:lnRef>
              <a:fillRef idx="0">
                <a:schemeClr val="accent3"/>
              </a:fillRef>
              <a:effectRef idx="1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22" name="Straight Arrow Connector 21"/>
              <p:cNvCxnSpPr/>
              <p:nvPr/>
            </p:nvCxnSpPr>
            <p:spPr>
              <a:xfrm>
                <a:off x="2195736" y="1203598"/>
                <a:ext cx="2592288" cy="1080120"/>
              </a:xfrm>
              <a:prstGeom prst="straightConnector1">
                <a:avLst/>
              </a:prstGeom>
              <a:ln>
                <a:headEnd type="triangle"/>
                <a:tailEnd type="triangle"/>
              </a:ln>
            </p:spPr>
            <p:style>
              <a:lnRef idx="2">
                <a:schemeClr val="accent3"/>
              </a:lnRef>
              <a:fillRef idx="0">
                <a:schemeClr val="accent3"/>
              </a:fillRef>
              <a:effectRef idx="1">
                <a:schemeClr val="accent3"/>
              </a:effectRef>
              <a:fontRef idx="minor">
                <a:schemeClr val="tx1"/>
              </a:fontRef>
            </p:style>
          </p:cxnSp>
          <p:sp>
            <p:nvSpPr>
              <p:cNvPr id="23" name="TextBox 22"/>
              <p:cNvSpPr txBox="1"/>
              <p:nvPr/>
            </p:nvSpPr>
            <p:spPr>
              <a:xfrm rot="1498424">
                <a:off x="3403868" y="1561810"/>
                <a:ext cx="1355044" cy="4296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400" dirty="0" smtClean="0">
                    <a:solidFill>
                      <a:srgbClr val="FF0000"/>
                    </a:solidFill>
                  </a:rPr>
                  <a:t>~14 m</a:t>
                </a:r>
                <a:endParaRPr lang="en-GB" sz="1400" dirty="0">
                  <a:solidFill>
                    <a:srgbClr val="FF0000"/>
                  </a:solidFill>
                </a:endParaRPr>
              </a:p>
            </p:txBody>
          </p:sp>
        </p:grpSp>
      </p:grpSp>
      <p:sp>
        <p:nvSpPr>
          <p:cNvPr id="25" name="TextBox 24"/>
          <p:cNvSpPr txBox="1"/>
          <p:nvPr/>
        </p:nvSpPr>
        <p:spPr>
          <a:xfrm>
            <a:off x="858246" y="2106486"/>
            <a:ext cx="128494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u="sng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Option 1</a:t>
            </a:r>
            <a:endParaRPr lang="en-GB" sz="1400" u="sng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5004048" y="2060803"/>
            <a:ext cx="128494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u="sng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Option 2</a:t>
            </a:r>
            <a:endParaRPr lang="en-GB" sz="1400" u="sng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4" name="Rectangle 1"/>
          <p:cNvSpPr>
            <a:spLocks noChangeArrowheads="1"/>
          </p:cNvSpPr>
          <p:nvPr/>
        </p:nvSpPr>
        <p:spPr bwMode="auto">
          <a:xfrm>
            <a:off x="19545" y="3708262"/>
            <a:ext cx="3227413" cy="19999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112" tIns="914112" rIns="914112" bIns="914112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sz="800" b="0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ST0676534_01</a:t>
            </a:r>
            <a:endParaRPr kumimoji="0" lang="en-GB" altLang="en-US" sz="800" b="0" i="0" u="none" strike="noStrike" cap="none" normalizeH="0" baseline="0" dirty="0" smtClean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7" name="Rectangle 1"/>
          <p:cNvSpPr>
            <a:spLocks noChangeArrowheads="1"/>
          </p:cNvSpPr>
          <p:nvPr/>
        </p:nvSpPr>
        <p:spPr bwMode="auto">
          <a:xfrm>
            <a:off x="4211960" y="3708262"/>
            <a:ext cx="3227413" cy="19999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112" tIns="914112" rIns="914112" bIns="914112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sz="800" b="0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ST0676534_01</a:t>
            </a:r>
            <a:endParaRPr kumimoji="0" lang="en-GB" altLang="en-US" sz="800" b="0" i="0" u="none" strike="noStrike" cap="none" normalizeH="0" baseline="0" dirty="0" smtClean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1973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Tunnel general services</a:t>
            </a:r>
            <a:endParaRPr lang="en-GB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1764989 v.1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19</a:t>
            </a:fld>
            <a:endParaRPr lang="fr-FR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/>
            <a:r>
              <a:rPr lang="es-ES" dirty="0" err="1" smtClean="0"/>
              <a:t>Water</a:t>
            </a:r>
            <a:r>
              <a:rPr lang="es-ES" dirty="0"/>
              <a:t> </a:t>
            </a:r>
            <a:r>
              <a:rPr lang="es-ES" dirty="0" err="1" smtClean="0"/>
              <a:t>cooling</a:t>
            </a:r>
            <a:r>
              <a:rPr lang="es-ES" dirty="0" smtClean="0"/>
              <a:t> pick up for </a:t>
            </a:r>
            <a:r>
              <a:rPr lang="es-ES" dirty="0" err="1" smtClean="0"/>
              <a:t>collector</a:t>
            </a:r>
            <a:endParaRPr lang="es-ES" dirty="0" smtClean="0"/>
          </a:p>
          <a:p>
            <a:pPr lvl="1"/>
            <a:r>
              <a:rPr lang="es-ES" dirty="0" err="1" smtClean="0"/>
              <a:t>Water</a:t>
            </a:r>
            <a:r>
              <a:rPr lang="es-ES" dirty="0" smtClean="0"/>
              <a:t> </a:t>
            </a:r>
            <a:r>
              <a:rPr lang="es-ES" dirty="0" err="1" smtClean="0"/>
              <a:t>cooling</a:t>
            </a:r>
            <a:r>
              <a:rPr lang="es-ES" dirty="0" smtClean="0"/>
              <a:t> pick up for </a:t>
            </a:r>
            <a:r>
              <a:rPr lang="es-ES" dirty="0" err="1" smtClean="0"/>
              <a:t>magnets</a:t>
            </a:r>
            <a:r>
              <a:rPr lang="es-ES" dirty="0" smtClean="0"/>
              <a:t> </a:t>
            </a:r>
            <a:r>
              <a:rPr lang="es-ES" dirty="0" err="1" smtClean="0"/>
              <a:t>if</a:t>
            </a:r>
            <a:r>
              <a:rPr lang="es-ES" dirty="0" smtClean="0"/>
              <a:t> </a:t>
            </a:r>
            <a:r>
              <a:rPr lang="es-ES" dirty="0" err="1" smtClean="0"/>
              <a:t>they</a:t>
            </a:r>
            <a:r>
              <a:rPr lang="es-ES" dirty="0" smtClean="0"/>
              <a:t> </a:t>
            </a:r>
            <a:r>
              <a:rPr lang="es-ES" dirty="0" err="1" smtClean="0"/>
              <a:t>would</a:t>
            </a:r>
            <a:r>
              <a:rPr lang="es-ES" dirty="0" smtClean="0"/>
              <a:t> </a:t>
            </a:r>
            <a:r>
              <a:rPr lang="es-ES" dirty="0" err="1" smtClean="0"/>
              <a:t>become</a:t>
            </a:r>
            <a:r>
              <a:rPr lang="es-ES" dirty="0" smtClean="0"/>
              <a:t> </a:t>
            </a:r>
            <a:r>
              <a:rPr lang="es-ES" dirty="0" err="1" smtClean="0"/>
              <a:t>resistive</a:t>
            </a:r>
            <a:endParaRPr lang="es-ES" dirty="0" smtClean="0"/>
          </a:p>
          <a:p>
            <a:pPr lvl="1"/>
            <a:endParaRPr lang="es-ES" dirty="0" smtClean="0"/>
          </a:p>
          <a:p>
            <a:pPr lvl="1"/>
            <a:r>
              <a:rPr lang="es-ES" dirty="0" err="1" smtClean="0"/>
              <a:t>Services</a:t>
            </a:r>
            <a:r>
              <a:rPr lang="es-ES" dirty="0" smtClean="0"/>
              <a:t> for e-</a:t>
            </a:r>
            <a:r>
              <a:rPr lang="es-ES" dirty="0" err="1" smtClean="0"/>
              <a:t>gun</a:t>
            </a:r>
            <a:r>
              <a:rPr lang="es-ES" dirty="0" smtClean="0"/>
              <a:t> </a:t>
            </a:r>
            <a:r>
              <a:rPr lang="es-ES" dirty="0" err="1" smtClean="0"/>
              <a:t>powering</a:t>
            </a:r>
            <a:r>
              <a:rPr lang="es-ES" dirty="0" smtClean="0"/>
              <a:t>:</a:t>
            </a:r>
          </a:p>
          <a:p>
            <a:pPr lvl="2"/>
            <a:r>
              <a:rPr lang="es-ES" dirty="0" smtClean="0">
                <a:sym typeface="Wingdings" panose="05000000000000000000" pitchFamily="2" charset="2"/>
              </a:rPr>
              <a:t>to be </a:t>
            </a:r>
            <a:r>
              <a:rPr lang="es-ES" dirty="0" err="1" smtClean="0">
                <a:sym typeface="Wingdings" panose="05000000000000000000" pitchFamily="2" charset="2"/>
              </a:rPr>
              <a:t>identified</a:t>
            </a:r>
            <a:endParaRPr lang="en-GB" dirty="0"/>
          </a:p>
          <a:p>
            <a:pPr lvl="1"/>
            <a:endParaRPr lang="en-GB" dirty="0" smtClean="0"/>
          </a:p>
          <a:p>
            <a:pPr lvl="2"/>
            <a:endParaRPr lang="en-GB" dirty="0" smtClean="0"/>
          </a:p>
          <a:p>
            <a:pPr lv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7949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1764989 v.1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INDEX</a:t>
            </a:r>
            <a:endParaRPr lang="en-GB" dirty="0"/>
          </a:p>
        </p:txBody>
      </p:sp>
      <p:sp>
        <p:nvSpPr>
          <p:cNvPr id="6" name="Content Placeholder 1"/>
          <p:cNvSpPr>
            <a:spLocks noGrp="1"/>
          </p:cNvSpPr>
          <p:nvPr>
            <p:ph idx="1"/>
          </p:nvPr>
        </p:nvSpPr>
        <p:spPr>
          <a:xfrm>
            <a:off x="612000" y="1646238"/>
            <a:ext cx="7920000" cy="3391025"/>
          </a:xfrm>
        </p:spPr>
        <p:txBody>
          <a:bodyPr>
            <a:normAutofit/>
          </a:bodyPr>
          <a:lstStyle/>
          <a:p>
            <a:pPr marL="1371600" lvl="2" indent="-457200">
              <a:buAutoNum type="arabicPeriod"/>
            </a:pPr>
            <a:r>
              <a:rPr lang="en-GB" dirty="0" smtClean="0"/>
              <a:t>Introduction to HEL</a:t>
            </a:r>
          </a:p>
          <a:p>
            <a:pPr marL="1371600" lvl="2" indent="-457200">
              <a:buAutoNum type="arabicPeriod"/>
            </a:pPr>
            <a:r>
              <a:rPr lang="en-GB" dirty="0" smtClean="0"/>
              <a:t>Preliminary integration of HEL in HL-LHC machine and technical services in the tunnel of 4L</a:t>
            </a:r>
          </a:p>
          <a:p>
            <a:pPr marL="1371600" lvl="2" indent="-457200">
              <a:buAutoNum type="arabicPeriod"/>
            </a:pPr>
            <a:r>
              <a:rPr lang="en-GB" dirty="0" smtClean="0"/>
              <a:t>Preliminary integration of technical services in service caverns of 4L</a:t>
            </a:r>
          </a:p>
          <a:p>
            <a:pPr marL="1371600" lvl="2" indent="-457200">
              <a:buAutoNum type="arabicPeriod"/>
            </a:pPr>
            <a:r>
              <a:rPr lang="en-GB" dirty="0" smtClean="0"/>
              <a:t>Conclusions</a:t>
            </a:r>
          </a:p>
          <a:p>
            <a:pPr marL="914400" lvl="2" indent="0">
              <a:buNone/>
            </a:pPr>
            <a:endParaRPr lang="en-GB" dirty="0" smtClean="0"/>
          </a:p>
          <a:p>
            <a:pPr marL="1371600" lvl="2" indent="-457200">
              <a:buAutoNum type="arabicPeriod"/>
            </a:pPr>
            <a:endParaRPr lang="en-GB" dirty="0"/>
          </a:p>
          <a:p>
            <a:pPr lvl="1"/>
            <a:endParaRPr lang="en-GB" dirty="0" smtClean="0"/>
          </a:p>
          <a:p>
            <a:pPr lvl="2"/>
            <a:endParaRPr lang="en-GB" dirty="0" smtClean="0"/>
          </a:p>
          <a:p>
            <a:pPr lv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74471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1764989 v.1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20</a:t>
            </a:fld>
            <a:endParaRPr lang="fr-FR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Titre 7"/>
          <p:cNvSpPr txBox="1">
            <a:spLocks/>
          </p:cNvSpPr>
          <p:nvPr/>
        </p:nvSpPr>
        <p:spPr>
          <a:xfrm>
            <a:off x="323528" y="1707654"/>
            <a:ext cx="7920000" cy="288032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dirty="0" err="1" smtClean="0"/>
              <a:t>Preliminary</a:t>
            </a:r>
            <a:r>
              <a:rPr lang="es-ES" dirty="0" smtClean="0"/>
              <a:t> </a:t>
            </a:r>
            <a:r>
              <a:rPr lang="es-ES" dirty="0" err="1" smtClean="0"/>
              <a:t>integration</a:t>
            </a:r>
            <a:r>
              <a:rPr lang="es-ES" dirty="0" smtClean="0"/>
              <a:t> of </a:t>
            </a:r>
            <a:r>
              <a:rPr lang="es-ES" dirty="0" err="1" smtClean="0"/>
              <a:t>technical</a:t>
            </a:r>
            <a:r>
              <a:rPr lang="es-ES" dirty="0" smtClean="0"/>
              <a:t> </a:t>
            </a:r>
            <a:r>
              <a:rPr lang="es-ES" dirty="0" err="1" smtClean="0"/>
              <a:t>services</a:t>
            </a:r>
            <a:r>
              <a:rPr lang="es-ES" dirty="0" smtClean="0"/>
              <a:t> in Service </a:t>
            </a:r>
            <a:r>
              <a:rPr lang="es-ES" dirty="0" err="1" smtClean="0"/>
              <a:t>caverns</a:t>
            </a:r>
            <a:r>
              <a:rPr lang="es-ES" dirty="0" smtClean="0"/>
              <a:t> of 4L*</a:t>
            </a:r>
          </a:p>
          <a:p>
            <a:endParaRPr lang="es-ES" dirty="0" smtClean="0"/>
          </a:p>
          <a:p>
            <a:endParaRPr lang="es-ES" dirty="0"/>
          </a:p>
          <a:p>
            <a:endParaRPr lang="es-ES" dirty="0" smtClean="0"/>
          </a:p>
          <a:p>
            <a:pPr algn="l"/>
            <a:r>
              <a:rPr lang="es-ES" sz="1800" b="0" i="1" dirty="0" smtClean="0"/>
              <a:t>*</a:t>
            </a:r>
            <a:r>
              <a:rPr lang="es-ES" sz="1800" b="0" i="1" dirty="0" err="1" smtClean="0"/>
              <a:t>Please</a:t>
            </a:r>
            <a:r>
              <a:rPr lang="es-ES" sz="1800" b="0" i="1" dirty="0" smtClean="0"/>
              <a:t> note </a:t>
            </a:r>
            <a:r>
              <a:rPr lang="es-ES" sz="1800" b="0" i="1" dirty="0" err="1" smtClean="0"/>
              <a:t>that</a:t>
            </a:r>
            <a:r>
              <a:rPr lang="es-ES" sz="1800" b="0" i="1" dirty="0" smtClean="0"/>
              <a:t> 4R </a:t>
            </a:r>
            <a:r>
              <a:rPr lang="es-ES" sz="1800" b="0" i="1" dirty="0" err="1" smtClean="0"/>
              <a:t>is</a:t>
            </a:r>
            <a:r>
              <a:rPr lang="es-ES" sz="1800" b="0" i="1" dirty="0" smtClean="0"/>
              <a:t> </a:t>
            </a:r>
            <a:r>
              <a:rPr lang="es-ES" sz="1800" b="0" i="1" dirty="0" err="1" smtClean="0"/>
              <a:t>symmetric</a:t>
            </a:r>
            <a:r>
              <a:rPr lang="es-ES" sz="1800" b="0" i="1" dirty="0" smtClean="0"/>
              <a:t> to 4L</a:t>
            </a:r>
          </a:p>
        </p:txBody>
      </p:sp>
    </p:spTree>
    <p:extLst>
      <p:ext uri="{BB962C8B-B14F-4D97-AF65-F5344CB8AC3E}">
        <p14:creationId xmlns:p14="http://schemas.microsoft.com/office/powerpoint/2010/main" val="447280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err="1" smtClean="0"/>
              <a:t>Power</a:t>
            </a:r>
            <a:r>
              <a:rPr lang="es-ES" dirty="0" smtClean="0"/>
              <a:t> </a:t>
            </a:r>
            <a:r>
              <a:rPr lang="es-ES" dirty="0" err="1" smtClean="0"/>
              <a:t>supplies</a:t>
            </a:r>
            <a:r>
              <a:rPr lang="es-ES" dirty="0" smtClean="0"/>
              <a:t> -  </a:t>
            </a:r>
            <a:r>
              <a:rPr lang="es-ES" dirty="0" err="1" smtClean="0"/>
              <a:t>Circuit</a:t>
            </a:r>
            <a:r>
              <a:rPr lang="es-ES" dirty="0" smtClean="0"/>
              <a:t> rating</a:t>
            </a:r>
            <a:endParaRPr lang="en-GB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1764989 v.1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21</a:t>
            </a:fld>
            <a:endParaRPr lang="fr-FR"/>
          </a:p>
        </p:txBody>
      </p:sp>
      <p:grpSp>
        <p:nvGrpSpPr>
          <p:cNvPr id="3" name="Group 2"/>
          <p:cNvGrpSpPr/>
          <p:nvPr/>
        </p:nvGrpSpPr>
        <p:grpSpPr>
          <a:xfrm>
            <a:off x="683568" y="875643"/>
            <a:ext cx="7776864" cy="1656184"/>
            <a:chOff x="395536" y="1491630"/>
            <a:chExt cx="8276296" cy="1410757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 rotWithShape="1">
            <a:blip r:embed="rId2"/>
            <a:srcRect r="918"/>
            <a:stretch/>
          </p:blipFill>
          <p:spPr>
            <a:xfrm>
              <a:off x="395536" y="1491630"/>
              <a:ext cx="8276296" cy="1410757"/>
            </a:xfrm>
            <a:prstGeom prst="rect">
              <a:avLst/>
            </a:prstGeom>
          </p:spPr>
        </p:pic>
        <p:sp>
          <p:nvSpPr>
            <p:cNvPr id="2" name="TextBox 1"/>
            <p:cNvSpPr txBox="1"/>
            <p:nvPr/>
          </p:nvSpPr>
          <p:spPr>
            <a:xfrm>
              <a:off x="2174120" y="2394114"/>
              <a:ext cx="576063" cy="1758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800" dirty="0" smtClean="0">
                  <a:latin typeface="+mj-lt"/>
                </a:rPr>
                <a:t>450 A</a:t>
              </a:r>
              <a:endParaRPr lang="en-GB" sz="800" dirty="0">
                <a:latin typeface="+mj-lt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3131840" y="2394114"/>
              <a:ext cx="576064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800" dirty="0" smtClean="0">
                  <a:latin typeface="+mj-lt"/>
                </a:rPr>
                <a:t>450 A</a:t>
              </a:r>
              <a:endParaRPr lang="en-GB" sz="800" dirty="0">
                <a:latin typeface="+mj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82924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err="1" smtClean="0"/>
              <a:t>Power</a:t>
            </a:r>
            <a:r>
              <a:rPr lang="es-ES" dirty="0" smtClean="0"/>
              <a:t> </a:t>
            </a:r>
            <a:r>
              <a:rPr lang="es-ES" dirty="0" err="1" smtClean="0"/>
              <a:t>supplies</a:t>
            </a:r>
            <a:r>
              <a:rPr lang="es-ES" dirty="0" smtClean="0"/>
              <a:t> -  </a:t>
            </a:r>
            <a:r>
              <a:rPr lang="es-ES" dirty="0" err="1" smtClean="0"/>
              <a:t>Circuit</a:t>
            </a:r>
            <a:r>
              <a:rPr lang="es-ES" dirty="0" smtClean="0"/>
              <a:t> rating</a:t>
            </a:r>
            <a:endParaRPr lang="en-GB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1764989 v.1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22</a:t>
            </a:fld>
            <a:endParaRPr lang="fr-FR"/>
          </a:p>
        </p:txBody>
      </p:sp>
      <p:grpSp>
        <p:nvGrpSpPr>
          <p:cNvPr id="3" name="Group 2"/>
          <p:cNvGrpSpPr/>
          <p:nvPr/>
        </p:nvGrpSpPr>
        <p:grpSpPr>
          <a:xfrm>
            <a:off x="683568" y="875643"/>
            <a:ext cx="7776864" cy="1656184"/>
            <a:chOff x="395536" y="1491630"/>
            <a:chExt cx="8276296" cy="1410757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 rotWithShape="1">
            <a:blip r:embed="rId2"/>
            <a:srcRect r="918"/>
            <a:stretch/>
          </p:blipFill>
          <p:spPr>
            <a:xfrm>
              <a:off x="395536" y="1491630"/>
              <a:ext cx="8276296" cy="1410757"/>
            </a:xfrm>
            <a:prstGeom prst="rect">
              <a:avLst/>
            </a:prstGeom>
          </p:spPr>
        </p:pic>
        <p:sp>
          <p:nvSpPr>
            <p:cNvPr id="2" name="TextBox 1"/>
            <p:cNvSpPr txBox="1"/>
            <p:nvPr/>
          </p:nvSpPr>
          <p:spPr>
            <a:xfrm>
              <a:off x="2174120" y="2394114"/>
              <a:ext cx="576063" cy="1758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800" dirty="0" smtClean="0">
                  <a:latin typeface="+mj-lt"/>
                </a:rPr>
                <a:t>450 A</a:t>
              </a:r>
              <a:endParaRPr lang="en-GB" sz="800" dirty="0">
                <a:latin typeface="+mj-lt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3131840" y="2394114"/>
              <a:ext cx="576064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800" dirty="0" smtClean="0">
                  <a:latin typeface="+mj-lt"/>
                </a:rPr>
                <a:t>450 A</a:t>
              </a:r>
              <a:endParaRPr lang="en-GB" sz="800" dirty="0">
                <a:latin typeface="+mj-lt"/>
              </a:endParaRPr>
            </a:p>
          </p:txBody>
        </p:sp>
      </p:grpSp>
      <p:sp>
        <p:nvSpPr>
          <p:cNvPr id="12" name="Content Placeholder 1"/>
          <p:cNvSpPr>
            <a:spLocks noGrp="1"/>
          </p:cNvSpPr>
          <p:nvPr>
            <p:ph idx="1"/>
          </p:nvPr>
        </p:nvSpPr>
        <p:spPr>
          <a:xfrm>
            <a:off x="612000" y="2732470"/>
            <a:ext cx="7920000" cy="1927512"/>
          </a:xfrm>
        </p:spPr>
        <p:txBody>
          <a:bodyPr>
            <a:normAutofit/>
          </a:bodyPr>
          <a:lstStyle/>
          <a:p>
            <a:pPr lvl="1"/>
            <a:r>
              <a:rPr lang="en-GB" sz="2000" dirty="0" smtClean="0"/>
              <a:t>Total number of independent circuits: 17</a:t>
            </a:r>
          </a:p>
          <a:p>
            <a:pPr lvl="3"/>
            <a:r>
              <a:rPr lang="en-GB" dirty="0"/>
              <a:t>7 PC x HL-LHC600A-10V</a:t>
            </a:r>
          </a:p>
          <a:p>
            <a:pPr lvl="3"/>
            <a:r>
              <a:rPr lang="en-GB" dirty="0"/>
              <a:t>10 PC x Cancun </a:t>
            </a:r>
            <a:r>
              <a:rPr lang="en-GB" dirty="0" smtClean="0"/>
              <a:t>50</a:t>
            </a:r>
          </a:p>
          <a:p>
            <a:pPr lvl="1"/>
            <a:r>
              <a:rPr lang="en-GB" sz="2000" dirty="0" smtClean="0"/>
              <a:t>Total number of racks: 6 </a:t>
            </a:r>
            <a:r>
              <a:rPr lang="en-GB" sz="2000" dirty="0"/>
              <a:t>PC </a:t>
            </a:r>
            <a:r>
              <a:rPr lang="en-GB" sz="2000" dirty="0" smtClean="0"/>
              <a:t>racks + 1 control rack</a:t>
            </a:r>
          </a:p>
          <a:p>
            <a:pPr lvl="2"/>
            <a:r>
              <a:rPr lang="en-GB" sz="1600" dirty="0" smtClean="0"/>
              <a:t>Spare slots taken into account</a:t>
            </a:r>
          </a:p>
          <a:p>
            <a:pPr lvl="2"/>
            <a:r>
              <a:rPr lang="en-GB" sz="1600" dirty="0" smtClean="0"/>
              <a:t>Water cooling for HL-LHC600A-10V </a:t>
            </a:r>
          </a:p>
          <a:p>
            <a:pPr lvl="1"/>
            <a:endParaRPr lang="en-GB" dirty="0"/>
          </a:p>
          <a:p>
            <a:pPr lvl="1"/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2088701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Power supplies - Characteristics</a:t>
            </a:r>
            <a:endParaRPr lang="en-GB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1764989 v.1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23</a:t>
            </a:fld>
            <a:endParaRPr lang="fr-FR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12000" y="3096767"/>
            <a:ext cx="7920000" cy="1497856"/>
          </a:xfrm>
        </p:spPr>
        <p:txBody>
          <a:bodyPr>
            <a:normAutofit/>
          </a:bodyPr>
          <a:lstStyle/>
          <a:p>
            <a:pPr lvl="1"/>
            <a:r>
              <a:rPr lang="en-GB" dirty="0" smtClean="0"/>
              <a:t>Cabling characteristics:</a:t>
            </a:r>
          </a:p>
          <a:p>
            <a:pPr lvl="2"/>
            <a:r>
              <a:rPr lang="en-GB" dirty="0" smtClean="0"/>
              <a:t>Waiting for AC and DC cabling definition and integration</a:t>
            </a:r>
          </a:p>
          <a:p>
            <a:pPr lvl="2"/>
            <a:r>
              <a:rPr lang="en-GB" dirty="0" smtClean="0"/>
              <a:t>First check from EN-EL</a:t>
            </a:r>
            <a:r>
              <a:rPr lang="en-GB" dirty="0" smtClean="0">
                <a:sym typeface="Wingdings" panose="05000000000000000000" pitchFamily="2" charset="2"/>
              </a:rPr>
              <a:t> Installed power in UA43/47 should be enough</a:t>
            </a:r>
            <a:endParaRPr lang="en-GB" dirty="0" smtClean="0"/>
          </a:p>
          <a:p>
            <a:pPr lvl="1"/>
            <a:endParaRPr lang="en-GB" dirty="0"/>
          </a:p>
        </p:txBody>
      </p:sp>
      <p:pic>
        <p:nvPicPr>
          <p:cNvPr id="7" name="Picture 6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882" y="1203598"/>
            <a:ext cx="8262918" cy="18931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4326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HEL – Other racks needs</a:t>
            </a:r>
            <a:endParaRPr lang="en-GB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1764989 v.1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24</a:t>
            </a:fld>
            <a:endParaRPr lang="fr-FR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/>
            <a:r>
              <a:rPr lang="en-GB" dirty="0" smtClean="0"/>
              <a:t>QPS:</a:t>
            </a:r>
          </a:p>
          <a:p>
            <a:pPr lvl="2"/>
            <a:r>
              <a:rPr lang="en-GB" dirty="0" smtClean="0"/>
              <a:t>EE system needed?</a:t>
            </a:r>
            <a:r>
              <a:rPr lang="en-GB" dirty="0" smtClean="0">
                <a:sym typeface="Wingdings" panose="05000000000000000000" pitchFamily="2" charset="2"/>
              </a:rPr>
              <a:t> Study by WP7 to see if they are self protected</a:t>
            </a:r>
            <a:endParaRPr lang="en-GB" dirty="0" smtClean="0"/>
          </a:p>
          <a:p>
            <a:pPr lvl="2"/>
            <a:r>
              <a:rPr lang="en-GB" dirty="0" smtClean="0"/>
              <a:t>Racks </a:t>
            </a:r>
            <a:r>
              <a:rPr lang="en-GB" dirty="0" smtClean="0">
                <a:sym typeface="Wingdings" panose="05000000000000000000" pitchFamily="2" charset="2"/>
              </a:rPr>
              <a:t> 2 min, 6 max (if EE needed)</a:t>
            </a:r>
          </a:p>
          <a:p>
            <a:pPr lvl="2"/>
            <a:r>
              <a:rPr lang="es-ES" dirty="0" err="1" smtClean="0">
                <a:sym typeface="Wingdings" panose="05000000000000000000" pitchFamily="2" charset="2"/>
              </a:rPr>
              <a:t>Location</a:t>
            </a:r>
            <a:r>
              <a:rPr lang="es-ES" dirty="0" smtClean="0">
                <a:sym typeface="Wingdings" panose="05000000000000000000" pitchFamily="2" charset="2"/>
              </a:rPr>
              <a:t>: </a:t>
            </a:r>
            <a:r>
              <a:rPr lang="es-ES" dirty="0" err="1" smtClean="0">
                <a:sym typeface="Wingdings" panose="05000000000000000000" pitchFamily="2" charset="2"/>
              </a:rPr>
              <a:t>together</a:t>
            </a:r>
            <a:r>
              <a:rPr lang="es-ES" dirty="0" smtClean="0">
                <a:sym typeface="Wingdings" panose="05000000000000000000" pitchFamily="2" charset="2"/>
              </a:rPr>
              <a:t> </a:t>
            </a:r>
            <a:r>
              <a:rPr lang="es-ES" dirty="0" err="1" smtClean="0">
                <a:sym typeface="Wingdings" panose="05000000000000000000" pitchFamily="2" charset="2"/>
              </a:rPr>
              <a:t>with</a:t>
            </a:r>
            <a:r>
              <a:rPr lang="es-ES" dirty="0" smtClean="0">
                <a:sym typeface="Wingdings" panose="05000000000000000000" pitchFamily="2" charset="2"/>
              </a:rPr>
              <a:t> </a:t>
            </a:r>
            <a:r>
              <a:rPr lang="es-ES" dirty="0" err="1" smtClean="0">
                <a:sym typeface="Wingdings" panose="05000000000000000000" pitchFamily="2" charset="2"/>
              </a:rPr>
              <a:t>the</a:t>
            </a:r>
            <a:r>
              <a:rPr lang="es-ES" dirty="0" smtClean="0">
                <a:sym typeface="Wingdings" panose="05000000000000000000" pitchFamily="2" charset="2"/>
              </a:rPr>
              <a:t> </a:t>
            </a:r>
            <a:r>
              <a:rPr lang="es-ES" dirty="0" err="1" smtClean="0">
                <a:sym typeface="Wingdings" panose="05000000000000000000" pitchFamily="2" charset="2"/>
              </a:rPr>
              <a:t>PCs</a:t>
            </a:r>
            <a:endParaRPr lang="en-GB" dirty="0" smtClean="0"/>
          </a:p>
          <a:p>
            <a:pPr lvl="1"/>
            <a:r>
              <a:rPr lang="en-GB" dirty="0" smtClean="0"/>
              <a:t>BI: 2 racks for control (Integration educated guess)</a:t>
            </a:r>
            <a:endParaRPr lang="en-GB" dirty="0"/>
          </a:p>
          <a:p>
            <a:pPr lvl="1"/>
            <a:r>
              <a:rPr lang="es-ES" dirty="0" smtClean="0"/>
              <a:t>E-</a:t>
            </a:r>
            <a:r>
              <a:rPr lang="es-ES" dirty="0" err="1" smtClean="0"/>
              <a:t>gun</a:t>
            </a:r>
            <a:r>
              <a:rPr lang="es-ES" dirty="0" smtClean="0"/>
              <a:t>: </a:t>
            </a:r>
            <a:r>
              <a:rPr lang="es-ES" dirty="0" err="1" smtClean="0"/>
              <a:t>sofisticated</a:t>
            </a:r>
            <a:r>
              <a:rPr lang="es-ES" dirty="0" smtClean="0"/>
              <a:t> </a:t>
            </a:r>
            <a:r>
              <a:rPr lang="es-ES" dirty="0" err="1" smtClean="0"/>
              <a:t>system</a:t>
            </a:r>
            <a:r>
              <a:rPr lang="es-ES" dirty="0" smtClean="0"/>
              <a:t>, </a:t>
            </a:r>
            <a:r>
              <a:rPr lang="es-ES" dirty="0" err="1" smtClean="0"/>
              <a:t>maybe</a:t>
            </a:r>
            <a:r>
              <a:rPr lang="es-ES" dirty="0" smtClean="0"/>
              <a:t> in-</a:t>
            </a:r>
            <a:r>
              <a:rPr lang="es-ES" dirty="0" err="1" smtClean="0"/>
              <a:t>kind</a:t>
            </a:r>
            <a:r>
              <a:rPr lang="es-ES" dirty="0" smtClean="0"/>
              <a:t> </a:t>
            </a:r>
            <a:r>
              <a:rPr lang="es-ES" dirty="0" err="1" smtClean="0"/>
              <a:t>contribution</a:t>
            </a:r>
            <a:r>
              <a:rPr lang="es-ES" dirty="0" smtClean="0"/>
              <a:t> </a:t>
            </a:r>
            <a:r>
              <a:rPr lang="es-ES" dirty="0" smtClean="0">
                <a:sym typeface="Wingdings" panose="05000000000000000000" pitchFamily="2" charset="2"/>
              </a:rPr>
              <a:t>reserve </a:t>
            </a:r>
            <a:r>
              <a:rPr lang="es-ES" dirty="0" smtClean="0"/>
              <a:t>2 racks for control</a:t>
            </a:r>
            <a:endParaRPr lang="en-GB" dirty="0" smtClean="0"/>
          </a:p>
          <a:p>
            <a:pPr lvl="1"/>
            <a:endParaRPr lang="en-GB" dirty="0" smtClean="0"/>
          </a:p>
          <a:p>
            <a:pPr lvl="2"/>
            <a:endParaRPr lang="en-GB" dirty="0" smtClean="0"/>
          </a:p>
          <a:p>
            <a:pPr lv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4536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Racks needs summary</a:t>
            </a:r>
            <a:endParaRPr lang="en-GB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1764989 v.1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25</a:t>
            </a:fld>
            <a:endParaRPr lang="fr-FR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/>
            <a:endParaRPr lang="en-GB" dirty="0" smtClean="0"/>
          </a:p>
          <a:p>
            <a:pPr lvl="2"/>
            <a:endParaRPr lang="en-GB" dirty="0" smtClean="0"/>
          </a:p>
          <a:p>
            <a:pPr lvl="1"/>
            <a:endParaRPr lang="en-GB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32309224"/>
              </p:ext>
            </p:extLst>
          </p:nvPr>
        </p:nvGraphicFramePr>
        <p:xfrm>
          <a:off x="1403648" y="1203598"/>
          <a:ext cx="6096000" cy="2225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/>
                <a:gridCol w="2032000"/>
                <a:gridCol w="2032000"/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System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Min.</a:t>
                      </a:r>
                      <a:r>
                        <a:rPr lang="en-GB" baseline="0" dirty="0" smtClean="0"/>
                        <a:t> </a:t>
                      </a:r>
                      <a:r>
                        <a:rPr lang="en-GB" dirty="0" smtClean="0"/>
                        <a:t>racks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Max.</a:t>
                      </a:r>
                      <a:r>
                        <a:rPr lang="en-GB" baseline="0" dirty="0" smtClean="0"/>
                        <a:t> </a:t>
                      </a:r>
                      <a:r>
                        <a:rPr lang="en-GB" dirty="0" smtClean="0"/>
                        <a:t>racks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Power</a:t>
                      </a:r>
                      <a:r>
                        <a:rPr lang="en-GB" baseline="0" dirty="0" smtClean="0"/>
                        <a:t> converters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7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8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QPS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6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BI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2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E-gun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2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Total</a:t>
                      </a:r>
                      <a:endParaRPr lang="en-GB" dirty="0"/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11</a:t>
                      </a:r>
                      <a:endParaRPr lang="en-GB" dirty="0"/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mtClean="0"/>
                        <a:t>18</a:t>
                      </a:r>
                      <a:endParaRPr lang="en-GB" dirty="0"/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63276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>
          <a:xfrm>
            <a:off x="-331906" y="758026"/>
            <a:ext cx="7920000" cy="540000"/>
          </a:xfrm>
        </p:spPr>
        <p:txBody>
          <a:bodyPr/>
          <a:lstStyle/>
          <a:p>
            <a:r>
              <a:rPr lang="en-GB" sz="2000" u="sng" dirty="0" smtClean="0"/>
              <a:t>Option 1</a:t>
            </a:r>
            <a:r>
              <a:rPr lang="en-GB" sz="2000" dirty="0" smtClean="0"/>
              <a:t>: UA43 &amp; UL44 (P4L) / UA47 &amp; UL46 (P4R)</a:t>
            </a:r>
            <a:endParaRPr lang="en-GB" sz="2000" u="sng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1764989 v.1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26</a:t>
            </a:fld>
            <a:endParaRPr lang="fr-FR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3846" y="1213313"/>
            <a:ext cx="3791468" cy="2150051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488497" y="2877221"/>
            <a:ext cx="1008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UA43</a:t>
            </a:r>
            <a:endParaRPr lang="en-GB" dirty="0"/>
          </a:p>
        </p:txBody>
      </p:sp>
      <p:sp>
        <p:nvSpPr>
          <p:cNvPr id="7" name="Rectangle 6"/>
          <p:cNvSpPr/>
          <p:nvPr/>
        </p:nvSpPr>
        <p:spPr>
          <a:xfrm rot="20706144">
            <a:off x="912488" y="2792183"/>
            <a:ext cx="1099352" cy="199844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Content Placeholder 1"/>
          <p:cNvSpPr txBox="1">
            <a:spLocks/>
          </p:cNvSpPr>
          <p:nvPr/>
        </p:nvSpPr>
        <p:spPr>
          <a:xfrm>
            <a:off x="5868144" y="847640"/>
            <a:ext cx="3026144" cy="368022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1" indent="0">
              <a:buNone/>
            </a:pPr>
            <a:endParaRPr lang="en-GB" dirty="0" smtClean="0"/>
          </a:p>
          <a:p>
            <a:pPr lvl="1"/>
            <a:endParaRPr lang="en-GB" dirty="0" smtClean="0"/>
          </a:p>
          <a:p>
            <a:pPr lvl="1"/>
            <a:endParaRPr lang="en-GB" dirty="0" smtClean="0"/>
          </a:p>
          <a:p>
            <a:pPr lvl="1"/>
            <a:endParaRPr lang="en-GB" dirty="0" smtClean="0"/>
          </a:p>
          <a:p>
            <a:pPr lvl="1"/>
            <a:endParaRPr lang="en-GB" dirty="0" smtClean="0"/>
          </a:p>
          <a:p>
            <a:pPr lvl="1"/>
            <a:endParaRPr lang="en-GB" dirty="0" smtClean="0"/>
          </a:p>
          <a:p>
            <a:pPr lvl="2"/>
            <a:endParaRPr lang="en-GB" dirty="0" smtClean="0"/>
          </a:p>
          <a:p>
            <a:pPr lvl="1"/>
            <a:endParaRPr lang="en-GB" dirty="0"/>
          </a:p>
        </p:txBody>
      </p:sp>
      <p:sp>
        <p:nvSpPr>
          <p:cNvPr id="14" name="TextBox 13"/>
          <p:cNvSpPr txBox="1"/>
          <p:nvPr/>
        </p:nvSpPr>
        <p:spPr>
          <a:xfrm>
            <a:off x="1721912" y="3304044"/>
            <a:ext cx="101073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solidFill>
                  <a:srgbClr val="FF0000"/>
                </a:solidFill>
              </a:rPr>
              <a:t>14 racks</a:t>
            </a:r>
            <a:endParaRPr lang="en-GB" sz="1400" dirty="0">
              <a:solidFill>
                <a:srgbClr val="FF0000"/>
              </a:solidFill>
            </a:endParaRPr>
          </a:p>
        </p:txBody>
      </p:sp>
      <p:cxnSp>
        <p:nvCxnSpPr>
          <p:cNvPr id="22" name="Straight Arrow Connector 21"/>
          <p:cNvCxnSpPr/>
          <p:nvPr/>
        </p:nvCxnSpPr>
        <p:spPr>
          <a:xfrm>
            <a:off x="1585500" y="2945151"/>
            <a:ext cx="376562" cy="394607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pic>
        <p:nvPicPr>
          <p:cNvPr id="24" name="Picture 23"/>
          <p:cNvPicPr>
            <a:picLocks noChangeAspect="1"/>
          </p:cNvPicPr>
          <p:nvPr/>
        </p:nvPicPr>
        <p:blipFill rotWithShape="1">
          <a:blip r:embed="rId3"/>
          <a:srcRect l="4207" t="3542" b="-3542"/>
          <a:stretch/>
        </p:blipFill>
        <p:spPr>
          <a:xfrm>
            <a:off x="4101818" y="1657064"/>
            <a:ext cx="3486276" cy="2793269"/>
          </a:xfrm>
          <a:prstGeom prst="rect">
            <a:avLst/>
          </a:prstGeom>
        </p:spPr>
      </p:pic>
      <p:sp>
        <p:nvSpPr>
          <p:cNvPr id="25" name="Rectangle 24"/>
          <p:cNvSpPr/>
          <p:nvPr/>
        </p:nvSpPr>
        <p:spPr>
          <a:xfrm rot="1792116">
            <a:off x="4609372" y="2338659"/>
            <a:ext cx="1197898" cy="240425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6" name="Straight Arrow Connector 25"/>
          <p:cNvCxnSpPr/>
          <p:nvPr/>
        </p:nvCxnSpPr>
        <p:spPr>
          <a:xfrm flipH="1">
            <a:off x="4989102" y="2553922"/>
            <a:ext cx="71157" cy="623094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4263737" y="3129986"/>
            <a:ext cx="101073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rgbClr val="FF0000"/>
                </a:solidFill>
              </a:rPr>
              <a:t>4</a:t>
            </a:r>
            <a:r>
              <a:rPr lang="en-GB" sz="1400" dirty="0" smtClean="0">
                <a:solidFill>
                  <a:srgbClr val="FF0000"/>
                </a:solidFill>
              </a:rPr>
              <a:t> racks</a:t>
            </a:r>
            <a:endParaRPr lang="en-GB" sz="1400" dirty="0">
              <a:solidFill>
                <a:srgbClr val="FF0000"/>
              </a:solidFill>
            </a:endParaRPr>
          </a:p>
        </p:txBody>
      </p:sp>
      <p:pic>
        <p:nvPicPr>
          <p:cNvPr id="31" name="Picture 3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64627" y="3563483"/>
            <a:ext cx="2936034" cy="1356156"/>
          </a:xfrm>
          <a:prstGeom prst="rect">
            <a:avLst/>
          </a:prstGeom>
        </p:spPr>
      </p:pic>
      <p:sp>
        <p:nvSpPr>
          <p:cNvPr id="32" name="Titre 7"/>
          <p:cNvSpPr txBox="1">
            <a:spLocks/>
          </p:cNvSpPr>
          <p:nvPr/>
        </p:nvSpPr>
        <p:spPr>
          <a:xfrm>
            <a:off x="761438" y="92275"/>
            <a:ext cx="7920000" cy="54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 smtClean="0"/>
              <a:t>Racks- Location</a:t>
            </a:r>
            <a:endParaRPr lang="en-GB" dirty="0"/>
          </a:p>
        </p:txBody>
      </p:sp>
      <p:pic>
        <p:nvPicPr>
          <p:cNvPr id="33" name="Picture 3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64488" y="1374845"/>
            <a:ext cx="2496727" cy="1140610"/>
          </a:xfrm>
          <a:prstGeom prst="rect">
            <a:avLst/>
          </a:prstGeom>
        </p:spPr>
      </p:pic>
      <p:sp>
        <p:nvSpPr>
          <p:cNvPr id="36" name="TextBox 35"/>
          <p:cNvSpPr txBox="1"/>
          <p:nvPr/>
        </p:nvSpPr>
        <p:spPr>
          <a:xfrm>
            <a:off x="5149375" y="3345119"/>
            <a:ext cx="1008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UL44</a:t>
            </a:r>
            <a:endParaRPr lang="en-GB" dirty="0"/>
          </a:p>
        </p:txBody>
      </p:sp>
      <p:cxnSp>
        <p:nvCxnSpPr>
          <p:cNvPr id="38" name="Straight Connector 37"/>
          <p:cNvCxnSpPr/>
          <p:nvPr/>
        </p:nvCxnSpPr>
        <p:spPr>
          <a:xfrm>
            <a:off x="1804394" y="2775892"/>
            <a:ext cx="157668" cy="35022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 flipH="1">
            <a:off x="1852294" y="2738354"/>
            <a:ext cx="73566" cy="106738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63491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>
          <a:xfrm>
            <a:off x="-1227356" y="740977"/>
            <a:ext cx="7920000" cy="540000"/>
          </a:xfrm>
        </p:spPr>
        <p:txBody>
          <a:bodyPr/>
          <a:lstStyle/>
          <a:p>
            <a:r>
              <a:rPr lang="en-GB" sz="2000" u="sng" dirty="0" smtClean="0"/>
              <a:t>Option 2</a:t>
            </a:r>
            <a:r>
              <a:rPr lang="en-GB" sz="2000" dirty="0" smtClean="0"/>
              <a:t>: UA43 (P4L) / UA47 (P4R)</a:t>
            </a:r>
            <a:endParaRPr lang="en-GB" sz="2000" u="sng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1764989 v.1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27</a:t>
            </a:fld>
            <a:endParaRPr lang="fr-FR"/>
          </a:p>
        </p:txBody>
      </p:sp>
      <p:pic>
        <p:nvPicPr>
          <p:cNvPr id="31" name="Picture 3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41846" y="3041244"/>
            <a:ext cx="2936034" cy="1356156"/>
          </a:xfrm>
          <a:prstGeom prst="rect">
            <a:avLst/>
          </a:prstGeom>
        </p:spPr>
      </p:pic>
      <p:sp>
        <p:nvSpPr>
          <p:cNvPr id="32" name="Titre 7"/>
          <p:cNvSpPr txBox="1">
            <a:spLocks/>
          </p:cNvSpPr>
          <p:nvPr/>
        </p:nvSpPr>
        <p:spPr>
          <a:xfrm>
            <a:off x="761438" y="92275"/>
            <a:ext cx="7920000" cy="54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 smtClean="0"/>
              <a:t>Racks- Location</a:t>
            </a:r>
            <a:endParaRPr lang="en-GB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/>
          <a:srcRect b="16103"/>
          <a:stretch/>
        </p:blipFill>
        <p:spPr>
          <a:xfrm>
            <a:off x="195869" y="1643473"/>
            <a:ext cx="8282011" cy="1360325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2855589" y="2113031"/>
            <a:ext cx="564283" cy="199844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2" name="Straight Arrow Connector 21"/>
          <p:cNvCxnSpPr/>
          <p:nvPr/>
        </p:nvCxnSpPr>
        <p:spPr>
          <a:xfrm flipH="1">
            <a:off x="1183286" y="2357750"/>
            <a:ext cx="125436" cy="794206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25" name="Rectangle 24"/>
          <p:cNvSpPr/>
          <p:nvPr/>
        </p:nvSpPr>
        <p:spPr>
          <a:xfrm rot="20730833">
            <a:off x="5558537" y="1971322"/>
            <a:ext cx="1197898" cy="240425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6" name="Straight Arrow Connector 25"/>
          <p:cNvCxnSpPr/>
          <p:nvPr/>
        </p:nvCxnSpPr>
        <p:spPr>
          <a:xfrm>
            <a:off x="6516216" y="2113031"/>
            <a:ext cx="720080" cy="897435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340391" y="2637935"/>
            <a:ext cx="10107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rgbClr val="FF0000"/>
                </a:solidFill>
              </a:rPr>
              <a:t>4</a:t>
            </a:r>
            <a:r>
              <a:rPr lang="en-GB" sz="1400" dirty="0" smtClean="0">
                <a:solidFill>
                  <a:srgbClr val="FF0000"/>
                </a:solidFill>
              </a:rPr>
              <a:t> racks or more</a:t>
            </a:r>
            <a:endParaRPr lang="en-GB" sz="1400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047386" y="2671912"/>
            <a:ext cx="1008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UA43</a:t>
            </a:r>
            <a:endParaRPr lang="en-GB" dirty="0"/>
          </a:p>
        </p:txBody>
      </p:sp>
      <p:sp>
        <p:nvSpPr>
          <p:cNvPr id="14" name="TextBox 13"/>
          <p:cNvSpPr txBox="1"/>
          <p:nvPr/>
        </p:nvSpPr>
        <p:spPr>
          <a:xfrm>
            <a:off x="6296840" y="2791262"/>
            <a:ext cx="101073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solidFill>
                  <a:srgbClr val="FF0000"/>
                </a:solidFill>
              </a:rPr>
              <a:t>14 racks</a:t>
            </a:r>
            <a:endParaRPr lang="en-GB" sz="1400" dirty="0">
              <a:solidFill>
                <a:srgbClr val="FF0000"/>
              </a:solidFill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1156459" y="2113031"/>
            <a:ext cx="564283" cy="199844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81493" y="3241975"/>
            <a:ext cx="2539945" cy="1440146"/>
          </a:xfrm>
          <a:prstGeom prst="rect">
            <a:avLst/>
          </a:prstGeom>
        </p:spPr>
      </p:pic>
      <p:cxnSp>
        <p:nvCxnSpPr>
          <p:cNvPr id="27" name="Straight Arrow Connector 26"/>
          <p:cNvCxnSpPr/>
          <p:nvPr/>
        </p:nvCxnSpPr>
        <p:spPr>
          <a:xfrm>
            <a:off x="3149851" y="2333830"/>
            <a:ext cx="126005" cy="765209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pic>
        <p:nvPicPr>
          <p:cNvPr id="16" name="Picture 1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42079" y="3172911"/>
            <a:ext cx="1507776" cy="1264542"/>
          </a:xfrm>
          <a:prstGeom prst="rect">
            <a:avLst/>
          </a:prstGeom>
        </p:spPr>
      </p:pic>
      <p:sp>
        <p:nvSpPr>
          <p:cNvPr id="29" name="TextBox 28"/>
          <p:cNvSpPr txBox="1"/>
          <p:nvPr/>
        </p:nvSpPr>
        <p:spPr>
          <a:xfrm>
            <a:off x="2343879" y="2636422"/>
            <a:ext cx="10107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rgbClr val="FF0000"/>
                </a:solidFill>
              </a:rPr>
              <a:t>4</a:t>
            </a:r>
            <a:r>
              <a:rPr lang="en-GB" sz="1400" dirty="0" smtClean="0">
                <a:solidFill>
                  <a:srgbClr val="FF0000"/>
                </a:solidFill>
              </a:rPr>
              <a:t> racks or more</a:t>
            </a:r>
            <a:endParaRPr lang="en-GB" sz="1400" dirty="0">
              <a:solidFill>
                <a:srgbClr val="FF0000"/>
              </a:solidFill>
            </a:endParaRPr>
          </a:p>
        </p:txBody>
      </p:sp>
      <p:cxnSp>
        <p:nvCxnSpPr>
          <p:cNvPr id="34" name="Straight Connector 33"/>
          <p:cNvCxnSpPr/>
          <p:nvPr/>
        </p:nvCxnSpPr>
        <p:spPr>
          <a:xfrm>
            <a:off x="6538309" y="1971967"/>
            <a:ext cx="157668" cy="35022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 flipH="1">
            <a:off x="6586209" y="1934429"/>
            <a:ext cx="73566" cy="106738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32568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1764989 v.1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28</a:t>
            </a:fld>
            <a:endParaRPr lang="fr-FR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Titre 7"/>
          <p:cNvSpPr txBox="1">
            <a:spLocks/>
          </p:cNvSpPr>
          <p:nvPr/>
        </p:nvSpPr>
        <p:spPr>
          <a:xfrm>
            <a:off x="323528" y="2436559"/>
            <a:ext cx="7920000" cy="54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dirty="0" err="1" smtClean="0"/>
              <a:t>Conclusions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67206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400" dirty="0" smtClean="0"/>
              <a:t>Overview of LSS4 P4L until D4 for HL-LHC</a:t>
            </a:r>
            <a:endParaRPr lang="en-GB" sz="2400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1764989 v.1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29</a:t>
            </a:fld>
            <a:endParaRPr lang="fr-FR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/>
            <a:endParaRPr lang="en-GB" b="1" dirty="0" smtClean="0"/>
          </a:p>
          <a:p>
            <a:pPr lvl="1"/>
            <a:endParaRPr lang="en-GB" b="1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/>
          <a:srcRect l="18317" t="40335" r="59106" b="44717"/>
          <a:stretch/>
        </p:blipFill>
        <p:spPr>
          <a:xfrm>
            <a:off x="768004" y="3288145"/>
            <a:ext cx="1204458" cy="481784"/>
          </a:xfrm>
          <a:prstGeom prst="rect">
            <a:avLst/>
          </a:prstGeom>
          <a:scene3d>
            <a:camera prst="orthographicFront"/>
            <a:lightRig rig="threePt" dir="t"/>
          </a:scene3d>
          <a:sp3d contourW="12700">
            <a:contourClr>
              <a:srgbClr val="FFFF00"/>
            </a:contourClr>
          </a:sp3d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/>
          <a:srcRect l="19908" t="46784" r="4666" b="22736"/>
          <a:stretch/>
        </p:blipFill>
        <p:spPr>
          <a:xfrm>
            <a:off x="1187624" y="1565255"/>
            <a:ext cx="6552728" cy="1599818"/>
          </a:xfrm>
          <a:prstGeom prst="rect">
            <a:avLst/>
          </a:prstGeom>
        </p:spPr>
      </p:pic>
      <p:pic>
        <p:nvPicPr>
          <p:cNvPr id="10" name="Picture 6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501" t="29513" r="4673" b="55519"/>
          <a:stretch/>
        </p:blipFill>
        <p:spPr bwMode="auto">
          <a:xfrm>
            <a:off x="2243918" y="3234608"/>
            <a:ext cx="1466413" cy="592168"/>
          </a:xfrm>
          <a:prstGeom prst="rect">
            <a:avLst/>
          </a:prstGeom>
          <a:noFill/>
          <a:ln w="9525">
            <a:solidFill>
              <a:srgbClr val="92D05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1" name="Picture 8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659" t="36333" r="24522" b="52544"/>
          <a:stretch/>
        </p:blipFill>
        <p:spPr bwMode="auto">
          <a:xfrm>
            <a:off x="6416954" y="3167954"/>
            <a:ext cx="1565339" cy="709852"/>
          </a:xfrm>
          <a:prstGeom prst="rect">
            <a:avLst/>
          </a:prstGeom>
          <a:noFill/>
          <a:ln w="9525">
            <a:solidFill>
              <a:srgbClr val="FFC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12" name="Rectangle 11"/>
          <p:cNvSpPr/>
          <p:nvPr/>
        </p:nvSpPr>
        <p:spPr>
          <a:xfrm>
            <a:off x="1922076" y="1729161"/>
            <a:ext cx="321842" cy="163982"/>
          </a:xfrm>
          <a:prstGeom prst="rect">
            <a:avLst/>
          </a:prstGeom>
          <a:noFill/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3" name="Straight Arrow Connector 12"/>
          <p:cNvCxnSpPr/>
          <p:nvPr/>
        </p:nvCxnSpPr>
        <p:spPr>
          <a:xfrm flipH="1">
            <a:off x="1514137" y="1908817"/>
            <a:ext cx="712764" cy="1395002"/>
          </a:xfrm>
          <a:prstGeom prst="straightConnector1">
            <a:avLst/>
          </a:prstGeom>
          <a:ln w="28575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477286" y="3845593"/>
            <a:ext cx="151355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b="1" dirty="0" smtClean="0"/>
              <a:t>BSR - New extraction </a:t>
            </a:r>
            <a:br>
              <a:rPr lang="en-GB" sz="1000" b="1" dirty="0" smtClean="0"/>
            </a:br>
            <a:r>
              <a:rPr lang="en-GB" sz="1000" b="1" dirty="0" smtClean="0"/>
              <a:t>and hutch</a:t>
            </a:r>
            <a:endParaRPr lang="en-GB" sz="10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2158224" y="3841937"/>
            <a:ext cx="1463862" cy="40011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GB" sz="1000" b="1" dirty="0" smtClean="0"/>
              <a:t>BSR - Old extraction </a:t>
            </a:r>
            <a:br>
              <a:rPr lang="en-GB" sz="1000" b="1" dirty="0" smtClean="0"/>
            </a:br>
            <a:r>
              <a:rPr lang="en-GB" sz="1000" b="1" dirty="0" smtClean="0"/>
              <a:t>and hutch</a:t>
            </a:r>
            <a:endParaRPr lang="en-GB" sz="1000" b="1" dirty="0"/>
          </a:p>
        </p:txBody>
      </p:sp>
      <p:sp>
        <p:nvSpPr>
          <p:cNvPr id="16" name="Rectangle 15"/>
          <p:cNvSpPr/>
          <p:nvPr/>
        </p:nvSpPr>
        <p:spPr>
          <a:xfrm>
            <a:off x="3269122" y="1666534"/>
            <a:ext cx="329460" cy="187022"/>
          </a:xfrm>
          <a:prstGeom prst="rect">
            <a:avLst/>
          </a:pr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7" name="Straight Arrow Connector 16"/>
          <p:cNvCxnSpPr>
            <a:stCxn id="16" idx="2"/>
          </p:cNvCxnSpPr>
          <p:nvPr/>
        </p:nvCxnSpPr>
        <p:spPr>
          <a:xfrm flipH="1">
            <a:off x="2940094" y="1853556"/>
            <a:ext cx="493758" cy="1387014"/>
          </a:xfrm>
          <a:prstGeom prst="straightConnector1">
            <a:avLst/>
          </a:prstGeom>
          <a:ln w="28575">
            <a:solidFill>
              <a:srgbClr val="92D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ctangle 19"/>
          <p:cNvSpPr/>
          <p:nvPr/>
        </p:nvSpPr>
        <p:spPr>
          <a:xfrm>
            <a:off x="5170917" y="1666534"/>
            <a:ext cx="590203" cy="215423"/>
          </a:xfrm>
          <a:prstGeom prst="rect">
            <a:avLst/>
          </a:prstGeom>
          <a:noFill/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1" name="Straight Arrow Connector 20"/>
          <p:cNvCxnSpPr/>
          <p:nvPr/>
        </p:nvCxnSpPr>
        <p:spPr>
          <a:xfrm flipH="1">
            <a:off x="4533343" y="1895538"/>
            <a:ext cx="712378" cy="1530194"/>
          </a:xfrm>
          <a:prstGeom prst="straightConnector1">
            <a:avLst/>
          </a:prstGeom>
          <a:ln w="28575"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ectangle 21"/>
          <p:cNvSpPr/>
          <p:nvPr/>
        </p:nvSpPr>
        <p:spPr>
          <a:xfrm>
            <a:off x="6249212" y="1671659"/>
            <a:ext cx="489785" cy="234229"/>
          </a:xfrm>
          <a:prstGeom prst="rect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3" name="Straight Arrow Connector 22"/>
          <p:cNvCxnSpPr>
            <a:stCxn id="22" idx="2"/>
            <a:endCxn id="11" idx="0"/>
          </p:cNvCxnSpPr>
          <p:nvPr/>
        </p:nvCxnSpPr>
        <p:spPr>
          <a:xfrm>
            <a:off x="6494105" y="1905888"/>
            <a:ext cx="705519" cy="1262066"/>
          </a:xfrm>
          <a:prstGeom prst="straightConnector1">
            <a:avLst/>
          </a:prstGeom>
          <a:ln w="28575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6249212" y="3877806"/>
            <a:ext cx="2103461" cy="246221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GB" sz="1000" b="1" dirty="0" smtClean="0"/>
              <a:t>NEW ADT: existing reservation</a:t>
            </a:r>
            <a:endParaRPr lang="en-GB" sz="1000" b="1" dirty="0"/>
          </a:p>
        </p:txBody>
      </p:sp>
      <p:cxnSp>
        <p:nvCxnSpPr>
          <p:cNvPr id="25" name="Straight Arrow Connector 24"/>
          <p:cNvCxnSpPr/>
          <p:nvPr/>
        </p:nvCxnSpPr>
        <p:spPr>
          <a:xfrm>
            <a:off x="5295655" y="2912386"/>
            <a:ext cx="559603" cy="0"/>
          </a:xfrm>
          <a:prstGeom prst="straightConnector1">
            <a:avLst/>
          </a:prstGeom>
          <a:ln w="28575"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 flipH="1">
            <a:off x="5245735" y="2805973"/>
            <a:ext cx="609523" cy="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5339960" y="2555119"/>
            <a:ext cx="3481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b="1" dirty="0" smtClean="0">
                <a:solidFill>
                  <a:srgbClr val="FF0000"/>
                </a:solidFill>
              </a:rPr>
              <a:t>B2</a:t>
            </a:r>
          </a:p>
          <a:p>
            <a:endParaRPr lang="en-GB" sz="1400" b="1" dirty="0">
              <a:solidFill>
                <a:srgbClr val="FF0000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5357123" y="2880738"/>
            <a:ext cx="34817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b="1" dirty="0" smtClean="0">
                <a:solidFill>
                  <a:srgbClr val="00B0F0"/>
                </a:solidFill>
              </a:rPr>
              <a:t>B1</a:t>
            </a:r>
            <a:endParaRPr lang="en-GB" sz="1000" b="1" dirty="0">
              <a:solidFill>
                <a:srgbClr val="00B0F0"/>
              </a:solidFill>
            </a:endParaRPr>
          </a:p>
        </p:txBody>
      </p:sp>
      <p:cxnSp>
        <p:nvCxnSpPr>
          <p:cNvPr id="32" name="Straight Connector 31"/>
          <p:cNvCxnSpPr/>
          <p:nvPr/>
        </p:nvCxnSpPr>
        <p:spPr>
          <a:xfrm flipV="1">
            <a:off x="6300192" y="4687474"/>
            <a:ext cx="0" cy="469718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 flipV="1">
            <a:off x="7088313" y="4687474"/>
            <a:ext cx="0" cy="507389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/>
          <p:nvPr/>
        </p:nvCxnSpPr>
        <p:spPr>
          <a:xfrm>
            <a:off x="6294512" y="4797152"/>
            <a:ext cx="788121" cy="0"/>
          </a:xfrm>
          <a:prstGeom prst="straightConnector1">
            <a:avLst/>
          </a:prstGeom>
          <a:ln>
            <a:solidFill>
              <a:schemeClr val="bg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/>
          <p:nvPr/>
        </p:nvCxnSpPr>
        <p:spPr>
          <a:xfrm flipH="1">
            <a:off x="7164287" y="4841362"/>
            <a:ext cx="449478" cy="459846"/>
          </a:xfrm>
          <a:prstGeom prst="straightConnector1">
            <a:avLst/>
          </a:prstGeom>
          <a:ln w="1270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Rectangle 39"/>
          <p:cNvSpPr/>
          <p:nvPr/>
        </p:nvSpPr>
        <p:spPr>
          <a:xfrm rot="20744461">
            <a:off x="3205458" y="2340492"/>
            <a:ext cx="615519" cy="190874"/>
          </a:xfrm>
          <a:prstGeom prst="rect">
            <a:avLst/>
          </a:prstGeom>
          <a:noFill/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41" name="Straight Arrow Connector 40"/>
          <p:cNvCxnSpPr/>
          <p:nvPr/>
        </p:nvCxnSpPr>
        <p:spPr>
          <a:xfrm>
            <a:off x="3787482" y="2474614"/>
            <a:ext cx="581784" cy="922821"/>
          </a:xfrm>
          <a:prstGeom prst="straightConnector1">
            <a:avLst/>
          </a:prstGeom>
          <a:ln w="28575"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6" name="Picture 2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48" t="26463" r="42637" b="33053"/>
          <a:stretch/>
        </p:blipFill>
        <p:spPr bwMode="auto">
          <a:xfrm>
            <a:off x="3864027" y="3405884"/>
            <a:ext cx="1381708" cy="6044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1" name="Straight Arrow Connector 50"/>
          <p:cNvCxnSpPr/>
          <p:nvPr/>
        </p:nvCxnSpPr>
        <p:spPr>
          <a:xfrm flipH="1">
            <a:off x="1320490" y="2497085"/>
            <a:ext cx="291124" cy="788684"/>
          </a:xfrm>
          <a:prstGeom prst="straightConnector1">
            <a:avLst/>
          </a:prstGeom>
          <a:ln w="28575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Arrow Connector 52"/>
          <p:cNvCxnSpPr/>
          <p:nvPr/>
        </p:nvCxnSpPr>
        <p:spPr>
          <a:xfrm flipH="1">
            <a:off x="3215414" y="2270681"/>
            <a:ext cx="1133130" cy="990285"/>
          </a:xfrm>
          <a:prstGeom prst="straightConnector1">
            <a:avLst/>
          </a:prstGeom>
          <a:ln w="28575">
            <a:solidFill>
              <a:srgbClr val="92D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TextBox 55"/>
          <p:cNvSpPr txBox="1"/>
          <p:nvPr/>
        </p:nvSpPr>
        <p:spPr>
          <a:xfrm>
            <a:off x="3789468" y="3999482"/>
            <a:ext cx="1071127" cy="246221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GB" sz="1000" b="1" dirty="0" smtClean="0"/>
              <a:t>HEL and racks</a:t>
            </a:r>
            <a:endParaRPr lang="en-GB" sz="1000" b="1" dirty="0"/>
          </a:p>
        </p:txBody>
      </p:sp>
      <p:sp>
        <p:nvSpPr>
          <p:cNvPr id="66" name="Rectangle 65"/>
          <p:cNvSpPr/>
          <p:nvPr/>
        </p:nvSpPr>
        <p:spPr>
          <a:xfrm rot="1837751">
            <a:off x="5410441" y="2179876"/>
            <a:ext cx="554120" cy="165098"/>
          </a:xfrm>
          <a:prstGeom prst="rect">
            <a:avLst/>
          </a:prstGeom>
          <a:noFill/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68" name="Straight Arrow Connector 67"/>
          <p:cNvCxnSpPr/>
          <p:nvPr/>
        </p:nvCxnSpPr>
        <p:spPr>
          <a:xfrm flipH="1">
            <a:off x="4730355" y="2218880"/>
            <a:ext cx="713197" cy="1178555"/>
          </a:xfrm>
          <a:prstGeom prst="straightConnector1">
            <a:avLst/>
          </a:prstGeom>
          <a:ln w="28575"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" name="TextBox 80"/>
          <p:cNvSpPr txBox="1"/>
          <p:nvPr/>
        </p:nvSpPr>
        <p:spPr>
          <a:xfrm>
            <a:off x="2110490" y="2691906"/>
            <a:ext cx="511679" cy="246221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GB" sz="1000" b="1" dirty="0" smtClean="0"/>
              <a:t>UA43</a:t>
            </a:r>
            <a:endParaRPr lang="en-GB" sz="1000" b="1" dirty="0"/>
          </a:p>
        </p:txBody>
      </p:sp>
      <p:sp>
        <p:nvSpPr>
          <p:cNvPr id="38" name="Rectangle 37"/>
          <p:cNvSpPr/>
          <p:nvPr/>
        </p:nvSpPr>
        <p:spPr>
          <a:xfrm>
            <a:off x="528336" y="4331805"/>
            <a:ext cx="841897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alt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ST0676534_01</a:t>
            </a:r>
          </a:p>
        </p:txBody>
      </p:sp>
      <p:sp>
        <p:nvSpPr>
          <p:cNvPr id="39" name="Rectangle 38"/>
          <p:cNvSpPr/>
          <p:nvPr/>
        </p:nvSpPr>
        <p:spPr>
          <a:xfrm>
            <a:off x="1187624" y="2379177"/>
            <a:ext cx="326513" cy="190874"/>
          </a:xfrm>
          <a:prstGeom prst="rect">
            <a:avLst/>
          </a:prstGeom>
          <a:noFill/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16377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1764989 v.1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REMARK</a:t>
            </a:r>
            <a:endParaRPr lang="en-GB" dirty="0"/>
          </a:p>
        </p:txBody>
      </p:sp>
      <p:sp>
        <p:nvSpPr>
          <p:cNvPr id="6" name="Content Placeholder 1"/>
          <p:cNvSpPr>
            <a:spLocks noGrp="1"/>
          </p:cNvSpPr>
          <p:nvPr>
            <p:ph idx="1"/>
          </p:nvPr>
        </p:nvSpPr>
        <p:spPr>
          <a:xfrm>
            <a:off x="612000" y="1075286"/>
            <a:ext cx="7920000" cy="3391025"/>
          </a:xfrm>
        </p:spPr>
        <p:txBody>
          <a:bodyPr>
            <a:normAutofit/>
          </a:bodyPr>
          <a:lstStyle/>
          <a:p>
            <a:pPr marL="914400" lvl="2" indent="0">
              <a:buNone/>
            </a:pPr>
            <a:r>
              <a:rPr lang="en-GB" i="1" dirty="0" smtClean="0"/>
              <a:t>This is a preliminary integration study of the Hollow e-lenses in the machine lay-out for HL-LHC and its technical services in the tunnel and service caverns with the present conceptual design of the device (EDMS No: 1765930.v1). The conceptual design is subject to change due to further technical optimizations and definitions by the WPs involved in its design. In particular possible integration in the Hollow e-lenses of Beam Instrumentation that are not accounted here and for which the possible impact on the device and layout is not known.</a:t>
            </a:r>
          </a:p>
          <a:p>
            <a:pPr marL="914400" lvl="2" indent="0">
              <a:buNone/>
            </a:pPr>
            <a:endParaRPr lang="en-GB" i="1" dirty="0" smtClean="0"/>
          </a:p>
          <a:p>
            <a:pPr marL="1371600" lvl="2" indent="-457200">
              <a:buAutoNum type="arabicPeriod"/>
            </a:pPr>
            <a:endParaRPr lang="en-GB" dirty="0"/>
          </a:p>
          <a:p>
            <a:pPr lvl="1"/>
            <a:endParaRPr lang="en-GB" dirty="0" smtClean="0"/>
          </a:p>
          <a:p>
            <a:pPr lvl="2"/>
            <a:endParaRPr lang="en-GB" dirty="0" smtClean="0"/>
          </a:p>
          <a:p>
            <a:pPr lv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60524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600" dirty="0" smtClean="0"/>
              <a:t>HEL – Conclusions</a:t>
            </a:r>
            <a:endParaRPr lang="en-GB" sz="2600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1764989 v.1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30</a:t>
            </a:fld>
            <a:endParaRPr lang="fr-FR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/>
            <a:endParaRPr lang="en-GB" dirty="0" smtClean="0"/>
          </a:p>
          <a:p>
            <a:pPr lvl="2"/>
            <a:endParaRPr lang="en-GB" dirty="0" smtClean="0"/>
          </a:p>
          <a:p>
            <a:pPr lvl="1"/>
            <a:endParaRPr lang="en-GB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99537724"/>
              </p:ext>
            </p:extLst>
          </p:nvPr>
        </p:nvGraphicFramePr>
        <p:xfrm>
          <a:off x="1329151" y="847640"/>
          <a:ext cx="6696744" cy="375017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4629"/>
                <a:gridCol w="1067240"/>
                <a:gridCol w="2692858"/>
                <a:gridCol w="1412017"/>
              </a:tblGrid>
              <a:tr h="460504">
                <a:tc>
                  <a:txBody>
                    <a:bodyPr/>
                    <a:lstStyle/>
                    <a:p>
                      <a:r>
                        <a:rPr lang="en-GB" sz="800" b="1" dirty="0" smtClean="0"/>
                        <a:t>System</a:t>
                      </a:r>
                      <a:endParaRPr lang="en-GB" sz="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800" b="1" dirty="0" smtClean="0"/>
                        <a:t>Type</a:t>
                      </a:r>
                      <a:endParaRPr lang="en-GB" sz="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800" dirty="0" smtClean="0"/>
                        <a:t>Description</a:t>
                      </a:r>
                      <a:endParaRPr lang="en-GB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800" dirty="0" smtClean="0"/>
                        <a:t>Actions</a:t>
                      </a:r>
                      <a:endParaRPr lang="en-GB" sz="800" dirty="0"/>
                    </a:p>
                  </a:txBody>
                  <a:tcPr/>
                </a:tc>
              </a:tr>
              <a:tr h="376008">
                <a:tc>
                  <a:txBody>
                    <a:bodyPr/>
                    <a:lstStyle/>
                    <a:p>
                      <a:r>
                        <a:rPr lang="en-GB" sz="800" b="1" dirty="0" smtClean="0"/>
                        <a:t>Gas Position Monitor</a:t>
                      </a:r>
                      <a:endParaRPr lang="en-GB" sz="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800" b="1" dirty="0" smtClean="0"/>
                        <a:t>Open</a:t>
                      </a:r>
                      <a:r>
                        <a:rPr lang="en-GB" sz="800" b="1" baseline="0" dirty="0" smtClean="0"/>
                        <a:t> option</a:t>
                      </a:r>
                      <a:endParaRPr lang="en-GB" sz="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800" b="1" dirty="0" smtClean="0"/>
                        <a:t>It will increase the length of the device,</a:t>
                      </a:r>
                      <a:r>
                        <a:rPr lang="en-GB" sz="800" b="1" baseline="0" dirty="0" smtClean="0"/>
                        <a:t> therefore decrease space between HEL and BPM after ADT</a:t>
                      </a:r>
                      <a:endParaRPr lang="en-GB" sz="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800" b="1" dirty="0" smtClean="0"/>
                        <a:t>Wait to see if it is going to be included</a:t>
                      </a:r>
                      <a:endParaRPr lang="en-GB" sz="800" b="1" dirty="0"/>
                    </a:p>
                  </a:txBody>
                  <a:tcPr/>
                </a:tc>
              </a:tr>
              <a:tr h="501345">
                <a:tc>
                  <a:txBody>
                    <a:bodyPr/>
                    <a:lstStyle/>
                    <a:p>
                      <a:r>
                        <a:rPr lang="en-GB" sz="800" b="1" dirty="0" smtClean="0"/>
                        <a:t>Gun and collector degassing</a:t>
                      </a:r>
                      <a:endParaRPr lang="en-GB" sz="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800" b="1" dirty="0" smtClean="0"/>
                        <a:t>Design optimization</a:t>
                      </a:r>
                      <a:endParaRPr lang="en-GB" sz="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800" b="1" dirty="0" smtClean="0"/>
                        <a:t>Design of electrons gun and collector to avoid degassing, otherwise 1m of vacuum chamber in</a:t>
                      </a:r>
                      <a:r>
                        <a:rPr lang="en-GB" sz="800" b="1" baseline="0" dirty="0" smtClean="0"/>
                        <a:t> both extremes of HEL with NEG coating needed</a:t>
                      </a:r>
                      <a:endParaRPr lang="en-GB" sz="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800" b="1" dirty="0" smtClean="0"/>
                        <a:t>Design</a:t>
                      </a:r>
                      <a:r>
                        <a:rPr lang="en-GB" sz="800" b="1" baseline="0" dirty="0" smtClean="0"/>
                        <a:t> of the collector avoiding degassing</a:t>
                      </a:r>
                      <a:endParaRPr lang="en-GB" sz="800" b="1" dirty="0"/>
                    </a:p>
                  </a:txBody>
                  <a:tcPr/>
                </a:tc>
              </a:tr>
              <a:tr h="394804">
                <a:tc>
                  <a:txBody>
                    <a:bodyPr/>
                    <a:lstStyle/>
                    <a:p>
                      <a:r>
                        <a:rPr lang="en-GB" sz="800" b="1" dirty="0" smtClean="0"/>
                        <a:t>Space for pumps</a:t>
                      </a:r>
                      <a:endParaRPr lang="en-GB" sz="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800" b="1" dirty="0" smtClean="0"/>
                        <a:t>Design optimization</a:t>
                      </a:r>
                      <a:endParaRPr lang="en-GB" sz="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800" b="1" dirty="0" smtClean="0"/>
                        <a:t>Not so much space for the ion</a:t>
                      </a:r>
                      <a:r>
                        <a:rPr lang="en-GB" sz="800" b="1" baseline="0" dirty="0" smtClean="0"/>
                        <a:t> pump in e-gun</a:t>
                      </a:r>
                      <a:endParaRPr lang="en-GB" sz="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800" b="1" dirty="0" smtClean="0"/>
                        <a:t>Interaction</a:t>
                      </a:r>
                      <a:r>
                        <a:rPr lang="en-GB" sz="800" b="1" baseline="0" dirty="0" smtClean="0"/>
                        <a:t> with Vacuum for HEL design</a:t>
                      </a:r>
                      <a:endParaRPr lang="en-GB" sz="800" b="1" dirty="0"/>
                    </a:p>
                  </a:txBody>
                  <a:tcPr/>
                </a:tc>
              </a:tr>
              <a:tr h="459566">
                <a:tc>
                  <a:txBody>
                    <a:bodyPr/>
                    <a:lstStyle/>
                    <a:p>
                      <a:r>
                        <a:rPr lang="en-GB" sz="800" b="1" dirty="0" smtClean="0"/>
                        <a:t>Supports</a:t>
                      </a:r>
                      <a:r>
                        <a:rPr lang="en-GB" sz="800" b="1" baseline="0" dirty="0" smtClean="0"/>
                        <a:t> for vacuum chamber</a:t>
                      </a:r>
                      <a:endParaRPr lang="en-GB" sz="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800" b="1" dirty="0" smtClean="0"/>
                        <a:t>Design</a:t>
                      </a:r>
                      <a:r>
                        <a:rPr lang="en-GB" sz="800" b="1" baseline="0" dirty="0" smtClean="0"/>
                        <a:t> optimization</a:t>
                      </a:r>
                      <a:endParaRPr lang="en-GB" sz="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800" b="1" dirty="0" smtClean="0"/>
                        <a:t>Support</a:t>
                      </a:r>
                      <a:r>
                        <a:rPr lang="en-GB" sz="800" b="1" baseline="0" dirty="0" smtClean="0"/>
                        <a:t> of vacuum chamber between HEL and Valve takes space maybe needed</a:t>
                      </a:r>
                      <a:endParaRPr lang="en-GB" sz="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800" b="1" dirty="0" smtClean="0"/>
                        <a:t>Design of new supports</a:t>
                      </a:r>
                      <a:endParaRPr lang="en-GB" sz="800" b="1" dirty="0"/>
                    </a:p>
                  </a:txBody>
                  <a:tcPr/>
                </a:tc>
              </a:tr>
              <a:tr h="373537">
                <a:tc>
                  <a:txBody>
                    <a:bodyPr/>
                    <a:lstStyle/>
                    <a:p>
                      <a:r>
                        <a:rPr lang="en-GB" sz="800" b="1" dirty="0" smtClean="0"/>
                        <a:t>Racks options</a:t>
                      </a:r>
                      <a:endParaRPr lang="en-GB" sz="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800" b="1" dirty="0" smtClean="0"/>
                        <a:t>Integration study</a:t>
                      </a:r>
                      <a:endParaRPr lang="en-GB" sz="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800" b="1" dirty="0" smtClean="0"/>
                        <a:t>Two options for racks, depending on total number</a:t>
                      </a:r>
                      <a:r>
                        <a:rPr lang="en-GB" sz="800" b="1" baseline="0" dirty="0" smtClean="0"/>
                        <a:t> of racks needed and space availability</a:t>
                      </a:r>
                      <a:endParaRPr lang="en-GB" sz="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800" b="1" dirty="0" smtClean="0"/>
                        <a:t>Conduct</a:t>
                      </a:r>
                      <a:r>
                        <a:rPr lang="en-GB" sz="800" b="1" baseline="0" dirty="0" smtClean="0"/>
                        <a:t> integration studies</a:t>
                      </a:r>
                      <a:endParaRPr lang="en-GB" sz="800" b="1" dirty="0"/>
                    </a:p>
                  </a:txBody>
                  <a:tcPr/>
                </a:tc>
              </a:tr>
              <a:tr h="394804">
                <a:tc>
                  <a:txBody>
                    <a:bodyPr/>
                    <a:lstStyle/>
                    <a:p>
                      <a:r>
                        <a:rPr lang="en-GB" sz="800" b="1" dirty="0" smtClean="0"/>
                        <a:t>Cryogenic supply</a:t>
                      </a:r>
                      <a:endParaRPr lang="en-GB" sz="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800" b="1" dirty="0" smtClean="0"/>
                        <a:t>Technical</a:t>
                      </a:r>
                      <a:r>
                        <a:rPr lang="en-GB" sz="800" b="1" baseline="0" dirty="0" smtClean="0"/>
                        <a:t> study</a:t>
                      </a:r>
                      <a:endParaRPr lang="en-GB" sz="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800" b="1" dirty="0" smtClean="0"/>
                        <a:t>Two</a:t>
                      </a:r>
                      <a:r>
                        <a:rPr lang="en-GB" sz="800" b="1" baseline="0" dirty="0" smtClean="0"/>
                        <a:t> options for cryogenic supply</a:t>
                      </a:r>
                      <a:endParaRPr lang="en-GB" sz="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800" b="1" dirty="0" smtClean="0"/>
                        <a:t>Conduct</a:t>
                      </a:r>
                      <a:r>
                        <a:rPr lang="en-GB" sz="800" b="1" baseline="0" dirty="0" smtClean="0"/>
                        <a:t> studies</a:t>
                      </a:r>
                      <a:endParaRPr lang="en-GB" sz="800" b="1" dirty="0"/>
                    </a:p>
                  </a:txBody>
                  <a:tcPr/>
                </a:tc>
              </a:tr>
              <a:tr h="394804">
                <a:tc>
                  <a:txBody>
                    <a:bodyPr/>
                    <a:lstStyle/>
                    <a:p>
                      <a:r>
                        <a:rPr lang="en-GB" sz="800" b="1" dirty="0" smtClean="0"/>
                        <a:t>EE</a:t>
                      </a:r>
                      <a:r>
                        <a:rPr lang="en-GB" sz="800" b="1" baseline="0" dirty="0" smtClean="0"/>
                        <a:t> </a:t>
                      </a:r>
                      <a:endParaRPr lang="en-GB" sz="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800" b="1" dirty="0" smtClean="0"/>
                        <a:t>Technical study</a:t>
                      </a:r>
                      <a:endParaRPr lang="en-GB" sz="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800" b="1" dirty="0" smtClean="0"/>
                        <a:t>On-going</a:t>
                      </a:r>
                      <a:r>
                        <a:rPr lang="en-GB" sz="800" b="1" baseline="0" dirty="0" smtClean="0"/>
                        <a:t> study to see if the coils are self-protected, it will save space for EE racks</a:t>
                      </a:r>
                      <a:endParaRPr lang="en-GB" sz="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800" b="1" dirty="0" smtClean="0"/>
                        <a:t>Wait</a:t>
                      </a:r>
                      <a:r>
                        <a:rPr lang="en-GB" sz="800" b="1" baseline="0" dirty="0" smtClean="0"/>
                        <a:t> for results</a:t>
                      </a:r>
                      <a:endParaRPr lang="en-GB" sz="800" b="1" dirty="0"/>
                    </a:p>
                  </a:txBody>
                  <a:tcPr/>
                </a:tc>
              </a:tr>
              <a:tr h="394804">
                <a:tc>
                  <a:txBody>
                    <a:bodyPr/>
                    <a:lstStyle/>
                    <a:p>
                      <a:r>
                        <a:rPr lang="en-GB" sz="800" b="1" dirty="0" smtClean="0"/>
                        <a:t>DC Cabling</a:t>
                      </a:r>
                      <a:endParaRPr lang="en-GB" sz="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800" b="1" dirty="0" smtClean="0"/>
                        <a:t>Study</a:t>
                      </a:r>
                      <a:endParaRPr lang="en-GB" sz="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800" b="1" dirty="0" smtClean="0"/>
                        <a:t>DC cabling and integration has to be studied</a:t>
                      </a:r>
                      <a:endParaRPr lang="en-GB" sz="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800" b="1" dirty="0" smtClean="0"/>
                        <a:t>Conduct</a:t>
                      </a:r>
                      <a:r>
                        <a:rPr lang="en-GB" sz="800" b="1" baseline="0" dirty="0" smtClean="0"/>
                        <a:t> studies</a:t>
                      </a:r>
                      <a:endParaRPr lang="en-GB" sz="800" b="1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46964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600" dirty="0" smtClean="0"/>
              <a:t>HEL – Conclusions</a:t>
            </a:r>
            <a:endParaRPr lang="en-GB" sz="2600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1764989 v.1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31</a:t>
            </a:fld>
            <a:endParaRPr lang="fr-FR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/>
            <a:endParaRPr lang="en-GB" dirty="0" smtClean="0"/>
          </a:p>
          <a:p>
            <a:pPr lvl="2"/>
            <a:endParaRPr lang="en-GB" dirty="0" smtClean="0"/>
          </a:p>
          <a:p>
            <a:pPr lvl="1"/>
            <a:endParaRPr lang="en-GB" dirty="0"/>
          </a:p>
        </p:txBody>
      </p:sp>
      <p:sp>
        <p:nvSpPr>
          <p:cNvPr id="7" name="Content Placeholder 1"/>
          <p:cNvSpPr txBox="1">
            <a:spLocks/>
          </p:cNvSpPr>
          <p:nvPr/>
        </p:nvSpPr>
        <p:spPr>
          <a:xfrm>
            <a:off x="764400" y="1066801"/>
            <a:ext cx="7920000" cy="3680222"/>
          </a:xfrm>
          <a:prstGeom prst="rect">
            <a:avLst/>
          </a:prstGeom>
        </p:spPr>
        <p:txBody>
          <a:bodyPr vert="horz" lIns="0" tIns="0" rIns="0" bIns="0" rtlCol="0">
            <a:normAutofit lnSpcReduction="1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en-GB" dirty="0" smtClean="0"/>
              <a:t>In view of a possible technological and integration review in autumn this year the integration and service analysis should be updated taking into account:</a:t>
            </a:r>
          </a:p>
          <a:p>
            <a:pPr lvl="2"/>
            <a:r>
              <a:rPr lang="en-GB" dirty="0" smtClean="0"/>
              <a:t>Results of EE computation</a:t>
            </a:r>
          </a:p>
          <a:p>
            <a:pPr lvl="2"/>
            <a:r>
              <a:rPr lang="en-GB" dirty="0" smtClean="0"/>
              <a:t>Addition of Beam Instrumentation equipment and its impact on the HEL design and of the general services requirements</a:t>
            </a:r>
          </a:p>
          <a:p>
            <a:pPr lvl="2"/>
            <a:r>
              <a:rPr lang="en-GB" dirty="0" smtClean="0"/>
              <a:t>A detailed analysis of other ancillary equipment that should be placed in the LHC tunnel (e-gun ancillaries?)</a:t>
            </a:r>
          </a:p>
          <a:p>
            <a:pPr lvl="2"/>
            <a:r>
              <a:rPr lang="en-GB" dirty="0" smtClean="0"/>
              <a:t>Cabling routing from PC to HEL should be defined and integrated</a:t>
            </a:r>
          </a:p>
          <a:p>
            <a:pPr lvl="2"/>
            <a:endParaRPr lang="en-GB" dirty="0" smtClean="0"/>
          </a:p>
          <a:p>
            <a:pPr lv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9010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1764989 v.1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32</a:t>
            </a:fld>
            <a:endParaRPr lang="fr-FR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/>
            <a:endParaRPr lang="en-GB" dirty="0" smtClean="0"/>
          </a:p>
          <a:p>
            <a:pPr lvl="2"/>
            <a:endParaRPr lang="en-GB" dirty="0" smtClean="0"/>
          </a:p>
          <a:p>
            <a:pPr lvl="1"/>
            <a:endParaRPr lang="en-GB" dirty="0"/>
          </a:p>
        </p:txBody>
      </p:sp>
      <p:sp>
        <p:nvSpPr>
          <p:cNvPr id="9" name="Titre 7"/>
          <p:cNvSpPr txBox="1">
            <a:spLocks/>
          </p:cNvSpPr>
          <p:nvPr/>
        </p:nvSpPr>
        <p:spPr>
          <a:xfrm>
            <a:off x="683568" y="2643758"/>
            <a:ext cx="7920000" cy="54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600" i="1" dirty="0" smtClean="0"/>
              <a:t>Thank you</a:t>
            </a:r>
            <a:endParaRPr lang="en-GB" sz="2600" i="1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74546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>
          <a:xfrm>
            <a:off x="612000" y="121631"/>
            <a:ext cx="7920000" cy="540000"/>
          </a:xfrm>
        </p:spPr>
        <p:txBody>
          <a:bodyPr/>
          <a:lstStyle/>
          <a:p>
            <a:r>
              <a:rPr lang="en-GB" dirty="0" smtClean="0"/>
              <a:t>Interface of HEL with other equipment </a:t>
            </a:r>
            <a:endParaRPr lang="en-GB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1764989 v.1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33</a:t>
            </a:fld>
            <a:endParaRPr lang="fr-FR"/>
          </a:p>
        </p:txBody>
      </p:sp>
      <p:pic>
        <p:nvPicPr>
          <p:cNvPr id="6" name="Picture 5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438" r="20075"/>
          <a:stretch/>
        </p:blipFill>
        <p:spPr>
          <a:xfrm>
            <a:off x="6804248" y="847640"/>
            <a:ext cx="1944216" cy="1982962"/>
          </a:xfrm>
          <a:prstGeom prst="rect">
            <a:avLst/>
          </a:prstGeom>
        </p:spPr>
      </p:pic>
      <p:cxnSp>
        <p:nvCxnSpPr>
          <p:cNvPr id="10" name="Straight Arrow Connector 9"/>
          <p:cNvCxnSpPr/>
          <p:nvPr/>
        </p:nvCxnSpPr>
        <p:spPr>
          <a:xfrm>
            <a:off x="7555196" y="1618876"/>
            <a:ext cx="432048" cy="432048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 rot="2719738">
            <a:off x="7546519" y="1689809"/>
            <a:ext cx="64807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solidFill>
                  <a:srgbClr val="FF0000"/>
                </a:solidFill>
              </a:rPr>
              <a:t>135mm</a:t>
            </a:r>
            <a:endParaRPr lang="en-GB" sz="1000" dirty="0">
              <a:solidFill>
                <a:srgbClr val="FF0000"/>
              </a:solidFill>
            </a:endParaRPr>
          </a:p>
        </p:txBody>
      </p:sp>
      <p:sp>
        <p:nvSpPr>
          <p:cNvPr id="13" name="Titre 7"/>
          <p:cNvSpPr txBox="1">
            <a:spLocks/>
          </p:cNvSpPr>
          <p:nvPr/>
        </p:nvSpPr>
        <p:spPr>
          <a:xfrm>
            <a:off x="-3060848" y="3434986"/>
            <a:ext cx="7920000" cy="54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000" u="sng" dirty="0" smtClean="0"/>
              <a:t>BI:</a:t>
            </a:r>
            <a:endParaRPr lang="en-GB" sz="2000" u="sng" dirty="0"/>
          </a:p>
        </p:txBody>
      </p:sp>
      <p:cxnSp>
        <p:nvCxnSpPr>
          <p:cNvPr id="14" name="Straight Arrow Connector 13"/>
          <p:cNvCxnSpPr/>
          <p:nvPr/>
        </p:nvCxnSpPr>
        <p:spPr>
          <a:xfrm>
            <a:off x="7380312" y="1203598"/>
            <a:ext cx="1080120" cy="1104003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 rot="2719738">
            <a:off x="7777385" y="1610822"/>
            <a:ext cx="64807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solidFill>
                  <a:srgbClr val="FF0000"/>
                </a:solidFill>
              </a:rPr>
              <a:t>454 mm</a:t>
            </a:r>
            <a:endParaRPr lang="en-GB" sz="1000" dirty="0">
              <a:solidFill>
                <a:srgbClr val="FF0000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683568" y="699542"/>
            <a:ext cx="5040560" cy="3528392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TextBox 2"/>
          <p:cNvSpPr txBox="1"/>
          <p:nvPr/>
        </p:nvSpPr>
        <p:spPr>
          <a:xfrm>
            <a:off x="788953" y="857936"/>
            <a:ext cx="4719151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1" dirty="0" smtClean="0"/>
              <a:t>From inside </a:t>
            </a:r>
            <a:r>
              <a:rPr lang="en-GB" i="1" dirty="0"/>
              <a:t>to outside in grey the room temperature vacuum tank, in brown the thermal screen, in grey the helium tank wall, in orange the main solenoid, in blue the corrector coils generating a horizontal and a vertical dipole. Then follow the helium tank wall, the thermal screen and the vacuum tank. The overall external diameter is 454 mm.</a:t>
            </a:r>
          </a:p>
        </p:txBody>
      </p:sp>
      <p:cxnSp>
        <p:nvCxnSpPr>
          <p:cNvPr id="16" name="Straight Arrow Connector 15"/>
          <p:cNvCxnSpPr/>
          <p:nvPr/>
        </p:nvCxnSpPr>
        <p:spPr>
          <a:xfrm flipV="1">
            <a:off x="5724128" y="1923678"/>
            <a:ext cx="1728192" cy="12724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53099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1764989 v.1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Titre 7"/>
          <p:cNvSpPr txBox="1">
            <a:spLocks/>
          </p:cNvSpPr>
          <p:nvPr/>
        </p:nvSpPr>
        <p:spPr>
          <a:xfrm>
            <a:off x="323528" y="2436559"/>
            <a:ext cx="7920000" cy="54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dirty="0" err="1" smtClean="0"/>
              <a:t>Introduction</a:t>
            </a:r>
            <a:r>
              <a:rPr lang="es-ES" dirty="0" smtClean="0"/>
              <a:t> to HEL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73538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HEL- </a:t>
            </a:r>
            <a:r>
              <a:rPr lang="es-ES" dirty="0" err="1"/>
              <a:t>C</a:t>
            </a:r>
            <a:r>
              <a:rPr lang="es-ES" dirty="0" err="1" smtClean="0"/>
              <a:t>omponents</a:t>
            </a:r>
            <a:endParaRPr lang="en-GB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1764989 v.1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/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 rotWithShape="1">
          <a:blip r:embed="rId3"/>
          <a:srcRect l="-347" t="-309" r="3182" b="1695"/>
          <a:stretch/>
        </p:blipFill>
        <p:spPr>
          <a:xfrm>
            <a:off x="1297656" y="637282"/>
            <a:ext cx="7226624" cy="4406309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6444208" y="3796691"/>
            <a:ext cx="216024" cy="288032"/>
          </a:xfrm>
          <a:prstGeom prst="rect">
            <a:avLst/>
          </a:prstGeom>
          <a:noFill/>
          <a:ln w="19050"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6" name="Straight Arrow Connector 5"/>
          <p:cNvCxnSpPr/>
          <p:nvPr/>
        </p:nvCxnSpPr>
        <p:spPr>
          <a:xfrm flipH="1">
            <a:off x="6660232" y="3579862"/>
            <a:ext cx="1008112" cy="504861"/>
          </a:xfrm>
          <a:prstGeom prst="straightConnector1">
            <a:avLst/>
          </a:prstGeom>
          <a:ln w="15875">
            <a:solidFill>
              <a:schemeClr val="tx1"/>
            </a:solidFill>
            <a:prstDash val="dash"/>
            <a:tailEnd type="triangle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7286276" y="3364418"/>
            <a:ext cx="131926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dirty="0" smtClean="0"/>
              <a:t>Sector valve for e-gun</a:t>
            </a:r>
            <a:endParaRPr lang="en-GB" sz="800" dirty="0"/>
          </a:p>
        </p:txBody>
      </p:sp>
      <p:sp>
        <p:nvSpPr>
          <p:cNvPr id="10" name="Espace réservé du pied de page 3"/>
          <p:cNvSpPr txBox="1">
            <a:spLocks/>
          </p:cNvSpPr>
          <p:nvPr/>
        </p:nvSpPr>
        <p:spPr>
          <a:xfrm>
            <a:off x="1937910" y="4803998"/>
            <a:ext cx="66270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defPPr>
              <a:defRPr lang="fr-FR"/>
            </a:defPPr>
            <a:lvl1pPr marL="0" algn="r" defTabSz="457200" rtl="0" eaLnBrk="1" latinLnBrk="0" hangingPunct="1">
              <a:defRPr sz="11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mtClean="0"/>
              <a:t>1764989 v.1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HEL- </a:t>
            </a:r>
            <a:r>
              <a:rPr lang="es-ES" dirty="0" err="1" smtClean="0"/>
              <a:t>Parameters</a:t>
            </a:r>
            <a:endParaRPr lang="en-GB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1764989 v.1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08933021"/>
              </p:ext>
            </p:extLst>
          </p:nvPr>
        </p:nvGraphicFramePr>
        <p:xfrm>
          <a:off x="1264746" y="813742"/>
          <a:ext cx="7267254" cy="243915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362576"/>
                <a:gridCol w="1904678"/>
              </a:tblGrid>
              <a:tr h="221741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Nominal magnetic field of the main solenoid</a:t>
                      </a:r>
                      <a:endParaRPr lang="en-GB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 T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21741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Inner radius of the hollow electron beam @ nominal fields</a:t>
                      </a:r>
                      <a:endParaRPr lang="en-GB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0.9 mm (3 σ)</a:t>
                      </a:r>
                      <a:endParaRPr lang="en-GB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1741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Outer radius of the hollow electron beam @ nominal fields</a:t>
                      </a:r>
                      <a:endParaRPr lang="en-GB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1.8 mm (6 σ)</a:t>
                      </a:r>
                      <a:endParaRPr lang="en-GB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1741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Nominal magnetic field in the e-gun cathode</a:t>
                      </a:r>
                      <a:endParaRPr lang="en-GB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0.2 T</a:t>
                      </a:r>
                      <a:endParaRPr lang="en-GB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1741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Inner diameter of the cathode</a:t>
                      </a:r>
                      <a:endParaRPr lang="en-GB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8.05 mm</a:t>
                      </a:r>
                      <a:endParaRPr lang="en-GB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1741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Outer diameter of the cathode</a:t>
                      </a:r>
                      <a:endParaRPr lang="en-GB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16.10 mm</a:t>
                      </a:r>
                      <a:endParaRPr lang="en-GB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3482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Inner radius of the hollow electron beam @ 4 T with 0.1 T @ cathode</a:t>
                      </a:r>
                      <a:endParaRPr lang="en-GB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0.635 mm</a:t>
                      </a:r>
                      <a:endParaRPr lang="en-GB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3482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Outer radius of the hollow electron beam @ 4 T with 0.1 T @ cathode</a:t>
                      </a:r>
                      <a:endParaRPr lang="en-GB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1.275 mm</a:t>
                      </a:r>
                      <a:endParaRPr lang="en-GB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1741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Nominal current at the cathode</a:t>
                      </a:r>
                      <a:endParaRPr lang="en-GB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5 A</a:t>
                      </a:r>
                      <a:endParaRPr lang="en-GB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1505677" y="3431415"/>
            <a:ext cx="6550537" cy="646331"/>
          </a:xfrm>
          <a:prstGeom prst="rect">
            <a:avLst/>
          </a:prstGeom>
          <a:solidFill>
            <a:schemeClr val="accent1">
              <a:tint val="2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Dimensions </a:t>
            </a:r>
            <a:r>
              <a:rPr lang="en-GB" sz="1200" dirty="0"/>
              <a:t>of the hollow electron beam and of the emitting cathode. As an example we give the dimensions that can be obtained changing the e-gun tuneable solenoid from the nominal level of 0.2 T to 0.1 T</a:t>
            </a:r>
            <a:r>
              <a:rPr lang="en-GB" sz="1200" dirty="0" smtClean="0"/>
              <a:t>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6180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HEL- </a:t>
            </a:r>
            <a:r>
              <a:rPr lang="es-ES" dirty="0" err="1" smtClean="0"/>
              <a:t>Optics</a:t>
            </a:r>
            <a:endParaRPr lang="en-GB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1764989 v.1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69630" y="766867"/>
            <a:ext cx="5981625" cy="4135396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5796136" y="4794541"/>
            <a:ext cx="1410139" cy="215444"/>
          </a:xfrm>
          <a:prstGeom prst="rect">
            <a:avLst/>
          </a:prstGeom>
          <a:solidFill>
            <a:schemeClr val="accent1">
              <a:tint val="20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GB" sz="800" dirty="0" smtClean="0">
                <a:solidFill>
                  <a:schemeClr val="bg2">
                    <a:lumMod val="75000"/>
                  </a:schemeClr>
                </a:solidFill>
              </a:rPr>
              <a:t>Courtesy of Adriana Rossi</a:t>
            </a:r>
            <a:endParaRPr lang="en-GB" sz="800" dirty="0">
              <a:solidFill>
                <a:schemeClr val="bg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3722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1764989 v.1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8</a:t>
            </a:fld>
            <a:endParaRPr lang="fr-FR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Titre 7"/>
          <p:cNvSpPr txBox="1">
            <a:spLocks/>
          </p:cNvSpPr>
          <p:nvPr/>
        </p:nvSpPr>
        <p:spPr>
          <a:xfrm>
            <a:off x="323528" y="1707654"/>
            <a:ext cx="7920000" cy="288032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/>
              <a:t>Preliminary integration of HEL in HL-LHC machine and technical services in the tunnel of </a:t>
            </a:r>
            <a:r>
              <a:rPr lang="en-GB" dirty="0" smtClean="0"/>
              <a:t>4L</a:t>
            </a:r>
            <a:r>
              <a:rPr lang="es-ES" dirty="0" smtClean="0"/>
              <a:t>*</a:t>
            </a:r>
          </a:p>
          <a:p>
            <a:endParaRPr lang="es-ES" dirty="0" smtClean="0"/>
          </a:p>
          <a:p>
            <a:endParaRPr lang="es-ES" dirty="0"/>
          </a:p>
          <a:p>
            <a:endParaRPr lang="es-ES" dirty="0" smtClean="0"/>
          </a:p>
          <a:p>
            <a:pPr algn="l"/>
            <a:r>
              <a:rPr lang="es-ES" sz="1800" b="0" i="1" dirty="0" smtClean="0"/>
              <a:t>*</a:t>
            </a:r>
            <a:r>
              <a:rPr lang="es-ES" sz="1800" b="0" i="1" dirty="0" err="1" smtClean="0"/>
              <a:t>Please</a:t>
            </a:r>
            <a:r>
              <a:rPr lang="es-ES" sz="1800" b="0" i="1" dirty="0" smtClean="0"/>
              <a:t> note </a:t>
            </a:r>
            <a:r>
              <a:rPr lang="es-ES" sz="1800" b="0" i="1" dirty="0" err="1" smtClean="0"/>
              <a:t>that</a:t>
            </a:r>
            <a:r>
              <a:rPr lang="es-ES" sz="1800" b="0" i="1" dirty="0" smtClean="0"/>
              <a:t> 4R </a:t>
            </a:r>
            <a:r>
              <a:rPr lang="es-ES" sz="1800" b="0" i="1" dirty="0" err="1" smtClean="0"/>
              <a:t>is</a:t>
            </a:r>
            <a:r>
              <a:rPr lang="es-ES" sz="1800" b="0" i="1" dirty="0" smtClean="0"/>
              <a:t> </a:t>
            </a:r>
            <a:r>
              <a:rPr lang="es-ES" sz="1800" b="0" i="1" dirty="0" err="1" smtClean="0"/>
              <a:t>symmetric</a:t>
            </a:r>
            <a:r>
              <a:rPr lang="es-ES" sz="1800" b="0" i="1" dirty="0" smtClean="0"/>
              <a:t> to 4L</a:t>
            </a:r>
          </a:p>
        </p:txBody>
      </p:sp>
    </p:spTree>
    <p:extLst>
      <p:ext uri="{BB962C8B-B14F-4D97-AF65-F5344CB8AC3E}">
        <p14:creationId xmlns:p14="http://schemas.microsoft.com/office/powerpoint/2010/main" val="3232384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400" dirty="0" smtClean="0"/>
              <a:t>Overview of LSS4 P4L</a:t>
            </a:r>
            <a:endParaRPr lang="en-GB" sz="2400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1764989 v.1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9</a:t>
            </a:fld>
            <a:endParaRPr lang="fr-FR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/>
            <a:endParaRPr lang="en-GB" dirty="0" smtClean="0"/>
          </a:p>
          <a:p>
            <a:pPr lvl="1"/>
            <a:endParaRPr lang="en-GB" dirty="0"/>
          </a:p>
        </p:txBody>
      </p:sp>
      <p:grpSp>
        <p:nvGrpSpPr>
          <p:cNvPr id="40" name="Group 39"/>
          <p:cNvGrpSpPr/>
          <p:nvPr/>
        </p:nvGrpSpPr>
        <p:grpSpPr>
          <a:xfrm>
            <a:off x="354060" y="1059582"/>
            <a:ext cx="8435879" cy="3233711"/>
            <a:chOff x="156001" y="1305681"/>
            <a:chExt cx="8684599" cy="3456384"/>
          </a:xfrm>
        </p:grpSpPr>
        <p:pic>
          <p:nvPicPr>
            <p:cNvPr id="7" name="Picture 3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996" t="14247" r="4362" b="24066"/>
            <a:stretch/>
          </p:blipFill>
          <p:spPr bwMode="auto">
            <a:xfrm>
              <a:off x="156001" y="1305681"/>
              <a:ext cx="8684599" cy="34563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39" name="Group 38"/>
            <p:cNvGrpSpPr/>
            <p:nvPr/>
          </p:nvGrpSpPr>
          <p:grpSpPr>
            <a:xfrm>
              <a:off x="269935" y="1377640"/>
              <a:ext cx="8524235" cy="2764033"/>
              <a:chOff x="269935" y="1377640"/>
              <a:chExt cx="8524235" cy="2764033"/>
            </a:xfrm>
          </p:grpSpPr>
          <p:sp>
            <p:nvSpPr>
              <p:cNvPr id="9" name="TextBox 8"/>
              <p:cNvSpPr txBox="1"/>
              <p:nvPr/>
            </p:nvSpPr>
            <p:spPr>
              <a:xfrm>
                <a:off x="1579970" y="3464565"/>
                <a:ext cx="647228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600" b="1" dirty="0" smtClean="0">
                    <a:solidFill>
                      <a:schemeClr val="bg1"/>
                    </a:solidFill>
                  </a:rPr>
                  <a:t>UA43</a:t>
                </a:r>
                <a:endParaRPr lang="en-GB" sz="1600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0" name="TextBox 9"/>
              <p:cNvSpPr txBox="1"/>
              <p:nvPr/>
            </p:nvSpPr>
            <p:spPr>
              <a:xfrm>
                <a:off x="2342838" y="2058372"/>
                <a:ext cx="633507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600" b="1" dirty="0">
                    <a:solidFill>
                      <a:schemeClr val="bg1"/>
                    </a:solidFill>
                  </a:rPr>
                  <a:t>R</a:t>
                </a:r>
                <a:r>
                  <a:rPr lang="en-GB" sz="1600" b="1" dirty="0" smtClean="0">
                    <a:solidFill>
                      <a:schemeClr val="bg1"/>
                    </a:solidFill>
                  </a:rPr>
                  <a:t>A43</a:t>
                </a:r>
                <a:endParaRPr lang="en-GB" sz="1600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1" name="TextBox 10"/>
              <p:cNvSpPr txBox="1"/>
              <p:nvPr/>
            </p:nvSpPr>
            <p:spPr>
              <a:xfrm>
                <a:off x="5349419" y="3184330"/>
                <a:ext cx="591828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600" b="1" dirty="0" smtClean="0">
                    <a:solidFill>
                      <a:schemeClr val="bg1"/>
                    </a:solidFill>
                  </a:rPr>
                  <a:t>UJ44</a:t>
                </a:r>
                <a:endParaRPr lang="en-GB" sz="1600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2" name="TextBox 11"/>
              <p:cNvSpPr txBox="1"/>
              <p:nvPr/>
            </p:nvSpPr>
            <p:spPr>
              <a:xfrm>
                <a:off x="6326796" y="3623694"/>
                <a:ext cx="614271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600" b="1" dirty="0" smtClean="0">
                    <a:solidFill>
                      <a:schemeClr val="bg1"/>
                    </a:solidFill>
                  </a:rPr>
                  <a:t>UL44</a:t>
                </a:r>
                <a:endParaRPr lang="en-GB" sz="1600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3" name="TextBox 12"/>
              <p:cNvSpPr txBox="1"/>
              <p:nvPr/>
            </p:nvSpPr>
            <p:spPr>
              <a:xfrm>
                <a:off x="8009192" y="3803119"/>
                <a:ext cx="6254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600" b="1" dirty="0" smtClean="0"/>
                  <a:t>US45</a:t>
                </a:r>
                <a:endParaRPr lang="en-GB" sz="1600" b="1" dirty="0"/>
              </a:p>
            </p:txBody>
          </p:sp>
          <p:sp>
            <p:nvSpPr>
              <p:cNvPr id="14" name="TextBox 13"/>
              <p:cNvSpPr txBox="1"/>
              <p:nvPr/>
            </p:nvSpPr>
            <p:spPr>
              <a:xfrm>
                <a:off x="7101632" y="1835993"/>
                <a:ext cx="623889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600" b="1" dirty="0" smtClean="0">
                    <a:solidFill>
                      <a:schemeClr val="bg1"/>
                    </a:solidFill>
                  </a:rPr>
                  <a:t>RB44</a:t>
                </a:r>
                <a:endParaRPr lang="en-GB" sz="1600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7" name="Rectangle 16"/>
              <p:cNvSpPr/>
              <p:nvPr/>
            </p:nvSpPr>
            <p:spPr>
              <a:xfrm>
                <a:off x="5193773" y="2396926"/>
                <a:ext cx="630439" cy="288032"/>
              </a:xfrm>
              <a:prstGeom prst="rect">
                <a:avLst/>
              </a:prstGeom>
              <a:noFill/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8" name="Rectangle 17"/>
              <p:cNvSpPr/>
              <p:nvPr/>
            </p:nvSpPr>
            <p:spPr>
              <a:xfrm>
                <a:off x="5840969" y="2396926"/>
                <a:ext cx="426806" cy="288032"/>
              </a:xfrm>
              <a:prstGeom prst="rect">
                <a:avLst/>
              </a:prstGeom>
              <a:noFill/>
              <a:ln>
                <a:solidFill>
                  <a:schemeClr val="accent3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solidFill>
                    <a:srgbClr val="FF0000"/>
                  </a:solidFill>
                </a:endParaRPr>
              </a:p>
            </p:txBody>
          </p:sp>
          <p:sp>
            <p:nvSpPr>
              <p:cNvPr id="19" name="Rectangle 18"/>
              <p:cNvSpPr/>
              <p:nvPr/>
            </p:nvSpPr>
            <p:spPr>
              <a:xfrm>
                <a:off x="6633932" y="2405310"/>
                <a:ext cx="648071" cy="288032"/>
              </a:xfrm>
              <a:prstGeom prst="rect">
                <a:avLst/>
              </a:prstGeom>
              <a:noFill/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0" name="Rectangle 19"/>
              <p:cNvSpPr/>
              <p:nvPr/>
            </p:nvSpPr>
            <p:spPr>
              <a:xfrm>
                <a:off x="7858067" y="2396926"/>
                <a:ext cx="936103" cy="288032"/>
              </a:xfrm>
              <a:prstGeom prst="rect">
                <a:avLst/>
              </a:prstGeom>
              <a:noFill/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22" name="Straight Arrow Connector 21"/>
              <p:cNvCxnSpPr/>
              <p:nvPr/>
            </p:nvCxnSpPr>
            <p:spPr>
              <a:xfrm>
                <a:off x="269935" y="1734907"/>
                <a:ext cx="648072" cy="0"/>
              </a:xfrm>
              <a:prstGeom prst="straightConnector1">
                <a:avLst/>
              </a:prstGeom>
              <a:ln w="28575">
                <a:solidFill>
                  <a:srgbClr val="00B0F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Straight Arrow Connector 22"/>
              <p:cNvCxnSpPr/>
              <p:nvPr/>
            </p:nvCxnSpPr>
            <p:spPr>
              <a:xfrm flipH="1">
                <a:off x="270108" y="1628494"/>
                <a:ext cx="653567" cy="0"/>
              </a:xfrm>
              <a:prstGeom prst="straightConnector1">
                <a:avLst/>
              </a:prstGeom>
              <a:ln w="28575"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4" name="TextBox 23"/>
              <p:cNvSpPr txBox="1"/>
              <p:nvPr/>
            </p:nvSpPr>
            <p:spPr>
              <a:xfrm>
                <a:off x="408378" y="1377640"/>
                <a:ext cx="377026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400" b="1" dirty="0" smtClean="0">
                    <a:solidFill>
                      <a:srgbClr val="FF0000"/>
                    </a:solidFill>
                  </a:rPr>
                  <a:t>B2</a:t>
                </a:r>
                <a:endParaRPr lang="en-GB" sz="1400" b="1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25" name="TextBox 24"/>
              <p:cNvSpPr txBox="1"/>
              <p:nvPr/>
            </p:nvSpPr>
            <p:spPr>
              <a:xfrm>
                <a:off x="5206398" y="2045873"/>
                <a:ext cx="556563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400" b="1" i="1" dirty="0" smtClean="0">
                    <a:solidFill>
                      <a:srgbClr val="FFC000"/>
                    </a:solidFill>
                  </a:rPr>
                  <a:t>D3L4</a:t>
                </a:r>
                <a:endParaRPr lang="en-GB" sz="1400" b="1" i="1" dirty="0">
                  <a:solidFill>
                    <a:srgbClr val="FFC000"/>
                  </a:solidFill>
                </a:endParaRPr>
              </a:p>
            </p:txBody>
          </p:sp>
          <p:sp>
            <p:nvSpPr>
              <p:cNvPr id="26" name="TextBox 25"/>
              <p:cNvSpPr txBox="1"/>
              <p:nvPr/>
            </p:nvSpPr>
            <p:spPr>
              <a:xfrm>
                <a:off x="5791037" y="2041187"/>
                <a:ext cx="559770" cy="32897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400" b="1" i="1" dirty="0" smtClean="0">
                    <a:solidFill>
                      <a:srgbClr val="FF0000"/>
                    </a:solidFill>
                  </a:rPr>
                  <a:t>HEL</a:t>
                </a:r>
                <a:endParaRPr lang="en-GB" sz="1400" b="1" i="1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27" name="TextBox 26"/>
              <p:cNvSpPr txBox="1"/>
              <p:nvPr/>
            </p:nvSpPr>
            <p:spPr>
              <a:xfrm>
                <a:off x="6718382" y="2097533"/>
                <a:ext cx="492122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400" b="1" i="1" dirty="0" smtClean="0">
                    <a:solidFill>
                      <a:srgbClr val="FFC000"/>
                    </a:solidFill>
                  </a:rPr>
                  <a:t>ADT</a:t>
                </a:r>
                <a:endParaRPr lang="en-GB" sz="1400" b="1" i="1" dirty="0">
                  <a:solidFill>
                    <a:srgbClr val="FFC000"/>
                  </a:solidFill>
                </a:endParaRPr>
              </a:p>
            </p:txBody>
          </p:sp>
          <p:sp>
            <p:nvSpPr>
              <p:cNvPr id="28" name="TextBox 27"/>
              <p:cNvSpPr txBox="1"/>
              <p:nvPr/>
            </p:nvSpPr>
            <p:spPr>
              <a:xfrm>
                <a:off x="8161466" y="2015969"/>
                <a:ext cx="466025" cy="307777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n-GB" sz="1400" b="1" i="1" dirty="0" smtClean="0">
                    <a:solidFill>
                      <a:srgbClr val="FFC000"/>
                    </a:solidFill>
                  </a:rPr>
                  <a:t>ACS</a:t>
                </a:r>
                <a:endParaRPr lang="en-GB" sz="1400" b="1" i="1" dirty="0">
                  <a:solidFill>
                    <a:srgbClr val="FFC000"/>
                  </a:solidFill>
                </a:endParaRPr>
              </a:p>
            </p:txBody>
          </p:sp>
          <p:sp>
            <p:nvSpPr>
              <p:cNvPr id="33" name="TextBox 32"/>
              <p:cNvSpPr txBox="1"/>
              <p:nvPr/>
            </p:nvSpPr>
            <p:spPr>
              <a:xfrm>
                <a:off x="388743" y="1705236"/>
                <a:ext cx="377026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400" b="1" dirty="0" smtClean="0">
                    <a:solidFill>
                      <a:srgbClr val="00B0F0"/>
                    </a:solidFill>
                  </a:rPr>
                  <a:t>B1</a:t>
                </a:r>
                <a:endParaRPr lang="en-GB" sz="1400" b="1" dirty="0">
                  <a:solidFill>
                    <a:srgbClr val="00B0F0"/>
                  </a:solidFill>
                </a:endParaRPr>
              </a:p>
            </p:txBody>
          </p:sp>
        </p:grpSp>
      </p:grpSp>
      <p:sp>
        <p:nvSpPr>
          <p:cNvPr id="29" name="Rectangle 28"/>
          <p:cNvSpPr/>
          <p:nvPr/>
        </p:nvSpPr>
        <p:spPr>
          <a:xfrm>
            <a:off x="273618" y="4321053"/>
            <a:ext cx="841897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alt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ST0676534_01</a:t>
            </a:r>
          </a:p>
        </p:txBody>
      </p:sp>
    </p:spTree>
    <p:extLst>
      <p:ext uri="{BB962C8B-B14F-4D97-AF65-F5344CB8AC3E}">
        <p14:creationId xmlns:p14="http://schemas.microsoft.com/office/powerpoint/2010/main" val="1423066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HiLumi-Pres-Template-16-9-Integration" id="{A29532B7-A0DF-4973-894C-11E961ACA970}" vid="{3568402F-AE79-41DB-8182-EB2668257C98}"/>
    </a:ext>
  </a:extLst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A8C90FDF5A40D4FA9FF5FDDE06B9B64" ma:contentTypeVersion="0" ma:contentTypeDescription="Create a new document." ma:contentTypeScope="" ma:versionID="865c69d55b9b65f0cb325fe53c06de1b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1b05d82d297216baf5b26c55225140df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648EF810-887C-417D-AB02-689BC02982E3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3D5F55BD-A3B8-426D-8241-328AA4D6E0E5}">
  <ds:schemaRefs>
    <ds:schemaRef ds:uri="http://schemas.microsoft.com/office/2006/documentManagement/types"/>
    <ds:schemaRef ds:uri="http://purl.org/dc/dcmitype/"/>
    <ds:schemaRef ds:uri="http://schemas.microsoft.com/office/2006/metadata/properties"/>
    <ds:schemaRef ds:uri="http://schemas.microsoft.com/office/infopath/2007/PartnerControls"/>
    <ds:schemaRef ds:uri="http://purl.org/dc/elements/1.1/"/>
    <ds:schemaRef ds:uri="http://schemas.openxmlformats.org/package/2006/metadata/core-properties"/>
    <ds:schemaRef ds:uri="http://www.w3.org/XML/1998/namespace"/>
    <ds:schemaRef ds:uri="http://purl.org/dc/terms/"/>
  </ds:schemaRefs>
</ds:datastoreItem>
</file>

<file path=customXml/itemProps3.xml><?xml version="1.0" encoding="utf-8"?>
<ds:datastoreItem xmlns:ds="http://schemas.openxmlformats.org/officeDocument/2006/customXml" ds:itemID="{C3712E6D-CB4E-411F-87EE-31330C6FA4F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HiLumi-Pres-Template-16-9-Integration</Template>
  <TotalTime>18093</TotalTime>
  <Words>1418</Words>
  <Application>Microsoft Office PowerPoint</Application>
  <PresentationFormat>On-screen Show (16:9)</PresentationFormat>
  <Paragraphs>333</Paragraphs>
  <Slides>33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39" baseType="lpstr">
      <vt:lpstr>Arial</vt:lpstr>
      <vt:lpstr>Calibri</vt:lpstr>
      <vt:lpstr>Segoe UI</vt:lpstr>
      <vt:lpstr>Times New Roman</vt:lpstr>
      <vt:lpstr>Wingdings</vt:lpstr>
      <vt:lpstr>Thème Office</vt:lpstr>
      <vt:lpstr>Preliminary integration of Hollow e-lenses EDMS No: 1764989 v.1 References: 1765930.v.1 </vt:lpstr>
      <vt:lpstr>INDEX</vt:lpstr>
      <vt:lpstr>REMARK</vt:lpstr>
      <vt:lpstr>PowerPoint Presentation</vt:lpstr>
      <vt:lpstr>HEL- Components</vt:lpstr>
      <vt:lpstr>HEL- Parameters</vt:lpstr>
      <vt:lpstr>HEL- Optics</vt:lpstr>
      <vt:lpstr>PowerPoint Presentation</vt:lpstr>
      <vt:lpstr>Overview of LSS4 P4L</vt:lpstr>
      <vt:lpstr>PowerPoint Presentation</vt:lpstr>
      <vt:lpstr>PowerPoint Presentation</vt:lpstr>
      <vt:lpstr>Sketch layout with HEL - 4L</vt:lpstr>
      <vt:lpstr>Sketch layout in case of possible RF upgrade</vt:lpstr>
      <vt:lpstr>Sketch layout in case of possible RF upgrade with arbitrarily longer HEL  (+500 mm for instrumentation)</vt:lpstr>
      <vt:lpstr>Layout integration in HL-LHC machine </vt:lpstr>
      <vt:lpstr>Layout integration in HL-LHC machine </vt:lpstr>
      <vt:lpstr>Interface of HEL with other equipment </vt:lpstr>
      <vt:lpstr>Interface with other equipment in the tunnel</vt:lpstr>
      <vt:lpstr>Tunnel general services</vt:lpstr>
      <vt:lpstr>PowerPoint Presentation</vt:lpstr>
      <vt:lpstr>Power supplies -  Circuit rating</vt:lpstr>
      <vt:lpstr>Power supplies -  Circuit rating</vt:lpstr>
      <vt:lpstr>Power supplies - Characteristics</vt:lpstr>
      <vt:lpstr>HEL – Other racks needs</vt:lpstr>
      <vt:lpstr>Racks needs summary</vt:lpstr>
      <vt:lpstr>Option 1: UA43 &amp; UL44 (P4L) / UA47 &amp; UL46 (P4R)</vt:lpstr>
      <vt:lpstr>Option 2: UA43 (P4L) / UA47 (P4R)</vt:lpstr>
      <vt:lpstr>PowerPoint Presentation</vt:lpstr>
      <vt:lpstr>Overview of LSS4 P4L until D4 for HL-LHC</vt:lpstr>
      <vt:lpstr>HEL – Conclusions</vt:lpstr>
      <vt:lpstr>HEL – Conclusions</vt:lpstr>
      <vt:lpstr>PowerPoint Presentation</vt:lpstr>
      <vt:lpstr>Interface of HEL with other equipment 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Layout DS 7R First draft</dc:title>
  <dc:creator>Ignacio Zurbano Fernandez</dc:creator>
  <cp:lastModifiedBy>Marta Alcaide Leon</cp:lastModifiedBy>
  <cp:revision>151</cp:revision>
  <cp:lastPrinted>2017-03-08T16:29:58Z</cp:lastPrinted>
  <dcterms:created xsi:type="dcterms:W3CDTF">2016-12-02T08:42:32Z</dcterms:created>
  <dcterms:modified xsi:type="dcterms:W3CDTF">2017-03-16T14:41:29Z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0x0101003A8C90FDF5A40D4FA9FF5FDDE06B9B64</vt:lpwstr>
  </property>
</Properties>
</file>