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078" r:id="rId3"/>
    <p:sldMasterId id="2147484530" r:id="rId4"/>
    <p:sldMasterId id="2147484532" r:id="rId5"/>
    <p:sldMasterId id="2147484539" r:id="rId6"/>
    <p:sldMasterId id="2147484564" r:id="rId7"/>
    <p:sldMasterId id="2147484589" r:id="rId8"/>
  </p:sldMasterIdLst>
  <p:notesMasterIdLst>
    <p:notesMasterId r:id="rId19"/>
  </p:notesMasterIdLst>
  <p:handoutMasterIdLst>
    <p:handoutMasterId r:id="rId20"/>
  </p:handoutMasterIdLst>
  <p:sldIdLst>
    <p:sldId id="2811" r:id="rId9"/>
    <p:sldId id="2812" r:id="rId10"/>
    <p:sldId id="2852" r:id="rId11"/>
    <p:sldId id="2728" r:id="rId12"/>
    <p:sldId id="2853" r:id="rId13"/>
    <p:sldId id="2854" r:id="rId14"/>
    <p:sldId id="2855" r:id="rId15"/>
    <p:sldId id="2848" r:id="rId16"/>
    <p:sldId id="2856" r:id="rId17"/>
    <p:sldId id="2847" r:id="rId1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40FE"/>
    <a:srgbClr val="C43EEA"/>
    <a:srgbClr val="B5FF30"/>
    <a:srgbClr val="00FF00"/>
    <a:srgbClr val="33CC33"/>
    <a:srgbClr val="0000FF"/>
    <a:srgbClr val="990033"/>
    <a:srgbClr val="009900"/>
    <a:srgbClr val="D00000"/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7" autoAdjust="0"/>
    <p:restoredTop sz="98993" autoAdjust="0"/>
  </p:normalViewPr>
  <p:slideViewPr>
    <p:cSldViewPr>
      <p:cViewPr varScale="1">
        <p:scale>
          <a:sx n="103" d="100"/>
          <a:sy n="103" d="100"/>
        </p:scale>
        <p:origin x="-840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7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0" b="41636"/>
          <a:stretch/>
        </p:blipFill>
        <p:spPr bwMode="auto">
          <a:xfrm>
            <a:off x="-7773" y="-27384"/>
            <a:ext cx="917743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1.png"/><Relationship Id="rId27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4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theme" Target="../theme/theme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2016, A.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371" r:id="rId2"/>
    <p:sldLayoutId id="2147484154" r:id="rId3"/>
    <p:sldLayoutId id="2147484198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2016, A.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 userDrawn="1"/>
        </p:nvSpPr>
        <p:spPr bwMode="auto">
          <a:xfrm flipV="1">
            <a:off x="971600" y="836712"/>
            <a:ext cx="8172400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7446564" y="37828"/>
            <a:ext cx="1680822" cy="74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115616" y="836712"/>
            <a:ext cx="8028384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2016, A.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971600" y="836712"/>
            <a:ext cx="8172400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2016,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2016,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2016, A. Seryi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2016, A. Seryi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Experimental Interaction Region,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 November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2016,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07" r:id="rId18"/>
    <p:sldLayoutId id="2147484608" r:id="rId19"/>
    <p:sldLayoutId id="2147484609" r:id="rId20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143000"/>
          </a:xfrm>
        </p:spPr>
        <p:txBody>
          <a:bodyPr/>
          <a:lstStyle/>
          <a:p>
            <a:r>
              <a:rPr lang="en-US" dirty="0"/>
              <a:t>Experimental Interaction </a:t>
            </a:r>
            <a:r>
              <a:rPr lang="en-US" dirty="0" smtClean="0"/>
              <a:t>Region – outcomes from review at ALBA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1944216"/>
          </a:xfrm>
        </p:spPr>
        <p:txBody>
          <a:bodyPr/>
          <a:lstStyle/>
          <a:p>
            <a:r>
              <a:rPr lang="en-US" sz="2000" dirty="0"/>
              <a:t>Andrei A. Seryi (JAI)</a:t>
            </a:r>
          </a:p>
          <a:p>
            <a:r>
              <a:rPr lang="en-US" sz="1600" dirty="0"/>
              <a:t>On behalf of </a:t>
            </a:r>
            <a:r>
              <a:rPr lang="en-US" sz="1600" dirty="0" err="1"/>
              <a:t>EuroCirCol</a:t>
            </a:r>
            <a:r>
              <a:rPr lang="en-US" sz="1600" dirty="0"/>
              <a:t> WP3 EIR design team: </a:t>
            </a:r>
            <a:br>
              <a:rPr lang="en-US" sz="1600" dirty="0"/>
            </a:br>
            <a:r>
              <a:rPr lang="en-US" sz="1600" dirty="0"/>
              <a:t>CERN, CI, EPFL, INFN, </a:t>
            </a:r>
            <a:r>
              <a:rPr lang="en-US" sz="1600" dirty="0" smtClean="0"/>
              <a:t>JAI</a:t>
            </a:r>
          </a:p>
          <a:p>
            <a:endParaRPr lang="en-US" sz="2000" dirty="0"/>
          </a:p>
          <a:p>
            <a:r>
              <a:rPr lang="en-US" sz="1600" dirty="0" smtClean="0"/>
              <a:t>BDS meeting</a:t>
            </a:r>
          </a:p>
          <a:p>
            <a:r>
              <a:rPr lang="en-US" sz="1600" dirty="0" smtClean="0"/>
              <a:t>25 </a:t>
            </a:r>
            <a:r>
              <a:rPr lang="en-US" sz="1600" dirty="0" smtClean="0"/>
              <a:t>November 2016</a:t>
            </a:r>
            <a:endParaRPr lang="en-US" sz="1600" dirty="0"/>
          </a:p>
          <a:p>
            <a:endParaRPr lang="en-US" sz="2000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601" y="4653136"/>
            <a:ext cx="3631265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38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4509120"/>
            <a:ext cx="8928992" cy="1872208"/>
          </a:xfrm>
          <a:prstGeom prst="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544914"/>
          </a:xfrm>
        </p:spPr>
        <p:txBody>
          <a:bodyPr/>
          <a:lstStyle/>
          <a:p>
            <a:r>
              <a:rPr lang="en-US" sz="2400" dirty="0" smtClean="0"/>
              <a:t>Oct 2015 to Apr 2016 (</a:t>
            </a:r>
            <a:r>
              <a:rPr lang="en-US" sz="2400" dirty="0" err="1" smtClean="0"/>
              <a:t>Orsay</a:t>
            </a:r>
            <a:r>
              <a:rPr lang="en-US" sz="2400" dirty="0" smtClean="0"/>
              <a:t> to Rome)</a:t>
            </a:r>
          </a:p>
          <a:p>
            <a:pPr lvl="1"/>
            <a:r>
              <a:rPr lang="en-US" sz="2000" dirty="0" smtClean="0"/>
              <a:t>Consolidation to a single baseline</a:t>
            </a:r>
          </a:p>
          <a:p>
            <a:pPr lvl="1"/>
            <a:r>
              <a:rPr lang="en-US" sz="2000" dirty="0" smtClean="0"/>
              <a:t>Successfully achieved</a:t>
            </a:r>
          </a:p>
          <a:p>
            <a:pPr lvl="2"/>
            <a:r>
              <a:rPr lang="en-US" sz="1800" dirty="0" smtClean="0"/>
              <a:t>Model of detector</a:t>
            </a:r>
          </a:p>
          <a:p>
            <a:pPr lvl="2"/>
            <a:r>
              <a:rPr lang="en-US" sz="1800" dirty="0" smtClean="0"/>
              <a:t>EIR optics with L* 45m and triplet model</a:t>
            </a:r>
          </a:p>
          <a:p>
            <a:pPr lvl="2"/>
            <a:r>
              <a:rPr lang="en-US" sz="1800" dirty="0" smtClean="0"/>
              <a:t>Ring optics</a:t>
            </a:r>
          </a:p>
          <a:p>
            <a:r>
              <a:rPr lang="en-US" sz="2400" dirty="0" smtClean="0"/>
              <a:t>Apr 2016 to Nov 2016 (Rome to ALBA)</a:t>
            </a:r>
          </a:p>
          <a:p>
            <a:pPr lvl="1"/>
            <a:r>
              <a:rPr lang="en-US" sz="2000" dirty="0" smtClean="0"/>
              <a:t>Variations around Rome baseline</a:t>
            </a:r>
          </a:p>
          <a:p>
            <a:pPr lvl="2"/>
            <a:r>
              <a:rPr lang="en-US" sz="1800" dirty="0" smtClean="0"/>
              <a:t>Model of detector changed</a:t>
            </a:r>
          </a:p>
          <a:p>
            <a:pPr lvl="2"/>
            <a:r>
              <a:rPr lang="en-US" sz="1800" dirty="0" smtClean="0"/>
              <a:t>Alternatives for EIR triplet model </a:t>
            </a:r>
          </a:p>
          <a:p>
            <a:r>
              <a:rPr lang="en-US" sz="2400" dirty="0" smtClean="0"/>
              <a:t>Nov 2016 to May 2017 (Alba to Berlin)</a:t>
            </a:r>
          </a:p>
          <a:p>
            <a:pPr lvl="1"/>
            <a:r>
              <a:rPr lang="en-US" sz="2000" dirty="0" smtClean="0"/>
              <a:t>Next round of consolidation to a single and more optimal baseline</a:t>
            </a:r>
          </a:p>
          <a:p>
            <a:pPr lvl="2"/>
            <a:r>
              <a:rPr lang="en-US" sz="1800" dirty="0" smtClean="0"/>
              <a:t>Converge on detector model (confirm L* fixed </a:t>
            </a:r>
            <a:r>
              <a:rPr lang="en-US" sz="1800" dirty="0" smtClean="0"/>
              <a:t>or reduce it</a:t>
            </a:r>
            <a:endParaRPr lang="en-US" sz="1800" dirty="0" smtClean="0"/>
          </a:p>
          <a:p>
            <a:pPr lvl="2"/>
            <a:r>
              <a:rPr lang="en-US" sz="1800" dirty="0" smtClean="0"/>
              <a:t>Converge on triplet configuration</a:t>
            </a:r>
          </a:p>
          <a:p>
            <a:pPr lvl="2"/>
            <a:r>
              <a:rPr lang="en-US" sz="1800" dirty="0" smtClean="0"/>
              <a:t>Consider flat beams and alternative to crab cavities 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focus for Berlin-2017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744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544914"/>
          </a:xfrm>
        </p:spPr>
        <p:txBody>
          <a:bodyPr/>
          <a:lstStyle/>
          <a:p>
            <a:r>
              <a:rPr lang="en-US" sz="2400" dirty="0" smtClean="0"/>
              <a:t>Oct 2015 to Apr 2016 (</a:t>
            </a:r>
            <a:r>
              <a:rPr lang="en-US" sz="2400" dirty="0" err="1" smtClean="0"/>
              <a:t>Orsay</a:t>
            </a:r>
            <a:r>
              <a:rPr lang="en-US" sz="2400" dirty="0" smtClean="0"/>
              <a:t> to Rome)</a:t>
            </a:r>
          </a:p>
          <a:p>
            <a:pPr lvl="1"/>
            <a:r>
              <a:rPr lang="en-US" sz="2000" dirty="0" smtClean="0"/>
              <a:t>Consolidation to a single baseline</a:t>
            </a:r>
          </a:p>
          <a:p>
            <a:pPr lvl="1"/>
            <a:r>
              <a:rPr lang="en-US" sz="2000" dirty="0" smtClean="0"/>
              <a:t>Successfully achieved</a:t>
            </a:r>
          </a:p>
          <a:p>
            <a:pPr lvl="2"/>
            <a:r>
              <a:rPr lang="en-US" sz="1800" dirty="0" smtClean="0"/>
              <a:t>Model of detector</a:t>
            </a:r>
          </a:p>
          <a:p>
            <a:pPr lvl="2"/>
            <a:r>
              <a:rPr lang="en-US" sz="1800" dirty="0" smtClean="0"/>
              <a:t>EIR optics with L* 45m and triplet model</a:t>
            </a:r>
          </a:p>
          <a:p>
            <a:pPr lvl="2"/>
            <a:r>
              <a:rPr lang="en-US" sz="1800" dirty="0" smtClean="0"/>
              <a:t>Ring optics</a:t>
            </a:r>
          </a:p>
          <a:p>
            <a:r>
              <a:rPr lang="en-US" sz="2400" dirty="0" smtClean="0"/>
              <a:t>Apr 2016 to Nov 2016 (Rome to ALBA)</a:t>
            </a:r>
          </a:p>
          <a:p>
            <a:pPr lvl="1"/>
            <a:r>
              <a:rPr lang="en-US" sz="2000" dirty="0" smtClean="0"/>
              <a:t>Variations around Rome baseline</a:t>
            </a:r>
          </a:p>
          <a:p>
            <a:pPr lvl="2"/>
            <a:r>
              <a:rPr lang="en-US" sz="1800" dirty="0" smtClean="0"/>
              <a:t>Model of detector changed</a:t>
            </a:r>
          </a:p>
          <a:p>
            <a:pPr lvl="2"/>
            <a:r>
              <a:rPr lang="en-US" sz="1800" dirty="0" smtClean="0"/>
              <a:t>Alternatives for EIR triplet model </a:t>
            </a:r>
          </a:p>
          <a:p>
            <a:r>
              <a:rPr lang="en-US" sz="2400" dirty="0" smtClean="0"/>
              <a:t>Nov 2016 to May 2017 (Alba to Berlin)</a:t>
            </a:r>
          </a:p>
          <a:p>
            <a:pPr lvl="1"/>
            <a:r>
              <a:rPr lang="en-US" sz="2000" dirty="0" smtClean="0"/>
              <a:t>Next round of consolidation to a single and more optimal baseline</a:t>
            </a:r>
          </a:p>
          <a:p>
            <a:pPr lvl="2"/>
            <a:r>
              <a:rPr lang="en-US" sz="1800" dirty="0" smtClean="0"/>
              <a:t>Converge on detector model (confirm L* fixed or…)</a:t>
            </a:r>
          </a:p>
          <a:p>
            <a:pPr lvl="2"/>
            <a:r>
              <a:rPr lang="en-US" sz="1800" dirty="0" smtClean="0"/>
              <a:t>Converge on triplet configuration</a:t>
            </a:r>
          </a:p>
          <a:p>
            <a:pPr lvl="2"/>
            <a:r>
              <a:rPr lang="en-US" sz="1800" dirty="0" smtClean="0"/>
              <a:t>Consider flat beams and alternative to crab cavities 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64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</p:spPr>
        <p:txBody>
          <a:bodyPr/>
          <a:lstStyle/>
          <a:p>
            <a:r>
              <a:rPr lang="en-GB" i="1" dirty="0" smtClean="0"/>
              <a:t>“In the wind of change”</a:t>
            </a:r>
            <a:endParaRPr lang="en-GB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908720"/>
            <a:ext cx="5947643" cy="2648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717032"/>
            <a:ext cx="5851078" cy="2726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39322" y="1700808"/>
            <a:ext cx="1492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New layout</a:t>
            </a:r>
            <a:endParaRPr lang="en-US" sz="16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7291" y="4653136"/>
            <a:ext cx="1492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New detector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728426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1052736"/>
            <a:ext cx="5940151" cy="5544914"/>
          </a:xfrm>
        </p:spPr>
        <p:txBody>
          <a:bodyPr/>
          <a:lstStyle/>
          <a:p>
            <a:r>
              <a:rPr lang="en-GB" sz="2400" dirty="0" smtClean="0"/>
              <a:t>IR </a:t>
            </a:r>
            <a:r>
              <a:rPr lang="en-GB" sz="2400" dirty="0"/>
              <a:t>Work Package</a:t>
            </a:r>
          </a:p>
          <a:p>
            <a:pPr lvl="1"/>
            <a:r>
              <a:rPr lang="en-GB" sz="2000" dirty="0" smtClean="0"/>
              <a:t>Development </a:t>
            </a:r>
            <a:r>
              <a:rPr lang="en-GB" sz="2000" dirty="0"/>
              <a:t>of the </a:t>
            </a:r>
            <a:r>
              <a:rPr lang="en-GB" sz="2000" dirty="0" smtClean="0"/>
              <a:t>EIR lattice</a:t>
            </a:r>
            <a:endParaRPr lang="en-GB" sz="2000" dirty="0"/>
          </a:p>
          <a:p>
            <a:pPr lvl="2"/>
            <a:r>
              <a:rPr lang="en-GB" sz="1600" dirty="0"/>
              <a:t>JAI/</a:t>
            </a:r>
            <a:r>
              <a:rPr lang="en-GB" sz="1600" dirty="0" smtClean="0"/>
              <a:t>Oxford, </a:t>
            </a:r>
            <a:r>
              <a:rPr lang="en-GB" sz="1600" dirty="0"/>
              <a:t>CERN, task </a:t>
            </a:r>
            <a:r>
              <a:rPr lang="en-GB" sz="1600" dirty="0" smtClean="0"/>
              <a:t>3.2</a:t>
            </a:r>
          </a:p>
          <a:p>
            <a:pPr lvl="2"/>
            <a:r>
              <a:rPr lang="en-GB" sz="1600" dirty="0" smtClean="0"/>
              <a:t>PhD student started Oct 2015 &amp; Oct 2016</a:t>
            </a:r>
          </a:p>
          <a:p>
            <a:pPr lvl="2"/>
            <a:r>
              <a:rPr lang="en-GB" sz="1600" dirty="0" smtClean="0"/>
              <a:t>OX </a:t>
            </a:r>
            <a:r>
              <a:rPr lang="en-GB" sz="1600" dirty="0" err="1" smtClean="0"/>
              <a:t>PostDocs</a:t>
            </a:r>
            <a:r>
              <a:rPr lang="en-GB" sz="1600" dirty="0" smtClean="0"/>
              <a:t>: started in Jan and Feb</a:t>
            </a:r>
          </a:p>
          <a:p>
            <a:pPr lvl="3"/>
            <a:r>
              <a:rPr lang="en-GB" sz="1600" dirty="0" smtClean="0"/>
              <a:t>{ OPTICS }</a:t>
            </a:r>
          </a:p>
          <a:p>
            <a:pPr lvl="3"/>
            <a:r>
              <a:rPr lang="en-GB" sz="1600" dirty="0" smtClean="0"/>
              <a:t>{ OPTICS / ENERGY DEPOSITION }</a:t>
            </a:r>
            <a:endParaRPr lang="en-GB" dirty="0"/>
          </a:p>
          <a:p>
            <a:pPr lvl="1"/>
            <a:r>
              <a:rPr lang="en-GB" sz="2000" dirty="0"/>
              <a:t>Design of machine detector interface </a:t>
            </a:r>
          </a:p>
          <a:p>
            <a:pPr lvl="2"/>
            <a:r>
              <a:rPr lang="en-GB" sz="1600" dirty="0"/>
              <a:t>CI/</a:t>
            </a:r>
            <a:r>
              <a:rPr lang="en-GB" sz="1600" dirty="0" smtClean="0"/>
              <a:t>Manchester, </a:t>
            </a:r>
            <a:r>
              <a:rPr lang="en-GB" sz="1600" dirty="0"/>
              <a:t>INFN, CERN, task </a:t>
            </a:r>
            <a:r>
              <a:rPr lang="en-GB" sz="1600" dirty="0" smtClean="0"/>
              <a:t>3.3</a:t>
            </a:r>
          </a:p>
          <a:p>
            <a:pPr lvl="2"/>
            <a:r>
              <a:rPr lang="en-GB" sz="1600" dirty="0" err="1" smtClean="0"/>
              <a:t>PostDoc</a:t>
            </a:r>
            <a:r>
              <a:rPr lang="en-GB" sz="1600" dirty="0" smtClean="0"/>
              <a:t> in Manchester, topic: </a:t>
            </a:r>
          </a:p>
          <a:p>
            <a:pPr lvl="3"/>
            <a:r>
              <a:rPr lang="en-GB" sz="1600" dirty="0" smtClean="0"/>
              <a:t>{ MDI }</a:t>
            </a:r>
          </a:p>
          <a:p>
            <a:pPr lvl="2"/>
            <a:r>
              <a:rPr lang="en-GB" sz="1600" dirty="0" err="1" smtClean="0"/>
              <a:t>PostDoc</a:t>
            </a:r>
            <a:r>
              <a:rPr lang="en-GB" sz="1600" dirty="0" smtClean="0"/>
              <a:t> in INFN, topic:</a:t>
            </a:r>
          </a:p>
          <a:p>
            <a:pPr lvl="3"/>
            <a:r>
              <a:rPr lang="en-GB" sz="1600" dirty="0" smtClean="0"/>
              <a:t>{ MDI }</a:t>
            </a:r>
            <a:endParaRPr lang="en-GB" sz="1600" dirty="0"/>
          </a:p>
          <a:p>
            <a:pPr lvl="1"/>
            <a:r>
              <a:rPr lang="en-GB" sz="2000" dirty="0"/>
              <a:t>Study of beam-beam interaction </a:t>
            </a:r>
          </a:p>
          <a:p>
            <a:pPr lvl="2"/>
            <a:r>
              <a:rPr lang="en-GB" sz="1600" dirty="0" smtClean="0"/>
              <a:t>EPFL, </a:t>
            </a:r>
            <a:r>
              <a:rPr lang="en-GB" sz="1600" dirty="0"/>
              <a:t>CERN, task </a:t>
            </a:r>
            <a:r>
              <a:rPr lang="en-GB" sz="1600" dirty="0" smtClean="0"/>
              <a:t>3.4</a:t>
            </a:r>
          </a:p>
          <a:p>
            <a:pPr lvl="2"/>
            <a:r>
              <a:rPr lang="en-GB" sz="1600" dirty="0" err="1" smtClean="0"/>
              <a:t>PostDoc</a:t>
            </a:r>
            <a:r>
              <a:rPr lang="en-GB" sz="1600" dirty="0" smtClean="0"/>
              <a:t> started in Aug 2015</a:t>
            </a:r>
          </a:p>
          <a:p>
            <a:pPr lvl="2"/>
            <a:r>
              <a:rPr lang="en-GB" sz="1600" dirty="0" smtClean="0"/>
              <a:t>Plans for more hires</a:t>
            </a:r>
            <a:endParaRPr lang="en-GB" sz="1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659485" cy="432048"/>
          </a:xfrm>
        </p:spPr>
        <p:txBody>
          <a:bodyPr/>
          <a:lstStyle/>
          <a:p>
            <a:r>
              <a:rPr lang="en-US" dirty="0" smtClean="0"/>
              <a:t>The tasks and the team: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57590" y="908720"/>
            <a:ext cx="32758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CERN: Rogelio Tomas, </a:t>
            </a:r>
            <a:b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</a:b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Roman 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Martin, Andy 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Langner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8144" y="1556792"/>
            <a:ext cx="3203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JAI/OX: Andrei Seryi, </a:t>
            </a:r>
          </a:p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Emilia Cruz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Alaniz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Jose </a:t>
            </a:r>
            <a:r>
              <a:rPr lang="en-GB" sz="1600" b="1" kern="0" dirty="0" err="1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Abelleira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Fernandez, 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Leon van </a:t>
            </a:r>
            <a:r>
              <a:rPr lang="en-GB" sz="1600" b="1" kern="0" dirty="0" err="1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Riesen-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Haupt</a:t>
            </a:r>
            <a:endParaRPr lang="en-GB" sz="16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68144" y="3356992"/>
            <a:ext cx="322601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CI/Manchester: Rob Appleby, </a:t>
            </a:r>
          </a:p>
          <a:p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Haroon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Rafique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89854" y="4737918"/>
            <a:ext cx="314324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INFN: Manuela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Boscolo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</a:p>
          <a:p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Francesco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Collamati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78999" y="5355793"/>
            <a:ext cx="3096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EPFL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: Javier </a:t>
            </a:r>
            <a:r>
              <a:rPr lang="en-GB" sz="1600" b="1" kern="0" dirty="0" err="1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Barranco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Jorge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Patrik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1600" b="1" kern="0" dirty="0" err="1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Gonçalves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68144" y="2708920"/>
            <a:ext cx="320384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JAI/RHUL: Laurie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Nevay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Andrei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Abramov</a:t>
            </a:r>
            <a:endParaRPr lang="en-GB" sz="16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68144" y="6042774"/>
            <a:ext cx="309634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CERN: 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Tatiana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Pieloni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  <a:b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</a:b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Xavier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Buffat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68144" y="3924344"/>
            <a:ext cx="32260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CERN: Francesco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Cerutti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</a:p>
          <a:p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Maria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Ilaria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16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Besana</a:t>
            </a:r>
            <a:r>
              <a:rPr lang="en-GB" sz="16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, </a:t>
            </a: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/>
            </a:r>
            <a:b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</a:br>
            <a:r>
              <a:rPr lang="en-GB" sz="16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Helmut </a:t>
            </a:r>
            <a:r>
              <a:rPr lang="en-GB" sz="1600" b="1" kern="0" dirty="0" err="1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Burkhardt</a:t>
            </a:r>
            <a:endParaRPr lang="en-GB" sz="1600" b="1" kern="0" dirty="0" smtClean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7830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highlights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3" y="1105304"/>
            <a:ext cx="3690883" cy="225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869" y="1104427"/>
            <a:ext cx="3714555" cy="2292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2" y="3716013"/>
            <a:ext cx="3874039" cy="2492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273" y="3703031"/>
            <a:ext cx="4133912" cy="2505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1068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highlights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24180"/>
            <a:ext cx="3747269" cy="243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10485"/>
            <a:ext cx="3868510" cy="2445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3" y="4054822"/>
            <a:ext cx="3776832" cy="2326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819" y="4005064"/>
            <a:ext cx="3820715" cy="2282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67680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highlights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5765"/>
            <a:ext cx="398169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218" y="980729"/>
            <a:ext cx="414308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95444"/>
            <a:ext cx="4010347" cy="2560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334" y="3848515"/>
            <a:ext cx="3972527" cy="2507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55810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544914"/>
          </a:xfrm>
        </p:spPr>
        <p:txBody>
          <a:bodyPr/>
          <a:lstStyle/>
          <a:p>
            <a:r>
              <a:rPr lang="en-US" sz="2400" dirty="0"/>
              <a:t>Experimental Interaction Region progress</a:t>
            </a:r>
          </a:p>
          <a:p>
            <a:pPr lvl="1"/>
            <a:r>
              <a:rPr lang="en-US" sz="2000" dirty="0"/>
              <a:t>Converged on L* of 45m </a:t>
            </a:r>
          </a:p>
          <a:p>
            <a:pPr lvl="1"/>
            <a:r>
              <a:rPr lang="en-US" sz="2000" dirty="0"/>
              <a:t>Optics of IR with new L*</a:t>
            </a:r>
          </a:p>
          <a:p>
            <a:pPr lvl="1"/>
            <a:r>
              <a:rPr lang="en-US" sz="2000" dirty="0" smtClean="0"/>
              <a:t>Designed for </a:t>
            </a:r>
            <a:r>
              <a:rPr lang="en-US" sz="2000" dirty="0"/>
              <a:t>beta* of 0.3 m </a:t>
            </a:r>
          </a:p>
          <a:p>
            <a:pPr lvl="1"/>
            <a:r>
              <a:rPr lang="en-US" sz="2000" dirty="0"/>
              <a:t>Study of inner triplet shielding and beam-beams are </a:t>
            </a:r>
            <a:r>
              <a:rPr lang="en-US" sz="2000" dirty="0" smtClean="0"/>
              <a:t>encouraging</a:t>
            </a:r>
          </a:p>
          <a:p>
            <a:pPr lvl="1"/>
            <a:r>
              <a:rPr lang="en-US" sz="2000" dirty="0" smtClean="0"/>
              <a:t>Cross</a:t>
            </a:r>
            <a:r>
              <a:rPr lang="en-US" sz="2000" dirty="0"/>
              <a:t>-talks between IRs show the issues likely </a:t>
            </a:r>
            <a:r>
              <a:rPr lang="en-US" sz="2000" dirty="0" smtClean="0"/>
              <a:t>tolerable</a:t>
            </a:r>
          </a:p>
          <a:p>
            <a:pPr lvl="2"/>
            <a:r>
              <a:rPr lang="en-US" sz="1600" dirty="0" smtClean="0"/>
              <a:t>Confirm with FLUKA</a:t>
            </a:r>
            <a:endParaRPr lang="en-US" sz="1600" dirty="0"/>
          </a:p>
          <a:p>
            <a:pPr lvl="1"/>
            <a:r>
              <a:rPr lang="en-US" sz="2000" dirty="0"/>
              <a:t>IR orbit correction </a:t>
            </a:r>
            <a:r>
              <a:rPr lang="en-US" sz="2000" dirty="0" smtClean="0"/>
              <a:t>works</a:t>
            </a:r>
          </a:p>
          <a:p>
            <a:pPr lvl="1"/>
            <a:r>
              <a:rPr lang="en-US" sz="2000" dirty="0" smtClean="0"/>
              <a:t>SR radiation studies in IR are </a:t>
            </a:r>
            <a:r>
              <a:rPr lang="en-US" sz="2000" dirty="0" smtClean="0"/>
              <a:t>encouraging</a:t>
            </a:r>
          </a:p>
          <a:p>
            <a:pPr lvl="2"/>
            <a:r>
              <a:rPr lang="en-US" sz="1600" dirty="0" smtClean="0"/>
              <a:t>Effect of spectrometer dipole to be checked</a:t>
            </a:r>
            <a:endParaRPr lang="en-US" sz="1600" dirty="0"/>
          </a:p>
          <a:p>
            <a:pPr lvl="1"/>
            <a:r>
              <a:rPr lang="en-US" sz="2000" dirty="0"/>
              <a:t>Further optimization of triplet for alternative beta* and L* </a:t>
            </a:r>
            <a:r>
              <a:rPr lang="en-US" sz="2000" dirty="0" smtClean="0"/>
              <a:t>ongoing</a:t>
            </a:r>
          </a:p>
          <a:p>
            <a:pPr lvl="1"/>
            <a:r>
              <a:rPr lang="en-US" sz="2000" dirty="0" smtClean="0"/>
              <a:t>Beam-beam studies are ongoing</a:t>
            </a:r>
            <a:endParaRPr lang="en-US" sz="2000" dirty="0"/>
          </a:p>
          <a:p>
            <a:pPr lvl="1"/>
            <a:r>
              <a:rPr lang="en-US" sz="2000" dirty="0"/>
              <a:t>More detailed studies and explorations of parameters are ongoing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659485" cy="432048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716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</p:spPr>
        <p:txBody>
          <a:bodyPr/>
          <a:lstStyle/>
          <a:p>
            <a:r>
              <a:rPr lang="en-GB" i="1" dirty="0" smtClean="0"/>
              <a:t>“In the wind of change”</a:t>
            </a:r>
            <a:endParaRPr lang="en-GB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35" y="994998"/>
            <a:ext cx="6300721" cy="3514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4869160"/>
            <a:ext cx="9071992" cy="1656184"/>
          </a:xfrm>
        </p:spPr>
        <p:txBody>
          <a:bodyPr/>
          <a:lstStyle/>
          <a:p>
            <a:pPr lvl="1"/>
            <a:r>
              <a:rPr lang="en-US" sz="1800" b="0" dirty="0" smtClean="0"/>
              <a:t>While we continue studies of present baseline, we may anticipate that optics performance (DA, etc</a:t>
            </a:r>
            <a:r>
              <a:rPr lang="en-US" sz="1800" b="0" dirty="0"/>
              <a:t>.) will push us to reduce L*</a:t>
            </a:r>
            <a:endParaRPr lang="en-US" sz="1800" b="0" dirty="0" smtClean="0"/>
          </a:p>
          <a:p>
            <a:pPr lvl="1"/>
            <a:r>
              <a:rPr lang="en-US" sz="1800" b="0" dirty="0" smtClean="0"/>
              <a:t>Reduced size of baseline detector gives an opportunity to re-optimize the design</a:t>
            </a:r>
          </a:p>
          <a:p>
            <a:pPr lvl="1"/>
            <a:r>
              <a:rPr lang="en-US" sz="1800" b="0" dirty="0" smtClean="0"/>
              <a:t>To reduce L* the old larger detector should be removed from alternatives</a:t>
            </a:r>
          </a:p>
          <a:p>
            <a:pPr lvl="1"/>
            <a:r>
              <a:rPr lang="en-US" sz="1800" b="0" dirty="0" smtClean="0"/>
              <a:t>We have all tools and knowledge to quickly re-optimize the design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83330336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rgbClr val="FF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562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5_JAI</vt:lpstr>
      <vt:lpstr>7_JAI</vt:lpstr>
      <vt:lpstr>3_JAI</vt:lpstr>
      <vt:lpstr>10_JAI</vt:lpstr>
      <vt:lpstr>12_JAI</vt:lpstr>
      <vt:lpstr>14_JAI</vt:lpstr>
      <vt:lpstr>9_Orbit</vt:lpstr>
      <vt:lpstr>20_JAI</vt:lpstr>
      <vt:lpstr>Experimental Interaction Region – outcomes from review at ALBA</vt:lpstr>
      <vt:lpstr>Overall status and plans</vt:lpstr>
      <vt:lpstr>“In the wind of change”</vt:lpstr>
      <vt:lpstr>The tasks and the team:</vt:lpstr>
      <vt:lpstr>Recent highlights</vt:lpstr>
      <vt:lpstr>Recent highlights</vt:lpstr>
      <vt:lpstr>Recent highlights</vt:lpstr>
      <vt:lpstr>Status</vt:lpstr>
      <vt:lpstr>“In the wind of change”</vt:lpstr>
      <vt:lpstr>Work focus for Berlin-2017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2016-11-25T11:23:18Z</dcterms:modified>
</cp:coreProperties>
</file>