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aveSubsetFonts="1">
  <p:sldMasterIdLst>
    <p:sldMasterId id="2147484152" r:id="rId1"/>
  </p:sldMasterIdLst>
  <p:notesMasterIdLst>
    <p:notesMasterId r:id="rId17"/>
  </p:notesMasterIdLst>
  <p:handoutMasterIdLst>
    <p:handoutMasterId r:id="rId18"/>
  </p:handoutMasterIdLst>
  <p:sldIdLst>
    <p:sldId id="1720" r:id="rId2"/>
    <p:sldId id="2701" r:id="rId3"/>
    <p:sldId id="2696" r:id="rId4"/>
    <p:sldId id="2703" r:id="rId5"/>
    <p:sldId id="2704" r:id="rId6"/>
    <p:sldId id="2712" r:id="rId7"/>
    <p:sldId id="2697" r:id="rId8"/>
    <p:sldId id="2705" r:id="rId9"/>
    <p:sldId id="2707" r:id="rId10"/>
    <p:sldId id="2706" r:id="rId11"/>
    <p:sldId id="2708" r:id="rId12"/>
    <p:sldId id="2709" r:id="rId13"/>
    <p:sldId id="2714" r:id="rId14"/>
    <p:sldId id="2715" r:id="rId15"/>
    <p:sldId id="2713" r:id="rId16"/>
  </p:sldIdLst>
  <p:sldSz cx="9144000" cy="6858000" type="screen4x3"/>
  <p:notesSz cx="6797675" cy="9926638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ＭＳ Ｐゴシック" pitchFamily="34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ＭＳ Ｐゴシック" pitchFamily="34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ＭＳ Ｐゴシック" pitchFamily="34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ＭＳ Ｐゴシック" pitchFamily="34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ＭＳ Ｐゴシック" pitchFamily="34" charset="-128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Author" initials="A" lastIdx="0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00153E"/>
    <a:srgbClr val="B5FF30"/>
    <a:srgbClr val="00FF00"/>
    <a:srgbClr val="33CC33"/>
    <a:srgbClr val="990033"/>
    <a:srgbClr val="009900"/>
    <a:srgbClr val="D00000"/>
    <a:srgbClr val="E20000"/>
    <a:srgbClr val="8C441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napVertSplitter="1">
    <p:restoredLeft sz="15809" autoAdjust="0"/>
    <p:restoredTop sz="99024" autoAdjust="0"/>
  </p:normalViewPr>
  <p:slideViewPr>
    <p:cSldViewPr>
      <p:cViewPr varScale="1">
        <p:scale>
          <a:sx n="106" d="100"/>
          <a:sy n="106" d="100"/>
        </p:scale>
        <p:origin x="-103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7" d="100"/>
        <a:sy n="107" d="100"/>
      </p:scale>
      <p:origin x="0" y="0"/>
    </p:cViewPr>
  </p:sorterViewPr>
  <p:notesViewPr>
    <p:cSldViewPr>
      <p:cViewPr varScale="1">
        <p:scale>
          <a:sx n="94" d="100"/>
          <a:sy n="94" d="100"/>
        </p:scale>
        <p:origin x="-3756" y="-102"/>
      </p:cViewPr>
      <p:guideLst>
        <p:guide orient="horz" pos="3126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972D720-5538-42D5-B1FE-601D339A437E}" type="datetimeFigureOut">
              <a:rPr lang="en-GB" smtClean="0"/>
              <a:t>25/11/2016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550B7B6-B957-4FF1-96EC-B763B963C5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40007035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Times New Roman" pitchFamily="18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1F41DC28-1398-423E-92A5-48F3835C63AC}" type="datetime1">
              <a:rPr lang="en-US"/>
              <a:pPr>
                <a:defRPr/>
              </a:pPr>
              <a:t>11/25/2016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2329F151-7AF5-4E0D-AF08-2F1024B494D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243980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934608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1" name="Rectangle 3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  <a:solidFill>
            <a:schemeClr val="accent2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36000" tIns="0" rIns="36000" bIns="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lang="en-GB" sz="2800" b="1">
                <a:solidFill>
                  <a:schemeClr val="accent6">
                    <a:lumMod val="75000"/>
                  </a:schemeClr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</a:lstStyle>
          <a:p>
            <a:r>
              <a:rPr lang="en-GB" dirty="0"/>
              <a:t>Click to edit Master title style</a:t>
            </a:r>
          </a:p>
        </p:txBody>
      </p:sp>
      <p:sp>
        <p:nvSpPr>
          <p:cNvPr id="58372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en-GB"/>
              <a:t>Click to edit Master subtitle style</a:t>
            </a:r>
          </a:p>
        </p:txBody>
      </p:sp>
      <p:pic>
        <p:nvPicPr>
          <p:cNvPr id="434" name="Picture 17" descr="RHUL-Logo"/>
          <p:cNvPicPr>
            <a:picLocks noChangeAspect="1" noChangeArrowheads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15349" y="124886"/>
            <a:ext cx="1400000" cy="4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5" name="Picture 2"/>
          <p:cNvPicPr>
            <a:picLocks noChangeAspect="1" noChangeArrowheads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6011" y="124886"/>
            <a:ext cx="1649458" cy="4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6" name="Picture 2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116632"/>
            <a:ext cx="3713572" cy="89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/>
          <p:cNvPicPr>
            <a:picLocks noChangeAspect="1" noChangeArrowheads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8344" y="126059"/>
            <a:ext cx="1402194" cy="4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7" descr="C:\Users\gutleber\cernbox\FCCLogos\EuroCircolLogo_2132x1024.png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72246" y="4725144"/>
            <a:ext cx="3871962" cy="185957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9187656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36000" tIns="0" rIns="36000" bIns="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lang="en-US" sz="2800" b="1">
                <a:solidFill>
                  <a:schemeClr val="accent2">
                    <a:lumMod val="75000"/>
                  </a:schemeClr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904248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theme" Target="../theme/theme1.xml"/><Relationship Id="rId7" Type="http://schemas.openxmlformats.org/officeDocument/2006/relationships/image" Target="../media/image4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4213" y="1052736"/>
            <a:ext cx="7772400" cy="55449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Master text styles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</a:p>
        </p:txBody>
      </p:sp>
      <p:sp>
        <p:nvSpPr>
          <p:cNvPr id="1037" name="Line 13"/>
          <p:cNvSpPr>
            <a:spLocks noChangeShapeType="1"/>
          </p:cNvSpPr>
          <p:nvPr/>
        </p:nvSpPr>
        <p:spPr bwMode="auto">
          <a:xfrm flipV="1">
            <a:off x="1043608" y="836712"/>
            <a:ext cx="8100392" cy="0"/>
          </a:xfrm>
          <a:prstGeom prst="line">
            <a:avLst/>
          </a:prstGeom>
          <a:noFill/>
          <a:ln w="63500">
            <a:gradFill flip="none" rotWithShape="1">
              <a:gsLst>
                <a:gs pos="0">
                  <a:schemeClr val="bg1"/>
                </a:gs>
                <a:gs pos="100000">
                  <a:srgbClr val="0070C0"/>
                </a:gs>
              </a:gsLst>
              <a:lin ang="0" scaled="1"/>
              <a:tileRect/>
            </a:gradFill>
            <a:round/>
            <a:headEnd/>
            <a:tailEnd/>
          </a:ln>
          <a:effectLst/>
        </p:spPr>
        <p:txBody>
          <a:bodyPr/>
          <a:lstStyle/>
          <a:p>
            <a:pPr eaLnBrk="0" hangingPunct="0">
              <a:defRPr/>
            </a:pPr>
            <a:endParaRPr lang="en-US" sz="1400" b="1">
              <a:solidFill>
                <a:srgbClr val="000000"/>
              </a:solidFill>
              <a:latin typeface="Arial" pitchFamily="34" charset="0"/>
              <a:ea typeface="+mn-ea"/>
            </a:endParaRPr>
          </a:p>
        </p:txBody>
      </p:sp>
      <p:sp>
        <p:nvSpPr>
          <p:cNvPr id="10" name="Text Box 10"/>
          <p:cNvSpPr txBox="1">
            <a:spLocks noChangeArrowheads="1"/>
          </p:cNvSpPr>
          <p:nvPr/>
        </p:nvSpPr>
        <p:spPr bwMode="auto">
          <a:xfrm>
            <a:off x="0" y="6604085"/>
            <a:ext cx="9143354" cy="276999"/>
          </a:xfrm>
          <a:prstGeom prst="rect">
            <a:avLst/>
          </a:prstGeom>
          <a:solidFill>
            <a:srgbClr val="002147"/>
          </a:solidFill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marL="228600" indent="-228600" algn="just" eaLnBrk="0" hangingPunct="0">
              <a:spcBef>
                <a:spcPct val="50000"/>
              </a:spcBef>
              <a:buFont typeface="Arial" pitchFamily="34" charset="0"/>
              <a:buNone/>
              <a:defRPr/>
            </a:pPr>
            <a:r>
              <a:rPr lang="en-GB" sz="900" baseline="0" dirty="0" smtClean="0">
                <a:solidFill>
                  <a:srgbClr val="FFFFFF"/>
                </a:solidFill>
                <a:latin typeface="Arial" pitchFamily="34" charset="0"/>
              </a:rPr>
              <a:t>          </a:t>
            </a:r>
            <a:r>
              <a:rPr lang="en-GB" sz="900" baseline="0" dirty="0" err="1" smtClean="0">
                <a:solidFill>
                  <a:srgbClr val="FFFFFF"/>
                </a:solidFill>
                <a:latin typeface="Arial" pitchFamily="34" charset="0"/>
              </a:rPr>
              <a:t>EuroCirCol</a:t>
            </a:r>
            <a:r>
              <a:rPr lang="en-GB" sz="900" baseline="0" dirty="0" smtClean="0">
                <a:solidFill>
                  <a:srgbClr val="FFFFFF"/>
                </a:solidFill>
                <a:latin typeface="Arial" pitchFamily="34" charset="0"/>
              </a:rPr>
              <a:t> meeting ALBA 2016. </a:t>
            </a:r>
            <a:r>
              <a:rPr lang="en-GB" sz="900" baseline="0" dirty="0" err="1" smtClean="0">
                <a:solidFill>
                  <a:srgbClr val="FFFFFF"/>
                </a:solidFill>
                <a:latin typeface="Arial" pitchFamily="34" charset="0"/>
              </a:rPr>
              <a:t>Fluka</a:t>
            </a:r>
            <a:r>
              <a:rPr lang="en-GB" sz="900" baseline="0" dirty="0" smtClean="0">
                <a:solidFill>
                  <a:srgbClr val="FFFFFF"/>
                </a:solidFill>
                <a:latin typeface="Arial" pitchFamily="34" charset="0"/>
              </a:rPr>
              <a:t> studies on alternative designs.  7 November 2016</a:t>
            </a:r>
            <a:r>
              <a:rPr lang="en-GB" sz="900" dirty="0" smtClean="0">
                <a:solidFill>
                  <a:srgbClr val="FFFFFF"/>
                </a:solidFill>
                <a:latin typeface="Arial" pitchFamily="34" charset="0"/>
              </a:rPr>
              <a:t>	</a:t>
            </a:r>
            <a:r>
              <a:rPr lang="en-GB" sz="1200" baseline="0" dirty="0" smtClean="0">
                <a:solidFill>
                  <a:srgbClr val="FFFFFF"/>
                </a:solidFill>
                <a:latin typeface="Arial" pitchFamily="34" charset="0"/>
              </a:rPr>
              <a:t>                 </a:t>
            </a:r>
            <a:fld id="{8271069F-2A6D-4553-9E5B-4AD62DD3B5D5}" type="slidenum">
              <a:rPr lang="en-GB" sz="1200" smtClean="0">
                <a:solidFill>
                  <a:schemeClr val="bg1"/>
                </a:solidFill>
                <a:latin typeface="Arial" pitchFamily="34" charset="0"/>
              </a:rPr>
              <a:pPr marL="228600" indent="-228600" algn="just" eaLnBrk="0" hangingPunct="0">
                <a:spcBef>
                  <a:spcPct val="50000"/>
                </a:spcBef>
                <a:buFont typeface="Arial" pitchFamily="34" charset="0"/>
                <a:buNone/>
                <a:defRPr/>
              </a:pPr>
              <a:t>‹#›</a:t>
            </a:fld>
            <a:endParaRPr lang="en-GB" sz="1200" dirty="0">
              <a:solidFill>
                <a:schemeClr val="bg1"/>
              </a:solidFill>
              <a:latin typeface="Arial" pitchFamily="34" charset="0"/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1B3665"/>
              </a:clrFrom>
              <a:clrTo>
                <a:srgbClr val="1B3665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3" y="6640982"/>
            <a:ext cx="360238" cy="2216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42558" y="6641507"/>
            <a:ext cx="700796" cy="2169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6256" y="6654553"/>
            <a:ext cx="688086" cy="181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4" descr="http://personal.rhul.ac.uk/usjd/135/RHUL%20logo%20CMYK%2075x22mm%20300dpi.jpg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626126" y="6643533"/>
            <a:ext cx="792088" cy="215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47664" y="354918"/>
            <a:ext cx="6659485" cy="432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0" rIns="9144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Master title style</a:t>
            </a:r>
          </a:p>
        </p:txBody>
      </p:sp>
      <p:pic>
        <p:nvPicPr>
          <p:cNvPr id="14" name="Picture 13" descr="C:\Users\gutleber\cernbox\FCCLogos\EuroCircolLogo_2132x1024.png"/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07" y="58838"/>
            <a:ext cx="1919539" cy="92189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456263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53" r:id="rId1"/>
    <p:sldLayoutId id="2147484154" r:id="rId2"/>
  </p:sldLayoutIdLst>
  <p:transition/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accent6">
              <a:lumMod val="75000"/>
            </a:schemeClr>
          </a:solidFill>
          <a:latin typeface="+mj-lt"/>
          <a:ea typeface="ＭＳ Ｐゴシック" charset="-128"/>
          <a:cs typeface="ＭＳ Ｐゴシック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b="1">
          <a:solidFill>
            <a:srgbClr val="000099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b="1">
          <a:solidFill>
            <a:srgbClr val="FF3300"/>
          </a:solidFill>
          <a:latin typeface="+mn-lt"/>
          <a:ea typeface="ＭＳ Ｐゴシック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rgbClr val="000000"/>
          </a:solidFill>
          <a:latin typeface="+mn-lt"/>
          <a:ea typeface="ＭＳ Ｐゴシック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b="1">
          <a:solidFill>
            <a:srgbClr val="800080"/>
          </a:solidFill>
          <a:latin typeface="+mn-lt"/>
          <a:ea typeface="ＭＳ Ｐゴシック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  <a:ea typeface="ＭＳ Ｐゴシック" charset="-128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7" Type="http://schemas.openxmlformats.org/officeDocument/2006/relationships/image" Target="../media/image20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png"/><Relationship Id="rId3" Type="http://schemas.openxmlformats.org/officeDocument/2006/relationships/image" Target="../media/image27.png"/><Relationship Id="rId7" Type="http://schemas.openxmlformats.org/officeDocument/2006/relationships/image" Target="../media/image31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10" Type="http://schemas.openxmlformats.org/officeDocument/2006/relationships/image" Target="../media/image34.png"/><Relationship Id="rId4" Type="http://schemas.openxmlformats.org/officeDocument/2006/relationships/image" Target="../media/image28.png"/><Relationship Id="rId9" Type="http://schemas.openxmlformats.org/officeDocument/2006/relationships/image" Target="../media/image3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3568" y="1196752"/>
            <a:ext cx="7772400" cy="1143000"/>
          </a:xfrm>
        </p:spPr>
        <p:txBody>
          <a:bodyPr/>
          <a:lstStyle/>
          <a:p>
            <a:r>
              <a:rPr lang="en-GB" sz="3200" dirty="0" smtClean="0"/>
              <a:t>FLUKA </a:t>
            </a:r>
            <a:r>
              <a:rPr lang="en-GB" sz="3200" dirty="0"/>
              <a:t>studies on alternative designs</a:t>
            </a:r>
            <a:endParaRPr lang="en-US" sz="3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9552" y="2492896"/>
            <a:ext cx="8208912" cy="1993776"/>
          </a:xfrm>
        </p:spPr>
        <p:txBody>
          <a:bodyPr/>
          <a:lstStyle/>
          <a:p>
            <a:r>
              <a:rPr lang="en-US" sz="2000" dirty="0"/>
              <a:t>Jose L. Abelleira </a:t>
            </a:r>
            <a:r>
              <a:rPr lang="en-US" sz="2000" dirty="0" smtClean="0"/>
              <a:t>on behalf the JAI-FCC team </a:t>
            </a:r>
          </a:p>
          <a:p>
            <a:r>
              <a:rPr lang="en-US" sz="2000" dirty="0" smtClean="0"/>
              <a:t>University of Oxford</a:t>
            </a:r>
            <a:endParaRPr lang="en-US" sz="2000" dirty="0"/>
          </a:p>
          <a:p>
            <a:r>
              <a:rPr lang="en-US" sz="2000" dirty="0" smtClean="0"/>
              <a:t>7 November 2016</a:t>
            </a:r>
            <a:endParaRPr lang="en-US" sz="2000" dirty="0"/>
          </a:p>
          <a:p>
            <a:endParaRPr lang="en-US" sz="2000" dirty="0"/>
          </a:p>
          <a:p>
            <a:r>
              <a:rPr lang="en-US" sz="2000" dirty="0" smtClean="0"/>
              <a:t>Thanks to Ilaria Besana and Francesco Cerutti (CERN)</a:t>
            </a:r>
            <a:endParaRPr lang="en-US" sz="2000" dirty="0"/>
          </a:p>
          <a:p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04713565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Variation of the </a:t>
            </a:r>
            <a:r>
              <a:rPr lang="en-GB" dirty="0" smtClean="0"/>
              <a:t>absorber: dose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5436096" y="1122162"/>
            <a:ext cx="2232248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/>
              <a:t>Maximum dose 10-25 MGY for the vertical crossing and 8-15 for the horizontal.</a:t>
            </a:r>
            <a:endParaRPr lang="en-GB" sz="2000" dirty="0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109" y="1152939"/>
            <a:ext cx="4871188" cy="35722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113109" y="922107"/>
            <a:ext cx="49685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 smtClean="0"/>
              <a:t>Simulated dose for 3 ab</a:t>
            </a:r>
            <a:r>
              <a:rPr lang="en-GB" sz="2000" b="1" baseline="30000" dirty="0" smtClean="0"/>
              <a:t>-1</a:t>
            </a:r>
            <a:endParaRPr lang="en-GB" sz="2000" b="1" baseline="30000" dirty="0"/>
          </a:p>
        </p:txBody>
      </p:sp>
      <p:sp>
        <p:nvSpPr>
          <p:cNvPr id="14" name="TextBox 13"/>
          <p:cNvSpPr txBox="1"/>
          <p:nvPr/>
        </p:nvSpPr>
        <p:spPr>
          <a:xfrm>
            <a:off x="473149" y="4869160"/>
            <a:ext cx="460851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/>
              <a:t>Excessive at Q3 (large beta function), specially for  the vertical crossing.</a:t>
            </a:r>
            <a:endParaRPr lang="en-GB" sz="2000" baseline="30000" dirty="0"/>
          </a:p>
        </p:txBody>
      </p:sp>
      <p:pic>
        <p:nvPicPr>
          <p:cNvPr id="7" name="Picture 5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2876931"/>
            <a:ext cx="3351469" cy="27639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Content Placeholder 3"/>
          <p:cNvSpPr txBox="1">
            <a:spLocks/>
          </p:cNvSpPr>
          <p:nvPr/>
        </p:nvSpPr>
        <p:spPr>
          <a:xfrm>
            <a:off x="5436096" y="5586500"/>
            <a:ext cx="3528392" cy="100811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Comparison</a:t>
            </a:r>
            <a:r>
              <a:rPr kumimoji="0" lang="en-GB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 with the results of the nominal triplet </a:t>
            </a:r>
            <a:r>
              <a:rPr kumimoji="0" lang="en-GB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(Ilaria, FCC </a:t>
            </a:r>
            <a:r>
              <a:rPr kumimoji="0" lang="en-GB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week 2016)</a:t>
            </a:r>
          </a:p>
        </p:txBody>
      </p:sp>
    </p:spTree>
    <p:extLst>
      <p:ext uri="{BB962C8B-B14F-4D97-AF65-F5344CB8AC3E}">
        <p14:creationId xmlns:p14="http://schemas.microsoft.com/office/powerpoint/2010/main" val="224753653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Variation of the absorber: dose</a:t>
            </a:r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5568" y="2348880"/>
            <a:ext cx="5040022" cy="36735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5496" y="924361"/>
            <a:ext cx="830716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 smtClean="0"/>
              <a:t>As the maxima are localized within one side of the magnet, alternating crossing plane reduces the peak dose [Ilaria*]. </a:t>
            </a:r>
            <a:endParaRPr lang="en-GB" sz="2000" dirty="0"/>
          </a:p>
        </p:txBody>
      </p:sp>
      <p:sp>
        <p:nvSpPr>
          <p:cNvPr id="11" name="TextBox 10"/>
          <p:cNvSpPr txBox="1"/>
          <p:nvPr/>
        </p:nvSpPr>
        <p:spPr>
          <a:xfrm>
            <a:off x="379868" y="1637927"/>
            <a:ext cx="493142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 smtClean="0"/>
              <a:t>Maximum dose for 50% time horizontal crossing and 50 % vertical.</a:t>
            </a:r>
            <a:endParaRPr lang="en-GB" sz="20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5744804" y="2492895"/>
            <a:ext cx="287044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/>
              <a:t>Peak dose reduced and more evenly distributed across the quadrupoles</a:t>
            </a:r>
            <a:endParaRPr lang="en-GB" sz="2000" dirty="0"/>
          </a:p>
        </p:txBody>
      </p:sp>
      <p:sp>
        <p:nvSpPr>
          <p:cNvPr id="8" name="TextBox 7"/>
          <p:cNvSpPr txBox="1"/>
          <p:nvPr/>
        </p:nvSpPr>
        <p:spPr>
          <a:xfrm>
            <a:off x="6237082" y="5078734"/>
            <a:ext cx="288032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ct val="20000"/>
              </a:spcBef>
            </a:pPr>
            <a:r>
              <a:rPr lang="en-US" sz="2000" dirty="0" smtClean="0"/>
              <a:t>*Ilaria Besana: FCC week 2016: </a:t>
            </a:r>
            <a:r>
              <a:rPr lang="en-US" sz="2000" i="1" dirty="0" smtClean="0"/>
              <a:t>Collision debris on the triplet quadrupoles</a:t>
            </a:r>
            <a:endParaRPr lang="en-US" sz="2000" i="1" dirty="0"/>
          </a:p>
        </p:txBody>
      </p:sp>
    </p:spTree>
    <p:extLst>
      <p:ext uri="{BB962C8B-B14F-4D97-AF65-F5344CB8AC3E}">
        <p14:creationId xmlns:p14="http://schemas.microsoft.com/office/powerpoint/2010/main" val="288687425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Variation of the absorber: dose</a:t>
            </a:r>
          </a:p>
        </p:txBody>
      </p:sp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199" y="980728"/>
            <a:ext cx="3161419" cy="23042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51840948"/>
              </p:ext>
            </p:extLst>
          </p:nvPr>
        </p:nvGraphicFramePr>
        <p:xfrm>
          <a:off x="539552" y="4100678"/>
          <a:ext cx="8136904" cy="1432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09577"/>
                <a:gridCol w="1324539"/>
                <a:gridCol w="1382308"/>
                <a:gridCol w="1196488"/>
                <a:gridCol w="1033777"/>
                <a:gridCol w="2090215"/>
              </a:tblGrid>
              <a:tr h="14401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dirty="0" smtClean="0">
                          <a:solidFill>
                            <a:schemeClr val="tx1"/>
                          </a:solidFill>
                        </a:rPr>
                        <a:t>Inner radius [cm]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dirty="0" smtClean="0">
                          <a:solidFill>
                            <a:schemeClr val="tx1"/>
                          </a:solidFill>
                        </a:rPr>
                        <a:t>Shielding thickness</a:t>
                      </a:r>
                      <a:r>
                        <a:rPr lang="en-GB" sz="1400" b="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GB" sz="1400" b="0" dirty="0" smtClean="0">
                          <a:solidFill>
                            <a:schemeClr val="tx1"/>
                          </a:solidFill>
                        </a:rPr>
                        <a:t>[cm]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dirty="0" smtClean="0">
                          <a:solidFill>
                            <a:schemeClr val="tx1"/>
                          </a:solidFill>
                        </a:rPr>
                        <a:t>Beam stay clear [</a:t>
                      </a:r>
                      <a:r>
                        <a:rPr lang="el-GR" sz="1400" b="0" dirty="0" smtClean="0">
                          <a:solidFill>
                            <a:schemeClr val="tx1"/>
                          </a:solidFill>
                        </a:rPr>
                        <a:t>σ</a:t>
                      </a:r>
                      <a:r>
                        <a:rPr lang="en-GB" sz="1400" b="0" dirty="0" smtClean="0">
                          <a:solidFill>
                            <a:schemeClr val="tx1"/>
                          </a:solidFill>
                        </a:rPr>
                        <a:t>]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 smtClean="0">
                          <a:solidFill>
                            <a:schemeClr val="tx1"/>
                          </a:solidFill>
                        </a:rPr>
                        <a:t>Max</a:t>
                      </a:r>
                      <a:r>
                        <a:rPr lang="en-GB" sz="1400" b="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GB" sz="1400" b="0" dirty="0" smtClean="0">
                          <a:solidFill>
                            <a:schemeClr val="tx1"/>
                          </a:solidFill>
                        </a:rPr>
                        <a:t>dose H [</a:t>
                      </a:r>
                      <a:r>
                        <a:rPr lang="en-GB" sz="1400" b="0" dirty="0" err="1" smtClean="0">
                          <a:solidFill>
                            <a:schemeClr val="tx1"/>
                          </a:solidFill>
                        </a:rPr>
                        <a:t>MGy</a:t>
                      </a:r>
                      <a:r>
                        <a:rPr lang="en-GB" sz="1400" b="0" dirty="0" smtClean="0">
                          <a:solidFill>
                            <a:schemeClr val="tx1"/>
                          </a:solidFill>
                        </a:rPr>
                        <a:t>]</a:t>
                      </a:r>
                      <a:endParaRPr lang="en-GB" sz="1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dirty="0" smtClean="0">
                          <a:solidFill>
                            <a:schemeClr val="tx1"/>
                          </a:solidFill>
                        </a:rPr>
                        <a:t>Max dose V [</a:t>
                      </a:r>
                      <a:r>
                        <a:rPr lang="en-GB" sz="1400" b="0" dirty="0" err="1" smtClean="0">
                          <a:solidFill>
                            <a:schemeClr val="tx1"/>
                          </a:solidFill>
                        </a:rPr>
                        <a:t>MGy</a:t>
                      </a:r>
                      <a:r>
                        <a:rPr lang="en-GB" sz="1400" b="0" dirty="0" smtClean="0">
                          <a:solidFill>
                            <a:schemeClr val="tx1"/>
                          </a:solidFill>
                        </a:rPr>
                        <a:t>]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dirty="0" smtClean="0">
                          <a:solidFill>
                            <a:schemeClr val="tx1"/>
                          </a:solidFill>
                        </a:rPr>
                        <a:t>Max. dose 50% </a:t>
                      </a:r>
                      <a:r>
                        <a:rPr lang="en-GB" sz="1400" b="0" dirty="0" err="1" smtClean="0">
                          <a:solidFill>
                            <a:schemeClr val="tx1"/>
                          </a:solidFill>
                        </a:rPr>
                        <a:t>hor</a:t>
                      </a:r>
                      <a:r>
                        <a:rPr lang="en-GB" sz="1400" b="0" dirty="0" smtClean="0">
                          <a:solidFill>
                            <a:schemeClr val="tx1"/>
                          </a:solidFill>
                        </a:rPr>
                        <a:t> 50% </a:t>
                      </a:r>
                      <a:r>
                        <a:rPr lang="en-GB" sz="1400" b="0" dirty="0" err="1" smtClean="0">
                          <a:solidFill>
                            <a:schemeClr val="tx1"/>
                          </a:solidFill>
                        </a:rPr>
                        <a:t>ver</a:t>
                      </a:r>
                      <a:r>
                        <a:rPr lang="en-GB" sz="1400" b="0" dirty="0" smtClean="0">
                          <a:solidFill>
                            <a:schemeClr val="tx1"/>
                          </a:solidFill>
                        </a:rPr>
                        <a:t> [</a:t>
                      </a:r>
                      <a:r>
                        <a:rPr lang="en-GB" sz="1400" b="0" dirty="0" err="1" smtClean="0">
                          <a:solidFill>
                            <a:schemeClr val="tx1"/>
                          </a:solidFill>
                        </a:rPr>
                        <a:t>MGy</a:t>
                      </a:r>
                      <a:r>
                        <a:rPr lang="en-GB" sz="1400" b="0" dirty="0" smtClean="0">
                          <a:solidFill>
                            <a:schemeClr val="tx1"/>
                          </a:solidFill>
                        </a:rPr>
                        <a:t>]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93366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dirty="0" smtClean="0">
                          <a:solidFill>
                            <a:schemeClr val="tx1"/>
                          </a:solidFill>
                        </a:rPr>
                        <a:t>4.5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smtClean="0">
                          <a:solidFill>
                            <a:schemeClr val="tx1"/>
                          </a:solidFill>
                        </a:rPr>
                        <a:t>1.9</a:t>
                      </a:r>
                      <a:endParaRPr lang="en-GB" sz="1400" b="0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dirty="0" smtClean="0">
                          <a:solidFill>
                            <a:schemeClr val="tx1"/>
                          </a:solidFill>
                        </a:rPr>
                        <a:t>19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 smtClean="0">
                          <a:solidFill>
                            <a:schemeClr val="tx1"/>
                          </a:solidFill>
                        </a:rPr>
                        <a:t>25</a:t>
                      </a:r>
                      <a:endParaRPr lang="en-GB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 smtClean="0">
                          <a:solidFill>
                            <a:schemeClr val="tx1"/>
                          </a:solidFill>
                        </a:rPr>
                        <a:t>15</a:t>
                      </a:r>
                      <a:endParaRPr lang="en-GB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 smtClean="0">
                          <a:solidFill>
                            <a:schemeClr val="tx1"/>
                          </a:solidFill>
                        </a:rPr>
                        <a:t>14</a:t>
                      </a:r>
                      <a:endParaRPr lang="en-GB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93366"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 smtClean="0">
                          <a:solidFill>
                            <a:schemeClr val="tx1"/>
                          </a:solidFill>
                        </a:rPr>
                        <a:t>4.0</a:t>
                      </a:r>
                      <a:endParaRPr lang="en-GB" sz="1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 smtClean="0">
                          <a:solidFill>
                            <a:schemeClr val="tx1"/>
                          </a:solidFill>
                        </a:rPr>
                        <a:t>2.4</a:t>
                      </a:r>
                      <a:endParaRPr lang="en-GB" sz="1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 smtClean="0">
                          <a:solidFill>
                            <a:schemeClr val="tx1"/>
                          </a:solidFill>
                        </a:rPr>
                        <a:t>16</a:t>
                      </a:r>
                      <a:endParaRPr lang="en-GB" sz="1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 smtClean="0">
                          <a:solidFill>
                            <a:schemeClr val="tx1"/>
                          </a:solidFill>
                        </a:rPr>
                        <a:t>15</a:t>
                      </a:r>
                      <a:endParaRPr lang="en-GB" sz="1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 smtClean="0">
                          <a:solidFill>
                            <a:schemeClr val="tx1"/>
                          </a:solidFill>
                        </a:rPr>
                        <a:t>10</a:t>
                      </a:r>
                      <a:endParaRPr lang="en-GB" sz="1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 smtClean="0">
                          <a:solidFill>
                            <a:schemeClr val="tx1"/>
                          </a:solidFill>
                        </a:rPr>
                        <a:t>10</a:t>
                      </a:r>
                      <a:endParaRPr lang="en-GB" sz="1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93366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dirty="0" smtClean="0">
                          <a:solidFill>
                            <a:schemeClr val="tx1"/>
                          </a:solidFill>
                        </a:rPr>
                        <a:t>3.45</a:t>
                      </a:r>
                      <a:endParaRPr lang="en-GB" sz="1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dirty="0" smtClean="0">
                          <a:solidFill>
                            <a:schemeClr val="tx1"/>
                          </a:solidFill>
                        </a:rPr>
                        <a:t>3.0</a:t>
                      </a:r>
                      <a:endParaRPr lang="en-GB" sz="1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dirty="0" smtClean="0">
                          <a:solidFill>
                            <a:schemeClr val="tx1"/>
                          </a:solidFill>
                        </a:rPr>
                        <a:t>12</a:t>
                      </a:r>
                      <a:endParaRPr lang="en-GB" sz="1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 smtClean="0">
                          <a:solidFill>
                            <a:schemeClr val="tx1"/>
                          </a:solidFill>
                        </a:rPr>
                        <a:t>10</a:t>
                      </a:r>
                      <a:endParaRPr lang="en-GB" sz="1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 smtClean="0">
                          <a:solidFill>
                            <a:schemeClr val="tx1"/>
                          </a:solidFill>
                        </a:rPr>
                        <a:t>7</a:t>
                      </a:r>
                      <a:endParaRPr lang="en-GB" sz="1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 smtClean="0">
                          <a:solidFill>
                            <a:schemeClr val="tx1"/>
                          </a:solidFill>
                        </a:rPr>
                        <a:t>7</a:t>
                      </a:r>
                      <a:endParaRPr lang="en-GB" sz="1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802052" y="5555397"/>
            <a:ext cx="74888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/>
              <a:t>Even for the highest acceptance the peak dose is reduced to 14 </a:t>
            </a:r>
            <a:r>
              <a:rPr lang="en-GB" sz="2000" dirty="0" err="1" smtClean="0"/>
              <a:t>MGy</a:t>
            </a:r>
            <a:endParaRPr lang="en-GB" sz="2000" dirty="0"/>
          </a:p>
        </p:txBody>
      </p:sp>
      <p:pic>
        <p:nvPicPr>
          <p:cNvPr id="6" name="Content Placeholder 5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944542"/>
            <a:ext cx="2736755" cy="2256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Content Placeholder 3"/>
          <p:cNvSpPr txBox="1">
            <a:spLocks/>
          </p:cNvSpPr>
          <p:nvPr/>
        </p:nvSpPr>
        <p:spPr>
          <a:xfrm>
            <a:off x="4355976" y="3054478"/>
            <a:ext cx="4464496" cy="8232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Comparison</a:t>
            </a:r>
            <a:r>
              <a:rPr kumimoji="0" lang="en-GB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 with the results of the nominal triplet </a:t>
            </a:r>
            <a:r>
              <a:rPr kumimoji="0" lang="en-GB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(Ilaria, FCC </a:t>
            </a:r>
            <a:r>
              <a:rPr kumimoji="0" lang="en-GB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week 2016)</a:t>
            </a:r>
          </a:p>
        </p:txBody>
      </p:sp>
    </p:spTree>
    <p:extLst>
      <p:ext uri="{BB962C8B-B14F-4D97-AF65-F5344CB8AC3E}">
        <p14:creationId xmlns:p14="http://schemas.microsoft.com/office/powerpoint/2010/main" val="349354547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Other studies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395536" y="908720"/>
            <a:ext cx="8064896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 smtClean="0"/>
              <a:t>Trying to get an solution for the energy dose profile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dirty="0" smtClean="0"/>
              <a:t>Identifying main parameters that play a role: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GB" dirty="0" smtClean="0"/>
              <a:t>Crossing angle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GB" strike="sngStrike" dirty="0" smtClean="0"/>
              <a:t>Beam size and beam divergence 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GB" dirty="0" smtClean="0"/>
              <a:t>Magnet strength (k changes for different </a:t>
            </a:r>
            <a:r>
              <a:rPr lang="en-GB" b="1" i="1" dirty="0" smtClean="0"/>
              <a:t>p</a:t>
            </a:r>
            <a:r>
              <a:rPr lang="en-GB" dirty="0" smtClean="0"/>
              <a:t>) 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GB" dirty="0" smtClean="0"/>
              <a:t>Shielding thickness 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GB" dirty="0" smtClean="0"/>
              <a:t>Inner radius 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endParaRPr lang="en-GB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3501008"/>
            <a:ext cx="3761234" cy="28622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971600" y="4122244"/>
            <a:ext cx="302433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Example: simulation without k=0 for the quads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9294687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Other studies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98613" y="1124744"/>
            <a:ext cx="806489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 smtClean="0"/>
              <a:t>Muons through rock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dirty="0" smtClean="0"/>
              <a:t>Simulations ongoing, two step method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GB" dirty="0" smtClean="0"/>
              <a:t>Simulate pp collision and dump muons at the end of the detector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GB" dirty="0" smtClean="0"/>
              <a:t>Transport muons through the tunnel model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651013" y="3717032"/>
            <a:ext cx="806489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 smtClean="0"/>
              <a:t>Elliptical optics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dirty="0" smtClean="0"/>
              <a:t>Each triplet configuration needs now 4 simulations: left/right and </a:t>
            </a:r>
            <a:r>
              <a:rPr lang="en-GB" dirty="0" err="1" smtClean="0"/>
              <a:t>hor</a:t>
            </a:r>
            <a:r>
              <a:rPr lang="en-GB" smtClean="0"/>
              <a:t>/ver.</a:t>
            </a:r>
            <a:endParaRPr lang="en-GB" dirty="0" smtClean="0"/>
          </a:p>
          <a:p>
            <a:pPr marL="1257300" lvl="2" indent="-342900">
              <a:buFont typeface="Arial" panose="020B0604020202020204" pitchFamily="34" charset="0"/>
              <a:buChar char="•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0621049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Conclusions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510074" y="1196752"/>
            <a:ext cx="7632848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A</a:t>
            </a:r>
            <a:r>
              <a:rPr lang="en-GB" sz="2000" dirty="0" smtClean="0"/>
              <a:t> new triplet ‘JAI November 2016’ has been designed.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 smtClean="0"/>
              <a:t>This triplet is more compact that the nominal one.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 smtClean="0"/>
              <a:t>After some iteration with optics, three different variations in the quadrupoles have been presented.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 smtClean="0"/>
              <a:t>The dose is reduced with respect to the original case thanks to the increased shielding in pipe and magnets.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 smtClean="0"/>
              <a:t>The results improves considerably if alternating crossing is used.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 smtClean="0"/>
              <a:t>Dose does not represent a stopper for shortening the triplet.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0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000" dirty="0" smtClean="0"/>
          </a:p>
        </p:txBody>
      </p:sp>
    </p:spTree>
    <p:extLst>
      <p:ext uri="{BB962C8B-B14F-4D97-AF65-F5344CB8AC3E}">
        <p14:creationId xmlns:p14="http://schemas.microsoft.com/office/powerpoint/2010/main" val="39608320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 new triplet</a:t>
            </a:r>
            <a:endParaRPr lang="en-GB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1916832"/>
            <a:ext cx="6796784" cy="30999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95536" y="3153162"/>
            <a:ext cx="115212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 smtClean="0">
                <a:solidFill>
                  <a:srgbClr val="0000FF"/>
                </a:solidFill>
              </a:rPr>
              <a:t>Nominal triplet</a:t>
            </a:r>
            <a:endParaRPr lang="en-GB" sz="2000" b="1" dirty="0">
              <a:solidFill>
                <a:srgbClr val="0000FF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23528" y="1989050"/>
            <a:ext cx="143311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 smtClean="0">
                <a:solidFill>
                  <a:srgbClr val="0000FF"/>
                </a:solidFill>
              </a:rPr>
              <a:t>JAI Nov 2016 triplet</a:t>
            </a:r>
            <a:endParaRPr lang="en-GB" sz="2000" b="1" dirty="0">
              <a:solidFill>
                <a:srgbClr val="0000FF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444208" y="1442326"/>
            <a:ext cx="153017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/>
              <a:t>42 m shorter</a:t>
            </a:r>
            <a:endParaRPr lang="en-GB" sz="2000" dirty="0"/>
          </a:p>
        </p:txBody>
      </p:sp>
      <p:cxnSp>
        <p:nvCxnSpPr>
          <p:cNvPr id="8" name="Straight Arrow Connector 7"/>
          <p:cNvCxnSpPr/>
          <p:nvPr/>
        </p:nvCxnSpPr>
        <p:spPr bwMode="auto">
          <a:xfrm>
            <a:off x="6444208" y="1927494"/>
            <a:ext cx="1440160" cy="0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arrow"/>
            <a:tailEnd type="arrow"/>
          </a:ln>
          <a:effectLst/>
        </p:spPr>
      </p:cxnSp>
      <p:sp>
        <p:nvSpPr>
          <p:cNvPr id="6" name="TextBox 5"/>
          <p:cNvSpPr txBox="1"/>
          <p:nvPr/>
        </p:nvSpPr>
        <p:spPr>
          <a:xfrm>
            <a:off x="3523167" y="2342993"/>
            <a:ext cx="4320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 smtClean="0"/>
              <a:t>Q1</a:t>
            </a:r>
            <a:endParaRPr lang="en-GB" sz="14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4211960" y="2348880"/>
            <a:ext cx="57606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 smtClean="0"/>
              <a:t>Q2A</a:t>
            </a:r>
            <a:endParaRPr lang="en-GB" sz="14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5004048" y="2348880"/>
            <a:ext cx="5992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 smtClean="0"/>
              <a:t>Q2B</a:t>
            </a:r>
            <a:endParaRPr lang="en-GB" sz="14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5796136" y="2348880"/>
            <a:ext cx="4320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 smtClean="0"/>
              <a:t>Q3</a:t>
            </a:r>
            <a:endParaRPr lang="en-GB" sz="14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3635896" y="3553271"/>
            <a:ext cx="4320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 smtClean="0"/>
              <a:t>Q1</a:t>
            </a:r>
            <a:endParaRPr lang="en-GB" sz="14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4788024" y="3553271"/>
            <a:ext cx="6359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 smtClean="0"/>
              <a:t>Q2A</a:t>
            </a:r>
            <a:endParaRPr lang="en-GB" sz="14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5868144" y="3553271"/>
            <a:ext cx="67123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 smtClean="0"/>
              <a:t>Q2B</a:t>
            </a:r>
            <a:endParaRPr lang="en-GB" sz="1400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7092280" y="3553271"/>
            <a:ext cx="4320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 smtClean="0"/>
              <a:t>Q3</a:t>
            </a:r>
            <a:endParaRPr lang="en-GB" sz="1400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1756642" y="4218118"/>
            <a:ext cx="40867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 smtClean="0">
                <a:solidFill>
                  <a:srgbClr val="FF0000"/>
                </a:solidFill>
              </a:rPr>
              <a:t>IP</a:t>
            </a:r>
            <a:endParaRPr lang="en-GB" sz="1400" b="1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67544" y="5078106"/>
            <a:ext cx="742139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/>
              <a:t>The question is if this new, short triplet will withstand the high radiation, already considerable for the nominal triplet</a:t>
            </a:r>
            <a:endParaRPr lang="en-GB" sz="2000" dirty="0"/>
          </a:p>
        </p:txBody>
      </p:sp>
      <p:sp>
        <p:nvSpPr>
          <p:cNvPr id="2" name="TextBox 1"/>
          <p:cNvSpPr txBox="1"/>
          <p:nvPr/>
        </p:nvSpPr>
        <p:spPr>
          <a:xfrm>
            <a:off x="251520" y="1042216"/>
            <a:ext cx="30243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/>
              <a:t>A new triplet is proposed* </a:t>
            </a:r>
            <a:endParaRPr lang="en-GB" sz="2000" dirty="0"/>
          </a:p>
        </p:txBody>
      </p:sp>
      <p:sp>
        <p:nvSpPr>
          <p:cNvPr id="20" name="TextBox 19"/>
          <p:cNvSpPr txBox="1"/>
          <p:nvPr/>
        </p:nvSpPr>
        <p:spPr>
          <a:xfrm>
            <a:off x="1403648" y="5972681"/>
            <a:ext cx="7128792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500" i="1" dirty="0" smtClean="0"/>
              <a:t>*</a:t>
            </a:r>
            <a:r>
              <a:rPr lang="en-GB" sz="1500" dirty="0" smtClean="0"/>
              <a:t>See talk by Leon </a:t>
            </a:r>
            <a:r>
              <a:rPr lang="en-GB" sz="1500" dirty="0"/>
              <a:t>Van </a:t>
            </a:r>
            <a:r>
              <a:rPr lang="en-GB" sz="1500" dirty="0" smtClean="0"/>
              <a:t>Riesen-Haupt</a:t>
            </a:r>
            <a:r>
              <a:rPr lang="en-GB" sz="1500" i="1" dirty="0" smtClean="0"/>
              <a:t>: </a:t>
            </a:r>
            <a:r>
              <a:rPr lang="en-GB" sz="1500" i="1" dirty="0"/>
              <a:t>Global chromatic aspects</a:t>
            </a:r>
            <a:r>
              <a:rPr lang="en-GB" sz="1500" i="1" dirty="0" smtClean="0"/>
              <a:t>, L</a:t>
            </a:r>
            <a:r>
              <a:rPr lang="en-GB" sz="1500" i="1" dirty="0"/>
              <a:t>*, triplet </a:t>
            </a:r>
            <a:r>
              <a:rPr lang="en-GB" sz="1500" i="1" dirty="0" err="1"/>
              <a:t>lenght</a:t>
            </a:r>
            <a:r>
              <a:rPr lang="en-GB" sz="1500" i="1" dirty="0"/>
              <a:t>, etc.</a:t>
            </a:r>
          </a:p>
        </p:txBody>
      </p:sp>
    </p:spTree>
    <p:extLst>
      <p:ext uri="{BB962C8B-B14F-4D97-AF65-F5344CB8AC3E}">
        <p14:creationId xmlns:p14="http://schemas.microsoft.com/office/powerpoint/2010/main" val="269493757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99039439"/>
              </p:ext>
            </p:extLst>
          </p:nvPr>
        </p:nvGraphicFramePr>
        <p:xfrm>
          <a:off x="5660130" y="1594289"/>
          <a:ext cx="2862214" cy="198120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845555"/>
                <a:gridCol w="1026653"/>
                <a:gridCol w="990006"/>
              </a:tblGrid>
              <a:tr h="364302">
                <a:tc>
                  <a:txBody>
                    <a:bodyPr/>
                    <a:lstStyle/>
                    <a:p>
                      <a:endParaRPr lang="en-GB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b="0" dirty="0" smtClean="0">
                          <a:solidFill>
                            <a:schemeClr val="tx1"/>
                          </a:solidFill>
                        </a:rPr>
                        <a:t>g [T/m]</a:t>
                      </a:r>
                      <a:endParaRPr lang="en-GB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b="0" dirty="0" smtClean="0">
                          <a:solidFill>
                            <a:schemeClr val="tx1"/>
                          </a:solidFill>
                        </a:rPr>
                        <a:t>L [m]</a:t>
                      </a:r>
                      <a:endParaRPr lang="en-GB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54320">
                <a:tc>
                  <a:txBody>
                    <a:bodyPr/>
                    <a:lstStyle/>
                    <a:p>
                      <a:pPr algn="ctr"/>
                      <a:r>
                        <a:rPr lang="en-GB" sz="2000" b="0" dirty="0" smtClean="0">
                          <a:solidFill>
                            <a:schemeClr val="tx1"/>
                          </a:solidFill>
                        </a:rPr>
                        <a:t>Q1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b="0" dirty="0" smtClean="0">
                          <a:solidFill>
                            <a:schemeClr val="tx1"/>
                          </a:solidFill>
                        </a:rPr>
                        <a:t>110</a:t>
                      </a:r>
                      <a:endParaRPr lang="en-GB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b="0" dirty="0" smtClean="0">
                          <a:solidFill>
                            <a:schemeClr val="tx1"/>
                          </a:solidFill>
                        </a:rPr>
                        <a:t>23.5</a:t>
                      </a:r>
                      <a:endParaRPr lang="en-GB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32052">
                <a:tc>
                  <a:txBody>
                    <a:bodyPr/>
                    <a:lstStyle/>
                    <a:p>
                      <a:pPr algn="ctr"/>
                      <a:r>
                        <a:rPr lang="en-GB" sz="2000" b="0" dirty="0" smtClean="0">
                          <a:solidFill>
                            <a:schemeClr val="tx1"/>
                          </a:solidFill>
                        </a:rPr>
                        <a:t>Q2A</a:t>
                      </a:r>
                      <a:endParaRPr lang="en-GB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b="0" dirty="0" smtClean="0">
                          <a:solidFill>
                            <a:schemeClr val="tx1"/>
                          </a:solidFill>
                        </a:rPr>
                        <a:t>143</a:t>
                      </a:r>
                      <a:endParaRPr lang="en-GB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b="0" dirty="0" smtClean="0">
                          <a:solidFill>
                            <a:schemeClr val="tx1"/>
                          </a:solidFill>
                        </a:rPr>
                        <a:t>21.0</a:t>
                      </a:r>
                      <a:endParaRPr lang="en-GB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32052">
                <a:tc>
                  <a:txBody>
                    <a:bodyPr/>
                    <a:lstStyle/>
                    <a:p>
                      <a:pPr algn="ctr"/>
                      <a:r>
                        <a:rPr lang="en-GB" sz="2000" b="0" dirty="0" smtClean="0">
                          <a:solidFill>
                            <a:schemeClr val="tx1"/>
                          </a:solidFill>
                        </a:rPr>
                        <a:t>Q2B</a:t>
                      </a:r>
                      <a:endParaRPr lang="en-GB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b="0" dirty="0" smtClean="0">
                          <a:solidFill>
                            <a:schemeClr val="tx1"/>
                          </a:solidFill>
                        </a:rPr>
                        <a:t>143</a:t>
                      </a:r>
                      <a:endParaRPr lang="en-GB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b="0" dirty="0" smtClean="0">
                          <a:solidFill>
                            <a:schemeClr val="tx1"/>
                          </a:solidFill>
                        </a:rPr>
                        <a:t>21.0</a:t>
                      </a:r>
                      <a:endParaRPr lang="en-GB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32052">
                <a:tc>
                  <a:txBody>
                    <a:bodyPr/>
                    <a:lstStyle/>
                    <a:p>
                      <a:pPr algn="ctr"/>
                      <a:r>
                        <a:rPr lang="en-GB" sz="2000" b="0" dirty="0" smtClean="0">
                          <a:solidFill>
                            <a:schemeClr val="tx1"/>
                          </a:solidFill>
                        </a:rPr>
                        <a:t>Q3</a:t>
                      </a:r>
                      <a:endParaRPr lang="en-GB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b="0" dirty="0" smtClean="0">
                          <a:solidFill>
                            <a:schemeClr val="tx1"/>
                          </a:solidFill>
                        </a:rPr>
                        <a:t>157</a:t>
                      </a:r>
                      <a:endParaRPr lang="en-GB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b="0" dirty="0" smtClean="0">
                          <a:solidFill>
                            <a:schemeClr val="tx1"/>
                          </a:solidFill>
                        </a:rPr>
                        <a:t>23.5</a:t>
                      </a:r>
                      <a:endParaRPr lang="en-GB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The new triplet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4141" y="889577"/>
            <a:ext cx="372395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/>
              <a:t>Comparison of the FF quadrupoles</a:t>
            </a:r>
            <a:endParaRPr lang="en-GB" sz="2000" dirty="0"/>
          </a:p>
        </p:txBody>
      </p:sp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103" y="3910518"/>
            <a:ext cx="2240807" cy="1774862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0232" y="3910518"/>
            <a:ext cx="2294160" cy="1739294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2057" name="Picture 9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7168" y="3910518"/>
            <a:ext cx="2223024" cy="1739294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2426078" y="5649812"/>
            <a:ext cx="49885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sz="2000" dirty="0"/>
              <a:t>Q1</a:t>
            </a:r>
          </a:p>
        </p:txBody>
      </p:sp>
      <p:sp>
        <p:nvSpPr>
          <p:cNvPr id="9" name="Rectangle 8"/>
          <p:cNvSpPr/>
          <p:nvPr/>
        </p:nvSpPr>
        <p:spPr>
          <a:xfrm>
            <a:off x="4939252" y="5653402"/>
            <a:ext cx="49885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sz="2000" dirty="0" smtClean="0"/>
              <a:t>Q2</a:t>
            </a:r>
            <a:endParaRPr lang="en-GB" sz="2000" dirty="0"/>
          </a:p>
        </p:txBody>
      </p:sp>
      <p:sp>
        <p:nvSpPr>
          <p:cNvPr id="10" name="Rectangle 9"/>
          <p:cNvSpPr/>
          <p:nvPr/>
        </p:nvSpPr>
        <p:spPr>
          <a:xfrm>
            <a:off x="7618294" y="5656943"/>
            <a:ext cx="49885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sz="2000" dirty="0" smtClean="0"/>
              <a:t>Q3</a:t>
            </a:r>
            <a:endParaRPr lang="en-GB" sz="2000" dirty="0"/>
          </a:p>
        </p:txBody>
      </p:sp>
      <p:graphicFrame>
        <p:nvGraphicFramePr>
          <p:cNvPr id="12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57484756"/>
              </p:ext>
            </p:extLst>
          </p:nvPr>
        </p:nvGraphicFramePr>
        <p:xfrm>
          <a:off x="2463224" y="1594212"/>
          <a:ext cx="2752515" cy="202422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707375"/>
                <a:gridCol w="1030544"/>
                <a:gridCol w="1014596"/>
              </a:tblGrid>
              <a:tr h="439260">
                <a:tc>
                  <a:txBody>
                    <a:bodyPr/>
                    <a:lstStyle/>
                    <a:p>
                      <a:endParaRPr lang="en-GB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b="0" dirty="0" smtClean="0">
                          <a:solidFill>
                            <a:schemeClr val="tx1"/>
                          </a:solidFill>
                        </a:rPr>
                        <a:t>g [T/m]</a:t>
                      </a:r>
                      <a:endParaRPr lang="en-GB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b="0" dirty="0" smtClean="0">
                          <a:solidFill>
                            <a:schemeClr val="tx1"/>
                          </a:solidFill>
                        </a:rPr>
                        <a:t>L [m]</a:t>
                      </a:r>
                      <a:endParaRPr lang="en-GB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58880">
                <a:tc>
                  <a:txBody>
                    <a:bodyPr/>
                    <a:lstStyle/>
                    <a:p>
                      <a:pPr algn="ctr"/>
                      <a:r>
                        <a:rPr lang="en-GB" sz="2000" b="0" dirty="0" smtClean="0">
                          <a:solidFill>
                            <a:schemeClr val="tx1"/>
                          </a:solidFill>
                        </a:rPr>
                        <a:t>Q1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b="0" dirty="0" smtClean="0">
                          <a:solidFill>
                            <a:schemeClr val="tx1"/>
                          </a:solidFill>
                        </a:rPr>
                        <a:t>107</a:t>
                      </a:r>
                      <a:endParaRPr lang="en-GB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b="0" dirty="0" smtClean="0">
                          <a:solidFill>
                            <a:schemeClr val="tx1"/>
                          </a:solidFill>
                        </a:rPr>
                        <a:t>30.8</a:t>
                      </a:r>
                      <a:endParaRPr lang="en-GB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58880">
                <a:tc>
                  <a:txBody>
                    <a:bodyPr/>
                    <a:lstStyle/>
                    <a:p>
                      <a:pPr algn="ctr"/>
                      <a:r>
                        <a:rPr lang="en-GB" sz="2000" b="0" dirty="0" smtClean="0">
                          <a:solidFill>
                            <a:schemeClr val="tx1"/>
                          </a:solidFill>
                        </a:rPr>
                        <a:t>Q2A</a:t>
                      </a:r>
                      <a:endParaRPr lang="en-GB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b="0" dirty="0" smtClean="0">
                          <a:solidFill>
                            <a:schemeClr val="tx1"/>
                          </a:solidFill>
                        </a:rPr>
                        <a:t>88.8</a:t>
                      </a:r>
                      <a:endParaRPr lang="en-GB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b="0" dirty="0" smtClean="0">
                          <a:solidFill>
                            <a:schemeClr val="tx1"/>
                          </a:solidFill>
                        </a:rPr>
                        <a:t>26.4</a:t>
                      </a:r>
                      <a:endParaRPr lang="en-GB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58880">
                <a:tc>
                  <a:txBody>
                    <a:bodyPr/>
                    <a:lstStyle/>
                    <a:p>
                      <a:pPr algn="ctr"/>
                      <a:r>
                        <a:rPr lang="en-GB" sz="2000" b="0" dirty="0" smtClean="0">
                          <a:solidFill>
                            <a:schemeClr val="tx1"/>
                          </a:solidFill>
                        </a:rPr>
                        <a:t>Q2B</a:t>
                      </a:r>
                      <a:endParaRPr lang="en-GB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b="0" dirty="0" smtClean="0">
                          <a:solidFill>
                            <a:schemeClr val="tx1"/>
                          </a:solidFill>
                        </a:rPr>
                        <a:t>88.8</a:t>
                      </a:r>
                      <a:endParaRPr lang="en-GB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b="0" dirty="0" smtClean="0">
                          <a:solidFill>
                            <a:schemeClr val="tx1"/>
                          </a:solidFill>
                        </a:rPr>
                        <a:t>26.4</a:t>
                      </a:r>
                      <a:endParaRPr lang="en-GB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58880">
                <a:tc>
                  <a:txBody>
                    <a:bodyPr/>
                    <a:lstStyle/>
                    <a:p>
                      <a:pPr algn="ctr"/>
                      <a:r>
                        <a:rPr lang="en-GB" sz="2000" b="0" dirty="0" smtClean="0">
                          <a:solidFill>
                            <a:schemeClr val="tx1"/>
                          </a:solidFill>
                        </a:rPr>
                        <a:t>Q3</a:t>
                      </a:r>
                      <a:endParaRPr lang="en-GB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b="0" dirty="0" smtClean="0">
                          <a:solidFill>
                            <a:schemeClr val="tx1"/>
                          </a:solidFill>
                        </a:rPr>
                        <a:t>85.8</a:t>
                      </a:r>
                      <a:endParaRPr lang="en-GB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b="0" dirty="0" smtClean="0">
                          <a:solidFill>
                            <a:schemeClr val="tx1"/>
                          </a:solidFill>
                        </a:rPr>
                        <a:t>30.8</a:t>
                      </a:r>
                      <a:endParaRPr lang="en-GB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2410777" y="1196752"/>
            <a:ext cx="285741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b="1" dirty="0" smtClean="0">
                <a:solidFill>
                  <a:srgbClr val="0000FF"/>
                </a:solidFill>
              </a:rPr>
              <a:t>Nominal triplet</a:t>
            </a:r>
            <a:endParaRPr lang="en-GB" sz="2000" b="1" dirty="0">
              <a:solidFill>
                <a:srgbClr val="0000FF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652120" y="1196752"/>
            <a:ext cx="28702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b="1" dirty="0" smtClean="0">
                <a:solidFill>
                  <a:srgbClr val="0000FF"/>
                </a:solidFill>
              </a:rPr>
              <a:t>JAI-Nov 2016 triplet</a:t>
            </a:r>
            <a:endParaRPr lang="en-GB" sz="2000" b="1" dirty="0">
              <a:solidFill>
                <a:srgbClr val="0000FF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719093" y="6134263"/>
            <a:ext cx="7128792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500" i="1" dirty="0" smtClean="0"/>
              <a:t>*</a:t>
            </a:r>
            <a:r>
              <a:rPr lang="en-GB" sz="1500" dirty="0" smtClean="0"/>
              <a:t>See talk by Leon </a:t>
            </a:r>
            <a:r>
              <a:rPr lang="en-GB" sz="1500" dirty="0"/>
              <a:t>Van </a:t>
            </a:r>
            <a:r>
              <a:rPr lang="en-GB" sz="1500" dirty="0" smtClean="0"/>
              <a:t>Riesen-Haupt</a:t>
            </a:r>
            <a:r>
              <a:rPr lang="en-GB" sz="1500" i="1" dirty="0" smtClean="0"/>
              <a:t>: </a:t>
            </a:r>
            <a:r>
              <a:rPr lang="en-GB" sz="1500" i="1" dirty="0"/>
              <a:t>Global chromatic </a:t>
            </a:r>
            <a:r>
              <a:rPr lang="en-GB" sz="1500" i="1" dirty="0" err="1"/>
              <a:t>aspects,L</a:t>
            </a:r>
            <a:r>
              <a:rPr lang="en-GB" sz="1500" i="1" dirty="0"/>
              <a:t>*, triplet </a:t>
            </a:r>
            <a:r>
              <a:rPr lang="en-GB" sz="1500" i="1" dirty="0" err="1"/>
              <a:t>lenght</a:t>
            </a:r>
            <a:r>
              <a:rPr lang="en-GB" sz="1500" i="1" dirty="0"/>
              <a:t>, etc.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07504" y="1922979"/>
            <a:ext cx="193571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/>
              <a:t>Shorter and stronger magnets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94003146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The new triplet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565848" y="1871409"/>
            <a:ext cx="132629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b="1" dirty="0" smtClean="0">
                <a:solidFill>
                  <a:srgbClr val="0000FF"/>
                </a:solidFill>
              </a:rPr>
              <a:t>Nominal triplet</a:t>
            </a:r>
            <a:endParaRPr lang="en-GB" sz="2000" b="1" dirty="0">
              <a:solidFill>
                <a:srgbClr val="0000FF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590239" y="4953906"/>
            <a:ext cx="144357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b="1" dirty="0" smtClean="0">
                <a:solidFill>
                  <a:srgbClr val="0000FF"/>
                </a:solidFill>
              </a:rPr>
              <a:t>JAI Nov 2016 triplet</a:t>
            </a:r>
            <a:endParaRPr lang="en-GB" sz="2000" b="1" dirty="0">
              <a:solidFill>
                <a:srgbClr val="0000FF"/>
              </a:solidFill>
            </a:endParaRPr>
          </a:p>
        </p:txBody>
      </p:sp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6973" y="1412776"/>
            <a:ext cx="1916079" cy="17984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1450474"/>
            <a:ext cx="1857275" cy="17592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41606" y="1460275"/>
            <a:ext cx="1778866" cy="17494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0" name="Picture 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34504" y="4520653"/>
            <a:ext cx="1847473" cy="17886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1" name="Picture 9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4983" y="4553223"/>
            <a:ext cx="1759265" cy="17592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2" name="Picture 10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98933" y="4509120"/>
            <a:ext cx="1769066" cy="18180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TextBox 19"/>
          <p:cNvSpPr txBox="1"/>
          <p:nvPr/>
        </p:nvSpPr>
        <p:spPr>
          <a:xfrm>
            <a:off x="3084567" y="6237312"/>
            <a:ext cx="558343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 smtClean="0"/>
              <a:t>Abs: 3.45-6.42 cm </a:t>
            </a:r>
            <a:endParaRPr lang="en-GB" sz="2000" dirty="0"/>
          </a:p>
        </p:txBody>
      </p:sp>
      <p:sp>
        <p:nvSpPr>
          <p:cNvPr id="21" name="TextBox 20"/>
          <p:cNvSpPr txBox="1"/>
          <p:nvPr/>
        </p:nvSpPr>
        <p:spPr>
          <a:xfrm>
            <a:off x="2802252" y="3134868"/>
            <a:ext cx="2531398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2000" dirty="0" smtClean="0"/>
              <a:t>Abs: 8.0 - 9.50 cm</a:t>
            </a:r>
            <a:endParaRPr lang="en-GB" sz="2000" dirty="0"/>
          </a:p>
        </p:txBody>
      </p:sp>
      <p:sp>
        <p:nvSpPr>
          <p:cNvPr id="22" name="TextBox 21"/>
          <p:cNvSpPr txBox="1"/>
          <p:nvPr/>
        </p:nvSpPr>
        <p:spPr>
          <a:xfrm>
            <a:off x="5522345" y="3134868"/>
            <a:ext cx="292741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 smtClean="0"/>
              <a:t>Abs: 10.01 - 11.51 cm</a:t>
            </a:r>
            <a:endParaRPr lang="en-GB" sz="2000" dirty="0"/>
          </a:p>
        </p:txBody>
      </p:sp>
      <p:cxnSp>
        <p:nvCxnSpPr>
          <p:cNvPr id="5" name="Straight Connector 4"/>
          <p:cNvCxnSpPr/>
          <p:nvPr/>
        </p:nvCxnSpPr>
        <p:spPr bwMode="auto">
          <a:xfrm>
            <a:off x="3084567" y="6329027"/>
            <a:ext cx="5583432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9" name="Straight Connector 18"/>
          <p:cNvCxnSpPr/>
          <p:nvPr/>
        </p:nvCxnSpPr>
        <p:spPr bwMode="auto">
          <a:xfrm>
            <a:off x="2917722" y="3212036"/>
            <a:ext cx="2095538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4" name="Straight Connector 23"/>
          <p:cNvCxnSpPr/>
          <p:nvPr/>
        </p:nvCxnSpPr>
        <p:spPr bwMode="auto">
          <a:xfrm flipV="1">
            <a:off x="5154118" y="3203193"/>
            <a:ext cx="3746841" cy="3272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" name="TextBox 1"/>
          <p:cNvSpPr txBox="1"/>
          <p:nvPr/>
        </p:nvSpPr>
        <p:spPr>
          <a:xfrm>
            <a:off x="2237095" y="3705580"/>
            <a:ext cx="625402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/>
              <a:t>For the magnet coil: changed inner diameter of inner layer only. Valid as peak dose occurs in the inner part of the coil. </a:t>
            </a:r>
            <a:endParaRPr lang="en-GB" sz="2000" dirty="0"/>
          </a:p>
        </p:txBody>
      </p:sp>
      <p:sp>
        <p:nvSpPr>
          <p:cNvPr id="4" name="TextBox 3"/>
          <p:cNvSpPr txBox="1"/>
          <p:nvPr/>
        </p:nvSpPr>
        <p:spPr>
          <a:xfrm>
            <a:off x="4067951" y="1454570"/>
            <a:ext cx="5542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 smtClean="0"/>
              <a:t>Q1</a:t>
            </a:r>
            <a:endParaRPr lang="en-GB" sz="2000" dirty="0"/>
          </a:p>
        </p:txBody>
      </p:sp>
      <p:sp>
        <p:nvSpPr>
          <p:cNvPr id="8" name="TextBox 7"/>
          <p:cNvSpPr txBox="1"/>
          <p:nvPr/>
        </p:nvSpPr>
        <p:spPr>
          <a:xfrm>
            <a:off x="5917856" y="1450474"/>
            <a:ext cx="9361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/>
              <a:t>Q2-Q3</a:t>
            </a:r>
            <a:endParaRPr lang="en-GB" sz="2000" dirty="0"/>
          </a:p>
        </p:txBody>
      </p:sp>
      <p:sp>
        <p:nvSpPr>
          <p:cNvPr id="23" name="TextBox 22"/>
          <p:cNvSpPr txBox="1"/>
          <p:nvPr/>
        </p:nvSpPr>
        <p:spPr>
          <a:xfrm>
            <a:off x="5868144" y="4553223"/>
            <a:ext cx="9361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/>
              <a:t>Q2-Q3</a:t>
            </a:r>
            <a:endParaRPr lang="en-GB" sz="2000" dirty="0"/>
          </a:p>
        </p:txBody>
      </p:sp>
      <p:sp>
        <p:nvSpPr>
          <p:cNvPr id="25" name="TextBox 24"/>
          <p:cNvSpPr txBox="1"/>
          <p:nvPr/>
        </p:nvSpPr>
        <p:spPr>
          <a:xfrm>
            <a:off x="4067951" y="4553223"/>
            <a:ext cx="71402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 smtClean="0"/>
              <a:t>Q1</a:t>
            </a:r>
            <a:endParaRPr lang="en-GB" sz="2000" dirty="0"/>
          </a:p>
        </p:txBody>
      </p:sp>
      <p:sp>
        <p:nvSpPr>
          <p:cNvPr id="15" name="Down Arrow 14"/>
          <p:cNvSpPr/>
          <p:nvPr/>
        </p:nvSpPr>
        <p:spPr bwMode="auto">
          <a:xfrm>
            <a:off x="431074" y="1908149"/>
            <a:ext cx="792088" cy="3399127"/>
          </a:xfrm>
          <a:prstGeom prst="downArrow">
            <a:avLst/>
          </a:prstGeom>
          <a:solidFill>
            <a:schemeClr val="accent2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6236" y="1109960"/>
            <a:ext cx="165618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Apertures reduced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7618829" y="1470780"/>
            <a:ext cx="152517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/>
              <a:t>Vacuum pipe</a:t>
            </a:r>
            <a:endParaRPr lang="en-GB" sz="2000" dirty="0"/>
          </a:p>
        </p:txBody>
      </p:sp>
      <p:sp>
        <p:nvSpPr>
          <p:cNvPr id="30" name="TextBox 29"/>
          <p:cNvSpPr txBox="1"/>
          <p:nvPr/>
        </p:nvSpPr>
        <p:spPr>
          <a:xfrm>
            <a:off x="7438730" y="4541058"/>
            <a:ext cx="164723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/>
              <a:t>Vacuum pipe</a:t>
            </a:r>
            <a:endParaRPr lang="en-GB" sz="2000" dirty="0"/>
          </a:p>
        </p:txBody>
      </p:sp>
      <p:sp>
        <p:nvSpPr>
          <p:cNvPr id="31" name="TextBox 30"/>
          <p:cNvSpPr txBox="1"/>
          <p:nvPr/>
        </p:nvSpPr>
        <p:spPr>
          <a:xfrm>
            <a:off x="68834" y="5245721"/>
            <a:ext cx="155284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Shielding increased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6941550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681902"/>
            <a:ext cx="7772400" cy="23887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The new triplet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357360" y="1385125"/>
            <a:ext cx="7920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/>
              <a:t>2  m</a:t>
            </a:r>
            <a:endParaRPr lang="en-GB" sz="2000" dirty="0"/>
          </a:p>
        </p:txBody>
      </p:sp>
      <p:sp>
        <p:nvSpPr>
          <p:cNvPr id="6" name="TextBox 5"/>
          <p:cNvSpPr txBox="1"/>
          <p:nvPr/>
        </p:nvSpPr>
        <p:spPr>
          <a:xfrm>
            <a:off x="1547664" y="3527928"/>
            <a:ext cx="7920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/>
              <a:t>Q1</a:t>
            </a:r>
            <a:endParaRPr lang="en-GB" sz="2000" dirty="0"/>
          </a:p>
        </p:txBody>
      </p:sp>
      <p:sp>
        <p:nvSpPr>
          <p:cNvPr id="7" name="TextBox 6"/>
          <p:cNvSpPr txBox="1"/>
          <p:nvPr/>
        </p:nvSpPr>
        <p:spPr>
          <a:xfrm>
            <a:off x="6660232" y="3535539"/>
            <a:ext cx="7920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/>
              <a:t>Q2A</a:t>
            </a:r>
            <a:endParaRPr lang="en-GB" sz="2000" dirty="0"/>
          </a:p>
        </p:txBody>
      </p:sp>
      <p:cxnSp>
        <p:nvCxnSpPr>
          <p:cNvPr id="8" name="Straight Arrow Connector 7"/>
          <p:cNvCxnSpPr/>
          <p:nvPr/>
        </p:nvCxnSpPr>
        <p:spPr bwMode="auto">
          <a:xfrm>
            <a:off x="3275856" y="1785235"/>
            <a:ext cx="2880320" cy="0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arrow"/>
            <a:tailEnd type="arrow"/>
          </a:ln>
          <a:effectLst/>
        </p:spPr>
      </p:cxnSp>
      <p:sp>
        <p:nvSpPr>
          <p:cNvPr id="12" name="TextBox 11"/>
          <p:cNvSpPr txBox="1"/>
          <p:nvPr/>
        </p:nvSpPr>
        <p:spPr>
          <a:xfrm>
            <a:off x="3719719" y="3723253"/>
            <a:ext cx="9756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/>
              <a:t>0.9 m</a:t>
            </a:r>
            <a:endParaRPr lang="en-GB" sz="2000" dirty="0"/>
          </a:p>
        </p:txBody>
      </p:sp>
      <p:sp>
        <p:nvSpPr>
          <p:cNvPr id="13" name="TextBox 12"/>
          <p:cNvSpPr txBox="1"/>
          <p:nvPr/>
        </p:nvSpPr>
        <p:spPr>
          <a:xfrm>
            <a:off x="3555022" y="3356992"/>
            <a:ext cx="13050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/>
              <a:t>corrector</a:t>
            </a:r>
            <a:endParaRPr lang="en-GB" sz="2000" dirty="0"/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3042" y="4365104"/>
            <a:ext cx="1504950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1475656" y="4506461"/>
            <a:ext cx="243940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/>
              <a:t>Free space to add an additional TAS</a:t>
            </a:r>
            <a:endParaRPr lang="en-GB" sz="2000" dirty="0"/>
          </a:p>
        </p:txBody>
      </p:sp>
      <p:sp>
        <p:nvSpPr>
          <p:cNvPr id="2" name="TextBox 1"/>
          <p:cNvSpPr txBox="1"/>
          <p:nvPr/>
        </p:nvSpPr>
        <p:spPr>
          <a:xfrm>
            <a:off x="6660232" y="4365104"/>
            <a:ext cx="201622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/>
              <a:t>For the moment not needed if Q1 shielding is as in Q2-Q3 (slide 4)</a:t>
            </a:r>
            <a:endParaRPr lang="en-GB" sz="2000" dirty="0"/>
          </a:p>
        </p:txBody>
      </p:sp>
      <p:sp>
        <p:nvSpPr>
          <p:cNvPr id="14" name="TextBox 13"/>
          <p:cNvSpPr txBox="1"/>
          <p:nvPr/>
        </p:nvSpPr>
        <p:spPr>
          <a:xfrm>
            <a:off x="112371" y="1052736"/>
            <a:ext cx="258298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 smtClean="0">
                <a:solidFill>
                  <a:srgbClr val="0000FF"/>
                </a:solidFill>
              </a:rPr>
              <a:t>JAI-Nov 2016 triplet</a:t>
            </a:r>
            <a:endParaRPr lang="en-GB" sz="2000" b="1" dirty="0">
              <a:solidFill>
                <a:srgbClr val="0000FF"/>
              </a:solidFill>
            </a:endParaRPr>
          </a:p>
        </p:txBody>
      </p:sp>
      <p:sp>
        <p:nvSpPr>
          <p:cNvPr id="5" name="Down Arrow 4"/>
          <p:cNvSpPr/>
          <p:nvPr/>
        </p:nvSpPr>
        <p:spPr bwMode="auto">
          <a:xfrm rot="10800000">
            <a:off x="5101909" y="3091825"/>
            <a:ext cx="574680" cy="1224136"/>
          </a:xfrm>
          <a:prstGeom prst="downArrow">
            <a:avLst/>
          </a:prstGeom>
          <a:solidFill>
            <a:srgbClr val="0000FF"/>
          </a:solidFill>
          <a:ln w="9525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9" name="Rectangle 8"/>
          <p:cNvSpPr/>
          <p:nvPr/>
        </p:nvSpPr>
        <p:spPr bwMode="auto">
          <a:xfrm>
            <a:off x="4575132" y="4315962"/>
            <a:ext cx="1656184" cy="1152128"/>
          </a:xfrm>
          <a:prstGeom prst="rect">
            <a:avLst/>
          </a:prstGeom>
          <a:noFill/>
          <a:ln w="3810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2351913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The new triplet</a:t>
            </a:r>
          </a:p>
        </p:txBody>
      </p:sp>
      <p:pic>
        <p:nvPicPr>
          <p:cNvPr id="4" name="Content Placeholder 7"/>
          <p:cNvPicPr>
            <a:picLocks/>
          </p:cNvPicPr>
          <p:nvPr/>
        </p:nvPicPr>
        <p:blipFill rotWithShape="1">
          <a:blip r:embed="rId2"/>
          <a:srcRect l="12781" t="4447" r="13871" b="8855"/>
          <a:stretch/>
        </p:blipFill>
        <p:spPr bwMode="auto">
          <a:xfrm>
            <a:off x="0" y="1484784"/>
            <a:ext cx="4624659" cy="2831783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7" name="Picture 6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148" t="4981" r="15961" b="9118"/>
          <a:stretch/>
        </p:blipFill>
        <p:spPr bwMode="auto">
          <a:xfrm>
            <a:off x="4355976" y="1461313"/>
            <a:ext cx="4464496" cy="28317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883622" y="1052627"/>
            <a:ext cx="285741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b="1" dirty="0" smtClean="0">
                <a:solidFill>
                  <a:srgbClr val="0000FF"/>
                </a:solidFill>
              </a:rPr>
              <a:t>Nominal triplet</a:t>
            </a:r>
            <a:endParaRPr lang="en-GB" sz="2000" b="1" dirty="0">
              <a:solidFill>
                <a:srgbClr val="0000FF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123484" y="1041998"/>
            <a:ext cx="28702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b="1" dirty="0" smtClean="0">
                <a:solidFill>
                  <a:srgbClr val="0000FF"/>
                </a:solidFill>
              </a:rPr>
              <a:t>JAI-Nov 2016 triplet</a:t>
            </a:r>
            <a:endParaRPr lang="en-GB" sz="2000" b="1" dirty="0">
              <a:solidFill>
                <a:srgbClr val="0000FF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123728" y="5961323"/>
            <a:ext cx="6912768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500" i="1" dirty="0" smtClean="0"/>
              <a:t>*</a:t>
            </a:r>
            <a:r>
              <a:rPr lang="en-GB" sz="1500" dirty="0" smtClean="0"/>
              <a:t> Leon </a:t>
            </a:r>
            <a:r>
              <a:rPr lang="en-GB" sz="1500" dirty="0"/>
              <a:t>Van </a:t>
            </a:r>
            <a:r>
              <a:rPr lang="en-GB" sz="1500" dirty="0" smtClean="0"/>
              <a:t>Riesen-Haupt</a:t>
            </a:r>
            <a:r>
              <a:rPr lang="en-GB" sz="1500" i="1" dirty="0" smtClean="0"/>
              <a:t>: </a:t>
            </a:r>
            <a:r>
              <a:rPr lang="en-GB" sz="1500" i="1" dirty="0"/>
              <a:t>Global chromatic </a:t>
            </a:r>
            <a:r>
              <a:rPr lang="en-GB" sz="1500" i="1" dirty="0" err="1"/>
              <a:t>aspects,L</a:t>
            </a:r>
            <a:r>
              <a:rPr lang="en-GB" sz="1500" i="1" dirty="0"/>
              <a:t>*, triplet </a:t>
            </a:r>
            <a:r>
              <a:rPr lang="en-GB" sz="1500" i="1" dirty="0" err="1"/>
              <a:t>lenght</a:t>
            </a:r>
            <a:r>
              <a:rPr lang="en-GB" sz="1500" i="1" dirty="0"/>
              <a:t>, etc.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603576" y="4508360"/>
            <a:ext cx="42484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/>
              <a:t>Beta functions reduced at Q1 and Q2 </a:t>
            </a:r>
            <a:endParaRPr lang="en-GB" sz="2000" dirty="0"/>
          </a:p>
        </p:txBody>
      </p:sp>
      <p:sp>
        <p:nvSpPr>
          <p:cNvPr id="14" name="Down Arrow 13"/>
          <p:cNvSpPr/>
          <p:nvPr/>
        </p:nvSpPr>
        <p:spPr bwMode="auto">
          <a:xfrm>
            <a:off x="6552222" y="2470148"/>
            <a:ext cx="396042" cy="430527"/>
          </a:xfrm>
          <a:prstGeom prst="downArrow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6" name="Down Arrow 15"/>
          <p:cNvSpPr/>
          <p:nvPr/>
        </p:nvSpPr>
        <p:spPr bwMode="auto">
          <a:xfrm rot="10800000">
            <a:off x="6552222" y="4077832"/>
            <a:ext cx="396042" cy="430527"/>
          </a:xfrm>
          <a:prstGeom prst="downArrow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3689390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FLUKA simulations</a:t>
            </a:r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3295" y="2925235"/>
            <a:ext cx="4409478" cy="3078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263896" y="5857183"/>
            <a:ext cx="864096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/>
              <a:t>The increased shielding at Q1 aimed a reduction of the dose in Q2A</a:t>
            </a:r>
            <a:r>
              <a:rPr lang="en-GB" sz="2000" dirty="0"/>
              <a:t> </a:t>
            </a:r>
            <a:r>
              <a:rPr lang="en-GB" sz="2000" dirty="0" smtClean="0"/>
              <a:t>(otherwise the peak goes very high) </a:t>
            </a:r>
            <a:endParaRPr lang="en-GB" sz="2000" dirty="0"/>
          </a:p>
        </p:txBody>
      </p:sp>
      <p:sp>
        <p:nvSpPr>
          <p:cNvPr id="5" name="TextBox 4"/>
          <p:cNvSpPr txBox="1"/>
          <p:nvPr/>
        </p:nvSpPr>
        <p:spPr>
          <a:xfrm>
            <a:off x="5796136" y="4581128"/>
            <a:ext cx="28926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 smtClean="0"/>
              <a:t>Simulated dose for 3 </a:t>
            </a:r>
            <a:r>
              <a:rPr lang="en-GB" sz="2000" b="1" dirty="0"/>
              <a:t>a</a:t>
            </a:r>
            <a:r>
              <a:rPr lang="en-GB" sz="2000" b="1" dirty="0" smtClean="0"/>
              <a:t>b</a:t>
            </a:r>
            <a:r>
              <a:rPr lang="en-GB" sz="2000" b="1" baseline="30000" dirty="0" smtClean="0"/>
              <a:t>-1</a:t>
            </a:r>
            <a:endParaRPr lang="en-GB" sz="2000" b="1" baseline="30000" dirty="0"/>
          </a:p>
        </p:txBody>
      </p:sp>
      <p:sp>
        <p:nvSpPr>
          <p:cNvPr id="8" name="TextBox 7"/>
          <p:cNvSpPr txBox="1"/>
          <p:nvPr/>
        </p:nvSpPr>
        <p:spPr>
          <a:xfrm>
            <a:off x="107504" y="980728"/>
            <a:ext cx="820891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 smtClean="0"/>
              <a:t>Model parametrized for fast iteration with optics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 smtClean="0"/>
              <a:t>Parameters: magnet length, position, </a:t>
            </a:r>
            <a:r>
              <a:rPr lang="en-GB" sz="2000" b="1" dirty="0" smtClean="0"/>
              <a:t>B</a:t>
            </a:r>
            <a:r>
              <a:rPr lang="en-GB" sz="2000" dirty="0" smtClean="0"/>
              <a:t>, absorber, quadrupole coils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 smtClean="0"/>
              <a:t>Spectrometer off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 smtClean="0"/>
              <a:t>(Half) Crossing angle 89.15 </a:t>
            </a:r>
            <a:r>
              <a:rPr lang="el-GR" sz="2000" dirty="0" smtClean="0"/>
              <a:t>μ</a:t>
            </a:r>
            <a:r>
              <a:rPr lang="en-GB" sz="2000" dirty="0" smtClean="0"/>
              <a:t>rad both horizontal and vertical crossing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 smtClean="0"/>
              <a:t>L integrated: 3 ab</a:t>
            </a:r>
            <a:r>
              <a:rPr lang="en-GB" sz="2000" baseline="30000" dirty="0" smtClean="0"/>
              <a:t>-1</a:t>
            </a:r>
            <a:r>
              <a:rPr lang="en-GB" sz="2000" dirty="0" smtClean="0"/>
              <a:t>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C</a:t>
            </a:r>
            <a:r>
              <a:rPr lang="en-GB" sz="2000" dirty="0" smtClean="0"/>
              <a:t>ross section : 108 </a:t>
            </a:r>
            <a:r>
              <a:rPr lang="en-GB" sz="2000" dirty="0" err="1" smtClean="0"/>
              <a:t>mbarn</a:t>
            </a:r>
            <a:endParaRPr lang="en-GB" sz="2000" dirty="0"/>
          </a:p>
        </p:txBody>
      </p:sp>
      <p:sp>
        <p:nvSpPr>
          <p:cNvPr id="7" name="Down Arrow 6"/>
          <p:cNvSpPr/>
          <p:nvPr/>
        </p:nvSpPr>
        <p:spPr bwMode="auto">
          <a:xfrm>
            <a:off x="2267744" y="3055433"/>
            <a:ext cx="331645" cy="1408960"/>
          </a:xfrm>
          <a:prstGeom prst="downArrow">
            <a:avLst/>
          </a:prstGeom>
          <a:noFill/>
          <a:ln w="508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6950983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The new triplet: dose</a:t>
            </a: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8741" y="5194189"/>
            <a:ext cx="2249969" cy="13416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32620" y="5201726"/>
            <a:ext cx="2182131" cy="13266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4332" y="5186652"/>
            <a:ext cx="2189668" cy="13416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6" name="Picture 6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4147" y="5229967"/>
            <a:ext cx="2147985" cy="13560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5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6580" y="1130880"/>
            <a:ext cx="2095813" cy="1324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4385" y="1150531"/>
            <a:ext cx="2227507" cy="13997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3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1654" y="1095724"/>
            <a:ext cx="2163542" cy="14824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4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14751" y="1107502"/>
            <a:ext cx="2189880" cy="129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8" name="Picture 8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7657" y="2455343"/>
            <a:ext cx="6336860" cy="25516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 rot="16200000">
            <a:off x="-465553" y="5591822"/>
            <a:ext cx="129100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/>
              <a:t>horizontal</a:t>
            </a:r>
            <a:endParaRPr lang="en-GB" sz="2000" dirty="0"/>
          </a:p>
        </p:txBody>
      </p:sp>
      <p:sp>
        <p:nvSpPr>
          <p:cNvPr id="18" name="TextBox 17"/>
          <p:cNvSpPr txBox="1"/>
          <p:nvPr/>
        </p:nvSpPr>
        <p:spPr>
          <a:xfrm rot="16200000">
            <a:off x="-306504" y="1547865"/>
            <a:ext cx="10746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/>
              <a:t>vertical</a:t>
            </a:r>
            <a:endParaRPr lang="en-GB" sz="2000" dirty="0"/>
          </a:p>
        </p:txBody>
      </p:sp>
      <p:cxnSp>
        <p:nvCxnSpPr>
          <p:cNvPr id="7" name="Straight Connector 6"/>
          <p:cNvCxnSpPr/>
          <p:nvPr/>
        </p:nvCxnSpPr>
        <p:spPr bwMode="auto">
          <a:xfrm>
            <a:off x="1413000" y="2043664"/>
            <a:ext cx="746732" cy="1385336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1" name="Straight Connector 20"/>
          <p:cNvCxnSpPr/>
          <p:nvPr/>
        </p:nvCxnSpPr>
        <p:spPr bwMode="auto">
          <a:xfrm flipV="1">
            <a:off x="1547664" y="3675301"/>
            <a:ext cx="720080" cy="176992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6" name="Straight Connector 25"/>
          <p:cNvCxnSpPr/>
          <p:nvPr/>
        </p:nvCxnSpPr>
        <p:spPr bwMode="auto">
          <a:xfrm flipH="1">
            <a:off x="3419872" y="2285256"/>
            <a:ext cx="183599" cy="171980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8" name="Straight Connector 27"/>
          <p:cNvCxnSpPr/>
          <p:nvPr/>
        </p:nvCxnSpPr>
        <p:spPr bwMode="auto">
          <a:xfrm flipH="1">
            <a:off x="4355976" y="2043664"/>
            <a:ext cx="1467710" cy="1687509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1" name="Straight Connector 30"/>
          <p:cNvCxnSpPr/>
          <p:nvPr/>
        </p:nvCxnSpPr>
        <p:spPr bwMode="auto">
          <a:xfrm flipH="1">
            <a:off x="5580112" y="1916832"/>
            <a:ext cx="2232250" cy="1758469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5" name="Straight Connector 34"/>
          <p:cNvCxnSpPr/>
          <p:nvPr/>
        </p:nvCxnSpPr>
        <p:spPr bwMode="auto">
          <a:xfrm flipH="1" flipV="1">
            <a:off x="4139952" y="4101724"/>
            <a:ext cx="1836134" cy="141433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7" name="Straight Connector 36"/>
          <p:cNvCxnSpPr/>
          <p:nvPr/>
        </p:nvCxnSpPr>
        <p:spPr bwMode="auto">
          <a:xfrm flipH="1" flipV="1">
            <a:off x="5724128" y="4101724"/>
            <a:ext cx="1944217" cy="141433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9" name="Straight Connector 38"/>
          <p:cNvCxnSpPr/>
          <p:nvPr/>
        </p:nvCxnSpPr>
        <p:spPr bwMode="auto">
          <a:xfrm flipH="1" flipV="1">
            <a:off x="3419872" y="4365104"/>
            <a:ext cx="253553" cy="1008112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" name="TextBox 1"/>
          <p:cNvSpPr txBox="1"/>
          <p:nvPr/>
        </p:nvSpPr>
        <p:spPr>
          <a:xfrm>
            <a:off x="7380312" y="2725401"/>
            <a:ext cx="152739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/>
              <a:t>Localized maxima at a single side of the magnet </a:t>
            </a:r>
            <a:endParaRPr lang="en-GB" sz="2000" dirty="0"/>
          </a:p>
        </p:txBody>
      </p:sp>
      <p:sp>
        <p:nvSpPr>
          <p:cNvPr id="19" name="Down Arrow 18"/>
          <p:cNvSpPr/>
          <p:nvPr/>
        </p:nvSpPr>
        <p:spPr bwMode="auto">
          <a:xfrm rot="10800000">
            <a:off x="7810937" y="2064555"/>
            <a:ext cx="331645" cy="671776"/>
          </a:xfrm>
          <a:prstGeom prst="downArrow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2" name="Down Arrow 31"/>
          <p:cNvSpPr/>
          <p:nvPr/>
        </p:nvSpPr>
        <p:spPr bwMode="auto">
          <a:xfrm>
            <a:off x="7479293" y="4664393"/>
            <a:ext cx="331645" cy="965655"/>
          </a:xfrm>
          <a:prstGeom prst="downArrow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1619672" y="1124744"/>
            <a:ext cx="8640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b="1" dirty="0" smtClean="0"/>
              <a:t>Q1</a:t>
            </a:r>
            <a:endParaRPr lang="en-GB" sz="2000" b="1" dirty="0"/>
          </a:p>
        </p:txBody>
      </p:sp>
      <p:sp>
        <p:nvSpPr>
          <p:cNvPr id="34" name="TextBox 33"/>
          <p:cNvSpPr txBox="1"/>
          <p:nvPr/>
        </p:nvSpPr>
        <p:spPr>
          <a:xfrm>
            <a:off x="3721818" y="1124744"/>
            <a:ext cx="85018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 smtClean="0"/>
              <a:t>Q2A</a:t>
            </a:r>
            <a:endParaRPr lang="en-GB" sz="2000" b="1" dirty="0"/>
          </a:p>
        </p:txBody>
      </p:sp>
      <p:sp>
        <p:nvSpPr>
          <p:cNvPr id="36" name="TextBox 35"/>
          <p:cNvSpPr txBox="1"/>
          <p:nvPr/>
        </p:nvSpPr>
        <p:spPr>
          <a:xfrm>
            <a:off x="5868144" y="1095127"/>
            <a:ext cx="7920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 smtClean="0"/>
              <a:t>Q2B</a:t>
            </a:r>
            <a:endParaRPr lang="en-GB" sz="2000" b="1" dirty="0"/>
          </a:p>
        </p:txBody>
      </p:sp>
      <p:sp>
        <p:nvSpPr>
          <p:cNvPr id="38" name="TextBox 37"/>
          <p:cNvSpPr txBox="1"/>
          <p:nvPr/>
        </p:nvSpPr>
        <p:spPr>
          <a:xfrm>
            <a:off x="8229812" y="1052736"/>
            <a:ext cx="67789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 smtClean="0"/>
              <a:t>Q3</a:t>
            </a:r>
            <a:endParaRPr lang="en-GB" sz="2000" b="1" dirty="0"/>
          </a:p>
        </p:txBody>
      </p:sp>
      <p:sp>
        <p:nvSpPr>
          <p:cNvPr id="40" name="TextBox 39"/>
          <p:cNvSpPr txBox="1"/>
          <p:nvPr/>
        </p:nvSpPr>
        <p:spPr>
          <a:xfrm>
            <a:off x="1568822" y="5199583"/>
            <a:ext cx="8640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b="1" dirty="0" smtClean="0"/>
              <a:t>Q1</a:t>
            </a:r>
            <a:endParaRPr lang="en-GB" sz="2000" b="1" dirty="0"/>
          </a:p>
        </p:txBody>
      </p:sp>
      <p:sp>
        <p:nvSpPr>
          <p:cNvPr id="41" name="TextBox 40"/>
          <p:cNvSpPr txBox="1"/>
          <p:nvPr/>
        </p:nvSpPr>
        <p:spPr>
          <a:xfrm>
            <a:off x="3758042" y="5186103"/>
            <a:ext cx="85018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 smtClean="0"/>
              <a:t>Q2A</a:t>
            </a:r>
            <a:endParaRPr lang="en-GB" sz="2000" b="1" dirty="0"/>
          </a:p>
        </p:txBody>
      </p:sp>
      <p:sp>
        <p:nvSpPr>
          <p:cNvPr id="42" name="TextBox 41"/>
          <p:cNvSpPr txBox="1"/>
          <p:nvPr/>
        </p:nvSpPr>
        <p:spPr>
          <a:xfrm>
            <a:off x="5868144" y="5169966"/>
            <a:ext cx="7920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 smtClean="0"/>
              <a:t>Q2B</a:t>
            </a:r>
            <a:endParaRPr lang="en-GB" sz="2000" b="1" dirty="0"/>
          </a:p>
        </p:txBody>
      </p:sp>
      <p:sp>
        <p:nvSpPr>
          <p:cNvPr id="43" name="TextBox 42"/>
          <p:cNvSpPr txBox="1"/>
          <p:nvPr/>
        </p:nvSpPr>
        <p:spPr>
          <a:xfrm>
            <a:off x="8316416" y="5154881"/>
            <a:ext cx="67789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 smtClean="0"/>
              <a:t>Q3</a:t>
            </a:r>
            <a:endParaRPr lang="en-GB" sz="2000" b="1" dirty="0"/>
          </a:p>
        </p:txBody>
      </p:sp>
    </p:spTree>
    <p:extLst>
      <p:ext uri="{BB962C8B-B14F-4D97-AF65-F5344CB8AC3E}">
        <p14:creationId xmlns:p14="http://schemas.microsoft.com/office/powerpoint/2010/main" val="36591099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9" grpId="0" animBg="1"/>
      <p:bldP spid="3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02005" y="1098596"/>
            <a:ext cx="4631854" cy="15237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Variation of the absorber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39749" y="824763"/>
            <a:ext cx="42884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/>
              <a:t>This case is limited in acceptance</a:t>
            </a:r>
            <a:endParaRPr lang="en-GB" sz="2000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67022" y="4935160"/>
            <a:ext cx="4776978" cy="15842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7135" y="3379660"/>
            <a:ext cx="4752790" cy="15479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931565" y="1556792"/>
            <a:ext cx="25922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/>
              <a:t>r = 3.45 cm, A = 12</a:t>
            </a:r>
            <a:r>
              <a:rPr lang="el-GR" sz="2000" dirty="0" smtClean="0"/>
              <a:t>σ</a:t>
            </a:r>
            <a:endParaRPr lang="en-GB" sz="2000" dirty="0"/>
          </a:p>
        </p:txBody>
      </p:sp>
      <p:sp>
        <p:nvSpPr>
          <p:cNvPr id="10" name="TextBox 9"/>
          <p:cNvSpPr txBox="1"/>
          <p:nvPr/>
        </p:nvSpPr>
        <p:spPr>
          <a:xfrm>
            <a:off x="951582" y="3820978"/>
            <a:ext cx="255225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r</a:t>
            </a:r>
            <a:r>
              <a:rPr lang="en-GB" sz="2000" dirty="0" smtClean="0"/>
              <a:t> = 4.0 cm, A = 16</a:t>
            </a:r>
            <a:r>
              <a:rPr lang="el-GR" sz="2000" dirty="0" smtClean="0"/>
              <a:t>σ</a:t>
            </a:r>
            <a:endParaRPr lang="en-GB" sz="2000" dirty="0"/>
          </a:p>
        </p:txBody>
      </p:sp>
      <p:sp>
        <p:nvSpPr>
          <p:cNvPr id="11" name="TextBox 10"/>
          <p:cNvSpPr txBox="1"/>
          <p:nvPr/>
        </p:nvSpPr>
        <p:spPr>
          <a:xfrm>
            <a:off x="931565" y="5333146"/>
            <a:ext cx="278279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/>
              <a:t>r = 4.5 cm, A = 19</a:t>
            </a:r>
            <a:r>
              <a:rPr lang="el-GR" sz="2000" dirty="0" smtClean="0"/>
              <a:t>σ</a:t>
            </a:r>
            <a:endParaRPr lang="en-GB" sz="2000" dirty="0"/>
          </a:p>
        </p:txBody>
      </p:sp>
      <p:sp>
        <p:nvSpPr>
          <p:cNvPr id="12" name="TextBox 11"/>
          <p:cNvSpPr txBox="1"/>
          <p:nvPr/>
        </p:nvSpPr>
        <p:spPr>
          <a:xfrm>
            <a:off x="179512" y="2600819"/>
            <a:ext cx="592236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/>
              <a:t>Other </a:t>
            </a:r>
            <a:r>
              <a:rPr lang="en-GB" sz="2000" dirty="0"/>
              <a:t>two cases have been simulated. Same magnets, varying the thickness of the absorber.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5168925" y="1086098"/>
            <a:ext cx="6480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b="1" dirty="0" smtClean="0"/>
              <a:t>Q1</a:t>
            </a:r>
            <a:endParaRPr lang="en-GB" sz="20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6840910" y="1065924"/>
            <a:ext cx="111462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 smtClean="0"/>
              <a:t>Q2-Q3</a:t>
            </a:r>
            <a:endParaRPr lang="en-GB" sz="20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4929837" y="3367457"/>
            <a:ext cx="89977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b="1" dirty="0" smtClean="0"/>
              <a:t>Q1</a:t>
            </a:r>
            <a:endParaRPr lang="en-GB" sz="2000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6723121" y="3379660"/>
            <a:ext cx="9452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 smtClean="0"/>
              <a:t>Q2-Q3</a:t>
            </a:r>
            <a:endParaRPr lang="en-GB" sz="2000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4932040" y="4943774"/>
            <a:ext cx="89977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b="1" dirty="0" smtClean="0"/>
              <a:t>Q1</a:t>
            </a:r>
            <a:endParaRPr lang="en-GB" sz="2000" b="1" dirty="0"/>
          </a:p>
        </p:txBody>
      </p:sp>
      <p:sp>
        <p:nvSpPr>
          <p:cNvPr id="18" name="TextBox 17"/>
          <p:cNvSpPr txBox="1"/>
          <p:nvPr/>
        </p:nvSpPr>
        <p:spPr>
          <a:xfrm>
            <a:off x="6821384" y="4918985"/>
            <a:ext cx="95282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 smtClean="0"/>
              <a:t>Q2-Q3</a:t>
            </a:r>
            <a:endParaRPr lang="en-GB" sz="2000" b="1" dirty="0"/>
          </a:p>
        </p:txBody>
      </p:sp>
    </p:spTree>
    <p:extLst>
      <p:ext uri="{BB962C8B-B14F-4D97-AF65-F5344CB8AC3E}">
        <p14:creationId xmlns:p14="http://schemas.microsoft.com/office/powerpoint/2010/main" val="158531986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5_JAI">
  <a:themeElements>
    <a:clrScheme name="JAI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JAI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JAI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JAI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8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0000FF"/>
        </a:hlink>
        <a:folHlink>
          <a:srgbClr val="FF33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841</Words>
  <Application>Microsoft Office PowerPoint</Application>
  <PresentationFormat>On-screen Show (4:3)</PresentationFormat>
  <Paragraphs>182</Paragraphs>
  <Slides>15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5_JAI</vt:lpstr>
      <vt:lpstr>FLUKA studies on alternative designs</vt:lpstr>
      <vt:lpstr>The new triplet</vt:lpstr>
      <vt:lpstr>The new triplet</vt:lpstr>
      <vt:lpstr>The new triplet</vt:lpstr>
      <vt:lpstr>The new triplet</vt:lpstr>
      <vt:lpstr>The new triplet</vt:lpstr>
      <vt:lpstr>FLUKA simulations</vt:lpstr>
      <vt:lpstr>The new triplet: dose</vt:lpstr>
      <vt:lpstr>Variation of the absorber</vt:lpstr>
      <vt:lpstr>Variation of the absorber: dose</vt:lpstr>
      <vt:lpstr>Variation of the absorber: dose</vt:lpstr>
      <vt:lpstr>Variation of the absorber: dose</vt:lpstr>
      <vt:lpstr>Other studies</vt:lpstr>
      <vt:lpstr>Other studies</vt:lpstr>
      <vt:lpstr>Conclusions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2013-08-31T11:01:27Z</dcterms:created>
  <dcterms:modified xsi:type="dcterms:W3CDTF">2016-11-25T09:52:41Z</dcterms:modified>
</cp:coreProperties>
</file>