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7"/>
  </p:notesMasterIdLst>
  <p:sldIdLst>
    <p:sldId id="377" r:id="rId2"/>
    <p:sldId id="366" r:id="rId3"/>
    <p:sldId id="372" r:id="rId4"/>
    <p:sldId id="367" r:id="rId5"/>
    <p:sldId id="368" r:id="rId6"/>
    <p:sldId id="369" r:id="rId7"/>
    <p:sldId id="371" r:id="rId8"/>
    <p:sldId id="364" r:id="rId9"/>
    <p:sldId id="374" r:id="rId10"/>
    <p:sldId id="373" r:id="rId11"/>
    <p:sldId id="375" r:id="rId12"/>
    <p:sldId id="380" r:id="rId13"/>
    <p:sldId id="378" r:id="rId14"/>
    <p:sldId id="376" r:id="rId15"/>
    <p:sldId id="370" r:id="rId16"/>
  </p:sldIdLst>
  <p:sldSz cx="10080625" cy="7559675"/>
  <p:notesSz cx="7772400" cy="100584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120" d="100"/>
          <a:sy n="120" d="100"/>
        </p:scale>
        <p:origin x="270" y="1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730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37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67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smtClean="0">
                <a:latin typeface="Luxi Sans" charset="0"/>
              </a:rPr>
              <a:t>11</a:t>
            </a:r>
            <a:r>
              <a:rPr lang="en-GB" sz="1400" i="1" baseline="30000" dirty="0" smtClean="0">
                <a:latin typeface="Luxi Sans" charset="0"/>
              </a:rPr>
              <a:t>th</a:t>
            </a:r>
            <a:r>
              <a:rPr lang="en-GB" sz="1400" i="1" dirty="0" smtClean="0">
                <a:latin typeface="Luxi Sans" charset="0"/>
              </a:rPr>
              <a:t>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smtClean="0">
                <a:latin typeface="Luxi Sans" charset="0"/>
              </a:rPr>
              <a:t> Day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26 April 2017      </a:t>
            </a:r>
            <a:r>
              <a:rPr lang="en-GB" sz="1400" i="1" dirty="0" smtClean="0">
                <a:latin typeface="Luxi Sans" charset="0"/>
              </a:rPr>
              <a:t>                        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CERN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groups/8511060/member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www.linkedin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/>
              <a:t>	</a:t>
            </a:r>
            <a:r>
              <a:rPr lang="en-US" sz="4800" dirty="0" smtClean="0"/>
              <a:t>			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942204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Started October 2007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after CERN </a:t>
            </a:r>
            <a:r>
              <a:rPr lang="en-US" dirty="0">
                <a:latin typeface="" pitchFamily="16"/>
              </a:rPr>
              <a:t>visit of State Secretary Meyer-</a:t>
            </a:r>
            <a:r>
              <a:rPr lang="en-US" dirty="0" err="1">
                <a:latin typeface="" pitchFamily="16"/>
              </a:rPr>
              <a:t>Krahmer</a:t>
            </a:r>
            <a:r>
              <a:rPr lang="en-US" dirty="0">
                <a:latin typeface="" pitchFamily="16"/>
              </a:rPr>
              <a:t> from </a:t>
            </a:r>
            <a:r>
              <a:rPr lang="en-US" dirty="0" smtClean="0">
                <a:latin typeface="" pitchFamily="16"/>
              </a:rPr>
              <a:t>German BMBF (Federal Ministry of </a:t>
            </a:r>
            <a:r>
              <a:rPr lang="en-US" dirty="0">
                <a:latin typeface="" pitchFamily="16"/>
              </a:rPr>
              <a:t>Education and Research</a:t>
            </a:r>
            <a:r>
              <a:rPr lang="en-US" dirty="0" smtClean="0">
                <a:latin typeface="" pitchFamily="16"/>
              </a:rPr>
              <a:t>)</a:t>
            </a:r>
          </a:p>
          <a:p>
            <a:pPr lvl="1"/>
            <a:r>
              <a:rPr lang="en-US" dirty="0">
                <a:latin typeface="" pitchFamily="16"/>
              </a:rPr>
              <a:t>s</a:t>
            </a:r>
            <a:r>
              <a:rPr lang="en-US" dirty="0" smtClean="0">
                <a:latin typeface="" pitchFamily="16"/>
              </a:rPr>
              <a:t>pecial German Doctoral Student Programme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in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addition to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the existing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CERN Doctoral Student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Programme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(almost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 identical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conditions except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funding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(subsistence)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BMBF, also extra funds for travel to Germany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mid- </a:t>
            </a:r>
            <a:r>
              <a:rPr lang="en-US" dirty="0">
                <a:solidFill>
                  <a:schemeClr val="tx1"/>
                </a:solidFill>
                <a:latin typeface="" pitchFamily="16"/>
              </a:rPr>
              <a:t>and long term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goals</a:t>
            </a:r>
            <a:endParaRPr lang="en-US" dirty="0">
              <a:solidFill>
                <a:schemeClr val="tx1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long-term: more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staff at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CERN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presently only  ~7.0%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German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staff (177/2532), but 20.4% contribution of DE to CERN budget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3"/>
            <a:r>
              <a:rPr lang="en-US" dirty="0" smtClean="0">
                <a:solidFill>
                  <a:srgbClr val="002060"/>
                </a:solidFill>
                <a:latin typeface="" pitchFamily="16"/>
              </a:rPr>
              <a:t>IT: 11.6% (10.6% contribution), GB: 8.1% (15.1% contribution), ES: 6.4% (7.2% contribution)</a:t>
            </a:r>
            <a:endParaRPr lang="en-US" dirty="0">
              <a:solidFill>
                <a:srgbClr val="002060"/>
              </a:solidFill>
              <a:latin typeface="" pitchFamily="16"/>
            </a:endParaRPr>
          </a:p>
          <a:p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3 parties involved: BMBF – </a:t>
            </a:r>
            <a:r>
              <a:rPr lang="en-US" dirty="0" smtClean="0">
                <a:latin typeface="" pitchFamily="16"/>
              </a:rPr>
              <a:t>CERN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 – DESY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Programme Coordination by DESY (Manfred Fleischer)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+ local Coordinator at CERN (MH)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</a:t>
            </a:r>
            <a:r>
              <a:rPr lang="en-US" smtClean="0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significant increase of DE Fellows by former </a:t>
            </a:r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</a:p>
          <a:p>
            <a:pPr lvl="2"/>
            <a:r>
              <a:rPr lang="en-US" dirty="0" smtClean="0"/>
              <a:t>about 40% of German Applied Fellows are former </a:t>
            </a:r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0"/>
          <a:stretch/>
        </p:blipFill>
        <p:spPr>
          <a:xfrm>
            <a:off x="1223888" y="2018629"/>
            <a:ext cx="7920880" cy="52127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664000" y="2376000"/>
            <a:ext cx="3132000" cy="215701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without</a:t>
            </a:r>
            <a:r>
              <a:rPr lang="de-DE" dirty="0" smtClean="0"/>
              <a:t> </a:t>
            </a:r>
            <a:r>
              <a:rPr lang="en-US" dirty="0" smtClean="0"/>
              <a:t>additional</a:t>
            </a:r>
            <a:r>
              <a:rPr lang="de-DE" dirty="0" smtClean="0"/>
              <a:t> </a:t>
            </a:r>
            <a:r>
              <a:rPr lang="en-US" dirty="0" smtClean="0"/>
              <a:t>former </a:t>
            </a:r>
            <a:r>
              <a:rPr lang="en-US" dirty="0" err="1" smtClean="0"/>
              <a:t>Gentner</a:t>
            </a:r>
            <a:r>
              <a:rPr lang="en-US" dirty="0" smtClean="0"/>
              <a:t> Students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fraction of German Fellows w.r.t. to all Member States would be ~8% now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1"/>
          <a:stretch/>
        </p:blipFill>
        <p:spPr>
          <a:xfrm>
            <a:off x="1031258" y="1963441"/>
            <a:ext cx="7897486" cy="51958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2088000" y="2664000"/>
            <a:ext cx="4078224" cy="21602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LinkedIn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3"/>
              </a:rPr>
              <a:t>Gentner</a:t>
            </a:r>
            <a:r>
              <a:rPr lang="en-US" dirty="0" smtClean="0">
                <a:hlinkClick r:id="rId3"/>
              </a:rPr>
              <a:t> Group @ LinkedIn </a:t>
            </a:r>
            <a:r>
              <a:rPr lang="en-US" dirty="0" smtClean="0"/>
              <a:t>(active + former Students)</a:t>
            </a:r>
          </a:p>
          <a:p>
            <a:pPr lvl="1"/>
            <a:r>
              <a:rPr lang="en-US" dirty="0" smtClean="0"/>
              <a:t>52 of 114 active + former Students are at </a:t>
            </a:r>
            <a:r>
              <a:rPr lang="en-US" dirty="0" smtClean="0">
                <a:hlinkClick r:id="rId4"/>
              </a:rPr>
              <a:t>LinkedIn</a:t>
            </a:r>
            <a:r>
              <a:rPr lang="en-US" dirty="0"/>
              <a:t> professional network</a:t>
            </a:r>
            <a:endParaRPr lang="en-US" dirty="0" smtClean="0"/>
          </a:p>
          <a:p>
            <a:pPr lvl="2"/>
            <a:r>
              <a:rPr lang="en-US" dirty="0" smtClean="0"/>
              <a:t>presently 37 Students in </a:t>
            </a:r>
            <a:r>
              <a:rPr lang="en-US" dirty="0" err="1" smtClean="0"/>
              <a:t>Gentner</a:t>
            </a:r>
            <a:r>
              <a:rPr lang="en-US" dirty="0" smtClean="0"/>
              <a:t> Group, more to come</a:t>
            </a:r>
          </a:p>
          <a:p>
            <a:pPr lvl="2"/>
            <a:r>
              <a:rPr lang="en-US" dirty="0" smtClean="0"/>
              <a:t>important to follow whereabouts of former Students (feedback to BMBF!)</a:t>
            </a:r>
          </a:p>
          <a:p>
            <a:pPr lvl="2"/>
            <a:r>
              <a:rPr lang="en-US" dirty="0" smtClean="0"/>
              <a:t>+ good way to stay connected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905" y="3180963"/>
            <a:ext cx="6120679" cy="39500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19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News and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</a:t>
            </a:r>
          </a:p>
          <a:p>
            <a:pPr lvl="1"/>
            <a:r>
              <a:rPr lang="en-US" dirty="0" smtClean="0"/>
              <a:t>travel to home university constantly used (stable over years)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rend since 2015:</a:t>
            </a:r>
          </a:p>
          <a:p>
            <a:pPr lvl="2"/>
            <a:r>
              <a:rPr lang="en-US" dirty="0" smtClean="0"/>
              <a:t>~25% less travel to DPG Physical Society Spring Meetings + other national society meetings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please make use of these opportunities, funding available and should be used!</a:t>
            </a:r>
          </a:p>
          <a:p>
            <a:r>
              <a:rPr lang="en-US" dirty="0">
                <a:sym typeface="Wingdings" panose="05000000000000000000" pitchFamily="2" charset="2"/>
              </a:rPr>
              <a:t>Advertisement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</a:t>
            </a:r>
            <a:r>
              <a:rPr lang="en-US" dirty="0" smtClean="0">
                <a:sym typeface="Wingdings" panose="05000000000000000000" pitchFamily="2" charset="2"/>
              </a:rPr>
              <a:t>o. of applicants from Germany ~stable, but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more applicants welcome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distribute flyers, brochures + posters when travelling to home university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pick-up in my office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Very </a:t>
            </a:r>
            <a:r>
              <a:rPr lang="en-US" dirty="0" smtClean="0">
                <a:sym typeface="Wingdings" panose="05000000000000000000" pitchFamily="2" charset="2"/>
              </a:rPr>
              <a:t>important!!!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when finishing  please keep me informed on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your further whereabouts </a:t>
            </a:r>
            <a:r>
              <a:rPr lang="en-US" dirty="0" smtClean="0">
                <a:sym typeface="Wingdings" panose="05000000000000000000" pitchFamily="2" charset="2"/>
              </a:rPr>
              <a:t>+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pload your thesis to CDS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key figures needed for BMBF indicating the Programme success!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86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Gentner Programme </a:t>
            </a:r>
            <a:r>
              <a:rPr lang="de-DE" dirty="0" smtClean="0"/>
              <a:t>Extension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Present Gentner agreement ends in December 2017</a:t>
            </a:r>
          </a:p>
          <a:p>
            <a:pPr lvl="1"/>
            <a:r>
              <a:rPr lang="de-DE" dirty="0" smtClean="0"/>
              <a:t>renewal </a:t>
            </a:r>
            <a:r>
              <a:rPr lang="de-DE" dirty="0" smtClean="0"/>
              <a:t>needed beyond 2017</a:t>
            </a:r>
          </a:p>
          <a:p>
            <a:pPr lvl="1"/>
            <a:r>
              <a:rPr lang="de-DE" dirty="0" smtClean="0"/>
              <a:t>extension procedure started at last Gentner Day in October </a:t>
            </a:r>
            <a:r>
              <a:rPr lang="de-DE" dirty="0" smtClean="0"/>
              <a:t>2016 (Poster </a:t>
            </a:r>
            <a:r>
              <a:rPr lang="de-DE" dirty="0" smtClean="0"/>
              <a:t>Session visited by BMBF)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VERY GOOD NEWS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agreement extension between </a:t>
            </a:r>
            <a:r>
              <a:rPr lang="de-DE" dirty="0" smtClean="0">
                <a:solidFill>
                  <a:srgbClr val="FF0000"/>
                </a:solidFill>
              </a:rPr>
              <a:t>BMBF – CERN – DESY has been SIGNED by all parties!</a:t>
            </a:r>
          </a:p>
          <a:p>
            <a:r>
              <a:rPr lang="de-DE" dirty="0" smtClean="0"/>
              <a:t>New agreement valid 3 years + 3x1 years </a:t>
            </a:r>
            <a:r>
              <a:rPr lang="de-DE" dirty="0" smtClean="0">
                <a:sym typeface="Wingdings" panose="05000000000000000000" pitchFamily="2" charset="2"/>
              </a:rPr>
              <a:t> end of 2023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i</a:t>
            </a:r>
            <a:r>
              <a:rPr lang="de-DE" dirty="0" smtClean="0">
                <a:sym typeface="Wingdings" panose="05000000000000000000" pitchFamily="2" charset="2"/>
              </a:rPr>
              <a:t>dentical </a:t>
            </a:r>
            <a:r>
              <a:rPr lang="de-DE" dirty="0" smtClean="0">
                <a:sym typeface="Wingdings" panose="05000000000000000000" pitchFamily="2" charset="2"/>
              </a:rPr>
              <a:t>conditions (e.g. students to be enrolled in DE, EU citizenship)</a:t>
            </a:r>
            <a:endParaRPr lang="de-DE" dirty="0"/>
          </a:p>
          <a:p>
            <a:r>
              <a:rPr lang="de-DE" dirty="0" smtClean="0"/>
              <a:t>Funding increased to </a:t>
            </a:r>
            <a:r>
              <a:rPr lang="de-DE" dirty="0" smtClean="0">
                <a:sym typeface="Wingdings" panose="05000000000000000000" pitchFamily="2" charset="2"/>
              </a:rPr>
              <a:t>1.95 </a:t>
            </a:r>
            <a:r>
              <a:rPr lang="de-DE" dirty="0" smtClean="0"/>
              <a:t>M€/year</a:t>
            </a:r>
            <a:r>
              <a:rPr lang="de-DE" dirty="0"/>
              <a:t> </a:t>
            </a:r>
            <a:r>
              <a:rPr lang="de-DE" dirty="0" smtClean="0"/>
              <a:t>(+13.4%)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ew funding </a:t>
            </a:r>
            <a:r>
              <a:rPr lang="en-US" dirty="0" smtClean="0"/>
              <a:t>based</a:t>
            </a:r>
            <a:r>
              <a:rPr lang="de-DE" dirty="0" smtClean="0"/>
              <a:t> </a:t>
            </a:r>
            <a:r>
              <a:rPr lang="de-DE" dirty="0" smtClean="0"/>
              <a:t>on 1 € </a:t>
            </a:r>
            <a:r>
              <a:rPr lang="en-US" dirty="0" smtClean="0"/>
              <a:t>= 1.07 CHF</a:t>
            </a:r>
          </a:p>
          <a:p>
            <a:pPr lvl="1"/>
            <a:r>
              <a:rPr lang="en-US" dirty="0" smtClean="0"/>
              <a:t>sufficient for (on average) </a:t>
            </a:r>
            <a:r>
              <a:rPr lang="de-DE" dirty="0" smtClean="0"/>
              <a:t>39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foreseen</a:t>
            </a:r>
            <a:r>
              <a:rPr lang="de-DE" dirty="0" smtClean="0"/>
              <a:t> in initial Programme</a:t>
            </a:r>
          </a:p>
        </p:txBody>
      </p:sp>
    </p:spTree>
    <p:extLst>
      <p:ext uri="{BB962C8B-B14F-4D97-AF65-F5344CB8AC3E}">
        <p14:creationId xmlns:p14="http://schemas.microsoft.com/office/powerpoint/2010/main" val="2000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09" b="1738"/>
          <a:stretch/>
        </p:blipFill>
        <p:spPr>
          <a:xfrm rot="5400000">
            <a:off x="6630616" y="4277768"/>
            <a:ext cx="3486843" cy="24909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 </a:t>
            </a:r>
            <a:r>
              <a:rPr lang="de-DE" err="1" smtClean="0"/>
              <a:t>Gentner</a:t>
            </a:r>
            <a:r>
              <a:rPr lang="de-DE" smtClean="0"/>
              <a:t> Programme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" t="7980" r="7060"/>
          <a:stretch/>
        </p:blipFill>
        <p:spPr>
          <a:xfrm>
            <a:off x="647824" y="915302"/>
            <a:ext cx="5083863" cy="61769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 rot="-600000">
            <a:off x="5910787" y="1074607"/>
            <a:ext cx="3613362" cy="29177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Next </a:t>
            </a:r>
            <a:r>
              <a:rPr lang="en-US" b="1" dirty="0" err="1" smtClean="0">
                <a:solidFill>
                  <a:srgbClr val="FF0000"/>
                </a:solidFill>
              </a:rPr>
              <a:t>Gentner</a:t>
            </a:r>
            <a:r>
              <a:rPr lang="en-US" b="1" dirty="0" smtClean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25 October 2017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10 YEARS of GENTNER PROGRAMME!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Prolongation by further 6 years until 2023 JUST SIGNED!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smtClean="0"/>
              <a:t>Status </a:t>
            </a:r>
            <a:r>
              <a:rPr lang="en-US" err="1" smtClean="0"/>
              <a:t>Gentner</a:t>
            </a:r>
            <a:r>
              <a:rPr lang="en-US" smtClean="0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Presently</a:t>
            </a:r>
            <a:r>
              <a:rPr lang="de-DE" dirty="0" smtClean="0"/>
              <a:t> 32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sz="2000" dirty="0" smtClean="0"/>
              <a:t>(</a:t>
            </a:r>
            <a:r>
              <a:rPr lang="de-DE" sz="2000" dirty="0"/>
              <a:t>9</a:t>
            </a:r>
            <a:r>
              <a:rPr lang="de-DE" sz="2000" dirty="0" smtClean="0"/>
              <a:t> </a:t>
            </a:r>
            <a:r>
              <a:rPr lang="de-DE" sz="2000" dirty="0" err="1" smtClean="0"/>
              <a:t>female</a:t>
            </a:r>
            <a:r>
              <a:rPr lang="de-DE" sz="2000" dirty="0" smtClean="0"/>
              <a:t> = 28%)</a:t>
            </a:r>
            <a:endParaRPr lang="de-DE" sz="2000" dirty="0"/>
          </a:p>
          <a:p>
            <a:pPr lvl="2"/>
            <a:r>
              <a:rPr lang="de-DE" dirty="0"/>
              <a:t>+ 7</a:t>
            </a:r>
            <a:r>
              <a:rPr lang="de-DE" dirty="0" smtClean="0"/>
              <a:t> Germans in </a:t>
            </a:r>
            <a:r>
              <a:rPr lang="de-DE" dirty="0" err="1" smtClean="0"/>
              <a:t>regular</a:t>
            </a:r>
            <a:r>
              <a:rPr lang="de-DE" dirty="0" smtClean="0"/>
              <a:t> </a:t>
            </a:r>
            <a:r>
              <a:rPr lang="de-DE" dirty="0"/>
              <a:t>CERN </a:t>
            </a:r>
            <a:r>
              <a:rPr lang="de-DE" dirty="0" smtClean="0"/>
              <a:t>Programme</a:t>
            </a:r>
          </a:p>
          <a:p>
            <a:pPr lvl="2"/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~</a:t>
            </a:r>
            <a:r>
              <a:rPr lang="de-DE" dirty="0" err="1" smtClean="0"/>
              <a:t>stable</a:t>
            </a:r>
            <a:r>
              <a:rPr lang="de-DE" dirty="0" smtClean="0"/>
              <a:t> 2011 – 2015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8"/>
          <a:stretch/>
        </p:blipFill>
        <p:spPr>
          <a:xfrm>
            <a:off x="1194979" y="2411685"/>
            <a:ext cx="7157129" cy="4821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 bwMode="auto">
          <a:xfrm flipH="1">
            <a:off x="7791132" y="2837317"/>
            <a:ext cx="576064" cy="438581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8367196" y="2555701"/>
            <a:ext cx="1713931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Slight drop in 2016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because of EUR/CHF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exchange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</a:rPr>
              <a:t>rate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Typically</a:t>
            </a:r>
            <a:r>
              <a:rPr lang="de-DE" dirty="0" smtClean="0"/>
              <a:t> ~21 </a:t>
            </a:r>
            <a:r>
              <a:rPr lang="de-DE" dirty="0" err="1" smtClean="0"/>
              <a:t>applicants</a:t>
            </a:r>
            <a:r>
              <a:rPr lang="de-DE" dirty="0" smtClean="0"/>
              <a:t>/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Germany </a:t>
            </a:r>
            <a:r>
              <a:rPr lang="de-DE" sz="2000" dirty="0" smtClean="0"/>
              <a:t>(~</a:t>
            </a:r>
            <a:r>
              <a:rPr lang="de-DE" sz="2000" dirty="0" err="1" smtClean="0"/>
              <a:t>stable</a:t>
            </a:r>
            <a:r>
              <a:rPr lang="de-DE" sz="2000" dirty="0" smtClean="0"/>
              <a:t> </a:t>
            </a:r>
            <a:r>
              <a:rPr lang="de-DE" sz="2000" dirty="0" err="1" smtClean="0"/>
              <a:t>since</a:t>
            </a:r>
            <a:r>
              <a:rPr lang="de-DE" sz="2000" dirty="0" smtClean="0"/>
              <a:t> 2008) </a:t>
            </a:r>
            <a:endParaRPr lang="de-DE" dirty="0" smtClean="0"/>
          </a:p>
          <a:p>
            <a:pPr lvl="2"/>
            <a:r>
              <a:rPr lang="de-DE" dirty="0" smtClean="0"/>
              <a:t>but </a:t>
            </a:r>
            <a:r>
              <a:rPr lang="de-DE" dirty="0" err="1" smtClean="0"/>
              <a:t>overall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raising</a:t>
            </a:r>
            <a:r>
              <a:rPr lang="de-DE" dirty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fraction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DE </a:t>
            </a:r>
            <a:r>
              <a:rPr lang="de-DE" dirty="0" err="1" smtClean="0">
                <a:sym typeface="Wingdings" panose="05000000000000000000" pitchFamily="2" charset="2"/>
              </a:rPr>
              <a:t>applications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went</a:t>
            </a:r>
            <a:r>
              <a:rPr lang="de-DE" dirty="0" smtClean="0">
                <a:sym typeface="Wingdings" panose="05000000000000000000" pitchFamily="2" charset="2"/>
              </a:rPr>
              <a:t> down</a:t>
            </a: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5"/>
          <a:stretch/>
        </p:blipFill>
        <p:spPr>
          <a:xfrm>
            <a:off x="1271742" y="2123654"/>
            <a:ext cx="7741381" cy="5105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Connector 5"/>
          <p:cNvCxnSpPr/>
          <p:nvPr/>
        </p:nvCxnSpPr>
        <p:spPr bwMode="auto">
          <a:xfrm>
            <a:off x="3888184" y="6547104"/>
            <a:ext cx="525658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9144768" y="6409374"/>
            <a:ext cx="576064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~21</a:t>
            </a:r>
            <a:endParaRPr lang="en-GB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Nationalities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at CERN</a:t>
            </a:r>
          </a:p>
          <a:p>
            <a:pPr lvl="1"/>
            <a:r>
              <a:rPr lang="de-DE" dirty="0" smtClean="0"/>
              <a:t>Italians (40 Students) + Germans (35 Students) are leading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84"/>
          <a:stretch/>
        </p:blipFill>
        <p:spPr>
          <a:xfrm>
            <a:off x="1516125" y="2123653"/>
            <a:ext cx="7604929" cy="51125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Institute Country </a:t>
            </a:r>
            <a:r>
              <a:rPr lang="de-DE" dirty="0" err="1" smtClean="0"/>
              <a:t>of</a:t>
            </a:r>
            <a:r>
              <a:rPr lang="de-DE" dirty="0" smtClean="0"/>
              <a:t> all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46/195 Students enrolled at German Universities (</a:t>
            </a:r>
            <a:r>
              <a:rPr lang="en-US" dirty="0" smtClean="0"/>
              <a:t>23.6%)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1"/>
          <a:stretch/>
        </p:blipFill>
        <p:spPr>
          <a:xfrm>
            <a:off x="1506464" y="2162465"/>
            <a:ext cx="7638303" cy="50768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12/16 German States</a:t>
            </a:r>
          </a:p>
          <a:p>
            <a:pPr lvl="2"/>
            <a:r>
              <a:rPr lang="de-DE" dirty="0" smtClean="0"/>
              <a:t>NRW and BW are</a:t>
            </a:r>
            <a:r>
              <a:rPr lang="de-DE" dirty="0"/>
              <a:t> </a:t>
            </a:r>
            <a:r>
              <a:rPr lang="de-DE" dirty="0" smtClean="0"/>
              <a:t>leading</a:t>
            </a:r>
          </a:p>
          <a:p>
            <a:pPr lvl="2"/>
            <a:r>
              <a:rPr lang="de-DE" dirty="0" err="1" smtClean="0"/>
              <a:t>only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(er) States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976416" y="1189038"/>
            <a:ext cx="3897834" cy="5942012"/>
          </a:xfrm>
        </p:spPr>
        <p:txBody>
          <a:bodyPr/>
          <a:lstStyle/>
          <a:p>
            <a:pPr lvl="1"/>
            <a:r>
              <a:rPr lang="en-US" dirty="0" smtClean="0"/>
              <a:t>coming from 31 different Universities in DE</a:t>
            </a:r>
          </a:p>
          <a:p>
            <a:pPr lvl="2"/>
            <a:r>
              <a:rPr lang="de-DE" dirty="0" smtClean="0"/>
              <a:t>also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university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CERN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  <a:r>
              <a:rPr lang="de-DE" dirty="0" err="1" smtClean="0"/>
              <a:t>beforehand</a:t>
            </a:r>
            <a:endParaRPr lang="en-US" dirty="0" smtClean="0"/>
          </a:p>
          <a:p>
            <a:pPr marL="935037" lvl="3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43%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Technical </a:t>
            </a:r>
            <a:r>
              <a:rPr lang="de-DE" dirty="0" err="1" smtClean="0"/>
              <a:t>Universities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0"/>
          <a:stretch/>
        </p:blipFill>
        <p:spPr>
          <a:xfrm>
            <a:off x="263264" y="1115541"/>
            <a:ext cx="5929176" cy="414323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5"/>
          <a:stretch/>
        </p:blipFill>
        <p:spPr>
          <a:xfrm>
            <a:off x="5778857" y="4355901"/>
            <a:ext cx="4181464" cy="28803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 rot="18900000">
            <a:off x="4276846" y="4231466"/>
            <a:ext cx="1834156" cy="2296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u="sng" dirty="0" smtClean="0">
                <a:solidFill>
                  <a:srgbClr val="FF0000"/>
                </a:solidFill>
              </a:rPr>
              <a:t>NEW:                                   </a:t>
            </a:r>
            <a:endParaRPr lang="en-GB" sz="1050" b="1" u="sng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871960" y="4931965"/>
            <a:ext cx="1248997" cy="390694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8900000">
            <a:off x="3340742" y="4231466"/>
            <a:ext cx="1834156" cy="2296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u="sng" dirty="0" smtClean="0">
                <a:solidFill>
                  <a:srgbClr val="FF0000"/>
                </a:solidFill>
              </a:rPr>
              <a:t>NEW:                                   </a:t>
            </a:r>
            <a:endParaRPr lang="en-GB" sz="105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Thesis Topics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(</a:t>
            </a:r>
            <a:r>
              <a:rPr lang="de-DE" sz="2000" dirty="0" err="1" smtClean="0"/>
              <a:t>active</a:t>
            </a:r>
            <a:r>
              <a:rPr lang="de-DE" sz="2000" dirty="0" smtClean="0"/>
              <a:t> + </a:t>
            </a:r>
            <a:r>
              <a:rPr lang="de-DE" sz="2000" dirty="0" err="1" smtClean="0"/>
              <a:t>former</a:t>
            </a:r>
            <a:r>
              <a:rPr lang="de-DE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topics</a:t>
            </a:r>
            <a:r>
              <a:rPr lang="de-DE" dirty="0" smtClean="0"/>
              <a:t> in Instrumentation (34%), </a:t>
            </a:r>
            <a:r>
              <a:rPr lang="de-DE" dirty="0" err="1" smtClean="0"/>
              <a:t>Accelerator</a:t>
            </a:r>
            <a:r>
              <a:rPr lang="de-DE" dirty="0" smtClean="0"/>
              <a:t> Technology (25%), Computing (18%), all </a:t>
            </a:r>
            <a:r>
              <a:rPr lang="de-DE" dirty="0" err="1" smtClean="0"/>
              <a:t>others</a:t>
            </a:r>
            <a:r>
              <a:rPr lang="de-DE" dirty="0" smtClean="0"/>
              <a:t> = 23%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4"/>
          <a:stretch/>
        </p:blipFill>
        <p:spPr>
          <a:xfrm>
            <a:off x="890149" y="2051646"/>
            <a:ext cx="8300326" cy="51183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416576" y="4610829"/>
            <a:ext cx="252028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Trend over past 1-2 years: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rgbClr val="FF0000"/>
                </a:solidFill>
              </a:rPr>
              <a:t>fewer Students in Accelerator Technology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</a:rPr>
              <a:t>s</a:t>
            </a:r>
            <a:r>
              <a:rPr lang="en-US" sz="1200" b="1" dirty="0" smtClean="0">
                <a:solidFill>
                  <a:srgbClr val="FF0000"/>
                </a:solidFill>
              </a:rPr>
              <a:t>lightly more in Computing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7848624" y="4035498"/>
            <a:ext cx="288032" cy="536427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H="1">
            <a:off x="6984529" y="5357187"/>
            <a:ext cx="504055" cy="86260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Former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50 </a:t>
            </a:r>
            <a:r>
              <a:rPr lang="de-DE" dirty="0" err="1" smtClean="0"/>
              <a:t>PhDs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r>
              <a:rPr lang="de-DE" dirty="0" smtClean="0"/>
              <a:t> (12 </a:t>
            </a:r>
            <a:r>
              <a:rPr lang="de-DE" dirty="0" err="1" smtClean="0"/>
              <a:t>female</a:t>
            </a:r>
            <a:r>
              <a:rPr lang="de-DE" dirty="0" smtClean="0"/>
              <a:t> = 24%),</a:t>
            </a:r>
            <a:r>
              <a:rPr lang="de-DE" sz="1800" dirty="0" smtClean="0"/>
              <a:t> </a:t>
            </a:r>
            <a:r>
              <a:rPr lang="de-DE" sz="1800" dirty="0"/>
              <a:t>7</a:t>
            </a:r>
            <a:r>
              <a:rPr lang="de-DE" sz="1800" dirty="0" smtClean="0"/>
              <a:t> </a:t>
            </a:r>
            <a:r>
              <a:rPr lang="de-DE" sz="1800" dirty="0" err="1" smtClean="0"/>
              <a:t>Students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cancelled</a:t>
            </a:r>
            <a:r>
              <a:rPr lang="de-DE" sz="1800" dirty="0" smtClean="0"/>
              <a:t> </a:t>
            </a:r>
            <a:r>
              <a:rPr lang="de-DE" sz="1800" dirty="0" err="1" smtClean="0"/>
              <a:t>their</a:t>
            </a:r>
            <a:r>
              <a:rPr lang="de-DE" sz="1800" dirty="0" smtClean="0"/>
              <a:t> </a:t>
            </a:r>
            <a:r>
              <a:rPr lang="de-DE" sz="1800" dirty="0" err="1" smtClean="0"/>
              <a:t>PhD</a:t>
            </a:r>
            <a:endParaRPr lang="de-DE" sz="1800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age</a:t>
            </a:r>
            <a:r>
              <a:rPr lang="de-DE" dirty="0" smtClean="0"/>
              <a:t> at </a:t>
            </a:r>
            <a:r>
              <a:rPr lang="de-DE" dirty="0" err="1" smtClean="0"/>
              <a:t>PhD</a:t>
            </a:r>
            <a:r>
              <a:rPr lang="de-DE" dirty="0" smtClean="0"/>
              <a:t> (</a:t>
            </a:r>
            <a:r>
              <a:rPr lang="de-DE" dirty="0" err="1" smtClean="0"/>
              <a:t>defense</a:t>
            </a:r>
            <a:r>
              <a:rPr lang="de-DE" dirty="0" smtClean="0"/>
              <a:t>): 30.4 </a:t>
            </a:r>
            <a:r>
              <a:rPr lang="de-DE" dirty="0" err="1" smtClean="0"/>
              <a:t>years</a:t>
            </a:r>
            <a:r>
              <a:rPr lang="de-DE" dirty="0" smtClean="0"/>
              <a:t> (median)</a:t>
            </a:r>
            <a:endParaRPr lang="de-DE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r>
              <a:rPr lang="de-DE" dirty="0" smtClean="0"/>
              <a:t>: 41.8 </a:t>
            </a:r>
            <a:r>
              <a:rPr lang="de-DE" dirty="0" err="1" smtClean="0"/>
              <a:t>months</a:t>
            </a:r>
            <a:r>
              <a:rPr lang="de-DE" dirty="0" smtClean="0"/>
              <a:t> (median) </a:t>
            </a:r>
            <a:r>
              <a:rPr lang="de-DE" sz="1200" dirty="0" smtClean="0"/>
              <a:t>=  5.8 </a:t>
            </a:r>
            <a:r>
              <a:rPr lang="de-DE" sz="1200" dirty="0" err="1" smtClean="0"/>
              <a:t>months</a:t>
            </a:r>
            <a:r>
              <a:rPr lang="de-DE" sz="1200" dirty="0" smtClean="0"/>
              <a:t> after end </a:t>
            </a:r>
            <a:r>
              <a:rPr lang="de-DE" sz="1200" dirty="0" err="1" smtClean="0"/>
              <a:t>of</a:t>
            </a:r>
            <a:r>
              <a:rPr lang="de-DE" sz="1200" dirty="0" smtClean="0"/>
              <a:t> CERN 3-years </a:t>
            </a:r>
            <a:r>
              <a:rPr lang="de-DE" sz="1200" dirty="0" err="1" smtClean="0"/>
              <a:t>contract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5"/>
          <a:stretch/>
        </p:blipFill>
        <p:spPr>
          <a:xfrm>
            <a:off x="1197864" y="2411685"/>
            <a:ext cx="7108363" cy="48245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264448" y="2699717"/>
            <a:ext cx="345928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(2015)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19%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30.2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926839" y="2339677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42839" y="2339677"/>
            <a:ext cx="0" cy="4536504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Whereabouts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</a:t>
            </a:r>
            <a:r>
              <a:rPr lang="en-US" dirty="0"/>
              <a:t>f</a:t>
            </a:r>
            <a:r>
              <a:rPr lang="en-US" dirty="0" smtClean="0"/>
              <a:t>irst </a:t>
            </a:r>
            <a:r>
              <a:rPr lang="en-US" dirty="0" smtClean="0"/>
              <a:t>employment of ~2/3 of the </a:t>
            </a:r>
            <a:r>
              <a:rPr lang="en-US" dirty="0" err="1" smtClean="0"/>
              <a:t>Gentner</a:t>
            </a:r>
            <a:r>
              <a:rPr lang="en-US" dirty="0" smtClean="0"/>
              <a:t> Students: </a:t>
            </a:r>
            <a:r>
              <a:rPr lang="en-US" dirty="0" smtClean="0">
                <a:solidFill>
                  <a:schemeClr val="accent2"/>
                </a:solidFill>
              </a:rPr>
              <a:t>CERN Fellow</a:t>
            </a:r>
            <a:r>
              <a:rPr lang="de-DE" dirty="0" smtClean="0"/>
              <a:t>(!)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1" t="11584" r="4239"/>
          <a:stretch/>
        </p:blipFill>
        <p:spPr>
          <a:xfrm>
            <a:off x="274638" y="1644997"/>
            <a:ext cx="4549650" cy="36960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12169" r="3365"/>
          <a:stretch/>
        </p:blipFill>
        <p:spPr>
          <a:xfrm>
            <a:off x="5040312" y="3621206"/>
            <a:ext cx="4896543" cy="363953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36256" y="2195661"/>
            <a:ext cx="2428165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First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4600" y="2987749"/>
            <a:ext cx="2852256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</a:t>
            </a:r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1245" y="6012085"/>
            <a:ext cx="3063083" cy="1034129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presently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7 CERN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Members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,</a:t>
            </a:r>
          </a:p>
          <a:p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indefinite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contract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since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1 April 2016)</a:t>
            </a:r>
          </a:p>
          <a:p>
            <a:endParaRPr lang="de-DE" sz="12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now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are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supervising</a:t>
            </a:r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s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tudents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776616" y="3491805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168104" y="1619597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59110</TotalTime>
  <Words>820</Words>
  <Application>Microsoft Office PowerPoint</Application>
  <PresentationFormat>Custom</PresentationFormat>
  <Paragraphs>108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HG Mincho Light J</vt:lpstr>
      <vt:lpstr>Luxi Sans</vt:lpstr>
      <vt:lpstr>msmincho</vt:lpstr>
      <vt:lpstr>Calibri</vt:lpstr>
      <vt:lpstr>Times New Roman</vt:lpstr>
      <vt:lpstr>StarSymbol</vt:lpstr>
      <vt:lpstr>Wingdings</vt:lpstr>
      <vt:lpstr>Arial</vt:lpstr>
      <vt:lpstr>Office Theme</vt:lpstr>
      <vt:lpstr>      Gentner Programme</vt:lpstr>
      <vt:lpstr>Status Gentner Programme</vt:lpstr>
      <vt:lpstr>Doctoral Student Applications</vt:lpstr>
      <vt:lpstr>CERN Doctoral Students</vt:lpstr>
      <vt:lpstr>CERN Doctoral Students</vt:lpstr>
      <vt:lpstr>Gentner Students</vt:lpstr>
      <vt:lpstr>Thesis Topics of Gentner Students (active + former)</vt:lpstr>
      <vt:lpstr>Former Gentner Students</vt:lpstr>
      <vt:lpstr>Whereabouts of Gentner Students</vt:lpstr>
      <vt:lpstr>Gentner Students  Fellows</vt:lpstr>
      <vt:lpstr>Gentner Students  Fellows</vt:lpstr>
      <vt:lpstr>Gentner LinkedIn Group</vt:lpstr>
      <vt:lpstr>General News and Remarks</vt:lpstr>
      <vt:lpstr>Gentner Programme Extension</vt:lpstr>
      <vt:lpstr>Summary Gentner Programme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1238</cp:revision>
  <cp:lastPrinted>2003-07-02T12:30:06Z</cp:lastPrinted>
  <dcterms:created xsi:type="dcterms:W3CDTF">2003-03-07T08:03:06Z</dcterms:created>
  <dcterms:modified xsi:type="dcterms:W3CDTF">2017-04-26T06:26:06Z</dcterms:modified>
</cp:coreProperties>
</file>