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15" r:id="rId2"/>
    <p:sldId id="322" r:id="rId3"/>
    <p:sldId id="324" r:id="rId4"/>
    <p:sldId id="323" r:id="rId5"/>
    <p:sldId id="325" r:id="rId6"/>
    <p:sldId id="326" r:id="rId7"/>
    <p:sldId id="327" r:id="rId8"/>
    <p:sldId id="329" r:id="rId9"/>
    <p:sldId id="328" r:id="rId10"/>
    <p:sldId id="331" r:id="rId11"/>
    <p:sldId id="332" r:id="rId12"/>
    <p:sldId id="330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2" r:id="rId21"/>
    <p:sldId id="340" r:id="rId22"/>
    <p:sldId id="343" r:id="rId23"/>
    <p:sldId id="341" r:id="rId24"/>
    <p:sldId id="344" r:id="rId25"/>
    <p:sldId id="352" r:id="rId26"/>
    <p:sldId id="354" r:id="rId27"/>
    <p:sldId id="353" r:id="rId28"/>
    <p:sldId id="346" r:id="rId29"/>
    <p:sldId id="347" r:id="rId30"/>
    <p:sldId id="348" r:id="rId31"/>
    <p:sldId id="350" r:id="rId32"/>
    <p:sldId id="351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7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mikuz:Documents:Documents:AIDA:TA_AU-M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mmikuz:Documents:Documents:AIDA:TA_AU-M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Sheet1!$D$22:$D$23</c:f>
              <c:strCache>
                <c:ptCount val="1"/>
                <c:pt idx="0">
                  <c:v>AU Total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Sheet1!$C$24:$C$33</c:f>
              <c:strCache>
                <c:ptCount val="10"/>
                <c:pt idx="0">
                  <c:v>CERN TB</c:v>
                </c:pt>
                <c:pt idx="1">
                  <c:v>DESY TB</c:v>
                </c:pt>
                <c:pt idx="2">
                  <c:v>GIF++</c:v>
                </c:pt>
                <c:pt idx="3">
                  <c:v>IRRAD</c:v>
                </c:pt>
                <c:pt idx="4">
                  <c:v>JSI</c:v>
                </c:pt>
                <c:pt idx="5">
                  <c:v>KIT</c:v>
                </c:pt>
                <c:pt idx="6">
                  <c:v>UCL</c:v>
                </c:pt>
                <c:pt idx="7">
                  <c:v>UoB</c:v>
                </c:pt>
                <c:pt idx="8">
                  <c:v>ITAINNOVA</c:v>
                </c:pt>
                <c:pt idx="9">
                  <c:v>RBI</c:v>
                </c:pt>
              </c:strCache>
            </c:strRef>
          </c:cat>
          <c:val>
            <c:numRef>
              <c:f>Sheet1!$D$24:$D$33</c:f>
              <c:numCache>
                <c:formatCode>General</c:formatCode>
                <c:ptCount val="10"/>
                <c:pt idx="0" formatCode="0">
                  <c:v>11280.0</c:v>
                </c:pt>
                <c:pt idx="1">
                  <c:v>8400.0</c:v>
                </c:pt>
                <c:pt idx="2">
                  <c:v>4032.0</c:v>
                </c:pt>
                <c:pt idx="3">
                  <c:v>4032.0</c:v>
                </c:pt>
                <c:pt idx="4">
                  <c:v>500.0</c:v>
                </c:pt>
                <c:pt idx="5">
                  <c:v>100.0</c:v>
                </c:pt>
                <c:pt idx="6">
                  <c:v>80.0</c:v>
                </c:pt>
                <c:pt idx="7">
                  <c:v>240.0</c:v>
                </c:pt>
                <c:pt idx="8">
                  <c:v>1200.0</c:v>
                </c:pt>
                <c:pt idx="9">
                  <c:v>640.0</c:v>
                </c:pt>
              </c:numCache>
            </c:numRef>
          </c:val>
        </c:ser>
        <c:ser>
          <c:idx val="1"/>
          <c:order val="1"/>
          <c:tx>
            <c:strRef>
              <c:f>Sheet1!$E$22:$E$23</c:f>
              <c:strCache>
                <c:ptCount val="1"/>
                <c:pt idx="0">
                  <c:v>AU MT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Sheet1!$C$24:$C$33</c:f>
              <c:strCache>
                <c:ptCount val="10"/>
                <c:pt idx="0">
                  <c:v>CERN TB</c:v>
                </c:pt>
                <c:pt idx="1">
                  <c:v>DESY TB</c:v>
                </c:pt>
                <c:pt idx="2">
                  <c:v>GIF++</c:v>
                </c:pt>
                <c:pt idx="3">
                  <c:v>IRRAD</c:v>
                </c:pt>
                <c:pt idx="4">
                  <c:v>JSI</c:v>
                </c:pt>
                <c:pt idx="5">
                  <c:v>KIT</c:v>
                </c:pt>
                <c:pt idx="6">
                  <c:v>UCL</c:v>
                </c:pt>
                <c:pt idx="7">
                  <c:v>UoB</c:v>
                </c:pt>
                <c:pt idx="8">
                  <c:v>ITAINNOVA</c:v>
                </c:pt>
                <c:pt idx="9">
                  <c:v>RBI</c:v>
                </c:pt>
              </c:strCache>
            </c:strRef>
          </c:cat>
          <c:val>
            <c:numRef>
              <c:f>Sheet1!$E$24:$E$33</c:f>
              <c:numCache>
                <c:formatCode>General</c:formatCode>
                <c:ptCount val="10"/>
                <c:pt idx="0">
                  <c:v>11328.0</c:v>
                </c:pt>
                <c:pt idx="1">
                  <c:v>3360.0</c:v>
                </c:pt>
                <c:pt idx="2">
                  <c:v>1990.0</c:v>
                </c:pt>
                <c:pt idx="3">
                  <c:v>1370.0</c:v>
                </c:pt>
                <c:pt idx="4">
                  <c:v>315.5</c:v>
                </c:pt>
                <c:pt idx="5">
                  <c:v>33.3</c:v>
                </c:pt>
                <c:pt idx="6">
                  <c:v>61.0</c:v>
                </c:pt>
                <c:pt idx="7">
                  <c:v>165.0</c:v>
                </c:pt>
                <c:pt idx="8">
                  <c:v>500.0</c:v>
                </c:pt>
                <c:pt idx="9">
                  <c:v>280.0</c:v>
                </c:pt>
              </c:numCache>
            </c:numRef>
          </c:val>
        </c:ser>
        <c:ser>
          <c:idx val="2"/>
          <c:order val="2"/>
          <c:tx>
            <c:strRef>
              <c:f>Sheet1!$F$22:$F$23</c:f>
              <c:strCache>
                <c:ptCount val="1"/>
                <c:pt idx="0">
                  <c:v>Nominal  MT</c:v>
                </c:pt>
              </c:strCache>
            </c:strRef>
          </c:tx>
          <c:invertIfNegative val="0"/>
          <c:dLbls>
            <c:txPr>
              <a:bodyPr rot="-5400000" vert="horz"/>
              <a:lstStyle/>
              <a:p>
                <a:pPr>
                  <a:defRPr/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Sheet1!$C$24:$C$33</c:f>
              <c:strCache>
                <c:ptCount val="10"/>
                <c:pt idx="0">
                  <c:v>CERN TB</c:v>
                </c:pt>
                <c:pt idx="1">
                  <c:v>DESY TB</c:v>
                </c:pt>
                <c:pt idx="2">
                  <c:v>GIF++</c:v>
                </c:pt>
                <c:pt idx="3">
                  <c:v>IRRAD</c:v>
                </c:pt>
                <c:pt idx="4">
                  <c:v>JSI</c:v>
                </c:pt>
                <c:pt idx="5">
                  <c:v>KIT</c:v>
                </c:pt>
                <c:pt idx="6">
                  <c:v>UCL</c:v>
                </c:pt>
                <c:pt idx="7">
                  <c:v>UoB</c:v>
                </c:pt>
                <c:pt idx="8">
                  <c:v>ITAINNOVA</c:v>
                </c:pt>
                <c:pt idx="9">
                  <c:v>RBI</c:v>
                </c:pt>
              </c:strCache>
            </c:strRef>
          </c:cat>
          <c:val>
            <c:numRef>
              <c:f>Sheet1!$F$24:$F$33</c:f>
              <c:numCache>
                <c:formatCode>General</c:formatCode>
                <c:ptCount val="10"/>
                <c:pt idx="0">
                  <c:v>5640.0</c:v>
                </c:pt>
                <c:pt idx="1">
                  <c:v>4200.0</c:v>
                </c:pt>
                <c:pt idx="2">
                  <c:v>2016.0</c:v>
                </c:pt>
                <c:pt idx="3">
                  <c:v>2016.0</c:v>
                </c:pt>
                <c:pt idx="4">
                  <c:v>250.0</c:v>
                </c:pt>
                <c:pt idx="5">
                  <c:v>50.0</c:v>
                </c:pt>
                <c:pt idx="6">
                  <c:v>40.0</c:v>
                </c:pt>
                <c:pt idx="7">
                  <c:v>120.0</c:v>
                </c:pt>
                <c:pt idx="8">
                  <c:v>600.0</c:v>
                </c:pt>
                <c:pt idx="9">
                  <c:v>320.0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-2030572776"/>
        <c:axId val="-2004742312"/>
      </c:barChart>
      <c:catAx>
        <c:axId val="-2030572776"/>
        <c:scaling>
          <c:orientation val="minMax"/>
        </c:scaling>
        <c:delete val="0"/>
        <c:axPos val="b"/>
        <c:majorTickMark val="out"/>
        <c:minorTickMark val="none"/>
        <c:tickLblPos val="nextTo"/>
        <c:crossAx val="-2004742312"/>
        <c:crosses val="autoZero"/>
        <c:auto val="1"/>
        <c:lblAlgn val="ctr"/>
        <c:lblOffset val="100"/>
        <c:noMultiLvlLbl val="0"/>
      </c:catAx>
      <c:valAx>
        <c:axId val="-2004742312"/>
        <c:scaling>
          <c:logBase val="10.0"/>
          <c:orientation val="minMax"/>
        </c:scaling>
        <c:delete val="0"/>
        <c:axPos val="l"/>
        <c:majorGridlines/>
        <c:minorGridlines/>
        <c:numFmt formatCode="0" sourceLinked="1"/>
        <c:majorTickMark val="out"/>
        <c:minorTickMark val="none"/>
        <c:tickLblPos val="nextTo"/>
        <c:crossAx val="-2030572776"/>
        <c:crosses val="autoZero"/>
        <c:crossBetween val="between"/>
      </c:valAx>
    </c:plotArea>
    <c:legend>
      <c:legendPos val="r"/>
      <c:layout/>
      <c:overlay val="0"/>
      <c:spPr>
        <a:solidFill>
          <a:schemeClr val="accent6"/>
        </a:solidFill>
      </c:sp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0"/>
    </mc:Choice>
    <mc:Fallback>
      <c:style val="20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AU: % of pledge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cat>
            <c:strRef>
              <c:f>Sheet1!$C$43:$C$53</c:f>
              <c:strCache>
                <c:ptCount val="11"/>
                <c:pt idx="0">
                  <c:v>CERN TB</c:v>
                </c:pt>
                <c:pt idx="1">
                  <c:v>DESY TB</c:v>
                </c:pt>
                <c:pt idx="2">
                  <c:v>GIF++</c:v>
                </c:pt>
                <c:pt idx="3">
                  <c:v>IRRAD</c:v>
                </c:pt>
                <c:pt idx="4">
                  <c:v>JSI</c:v>
                </c:pt>
                <c:pt idx="5">
                  <c:v>KIT</c:v>
                </c:pt>
                <c:pt idx="6">
                  <c:v>UCL</c:v>
                </c:pt>
                <c:pt idx="7">
                  <c:v>UoB</c:v>
                </c:pt>
                <c:pt idx="8">
                  <c:v>ITAINNOVA</c:v>
                </c:pt>
                <c:pt idx="9">
                  <c:v>RBI</c:v>
                </c:pt>
                <c:pt idx="10">
                  <c:v>Nominal</c:v>
                </c:pt>
              </c:strCache>
            </c:strRef>
          </c:cat>
          <c:val>
            <c:numRef>
              <c:f>Sheet1!$D$43:$D$53</c:f>
              <c:numCache>
                <c:formatCode>0.0%</c:formatCode>
                <c:ptCount val="11"/>
                <c:pt idx="0">
                  <c:v>1.004255319148936</c:v>
                </c:pt>
                <c:pt idx="1">
                  <c:v>0.4</c:v>
                </c:pt>
                <c:pt idx="2">
                  <c:v>0.493551587301587</c:v>
                </c:pt>
                <c:pt idx="3">
                  <c:v>0.339781746031746</c:v>
                </c:pt>
                <c:pt idx="4">
                  <c:v>0.631</c:v>
                </c:pt>
                <c:pt idx="5">
                  <c:v>0.333</c:v>
                </c:pt>
                <c:pt idx="6">
                  <c:v>0.7625</c:v>
                </c:pt>
                <c:pt idx="7">
                  <c:v>0.6875</c:v>
                </c:pt>
                <c:pt idx="8">
                  <c:v>0.416666666666667</c:v>
                </c:pt>
                <c:pt idx="9">
                  <c:v>0.4375</c:v>
                </c:pt>
                <c:pt idx="10">
                  <c:v>0.5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31323848"/>
        <c:axId val="-2070556968"/>
      </c:barChart>
      <c:catAx>
        <c:axId val="-2031323848"/>
        <c:scaling>
          <c:orientation val="minMax"/>
        </c:scaling>
        <c:delete val="0"/>
        <c:axPos val="b"/>
        <c:majorTickMark val="none"/>
        <c:minorTickMark val="none"/>
        <c:tickLblPos val="nextTo"/>
        <c:crossAx val="-2070556968"/>
        <c:crosses val="autoZero"/>
        <c:auto val="1"/>
        <c:lblAlgn val="ctr"/>
        <c:lblOffset val="100"/>
        <c:noMultiLvlLbl val="0"/>
      </c:catAx>
      <c:valAx>
        <c:axId val="-2070556968"/>
        <c:scaling>
          <c:orientation val="minMax"/>
        </c:scaling>
        <c:delete val="0"/>
        <c:axPos val="l"/>
        <c:majorGridlines/>
        <c:numFmt formatCode="0.0%" sourceLinked="1"/>
        <c:majorTickMark val="none"/>
        <c:minorTickMark val="none"/>
        <c:tickLblPos val="nextTo"/>
        <c:crossAx val="-20313238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2C9FD1-FA4F-C549-8721-CFE063C1A0E9}" type="datetimeFigureOut">
              <a:rPr lang="en-US" smtClean="0"/>
              <a:t>03/04/17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77EE35-D050-5F48-A46E-E4CFF99F27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82301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0EE457-726D-46F6-B2A7-1511CB351AC3}" type="datetimeFigureOut">
              <a:rPr lang="en-US" smtClean="0"/>
              <a:pPr/>
              <a:t>03/04/17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92497D-25DB-4B38-A718-A5E8567DF3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0269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17403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21719"/>
            <a:ext cx="2051720" cy="537086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 rot="10800000">
            <a:off x="395536" y="836712"/>
            <a:ext cx="8286808" cy="142876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77150" y="0"/>
            <a:ext cx="146685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21719"/>
            <a:ext cx="2051720" cy="53708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67544" y="132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68760"/>
            <a:ext cx="8229600" cy="4857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2nd Annual, Paris, 6/4/2017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M.Mikuž: TA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CBD2A-04D7-4F77-BCFA-23190D59E9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Sheet1.xlsx"/><Relationship Id="rId4" Type="http://schemas.openxmlformats.org/officeDocument/2006/relationships/image" Target="../media/image2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3241651"/>
          </a:xfrm>
        </p:spPr>
        <p:txBody>
          <a:bodyPr>
            <a:normAutofit/>
          </a:bodyPr>
          <a:lstStyle/>
          <a:p>
            <a:r>
              <a:rPr lang="en-US" sz="4900" b="1" dirty="0" smtClean="0"/>
              <a:t/>
            </a:r>
            <a:br>
              <a:rPr lang="en-US" sz="4900" b="1" dirty="0" smtClean="0"/>
            </a:br>
            <a:r>
              <a:rPr lang="en-US" sz="4900" b="1" dirty="0" smtClean="0"/>
              <a:t>Report on Transnational Access in AIDA2020</a:t>
            </a:r>
            <a:br>
              <a:rPr lang="en-US" sz="4900" b="1" dirty="0" smtClean="0"/>
            </a:br>
            <a:r>
              <a:rPr lang="en-US" sz="4900" b="1" dirty="0" smtClean="0"/>
              <a:t>WP 10, 11, 12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4869160"/>
            <a:ext cx="8208912" cy="168059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Marko </a:t>
            </a:r>
            <a:r>
              <a:rPr lang="en-US" sz="2400" dirty="0"/>
              <a:t>Miku</a:t>
            </a:r>
            <a:r>
              <a:rPr lang="sl-SI" sz="2400" dirty="0"/>
              <a:t>ž</a:t>
            </a:r>
            <a:endParaRPr lang="sl-SI" sz="2400" dirty="0" smtClean="0"/>
          </a:p>
          <a:p>
            <a:r>
              <a:rPr lang="sl-SI" sz="2400" dirty="0" smtClean="0"/>
              <a:t>J. Stefan Inst. &amp; Univ. Ljubljana, </a:t>
            </a:r>
            <a:r>
              <a:rPr lang="sl-SI" sz="2400" dirty="0" smtClean="0"/>
              <a:t>Slovenia</a:t>
            </a:r>
          </a:p>
          <a:p>
            <a:r>
              <a:rPr lang="sl-SI" sz="2400" dirty="0" smtClean="0"/>
              <a:t>for the Transnational Access Team</a:t>
            </a:r>
            <a:endParaRPr lang="sl-SI" sz="2400" dirty="0" smtClean="0"/>
          </a:p>
          <a:p>
            <a:r>
              <a:rPr lang="en-GB" sz="2400" dirty="0" smtClean="0"/>
              <a:t>AIDA2020 2</a:t>
            </a:r>
            <a:r>
              <a:rPr lang="en-GB" sz="2400" baseline="30000" dirty="0" smtClean="0"/>
              <a:t>nd</a:t>
            </a:r>
            <a:r>
              <a:rPr lang="en-GB" sz="2400" dirty="0" smtClean="0"/>
              <a:t> Annual Meeting, Paris, April </a:t>
            </a:r>
            <a:r>
              <a:rPr lang="en-GB" sz="2400" dirty="0" smtClean="0"/>
              <a:t>6, </a:t>
            </a:r>
            <a:r>
              <a:rPr lang="en-GB" sz="2400" dirty="0" smtClean="0"/>
              <a:t>2017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32085"/>
            <a:ext cx="6840760" cy="1790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15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11.1: CERN IRRAD &amp; GIF+</a:t>
            </a:r>
            <a:r>
              <a:rPr lang="de-DE" dirty="0" smtClean="0"/>
              <a:t>+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426228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11.1: CERN IRRAD &amp; GIF+</a:t>
            </a:r>
            <a:r>
              <a:rPr lang="de-DE" dirty="0" smtClean="0"/>
              <a:t>+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1233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11.1: CERN IRRAD &amp; GIF+</a:t>
            </a:r>
            <a:r>
              <a:rPr lang="de-DE" dirty="0" smtClean="0"/>
              <a:t>+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92620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11.2: JSI TRIGA </a:t>
            </a:r>
            <a:r>
              <a:rPr lang="de-DE" dirty="0" err="1"/>
              <a:t>Reactor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994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11.2: JSI TRIGA </a:t>
            </a:r>
            <a:r>
              <a:rPr lang="de-DE" dirty="0" err="1"/>
              <a:t>Reactor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388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11.3: KIT KAZ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043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11.3: KIT KAZ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34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11.4: </a:t>
            </a:r>
            <a:r>
              <a:rPr lang="tr-TR" dirty="0" err="1"/>
              <a:t>UCLouvain</a:t>
            </a:r>
            <a:r>
              <a:rPr lang="tr-TR" dirty="0"/>
              <a:t> CRC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89" r="-9689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428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11.4: </a:t>
            </a:r>
            <a:r>
              <a:rPr lang="tr-TR" dirty="0" err="1"/>
              <a:t>UCLouvain</a:t>
            </a:r>
            <a:r>
              <a:rPr lang="tr-TR" dirty="0"/>
              <a:t> CRC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89" r="-9689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336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UoB</a:t>
            </a:r>
            <a:r>
              <a:rPr lang="tr-TR" dirty="0"/>
              <a:t> MC40 </a:t>
            </a:r>
            <a:r>
              <a:rPr lang="tr-TR" dirty="0" err="1"/>
              <a:t>Cyclotron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5926" b="-592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234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TA </a:t>
            </a:r>
            <a:r>
              <a:rPr lang="sl-SI" dirty="0" smtClean="0"/>
              <a:t>in AIDA2020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496944" cy="54006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WP10</a:t>
            </a:r>
            <a:r>
              <a:rPr lang="en-GB" dirty="0"/>
              <a:t>: </a:t>
            </a:r>
            <a:r>
              <a:rPr lang="en-GB" i="1" dirty="0"/>
              <a:t>Beam test facilities </a:t>
            </a:r>
            <a:r>
              <a:rPr lang="en-GB" dirty="0"/>
              <a:t>(TA1</a:t>
            </a:r>
            <a:r>
              <a:rPr lang="en-GB" dirty="0" smtClean="0"/>
              <a:t>)</a:t>
            </a:r>
          </a:p>
          <a:p>
            <a:r>
              <a:rPr lang="en-GB" dirty="0"/>
              <a:t>WP11: </a:t>
            </a:r>
            <a:r>
              <a:rPr lang="en-GB" i="1" dirty="0"/>
              <a:t>Irradiation test facilities</a:t>
            </a:r>
            <a:r>
              <a:rPr lang="en-GB" dirty="0"/>
              <a:t> (TA2</a:t>
            </a:r>
            <a:r>
              <a:rPr lang="en-GB" dirty="0" smtClean="0"/>
              <a:t>)</a:t>
            </a:r>
          </a:p>
          <a:p>
            <a:r>
              <a:rPr lang="en-GB" dirty="0"/>
              <a:t>WP12: </a:t>
            </a:r>
            <a:r>
              <a:rPr lang="en-GB" i="1" dirty="0"/>
              <a:t>Detector characterisation facilities </a:t>
            </a:r>
            <a:r>
              <a:rPr lang="en-GB" dirty="0"/>
              <a:t>(TA3</a:t>
            </a:r>
            <a:r>
              <a:rPr lang="en-GB" dirty="0" smtClean="0"/>
              <a:t>)</a:t>
            </a:r>
          </a:p>
          <a:p>
            <a:endParaRPr lang="en-GB" dirty="0" smtClean="0"/>
          </a:p>
          <a:p>
            <a:r>
              <a:rPr lang="en-GB" dirty="0" smtClean="0"/>
              <a:t>Aim: Provide support for evaluation of detector technologies in terms of radiation hardness, particle response and electromagnetic interference</a:t>
            </a:r>
          </a:p>
          <a:p>
            <a:pPr lvl="1"/>
            <a:r>
              <a:rPr lang="en-GB" dirty="0" smtClean="0"/>
              <a:t>Resources usage monitored by User Selection Panel</a:t>
            </a:r>
            <a:endParaRPr lang="en-GB" dirty="0"/>
          </a:p>
          <a:p>
            <a:pPr lvl="1"/>
            <a:r>
              <a:rPr lang="en-GB" dirty="0" smtClean="0"/>
              <a:t>Supplemented </a:t>
            </a:r>
            <a:r>
              <a:rPr lang="en-GB" dirty="0"/>
              <a:t>by WP15: Upgrade of beam and irradiation test infrastructure (JRA3)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834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UoB</a:t>
            </a:r>
            <a:r>
              <a:rPr lang="tr-TR" dirty="0"/>
              <a:t> MC40 </a:t>
            </a:r>
            <a:r>
              <a:rPr lang="tr-TR" dirty="0" err="1"/>
              <a:t>Cyclotron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5926" b="-5926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273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RBI-AF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789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RBI-AF</a:t>
            </a:r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531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ITAINNOVA </a:t>
            </a:r>
            <a:r>
              <a:rPr lang="tr-TR" dirty="0"/>
              <a:t>– </a:t>
            </a:r>
            <a:r>
              <a:rPr lang="tr-TR" dirty="0" err="1"/>
              <a:t>EMClab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448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ITAINNOVA </a:t>
            </a:r>
            <a:r>
              <a:rPr lang="tr-TR" dirty="0"/>
              <a:t>– </a:t>
            </a:r>
            <a:r>
              <a:rPr lang="tr-TR" dirty="0" err="1"/>
              <a:t>EMClab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797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Comments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Facilities fully complementary</a:t>
            </a:r>
          </a:p>
          <a:p>
            <a:pPr lvl="1"/>
            <a:r>
              <a:rPr lang="en-GB" dirty="0" smtClean="0"/>
              <a:t>test beam, irradiations, characterization</a:t>
            </a:r>
          </a:p>
          <a:p>
            <a:r>
              <a:rPr lang="en-GB" dirty="0" smtClean="0"/>
              <a:t>Test beams</a:t>
            </a:r>
          </a:p>
          <a:p>
            <a:pPr lvl="1"/>
            <a:r>
              <a:rPr lang="en-GB" dirty="0" smtClean="0"/>
              <a:t>DESY available during CERN winter shut-down</a:t>
            </a:r>
          </a:p>
          <a:p>
            <a:r>
              <a:rPr lang="en-GB" dirty="0" smtClean="0"/>
              <a:t>Irradiations</a:t>
            </a:r>
          </a:p>
          <a:p>
            <a:pPr lvl="1"/>
            <a:r>
              <a:rPr lang="en-GB" dirty="0" smtClean="0"/>
              <a:t>charged hadrons: low and high energy</a:t>
            </a:r>
          </a:p>
          <a:p>
            <a:pPr lvl="1"/>
            <a:r>
              <a:rPr lang="en-GB" dirty="0" smtClean="0"/>
              <a:t>neutrons</a:t>
            </a:r>
          </a:p>
          <a:p>
            <a:pPr lvl="1"/>
            <a:r>
              <a:rPr lang="en-GB" dirty="0" smtClean="0"/>
              <a:t>heavy ions: single event effects</a:t>
            </a:r>
          </a:p>
          <a:p>
            <a:pPr lvl="1"/>
            <a:r>
              <a:rPr lang="en-GB" dirty="0" smtClean="0"/>
              <a:t>gammas for large scale objects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36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 Problems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Number of projects and users somewhat on the low side</a:t>
            </a:r>
          </a:p>
          <a:p>
            <a:pPr lvl="1"/>
            <a:r>
              <a:rPr lang="en-GB" dirty="0" smtClean="0"/>
              <a:t>people hate filling forms...</a:t>
            </a:r>
          </a:p>
          <a:p>
            <a:pPr lvl="1"/>
            <a:r>
              <a:rPr lang="en-GB" dirty="0" smtClean="0"/>
              <a:t>ask PI’s to check in the complete team of users</a:t>
            </a:r>
          </a:p>
          <a:p>
            <a:pPr lvl="2"/>
            <a:r>
              <a:rPr lang="en-GB" dirty="0" smtClean="0"/>
              <a:t>needed for statistics on gender, countries etc.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Hard to trace publications</a:t>
            </a:r>
          </a:p>
          <a:p>
            <a:pPr lvl="1"/>
            <a:r>
              <a:rPr lang="en-GB" dirty="0" smtClean="0"/>
              <a:t>our main scientific output !</a:t>
            </a:r>
          </a:p>
          <a:p>
            <a:pPr lvl="1"/>
            <a:r>
              <a:rPr lang="en-GB" dirty="0" smtClean="0"/>
              <a:t>remind PI’s of their (signed !) duty 12&amp;24 months after finishing TA access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15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Resources Usage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328592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The only TA deliverable: Access Units</a:t>
            </a:r>
          </a:p>
          <a:p>
            <a:pPr lvl="1"/>
            <a:r>
              <a:rPr lang="en-GB" dirty="0" smtClean="0"/>
              <a:t>some of them (@CERN&amp;DESY) fully covered by institutes budget</a:t>
            </a:r>
          </a:p>
          <a:p>
            <a:pPr lvl="1"/>
            <a:r>
              <a:rPr lang="en-GB" dirty="0" smtClean="0"/>
              <a:t>some (partially) covered by AIDA</a:t>
            </a:r>
          </a:p>
          <a:p>
            <a:pPr lvl="2"/>
            <a:r>
              <a:rPr lang="en-GB" dirty="0" smtClean="0"/>
              <a:t>large AU cost range (80-850 EUR) due to different cost models and (partial) coverage from other funds</a:t>
            </a:r>
          </a:p>
          <a:p>
            <a:pPr lvl="2"/>
            <a:r>
              <a:rPr lang="en-GB" dirty="0" smtClean="0"/>
              <a:t>AU budgets per facility more balanced: 50-125 </a:t>
            </a:r>
            <a:r>
              <a:rPr lang="en-GB" dirty="0" err="1" smtClean="0"/>
              <a:t>kEUR</a:t>
            </a:r>
            <a:endParaRPr lang="en-GB" dirty="0" smtClean="0"/>
          </a:p>
          <a:p>
            <a:r>
              <a:rPr lang="en-GB" dirty="0" smtClean="0"/>
              <a:t>Two access modes</a:t>
            </a:r>
          </a:p>
          <a:p>
            <a:pPr lvl="1"/>
            <a:r>
              <a:rPr lang="en-GB" dirty="0" smtClean="0"/>
              <a:t>users on site: visits (partially) supported by AIDA2020</a:t>
            </a:r>
          </a:p>
          <a:p>
            <a:pPr lvl="2"/>
            <a:r>
              <a:rPr lang="en-GB" dirty="0" smtClean="0"/>
              <a:t>test beams, some irradiations (SEE)</a:t>
            </a:r>
          </a:p>
          <a:p>
            <a:pPr lvl="1"/>
            <a:r>
              <a:rPr lang="en-GB" dirty="0" smtClean="0"/>
              <a:t>remote access: facilities receive samples and ship them back to users</a:t>
            </a:r>
          </a:p>
          <a:p>
            <a:pPr lvl="2"/>
            <a:r>
              <a:rPr lang="en-GB" dirty="0" smtClean="0"/>
              <a:t>most irradiations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553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4y Pledge </a:t>
            </a:r>
            <a:r>
              <a:rPr lang="en-US" dirty="0"/>
              <a:t>&amp; </a:t>
            </a:r>
            <a:r>
              <a:rPr lang="en-US" dirty="0" smtClean="0"/>
              <a:t>MT</a:t>
            </a:r>
            <a:r>
              <a:rPr lang="en-US" dirty="0" smtClean="0"/>
              <a:t>(</a:t>
            </a:r>
            <a:r>
              <a:rPr lang="en-US" dirty="0" smtClean="0"/>
              <a:t>M1</a:t>
            </a:r>
            <a:r>
              <a:rPr lang="en-US" dirty="0" smtClean="0"/>
              <a:t>-</a:t>
            </a:r>
            <a:r>
              <a:rPr lang="en-US" dirty="0" smtClean="0"/>
              <a:t>24</a:t>
            </a:r>
            <a:r>
              <a:rPr lang="en-US" dirty="0" smtClean="0"/>
              <a:t>) </a:t>
            </a:r>
            <a:r>
              <a:rPr lang="en-US" dirty="0" smtClean="0"/>
              <a:t>Usage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28</a:t>
            </a:fld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5624404"/>
              </p:ext>
            </p:extLst>
          </p:nvPr>
        </p:nvGraphicFramePr>
        <p:xfrm>
          <a:off x="683568" y="1196752"/>
          <a:ext cx="7823200" cy="497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Worksheet" r:id="rId3" imgW="7823200" imgH="4978400" progId="Excel.Sheet.12">
                  <p:embed/>
                </p:oleObj>
              </mc:Choice>
              <mc:Fallback>
                <p:oleObj name="Worksheet" r:id="rId3" imgW="7823200" imgH="4978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3568" y="1196752"/>
                        <a:ext cx="7823200" cy="4978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1248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Usage of AU </a:t>
            </a:r>
            <a:r>
              <a:rPr lang="en-GB" dirty="0" smtClean="0"/>
              <a:t>at MT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7236216"/>
              </p:ext>
            </p:extLst>
          </p:nvPr>
        </p:nvGraphicFramePr>
        <p:xfrm>
          <a:off x="107504" y="1124744"/>
          <a:ext cx="8877300" cy="513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1426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 Tasks - Facilities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6"/>
            <a:ext cx="8229600" cy="5328592"/>
          </a:xfrm>
        </p:spPr>
        <p:txBody>
          <a:bodyPr>
            <a:normAutofit/>
          </a:bodyPr>
          <a:lstStyle/>
          <a:p>
            <a:r>
              <a:rPr lang="en-GB" dirty="0"/>
              <a:t>10.1: CERN PS and SPS </a:t>
            </a:r>
            <a:r>
              <a:rPr lang="en-GB" dirty="0" smtClean="0"/>
              <a:t>Test </a:t>
            </a:r>
            <a:r>
              <a:rPr lang="en-GB" dirty="0"/>
              <a:t>B</a:t>
            </a:r>
            <a:r>
              <a:rPr lang="en-GB" dirty="0" smtClean="0"/>
              <a:t>eams</a:t>
            </a:r>
          </a:p>
          <a:p>
            <a:r>
              <a:rPr lang="en-GB" dirty="0"/>
              <a:t>10.2: DESY-II Test Beam </a:t>
            </a:r>
            <a:r>
              <a:rPr lang="en-GB" dirty="0" smtClean="0"/>
              <a:t>Facility</a:t>
            </a:r>
          </a:p>
          <a:p>
            <a:r>
              <a:rPr lang="de-DE" dirty="0"/>
              <a:t>11.1: CERN IRRAD &amp; GIF+</a:t>
            </a:r>
            <a:r>
              <a:rPr lang="de-DE" dirty="0" smtClean="0"/>
              <a:t>+</a:t>
            </a:r>
          </a:p>
          <a:p>
            <a:r>
              <a:rPr lang="de-DE" dirty="0"/>
              <a:t>11.2: JSI TRIGA </a:t>
            </a:r>
            <a:r>
              <a:rPr lang="de-DE" dirty="0" err="1"/>
              <a:t>R</a:t>
            </a:r>
            <a:r>
              <a:rPr lang="de-DE" dirty="0" err="1" smtClean="0"/>
              <a:t>eactor</a:t>
            </a:r>
            <a:r>
              <a:rPr lang="de-DE" dirty="0" smtClean="0"/>
              <a:t>, </a:t>
            </a:r>
            <a:r>
              <a:rPr lang="de-DE" dirty="0" err="1" smtClean="0"/>
              <a:t>Slovenia</a:t>
            </a:r>
            <a:endParaRPr lang="de-DE" dirty="0" smtClean="0"/>
          </a:p>
          <a:p>
            <a:r>
              <a:rPr lang="tr-TR" dirty="0"/>
              <a:t>11.3: KIT </a:t>
            </a:r>
            <a:r>
              <a:rPr lang="tr-TR" dirty="0" smtClean="0"/>
              <a:t>KAZ, Germany</a:t>
            </a:r>
          </a:p>
          <a:p>
            <a:r>
              <a:rPr lang="tr-TR" dirty="0"/>
              <a:t>11.4: </a:t>
            </a:r>
            <a:r>
              <a:rPr lang="tr-TR" dirty="0" err="1"/>
              <a:t>UCLouvain</a:t>
            </a:r>
            <a:r>
              <a:rPr lang="tr-TR" dirty="0"/>
              <a:t> </a:t>
            </a:r>
            <a:r>
              <a:rPr lang="tr-TR" dirty="0" smtClean="0"/>
              <a:t>CRC, </a:t>
            </a:r>
            <a:r>
              <a:rPr lang="tr-TR" dirty="0" err="1" smtClean="0"/>
              <a:t>Belgium</a:t>
            </a:r>
            <a:endParaRPr lang="tr-TR" dirty="0" smtClean="0"/>
          </a:p>
          <a:p>
            <a:r>
              <a:rPr lang="tr-TR" dirty="0"/>
              <a:t>11.5: </a:t>
            </a:r>
            <a:r>
              <a:rPr lang="tr-TR" dirty="0" err="1"/>
              <a:t>UoB</a:t>
            </a:r>
            <a:r>
              <a:rPr lang="tr-TR" dirty="0"/>
              <a:t> MC40 </a:t>
            </a:r>
            <a:r>
              <a:rPr lang="tr-TR" dirty="0" err="1" smtClean="0"/>
              <a:t>Cyclotron</a:t>
            </a:r>
            <a:r>
              <a:rPr lang="tr-TR" dirty="0" smtClean="0"/>
              <a:t>, UK</a:t>
            </a:r>
          </a:p>
          <a:p>
            <a:r>
              <a:rPr lang="tr-TR" dirty="0"/>
              <a:t>12.1: RBI-AF, </a:t>
            </a:r>
            <a:r>
              <a:rPr lang="tr-TR" dirty="0" err="1" smtClean="0"/>
              <a:t>Croatia</a:t>
            </a:r>
            <a:endParaRPr lang="tr-TR" dirty="0" smtClean="0"/>
          </a:p>
          <a:p>
            <a:r>
              <a:rPr lang="tr-TR" dirty="0"/>
              <a:t>12.2: ITAINNOVA – </a:t>
            </a:r>
            <a:r>
              <a:rPr lang="tr-TR" dirty="0" err="1"/>
              <a:t>EMClab</a:t>
            </a:r>
            <a:r>
              <a:rPr lang="tr-TR" dirty="0"/>
              <a:t>, </a:t>
            </a:r>
            <a:r>
              <a:rPr lang="tr-TR" dirty="0" err="1"/>
              <a:t>Spain</a:t>
            </a:r>
            <a:endParaRPr lang="tr-TR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6590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Fraction </a:t>
            </a:r>
            <a:r>
              <a:rPr lang="en-GB" dirty="0" smtClean="0"/>
              <a:t>of MT </a:t>
            </a:r>
            <a:r>
              <a:rPr lang="en-GB" dirty="0" smtClean="0"/>
              <a:t>AU to pledge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30</a:t>
            </a:fld>
            <a:endParaRPr lang="en-US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8741843"/>
              </p:ext>
            </p:extLst>
          </p:nvPr>
        </p:nvGraphicFramePr>
        <p:xfrm>
          <a:off x="827584" y="1196752"/>
          <a:ext cx="7561014" cy="5143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09724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Comments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5544616"/>
          </a:xfrm>
        </p:spPr>
        <p:txBody>
          <a:bodyPr>
            <a:normAutofit fontScale="55000" lnSpcReduction="20000"/>
          </a:bodyPr>
          <a:lstStyle/>
          <a:p>
            <a:pPr>
              <a:defRPr/>
            </a:pPr>
            <a:r>
              <a:rPr lang="en-US" dirty="0" smtClean="0"/>
              <a:t>CERN TB: </a:t>
            </a:r>
          </a:p>
          <a:p>
            <a:pPr lvl="1">
              <a:defRPr/>
            </a:pPr>
            <a:r>
              <a:rPr lang="en-US" dirty="0" smtClean="0"/>
              <a:t>used all AU and user support funds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can/will </a:t>
            </a:r>
            <a:r>
              <a:rPr lang="en-US" dirty="0"/>
              <a:t>do more, </a:t>
            </a:r>
            <a:r>
              <a:rPr lang="en-US" dirty="0" smtClean="0"/>
              <a:t>support </a:t>
            </a:r>
            <a:r>
              <a:rPr lang="en-US" dirty="0"/>
              <a:t>for outside </a:t>
            </a:r>
            <a:r>
              <a:rPr lang="en-US" dirty="0" smtClean="0"/>
              <a:t>users limited to CERN logistics (non-trivial !)</a:t>
            </a:r>
          </a:p>
          <a:p>
            <a:pPr>
              <a:defRPr/>
            </a:pPr>
            <a:r>
              <a:rPr lang="en-US" dirty="0" smtClean="0"/>
              <a:t>DESY TB</a:t>
            </a:r>
            <a:r>
              <a:rPr lang="en-US" dirty="0"/>
              <a:t>: </a:t>
            </a:r>
          </a:p>
          <a:p>
            <a:pPr lvl="1">
              <a:defRPr/>
            </a:pPr>
            <a:r>
              <a:rPr lang="en-US" dirty="0" smtClean="0"/>
              <a:t>somewhat behind, expected to catch up</a:t>
            </a:r>
            <a:endParaRPr lang="en-US" dirty="0"/>
          </a:p>
          <a:p>
            <a:pPr>
              <a:defRPr/>
            </a:pPr>
            <a:r>
              <a:rPr lang="en-US" dirty="0" smtClean="0"/>
              <a:t>CERN</a:t>
            </a:r>
            <a:r>
              <a:rPr lang="en-US" dirty="0"/>
              <a:t>: GIF++/IRRAD:</a:t>
            </a:r>
          </a:p>
          <a:p>
            <a:pPr lvl="1">
              <a:defRPr/>
            </a:pPr>
            <a:r>
              <a:rPr lang="en-US" dirty="0" smtClean="0"/>
              <a:t>somewhat behind, predominantly because of beam schedule May-Nov</a:t>
            </a:r>
            <a:endParaRPr lang="en-US" dirty="0"/>
          </a:p>
          <a:p>
            <a:pPr lvl="0">
              <a:defRPr/>
            </a:pPr>
            <a:r>
              <a:rPr lang="en-US" dirty="0" smtClean="0"/>
              <a:t>JSI</a:t>
            </a:r>
            <a:r>
              <a:rPr lang="en-US" dirty="0"/>
              <a:t>: </a:t>
            </a:r>
          </a:p>
          <a:p>
            <a:pPr lvl="1">
              <a:defRPr/>
            </a:pPr>
            <a:r>
              <a:rPr lang="en-US" dirty="0"/>
              <a:t>a bit ahead, but within reasonable tolerance</a:t>
            </a:r>
          </a:p>
          <a:p>
            <a:pPr lvl="1">
              <a:defRPr/>
            </a:pPr>
            <a:r>
              <a:rPr lang="en-US" dirty="0"/>
              <a:t>tangential channel (additional load) commissioned (D15.9)</a:t>
            </a:r>
          </a:p>
          <a:p>
            <a:pPr lvl="1">
              <a:defRPr/>
            </a:pPr>
            <a:r>
              <a:rPr lang="en-US" dirty="0"/>
              <a:t>charge for add-</a:t>
            </a:r>
            <a:r>
              <a:rPr lang="en-US" dirty="0" smtClean="0"/>
              <a:t>on/large </a:t>
            </a:r>
            <a:r>
              <a:rPr lang="en-US" dirty="0"/>
              <a:t>projects if (projected to) run out of AIDA funds</a:t>
            </a:r>
            <a:endParaRPr lang="en-GB" sz="3200" dirty="0"/>
          </a:p>
          <a:p>
            <a:pPr lvl="0">
              <a:defRPr/>
            </a:pPr>
            <a:r>
              <a:rPr lang="en-US" dirty="0"/>
              <a:t>KIT:</a:t>
            </a:r>
          </a:p>
          <a:p>
            <a:pPr lvl="1">
              <a:defRPr/>
            </a:pPr>
            <a:r>
              <a:rPr lang="en-US" dirty="0"/>
              <a:t>somewhat low usage, heavier demand when module QA for HL-LHC trackers </a:t>
            </a:r>
          </a:p>
          <a:p>
            <a:pPr lvl="0">
              <a:defRPr/>
            </a:pPr>
            <a:r>
              <a:rPr lang="en-GB" dirty="0" smtClean="0"/>
              <a:t>UCL</a:t>
            </a:r>
            <a:r>
              <a:rPr lang="en-GB" dirty="0"/>
              <a:t>:</a:t>
            </a:r>
          </a:p>
          <a:p>
            <a:pPr lvl="1">
              <a:defRPr/>
            </a:pPr>
            <a:r>
              <a:rPr lang="en-US" dirty="0"/>
              <a:t>fully caught up, most % AU usage of all (small overall allocation)</a:t>
            </a:r>
          </a:p>
          <a:p>
            <a:pPr lvl="1">
              <a:defRPr/>
            </a:pPr>
            <a:r>
              <a:rPr lang="en-US" dirty="0"/>
              <a:t>all projects HIF oriented (SEE/SEL), PR seems to have worked </a:t>
            </a:r>
            <a:r>
              <a:rPr lang="en-US" dirty="0" smtClean="0"/>
              <a:t>!</a:t>
            </a:r>
            <a:endParaRPr lang="en-US" dirty="0"/>
          </a:p>
          <a:p>
            <a:pPr lvl="0">
              <a:defRPr/>
            </a:pPr>
            <a:r>
              <a:rPr lang="en-US" dirty="0" err="1"/>
              <a:t>UoB</a:t>
            </a:r>
            <a:r>
              <a:rPr lang="en-US" dirty="0"/>
              <a:t>:</a:t>
            </a:r>
          </a:p>
          <a:p>
            <a:pPr lvl="1">
              <a:defRPr/>
            </a:pPr>
            <a:r>
              <a:rPr lang="en-US" dirty="0"/>
              <a:t>a bit ahead, small </a:t>
            </a:r>
            <a:r>
              <a:rPr lang="en-US" dirty="0" smtClean="0"/>
              <a:t>allocation</a:t>
            </a:r>
          </a:p>
          <a:p>
            <a:pPr>
              <a:defRPr/>
            </a:pPr>
            <a:r>
              <a:rPr lang="en-US" dirty="0" smtClean="0"/>
              <a:t>ITTANOVA, RBI</a:t>
            </a:r>
          </a:p>
          <a:p>
            <a:pPr lvl="1">
              <a:defRPr/>
            </a:pPr>
            <a:r>
              <a:rPr lang="en-US" dirty="0" smtClean="0"/>
              <a:t>great start-up, nearly on-track</a:t>
            </a:r>
          </a:p>
        </p:txBody>
      </p:sp>
    </p:spTree>
    <p:extLst>
      <p:ext uri="{BB962C8B-B14F-4D97-AF65-F5344CB8AC3E}">
        <p14:creationId xmlns:p14="http://schemas.microsoft.com/office/powerpoint/2010/main" val="1190972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80920" cy="4065315"/>
          </a:xfrm>
        </p:spPr>
        <p:txBody>
          <a:bodyPr>
            <a:normAutofit/>
          </a:bodyPr>
          <a:lstStyle/>
          <a:p>
            <a:r>
              <a:rPr lang="en-GB" dirty="0" smtClean="0"/>
              <a:t>TA in </a:t>
            </a:r>
            <a:r>
              <a:rPr lang="en-GB" dirty="0" smtClean="0"/>
              <a:t>AIDA2020 </a:t>
            </a:r>
            <a:r>
              <a:rPr lang="en-GB" dirty="0" smtClean="0"/>
              <a:t>well </a:t>
            </a:r>
            <a:r>
              <a:rPr lang="en-GB" dirty="0" smtClean="0"/>
              <a:t>under way</a:t>
            </a:r>
            <a:endParaRPr lang="en-GB" dirty="0"/>
          </a:p>
          <a:p>
            <a:pPr lvl="1"/>
            <a:r>
              <a:rPr lang="en-GB" dirty="0" smtClean="0"/>
              <a:t>so far, </a:t>
            </a:r>
            <a:r>
              <a:rPr lang="en-GB" dirty="0" smtClean="0"/>
              <a:t>all facilities on track for successful completion of their AU pledge</a:t>
            </a:r>
          </a:p>
          <a:p>
            <a:pPr lvl="1"/>
            <a:r>
              <a:rPr lang="en-GB" dirty="0" smtClean="0"/>
              <a:t>good complementarity</a:t>
            </a:r>
            <a:endParaRPr lang="en-GB" dirty="0" smtClean="0"/>
          </a:p>
          <a:p>
            <a:pPr lvl="1"/>
            <a:r>
              <a:rPr lang="en-GB" dirty="0" smtClean="0"/>
              <a:t>no major problems</a:t>
            </a:r>
            <a:endParaRPr lang="en-GB" dirty="0" smtClean="0"/>
          </a:p>
          <a:p>
            <a:pPr lvl="1"/>
            <a:r>
              <a:rPr lang="en-GB" dirty="0" smtClean="0"/>
              <a:t>no </a:t>
            </a:r>
            <a:r>
              <a:rPr lang="en-GB" dirty="0" smtClean="0"/>
              <a:t>corrective actions </a:t>
            </a:r>
            <a:r>
              <a:rPr lang="en-GB" dirty="0" smtClean="0"/>
              <a:t>foreseen</a:t>
            </a:r>
          </a:p>
          <a:p>
            <a:pPr marL="0" indent="0">
              <a:buNone/>
            </a:pPr>
            <a:r>
              <a:rPr lang="en-GB" dirty="0" smtClean="0"/>
              <a:t>... a true European success story !</a:t>
            </a:r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5502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 in Paris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Full Wed morning dedicated to common meeting of all three TA WP’s</a:t>
            </a:r>
          </a:p>
          <a:p>
            <a:pPr lvl="1"/>
            <a:r>
              <a:rPr lang="en-GB" dirty="0" smtClean="0"/>
              <a:t>preceded by WP15 meeting on Tue afternoon</a:t>
            </a:r>
          </a:p>
          <a:p>
            <a:r>
              <a:rPr lang="en-GB" dirty="0" smtClean="0"/>
              <a:t>Meeting with talks from each facility reporting progress and flagging problems</a:t>
            </a:r>
          </a:p>
          <a:p>
            <a:pPr lvl="1"/>
            <a:r>
              <a:rPr lang="en-GB" dirty="0" smtClean="0"/>
              <a:t>well attended, only one remote presentation</a:t>
            </a:r>
          </a:p>
          <a:p>
            <a:pPr lvl="1"/>
            <a:r>
              <a:rPr lang="en-GB" dirty="0" smtClean="0"/>
              <a:t>lively discussion, input from users, management and advisers, mostly on common problems</a:t>
            </a:r>
          </a:p>
          <a:p>
            <a:r>
              <a:rPr lang="en-GB" dirty="0" smtClean="0"/>
              <a:t>A few highlights follow, choice arbitrary, look at talks to get complete picture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961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10.1: CERN </a:t>
            </a:r>
            <a:r>
              <a:rPr lang="en-GB" dirty="0" smtClean="0"/>
              <a:t>Test Beams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7" r="-9607"/>
          <a:stretch>
            <a:fillRect/>
          </a:stretch>
        </p:blipFill>
        <p:spPr>
          <a:xfrm>
            <a:off x="395288" y="1052513"/>
            <a:ext cx="8229600" cy="517366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241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10.1: CERN </a:t>
            </a:r>
            <a:r>
              <a:rPr lang="en-GB" dirty="0" smtClean="0"/>
              <a:t>Test Beams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1403648" y="4365104"/>
            <a:ext cx="3485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AIDA2020 allows TB access to </a:t>
            </a:r>
          </a:p>
          <a:p>
            <a:r>
              <a:rPr lang="en-GB" dirty="0" smtClean="0"/>
              <a:t>users outside of CERN community !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974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10.2: DESY Test Beams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68" r="-96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029798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10.2: DESY Test Beams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l="-9668" r="-96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92605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11.1: CERN IRRAD &amp; GIF+</a:t>
            </a:r>
            <a:r>
              <a:rPr lang="de-DE" dirty="0" smtClean="0"/>
              <a:t>+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603" r="-960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2nd Annual, Paris, 6/4/2017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M.Mikuž: TA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CBD2A-04D7-4F77-BCFA-23190D59E91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1139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24135</TotalTime>
  <Words>1213</Words>
  <Application>Microsoft Macintosh PowerPoint</Application>
  <PresentationFormat>On-screen Show (4:3)</PresentationFormat>
  <Paragraphs>207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Microsoft Excel Sheet</vt:lpstr>
      <vt:lpstr> Report on Transnational Access in AIDA2020 WP 10, 11, 12</vt:lpstr>
      <vt:lpstr>TA in AIDA2020</vt:lpstr>
      <vt:lpstr>TA Tasks - Facilities</vt:lpstr>
      <vt:lpstr>TA in Paris</vt:lpstr>
      <vt:lpstr>10.1: CERN Test Beams</vt:lpstr>
      <vt:lpstr>10.1: CERN Test Beams</vt:lpstr>
      <vt:lpstr>10.2: DESY Test Beams</vt:lpstr>
      <vt:lpstr>10.2: DESY Test Beams</vt:lpstr>
      <vt:lpstr>11.1: CERN IRRAD &amp; GIF++</vt:lpstr>
      <vt:lpstr>11.1: CERN IRRAD &amp; GIF++</vt:lpstr>
      <vt:lpstr>11.1: CERN IRRAD &amp; GIF++</vt:lpstr>
      <vt:lpstr>11.1: CERN IRRAD &amp; GIF++</vt:lpstr>
      <vt:lpstr>11.2: JSI TRIGA Reactor</vt:lpstr>
      <vt:lpstr>11.2: JSI TRIGA Reactor</vt:lpstr>
      <vt:lpstr>11.3: KIT KAZ</vt:lpstr>
      <vt:lpstr>11.3: KIT KAZ</vt:lpstr>
      <vt:lpstr>11.4: UCLouvain CRC</vt:lpstr>
      <vt:lpstr>11.4: UCLouvain CRC</vt:lpstr>
      <vt:lpstr>UoB MC40 Cyclotron</vt:lpstr>
      <vt:lpstr>UoB MC40 Cyclotron</vt:lpstr>
      <vt:lpstr>RBI-AF</vt:lpstr>
      <vt:lpstr>RBI-AF</vt:lpstr>
      <vt:lpstr>ITAINNOVA – EMClab</vt:lpstr>
      <vt:lpstr>ITAINNOVA – EMClab</vt:lpstr>
      <vt:lpstr>Overall Comments</vt:lpstr>
      <vt:lpstr>Common Problems</vt:lpstr>
      <vt:lpstr>Resources Usage</vt:lpstr>
      <vt:lpstr>4y Pledge &amp; MT(M1-24) Usage</vt:lpstr>
      <vt:lpstr>Usage of AU at MT</vt:lpstr>
      <vt:lpstr>Fraction of MT AU to pledge</vt:lpstr>
      <vt:lpstr>Comments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WP7 Access to European irradiation facilities</dc:title>
  <dc:creator>mm</dc:creator>
  <cp:lastModifiedBy>Marko Mikuz</cp:lastModifiedBy>
  <cp:revision>148</cp:revision>
  <dcterms:created xsi:type="dcterms:W3CDTF">2009-09-29T13:02:27Z</dcterms:created>
  <dcterms:modified xsi:type="dcterms:W3CDTF">2017-04-06T10:27:13Z</dcterms:modified>
</cp:coreProperties>
</file>