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68" r:id="rId2"/>
    <p:sldId id="28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77" r:id="rId12"/>
    <p:sldId id="279" r:id="rId13"/>
    <p:sldId id="282" r:id="rId14"/>
    <p:sldId id="278" r:id="rId15"/>
    <p:sldId id="284" r:id="rId16"/>
    <p:sldId id="283" r:id="rId17"/>
    <p:sldId id="285" r:id="rId18"/>
    <p:sldId id="287" r:id="rId19"/>
    <p:sldId id="290" r:id="rId20"/>
    <p:sldId id="281" r:id="rId21"/>
    <p:sldId id="289" r:id="rId22"/>
    <p:sldId id="299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352"/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1837" autoAdjust="0"/>
  </p:normalViewPr>
  <p:slideViewPr>
    <p:cSldViewPr snapToGrid="0">
      <p:cViewPr varScale="1">
        <p:scale>
          <a:sx n="56" d="100"/>
          <a:sy n="56" d="100"/>
        </p:scale>
        <p:origin x="1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33%</a:t>
            </a:r>
            <a:r>
              <a:rPr lang="fr-CH" baseline="0" dirty="0" smtClean="0"/>
              <a:t> augmentation for patent </a:t>
            </a:r>
            <a:r>
              <a:rPr lang="fr-CH" baseline="0" dirty="0" err="1" smtClean="0"/>
              <a:t>appliction</a:t>
            </a:r>
            <a:endParaRPr lang="fr-CH" baseline="0" dirty="0" smtClean="0"/>
          </a:p>
          <a:p>
            <a:r>
              <a:rPr lang="fr-CH" baseline="0" dirty="0" err="1" smtClean="0"/>
              <a:t>Number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granted</a:t>
            </a:r>
            <a:r>
              <a:rPr lang="fr-CH" baseline="0" dirty="0" smtClean="0"/>
              <a:t> patents </a:t>
            </a:r>
            <a:r>
              <a:rPr lang="fr-CH" baseline="0" dirty="0" err="1" smtClean="0"/>
              <a:t>almost</a:t>
            </a:r>
            <a:r>
              <a:rPr lang="fr-CH" baseline="0" dirty="0" smtClean="0"/>
              <a:t> double for the </a:t>
            </a:r>
            <a:r>
              <a:rPr lang="fr-CH" baseline="0" dirty="0" err="1" smtClean="0"/>
              <a:t>same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period</a:t>
            </a:r>
            <a:endParaRPr lang="fr-CH" baseline="0" dirty="0" smtClean="0"/>
          </a:p>
          <a:p>
            <a:r>
              <a:rPr lang="fr-CH" baseline="0" dirty="0" smtClean="0"/>
              <a:t>High </a:t>
            </a:r>
            <a:r>
              <a:rPr lang="fr-CH" baseline="0" dirty="0" err="1" smtClean="0"/>
              <a:t>interest</a:t>
            </a:r>
            <a:r>
              <a:rPr lang="fr-CH" baseline="0" dirty="0" smtClean="0"/>
              <a:t> on the detector </a:t>
            </a:r>
            <a:r>
              <a:rPr lang="fr-CH" baseline="0" dirty="0" err="1" smtClean="0"/>
              <a:t>industry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126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High</a:t>
            </a:r>
            <a:r>
              <a:rPr lang="fr-CH" baseline="0" dirty="0" smtClean="0"/>
              <a:t> importance of </a:t>
            </a:r>
            <a:r>
              <a:rPr lang="fr-CH" baseline="0" dirty="0" err="1" smtClean="0"/>
              <a:t>medicine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109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805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 by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Microelectronica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Barcelona. The project aims to develop a tool optimised for a clinical setting using silicon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microsensors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multi-channel read-out electronics for use in anti-cancer treatments. </a:t>
            </a:r>
          </a:p>
          <a:p>
            <a:r>
              <a:rPr lang="fr-CH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fr-CH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 to Digital </a:t>
            </a:r>
            <a:r>
              <a:rPr lang="fr-CH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Converters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627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led by the University of Bonn, and partnering with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Fraunhofer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IZM. The project plans to demonstrate the feasibility of very thin readout chips with via-last Through Silicon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(TSVs) in hybrid-pixel detectors.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Contact</a:t>
            </a:r>
            <a:r>
              <a:rPr lang="fr-CH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free </a:t>
            </a:r>
            <a:r>
              <a:rPr lang="fr-CH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imaging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04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lead by CERN in conjunction with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Politecnico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 Milano, Mi.am. This project aims to develop new hardware and software for combatting the health risks of radon under the requirements of the Swiss “National Action Plan concerning Radio 2012-2020”.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919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Feedback on anything else we could do for project</a:t>
            </a:r>
            <a:r>
              <a:rPr lang="en-GB" baseline="0" dirty="0" smtClean="0"/>
              <a:t> participants re communication. This could be internally or externally.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298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  <a:latin typeface="Trebuchet MS" panose="020B0603020202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01D11BA-7BA0-4257-81CF-82214BB44DEA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400" b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Advanced</a:t>
            </a:r>
            <a:r>
              <a:rPr lang="fr-CH" sz="2400" b="0" baseline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GB" sz="2400" b="0" baseline="0" noProof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European</a:t>
            </a:r>
            <a:r>
              <a:rPr lang="fr-CH" sz="2400" b="0" baseline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Infrastructures</a:t>
            </a:r>
          </a:p>
          <a:p>
            <a:pPr algn="r"/>
            <a:r>
              <a:rPr lang="fr-CH" sz="2400" b="0" baseline="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for Detectors at Accelerators</a:t>
            </a:r>
            <a:endParaRPr lang="en-GB" sz="2400" b="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E937EF1-5E27-44A9-B871-6542F30F081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2A87FC3-EAAE-4A3B-9314-DDE4FFBE0A1B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506583"/>
            <a:ext cx="8666018" cy="4670387"/>
          </a:xfrm>
        </p:spPr>
        <p:txBody>
          <a:bodyPr>
            <a:normAutofit/>
          </a:bodyPr>
          <a:lstStyle>
            <a:lvl1pPr>
              <a:buClr>
                <a:srgbClr val="F2B53C"/>
              </a:buClr>
              <a:defRPr sz="2400" b="0">
                <a:solidFill>
                  <a:srgbClr val="171A6C"/>
                </a:solidFill>
                <a:latin typeface="Trebuchet MS" panose="020B0603020202020204" pitchFamily="34" charset="0"/>
              </a:defRPr>
            </a:lvl1pPr>
            <a:lvl2pPr>
              <a:buClr>
                <a:srgbClr val="F2B53C"/>
              </a:buClr>
              <a:defRPr sz="2000" b="0">
                <a:solidFill>
                  <a:srgbClr val="171A6C"/>
                </a:solidFill>
                <a:latin typeface="Trebuchet MS" panose="020B0603020202020204" pitchFamily="34" charset="0"/>
              </a:defRPr>
            </a:lvl2pPr>
            <a:lvl3pPr>
              <a:buClr>
                <a:srgbClr val="F2B53C"/>
              </a:buClr>
              <a:defRPr sz="1600" b="0">
                <a:solidFill>
                  <a:srgbClr val="171A6C"/>
                </a:solidFill>
                <a:latin typeface="Trebuchet MS" panose="020B0603020202020204" pitchFamily="34" charset="0"/>
              </a:defRPr>
            </a:lvl3pPr>
            <a:lvl4pPr>
              <a:buClr>
                <a:srgbClr val="F2B53C"/>
              </a:buClr>
              <a:defRPr sz="1400" b="0">
                <a:solidFill>
                  <a:srgbClr val="171A6C"/>
                </a:solidFill>
                <a:latin typeface="Trebuchet MS" panose="020B0603020202020204" pitchFamily="34" charset="0"/>
              </a:defRPr>
            </a:lvl4pPr>
            <a:lvl5pPr>
              <a:buClr>
                <a:srgbClr val="F2B53C"/>
              </a:buClr>
              <a:defRPr sz="1400" b="0">
                <a:solidFill>
                  <a:srgbClr val="171A6C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200">
                <a:solidFill>
                  <a:srgbClr val="171A6C"/>
                </a:solidFill>
                <a:latin typeface="Arial Narrow" panose="020B0606020202030204" pitchFamily="34" charset="0"/>
              </a:defRPr>
            </a:lvl1pPr>
          </a:lstStyle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E5C1A8A6-A55F-4F98-B7EB-13D47285A1FE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1AC57D9-8984-41BB-A9CE-EC121665631C}" type="datetime3">
              <a:rPr lang="en-US" smtClean="0"/>
              <a:t>6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BD499CD-D135-4E2F-90DD-1CE571D7BCBA}" type="datetime3">
              <a:rPr lang="en-US" smtClean="0"/>
              <a:t>6 April 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D1F1141-94BA-4429-B2C2-BEA9DF9ABCCF}" type="datetime3">
              <a:rPr lang="en-US" smtClean="0"/>
              <a:t>6 April 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97F96FE-9481-49EA-9681-9A8F194179A8}" type="datetime3">
              <a:rPr lang="en-US" smtClean="0"/>
              <a:t>6 April 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5604103-15D9-4C8A-AE7C-75C338439E56}" type="datetime3">
              <a:rPr lang="en-US" smtClean="0"/>
              <a:t>6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57C27AA-62AC-464F-AD69-9F162FDFBA42}" type="datetime3">
              <a:rPr lang="en-US" smtClean="0"/>
              <a:t>6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CH" dirty="0" smtClean="0"/>
              <a:t>WP2-A.Pezous. Paris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Jennifer.Toes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881963"/>
            <a:ext cx="8780746" cy="1628000"/>
          </a:xfrm>
        </p:spPr>
        <p:txBody>
          <a:bodyPr/>
          <a:lstStyle/>
          <a:p>
            <a:r>
              <a:rPr lang="en-GB" dirty="0" smtClean="0"/>
              <a:t>AIDA-2020</a:t>
            </a:r>
            <a:br>
              <a:rPr lang="en-GB" dirty="0" smtClean="0"/>
            </a:br>
            <a:r>
              <a:rPr lang="en-GB" dirty="0" smtClean="0"/>
              <a:t>WP2: Innovation &amp; Outreach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Aurelie Pezous, CERN</a:t>
            </a:r>
          </a:p>
          <a:p>
            <a:endParaRPr lang="en-GB" dirty="0" smtClean="0"/>
          </a:p>
          <a:p>
            <a:r>
              <a:rPr lang="en-GB" sz="1800" dirty="0" smtClean="0"/>
              <a:t>AIDA-2020 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Annual Meeting, 3-7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April 2017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8290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Understand</a:t>
            </a:r>
            <a:r>
              <a:rPr lang="fr-CH" dirty="0" smtClean="0"/>
              <a:t>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who</a:t>
            </a:r>
            <a:r>
              <a:rPr lang="fr-CH" dirty="0" smtClean="0"/>
              <a:t>:</a:t>
            </a:r>
          </a:p>
          <a:p>
            <a:pPr lvl="1"/>
            <a:r>
              <a:rPr lang="fr-CH" sz="2400" dirty="0" err="1" smtClean="0"/>
              <a:t>Industrial</a:t>
            </a:r>
            <a:r>
              <a:rPr lang="fr-CH" sz="2400" dirty="0" smtClean="0"/>
              <a:t> </a:t>
            </a:r>
            <a:r>
              <a:rPr lang="fr-CH" sz="2400" dirty="0" err="1" smtClean="0"/>
              <a:t>partnership</a:t>
            </a:r>
            <a:endParaRPr lang="fr-CH" sz="2400" dirty="0" smtClean="0"/>
          </a:p>
          <a:p>
            <a:pPr lvl="1"/>
            <a:r>
              <a:rPr lang="fr-CH" sz="2400" dirty="0" smtClean="0"/>
              <a:t>Academia-</a:t>
            </a:r>
            <a:r>
              <a:rPr lang="fr-CH" sz="2400" dirty="0" err="1"/>
              <a:t>I</a:t>
            </a:r>
            <a:r>
              <a:rPr lang="fr-CH" sz="2400" dirty="0" err="1" smtClean="0"/>
              <a:t>ndustry</a:t>
            </a:r>
            <a:endParaRPr lang="fr-CH" sz="2400" dirty="0" smtClean="0"/>
          </a:p>
          <a:p>
            <a:pPr lvl="1"/>
            <a:endParaRPr lang="fr-CH" sz="2400" dirty="0" smtClean="0"/>
          </a:p>
          <a:p>
            <a:r>
              <a:rPr lang="fr-CH" dirty="0" smtClean="0"/>
              <a:t>List of EU </a:t>
            </a:r>
            <a:r>
              <a:rPr lang="en-GB" dirty="0" smtClean="0"/>
              <a:t>companies</a:t>
            </a:r>
            <a:r>
              <a:rPr lang="fr-CH" dirty="0" smtClean="0"/>
              <a:t> active in detectors</a:t>
            </a:r>
          </a:p>
          <a:p>
            <a:endParaRPr lang="fr-CH" dirty="0" smtClean="0"/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326542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Academia </a:t>
            </a:r>
            <a:r>
              <a:rPr lang="fr-CH" dirty="0" err="1" smtClean="0"/>
              <a:t>meets</a:t>
            </a:r>
            <a:r>
              <a:rPr lang="fr-CH" dirty="0" smtClean="0"/>
              <a:t> </a:t>
            </a:r>
            <a:r>
              <a:rPr lang="fr-CH" dirty="0" err="1" smtClean="0"/>
              <a:t>Industry</a:t>
            </a:r>
            <a:r>
              <a:rPr lang="fr-CH" dirty="0"/>
              <a:t>-</a:t>
            </a:r>
            <a:r>
              <a:rPr lang="fr-CH" dirty="0" smtClean="0"/>
              <a:t>Key </a:t>
            </a:r>
            <a:r>
              <a:rPr lang="fr-CH" dirty="0" err="1"/>
              <a:t>elements</a:t>
            </a:r>
            <a:r>
              <a:rPr lang="fr-CH" dirty="0" smtClean="0"/>
              <a:t>:</a:t>
            </a:r>
          </a:p>
          <a:p>
            <a:endParaRPr lang="fr-CH" dirty="0"/>
          </a:p>
          <a:p>
            <a:pPr lvl="1"/>
            <a:r>
              <a:rPr lang="en-GB" sz="2400" dirty="0" smtClean="0"/>
              <a:t>17 speakers:</a:t>
            </a:r>
          </a:p>
          <a:p>
            <a:pPr lvl="2"/>
            <a:r>
              <a:rPr lang="fr-CH" sz="2400" dirty="0" smtClean="0"/>
              <a:t>7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industry</a:t>
            </a:r>
            <a:endParaRPr lang="fr-CH" sz="2400" dirty="0" smtClean="0"/>
          </a:p>
          <a:p>
            <a:pPr lvl="2"/>
            <a:r>
              <a:rPr lang="fr-CH" sz="2400" dirty="0" smtClean="0"/>
              <a:t>10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academia</a:t>
            </a:r>
            <a:endParaRPr lang="en-GB" sz="2400" dirty="0" smtClean="0"/>
          </a:p>
          <a:p>
            <a:pPr marL="342891" lvl="1" indent="0">
              <a:buNone/>
            </a:pPr>
            <a:endParaRPr lang="en-GB" dirty="0"/>
          </a:p>
          <a:p>
            <a:pPr lvl="1"/>
            <a:r>
              <a:rPr lang="en-GB" sz="2400" dirty="0"/>
              <a:t>5 companies </a:t>
            </a:r>
            <a:r>
              <a:rPr lang="en-GB" sz="2400" dirty="0" smtClean="0"/>
              <a:t>with a booth</a:t>
            </a:r>
          </a:p>
          <a:p>
            <a:pPr lvl="1"/>
            <a:endParaRPr lang="en-GB" sz="2400" dirty="0" smtClean="0"/>
          </a:p>
          <a:p>
            <a:pPr lvl="1"/>
            <a:r>
              <a:rPr lang="fr-CH" sz="2400" dirty="0" smtClean="0"/>
              <a:t>60 participants</a:t>
            </a:r>
          </a:p>
          <a:p>
            <a:pPr lvl="1"/>
            <a:endParaRPr lang="en-GB" sz="2400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103" y="2183130"/>
            <a:ext cx="2950948" cy="41732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183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Major topics:</a:t>
            </a:r>
          </a:p>
          <a:p>
            <a:pPr lvl="1">
              <a:lnSpc>
                <a:spcPct val="200000"/>
              </a:lnSpc>
            </a:pPr>
            <a:r>
              <a:rPr lang="fr-CH" sz="2400" dirty="0" err="1" smtClean="0"/>
              <a:t>Scintillators</a:t>
            </a:r>
            <a:endParaRPr lang="fr-CH" sz="2400" dirty="0" smtClean="0"/>
          </a:p>
          <a:p>
            <a:pPr lvl="1">
              <a:lnSpc>
                <a:spcPct val="200000"/>
              </a:lnSpc>
            </a:pPr>
            <a:r>
              <a:rPr lang="fr-CH" sz="2400" dirty="0" smtClean="0"/>
              <a:t>PET/MRI/CT</a:t>
            </a:r>
          </a:p>
          <a:p>
            <a:pPr lvl="1">
              <a:lnSpc>
                <a:spcPct val="200000"/>
              </a:lnSpc>
            </a:pPr>
            <a:r>
              <a:rPr lang="fr-CH" sz="2400" dirty="0" smtClean="0"/>
              <a:t>Machine </a:t>
            </a:r>
            <a:r>
              <a:rPr lang="fr-CH" sz="2400" dirty="0" err="1" smtClean="0"/>
              <a:t>learning</a:t>
            </a:r>
            <a:endParaRPr lang="fr-CH" sz="2400" dirty="0" smtClean="0"/>
          </a:p>
          <a:p>
            <a:pPr lvl="1">
              <a:lnSpc>
                <a:spcPct val="200000"/>
              </a:lnSpc>
            </a:pPr>
            <a:r>
              <a:rPr lang="fr-CH" sz="2400" dirty="0" smtClean="0"/>
              <a:t>Data </a:t>
            </a:r>
            <a:r>
              <a:rPr lang="fr-CH" sz="2400" dirty="0" err="1" smtClean="0"/>
              <a:t>treatment</a:t>
            </a:r>
            <a:endParaRPr lang="fr-CH" sz="2400" dirty="0" smtClean="0"/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199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Objectives of </a:t>
            </a:r>
            <a:r>
              <a:rPr lang="fr-CH" dirty="0" err="1" smtClean="0"/>
              <a:t>PoC</a:t>
            </a:r>
            <a:r>
              <a:rPr lang="fr-CH" dirty="0" smtClean="0"/>
              <a:t>:</a:t>
            </a:r>
          </a:p>
          <a:p>
            <a:pPr lvl="1">
              <a:lnSpc>
                <a:spcPct val="200000"/>
              </a:lnSpc>
            </a:pPr>
            <a:r>
              <a:rPr lang="fr-CH" sz="2400" dirty="0" smtClean="0"/>
              <a:t>General </a:t>
            </a:r>
            <a:r>
              <a:rPr lang="fr-CH" sz="2400" dirty="0" err="1" smtClean="0"/>
              <a:t>field</a:t>
            </a:r>
            <a:r>
              <a:rPr lang="fr-CH" sz="2400" dirty="0" smtClean="0"/>
              <a:t> of detector </a:t>
            </a:r>
            <a:r>
              <a:rPr lang="fr-CH" sz="2400" dirty="0" err="1" smtClean="0"/>
              <a:t>development</a:t>
            </a:r>
            <a:endParaRPr lang="fr-CH" sz="2400" dirty="0" smtClean="0"/>
          </a:p>
          <a:p>
            <a:pPr lvl="1">
              <a:lnSpc>
                <a:spcPct val="200000"/>
              </a:lnSpc>
            </a:pPr>
            <a:r>
              <a:rPr lang="fr-CH" sz="2400" dirty="0" smtClean="0"/>
              <a:t>Collaborative </a:t>
            </a:r>
            <a:r>
              <a:rPr lang="fr-CH" sz="2400" dirty="0" err="1" smtClean="0"/>
              <a:t>project</a:t>
            </a:r>
            <a:r>
              <a:rPr lang="fr-CH" sz="2400" dirty="0" smtClean="0"/>
              <a:t> </a:t>
            </a:r>
            <a:r>
              <a:rPr lang="fr-CH" sz="2400" dirty="0" err="1" smtClean="0"/>
              <a:t>industry</a:t>
            </a:r>
            <a:r>
              <a:rPr lang="fr-CH" sz="2400" dirty="0" smtClean="0"/>
              <a:t> </a:t>
            </a:r>
            <a:r>
              <a:rPr lang="fr-CH" sz="2400" dirty="0" err="1" smtClean="0"/>
              <a:t>oriented</a:t>
            </a:r>
            <a:endParaRPr lang="fr-CH" sz="2400" dirty="0" smtClean="0"/>
          </a:p>
          <a:p>
            <a:pPr lvl="1">
              <a:lnSpc>
                <a:spcPct val="200000"/>
              </a:lnSpc>
            </a:pPr>
            <a:r>
              <a:rPr lang="fr-CH" sz="2400" dirty="0" err="1" smtClean="0"/>
              <a:t>Bringing</a:t>
            </a:r>
            <a:r>
              <a:rPr lang="fr-CH" sz="2400" dirty="0" smtClean="0"/>
              <a:t> technologies </a:t>
            </a:r>
            <a:r>
              <a:rPr lang="fr-CH" sz="2400" dirty="0" err="1" smtClean="0"/>
              <a:t>closer</a:t>
            </a:r>
            <a:r>
              <a:rPr lang="fr-CH" sz="2400" dirty="0" smtClean="0"/>
              <a:t> to the </a:t>
            </a:r>
            <a:r>
              <a:rPr lang="fr-CH" sz="2400" dirty="0" err="1" smtClean="0"/>
              <a:t>market</a:t>
            </a:r>
            <a:endParaRPr lang="en-GB" sz="2400" dirty="0"/>
          </a:p>
          <a:p>
            <a:pPr marL="0" indent="0">
              <a:lnSpc>
                <a:spcPct val="200000"/>
              </a:lnSpc>
              <a:buNone/>
            </a:pPr>
            <a:r>
              <a:rPr lang="en-US" dirty="0">
                <a:sym typeface="Wingdings" panose="05000000000000000000" pitchFamily="2" charset="2"/>
              </a:rPr>
              <a:t>	 </a:t>
            </a:r>
            <a:r>
              <a:rPr lang="en-US" b="1" dirty="0">
                <a:sym typeface="Wingdings" panose="05000000000000000000" pitchFamily="2" charset="2"/>
              </a:rPr>
              <a:t>Impact beyond high energy </a:t>
            </a:r>
            <a:r>
              <a:rPr lang="en-US" b="1" dirty="0" smtClean="0">
                <a:sym typeface="Wingdings" panose="05000000000000000000" pitchFamily="2" charset="2"/>
              </a:rPr>
              <a:t>physics</a:t>
            </a:r>
            <a:endParaRPr lang="en-US" b="1" dirty="0"/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100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506583"/>
            <a:ext cx="8666018" cy="460846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CH" dirty="0"/>
              <a:t>11 </a:t>
            </a:r>
            <a:r>
              <a:rPr lang="fr-CH" dirty="0" err="1"/>
              <a:t>valid</a:t>
            </a:r>
            <a:r>
              <a:rPr lang="fr-CH" dirty="0"/>
              <a:t> </a:t>
            </a:r>
            <a:r>
              <a:rPr lang="fr-CH" dirty="0" err="1"/>
              <a:t>proposals</a:t>
            </a:r>
            <a:r>
              <a:rPr lang="fr-CH" dirty="0"/>
              <a:t> </a:t>
            </a:r>
            <a:r>
              <a:rPr lang="fr-CH" dirty="0" err="1" smtClean="0"/>
              <a:t>received</a:t>
            </a:r>
            <a:endParaRPr lang="fr-CH" dirty="0"/>
          </a:p>
          <a:p>
            <a:pPr>
              <a:lnSpc>
                <a:spcPct val="150000"/>
              </a:lnSpc>
            </a:pPr>
            <a:r>
              <a:rPr lang="fr-CH" dirty="0"/>
              <a:t>Evaluation Panel meeting </a:t>
            </a:r>
            <a:r>
              <a:rPr lang="fr-CH" dirty="0" smtClean="0"/>
              <a:t>25/11/2016</a:t>
            </a:r>
            <a:endParaRPr lang="fr-CH" dirty="0"/>
          </a:p>
          <a:p>
            <a:pPr>
              <a:lnSpc>
                <a:spcPct val="150000"/>
              </a:lnSpc>
            </a:pPr>
            <a:r>
              <a:rPr lang="fr-CH" dirty="0"/>
              <a:t>Interview of </a:t>
            </a:r>
            <a:r>
              <a:rPr lang="en-GB" dirty="0"/>
              <a:t>the 5 highest ranking projects </a:t>
            </a:r>
            <a:r>
              <a:rPr lang="en-GB" dirty="0" smtClean="0"/>
              <a:t>14/12/2016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fr-CH" dirty="0"/>
              <a:t>3 </a:t>
            </a:r>
            <a:r>
              <a:rPr lang="fr-CH" dirty="0" err="1"/>
              <a:t>projects</a:t>
            </a:r>
            <a:r>
              <a:rPr lang="fr-CH" dirty="0"/>
              <a:t> </a:t>
            </a:r>
            <a:r>
              <a:rPr lang="fr-CH" dirty="0" err="1" smtClean="0"/>
              <a:t>funded</a:t>
            </a:r>
            <a:r>
              <a:rPr lang="fr-CH" dirty="0" smtClean="0"/>
              <a:t>:</a:t>
            </a:r>
          </a:p>
          <a:p>
            <a:endParaRPr lang="fr-CH" dirty="0" smtClean="0"/>
          </a:p>
          <a:p>
            <a:endParaRPr lang="fr-CH" dirty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2.4 Management of the Proof-of-Concept (</a:t>
            </a:r>
            <a:r>
              <a:rPr lang="en-GB" dirty="0" err="1"/>
              <a:t>PoC</a:t>
            </a:r>
            <a:r>
              <a:rPr lang="en-GB" dirty="0"/>
              <a:t>) fund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813677"/>
              </p:ext>
            </p:extLst>
          </p:nvPr>
        </p:nvGraphicFramePr>
        <p:xfrm>
          <a:off x="464026" y="4171090"/>
          <a:ext cx="8211793" cy="1943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2615">
                  <a:extLst>
                    <a:ext uri="{9D8B030D-6E8A-4147-A177-3AD203B41FA5}">
                      <a16:colId xmlns:a16="http://schemas.microsoft.com/office/drawing/2014/main" val="1155909608"/>
                    </a:ext>
                  </a:extLst>
                </a:gridCol>
                <a:gridCol w="4131357">
                  <a:extLst>
                    <a:ext uri="{9D8B030D-6E8A-4147-A177-3AD203B41FA5}">
                      <a16:colId xmlns:a16="http://schemas.microsoft.com/office/drawing/2014/main" val="572805735"/>
                    </a:ext>
                  </a:extLst>
                </a:gridCol>
                <a:gridCol w="1264869">
                  <a:extLst>
                    <a:ext uri="{9D8B030D-6E8A-4147-A177-3AD203B41FA5}">
                      <a16:colId xmlns:a16="http://schemas.microsoft.com/office/drawing/2014/main" val="2419856046"/>
                    </a:ext>
                  </a:extLst>
                </a:gridCol>
                <a:gridCol w="1852952">
                  <a:extLst>
                    <a:ext uri="{9D8B030D-6E8A-4147-A177-3AD203B41FA5}">
                      <a16:colId xmlns:a16="http://schemas.microsoft.com/office/drawing/2014/main" val="551901819"/>
                    </a:ext>
                  </a:extLst>
                </a:gridCol>
              </a:tblGrid>
              <a:tr h="2980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Budget €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Title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Lead Institute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Partners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3512136"/>
                  </a:ext>
                </a:extLst>
              </a:tr>
              <a:tr h="542638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45,600 €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Silicon‐based </a:t>
                      </a:r>
                      <a:r>
                        <a:rPr lang="en-GB" sz="1800" dirty="0" err="1">
                          <a:effectLst/>
                        </a:rPr>
                        <a:t>Microdosimetry</a:t>
                      </a:r>
                      <a:r>
                        <a:rPr lang="en-GB" sz="1800" dirty="0">
                          <a:effectLst/>
                        </a:rPr>
                        <a:t> System for Advanced Radiation Therapies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800">
                          <a:effectLst/>
                        </a:rPr>
                        <a:t>Instituto de Microelectronica de Barcelona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865323"/>
                  </a:ext>
                </a:extLst>
              </a:tr>
              <a:tr h="29804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74,825 €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Advanced  Through Silicon </a:t>
                      </a:r>
                      <a:r>
                        <a:rPr lang="en-GB" sz="1800" dirty="0" err="1">
                          <a:effectLst/>
                        </a:rPr>
                        <a:t>Vias</a:t>
                      </a:r>
                      <a:r>
                        <a:rPr lang="en-GB" sz="1800" dirty="0">
                          <a:effectLst/>
                        </a:rPr>
                        <a:t> for Pixel Detectors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University of Bonn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Fraunhofer IZM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8911711"/>
                  </a:ext>
                </a:extLst>
              </a:tr>
              <a:tr h="29804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66,641 €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RaDoM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CERN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Politecnico di Milano, Mi.am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9873246"/>
                  </a:ext>
                </a:extLst>
              </a:tr>
            </a:tbl>
          </a:graphicData>
        </a:graphic>
      </p:graphicFrame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509" t="2987" r="6570" b="4162"/>
          <a:stretch/>
        </p:blipFill>
        <p:spPr>
          <a:xfrm>
            <a:off x="6137910" y="2258682"/>
            <a:ext cx="3006090" cy="2264862"/>
          </a:xfrm>
          <a:prstGeom prst="rect">
            <a:avLst/>
          </a:prstGeom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89020" y="114301"/>
            <a:ext cx="5646419" cy="1077238"/>
          </a:xfrm>
        </p:spPr>
        <p:txBody>
          <a:bodyPr>
            <a:noAutofit/>
          </a:bodyPr>
          <a:lstStyle/>
          <a:p>
            <a:r>
              <a:rPr lang="en-GB" sz="2900" dirty="0"/>
              <a:t>Silicon‐based </a:t>
            </a:r>
            <a:r>
              <a:rPr lang="en-GB" sz="2900" dirty="0" err="1"/>
              <a:t>Microdosimetry</a:t>
            </a:r>
            <a:r>
              <a:rPr lang="en-GB" sz="2900" dirty="0"/>
              <a:t> System for Advanced Radiation </a:t>
            </a:r>
            <a:r>
              <a:rPr lang="en-GB" sz="2900" dirty="0" smtClean="0"/>
              <a:t>Therapies</a:t>
            </a:r>
            <a:endParaRPr lang="en-GB" sz="2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119" t="4503" r="5605" b="5231"/>
          <a:stretch/>
        </p:blipFill>
        <p:spPr>
          <a:xfrm>
            <a:off x="4759212" y="4633386"/>
            <a:ext cx="4384788" cy="1722964"/>
          </a:xfrm>
          <a:prstGeom prst="rect">
            <a:avLst/>
          </a:prstGeom>
        </p:spPr>
      </p:pic>
      <p:sp>
        <p:nvSpPr>
          <p:cNvPr id="11" name="Content Placeholder 1"/>
          <p:cNvSpPr txBox="1">
            <a:spLocks/>
          </p:cNvSpPr>
          <p:nvPr/>
        </p:nvSpPr>
        <p:spPr>
          <a:xfrm>
            <a:off x="236914" y="1506583"/>
            <a:ext cx="4712276" cy="4670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0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6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Sensors</a:t>
            </a:r>
            <a:r>
              <a:rPr lang="fr-CH" dirty="0" smtClean="0"/>
              <a:t> fabrication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fr-CH" dirty="0"/>
              <a:t> </a:t>
            </a:r>
            <a:r>
              <a:rPr lang="fr-CH" dirty="0" err="1" smtClean="0"/>
              <a:t>step</a:t>
            </a:r>
            <a:endParaRPr lang="fr-CH" dirty="0" smtClean="0"/>
          </a:p>
          <a:p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integrated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pTDC</a:t>
            </a: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r>
              <a:rPr lang="fr-CH" dirty="0" smtClean="0"/>
              <a:t>Application </a:t>
            </a:r>
            <a:r>
              <a:rPr lang="fr-CH" dirty="0" err="1" smtClean="0"/>
              <a:t>outside</a:t>
            </a:r>
            <a:r>
              <a:rPr lang="fr-CH" dirty="0" smtClean="0"/>
              <a:t> HEP:</a:t>
            </a:r>
          </a:p>
          <a:p>
            <a:pPr lvl="1"/>
            <a:r>
              <a:rPr lang="fr-CH" dirty="0" err="1" smtClean="0"/>
              <a:t>Medical</a:t>
            </a:r>
            <a:r>
              <a:rPr lang="fr-CH" dirty="0" smtClean="0"/>
              <a:t> application-hadron </a:t>
            </a:r>
            <a:r>
              <a:rPr lang="fr-CH" dirty="0" err="1" smtClean="0"/>
              <a:t>therapy</a:t>
            </a:r>
            <a:endParaRPr lang="fr-CH" dirty="0" smtClean="0"/>
          </a:p>
          <a:p>
            <a:pPr lvl="1"/>
            <a:endParaRPr lang="en-GB" dirty="0"/>
          </a:p>
          <a:p>
            <a:r>
              <a:rPr lang="fr-CH" dirty="0" smtClean="0"/>
              <a:t>Tech </a:t>
            </a:r>
            <a:r>
              <a:rPr lang="fr-CH" dirty="0" err="1" smtClean="0"/>
              <a:t>transfer</a:t>
            </a:r>
            <a:r>
              <a:rPr lang="fr-CH" dirty="0" smtClean="0"/>
              <a:t> options:</a:t>
            </a:r>
          </a:p>
          <a:p>
            <a:pPr lvl="1"/>
            <a:r>
              <a:rPr lang="fr-CH" dirty="0" smtClean="0"/>
              <a:t>Licence the </a:t>
            </a:r>
            <a:r>
              <a:rPr lang="fr-CH" dirty="0" err="1" smtClean="0"/>
              <a:t>product</a:t>
            </a:r>
            <a:r>
              <a:rPr lang="fr-CH" dirty="0" smtClean="0"/>
              <a:t> to </a:t>
            </a:r>
            <a:r>
              <a:rPr lang="fr-CH" dirty="0" err="1" smtClean="0"/>
              <a:t>industry</a:t>
            </a:r>
            <a:endParaRPr lang="fr-CH" dirty="0" smtClean="0"/>
          </a:p>
          <a:p>
            <a:pPr lvl="1"/>
            <a:r>
              <a:rPr lang="fr-CH" dirty="0" err="1" smtClean="0"/>
              <a:t>Create</a:t>
            </a:r>
            <a:r>
              <a:rPr lang="fr-CH" dirty="0" smtClean="0"/>
              <a:t> a spin-off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b="28255"/>
          <a:stretch/>
        </p:blipFill>
        <p:spPr>
          <a:xfrm>
            <a:off x="6674145" y="1342546"/>
            <a:ext cx="2570599" cy="80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TSV on HEP detectors are </a:t>
            </a:r>
            <a:r>
              <a:rPr lang="fr-CH" dirty="0" err="1" smtClean="0"/>
              <a:t>ongoing</a:t>
            </a:r>
            <a:r>
              <a:rPr lang="fr-CH" dirty="0" smtClean="0"/>
              <a:t> </a:t>
            </a:r>
            <a:r>
              <a:rPr lang="fr-CH" dirty="0" err="1" smtClean="0"/>
              <a:t>developement</a:t>
            </a:r>
            <a:endParaRPr lang="fr-CH" dirty="0" smtClean="0"/>
          </a:p>
          <a:p>
            <a:r>
              <a:rPr lang="fr-CH" dirty="0" err="1" smtClean="0"/>
              <a:t>Stabilization</a:t>
            </a:r>
            <a:r>
              <a:rPr lang="fr-CH" dirty="0" smtClean="0"/>
              <a:t> of the </a:t>
            </a:r>
            <a:r>
              <a:rPr lang="fr-CH" dirty="0" err="1" smtClean="0"/>
              <a:t>processes</a:t>
            </a:r>
            <a:endParaRPr lang="fr-CH" dirty="0" smtClean="0"/>
          </a:p>
          <a:p>
            <a:endParaRPr lang="fr-CH" dirty="0"/>
          </a:p>
          <a:p>
            <a:r>
              <a:rPr lang="fr-CH" dirty="0"/>
              <a:t>Application </a:t>
            </a:r>
            <a:r>
              <a:rPr lang="fr-CH" dirty="0" err="1"/>
              <a:t>outside</a:t>
            </a:r>
            <a:r>
              <a:rPr lang="fr-CH" dirty="0"/>
              <a:t> HEP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 smtClean="0"/>
              <a:t>Environment</a:t>
            </a:r>
            <a:r>
              <a:rPr lang="fr-CH" dirty="0" smtClean="0"/>
              <a:t>: IR </a:t>
            </a:r>
            <a:r>
              <a:rPr lang="fr-CH" dirty="0" err="1" smtClean="0"/>
              <a:t>Sensors</a:t>
            </a:r>
            <a:endParaRPr lang="fr-CH" dirty="0" smtClean="0"/>
          </a:p>
          <a:p>
            <a:pPr lvl="1"/>
            <a:r>
              <a:rPr lang="fr-CH" dirty="0" err="1" smtClean="0"/>
              <a:t>Medical</a:t>
            </a:r>
            <a:r>
              <a:rPr lang="fr-CH" dirty="0" smtClean="0"/>
              <a:t> application: </a:t>
            </a:r>
            <a:r>
              <a:rPr lang="fr-CH" dirty="0" err="1" smtClean="0"/>
              <a:t>Endoscopy</a:t>
            </a:r>
            <a:endParaRPr lang="fr-CH" dirty="0"/>
          </a:p>
          <a:p>
            <a:pPr lvl="1"/>
            <a:endParaRPr lang="en-GB" dirty="0"/>
          </a:p>
          <a:p>
            <a:r>
              <a:rPr lang="fr-CH" dirty="0"/>
              <a:t>Tech </a:t>
            </a:r>
            <a:r>
              <a:rPr lang="fr-CH" dirty="0" err="1"/>
              <a:t>transfer</a:t>
            </a:r>
            <a:r>
              <a:rPr lang="fr-CH" dirty="0"/>
              <a:t> options:</a:t>
            </a:r>
          </a:p>
          <a:p>
            <a:pPr lvl="1"/>
            <a:r>
              <a:rPr lang="fr-CH" dirty="0" smtClean="0"/>
              <a:t>Joint </a:t>
            </a:r>
            <a:r>
              <a:rPr lang="fr-CH" dirty="0" err="1" smtClean="0"/>
              <a:t>development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IZM</a:t>
            </a:r>
          </a:p>
          <a:p>
            <a:pPr lvl="1"/>
            <a:r>
              <a:rPr lang="en-GB" dirty="0" smtClean="0"/>
              <a:t>Democratisation</a:t>
            </a:r>
            <a:r>
              <a:rPr lang="fr-CH" dirty="0" smtClean="0"/>
              <a:t> of TSV </a:t>
            </a:r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Advanced  Through Silicon </a:t>
            </a:r>
            <a:r>
              <a:rPr lang="en-GB" dirty="0" err="1"/>
              <a:t>Vias</a:t>
            </a:r>
            <a:r>
              <a:rPr lang="en-GB" dirty="0"/>
              <a:t> for Pixel </a:t>
            </a:r>
            <a:r>
              <a:rPr lang="en-GB" dirty="0" smtClean="0"/>
              <a:t>Detectors</a:t>
            </a:r>
            <a:endParaRPr lang="en-GB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133" t="1898" r="3443" b="11548"/>
          <a:stretch/>
        </p:blipFill>
        <p:spPr>
          <a:xfrm>
            <a:off x="5655770" y="3742379"/>
            <a:ext cx="3383281" cy="2434591"/>
          </a:xfrm>
          <a:prstGeom prst="rect">
            <a:avLst/>
          </a:prstGeom>
        </p:spPr>
      </p:pic>
      <p:pic>
        <p:nvPicPr>
          <p:cNvPr id="8" name="Picture 5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970" y="2464075"/>
            <a:ext cx="2393962" cy="84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446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6669" r="7263" b="7976"/>
          <a:stretch/>
        </p:blipFill>
        <p:spPr>
          <a:xfrm>
            <a:off x="4011930" y="3777719"/>
            <a:ext cx="5132070" cy="242877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RaDoM</a:t>
            </a:r>
            <a:endParaRPr lang="en-GB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236914" y="1506583"/>
            <a:ext cx="6849686" cy="4670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0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6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400" b="0" kern="1200">
                <a:solidFill>
                  <a:srgbClr val="171A6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Produce</a:t>
            </a:r>
            <a:r>
              <a:rPr lang="fr-CH" dirty="0" smtClean="0"/>
              <a:t> 10 prototypes </a:t>
            </a:r>
          </a:p>
          <a:p>
            <a:endParaRPr lang="fr-CH" dirty="0" smtClean="0"/>
          </a:p>
          <a:p>
            <a:r>
              <a:rPr lang="fr-CH" dirty="0" err="1" smtClean="0"/>
              <a:t>Adress</a:t>
            </a:r>
            <a:r>
              <a:rPr lang="fr-CH" dirty="0" smtClean="0"/>
              <a:t> the </a:t>
            </a:r>
            <a:r>
              <a:rPr lang="fr-CH" dirty="0" err="1" smtClean="0"/>
              <a:t>market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smtClean="0"/>
              <a:t>Application </a:t>
            </a:r>
            <a:r>
              <a:rPr lang="fr-CH" dirty="0" err="1" smtClean="0"/>
              <a:t>outside</a:t>
            </a:r>
            <a:r>
              <a:rPr lang="fr-CH" dirty="0" smtClean="0"/>
              <a:t> HEP:</a:t>
            </a:r>
          </a:p>
          <a:p>
            <a:pPr lvl="1"/>
            <a:r>
              <a:rPr lang="fr-CH" dirty="0" err="1" smtClean="0"/>
              <a:t>Environmental</a:t>
            </a:r>
            <a:endParaRPr lang="fr-CH" dirty="0" smtClean="0"/>
          </a:p>
          <a:p>
            <a:pPr lvl="1"/>
            <a:r>
              <a:rPr lang="fr-CH" dirty="0" smtClean="0"/>
              <a:t>Public </a:t>
            </a:r>
            <a:r>
              <a:rPr lang="fr-CH" dirty="0" err="1" smtClean="0"/>
              <a:t>health</a:t>
            </a:r>
            <a:endParaRPr lang="fr-CH" dirty="0" smtClean="0"/>
          </a:p>
          <a:p>
            <a:pPr lvl="1"/>
            <a:endParaRPr lang="en-GB" dirty="0" smtClean="0"/>
          </a:p>
          <a:p>
            <a:r>
              <a:rPr lang="fr-CH" dirty="0" smtClean="0"/>
              <a:t>Tech </a:t>
            </a:r>
            <a:r>
              <a:rPr lang="fr-CH" dirty="0" err="1" smtClean="0"/>
              <a:t>transfer</a:t>
            </a:r>
            <a:r>
              <a:rPr lang="fr-CH" dirty="0" smtClean="0"/>
              <a:t> options:</a:t>
            </a:r>
          </a:p>
          <a:p>
            <a:pPr lvl="1"/>
            <a:r>
              <a:rPr lang="fr-CH" dirty="0" err="1" smtClean="0"/>
              <a:t>Create</a:t>
            </a:r>
            <a:r>
              <a:rPr lang="fr-CH" dirty="0" smtClean="0"/>
              <a:t> a </a:t>
            </a:r>
            <a:r>
              <a:rPr lang="fr-CH" dirty="0" err="1" smtClean="0"/>
              <a:t>company</a:t>
            </a:r>
            <a:endParaRPr lang="fr-CH" dirty="0" smtClean="0"/>
          </a:p>
          <a:p>
            <a:pPr lvl="1"/>
            <a:endParaRPr lang="en-GB" dirty="0"/>
          </a:p>
        </p:txBody>
      </p:sp>
      <p:pic>
        <p:nvPicPr>
          <p:cNvPr id="9" name="Picture 8" descr="LogoOutline.a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9" y="1538696"/>
            <a:ext cx="1209501" cy="120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2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Task2.5 </a:t>
            </a:r>
            <a:r>
              <a:rPr lang="fr-CH" dirty="0" err="1" smtClean="0"/>
              <a:t>Pre</a:t>
            </a:r>
            <a:r>
              <a:rPr lang="fr-CH" dirty="0" smtClean="0"/>
              <a:t>-industrialisation of large area </a:t>
            </a:r>
            <a:r>
              <a:rPr lang="fr-CH" dirty="0" err="1" smtClean="0"/>
              <a:t>silicon</a:t>
            </a:r>
            <a:r>
              <a:rPr lang="fr-CH" dirty="0" smtClean="0"/>
              <a:t> detectors</a:t>
            </a:r>
            <a:endParaRPr lang="en-GB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236914" y="1290181"/>
            <a:ext cx="8666018" cy="4886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506583"/>
            <a:ext cx="8666018" cy="4459877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Monopoly situation in planar large-area silicon </a:t>
            </a:r>
            <a:r>
              <a:rPr lang="en-US" sz="2800" dirty="0" smtClean="0"/>
              <a:t>detectors</a:t>
            </a:r>
          </a:p>
          <a:p>
            <a:endParaRPr lang="fr-CH" sz="2800" dirty="0"/>
          </a:p>
          <a:p>
            <a:r>
              <a:rPr lang="fr-CH" sz="2800" dirty="0" err="1" smtClean="0"/>
              <a:t>Market</a:t>
            </a:r>
            <a:r>
              <a:rPr lang="fr-CH" sz="2800" dirty="0" smtClean="0"/>
              <a:t> </a:t>
            </a:r>
            <a:r>
              <a:rPr lang="fr-CH" sz="2800" dirty="0" err="1" smtClean="0"/>
              <a:t>survey</a:t>
            </a:r>
            <a:r>
              <a:rPr lang="fr-CH" sz="2800" dirty="0" smtClean="0"/>
              <a:t>:</a:t>
            </a:r>
          </a:p>
          <a:p>
            <a:pPr lvl="1"/>
            <a:r>
              <a:rPr lang="fr-CH" sz="2400" dirty="0" smtClean="0"/>
              <a:t>Common MS CMS/ATLAS </a:t>
            </a:r>
            <a:endParaRPr lang="fr-CH" sz="2400" dirty="0"/>
          </a:p>
          <a:p>
            <a:pPr lvl="1"/>
            <a:r>
              <a:rPr lang="fr-CH" sz="2400" dirty="0" err="1"/>
              <a:t>I</a:t>
            </a:r>
            <a:r>
              <a:rPr lang="fr-CH" sz="2400" dirty="0" err="1" smtClean="0"/>
              <a:t>dentify</a:t>
            </a:r>
            <a:r>
              <a:rPr lang="fr-CH" sz="2400" dirty="0" smtClean="0"/>
              <a:t> an EU </a:t>
            </a:r>
            <a:r>
              <a:rPr lang="fr-CH" sz="2400" dirty="0" err="1" smtClean="0"/>
              <a:t>company</a:t>
            </a:r>
            <a:r>
              <a:rPr lang="fr-CH" sz="2400" dirty="0" smtClean="0"/>
              <a:t> able to </a:t>
            </a:r>
            <a:r>
              <a:rPr lang="fr-CH" sz="2400" dirty="0" err="1" smtClean="0"/>
              <a:t>produce</a:t>
            </a:r>
            <a:r>
              <a:rPr lang="fr-CH" sz="2400" dirty="0" smtClean="0"/>
              <a:t> </a:t>
            </a:r>
            <a:r>
              <a:rPr lang="fr-CH" sz="2400" dirty="0" err="1" smtClean="0"/>
              <a:t>sensors</a:t>
            </a:r>
            <a:r>
              <a:rPr lang="fr-CH" sz="2400" dirty="0" smtClean="0"/>
              <a:t> on a large </a:t>
            </a:r>
            <a:r>
              <a:rPr lang="fr-CH" sz="2400" dirty="0" err="1" smtClean="0"/>
              <a:t>scale</a:t>
            </a:r>
            <a:endParaRPr lang="fr-CH" sz="2400" dirty="0" smtClean="0"/>
          </a:p>
          <a:p>
            <a:pPr lvl="1"/>
            <a:endParaRPr lang="fr-CH" sz="2400" dirty="0"/>
          </a:p>
          <a:p>
            <a:r>
              <a:rPr lang="fr-CH" sz="2800" dirty="0" err="1" smtClean="0"/>
              <a:t>Infineon</a:t>
            </a:r>
            <a:r>
              <a:rPr lang="fr-CH" sz="2800" dirty="0" smtClean="0"/>
              <a:t>:</a:t>
            </a:r>
          </a:p>
          <a:p>
            <a:pPr lvl="1"/>
            <a:r>
              <a:rPr lang="en-US" sz="2400" dirty="0" smtClean="0"/>
              <a:t>Experience </a:t>
            </a:r>
            <a:r>
              <a:rPr lang="en-US" sz="2400" dirty="0"/>
              <a:t>with fully depleted </a:t>
            </a:r>
            <a:r>
              <a:rPr lang="en-US" sz="2400" dirty="0" smtClean="0"/>
              <a:t>devices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Fruitful collaboration with HEPHY</a:t>
            </a:r>
            <a:endParaRPr lang="en-US" sz="2400" dirty="0"/>
          </a:p>
          <a:p>
            <a:endParaRPr lang="en-GB" dirty="0"/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2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Task2.5 </a:t>
            </a:r>
            <a:r>
              <a:rPr lang="fr-CH" dirty="0" err="1" smtClean="0"/>
              <a:t>Pre</a:t>
            </a:r>
            <a:r>
              <a:rPr lang="fr-CH" dirty="0" smtClean="0"/>
              <a:t>-industrialisation of large area </a:t>
            </a:r>
            <a:r>
              <a:rPr lang="fr-CH" dirty="0" err="1" smtClean="0"/>
              <a:t>silicon</a:t>
            </a:r>
            <a:r>
              <a:rPr lang="fr-CH" dirty="0" smtClean="0"/>
              <a:t> detectors</a:t>
            </a:r>
            <a:endParaRPr lang="en-GB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236914" y="1290181"/>
            <a:ext cx="8666018" cy="4886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506583"/>
            <a:ext cx="8666018" cy="4459877"/>
          </a:xfrm>
        </p:spPr>
        <p:txBody>
          <a:bodyPr>
            <a:normAutofit/>
          </a:bodyPr>
          <a:lstStyle/>
          <a:p>
            <a:r>
              <a:rPr lang="fr-CH" dirty="0" err="1" smtClean="0"/>
              <a:t>Improving</a:t>
            </a:r>
            <a:r>
              <a:rPr lang="fr-CH" dirty="0" smtClean="0"/>
              <a:t> </a:t>
            </a:r>
            <a:r>
              <a:rPr lang="en-GB" dirty="0" smtClean="0"/>
              <a:t>from</a:t>
            </a:r>
            <a:r>
              <a:rPr lang="fr-CH" dirty="0" smtClean="0"/>
              <a:t> 1st batch to 2</a:t>
            </a:r>
            <a:r>
              <a:rPr lang="fr-CH" baseline="30000" dirty="0" smtClean="0"/>
              <a:t>nd</a:t>
            </a:r>
            <a:r>
              <a:rPr lang="fr-CH" dirty="0" smtClean="0"/>
              <a:t> batch</a:t>
            </a:r>
          </a:p>
          <a:p>
            <a:r>
              <a:rPr lang="fr-CH" dirty="0" smtClean="0"/>
              <a:t>Probe </a:t>
            </a:r>
            <a:r>
              <a:rPr lang="fr-CH" dirty="0" err="1" smtClean="0"/>
              <a:t>card</a:t>
            </a:r>
            <a:r>
              <a:rPr lang="fr-CH" dirty="0" smtClean="0"/>
              <a:t>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developement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pic>
        <p:nvPicPr>
          <p:cNvPr id="7" name="Inhaltsplatzhalt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540" y="2797320"/>
            <a:ext cx="3528392" cy="3469340"/>
          </a:xfrm>
          <a:prstGeom prst="rect">
            <a:avLst/>
          </a:prstGeom>
        </p:spPr>
      </p:pic>
      <p:cxnSp>
        <p:nvCxnSpPr>
          <p:cNvPr id="8" name="Gerader Verbinder 11"/>
          <p:cNvCxnSpPr/>
          <p:nvPr/>
        </p:nvCxnSpPr>
        <p:spPr>
          <a:xfrm>
            <a:off x="6742691" y="3161221"/>
            <a:ext cx="0" cy="280613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12"/>
          <p:cNvCxnSpPr/>
          <p:nvPr/>
        </p:nvCxnSpPr>
        <p:spPr>
          <a:xfrm flipH="1" flipV="1">
            <a:off x="5428494" y="4549300"/>
            <a:ext cx="2610341" cy="1499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14"/>
          <p:cNvSpPr txBox="1"/>
          <p:nvPr/>
        </p:nvSpPr>
        <p:spPr>
          <a:xfrm>
            <a:off x="7247241" y="297655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21 µm</a:t>
            </a:r>
            <a:endParaRPr lang="en-US" dirty="0"/>
          </a:p>
        </p:txBody>
      </p:sp>
      <p:sp>
        <p:nvSpPr>
          <p:cNvPr id="13" name="Textfeld 15"/>
          <p:cNvSpPr txBox="1"/>
          <p:nvPr/>
        </p:nvSpPr>
        <p:spPr>
          <a:xfrm>
            <a:off x="5363539" y="297655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40 µm</a:t>
            </a:r>
            <a:endParaRPr lang="en-US" dirty="0"/>
          </a:p>
        </p:txBody>
      </p:sp>
      <p:sp>
        <p:nvSpPr>
          <p:cNvPr id="14" name="Textfeld 16"/>
          <p:cNvSpPr txBox="1"/>
          <p:nvPr/>
        </p:nvSpPr>
        <p:spPr>
          <a:xfrm>
            <a:off x="7323915" y="567977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60 µm</a:t>
            </a:r>
            <a:endParaRPr lang="en-US" dirty="0"/>
          </a:p>
        </p:txBody>
      </p:sp>
      <p:sp>
        <p:nvSpPr>
          <p:cNvPr id="15" name="Textfeld 17"/>
          <p:cNvSpPr txBox="1"/>
          <p:nvPr/>
        </p:nvSpPr>
        <p:spPr>
          <a:xfrm>
            <a:off x="5374539" y="566097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80 µm</a:t>
            </a:r>
            <a:endParaRPr lang="en-US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42893" y="3154974"/>
            <a:ext cx="2711611" cy="270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05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200000"/>
              </a:lnSpc>
            </a:pPr>
            <a:r>
              <a:rPr lang="fr-CH" sz="2400" dirty="0" smtClean="0"/>
              <a:t>Scientific </a:t>
            </a:r>
            <a:r>
              <a:rPr lang="fr-CH" sz="2400" dirty="0"/>
              <a:t>Coordination</a:t>
            </a:r>
          </a:p>
          <a:p>
            <a:pPr lvl="1">
              <a:lnSpc>
                <a:spcPct val="200000"/>
              </a:lnSpc>
            </a:pPr>
            <a:r>
              <a:rPr lang="fr-CH" sz="2400" dirty="0" smtClean="0"/>
              <a:t>Communication</a:t>
            </a:r>
            <a:r>
              <a:rPr lang="fr-CH" sz="2400" dirty="0"/>
              <a:t>, </a:t>
            </a:r>
            <a:r>
              <a:rPr lang="fr-CH" sz="2400" dirty="0" err="1"/>
              <a:t>dissemination</a:t>
            </a:r>
            <a:r>
              <a:rPr lang="fr-CH" sz="2400" dirty="0"/>
              <a:t> and </a:t>
            </a:r>
            <a:r>
              <a:rPr lang="fr-CH" sz="2400" dirty="0" err="1"/>
              <a:t>outreach</a:t>
            </a:r>
            <a:endParaRPr lang="fr-CH" sz="2400" dirty="0"/>
          </a:p>
          <a:p>
            <a:pPr lvl="1">
              <a:lnSpc>
                <a:spcPct val="200000"/>
              </a:lnSpc>
            </a:pPr>
            <a:r>
              <a:rPr lang="fr-CH" sz="2400" dirty="0" err="1" smtClean="0"/>
              <a:t>Industrial</a:t>
            </a:r>
            <a:r>
              <a:rPr lang="fr-CH" sz="2400" dirty="0" smtClean="0"/>
              <a:t> </a:t>
            </a:r>
            <a:r>
              <a:rPr lang="fr-CH" sz="2400" dirty="0"/>
              <a:t>relations and </a:t>
            </a:r>
            <a:r>
              <a:rPr lang="fr-CH" sz="2400" dirty="0" err="1"/>
              <a:t>technology</a:t>
            </a:r>
            <a:r>
              <a:rPr lang="fr-CH" sz="2400" dirty="0"/>
              <a:t> </a:t>
            </a:r>
            <a:r>
              <a:rPr lang="fr-CH" sz="2400" dirty="0" err="1"/>
              <a:t>transfer</a:t>
            </a:r>
            <a:endParaRPr lang="fr-CH" sz="2400" dirty="0"/>
          </a:p>
          <a:p>
            <a:pPr lvl="1">
              <a:lnSpc>
                <a:spcPct val="200000"/>
              </a:lnSpc>
            </a:pPr>
            <a:r>
              <a:rPr lang="fr-CH" sz="2400" dirty="0" smtClean="0"/>
              <a:t>Management </a:t>
            </a:r>
            <a:r>
              <a:rPr lang="fr-CH" sz="2400" dirty="0"/>
              <a:t>of the Proof-of-Concept (</a:t>
            </a:r>
            <a:r>
              <a:rPr lang="fr-CH" sz="2400" dirty="0" err="1"/>
              <a:t>PoC</a:t>
            </a:r>
            <a:r>
              <a:rPr lang="fr-CH" sz="2400" dirty="0"/>
              <a:t>) </a:t>
            </a:r>
            <a:r>
              <a:rPr lang="fr-CH" sz="2400" dirty="0" err="1"/>
              <a:t>fund</a:t>
            </a:r>
            <a:endParaRPr lang="fr-CH" sz="2400" dirty="0"/>
          </a:p>
          <a:p>
            <a:pPr lvl="1">
              <a:lnSpc>
                <a:spcPct val="200000"/>
              </a:lnSpc>
            </a:pPr>
            <a:r>
              <a:rPr lang="fr-CH" sz="2400" dirty="0" err="1" smtClean="0"/>
              <a:t>Pre</a:t>
            </a:r>
            <a:r>
              <a:rPr lang="fr-CH" sz="2400" dirty="0" smtClean="0"/>
              <a:t>-industrialisation </a:t>
            </a:r>
            <a:r>
              <a:rPr lang="fr-CH" sz="2400" dirty="0"/>
              <a:t>of large area </a:t>
            </a:r>
            <a:r>
              <a:rPr lang="fr-CH" sz="2400" dirty="0" err="1"/>
              <a:t>silicon</a:t>
            </a:r>
            <a:r>
              <a:rPr lang="fr-CH" sz="2400" dirty="0"/>
              <a:t> detectors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</a:t>
            </a:r>
            <a:r>
              <a:rPr lang="fr-CH" dirty="0" smtClean="0"/>
              <a:t>bjectives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29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Deliverables</a:t>
            </a:r>
            <a:r>
              <a:rPr lang="fr-CH" dirty="0"/>
              <a:t> </a:t>
            </a:r>
            <a:r>
              <a:rPr lang="fr-CH" dirty="0" err="1"/>
              <a:t>since</a:t>
            </a:r>
            <a:r>
              <a:rPr lang="fr-CH" dirty="0"/>
              <a:t> last </a:t>
            </a:r>
            <a:r>
              <a:rPr lang="fr-CH" dirty="0" err="1" smtClean="0"/>
              <a:t>annual</a:t>
            </a:r>
            <a:r>
              <a:rPr lang="fr-CH" dirty="0" smtClean="0"/>
              <a:t> meeting</a:t>
            </a:r>
            <a:endParaRPr lang="fr-CH" dirty="0"/>
          </a:p>
          <a:p>
            <a:pPr lvl="1"/>
            <a:r>
              <a:rPr lang="fr-CH" dirty="0" smtClean="0"/>
              <a:t>D2.1: K</a:t>
            </a:r>
            <a:r>
              <a:rPr lang="en-GB" dirty="0" err="1" smtClean="0"/>
              <a:t>ey</a:t>
            </a:r>
            <a:r>
              <a:rPr lang="en-GB" dirty="0" smtClean="0"/>
              <a:t> </a:t>
            </a:r>
            <a:r>
              <a:rPr lang="en-GB" dirty="0"/>
              <a:t>technological areas (identification of technologies for potential transfer to industry</a:t>
            </a:r>
            <a:r>
              <a:rPr lang="en-GB" dirty="0" smtClean="0"/>
              <a:t>)</a:t>
            </a:r>
            <a:endParaRPr lang="fr-CH" dirty="0" smtClean="0"/>
          </a:p>
          <a:p>
            <a:pPr lvl="1"/>
            <a:r>
              <a:rPr lang="fr-CH" dirty="0" smtClean="0"/>
              <a:t>D2.2</a:t>
            </a:r>
            <a:r>
              <a:rPr lang="fr-CH" dirty="0"/>
              <a:t>: </a:t>
            </a:r>
            <a:r>
              <a:rPr lang="en-GB" dirty="0" err="1"/>
              <a:t>PoC</a:t>
            </a:r>
            <a:r>
              <a:rPr lang="en-GB" dirty="0"/>
              <a:t> selection (selection and definition of grants for the projects)</a:t>
            </a:r>
            <a:endParaRPr lang="fr-CH" dirty="0"/>
          </a:p>
          <a:p>
            <a:r>
              <a:rPr lang="fr-CH" dirty="0" err="1"/>
              <a:t>Milestones</a:t>
            </a:r>
            <a:r>
              <a:rPr lang="fr-CH" dirty="0"/>
              <a:t> </a:t>
            </a:r>
            <a:r>
              <a:rPr lang="fr-CH" dirty="0" err="1"/>
              <a:t>since</a:t>
            </a:r>
            <a:r>
              <a:rPr lang="fr-CH" dirty="0"/>
              <a:t> last </a:t>
            </a:r>
            <a:r>
              <a:rPr lang="fr-CH" dirty="0" err="1"/>
              <a:t>annual</a:t>
            </a:r>
            <a:r>
              <a:rPr lang="fr-CH" dirty="0"/>
              <a:t> meeting</a:t>
            </a:r>
          </a:p>
          <a:p>
            <a:pPr lvl="1"/>
            <a:r>
              <a:rPr lang="fr-CH" dirty="0" smtClean="0"/>
              <a:t>MS10:</a:t>
            </a:r>
            <a:r>
              <a:rPr lang="en-GB" dirty="0"/>
              <a:t>Criteria to define, identify, and select key technologies for the </a:t>
            </a:r>
            <a:r>
              <a:rPr lang="en-GB" dirty="0" err="1"/>
              <a:t>PoC</a:t>
            </a:r>
            <a:r>
              <a:rPr lang="en-GB" dirty="0"/>
              <a:t> Fund</a:t>
            </a:r>
            <a:endParaRPr lang="en-GB" dirty="0" smtClean="0"/>
          </a:p>
          <a:p>
            <a:pPr lvl="1"/>
            <a:r>
              <a:rPr lang="fr-CH" dirty="0" smtClean="0"/>
              <a:t>MS30:</a:t>
            </a:r>
            <a:r>
              <a:rPr lang="en-GB" dirty="0"/>
              <a:t>Identification of European company(s) interested in large area sensor </a:t>
            </a:r>
            <a:r>
              <a:rPr lang="en-GB" dirty="0" smtClean="0"/>
              <a:t>production</a:t>
            </a:r>
            <a:endParaRPr lang="en-GB" dirty="0"/>
          </a:p>
          <a:p>
            <a:pPr lvl="1"/>
            <a:r>
              <a:rPr lang="en-GB" dirty="0" smtClean="0"/>
              <a:t>MS38</a:t>
            </a:r>
            <a:r>
              <a:rPr lang="en-GB" dirty="0"/>
              <a:t>: Review and selection of the project(s) to support through the </a:t>
            </a:r>
            <a:r>
              <a:rPr lang="en-GB" dirty="0" err="1"/>
              <a:t>PoC</a:t>
            </a:r>
            <a:r>
              <a:rPr lang="en-GB" dirty="0"/>
              <a:t> Fund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Milestones</a:t>
            </a:r>
            <a:r>
              <a:rPr lang="fr-CH" dirty="0" smtClean="0"/>
              <a:t> and </a:t>
            </a:r>
            <a:r>
              <a:rPr lang="fr-CH" dirty="0" err="1" smtClean="0"/>
              <a:t>Deliverables</a:t>
            </a:r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1921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Expected</a:t>
            </a:r>
            <a:r>
              <a:rPr lang="fr-CH" dirty="0" smtClean="0"/>
              <a:t> </a:t>
            </a:r>
            <a:r>
              <a:rPr lang="fr-CH" dirty="0" err="1" smtClean="0"/>
              <a:t>milestones</a:t>
            </a:r>
            <a:r>
              <a:rPr lang="fr-CH" dirty="0" smtClean="0"/>
              <a:t>:</a:t>
            </a:r>
            <a:endParaRPr lang="fr-CH" dirty="0"/>
          </a:p>
          <a:p>
            <a:pPr lvl="1"/>
            <a:r>
              <a:rPr lang="en-GB" dirty="0" smtClean="0"/>
              <a:t>MS45: 1</a:t>
            </a:r>
            <a:r>
              <a:rPr lang="en-GB" baseline="30000" dirty="0" smtClean="0"/>
              <a:t>st</a:t>
            </a:r>
            <a:r>
              <a:rPr lang="en-GB" dirty="0" smtClean="0"/>
              <a:t> AIDA-2020 “Academia meets Industry” event (M24)</a:t>
            </a:r>
          </a:p>
          <a:p>
            <a:pPr lvl="1"/>
            <a:r>
              <a:rPr lang="en-GB" dirty="0" smtClean="0"/>
              <a:t>MS71: Progress </a:t>
            </a:r>
            <a:r>
              <a:rPr lang="en-GB" dirty="0"/>
              <a:t>review of the selected projects(s) for the </a:t>
            </a:r>
            <a:r>
              <a:rPr lang="en-GB" dirty="0" err="1"/>
              <a:t>PoC</a:t>
            </a:r>
            <a:r>
              <a:rPr lang="en-GB" dirty="0"/>
              <a:t> </a:t>
            </a:r>
            <a:r>
              <a:rPr lang="en-GB" dirty="0" smtClean="0"/>
              <a:t>Fund (M34)</a:t>
            </a:r>
          </a:p>
          <a:p>
            <a:pPr lvl="1"/>
            <a:r>
              <a:rPr lang="fr-CH" dirty="0" smtClean="0"/>
              <a:t>MS79:</a:t>
            </a: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AIDA-2020 </a:t>
            </a:r>
            <a:r>
              <a:rPr lang="en-GB" dirty="0"/>
              <a:t>“Academia meets Industry” event (</a:t>
            </a:r>
            <a:r>
              <a:rPr lang="en-GB" dirty="0" smtClean="0"/>
              <a:t>M36)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Milestones</a:t>
            </a:r>
            <a:r>
              <a:rPr lang="fr-CH" dirty="0"/>
              <a:t> and </a:t>
            </a:r>
            <a:r>
              <a:rPr lang="fr-CH" dirty="0" err="1"/>
              <a:t>Deliverables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3007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fr-CH" dirty="0" err="1" smtClean="0"/>
              <a:t>Follow</a:t>
            </a:r>
            <a:r>
              <a:rPr lang="fr-CH" dirty="0" smtClean="0"/>
              <a:t>-up </a:t>
            </a:r>
            <a:r>
              <a:rPr lang="fr-CH" dirty="0" err="1" smtClean="0"/>
              <a:t>PoC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endParaRPr lang="fr-CH" dirty="0" smtClean="0"/>
          </a:p>
          <a:p>
            <a:pPr>
              <a:lnSpc>
                <a:spcPct val="200000"/>
              </a:lnSpc>
            </a:pPr>
            <a:r>
              <a:rPr lang="fr-CH" dirty="0" err="1" smtClean="0"/>
              <a:t>Strenghten</a:t>
            </a:r>
            <a:r>
              <a:rPr lang="fr-CH" dirty="0" smtClean="0"/>
              <a:t> the links </a:t>
            </a:r>
            <a:r>
              <a:rPr lang="fr-CH" dirty="0" err="1" smtClean="0"/>
              <a:t>with</a:t>
            </a:r>
            <a:r>
              <a:rPr lang="fr-CH" dirty="0" smtClean="0"/>
              <a:t> TTO</a:t>
            </a:r>
          </a:p>
          <a:p>
            <a:pPr>
              <a:lnSpc>
                <a:spcPct val="200000"/>
              </a:lnSpc>
            </a:pPr>
            <a:r>
              <a:rPr lang="fr-CH" dirty="0" err="1" smtClean="0"/>
              <a:t>Organize</a:t>
            </a:r>
            <a:r>
              <a:rPr lang="fr-CH" dirty="0" smtClean="0"/>
              <a:t> AMI-2 : </a:t>
            </a:r>
            <a:r>
              <a:rPr lang="fr-CH" dirty="0" err="1" smtClean="0"/>
              <a:t>any</a:t>
            </a:r>
            <a:r>
              <a:rPr lang="fr-CH" dirty="0" smtClean="0"/>
              <a:t> </a:t>
            </a:r>
            <a:r>
              <a:rPr lang="fr-CH" dirty="0" err="1" smtClean="0"/>
              <a:t>idea</a:t>
            </a:r>
            <a:r>
              <a:rPr lang="fr-CH" dirty="0" smtClean="0"/>
              <a:t>? 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Coming</a:t>
            </a:r>
            <a:r>
              <a:rPr lang="fr-CH" dirty="0" smtClean="0"/>
              <a:t> </a:t>
            </a:r>
            <a:r>
              <a:rPr lang="fr-CH" dirty="0" err="1" smtClean="0"/>
              <a:t>year</a:t>
            </a:r>
            <a:endParaRPr lang="en-GB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247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fr-CH" sz="4800" dirty="0" smtClean="0"/>
              <a:t>Contact me !</a:t>
            </a:r>
            <a:endParaRPr lang="en-GB" sz="4800" dirty="0"/>
          </a:p>
          <a:p>
            <a:pPr marL="0" indent="0" algn="ctr">
              <a:buNone/>
            </a:pPr>
            <a:endParaRPr lang="en-GB" sz="1800" dirty="0" smtClean="0">
              <a:hlinkClick r:id="rId3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AIDA-2020 2</a:t>
            </a:r>
            <a:r>
              <a:rPr lang="en-GB" baseline="30000" dirty="0"/>
              <a:t>nd</a:t>
            </a:r>
            <a:r>
              <a:rPr lang="en-GB" dirty="0"/>
              <a:t> Annual </a:t>
            </a:r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6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Key technological areas (identification of technologies for potential transfer to industry)</a:t>
            </a:r>
          </a:p>
          <a:p>
            <a:pPr lvl="1"/>
            <a:r>
              <a:rPr lang="fr-CH" dirty="0" smtClean="0"/>
              <a:t>Technology </a:t>
            </a:r>
            <a:r>
              <a:rPr lang="fr-CH" dirty="0" err="1" smtClean="0"/>
              <a:t>landscape</a:t>
            </a:r>
            <a:r>
              <a:rPr lang="fr-CH" dirty="0" smtClean="0"/>
              <a:t>: </a:t>
            </a:r>
            <a:r>
              <a:rPr lang="fr-CH" dirty="0" err="1" smtClean="0"/>
              <a:t>correlation</a:t>
            </a:r>
            <a:r>
              <a:rPr lang="fr-CH" dirty="0" smtClean="0"/>
              <a:t> patents-R&amp;D</a:t>
            </a:r>
            <a:endParaRPr lang="fr-CH" dirty="0"/>
          </a:p>
          <a:p>
            <a:pPr lvl="1"/>
            <a:r>
              <a:rPr lang="fr-CH" dirty="0" smtClean="0"/>
              <a:t>Data set and </a:t>
            </a:r>
            <a:r>
              <a:rPr lang="fr-CH" dirty="0" err="1" smtClean="0"/>
              <a:t>tools</a:t>
            </a:r>
            <a:r>
              <a:rPr lang="fr-CH" dirty="0" smtClean="0"/>
              <a:t>: </a:t>
            </a:r>
            <a:r>
              <a:rPr lang="fr-CH" dirty="0"/>
              <a:t>T</a:t>
            </a:r>
            <a:r>
              <a:rPr lang="fr-CH" dirty="0" smtClean="0"/>
              <a:t>homson Innovation and </a:t>
            </a:r>
            <a:r>
              <a:rPr lang="fr-CH" dirty="0" err="1" smtClean="0"/>
              <a:t>Intellixir</a:t>
            </a:r>
            <a:endParaRPr lang="fr-CH" dirty="0" smtClean="0"/>
          </a:p>
          <a:p>
            <a:pPr lvl="1"/>
            <a:r>
              <a:rPr lang="fr-CH" dirty="0" smtClean="0"/>
              <a:t>57 technologies </a:t>
            </a:r>
            <a:r>
              <a:rPr lang="fr-CH" dirty="0" err="1" smtClean="0"/>
              <a:t>identified</a:t>
            </a:r>
            <a:endParaRPr lang="fr-CH" dirty="0" smtClean="0"/>
          </a:p>
          <a:p>
            <a:pPr lvl="1"/>
            <a:endParaRPr lang="fr-CH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452" y="3221137"/>
            <a:ext cx="5996638" cy="295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933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247" y="1485900"/>
            <a:ext cx="7807350" cy="440699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</p:spTree>
    <p:extLst>
      <p:ext uri="{BB962C8B-B14F-4D97-AF65-F5344CB8AC3E}">
        <p14:creationId xmlns:p14="http://schemas.microsoft.com/office/powerpoint/2010/main" val="1857370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534" y="1507899"/>
            <a:ext cx="7589536" cy="441779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</p:spTree>
    <p:extLst>
      <p:ext uri="{BB962C8B-B14F-4D97-AF65-F5344CB8AC3E}">
        <p14:creationId xmlns:p14="http://schemas.microsoft.com/office/powerpoint/2010/main" val="36029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103" y="1191659"/>
            <a:ext cx="7518967" cy="516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14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39" t="4180" r="2896" b="2783"/>
          <a:stretch/>
        </p:blipFill>
        <p:spPr>
          <a:xfrm>
            <a:off x="281010" y="1145501"/>
            <a:ext cx="8415142" cy="514258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WP2-A.Pezous. Paris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</p:spTree>
    <p:extLst>
      <p:ext uri="{BB962C8B-B14F-4D97-AF65-F5344CB8AC3E}">
        <p14:creationId xmlns:p14="http://schemas.microsoft.com/office/powerpoint/2010/main" val="1649705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 rotWithShape="1">
          <a:blip r:embed="rId2"/>
          <a:srcRect l="5812" t="3827" r="9332" b="11274"/>
          <a:stretch/>
        </p:blipFill>
        <p:spPr>
          <a:xfrm>
            <a:off x="4" y="1224636"/>
            <a:ext cx="9143996" cy="483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fr-CH" dirty="0"/>
              <a:t>WP2-A.Pezous. </a:t>
            </a:r>
            <a:r>
              <a:rPr lang="fr-CH" dirty="0" smtClean="0"/>
              <a:t>Paris</a:t>
            </a:r>
            <a:r>
              <a:rPr lang="fr-CH" dirty="0"/>
              <a:t> </a:t>
            </a:r>
            <a:r>
              <a:rPr lang="fr-CH" dirty="0" smtClean="0"/>
              <a:t>4-7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2.3 Industrial relations and technology transfer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428" y="1273587"/>
            <a:ext cx="6915150" cy="488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70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2606</TotalTime>
  <Words>798</Words>
  <Application>Microsoft Office PowerPoint</Application>
  <PresentationFormat>On-screen Show (4:3)</PresentationFormat>
  <Paragraphs>208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Arial Narrow</vt:lpstr>
      <vt:lpstr>Calibri</vt:lpstr>
      <vt:lpstr>Times New Roman</vt:lpstr>
      <vt:lpstr>Trebuchet MS</vt:lpstr>
      <vt:lpstr>Wingdings</vt:lpstr>
      <vt:lpstr>Office Theme</vt:lpstr>
      <vt:lpstr>AIDA-2020 WP2: Innovation &amp; Outreach</vt:lpstr>
      <vt:lpstr>Objectives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2.3 Industrial relations and technology transfer</vt:lpstr>
      <vt:lpstr>Task 2.4 Management of the Proof-of-Concept (PoC) fund</vt:lpstr>
      <vt:lpstr>Task 2.4 Management of the Proof-of-Concept (PoC) fund</vt:lpstr>
      <vt:lpstr>Silicon‐based Microdosimetry System for Advanced Radiation Therapies</vt:lpstr>
      <vt:lpstr>Advanced  Through Silicon Vias for Pixel Detectors</vt:lpstr>
      <vt:lpstr>RaDoM</vt:lpstr>
      <vt:lpstr>Task2.5 Pre-industrialisation of large area silicon detectors</vt:lpstr>
      <vt:lpstr>Task2.5 Pre-industrialisation of large area silicon detectors</vt:lpstr>
      <vt:lpstr>Milestones and Deliverables</vt:lpstr>
      <vt:lpstr>Milestones and Deliverables</vt:lpstr>
      <vt:lpstr>Coming year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Aurelie Pezous</cp:lastModifiedBy>
  <cp:revision>121</cp:revision>
  <dcterms:created xsi:type="dcterms:W3CDTF">2016-05-09T08:38:51Z</dcterms:created>
  <dcterms:modified xsi:type="dcterms:W3CDTF">2017-04-06T12:36:31Z</dcterms:modified>
</cp:coreProperties>
</file>