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6" r:id="rId2"/>
    <p:sldId id="258" r:id="rId3"/>
    <p:sldId id="302" r:id="rId4"/>
    <p:sldId id="278" r:id="rId5"/>
    <p:sldId id="303" r:id="rId6"/>
    <p:sldId id="273" r:id="rId7"/>
    <p:sldId id="279" r:id="rId8"/>
    <p:sldId id="284" r:id="rId9"/>
    <p:sldId id="286" r:id="rId10"/>
    <p:sldId id="288" r:id="rId11"/>
    <p:sldId id="274" r:id="rId12"/>
    <p:sldId id="259" r:id="rId13"/>
    <p:sldId id="291" r:id="rId14"/>
    <p:sldId id="290" r:id="rId15"/>
    <p:sldId id="289" r:id="rId16"/>
    <p:sldId id="263" r:id="rId17"/>
    <p:sldId id="282" r:id="rId18"/>
    <p:sldId id="294" r:id="rId19"/>
    <p:sldId id="298" r:id="rId20"/>
    <p:sldId id="295" r:id="rId21"/>
    <p:sldId id="304" r:id="rId22"/>
    <p:sldId id="305" r:id="rId23"/>
    <p:sldId id="306" r:id="rId24"/>
    <p:sldId id="296" r:id="rId25"/>
    <p:sldId id="307" r:id="rId26"/>
    <p:sldId id="308" r:id="rId27"/>
    <p:sldId id="309" r:id="rId28"/>
    <p:sldId id="270" r:id="rId29"/>
    <p:sldId id="265" r:id="rId30"/>
    <p:sldId id="281" r:id="rId31"/>
    <p:sldId id="301" r:id="rId32"/>
    <p:sldId id="269" r:id="rId33"/>
    <p:sldId id="300" r:id="rId34"/>
    <p:sldId id="310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A6C"/>
    <a:srgbClr val="008000"/>
    <a:srgbClr val="FF6600"/>
    <a:srgbClr val="000000"/>
    <a:srgbClr val="2326A5"/>
    <a:srgbClr val="5B9BD5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866" autoAdjust="0"/>
  </p:normalViewPr>
  <p:slideViewPr>
    <p:cSldViewPr snapToGrid="0">
      <p:cViewPr varScale="1">
        <p:scale>
          <a:sx n="94" d="100"/>
          <a:sy n="94" d="100"/>
        </p:scale>
        <p:origin x="152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8417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802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574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769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313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781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781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253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2501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156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033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no.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noProof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en-GB" sz="2700" b="0" baseline="0" noProof="0" dirty="0" smtClean="0">
                <a:solidFill>
                  <a:schemeClr val="bg1"/>
                </a:solidFill>
                <a:latin typeface="+mn-lt"/>
              </a:rPr>
              <a:t> European Infrastructures</a:t>
            </a:r>
          </a:p>
          <a:p>
            <a:pPr algn="r"/>
            <a:r>
              <a:rPr lang="en-GB" sz="2700" b="0" baseline="0" noProof="0" dirty="0" smtClean="0">
                <a:solidFill>
                  <a:schemeClr val="bg1"/>
                </a:solidFill>
                <a:latin typeface="+mn-lt"/>
              </a:rPr>
              <a:t>for Detectors at Accelerators</a:t>
            </a:r>
            <a:endParaRPr lang="en-GB" sz="2700" b="0" noProof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88203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1706400"/>
            <a:ext cx="8226854" cy="1369257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en-US" dirty="0" smtClean="0"/>
              <a:t>An adaptive multi-profile system for the data analysis, valuation and the management of the CERN IRRAD proton facility.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06 April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AIDA-2020 Second Annual Meeting – LPNHE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Blerina Gkotse</a:t>
            </a:r>
          </a:p>
        </p:txBody>
      </p:sp>
    </p:spTree>
    <p:extLst>
      <p:ext uri="{BB962C8B-B14F-4D97-AF65-F5344CB8AC3E}">
        <p14:creationId xmlns:p14="http://schemas.microsoft.com/office/powerpoint/2010/main" val="2359656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 smtClean="0"/>
              <a:t>06 April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310400"/>
            <a:ext cx="2949178" cy="7470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0400"/>
            <a:ext cx="4629150" cy="455065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0000"/>
            <a:ext cx="2949178" cy="797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60000"/>
            <a:ext cx="4629150" cy="4601059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93" y="258908"/>
            <a:ext cx="2483842" cy="65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5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7200" dirty="0"/>
              <a:t>WP15 </a:t>
            </a:r>
            <a:r>
              <a:rPr lang="en-GB" sz="7200" dirty="0" smtClean="0"/>
              <a:t>Report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5300" dirty="0" smtClean="0"/>
              <a:t>Upgrade </a:t>
            </a:r>
            <a:r>
              <a:rPr lang="en-GB" sz="5300" dirty="0"/>
              <a:t>of beam and irradiation test </a:t>
            </a:r>
            <a:r>
              <a:rPr lang="en-GB" sz="5300" dirty="0" smtClean="0"/>
              <a:t>infrastructure</a:t>
            </a:r>
            <a:endParaRPr lang="en-GB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u="sng" dirty="0"/>
              <a:t>Federico Ravotti </a:t>
            </a:r>
            <a:r>
              <a:rPr lang="it-IT" dirty="0"/>
              <a:t>(CERN) </a:t>
            </a:r>
            <a:r>
              <a:rPr lang="it-IT" dirty="0" smtClean="0"/>
              <a:t>&amp; Marcel </a:t>
            </a:r>
            <a:r>
              <a:rPr lang="it-IT" dirty="0"/>
              <a:t>Stanitzki (DESY</a:t>
            </a:r>
            <a:r>
              <a:rPr lang="it-IT" dirty="0" smtClean="0"/>
              <a:t>)</a:t>
            </a:r>
          </a:p>
          <a:p>
            <a:endParaRPr lang="it-IT" dirty="0"/>
          </a:p>
          <a:p>
            <a:r>
              <a:rPr lang="en-GB" dirty="0" smtClean="0"/>
              <a:t>AIDA-2020 Second Annual Meeting - LPNHE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8991" y="1317275"/>
            <a:ext cx="8666018" cy="3986246"/>
          </a:xfrm>
        </p:spPr>
        <p:txBody>
          <a:bodyPr/>
          <a:lstStyle/>
          <a:p>
            <a:r>
              <a:rPr lang="en-US" sz="2400" b="1" dirty="0" smtClean="0"/>
              <a:t>The sensors will be late, hence MS59 will slip</a:t>
            </a:r>
          </a:p>
          <a:p>
            <a:pPr lvl="1"/>
            <a:r>
              <a:rPr lang="en-US" dirty="0" smtClean="0"/>
              <a:t>Estimate now to have completed </a:t>
            </a:r>
            <a:r>
              <a:rPr lang="en-US" dirty="0" smtClean="0"/>
              <a:t>and </a:t>
            </a:r>
            <a:r>
              <a:rPr lang="en-US" dirty="0" smtClean="0"/>
              <a:t>tested </a:t>
            </a:r>
            <a:r>
              <a:rPr lang="en-US" dirty="0" smtClean="0"/>
              <a:t>modules </a:t>
            </a:r>
            <a:r>
              <a:rPr lang="en-US" dirty="0" smtClean="0"/>
              <a:t>by </a:t>
            </a:r>
            <a:r>
              <a:rPr lang="en-US" b="1" dirty="0" smtClean="0"/>
              <a:t>November 2017</a:t>
            </a:r>
          </a:p>
          <a:p>
            <a:pPr lvl="1"/>
            <a:r>
              <a:rPr lang="en-US" dirty="0" smtClean="0"/>
              <a:t>Other </a:t>
            </a:r>
            <a:r>
              <a:rPr lang="en-US" dirty="0" smtClean="0"/>
              <a:t>hardware </a:t>
            </a:r>
            <a:r>
              <a:rPr lang="en-US" dirty="0" smtClean="0"/>
              <a:t>will be ready before that</a:t>
            </a:r>
          </a:p>
          <a:p>
            <a:r>
              <a:rPr lang="en-US" sz="2400" b="1" dirty="0" smtClean="0"/>
              <a:t>Impact on D15.2</a:t>
            </a:r>
          </a:p>
          <a:p>
            <a:pPr lvl="1"/>
            <a:r>
              <a:rPr lang="en-US" sz="2000" b="1" dirty="0" smtClean="0">
                <a:solidFill>
                  <a:srgbClr val="FF6600"/>
                </a:solidFill>
              </a:rPr>
              <a:t>Expect to be on time for D15.2 in M36</a:t>
            </a:r>
          </a:p>
          <a:p>
            <a:r>
              <a:rPr lang="en-US" sz="2400" b="1" dirty="0"/>
              <a:t>Rationale</a:t>
            </a:r>
          </a:p>
          <a:p>
            <a:pPr lvl="1"/>
            <a:r>
              <a:rPr lang="en-US" dirty="0" smtClean="0"/>
              <a:t>DAQ can be already tested and integrated with ECAL sensor</a:t>
            </a:r>
          </a:p>
          <a:p>
            <a:pPr lvl="1"/>
            <a:r>
              <a:rPr lang="en-US" dirty="0" smtClean="0"/>
              <a:t>First </a:t>
            </a:r>
            <a:r>
              <a:rPr lang="en-US" dirty="0" smtClean="0"/>
              <a:t>test </a:t>
            </a:r>
            <a:r>
              <a:rPr lang="en-US" dirty="0"/>
              <a:t>b</a:t>
            </a:r>
            <a:r>
              <a:rPr lang="en-US" dirty="0" smtClean="0"/>
              <a:t>eam </a:t>
            </a:r>
            <a:r>
              <a:rPr lang="en-US" dirty="0" smtClean="0"/>
              <a:t>in May 2017</a:t>
            </a:r>
          </a:p>
          <a:p>
            <a:pPr lvl="1"/>
            <a:r>
              <a:rPr lang="en-US" dirty="0" smtClean="0"/>
              <a:t>Other components will all be ready and waiting, when the sensors are back</a:t>
            </a:r>
          </a:p>
          <a:p>
            <a:pPr lvl="1"/>
            <a:r>
              <a:rPr lang="en-US" dirty="0" smtClean="0"/>
              <a:t>New Postdoc </a:t>
            </a:r>
            <a:r>
              <a:rPr lang="en-US" dirty="0" smtClean="0"/>
              <a:t>st</a:t>
            </a:r>
            <a:r>
              <a:rPr lang="en-US" dirty="0" smtClean="0"/>
              <a:t>arting on </a:t>
            </a:r>
            <a:r>
              <a:rPr lang="en-US" dirty="0" smtClean="0"/>
              <a:t>April 1</a:t>
            </a:r>
            <a:r>
              <a:rPr lang="en-US" baseline="30000" dirty="0" smtClean="0"/>
              <a:t>st</a:t>
            </a:r>
            <a:r>
              <a:rPr lang="en-US" dirty="0" smtClean="0"/>
              <a:t> with 100% on AIDA-2020 WP15.3</a:t>
            </a:r>
          </a:p>
          <a:p>
            <a:pPr lvl="1"/>
            <a:r>
              <a:rPr lang="en-US" dirty="0" smtClean="0"/>
              <a:t>Weekly </a:t>
            </a:r>
            <a:r>
              <a:rPr lang="en-US" dirty="0" smtClean="0"/>
              <a:t>status </a:t>
            </a:r>
            <a:r>
              <a:rPr lang="en-US" dirty="0"/>
              <a:t>m</a:t>
            </a:r>
            <a:r>
              <a:rPr lang="en-US" dirty="0" smtClean="0"/>
              <a:t>eetings </a:t>
            </a:r>
            <a:r>
              <a:rPr lang="en-US" dirty="0" smtClean="0"/>
              <a:t>to track progress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Currently we have </a:t>
            </a:r>
            <a:r>
              <a:rPr lang="en-US" b="1" dirty="0" smtClean="0">
                <a:solidFill>
                  <a:srgbClr val="000000"/>
                </a:solidFill>
              </a:rPr>
              <a:t>3.5-month </a:t>
            </a:r>
            <a:r>
              <a:rPr lang="en-US" b="1" dirty="0">
                <a:solidFill>
                  <a:srgbClr val="000000"/>
                </a:solidFill>
              </a:rPr>
              <a:t>c</a:t>
            </a:r>
            <a:r>
              <a:rPr lang="en-US" b="1" dirty="0" smtClean="0">
                <a:solidFill>
                  <a:srgbClr val="000000"/>
                </a:solidFill>
              </a:rPr>
              <a:t>ontingency </a:t>
            </a:r>
            <a:r>
              <a:rPr lang="en-US" b="1" dirty="0" smtClean="0">
                <a:solidFill>
                  <a:srgbClr val="000000"/>
                </a:solidFill>
              </a:rPr>
              <a:t>till M36</a:t>
            </a:r>
            <a:endParaRPr lang="en-US" dirty="0" smtClean="0"/>
          </a:p>
          <a:p>
            <a:pPr lvl="1"/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/>
              <a:t>Dimitra Tsionou (DESY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176395" y="2678606"/>
            <a:ext cx="1507144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solidFill>
                  <a:srgbClr val="171A6C"/>
                </a:solidFill>
              </a:rPr>
              <a:t>D15.2 (M36)</a:t>
            </a:r>
          </a:p>
        </p:txBody>
      </p: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3556800" y="33563"/>
            <a:ext cx="5587200" cy="1077238"/>
          </a:xfrm>
        </p:spPr>
        <p:txBody>
          <a:bodyPr>
            <a:normAutofit/>
          </a:bodyPr>
          <a:lstStyle/>
          <a:p>
            <a:r>
              <a:rPr lang="en-GB" dirty="0"/>
              <a:t>Task 15.3</a:t>
            </a:r>
            <a:r>
              <a:rPr lang="en-GB" dirty="0" smtClean="0"/>
              <a:t>: Improvements </a:t>
            </a:r>
            <a:r>
              <a:rPr lang="en-GB" dirty="0"/>
              <a:t>of the DESY test beam infrastructure </a:t>
            </a:r>
          </a:p>
        </p:txBody>
      </p:sp>
    </p:spTree>
    <p:extLst>
      <p:ext uri="{BB962C8B-B14F-4D97-AF65-F5344CB8AC3E}">
        <p14:creationId xmlns:p14="http://schemas.microsoft.com/office/powerpoint/2010/main" val="128479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2"/>
          <p:cNvSpPr/>
          <p:nvPr/>
        </p:nvSpPr>
        <p:spPr>
          <a:xfrm>
            <a:off x="139244" y="1173081"/>
            <a:ext cx="5821289" cy="4875505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/>
          <a:p>
            <a:pPr marL="720"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en-GB" sz="2800" b="0" i="0" u="none" strike="noStrike" kern="0" cap="none" spc="-1" normalizeH="0" baseline="0" noProof="0" dirty="0" smtClean="0">
                <a:ln>
                  <a:noFill/>
                </a:ln>
                <a:solidFill>
                  <a:srgbClr val="2326A5"/>
                </a:solidFill>
                <a:effectLst/>
                <a:uLnTx/>
                <a:uFill>
                  <a:solidFill>
                    <a:srgbClr val="FFFFFF"/>
                  </a:solidFill>
                </a:uFill>
              </a:rPr>
              <a:t>WP15.3.2: Environmental parameter monitoring for DESY test beam</a:t>
            </a:r>
            <a:r>
              <a:rPr kumimoji="0" lang="en-GB" sz="2800" b="0" i="0" u="none" strike="noStrike" kern="0" cap="none" spc="-1" normalizeH="0" noProof="0" dirty="0" smtClean="0">
                <a:ln>
                  <a:noFill/>
                </a:ln>
                <a:solidFill>
                  <a:srgbClr val="2326A5"/>
                </a:solidFill>
                <a:effectLst/>
                <a:uLnTx/>
                <a:uFill>
                  <a:solidFill>
                    <a:srgbClr val="FFFFFF"/>
                  </a:solidFill>
                </a:uFill>
              </a:rPr>
              <a:t> areas</a:t>
            </a:r>
            <a:endParaRPr lang="en-GB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lvl="1" indent="-274637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endParaRPr lang="en-GB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446088" lvl="1" indent="-263525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US" b="1" spc="-1" dirty="0" smtClean="0">
                <a:solidFill>
                  <a:srgbClr val="171A6C"/>
                </a:solidFill>
                <a:uFill>
                  <a:solidFill>
                    <a:srgbClr val="FFFFFF"/>
                  </a:solidFill>
                </a:uFill>
              </a:rPr>
              <a:t>Common rack-based slow control system (commercial)</a:t>
            </a:r>
            <a:endParaRPr lang="en-GB" b="1" spc="-1" dirty="0" smtClean="0">
              <a:solidFill>
                <a:srgbClr val="171A6C"/>
              </a:solidFill>
              <a:uFill>
                <a:solidFill>
                  <a:srgbClr val="FFFFFF"/>
                </a:solidFill>
              </a:uFill>
            </a:endParaRPr>
          </a:p>
          <a:p>
            <a:pPr marL="446088" lvl="1" indent="-263525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Milestone </a:t>
            </a:r>
            <a:r>
              <a:rPr lang="en-GB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report </a:t>
            </a:r>
            <a:r>
              <a:rPr lang="en-GB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MS33 was delivered on time</a:t>
            </a:r>
          </a:p>
          <a:p>
            <a:pPr marL="446088" lvl="1" indent="-263525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b="1" dirty="0" smtClean="0"/>
              <a:t>Current Activities:</a:t>
            </a:r>
          </a:p>
          <a:p>
            <a:pPr marL="903288" lvl="2" indent="-263525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Testing of all the sensors and the logging software</a:t>
            </a:r>
          </a:p>
          <a:p>
            <a:pPr marL="446088" lvl="1" indent="-263525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b="1" dirty="0" smtClean="0"/>
              <a:t>Plans:</a:t>
            </a:r>
          </a:p>
          <a:p>
            <a:pPr marL="903288" lvl="2" indent="-263525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Integrate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slow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ontrol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ata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 EUDAQ2</a:t>
            </a:r>
          </a:p>
          <a:p>
            <a:pPr marL="903288" lvl="2" indent="-263525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Early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user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est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 July 2017 (Summer Students)</a:t>
            </a:r>
          </a:p>
          <a:p>
            <a:pPr marL="903288" lvl="2" indent="-263525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Roll-out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for user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operations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fall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2017</a:t>
            </a:r>
          </a:p>
          <a:p>
            <a:pPr marL="903288" lvl="2" indent="-263525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Write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report </a:t>
            </a:r>
            <a:endParaRPr lang="en-GB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446088" lvl="1" indent="-263525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b="1" spc="-1" dirty="0" smtClean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</a:rPr>
              <a:t>D15.3 on time for M30</a:t>
            </a:r>
            <a:endParaRPr lang="en-GB" b="1" spc="-1" dirty="0">
              <a:solidFill>
                <a:srgbClr val="FF66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/>
              <a:t>Dimitra Tsionou (DESY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556800" y="33563"/>
            <a:ext cx="5587200" cy="1077238"/>
          </a:xfrm>
        </p:spPr>
        <p:txBody>
          <a:bodyPr>
            <a:normAutofit/>
          </a:bodyPr>
          <a:lstStyle/>
          <a:p>
            <a:r>
              <a:rPr lang="en-GB" dirty="0"/>
              <a:t>Task 15.3</a:t>
            </a:r>
            <a:r>
              <a:rPr lang="en-GB" dirty="0" smtClean="0"/>
              <a:t>: Improvements </a:t>
            </a:r>
            <a:r>
              <a:rPr lang="en-GB" dirty="0"/>
              <a:t>of the DESY test beam infrastructure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75859" y="5602303"/>
            <a:ext cx="1507144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D15.3 (M30)</a:t>
            </a:r>
            <a:endParaRPr lang="en-GB" sz="2000" b="1" dirty="0"/>
          </a:p>
        </p:txBody>
      </p:sp>
      <p:sp>
        <p:nvSpPr>
          <p:cNvPr id="10" name="CustomShape 2"/>
          <p:cNvSpPr/>
          <p:nvPr/>
        </p:nvSpPr>
        <p:spPr>
          <a:xfrm>
            <a:off x="139244" y="2467167"/>
            <a:ext cx="5485854" cy="3921122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/>
          <a:p>
            <a:pPr marL="343080" indent="-342360">
              <a:spcAft>
                <a:spcPts val="1200"/>
              </a:spcAft>
              <a:buClr>
                <a:srgbClr val="000000"/>
              </a:buClr>
              <a:buFont typeface="Arial"/>
              <a:buChar char="•"/>
              <a:defRPr/>
            </a:pP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5" t="7707" r="11478" b="2746"/>
          <a:stretch/>
        </p:blipFill>
        <p:spPr bwMode="auto">
          <a:xfrm>
            <a:off x="6193827" y="1287261"/>
            <a:ext cx="2426392" cy="496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70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22613" y="1119977"/>
            <a:ext cx="8911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Additional beam line </a:t>
            </a:r>
            <a:r>
              <a:rPr lang="en-GB" sz="2000" b="1" dirty="0" smtClean="0">
                <a:solidFill>
                  <a:srgbClr val="FF0000"/>
                </a:solidFill>
              </a:rPr>
              <a:t>equipment: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 smtClean="0"/>
              <a:t>Paolo Valente (INFN)</a:t>
            </a:r>
            <a:endParaRPr lang="en-GB" sz="1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mtClean="0"/>
              <a:t>06 April 2017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</a:t>
            </a:r>
            <a:r>
              <a:rPr lang="en-GB" dirty="0" smtClean="0"/>
              <a:t>15.4: Improvements of the test beam infrastructure at LNF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235189" y="1900238"/>
            <a:ext cx="1799313" cy="1015663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FF0000"/>
                </a:solidFill>
              </a:rPr>
              <a:t>MS34 DELAYED</a:t>
            </a:r>
          </a:p>
          <a:p>
            <a:pPr algn="ctr"/>
            <a:r>
              <a:rPr lang="fr-CH" sz="2000" b="1" dirty="0" smtClean="0">
                <a:solidFill>
                  <a:srgbClr val="FF0000"/>
                </a:solidFill>
              </a:rPr>
              <a:t>(M18 </a:t>
            </a:r>
            <a:r>
              <a:rPr lang="fr-CH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M30</a:t>
            </a:r>
            <a:r>
              <a:rPr lang="fr-CH" sz="2000" b="1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fr-CH" sz="2000" b="1" dirty="0" smtClean="0"/>
              <a:t>D15.4 (M30)</a:t>
            </a:r>
            <a:endParaRPr lang="en-GB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63" y="1458063"/>
            <a:ext cx="7095790" cy="208837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1306" y="3546434"/>
            <a:ext cx="9021387" cy="252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lvl="0" indent="-171446" defTabSz="685783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rgbClr val="F2B53C"/>
              </a:buClr>
              <a:buSzPct val="97894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71A6C"/>
                </a:solidFill>
              </a:rPr>
              <a:t>Actions since November 2016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spcAft>
                <a:spcPts val="300"/>
              </a:spcAft>
              <a:buClr>
                <a:srgbClr val="F2B53C"/>
              </a:buClr>
              <a:buSzPct val="97894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71A6C"/>
                </a:solidFill>
              </a:rPr>
              <a:t>Workshop with 20 companies in the field of magnet construction, i</a:t>
            </a:r>
            <a:r>
              <a:rPr lang="en-US" dirty="0">
                <a:solidFill>
                  <a:srgbClr val="171A6C"/>
                </a:solidFill>
                <a:sym typeface="Calibri"/>
              </a:rPr>
              <a:t>n order to: </a:t>
            </a:r>
          </a:p>
          <a:p>
            <a:pPr marL="971537" lvl="2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SzPct val="97894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71A6C"/>
                </a:solidFill>
              </a:rPr>
              <a:t>H</a:t>
            </a:r>
            <a:r>
              <a:rPr lang="en-US" sz="1600" dirty="0">
                <a:solidFill>
                  <a:srgbClr val="171A6C"/>
                </a:solidFill>
                <a:sym typeface="Calibri"/>
              </a:rPr>
              <a:t>ave magnets with a very good correspondence with specifications</a:t>
            </a:r>
          </a:p>
          <a:p>
            <a:pPr marL="971537" lvl="2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SzPct val="97894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71A6C"/>
                </a:solidFill>
              </a:rPr>
              <a:t>Speed-up delivery &amp; </a:t>
            </a:r>
            <a:r>
              <a:rPr lang="en-US" sz="1600" dirty="0">
                <a:solidFill>
                  <a:srgbClr val="171A6C"/>
                </a:solidFill>
                <a:sym typeface="Calibri"/>
              </a:rPr>
              <a:t>better control on design and validation phase </a:t>
            </a:r>
            <a:r>
              <a:rPr lang="en-US" sz="1600" dirty="0" smtClean="0">
                <a:solidFill>
                  <a:srgbClr val="171A6C"/>
                </a:solidFill>
                <a:sym typeface="Calibri"/>
              </a:rPr>
              <a:t>(magnetic </a:t>
            </a:r>
            <a:r>
              <a:rPr lang="en-US" sz="1600" dirty="0">
                <a:solidFill>
                  <a:srgbClr val="171A6C"/>
                </a:solidFill>
                <a:sym typeface="Calibri"/>
              </a:rPr>
              <a:t>measurements)</a:t>
            </a:r>
          </a:p>
          <a:p>
            <a:pPr marL="971537" lvl="2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SzPct val="97894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71A6C"/>
                </a:solidFill>
              </a:rPr>
              <a:t>Improve KTT</a:t>
            </a:r>
            <a:endParaRPr lang="en-US" sz="1600" dirty="0">
              <a:solidFill>
                <a:srgbClr val="171A6C"/>
              </a:solidFill>
              <a:sym typeface="Calibri"/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SzPct val="97894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71A6C"/>
                </a:solidFill>
              </a:rPr>
              <a:t>Provide to the producer an advanced design of the required magnets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SzPct val="97894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71A6C"/>
                </a:solidFill>
              </a:rPr>
              <a:t>Delay on the bids w.r.t to the </a:t>
            </a:r>
            <a:r>
              <a:rPr lang="en-US" dirty="0" smtClean="0">
                <a:solidFill>
                  <a:srgbClr val="171A6C"/>
                </a:solidFill>
              </a:rPr>
              <a:t>schedule IS </a:t>
            </a:r>
            <a:r>
              <a:rPr lang="en-US" dirty="0">
                <a:solidFill>
                  <a:srgbClr val="171A6C"/>
                </a:solidFill>
              </a:rPr>
              <a:t>re-absorbed by the fact that the designs are practically already done by </a:t>
            </a:r>
            <a:r>
              <a:rPr lang="en-US" dirty="0" smtClean="0">
                <a:solidFill>
                  <a:srgbClr val="171A6C"/>
                </a:solidFill>
              </a:rPr>
              <a:t>LNF</a:t>
            </a:r>
            <a:endParaRPr lang="en-US" dirty="0">
              <a:solidFill>
                <a:srgbClr val="171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9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49"/>
          <p:cNvSpPr txBox="1">
            <a:spLocks/>
          </p:cNvSpPr>
          <p:nvPr/>
        </p:nvSpPr>
        <p:spPr>
          <a:xfrm>
            <a:off x="457200" y="-30162"/>
            <a:ext cx="8229600" cy="759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pPr>
              <a:buSzPct val="25000"/>
            </a:pPr>
            <a:endParaRPr lang="en-US" sz="4860" b="1" dirty="0">
              <a:solidFill>
                <a:srgbClr val="D2533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32" t="4842" r="3118" b="2425"/>
          <a:stretch/>
        </p:blipFill>
        <p:spPr>
          <a:xfrm>
            <a:off x="4" y="1690305"/>
            <a:ext cx="5025814" cy="40865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43255" y="1795045"/>
            <a:ext cx="354088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171A6C"/>
                </a:solidFill>
                <a:latin typeface="Calibri"/>
                <a:cs typeface="Calibri"/>
              </a:rPr>
              <a:t>For speeding up the execution of the building modifications, we </a:t>
            </a:r>
            <a:r>
              <a:rPr lang="en-US" b="1" dirty="0" smtClean="0">
                <a:solidFill>
                  <a:srgbClr val="171A6C"/>
                </a:solidFill>
                <a:latin typeface="Calibri"/>
                <a:cs typeface="Calibri"/>
              </a:rPr>
              <a:t>removed the motorized shielded door </a:t>
            </a:r>
            <a:r>
              <a:rPr lang="en-US" dirty="0" smtClean="0">
                <a:solidFill>
                  <a:srgbClr val="171A6C"/>
                </a:solidFill>
                <a:latin typeface="Calibri"/>
                <a:cs typeface="Calibri"/>
              </a:rPr>
              <a:t>(on the side of the external wall), replacing it with a removable structure of concrete blocks (chicane)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rgbClr val="171A6C"/>
              </a:solidFill>
              <a:latin typeface="Calibri"/>
              <a:cs typeface="Calibri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171A6C"/>
                </a:solidFill>
                <a:latin typeface="Calibri"/>
                <a:cs typeface="Calibri"/>
              </a:rPr>
              <a:t>Much easier (and cheaper): the only modification to the building structure is the opening of two (normal) doors </a:t>
            </a:r>
            <a:endParaRPr lang="en-US" dirty="0">
              <a:solidFill>
                <a:srgbClr val="171A6C"/>
              </a:solidFill>
              <a:latin typeface="Calibri"/>
              <a:cs typeface="Calibri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591468" y="2564795"/>
            <a:ext cx="254530" cy="81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861684" y="3993662"/>
            <a:ext cx="0" cy="26396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20282" y="3902579"/>
            <a:ext cx="233264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 15.4: Civil Engineering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sz="1400" b="1" dirty="0"/>
              <a:t>Paolo Valente (INFN</a:t>
            </a:r>
            <a:r>
              <a:rPr lang="en-GB" sz="1400" b="1" dirty="0" smtClean="0"/>
              <a:t>)</a:t>
            </a:r>
            <a:endParaRPr lang="en-GB" sz="1400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78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7894"/>
              <a:buFont typeface="Wingdings" charset="2"/>
              <a:buChar char="§"/>
            </a:pPr>
            <a:r>
              <a:rPr lang="en-US" sz="2000" dirty="0">
                <a:solidFill>
                  <a:srgbClr val="000090"/>
                </a:solidFill>
                <a:sym typeface="Calibri"/>
              </a:rPr>
              <a:t>All bids for magnets procurement out </a:t>
            </a:r>
            <a:r>
              <a:rPr lang="en-US" sz="2000" strike="sngStrike" dirty="0">
                <a:solidFill>
                  <a:srgbClr val="000090"/>
                </a:solidFill>
              </a:rPr>
              <a:t>by the end of January</a:t>
            </a:r>
            <a:endParaRPr lang="en-US" sz="2000" strike="sngStrike" dirty="0">
              <a:solidFill>
                <a:srgbClr val="000090"/>
              </a:solidFill>
              <a:sym typeface="Calibri"/>
            </a:endParaRP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96875"/>
              <a:buFont typeface="Wingdings" charset="2"/>
              <a:buChar char="§"/>
            </a:pPr>
            <a:r>
              <a:rPr lang="en-US" sz="1600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But </a:t>
            </a:r>
            <a:r>
              <a:rPr lang="en-US" sz="16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we will provide to the supplier a detailed design</a:t>
            </a:r>
          </a:p>
          <a:p>
            <a:pPr marL="342900" lvl="0" indent="-342900">
              <a:lnSpc>
                <a:spcPct val="80000"/>
              </a:lnSpc>
              <a:spcBef>
                <a:spcPts val="372"/>
              </a:spcBef>
              <a:buClr>
                <a:schemeClr val="dk1"/>
              </a:buClr>
              <a:buSzPct val="97894"/>
              <a:buFont typeface="Wingdings" charset="2"/>
              <a:buChar char="§"/>
            </a:pPr>
            <a:r>
              <a:rPr lang="en-US" sz="2000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Civil engineering </a:t>
            </a:r>
            <a:r>
              <a:rPr lang="en-US" sz="2000" strike="sngStrike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preliminary</a:t>
            </a:r>
            <a:r>
              <a:rPr lang="en-US" sz="2000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000" dirty="0">
                <a:solidFill>
                  <a:srgbClr val="000090"/>
                </a:solidFill>
                <a:sym typeface="Calibri"/>
              </a:rPr>
              <a:t>project approved</a:t>
            </a:r>
            <a:endParaRPr lang="en-US" sz="2000" dirty="0">
              <a:solidFill>
                <a:srgbClr val="000090"/>
              </a:solidFill>
            </a:endParaRPr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96875"/>
              <a:buFont typeface="Wingdings" charset="2"/>
              <a:buChar char="§"/>
            </a:pPr>
            <a:r>
              <a:rPr lang="en-US" sz="1600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Working on the executive one (external company)</a:t>
            </a:r>
          </a:p>
          <a:p>
            <a:pPr marL="342900" lvl="0" indent="-342900">
              <a:lnSpc>
                <a:spcPct val="80000"/>
              </a:lnSpc>
              <a:spcBef>
                <a:spcPts val="372"/>
              </a:spcBef>
              <a:buClr>
                <a:schemeClr val="dk1"/>
              </a:buClr>
              <a:buSzPct val="97894"/>
              <a:buFont typeface="Wingdings" charset="2"/>
              <a:buChar char="§"/>
            </a:pPr>
            <a:r>
              <a:rPr lang="en-US" sz="2000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BTF closed to the users from </a:t>
            </a:r>
            <a:r>
              <a:rPr lang="en-US" sz="2000" b="1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mid July </a:t>
            </a:r>
            <a:r>
              <a:rPr lang="en-US" sz="2000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(apart 2-3 weeks in Sep.)</a:t>
            </a:r>
          </a:p>
          <a:p>
            <a:pPr marL="342900" lvl="0" indent="-342900">
              <a:lnSpc>
                <a:spcPct val="80000"/>
              </a:lnSpc>
              <a:spcBef>
                <a:spcPts val="372"/>
              </a:spcBef>
              <a:buClr>
                <a:schemeClr val="dk1"/>
              </a:buClr>
              <a:buSzPct val="97894"/>
              <a:buFont typeface="Wingdings" charset="2"/>
              <a:buChar char="§"/>
            </a:pPr>
            <a:r>
              <a:rPr lang="en-US" sz="2000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Design slightly modified in order to avoid modifications of the line inside the LINAC tunnel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96875"/>
              <a:buFont typeface="Wingdings" charset="2"/>
              <a:buChar char="§"/>
            </a:pPr>
            <a:r>
              <a:rPr lang="en-US" sz="1600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Brings interference with the operation of the collider complex to ≈0 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96875"/>
              <a:buFont typeface="Wingdings" charset="2"/>
              <a:buChar char="§"/>
            </a:pPr>
            <a:r>
              <a:rPr lang="en-US" sz="1600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Easier installation (and alignment)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96875"/>
              <a:buFont typeface="Wingdings" charset="2"/>
              <a:buChar char="§"/>
            </a:pPr>
            <a:r>
              <a:rPr lang="en-US" sz="1600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Also requires 1 quad less (slightly increased the gradient of the other quads)</a:t>
            </a:r>
          </a:p>
          <a:p>
            <a:pPr marL="342900" lvl="0" indent="-342900">
              <a:lnSpc>
                <a:spcPct val="80000"/>
              </a:lnSpc>
              <a:spcBef>
                <a:spcPts val="372"/>
              </a:spcBef>
              <a:buClr>
                <a:schemeClr val="dk1"/>
              </a:buClr>
              <a:buSzPct val="97894"/>
              <a:buFont typeface="Wingdings" charset="2"/>
              <a:buChar char="§"/>
            </a:pPr>
            <a:r>
              <a:rPr lang="en-US" sz="2000" dirty="0">
                <a:solidFill>
                  <a:srgbClr val="000090"/>
                </a:solidFill>
                <a:ea typeface="Calibri"/>
                <a:cs typeface="Calibri"/>
                <a:sym typeface="Calibri"/>
              </a:rPr>
              <a:t>Vacuum requirements relaxed: the two BTF lines will be separated by the main LINAC vacuum by a 0.5 mm Be window (already existing); design modified in order to host pumping ports</a:t>
            </a:r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96875"/>
              <a:buFont typeface="Wingdings" charset="2"/>
              <a:buChar char="§"/>
            </a:pPr>
            <a:r>
              <a:rPr lang="en-US" sz="1600" dirty="0">
                <a:solidFill>
                  <a:srgbClr val="000090"/>
                </a:solidFill>
                <a:ea typeface="Calibri"/>
                <a:cs typeface="Calibri"/>
              </a:rPr>
              <a:t>Vacuum components design on-going</a:t>
            </a:r>
          </a:p>
          <a:p>
            <a:pPr marL="400050" lvl="1" indent="0">
              <a:lnSpc>
                <a:spcPct val="80000"/>
              </a:lnSpc>
              <a:spcBef>
                <a:spcPts val="372"/>
              </a:spcBef>
              <a:buSzPct val="97894"/>
              <a:buNone/>
            </a:pPr>
            <a:endParaRPr lang="en-US" sz="2000" dirty="0">
              <a:solidFill>
                <a:srgbClr val="000090"/>
              </a:solidFill>
            </a:endParaRPr>
          </a:p>
          <a:p>
            <a:pPr marL="345600" lvl="0" indent="-349200"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97894"/>
              <a:buFont typeface="Wingdings" charset="2"/>
              <a:buChar char="§"/>
            </a:pPr>
            <a:r>
              <a:rPr lang="en-US" sz="2000" dirty="0">
                <a:solidFill>
                  <a:srgbClr val="000090"/>
                </a:solidFill>
              </a:rPr>
              <a:t>Infrastructure and installation: 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96875"/>
              <a:buFont typeface="Wingdings" charset="2"/>
              <a:buChar char="§"/>
            </a:pPr>
            <a:r>
              <a:rPr lang="en-US" sz="1600" dirty="0">
                <a:solidFill>
                  <a:srgbClr val="000090"/>
                </a:solidFill>
                <a:ea typeface="Calibri"/>
                <a:cs typeface="Calibri"/>
              </a:rPr>
              <a:t>Thermic, hydraulic and electric calculations completed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96875"/>
              <a:buFont typeface="Wingdings" charset="2"/>
              <a:buChar char="§"/>
            </a:pPr>
            <a:r>
              <a:rPr lang="en-US" sz="1600" dirty="0">
                <a:solidFill>
                  <a:srgbClr val="000090"/>
                </a:solidFill>
                <a:ea typeface="Calibri"/>
                <a:cs typeface="Calibri"/>
              </a:rPr>
              <a:t>Specs for “on-the-shelf” power supplies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96875"/>
              <a:buFont typeface="Wingdings" charset="2"/>
              <a:buChar char="§"/>
            </a:pPr>
            <a:r>
              <a:rPr lang="en-US" sz="1600" dirty="0">
                <a:solidFill>
                  <a:srgbClr val="000090"/>
                </a:solidFill>
                <a:ea typeface="Calibri"/>
                <a:cs typeface="Calibri"/>
              </a:rPr>
              <a:t>Cooling and power supply for new line started</a:t>
            </a:r>
          </a:p>
          <a:p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/>
              <a:t>Paolo Valente (INFN)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56800" y="33563"/>
            <a:ext cx="5587200" cy="1077238"/>
          </a:xfrm>
        </p:spPr>
        <p:txBody>
          <a:bodyPr/>
          <a:lstStyle/>
          <a:p>
            <a:r>
              <a:rPr lang="en-US" dirty="0" smtClean="0"/>
              <a:t>Task 15.4: Status April 2017</a:t>
            </a:r>
            <a:endParaRPr lang="de-DE" dirty="0"/>
          </a:p>
        </p:txBody>
      </p:sp>
      <p:sp>
        <p:nvSpPr>
          <p:cNvPr id="7" name="Folded Corner 6"/>
          <p:cNvSpPr/>
          <p:nvPr/>
        </p:nvSpPr>
        <p:spPr>
          <a:xfrm>
            <a:off x="6880646" y="1217839"/>
            <a:ext cx="828870" cy="384365"/>
          </a:xfrm>
          <a:prstGeom prst="foldedCorner">
            <a:avLst>
              <a:gd name="adj" fmla="val 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alibri"/>
                <a:cs typeface="Calibri"/>
              </a:rPr>
              <a:t>March</a:t>
            </a:r>
            <a:endParaRPr lang="en-US" sz="1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8" name="Folded Corner 7"/>
          <p:cNvSpPr/>
          <p:nvPr/>
        </p:nvSpPr>
        <p:spPr>
          <a:xfrm>
            <a:off x="5716164" y="4320645"/>
            <a:ext cx="3157834" cy="784678"/>
          </a:xfrm>
          <a:prstGeom prst="foldedCorner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libri"/>
                <a:cs typeface="Calibri"/>
              </a:rPr>
              <a:t>Project reviewed and simplified, final version being prepared</a:t>
            </a:r>
            <a:endParaRPr lang="en-US" dirty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68992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655" y="2838027"/>
            <a:ext cx="4849345" cy="347278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" y="1188063"/>
            <a:ext cx="8666018" cy="3946123"/>
          </a:xfrm>
        </p:spPr>
        <p:txBody>
          <a:bodyPr/>
          <a:lstStyle/>
          <a:p>
            <a:r>
              <a:rPr lang="en-US" b="1" dirty="0" smtClean="0"/>
              <a:t>A lot </a:t>
            </a:r>
            <a:r>
              <a:rPr lang="en-US" b="1" dirty="0" smtClean="0"/>
              <a:t>of </a:t>
            </a:r>
            <a:r>
              <a:rPr lang="en-US" b="1" dirty="0" smtClean="0"/>
              <a:t>effort </a:t>
            </a:r>
            <a:r>
              <a:rPr lang="en-US" b="1" dirty="0" smtClean="0"/>
              <a:t>made to re-gain a few </a:t>
            </a:r>
            <a:r>
              <a:rPr lang="en-US" b="1" dirty="0" smtClean="0"/>
              <a:t>month! </a:t>
            </a:r>
            <a:endParaRPr lang="en-US" b="1" dirty="0" smtClean="0"/>
          </a:p>
          <a:p>
            <a:r>
              <a:rPr lang="en-US" b="1" dirty="0" smtClean="0"/>
              <a:t>Considering </a:t>
            </a:r>
            <a:r>
              <a:rPr lang="en-US" b="1" dirty="0"/>
              <a:t>the time margin needed for:</a:t>
            </a:r>
          </a:p>
          <a:p>
            <a:pPr lvl="1"/>
            <a:r>
              <a:rPr lang="en-US" dirty="0"/>
              <a:t>Magnetic measurements (in house to speed up delivery time)</a:t>
            </a:r>
          </a:p>
          <a:p>
            <a:pPr lvl="1"/>
            <a:r>
              <a:rPr lang="en-US" dirty="0"/>
              <a:t>Installation</a:t>
            </a:r>
          </a:p>
          <a:p>
            <a:pPr lvl="1"/>
            <a:r>
              <a:rPr lang="en-US" dirty="0"/>
              <a:t>Commissioning of the new </a:t>
            </a:r>
            <a:r>
              <a:rPr lang="en-US" dirty="0" smtClean="0"/>
              <a:t>line</a:t>
            </a:r>
            <a:endParaRPr lang="en-US" dirty="0"/>
          </a:p>
          <a:p>
            <a:pPr lvl="1"/>
            <a:r>
              <a:rPr lang="en-US" dirty="0"/>
              <a:t>In addition, DAFNE collider run has been </a:t>
            </a:r>
            <a:r>
              <a:rPr lang="en-US" dirty="0" smtClean="0"/>
              <a:t>extended                                                            by three </a:t>
            </a:r>
            <a:r>
              <a:rPr lang="en-US" dirty="0"/>
              <a:t>months (from Dec. ’17 to end of Mar. ‘18</a:t>
            </a:r>
            <a:r>
              <a:rPr lang="en-US" dirty="0" smtClean="0"/>
              <a:t>),                                                                    also shifting </a:t>
            </a:r>
            <a:r>
              <a:rPr lang="en-US" dirty="0"/>
              <a:t>maintenance </a:t>
            </a:r>
            <a:r>
              <a:rPr lang="en-US" dirty="0" smtClean="0"/>
              <a:t>schedule </a:t>
            </a:r>
            <a:r>
              <a:rPr lang="en-US" dirty="0"/>
              <a:t>of the </a:t>
            </a:r>
            <a:r>
              <a:rPr lang="en-US" dirty="0" smtClean="0"/>
              <a:t>complex                                                                           </a:t>
            </a:r>
            <a:r>
              <a:rPr lang="en-US" dirty="0"/>
              <a:t>in </a:t>
            </a:r>
            <a:r>
              <a:rPr lang="en-US" dirty="0" smtClean="0"/>
              <a:t>the </a:t>
            </a:r>
            <a:r>
              <a:rPr lang="en-US" dirty="0"/>
              <a:t>next months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 smtClean="0">
                <a:solidFill>
                  <a:srgbClr val="008000"/>
                </a:solidFill>
              </a:rPr>
              <a:t>Request to move </a:t>
            </a:r>
            <a:r>
              <a:rPr lang="en-US" b="1" dirty="0">
                <a:solidFill>
                  <a:srgbClr val="008000"/>
                </a:solidFill>
              </a:rPr>
              <a:t>the </a:t>
            </a:r>
            <a:r>
              <a:rPr lang="en-US" b="1" dirty="0" smtClean="0">
                <a:solidFill>
                  <a:srgbClr val="008000"/>
                </a:solidFill>
              </a:rPr>
              <a:t>deliverable                                                                                        </a:t>
            </a:r>
            <a:r>
              <a:rPr lang="en-US" b="1" dirty="0">
                <a:solidFill>
                  <a:srgbClr val="008000"/>
                </a:solidFill>
              </a:rPr>
              <a:t>from M30 to </a:t>
            </a:r>
            <a:r>
              <a:rPr lang="en-US" b="1" dirty="0" smtClean="0">
                <a:solidFill>
                  <a:srgbClr val="008000"/>
                </a:solidFill>
              </a:rPr>
              <a:t>M35</a:t>
            </a:r>
          </a:p>
          <a:p>
            <a:pPr lvl="1"/>
            <a:r>
              <a:rPr lang="en-US" dirty="0" smtClean="0"/>
              <a:t>5 </a:t>
            </a:r>
            <a:r>
              <a:rPr lang="en-US" dirty="0" smtClean="0"/>
              <a:t>month </a:t>
            </a:r>
            <a:r>
              <a:rPr lang="en-US" dirty="0" smtClean="0"/>
              <a:t>slippage</a:t>
            </a:r>
          </a:p>
          <a:p>
            <a:pPr lvl="1"/>
            <a:r>
              <a:rPr lang="en-US" dirty="0" smtClean="0"/>
              <a:t>Compared to 12 month for MS34</a:t>
            </a:r>
            <a:endParaRPr lang="en-US" dirty="0"/>
          </a:p>
          <a:p>
            <a:endParaRPr lang="en-US" dirty="0"/>
          </a:p>
          <a:p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/>
              <a:t>Paolo Valente (INFN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15.4: Impact on D15.4</a:t>
            </a: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6515648" y="1844780"/>
            <a:ext cx="2358338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solidFill>
                  <a:srgbClr val="171A6C"/>
                </a:solidFill>
              </a:rPr>
              <a:t>D15.4 (M30 </a:t>
            </a:r>
            <a:r>
              <a:rPr lang="fr-CH" sz="2000" b="1" dirty="0" smtClean="0">
                <a:solidFill>
                  <a:srgbClr val="171A6C"/>
                </a:solidFill>
                <a:sym typeface="Wingdings" panose="05000000000000000000" pitchFamily="2" charset="2"/>
              </a:rPr>
              <a:t> M35</a:t>
            </a:r>
            <a:r>
              <a:rPr lang="fr-CH" sz="2000" b="1" dirty="0" smtClean="0">
                <a:solidFill>
                  <a:srgbClr val="171A6C"/>
                </a:solidFill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767" y="5316816"/>
            <a:ext cx="5249486" cy="1005403"/>
          </a:xfrm>
          <a:prstGeom prst="rect">
            <a:avLst/>
          </a:prstGeom>
          <a:ln>
            <a:solidFill>
              <a:srgbClr val="171A6C"/>
            </a:solidFill>
          </a:ln>
        </p:spPr>
        <p:txBody>
          <a:bodyPr wrap="square">
            <a:spAutoFit/>
          </a:bodyPr>
          <a:lstStyle/>
          <a:p>
            <a:r>
              <a:rPr lang="en-GB" sz="1200" b="1" i="1" dirty="0" smtClean="0"/>
              <a:t>P. Valente</a:t>
            </a:r>
            <a:r>
              <a:rPr lang="en-GB" sz="1200" i="1" dirty="0" smtClean="0"/>
              <a:t> (April 3</a:t>
            </a:r>
            <a:r>
              <a:rPr lang="en-GB" sz="1200" i="1" baseline="30000" dirty="0" smtClean="0"/>
              <a:t>rd</a:t>
            </a:r>
            <a:r>
              <a:rPr lang="en-GB" sz="1200" i="1" dirty="0" smtClean="0"/>
              <a:t>): “we are </a:t>
            </a:r>
            <a:r>
              <a:rPr lang="en-GB" sz="1200" i="1" dirty="0"/>
              <a:t>already buying the conductor for the coils and the pure iron for the </a:t>
            </a:r>
            <a:r>
              <a:rPr lang="en-GB" sz="1200" i="1" dirty="0" smtClean="0"/>
              <a:t>DC </a:t>
            </a:r>
            <a:r>
              <a:rPr lang="en-GB" sz="1200" i="1" dirty="0"/>
              <a:t>magnets for speeding up</a:t>
            </a:r>
            <a:r>
              <a:rPr lang="en-GB" sz="1200" i="1" dirty="0" smtClean="0"/>
              <a:t>. (…) The </a:t>
            </a:r>
            <a:r>
              <a:rPr lang="en-GB" sz="1200" i="1" dirty="0"/>
              <a:t>tracking detector for the new line is working, we are now </a:t>
            </a:r>
            <a:r>
              <a:rPr lang="en-GB" sz="1200" i="1" dirty="0" smtClean="0"/>
              <a:t>analysing </a:t>
            </a:r>
            <a:r>
              <a:rPr lang="en-GB" sz="1200" i="1" dirty="0"/>
              <a:t>data, this deserves a full report </a:t>
            </a:r>
            <a:r>
              <a:rPr lang="en-GB" sz="1200" i="1" dirty="0" smtClean="0"/>
              <a:t>soon”</a:t>
            </a:r>
          </a:p>
          <a:p>
            <a:pPr marL="446088" lvl="1" indent="-263525">
              <a:lnSpc>
                <a:spcPts val="2800"/>
              </a:lnSpc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US" b="1" spc="-1" dirty="0" smtClean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</a:rPr>
              <a:t>MS70 </a:t>
            </a:r>
            <a:r>
              <a:rPr lang="en-US" b="1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</a:rPr>
              <a:t>(M30)</a:t>
            </a:r>
            <a:endParaRPr lang="en-GB" b="1" spc="-1" dirty="0">
              <a:solidFill>
                <a:srgbClr val="FF66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69543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3" y="1196704"/>
            <a:ext cx="8666018" cy="5159645"/>
          </a:xfrm>
        </p:spPr>
        <p:txBody>
          <a:bodyPr>
            <a:noAutofit/>
          </a:bodyPr>
          <a:lstStyle/>
          <a:p>
            <a:r>
              <a:rPr lang="en-GB" dirty="0" smtClean="0"/>
              <a:t>D15.6 – CERN Proton Facility Upgrade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8000"/>
                </a:solidFill>
              </a:rPr>
              <a:t>contactless fluence monitor (VU)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IRRAD samples &amp; users management software / storage area equipment (CERN)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CERN online </a:t>
            </a:r>
            <a:r>
              <a:rPr lang="en-GB" dirty="0"/>
              <a:t>database on </a:t>
            </a:r>
            <a:r>
              <a:rPr lang="en-GB" dirty="0" smtClean="0"/>
              <a:t>irradiation </a:t>
            </a:r>
            <a:r>
              <a:rPr lang="en-GB" dirty="0"/>
              <a:t>facilities of interest for </a:t>
            </a:r>
            <a:r>
              <a:rPr lang="en-GB" dirty="0" smtClean="0"/>
              <a:t>HEP (CERN)</a:t>
            </a:r>
          </a:p>
          <a:p>
            <a:pPr>
              <a:spcBef>
                <a:spcPts val="2400"/>
              </a:spcBef>
              <a:spcAft>
                <a:spcPts val="1800"/>
              </a:spcAft>
            </a:pPr>
            <a:r>
              <a:rPr lang="fr-CH" dirty="0" smtClean="0"/>
              <a:t>D15.7 – </a:t>
            </a:r>
            <a:r>
              <a:rPr lang="en-GB" dirty="0" smtClean="0"/>
              <a:t>RadHard instrumentation for CERN Proton Facility (CERN)</a:t>
            </a:r>
          </a:p>
          <a:p>
            <a:pPr>
              <a:spcBef>
                <a:spcPts val="2400"/>
              </a:spcBef>
            </a:pPr>
            <a:r>
              <a:rPr lang="en-GB" dirty="0" smtClean="0"/>
              <a:t>D15.8 – Cold Irradiations at Birmingham Facility (USFD)</a:t>
            </a:r>
          </a:p>
          <a:p>
            <a:pPr>
              <a:spcBef>
                <a:spcPts val="2400"/>
              </a:spcBef>
            </a:pPr>
            <a:r>
              <a:rPr lang="en-GB" dirty="0" smtClean="0">
                <a:solidFill>
                  <a:srgbClr val="008000"/>
                </a:solidFill>
              </a:rPr>
              <a:t>D15.9 – Large </a:t>
            </a:r>
            <a:r>
              <a:rPr lang="en-GB" dirty="0">
                <a:solidFill>
                  <a:srgbClr val="008000"/>
                </a:solidFill>
              </a:rPr>
              <a:t>objects </a:t>
            </a:r>
            <a:r>
              <a:rPr lang="en-GB" dirty="0" smtClean="0">
                <a:solidFill>
                  <a:srgbClr val="008000"/>
                </a:solidFill>
              </a:rPr>
              <a:t>transport system for JSI neutron irradiations (JSI)</a:t>
            </a:r>
          </a:p>
          <a:p>
            <a:pPr>
              <a:spcBef>
                <a:spcPts val="2400"/>
              </a:spcBef>
            </a:pPr>
            <a:r>
              <a:rPr lang="en-GB" dirty="0" smtClean="0"/>
              <a:t>D15.10 – Upgrade of GIF</a:t>
            </a:r>
            <a:r>
              <a:rPr lang="en-GB" baseline="30000" dirty="0"/>
              <a:t>++</a:t>
            </a:r>
            <a:r>
              <a:rPr lang="en-GB" dirty="0" smtClean="0"/>
              <a:t> Facility gas system (CERN)</a:t>
            </a:r>
          </a:p>
          <a:p>
            <a:pPr>
              <a:spcBef>
                <a:spcPts val="2400"/>
              </a:spcBef>
            </a:pPr>
            <a:r>
              <a:rPr lang="en-GB" dirty="0" smtClean="0"/>
              <a:t>D15.11 – GIF</a:t>
            </a:r>
            <a:r>
              <a:rPr lang="en-GB" baseline="30000" dirty="0" smtClean="0"/>
              <a:t>++</a:t>
            </a:r>
            <a:r>
              <a:rPr lang="en-GB" dirty="0" smtClean="0"/>
              <a:t> Facility Upgrade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instantaneous dose-rate monitor </a:t>
            </a:r>
            <a:r>
              <a:rPr lang="en-GB" dirty="0" smtClean="0"/>
              <a:t>(INRNE)</a:t>
            </a:r>
            <a:endParaRPr lang="en-GB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improved </a:t>
            </a:r>
            <a:r>
              <a:rPr lang="en-GB" dirty="0"/>
              <a:t>cosmic-rays tracker &amp; demonstrator of augmented </a:t>
            </a:r>
            <a:r>
              <a:rPr lang="en-GB" dirty="0" smtClean="0"/>
              <a:t>reality (INFN)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Task 15.5</a:t>
            </a:r>
            <a:r>
              <a:rPr lang="en-GB" dirty="0"/>
              <a:t>: Improvements of the infrastructure for irradiation tests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941" y="4004921"/>
            <a:ext cx="612153" cy="6297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00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143" y="1539309"/>
            <a:ext cx="323504" cy="332813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238122" y="1201386"/>
            <a:ext cx="66480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FF0000"/>
                </a:solidFill>
              </a:rPr>
              <a:t>M24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64448" y="4695500"/>
            <a:ext cx="66480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FF0000"/>
                </a:solidFill>
              </a:rPr>
              <a:t>M24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64449" y="2662181"/>
            <a:ext cx="66480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171A6C"/>
                </a:solidFill>
              </a:rPr>
              <a:t>M44</a:t>
            </a:r>
            <a:endParaRPr lang="en-GB" sz="2000" b="1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64448" y="3429000"/>
            <a:ext cx="66480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171A6C"/>
                </a:solidFill>
              </a:rPr>
              <a:t>M36</a:t>
            </a:r>
            <a:endParaRPr lang="en-GB" sz="2000" b="1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53712" y="5325869"/>
            <a:ext cx="66480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171A6C"/>
                </a:solidFill>
              </a:rPr>
              <a:t>M48</a:t>
            </a:r>
            <a:endParaRPr lang="en-GB" sz="20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80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3999" cy="501650"/>
          </a:xfrm>
        </p:spPr>
        <p:txBody>
          <a:bodyPr/>
          <a:lstStyle/>
          <a:p>
            <a:r>
              <a:rPr lang="en-GB" sz="1400" b="1" dirty="0" smtClean="0"/>
              <a:t>Vladimir Cindro, Marko Mikuž (JSI)</a:t>
            </a:r>
            <a:endParaRPr lang="en-GB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Task 15.5: </a:t>
            </a:r>
            <a:r>
              <a:rPr lang="sv-SE" dirty="0"/>
              <a:t>JSI TRIGA</a:t>
            </a:r>
            <a:br>
              <a:rPr lang="sv-SE" dirty="0"/>
            </a:br>
            <a:r>
              <a:rPr lang="sv-SE" dirty="0"/>
              <a:t>Reactor </a:t>
            </a:r>
            <a:r>
              <a:rPr lang="sv-SE" dirty="0" smtClean="0"/>
              <a:t>Transport System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20017" y="4283490"/>
            <a:ext cx="8666019" cy="1605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000"/>
              </a:lnSpc>
              <a:spcBef>
                <a:spcPts val="900"/>
              </a:spcBef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GB" dirty="0" smtClean="0"/>
              <a:t>The </a:t>
            </a:r>
            <a:r>
              <a:rPr lang="en-GB" b="1" dirty="0">
                <a:solidFill>
                  <a:srgbClr val="FF0000"/>
                </a:solidFill>
              </a:rPr>
              <a:t>design and construction of the irradiation device </a:t>
            </a:r>
            <a:r>
              <a:rPr lang="en-GB" dirty="0"/>
              <a:t>/ transport system for </a:t>
            </a:r>
            <a:r>
              <a:rPr lang="en-GB" dirty="0" smtClean="0"/>
              <a:t>                 large </a:t>
            </a:r>
            <a:r>
              <a:rPr lang="en-GB" dirty="0"/>
              <a:t>object </a:t>
            </a:r>
            <a:r>
              <a:rPr lang="en-GB" dirty="0" smtClean="0"/>
              <a:t>irradiations at </a:t>
            </a:r>
            <a:r>
              <a:rPr lang="en-GB" dirty="0"/>
              <a:t>the JSI TRIGA reactor </a:t>
            </a:r>
            <a:r>
              <a:rPr lang="en-GB" b="1" dirty="0" smtClean="0">
                <a:solidFill>
                  <a:srgbClr val="FF0000"/>
                </a:solidFill>
              </a:rPr>
              <a:t>has </a:t>
            </a:r>
            <a:r>
              <a:rPr lang="en-GB" b="1" dirty="0">
                <a:solidFill>
                  <a:srgbClr val="FF0000"/>
                </a:solidFill>
              </a:rPr>
              <a:t>been successfully </a:t>
            </a:r>
            <a:r>
              <a:rPr lang="en-GB" b="1" dirty="0" smtClean="0">
                <a:solidFill>
                  <a:srgbClr val="FF0000"/>
                </a:solidFill>
              </a:rPr>
              <a:t>achieved</a:t>
            </a:r>
            <a:endParaRPr lang="en-GB" dirty="0" smtClean="0"/>
          </a:p>
          <a:p>
            <a:pPr marL="285750" indent="-285750">
              <a:lnSpc>
                <a:spcPts val="2000"/>
              </a:lnSpc>
              <a:spcBef>
                <a:spcPts val="900"/>
              </a:spcBef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GB" dirty="0" smtClean="0"/>
              <a:t>Max. lateral dimension </a:t>
            </a:r>
            <a:r>
              <a:rPr lang="en-GB" dirty="0"/>
              <a:t>in the channel is 14.6 cm. The device is operational and enables on-line irradiation </a:t>
            </a:r>
            <a:r>
              <a:rPr lang="en-GB" dirty="0" smtClean="0"/>
              <a:t>testing with </a:t>
            </a:r>
            <a:r>
              <a:rPr lang="en-GB" dirty="0"/>
              <a:t>fast neutron flux </a:t>
            </a:r>
            <a:r>
              <a:rPr lang="en-GB" dirty="0" smtClean="0"/>
              <a:t>&gt;2×10</a:t>
            </a:r>
            <a:r>
              <a:rPr lang="en-GB" baseline="30000" dirty="0" smtClean="0"/>
              <a:t>11</a:t>
            </a:r>
            <a:r>
              <a:rPr lang="en-GB" dirty="0" smtClean="0"/>
              <a:t> n/cm</a:t>
            </a:r>
            <a:r>
              <a:rPr lang="en-GB" baseline="30000" dirty="0" smtClean="0"/>
              <a:t>2</a:t>
            </a:r>
            <a:r>
              <a:rPr lang="en-GB" dirty="0" smtClean="0"/>
              <a:t>/s</a:t>
            </a:r>
            <a:endParaRPr lang="en-GB" dirty="0"/>
          </a:p>
          <a:p>
            <a:pPr marL="285750" indent="-285750">
              <a:lnSpc>
                <a:spcPts val="2000"/>
              </a:lnSpc>
              <a:spcBef>
                <a:spcPts val="900"/>
              </a:spcBef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GB" dirty="0" smtClean="0"/>
              <a:t>Early 2017: Experimental </a:t>
            </a:r>
            <a:r>
              <a:rPr lang="en-GB" dirty="0"/>
              <a:t>verification of the </a:t>
            </a:r>
            <a:r>
              <a:rPr lang="en-GB" u="sng" dirty="0" smtClean="0"/>
              <a:t>n</a:t>
            </a:r>
            <a:r>
              <a:rPr lang="en-GB" dirty="0" smtClean="0"/>
              <a:t> </a:t>
            </a:r>
            <a:r>
              <a:rPr lang="en-GB" dirty="0"/>
              <a:t>spectra and </a:t>
            </a:r>
            <a:r>
              <a:rPr lang="en-GB" u="sng" dirty="0" smtClean="0"/>
              <a:t>n</a:t>
            </a:r>
            <a:r>
              <a:rPr lang="en-GB" dirty="0" smtClean="0"/>
              <a:t> </a:t>
            </a:r>
            <a:r>
              <a:rPr lang="en-GB" dirty="0"/>
              <a:t>and </a:t>
            </a:r>
            <a:r>
              <a:rPr lang="en-GB" dirty="0" smtClean="0">
                <a:latin typeface="Symbol" panose="05050102010706020507" pitchFamily="18" charset="2"/>
              </a:rPr>
              <a:t>g</a:t>
            </a:r>
            <a:r>
              <a:rPr lang="en-GB" dirty="0" smtClean="0"/>
              <a:t> </a:t>
            </a:r>
            <a:r>
              <a:rPr lang="en-GB" dirty="0"/>
              <a:t>flux </a:t>
            </a:r>
            <a:r>
              <a:rPr lang="en-GB" dirty="0" smtClean="0"/>
              <a:t>profiles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14" r="2673"/>
          <a:stretch/>
        </p:blipFill>
        <p:spPr>
          <a:xfrm>
            <a:off x="120017" y="1263522"/>
            <a:ext cx="4566283" cy="29669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758" y="1254826"/>
            <a:ext cx="4160554" cy="29706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66560" y="5889058"/>
            <a:ext cx="2019476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171A6C"/>
                </a:solidFill>
              </a:rPr>
              <a:t>D15.9</a:t>
            </a:r>
            <a:r>
              <a:rPr lang="fr-CH" sz="2000" b="1" dirty="0" smtClean="0">
                <a:solidFill>
                  <a:srgbClr val="008000"/>
                </a:solidFill>
              </a:rPr>
              <a:t> ACHIEVED</a:t>
            </a:r>
            <a:endParaRPr lang="en-GB" sz="2000" b="1" dirty="0">
              <a:solidFill>
                <a:srgbClr val="008000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dirty="0" smtClean="0"/>
              <a:t>06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68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/>
              <a:t>Vladimir Cindro, Marko Mikuž (JSI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18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</a:t>
            </a:r>
            <a:r>
              <a:rPr lang="en-US" dirty="0" smtClean="0"/>
              <a:t>15.5: JSI Channel Commissioning Measurements </a:t>
            </a:r>
            <a:endParaRPr lang="en-US" dirty="0"/>
          </a:p>
        </p:txBody>
      </p:sp>
      <p:pic>
        <p:nvPicPr>
          <p:cNvPr id="8" name="Picture 7" descr="activ_feb_1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947" y="1224586"/>
            <a:ext cx="4293918" cy="20499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" y="1113506"/>
            <a:ext cx="5390042" cy="33839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0599" t="2798" r="16567" b="4368"/>
          <a:stretch/>
        </p:blipFill>
        <p:spPr>
          <a:xfrm>
            <a:off x="4867310" y="3388310"/>
            <a:ext cx="4178555" cy="29273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r="13921"/>
          <a:stretch/>
        </p:blipFill>
        <p:spPr>
          <a:xfrm>
            <a:off x="4" y="5329986"/>
            <a:ext cx="4780043" cy="1088538"/>
          </a:xfrm>
          <a:prstGeom prst="rect">
            <a:avLst/>
          </a:prstGeom>
        </p:spPr>
      </p:pic>
      <p:sp>
        <p:nvSpPr>
          <p:cNvPr id="14" name="Date Placeholder 3"/>
          <p:cNvSpPr txBox="1">
            <a:spLocks/>
          </p:cNvSpPr>
          <p:nvPr/>
        </p:nvSpPr>
        <p:spPr>
          <a:xfrm>
            <a:off x="223368" y="6455699"/>
            <a:ext cx="14818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06 April 2017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39150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D15.6: CERN </a:t>
            </a:r>
            <a:r>
              <a:rPr lang="en-US" b="1" dirty="0"/>
              <a:t>proton facility upgrade </a:t>
            </a:r>
            <a:endParaRPr lang="en-US" b="1" dirty="0" smtClean="0"/>
          </a:p>
          <a:p>
            <a:pPr lvl="1"/>
            <a:r>
              <a:rPr lang="en-US" dirty="0" smtClean="0"/>
              <a:t>Facility </a:t>
            </a:r>
            <a:r>
              <a:rPr lang="en-US" dirty="0"/>
              <a:t>management system, storage area, contactless fluence monitor and online database on irradiation facilities </a:t>
            </a:r>
            <a:r>
              <a:rPr lang="en-US" dirty="0" smtClean="0"/>
              <a:t>are operational </a:t>
            </a:r>
            <a:r>
              <a:rPr lang="en-US" dirty="0"/>
              <a:t>at the CERN proton facility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MS16, MS35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Due M24</a:t>
            </a:r>
          </a:p>
          <a:p>
            <a:pPr lvl="1"/>
            <a:endParaRPr lang="en-US" dirty="0"/>
          </a:p>
          <a:p>
            <a:r>
              <a:rPr lang="en-US" b="1" dirty="0" smtClean="0"/>
              <a:t>D15.7 </a:t>
            </a:r>
            <a:r>
              <a:rPr lang="en-US" b="1" dirty="0"/>
              <a:t>: Radiation-hard facility instrumentation for the CERN proton facility </a:t>
            </a:r>
            <a:endParaRPr lang="en-US" b="1" dirty="0" smtClean="0"/>
          </a:p>
          <a:p>
            <a:pPr lvl="1"/>
            <a:r>
              <a:rPr lang="en-US" dirty="0"/>
              <a:t>B</a:t>
            </a:r>
            <a:r>
              <a:rPr lang="en-US" dirty="0" smtClean="0"/>
              <a:t>eam </a:t>
            </a:r>
            <a:r>
              <a:rPr lang="en-US" dirty="0"/>
              <a:t>profile monitor operational, box allowing to irradiate samples at -40 degrees C installed in the beam line </a:t>
            </a:r>
            <a:r>
              <a:rPr lang="en-US" dirty="0" smtClean="0"/>
              <a:t>and sample </a:t>
            </a:r>
            <a:r>
              <a:rPr lang="en-US" dirty="0"/>
              <a:t>holders on radiation hard material produced and tested up to </a:t>
            </a:r>
            <a:r>
              <a:rPr lang="en-US" dirty="0" smtClean="0"/>
              <a:t>10</a:t>
            </a:r>
            <a:r>
              <a:rPr lang="en-US" baseline="30000" dirty="0" smtClean="0"/>
              <a:t>17</a:t>
            </a:r>
            <a:r>
              <a:rPr lang="en-US" dirty="0" smtClean="0"/>
              <a:t> p/cm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MS36, </a:t>
            </a:r>
            <a:r>
              <a:rPr lang="en-US" dirty="0" smtClean="0">
                <a:solidFill>
                  <a:srgbClr val="000000"/>
                </a:solidFill>
              </a:rPr>
              <a:t>MS85 (M36)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b="1" dirty="0">
                <a:solidFill>
                  <a:srgbClr val="000000"/>
                </a:solidFill>
              </a:rPr>
              <a:t>Due </a:t>
            </a:r>
            <a:r>
              <a:rPr lang="en-US" b="1" dirty="0" smtClean="0">
                <a:solidFill>
                  <a:srgbClr val="000000"/>
                </a:solidFill>
              </a:rPr>
              <a:t>M44</a:t>
            </a:r>
          </a:p>
          <a:p>
            <a:pPr lvl="1"/>
            <a:r>
              <a:rPr lang="en-US" dirty="0" smtClean="0"/>
              <a:t>See more details on B. Gkotse’ s presentation on WP15 session 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Second Annual Meeting – LPNHE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15.5:</a:t>
            </a:r>
            <a:r>
              <a:rPr lang="en-GB" dirty="0"/>
              <a:t> CERN </a:t>
            </a:r>
            <a:r>
              <a:rPr lang="en-GB" dirty="0" smtClean="0"/>
              <a:t>Proton Facility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75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b="1" smtClean="0"/>
              <a:t>Task 15.1</a:t>
            </a:r>
            <a:r>
              <a:rPr lang="en-GB" smtClean="0"/>
              <a:t>: Scientific coordination (CERN, DESY)</a:t>
            </a:r>
          </a:p>
          <a:p>
            <a:pPr marL="0" indent="0">
              <a:buNone/>
            </a:pPr>
            <a:endParaRPr lang="en-GB" smtClean="0"/>
          </a:p>
          <a:p>
            <a:r>
              <a:rPr lang="en-GB" b="1" smtClean="0"/>
              <a:t>Task 15.2</a:t>
            </a:r>
            <a:r>
              <a:rPr lang="en-GB" smtClean="0"/>
              <a:t>: Improvements of test beam infrastructure for high precision</a:t>
            </a:r>
          </a:p>
          <a:p>
            <a:pPr marL="0" indent="0">
              <a:buNone/>
            </a:pPr>
            <a:r>
              <a:rPr lang="en-GB" smtClean="0"/>
              <a:t>                      tracking (CERN, DESY)</a:t>
            </a:r>
          </a:p>
          <a:p>
            <a:endParaRPr lang="en-GB" smtClean="0"/>
          </a:p>
          <a:p>
            <a:r>
              <a:rPr lang="en-GB" b="1" smtClean="0"/>
              <a:t>Task 15.3</a:t>
            </a:r>
            <a:r>
              <a:rPr lang="en-GB" smtClean="0"/>
              <a:t>: Improvements of the DESY test beam infrastructure (DESY)</a:t>
            </a:r>
          </a:p>
          <a:p>
            <a:endParaRPr lang="en-GB" smtClean="0"/>
          </a:p>
          <a:p>
            <a:r>
              <a:rPr lang="en-GB" b="1" smtClean="0"/>
              <a:t>Task 15.4</a:t>
            </a:r>
            <a:r>
              <a:rPr lang="en-GB" smtClean="0"/>
              <a:t>: Improvements of the test beam infrastructure at LNF (INFN)</a:t>
            </a:r>
          </a:p>
          <a:p>
            <a:endParaRPr lang="en-GB" smtClean="0"/>
          </a:p>
          <a:p>
            <a:r>
              <a:rPr lang="en-GB" b="1" smtClean="0"/>
              <a:t>Task 15.5</a:t>
            </a:r>
            <a:r>
              <a:rPr lang="en-GB" smtClean="0"/>
              <a:t>: Improvements of the infrastructure for irradiation tests</a:t>
            </a:r>
          </a:p>
          <a:p>
            <a:pPr marL="0" indent="0">
              <a:buNone/>
            </a:pPr>
            <a:r>
              <a:rPr lang="en-GB" smtClean="0"/>
              <a:t>                      (CERN, INFN, VU, INRNE, JSI, USFD*)</a:t>
            </a:r>
          </a:p>
          <a:p>
            <a:pPr marL="0" indent="0">
              <a:buNone/>
            </a:pPr>
            <a:endParaRPr lang="fr-CH" b="0" smtClean="0"/>
          </a:p>
          <a:p>
            <a:pPr marL="0" indent="0">
              <a:buNone/>
            </a:pPr>
            <a:r>
              <a:rPr lang="fr-CH" sz="1200" baseline="30000" smtClean="0"/>
              <a:t>*</a:t>
            </a:r>
            <a:r>
              <a:rPr lang="en-GB" sz="1200" smtClean="0"/>
              <a:t>associated partner linked to CERN</a:t>
            </a:r>
            <a:endParaRPr lang="en-GB" sz="1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Second Annual Meeting – LPNHE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mtClean="0"/>
              <a:t>06 April 2017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WP 15 Structure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GB" dirty="0"/>
              <a:t>Task 15.5: CERN Proton Facility </a:t>
            </a:r>
            <a:r>
              <a:rPr lang="en-US" dirty="0"/>
              <a:t>Samples Manager</a:t>
            </a:r>
            <a:r>
              <a:rPr lang="en-GB" sz="3600" b="1" dirty="0"/>
              <a:t/>
            </a:r>
            <a:br>
              <a:rPr lang="en-GB" sz="3600" b="1" dirty="0"/>
            </a:br>
            <a:endParaRPr lang="en-GB" sz="3600" b="1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366647"/>
            <a:ext cx="9143999" cy="501650"/>
          </a:xfrm>
        </p:spPr>
        <p:txBody>
          <a:bodyPr/>
          <a:lstStyle/>
          <a:p>
            <a:r>
              <a:rPr lang="en-GB" sz="1400" b="1" dirty="0" smtClean="0"/>
              <a:t>Blerina Gkotse</a:t>
            </a:r>
            <a:r>
              <a:rPr lang="en-GB" sz="1400" b="1" baseline="30000" dirty="0" smtClean="0"/>
              <a:t>(*)</a:t>
            </a:r>
            <a:r>
              <a:rPr lang="en-GB" sz="1400" b="1" dirty="0" smtClean="0"/>
              <a:t> (CERN)</a:t>
            </a:r>
            <a:endParaRPr lang="en-GB" sz="1400" b="1" dirty="0"/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09" y="6434909"/>
            <a:ext cx="1328997" cy="365125"/>
          </a:xfrm>
        </p:spPr>
        <p:txBody>
          <a:bodyPr anchor="ctr"/>
          <a:lstStyle/>
          <a:p>
            <a:r>
              <a:rPr lang="en-US" sz="1100" smtClean="0"/>
              <a:t>06 April 2017</a:t>
            </a:r>
            <a:endParaRPr lang="en-GB" sz="1400" dirty="0"/>
          </a:p>
        </p:txBody>
      </p:sp>
      <p:sp>
        <p:nvSpPr>
          <p:cNvPr id="18" name="Slide Number Placeholder 3"/>
          <p:cNvSpPr txBox="1">
            <a:spLocks/>
          </p:cNvSpPr>
          <p:nvPr/>
        </p:nvSpPr>
        <p:spPr>
          <a:xfrm>
            <a:off x="8428066" y="6366647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4456CD-832E-41F2-9893-C7650CCC5376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180963" y="6417417"/>
            <a:ext cx="160506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D15.6 (M24)</a:t>
            </a:r>
            <a:endParaRPr lang="en-GB" sz="2000" b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l="804" t="3583" r="8685" b="4556"/>
          <a:stretch/>
        </p:blipFill>
        <p:spPr>
          <a:xfrm>
            <a:off x="2980267" y="4372490"/>
            <a:ext cx="6009628" cy="1862667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flipV="1">
            <a:off x="8130887" y="4338926"/>
            <a:ext cx="0" cy="20277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168337" y="4959407"/>
            <a:ext cx="73459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</a:rPr>
              <a:t>D15.6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8055974" y="4338926"/>
            <a:ext cx="0" cy="2027721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5380211" y="1410050"/>
            <a:ext cx="3200400" cy="2572360"/>
            <a:chOff x="2766938" y="834518"/>
            <a:chExt cx="3200400" cy="2572360"/>
          </a:xfrm>
        </p:grpSpPr>
        <p:sp>
          <p:nvSpPr>
            <p:cNvPr id="25" name="Down Arrow Callout 24"/>
            <p:cNvSpPr/>
            <p:nvPr/>
          </p:nvSpPr>
          <p:spPr>
            <a:xfrm>
              <a:off x="2766939" y="834518"/>
              <a:ext cx="3200399" cy="446622"/>
            </a:xfrm>
            <a:prstGeom prst="downArrowCallou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S</a:t>
              </a:r>
              <a:r>
                <a:rPr lang="en-GB" dirty="0" smtClean="0">
                  <a:latin typeface="Calibri" panose="020F0502020204030204" pitchFamily="34" charset="0"/>
                </a:rPr>
                <a:t>pecifications</a:t>
              </a:r>
              <a:endParaRPr lang="en-GB" dirty="0">
                <a:latin typeface="Calibri" panose="020F0502020204030204" pitchFamily="34" charset="0"/>
              </a:endParaRPr>
            </a:p>
          </p:txBody>
        </p:sp>
        <p:sp>
          <p:nvSpPr>
            <p:cNvPr id="26" name="Down Arrow Callout 25"/>
            <p:cNvSpPr/>
            <p:nvPr/>
          </p:nvSpPr>
          <p:spPr>
            <a:xfrm>
              <a:off x="2766940" y="1293452"/>
              <a:ext cx="3200398" cy="446622"/>
            </a:xfrm>
            <a:prstGeom prst="downArrowCallou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latin typeface="Calibri" panose="020F0502020204030204" pitchFamily="34" charset="0"/>
                </a:rPr>
                <a:t>Database structure</a:t>
              </a:r>
              <a:endParaRPr lang="en-GB" dirty="0">
                <a:latin typeface="Calibri" panose="020F0502020204030204" pitchFamily="34" charset="0"/>
              </a:endParaRPr>
            </a:p>
          </p:txBody>
        </p:sp>
        <p:sp>
          <p:nvSpPr>
            <p:cNvPr id="27" name="Down Arrow Callout 26"/>
            <p:cNvSpPr/>
            <p:nvPr/>
          </p:nvSpPr>
          <p:spPr>
            <a:xfrm>
              <a:off x="2766940" y="1777769"/>
              <a:ext cx="3200398" cy="446622"/>
            </a:xfrm>
            <a:prstGeom prst="downArrowCallou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D</a:t>
              </a:r>
              <a:r>
                <a:rPr lang="en-GB" dirty="0" smtClean="0">
                  <a:latin typeface="Calibri" panose="020F0502020204030204" pitchFamily="34" charset="0"/>
                </a:rPr>
                <a:t>esign</a:t>
              </a:r>
              <a:endParaRPr lang="en-GB" dirty="0">
                <a:latin typeface="Calibri" panose="020F0502020204030204" pitchFamily="34" charset="0"/>
              </a:endParaRPr>
            </a:p>
          </p:txBody>
        </p:sp>
        <p:sp>
          <p:nvSpPr>
            <p:cNvPr id="28" name="Down Arrow Callout 27"/>
            <p:cNvSpPr/>
            <p:nvPr/>
          </p:nvSpPr>
          <p:spPr>
            <a:xfrm>
              <a:off x="2766938" y="2224391"/>
              <a:ext cx="3200400" cy="446622"/>
            </a:xfrm>
            <a:prstGeom prst="downArrowCallou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latin typeface="Calibri" panose="020F0502020204030204" pitchFamily="34" charset="0"/>
                </a:rPr>
                <a:t>Software</a:t>
              </a:r>
              <a:endParaRPr lang="en-GB" dirty="0">
                <a:latin typeface="Calibri" panose="020F0502020204030204" pitchFamily="34" charset="0"/>
              </a:endParaRPr>
            </a:p>
          </p:txBody>
        </p:sp>
        <p:sp>
          <p:nvSpPr>
            <p:cNvPr id="29" name="Down Arrow Callout 28"/>
            <p:cNvSpPr/>
            <p:nvPr/>
          </p:nvSpPr>
          <p:spPr>
            <a:xfrm>
              <a:off x="2766939" y="2683199"/>
              <a:ext cx="3200399" cy="473054"/>
            </a:xfrm>
            <a:prstGeom prst="downArrowCallou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latin typeface="Calibri" panose="020F0502020204030204" pitchFamily="34" charset="0"/>
                </a:rPr>
                <a:t>Development</a:t>
              </a:r>
              <a:endParaRPr lang="en-GB" dirty="0">
                <a:latin typeface="Calibri" panose="020F050202020403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766939" y="3154151"/>
              <a:ext cx="3200399" cy="252727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Validation</a:t>
              </a:r>
              <a:endParaRPr lang="en-GB" dirty="0"/>
            </a:p>
          </p:txBody>
        </p:sp>
      </p:grpSp>
      <p:sp>
        <p:nvSpPr>
          <p:cNvPr id="31" name="Rounded Rectangle 30"/>
          <p:cNvSpPr/>
          <p:nvPr/>
        </p:nvSpPr>
        <p:spPr>
          <a:xfrm>
            <a:off x="7647092" y="1290662"/>
            <a:ext cx="1433341" cy="50992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82563" algn="l"/>
              </a:tabLst>
            </a:pPr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Summer 2016 (MS16) </a:t>
            </a:r>
            <a:endParaRPr lang="en-GB" sz="1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7737628" y="3081678"/>
            <a:ext cx="1252267" cy="5020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82563" algn="l"/>
              </a:tabLst>
            </a:pPr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Spring 2017 (D15.6) </a:t>
            </a:r>
            <a:endParaRPr lang="en-GB" sz="1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8142" y="1121098"/>
            <a:ext cx="5017571" cy="4280244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81717" y="5574711"/>
            <a:ext cx="3325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Calibri" panose="020F0502020204030204" pitchFamily="34" charset="0"/>
              </a:rPr>
              <a:t>Detailed Specification document: AIDA-2020-MS16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757097" y="6072774"/>
            <a:ext cx="3223965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1200" b="1" i="1" dirty="0" smtClean="0"/>
              <a:t>(*) PhD Student funded through AIDA-2020</a:t>
            </a:r>
            <a:endParaRPr lang="en-GB" b="1" spc="-1" dirty="0">
              <a:solidFill>
                <a:srgbClr val="FF66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86909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GB" dirty="0"/>
              <a:t>Task 15.5: CERN Proton Facility </a:t>
            </a:r>
            <a:r>
              <a:rPr lang="en-US" dirty="0"/>
              <a:t>Samples </a:t>
            </a:r>
            <a:r>
              <a:rPr lang="en-US" dirty="0" smtClean="0"/>
              <a:t>Manager</a:t>
            </a:r>
            <a:r>
              <a:rPr lang="en-GB" sz="3600" b="1" dirty="0"/>
              <a:t/>
            </a:r>
            <a:br>
              <a:rPr lang="en-GB" sz="3600" b="1" dirty="0"/>
            </a:br>
            <a:endParaRPr lang="en-GB" sz="3600" b="1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366647"/>
            <a:ext cx="9143999" cy="501650"/>
          </a:xfrm>
        </p:spPr>
        <p:txBody>
          <a:bodyPr/>
          <a:lstStyle/>
          <a:p>
            <a:r>
              <a:rPr lang="en-GB" sz="1400" b="1" dirty="0"/>
              <a:t>Blerina Gkotse (CERN)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09" y="6434909"/>
            <a:ext cx="1328997" cy="365125"/>
          </a:xfrm>
        </p:spPr>
        <p:txBody>
          <a:bodyPr anchor="ctr"/>
          <a:lstStyle/>
          <a:p>
            <a:r>
              <a:rPr lang="en-US" sz="1100" smtClean="0"/>
              <a:t>06 April 2017</a:t>
            </a:r>
            <a:endParaRPr lang="en-GB" sz="1400" dirty="0"/>
          </a:p>
        </p:txBody>
      </p:sp>
      <p:sp>
        <p:nvSpPr>
          <p:cNvPr id="18" name="Slide Number Placeholder 3"/>
          <p:cNvSpPr txBox="1">
            <a:spLocks/>
          </p:cNvSpPr>
          <p:nvPr/>
        </p:nvSpPr>
        <p:spPr>
          <a:xfrm>
            <a:off x="8428066" y="6366647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4456CD-832E-41F2-9893-C7650CCC5376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180963" y="6417417"/>
            <a:ext cx="160506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D15.6 (M24)</a:t>
            </a:r>
            <a:endParaRPr lang="en-GB" sz="2000" b="1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405" y="1121098"/>
            <a:ext cx="6321782" cy="5194779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>
            <a:off x="236909" y="1201828"/>
            <a:ext cx="2865120" cy="2407450"/>
            <a:chOff x="2766938" y="834518"/>
            <a:chExt cx="3200400" cy="2572360"/>
          </a:xfrm>
        </p:grpSpPr>
        <p:sp>
          <p:nvSpPr>
            <p:cNvPr id="53" name="Down Arrow Callout 52"/>
            <p:cNvSpPr/>
            <p:nvPr/>
          </p:nvSpPr>
          <p:spPr>
            <a:xfrm>
              <a:off x="2766939" y="834518"/>
              <a:ext cx="3200399" cy="446622"/>
            </a:xfrm>
            <a:prstGeom prst="downArrowCallout">
              <a:avLst/>
            </a:prstGeom>
            <a:solidFill>
              <a:srgbClr val="D8EE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Specifications</a:t>
              </a:r>
            </a:p>
          </p:txBody>
        </p:sp>
        <p:sp>
          <p:nvSpPr>
            <p:cNvPr id="54" name="Down Arrow Callout 53"/>
            <p:cNvSpPr/>
            <p:nvPr/>
          </p:nvSpPr>
          <p:spPr>
            <a:xfrm>
              <a:off x="2766940" y="1293452"/>
              <a:ext cx="3200398" cy="446622"/>
            </a:xfrm>
            <a:prstGeom prst="downArrowCallou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Database structure</a:t>
              </a:r>
            </a:p>
          </p:txBody>
        </p:sp>
        <p:sp>
          <p:nvSpPr>
            <p:cNvPr id="55" name="Down Arrow Callout 54"/>
            <p:cNvSpPr/>
            <p:nvPr/>
          </p:nvSpPr>
          <p:spPr>
            <a:xfrm>
              <a:off x="2766940" y="1777769"/>
              <a:ext cx="3200398" cy="446622"/>
            </a:xfrm>
            <a:prstGeom prst="downArrowCallout">
              <a:avLst/>
            </a:prstGeom>
            <a:solidFill>
              <a:srgbClr val="D8EE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Design</a:t>
              </a:r>
            </a:p>
          </p:txBody>
        </p:sp>
        <p:sp>
          <p:nvSpPr>
            <p:cNvPr id="56" name="Down Arrow Callout 55"/>
            <p:cNvSpPr/>
            <p:nvPr/>
          </p:nvSpPr>
          <p:spPr>
            <a:xfrm>
              <a:off x="2766938" y="2224391"/>
              <a:ext cx="3200400" cy="446622"/>
            </a:xfrm>
            <a:prstGeom prst="downArrowCallout">
              <a:avLst/>
            </a:prstGeom>
            <a:solidFill>
              <a:srgbClr val="D8EE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Software</a:t>
              </a:r>
            </a:p>
          </p:txBody>
        </p:sp>
        <p:sp>
          <p:nvSpPr>
            <p:cNvPr id="57" name="Down Arrow Callout 56"/>
            <p:cNvSpPr/>
            <p:nvPr/>
          </p:nvSpPr>
          <p:spPr>
            <a:xfrm>
              <a:off x="2766939" y="2683199"/>
              <a:ext cx="3200399" cy="473054"/>
            </a:xfrm>
            <a:prstGeom prst="downArrowCallout">
              <a:avLst/>
            </a:prstGeom>
            <a:solidFill>
              <a:srgbClr val="D8EE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Development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766939" y="3154151"/>
              <a:ext cx="3200399" cy="252727"/>
            </a:xfrm>
            <a:prstGeom prst="rect">
              <a:avLst/>
            </a:prstGeom>
            <a:solidFill>
              <a:srgbClr val="F1E2C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Validation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893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GB" dirty="0"/>
              <a:t>Task 15.5: CERN Proton Facility </a:t>
            </a:r>
            <a:r>
              <a:rPr lang="en-US" dirty="0"/>
              <a:t>Samples </a:t>
            </a:r>
            <a:r>
              <a:rPr lang="en-US" dirty="0" smtClean="0"/>
              <a:t>Manager</a:t>
            </a:r>
            <a:r>
              <a:rPr lang="en-GB" sz="3600" b="1" dirty="0"/>
              <a:t/>
            </a:r>
            <a:br>
              <a:rPr lang="en-GB" sz="3600" b="1" dirty="0"/>
            </a:br>
            <a:endParaRPr lang="en-GB" sz="3600" b="1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366647"/>
            <a:ext cx="9143999" cy="501650"/>
          </a:xfrm>
        </p:spPr>
        <p:txBody>
          <a:bodyPr/>
          <a:lstStyle/>
          <a:p>
            <a:r>
              <a:rPr lang="en-GB" sz="1400" b="1" dirty="0"/>
              <a:t>Blerina Gkotse (CERN)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09" y="6434909"/>
            <a:ext cx="1328997" cy="365125"/>
          </a:xfrm>
        </p:spPr>
        <p:txBody>
          <a:bodyPr anchor="ctr"/>
          <a:lstStyle/>
          <a:p>
            <a:r>
              <a:rPr lang="en-US" sz="1100" smtClean="0"/>
              <a:t>06 April 2017</a:t>
            </a:r>
            <a:endParaRPr lang="en-GB" sz="1400" dirty="0"/>
          </a:p>
        </p:txBody>
      </p:sp>
      <p:sp>
        <p:nvSpPr>
          <p:cNvPr id="18" name="Slide Number Placeholder 3"/>
          <p:cNvSpPr txBox="1">
            <a:spLocks/>
          </p:cNvSpPr>
          <p:nvPr/>
        </p:nvSpPr>
        <p:spPr>
          <a:xfrm>
            <a:off x="8428066" y="6366647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4456CD-832E-41F2-9893-C7650CCC5376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180963" y="6417417"/>
            <a:ext cx="160506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D15.6 (M24)</a:t>
            </a:r>
            <a:endParaRPr lang="en-GB" sz="20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693" y="2910745"/>
            <a:ext cx="1051953" cy="1051953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96320" y="1192542"/>
            <a:ext cx="2865120" cy="2407450"/>
            <a:chOff x="2766938" y="834518"/>
            <a:chExt cx="3200400" cy="2572360"/>
          </a:xfrm>
        </p:grpSpPr>
        <p:sp>
          <p:nvSpPr>
            <p:cNvPr id="22" name="Down Arrow Callout 21"/>
            <p:cNvSpPr/>
            <p:nvPr/>
          </p:nvSpPr>
          <p:spPr>
            <a:xfrm>
              <a:off x="2766939" y="834518"/>
              <a:ext cx="3200399" cy="446622"/>
            </a:xfrm>
            <a:prstGeom prst="downArrowCallout">
              <a:avLst/>
            </a:prstGeom>
            <a:solidFill>
              <a:srgbClr val="D8EE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Specifications</a:t>
              </a:r>
            </a:p>
          </p:txBody>
        </p:sp>
        <p:sp>
          <p:nvSpPr>
            <p:cNvPr id="23" name="Down Arrow Callout 22"/>
            <p:cNvSpPr/>
            <p:nvPr/>
          </p:nvSpPr>
          <p:spPr>
            <a:xfrm>
              <a:off x="2766940" y="1293452"/>
              <a:ext cx="3200398" cy="446622"/>
            </a:xfrm>
            <a:prstGeom prst="downArrowCallout">
              <a:avLst/>
            </a:prstGeom>
            <a:solidFill>
              <a:srgbClr val="D8EE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Database structure</a:t>
              </a:r>
            </a:p>
          </p:txBody>
        </p:sp>
        <p:sp>
          <p:nvSpPr>
            <p:cNvPr id="24" name="Down Arrow Callout 23"/>
            <p:cNvSpPr/>
            <p:nvPr/>
          </p:nvSpPr>
          <p:spPr>
            <a:xfrm>
              <a:off x="2766940" y="1777769"/>
              <a:ext cx="3200398" cy="446622"/>
            </a:xfrm>
            <a:prstGeom prst="downArrowCallou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Design</a:t>
              </a:r>
            </a:p>
          </p:txBody>
        </p:sp>
        <p:sp>
          <p:nvSpPr>
            <p:cNvPr id="25" name="Down Arrow Callout 24"/>
            <p:cNvSpPr/>
            <p:nvPr/>
          </p:nvSpPr>
          <p:spPr>
            <a:xfrm>
              <a:off x="2766938" y="2224391"/>
              <a:ext cx="3200400" cy="446622"/>
            </a:xfrm>
            <a:prstGeom prst="downArrowCallou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Software</a:t>
              </a:r>
            </a:p>
          </p:txBody>
        </p:sp>
        <p:sp>
          <p:nvSpPr>
            <p:cNvPr id="26" name="Down Arrow Callout 25"/>
            <p:cNvSpPr/>
            <p:nvPr/>
          </p:nvSpPr>
          <p:spPr>
            <a:xfrm>
              <a:off x="2766939" y="2683199"/>
              <a:ext cx="3200399" cy="473054"/>
            </a:xfrm>
            <a:prstGeom prst="downArrowCallou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Development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766939" y="3154151"/>
              <a:ext cx="3200399" cy="252727"/>
            </a:xfrm>
            <a:prstGeom prst="rect">
              <a:avLst/>
            </a:prstGeom>
            <a:solidFill>
              <a:srgbClr val="F1E2C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</a:rPr>
                <a:t>Validation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225099" y="1217473"/>
            <a:ext cx="50234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</a:rPr>
              <a:t>Design of the interfaces according to the specifications and the requirements of the users and the coordinators</a:t>
            </a:r>
            <a:endParaRPr lang="en-GB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</a:rPr>
              <a:t>Design with </a:t>
            </a:r>
            <a:r>
              <a:rPr lang="en-GB" i="1" dirty="0" err="1" smtClean="0">
                <a:latin typeface="Calibri" panose="020F0502020204030204" pitchFamily="34" charset="0"/>
              </a:rPr>
              <a:t>balsamiq</a:t>
            </a:r>
            <a:r>
              <a:rPr lang="en-GB" i="1" dirty="0" smtClean="0">
                <a:latin typeface="Calibri" panose="020F0502020204030204" pitchFamily="34" charset="0"/>
              </a:rPr>
              <a:t> </a:t>
            </a:r>
            <a:r>
              <a:rPr lang="en-GB" dirty="0" err="1" smtClean="0">
                <a:latin typeface="Calibri" panose="020F0502020204030204" pitchFamily="34" charset="0"/>
              </a:rPr>
              <a:t>mockups</a:t>
            </a: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</a:rPr>
              <a:t>Software development with </a:t>
            </a:r>
            <a:r>
              <a:rPr lang="en-GB" i="1" dirty="0">
                <a:latin typeface="Calibri" panose="020F0502020204030204" pitchFamily="34" charset="0"/>
              </a:rPr>
              <a:t>Oracle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database, </a:t>
            </a:r>
            <a:r>
              <a:rPr lang="en-GB" i="1" dirty="0" smtClean="0">
                <a:latin typeface="Calibri" panose="020F0502020204030204" pitchFamily="34" charset="0"/>
              </a:rPr>
              <a:t>Django</a:t>
            </a:r>
            <a:r>
              <a:rPr lang="en-GB" dirty="0" smtClean="0">
                <a:latin typeface="Calibri" panose="020F0502020204030204" pitchFamily="34" charset="0"/>
              </a:rPr>
              <a:t>,</a:t>
            </a:r>
            <a:r>
              <a:rPr lang="en-GB" i="1" dirty="0" smtClean="0">
                <a:latin typeface="Calibri" panose="020F0502020204030204" pitchFamily="34" charset="0"/>
              </a:rPr>
              <a:t> Bootstrap </a:t>
            </a:r>
            <a:r>
              <a:rPr lang="en-GB" dirty="0" smtClean="0">
                <a:latin typeface="Calibri" panose="020F0502020204030204" pitchFamily="34" charset="0"/>
              </a:rPr>
              <a:t>and </a:t>
            </a:r>
            <a:r>
              <a:rPr lang="en-GB" i="1" dirty="0" smtClean="0">
                <a:latin typeface="Calibri" panose="020F0502020204030204" pitchFamily="34" charset="0"/>
              </a:rPr>
              <a:t>Angular</a:t>
            </a: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63" y="3686160"/>
            <a:ext cx="3110992" cy="174837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614" y="3885440"/>
            <a:ext cx="3676037" cy="206777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5548" y="4108126"/>
            <a:ext cx="3913971" cy="219475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5939" y="2964655"/>
            <a:ext cx="965020" cy="96502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4839" y="3258370"/>
            <a:ext cx="1919812" cy="2679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t="30621" r="6519" b="27247"/>
          <a:stretch/>
        </p:blipFill>
        <p:spPr>
          <a:xfrm>
            <a:off x="6574187" y="1831635"/>
            <a:ext cx="1666772" cy="5400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702915" y="5977773"/>
            <a:ext cx="4001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latin typeface="Calibri" panose="020F0502020204030204" pitchFamily="34" charset="0"/>
              </a:rPr>
              <a:t>Balsamiq</a:t>
            </a:r>
            <a:r>
              <a:rPr lang="en-GB" sz="1400" i="1" dirty="0" smtClean="0">
                <a:latin typeface="Calibri" panose="020F0502020204030204" pitchFamily="34" charset="0"/>
              </a:rPr>
              <a:t> </a:t>
            </a:r>
            <a:r>
              <a:rPr lang="en-GB" sz="1400" i="1" dirty="0" err="1" smtClean="0">
                <a:latin typeface="Calibri" panose="020F0502020204030204" pitchFamily="34" charset="0"/>
              </a:rPr>
              <a:t>Mockups</a:t>
            </a:r>
            <a:r>
              <a:rPr lang="en-GB" sz="1400" i="1" dirty="0" smtClean="0">
                <a:latin typeface="Calibri" panose="020F0502020204030204" pitchFamily="34" charset="0"/>
              </a:rPr>
              <a:t> </a:t>
            </a:r>
            <a:endParaRPr lang="en-GB" sz="1400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54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GB" dirty="0"/>
              <a:t>Task 15.5: CERN Proton Facility </a:t>
            </a:r>
            <a:r>
              <a:rPr lang="en-US" dirty="0"/>
              <a:t>Samples </a:t>
            </a:r>
            <a:r>
              <a:rPr lang="en-US" dirty="0" smtClean="0"/>
              <a:t>Manager</a:t>
            </a:r>
            <a:r>
              <a:rPr lang="en-GB" sz="3600" b="1" dirty="0"/>
              <a:t/>
            </a:r>
            <a:br>
              <a:rPr lang="en-GB" sz="3600" b="1" dirty="0"/>
            </a:br>
            <a:endParaRPr lang="en-GB" sz="3600" b="1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366647"/>
            <a:ext cx="9143999" cy="501650"/>
          </a:xfrm>
        </p:spPr>
        <p:txBody>
          <a:bodyPr/>
          <a:lstStyle/>
          <a:p>
            <a:r>
              <a:rPr lang="en-GB" sz="1400" b="1" dirty="0"/>
              <a:t>Blerina Gkotse (CERN)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09" y="6434909"/>
            <a:ext cx="1328997" cy="365125"/>
          </a:xfrm>
        </p:spPr>
        <p:txBody>
          <a:bodyPr anchor="ctr"/>
          <a:lstStyle/>
          <a:p>
            <a:r>
              <a:rPr lang="en-US" sz="1100" smtClean="0"/>
              <a:t>06 April 2017</a:t>
            </a:r>
            <a:endParaRPr lang="en-GB" sz="1400" dirty="0"/>
          </a:p>
        </p:txBody>
      </p:sp>
      <p:sp>
        <p:nvSpPr>
          <p:cNvPr id="18" name="Slide Number Placeholder 3"/>
          <p:cNvSpPr txBox="1">
            <a:spLocks/>
          </p:cNvSpPr>
          <p:nvPr/>
        </p:nvSpPr>
        <p:spPr>
          <a:xfrm>
            <a:off x="8428066" y="6366647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4456CD-832E-41F2-9893-C7650CCC5376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180963" y="6417417"/>
            <a:ext cx="160506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D15.6 (M24)</a:t>
            </a:r>
            <a:endParaRPr lang="en-GB" sz="2000" b="1" dirty="0"/>
          </a:p>
        </p:txBody>
      </p:sp>
      <p:grpSp>
        <p:nvGrpSpPr>
          <p:cNvPr id="35" name="Group 34"/>
          <p:cNvGrpSpPr/>
          <p:nvPr/>
        </p:nvGrpSpPr>
        <p:grpSpPr>
          <a:xfrm>
            <a:off x="2096398" y="1260042"/>
            <a:ext cx="5938239" cy="5103329"/>
            <a:chOff x="985074" y="1114255"/>
            <a:chExt cx="5938239" cy="5103329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8406" y="1114255"/>
              <a:ext cx="4624907" cy="505583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37" name="TextBox 36"/>
            <p:cNvSpPr txBox="1"/>
            <p:nvPr/>
          </p:nvSpPr>
          <p:spPr>
            <a:xfrm>
              <a:off x="985074" y="5817474"/>
              <a:ext cx="22806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i="1" dirty="0" smtClean="0">
                  <a:latin typeface="Calibri" panose="020F0502020204030204" pitchFamily="34" charset="0"/>
                </a:rPr>
                <a:t>Old system</a:t>
              </a:r>
              <a:endParaRPr lang="en-GB" sz="2000" b="1" i="1" dirty="0">
                <a:latin typeface="Calibri" panose="020F0502020204030204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073695" y="5961389"/>
            <a:ext cx="2280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smtClean="0">
                <a:latin typeface="Calibri" panose="020F0502020204030204" pitchFamily="34" charset="0"/>
              </a:rPr>
              <a:t>New system</a:t>
            </a:r>
            <a:endParaRPr lang="en-GB" sz="2000" b="1" i="1" dirty="0">
              <a:latin typeface="Calibri" panose="020F0502020204030204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712" y="1244954"/>
            <a:ext cx="4486649" cy="252782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7713" y="3803310"/>
            <a:ext cx="4486352" cy="252765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00016" y="1351838"/>
            <a:ext cx="3200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Centralised system </a:t>
            </a:r>
            <a:r>
              <a:rPr lang="en-GB" sz="2000" dirty="0" smtClean="0">
                <a:latin typeface="Calibri" panose="020F0502020204030204" pitchFamily="34" charset="0"/>
              </a:rPr>
              <a:t>for the overall IRRAD facility operation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Calibri" panose="020F0502020204030204" pitchFamily="34" charset="0"/>
              </a:rPr>
              <a:t>Interfaces 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customised according to users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Overall display </a:t>
            </a:r>
            <a:r>
              <a:rPr lang="en-GB" sz="2000" dirty="0" smtClean="0">
                <a:latin typeface="Calibri" panose="020F0502020204030204" pitchFamily="34" charset="0"/>
              </a:rPr>
              <a:t>of the beam and environmental conditions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Compatible</a:t>
            </a:r>
            <a:r>
              <a:rPr lang="en-GB" sz="2000" dirty="0" smtClean="0">
                <a:latin typeface="Calibri" panose="020F0502020204030204" pitchFamily="34" charset="0"/>
              </a:rPr>
              <a:t> with the CERN computing infrastructure and procedures (TREC)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Secured </a:t>
            </a:r>
            <a:r>
              <a:rPr lang="en-GB" sz="2000" dirty="0" smtClean="0">
                <a:latin typeface="Calibri" panose="020F0502020204030204" pitchFamily="34" charset="0"/>
              </a:rPr>
              <a:t>with the CERN authentication system (SSO)</a:t>
            </a:r>
            <a:endParaRPr lang="en-GB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19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467741"/>
            <a:ext cx="4258903" cy="1931179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Clr>
                <a:srgbClr val="171A6C"/>
              </a:buClr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Deliverable in EU-project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AIDA-2020</a:t>
            </a:r>
            <a:endParaRPr lang="en-GB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rgbClr val="171A6C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</a:rPr>
              <a:t>Unified entry point for irradiation facilities at</a:t>
            </a:r>
            <a:r>
              <a:rPr lang="en-GB" b="1" dirty="0">
                <a:latin typeface="Calibri" panose="020F0502020204030204" pitchFamily="34" charset="0"/>
              </a:rPr>
              <a:t> CERN </a:t>
            </a:r>
            <a:r>
              <a:rPr lang="en-GB" dirty="0">
                <a:latin typeface="Calibri" panose="020F0502020204030204" pitchFamily="34" charset="0"/>
              </a:rPr>
              <a:t>and </a:t>
            </a:r>
            <a:r>
              <a:rPr lang="en-GB" b="1" dirty="0">
                <a:latin typeface="Calibri" panose="020F0502020204030204" pitchFamily="34" charset="0"/>
              </a:rPr>
              <a:t>worldwide</a:t>
            </a:r>
          </a:p>
          <a:p>
            <a:pPr marL="285750" indent="-285750">
              <a:buClr>
                <a:srgbClr val="171A6C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</a:rPr>
              <a:t>Essential (but exhaustive) collection of information</a:t>
            </a:r>
          </a:p>
          <a:p>
            <a:pPr marL="285750" indent="-285750">
              <a:buClr>
                <a:srgbClr val="171A6C"/>
              </a:buClr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</a:rPr>
              <a:t>182 entries </a:t>
            </a:r>
            <a:r>
              <a:rPr lang="en-GB" dirty="0">
                <a:latin typeface="Calibri" panose="020F0502020204030204" pitchFamily="34" charset="0"/>
              </a:rPr>
              <a:t>initially loaded</a:t>
            </a:r>
          </a:p>
          <a:p>
            <a:pPr marL="285750" indent="-285750">
              <a:buClr>
                <a:srgbClr val="171A6C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</a:rPr>
              <a:t>Data validation in progress since Feb. 8</a:t>
            </a:r>
            <a:r>
              <a:rPr lang="en-GB" baseline="30000" dirty="0">
                <a:latin typeface="Calibri" panose="020F0502020204030204" pitchFamily="34" charset="0"/>
              </a:rPr>
              <a:t>th</a:t>
            </a:r>
            <a:r>
              <a:rPr lang="en-GB" dirty="0">
                <a:latin typeface="Calibri" panose="020F0502020204030204" pitchFamily="34" charset="0"/>
              </a:rPr>
              <a:t> </a:t>
            </a:r>
            <a:endParaRPr lang="en-GB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Task 15.5: CERN Proton Facility </a:t>
            </a:r>
            <a:r>
              <a:rPr lang="en-US" dirty="0"/>
              <a:t>Irradiation Facilities Database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05903" y="5966304"/>
            <a:ext cx="3269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irradiation-facilities.web.cern.ch</a:t>
            </a:r>
            <a:endParaRPr lang="en-GB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079" y="1164341"/>
            <a:ext cx="4439957" cy="2501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Rounded Rectangle 19"/>
          <p:cNvSpPr/>
          <p:nvPr/>
        </p:nvSpPr>
        <p:spPr>
          <a:xfrm>
            <a:off x="7565611" y="964753"/>
            <a:ext cx="1495425" cy="526400"/>
          </a:xfrm>
          <a:prstGeom prst="roundRect">
            <a:avLst/>
          </a:prstGeom>
          <a:solidFill>
            <a:schemeClr val="tx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kern="0" noProof="0" dirty="0" smtClean="0">
                <a:solidFill>
                  <a:prstClr val="white"/>
                </a:solidFill>
                <a:latin typeface="Calibri" panose="020F0502020204030204"/>
              </a:rPr>
              <a:t>Facilities worldwide</a:t>
            </a:r>
            <a:endParaRPr kumimoji="0" lang="en-US" sz="18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23" y="3398920"/>
            <a:ext cx="4389094" cy="2472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Rounded Rectangle 21"/>
          <p:cNvSpPr/>
          <p:nvPr/>
        </p:nvSpPr>
        <p:spPr>
          <a:xfrm>
            <a:off x="3221437" y="3405016"/>
            <a:ext cx="1251679" cy="269823"/>
          </a:xfrm>
          <a:prstGeom prst="roundRect">
            <a:avLst/>
          </a:prstGeom>
          <a:solidFill>
            <a:schemeClr val="tx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Homepage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1079" y="3735402"/>
            <a:ext cx="4439957" cy="2500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Rounded Rectangle 23"/>
          <p:cNvSpPr/>
          <p:nvPr/>
        </p:nvSpPr>
        <p:spPr>
          <a:xfrm>
            <a:off x="7482165" y="3759446"/>
            <a:ext cx="1571069" cy="269823"/>
          </a:xfrm>
          <a:prstGeom prst="roundRect">
            <a:avLst/>
          </a:prstGeom>
          <a:solidFill>
            <a:schemeClr val="tx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 Facilities</a:t>
            </a: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366647"/>
            <a:ext cx="9143999" cy="501650"/>
          </a:xfrm>
        </p:spPr>
        <p:txBody>
          <a:bodyPr/>
          <a:lstStyle/>
          <a:p>
            <a:r>
              <a:rPr lang="en-GB" sz="1400" b="1" dirty="0"/>
              <a:t>Blerina </a:t>
            </a:r>
            <a:r>
              <a:rPr lang="en-GB" sz="1400" b="1" dirty="0" smtClean="0"/>
              <a:t>Gkotse, Georgi Gorine </a:t>
            </a:r>
            <a:r>
              <a:rPr lang="en-GB" sz="1400" b="1" dirty="0"/>
              <a:t>(CERN)</a:t>
            </a:r>
          </a:p>
        </p:txBody>
      </p:sp>
      <p:sp>
        <p:nvSpPr>
          <p:cNvPr id="25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09" y="6434909"/>
            <a:ext cx="1328997" cy="365125"/>
          </a:xfrm>
        </p:spPr>
        <p:txBody>
          <a:bodyPr anchor="ctr"/>
          <a:lstStyle/>
          <a:p>
            <a:r>
              <a:rPr lang="en-US" smtClean="0"/>
              <a:t>06 April 2017</a:t>
            </a:r>
            <a:endParaRPr lang="en-GB" sz="1400" dirty="0"/>
          </a:p>
        </p:txBody>
      </p:sp>
      <p:sp>
        <p:nvSpPr>
          <p:cNvPr id="26" name="Slide Number Placeholder 3"/>
          <p:cNvSpPr txBox="1">
            <a:spLocks/>
          </p:cNvSpPr>
          <p:nvPr/>
        </p:nvSpPr>
        <p:spPr>
          <a:xfrm>
            <a:off x="8428066" y="6366647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4456CD-832E-41F2-9893-C7650CCC5376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7109523" y="6417417"/>
            <a:ext cx="160506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D15.6 (M24)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332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Task 15.5: CERN Proton Facility </a:t>
            </a:r>
            <a:r>
              <a:rPr lang="en-US" dirty="0"/>
              <a:t>Irradiation Facilities Database</a:t>
            </a:r>
            <a:endParaRPr lang="en-GB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366647"/>
            <a:ext cx="9143999" cy="501650"/>
          </a:xfrm>
        </p:spPr>
        <p:txBody>
          <a:bodyPr/>
          <a:lstStyle/>
          <a:p>
            <a:r>
              <a:rPr lang="en-GB" sz="1400" b="1" dirty="0"/>
              <a:t>Blerina Gkotse, Georgi Gorine (CERN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25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09" y="6434909"/>
            <a:ext cx="1328997" cy="365125"/>
          </a:xfrm>
        </p:spPr>
        <p:txBody>
          <a:bodyPr anchor="ctr"/>
          <a:lstStyle/>
          <a:p>
            <a:r>
              <a:rPr lang="en-US" smtClean="0"/>
              <a:t>06 April 2017</a:t>
            </a:r>
            <a:endParaRPr lang="en-GB" sz="1400" dirty="0"/>
          </a:p>
        </p:txBody>
      </p:sp>
      <p:sp>
        <p:nvSpPr>
          <p:cNvPr id="26" name="Slide Number Placeholder 3"/>
          <p:cNvSpPr txBox="1">
            <a:spLocks/>
          </p:cNvSpPr>
          <p:nvPr/>
        </p:nvSpPr>
        <p:spPr>
          <a:xfrm>
            <a:off x="8428066" y="6366647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4456CD-832E-41F2-9893-C7650CCC5376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7109523" y="6417417"/>
            <a:ext cx="160506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D15.6 (M24)</a:t>
            </a:r>
            <a:endParaRPr lang="en-GB" sz="2000" b="1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516257" y="1157162"/>
            <a:ext cx="8191500" cy="4838064"/>
          </a:xfrm>
        </p:spPr>
        <p:txBody>
          <a:bodyPr>
            <a:normAutofit/>
          </a:bodyPr>
          <a:lstStyle/>
          <a:p>
            <a:pPr marL="448056" lvl="1" indent="0">
              <a:buNone/>
            </a:pPr>
            <a:endParaRPr lang="en-US" sz="1200" dirty="0"/>
          </a:p>
          <a:p>
            <a:pPr marL="448056" lvl="1" indent="0">
              <a:buNone/>
            </a:pPr>
            <a:endParaRPr lang="en-US" sz="12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dirty="0" smtClean="0"/>
          </a:p>
          <a:p>
            <a:pPr marL="448056" lvl="1" indent="0">
              <a:buNone/>
            </a:pPr>
            <a:endParaRPr lang="en-US" sz="12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dirty="0" smtClean="0"/>
          </a:p>
          <a:p>
            <a:pPr marL="36576" indent="0" algn="ctr">
              <a:buNone/>
            </a:pPr>
            <a:endParaRPr lang="en-GB" sz="1600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516257" y="1157162"/>
            <a:ext cx="8191500" cy="4838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Font typeface="Arial" panose="020B0604020202020204" pitchFamily="34" charset="0"/>
              <a:buNone/>
            </a:pPr>
            <a:endParaRPr lang="en-US" sz="1200" smtClean="0"/>
          </a:p>
          <a:p>
            <a:pPr marL="448056" lvl="1" indent="0">
              <a:buFont typeface="Arial" panose="020B0604020202020204" pitchFamily="34" charset="0"/>
              <a:buNone/>
            </a:pPr>
            <a:endParaRPr lang="en-US" sz="1200" smtClean="0"/>
          </a:p>
          <a:p>
            <a:pPr>
              <a:buFont typeface="Wingdings" panose="05000000000000000000" pitchFamily="2" charset="2"/>
              <a:buChar char="q"/>
            </a:pPr>
            <a:endParaRPr lang="en-US" sz="160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smtClean="0"/>
          </a:p>
          <a:p>
            <a:pPr marL="448056" lvl="1" indent="0">
              <a:buFont typeface="Arial" panose="020B0604020202020204" pitchFamily="34" charset="0"/>
              <a:buNone/>
            </a:pPr>
            <a:endParaRPr lang="en-US" sz="1200" smtClean="0"/>
          </a:p>
          <a:p>
            <a:pPr>
              <a:buFont typeface="Wingdings" panose="05000000000000000000" pitchFamily="2" charset="2"/>
              <a:buChar char="Ø"/>
            </a:pPr>
            <a:endParaRPr lang="en-US" sz="160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smtClean="0"/>
          </a:p>
          <a:p>
            <a:pPr marL="36576" indent="0" algn="ctr">
              <a:buFont typeface="Arial" panose="020B0604020202020204" pitchFamily="34" charset="0"/>
              <a:buNone/>
            </a:pPr>
            <a:endParaRPr lang="en-GB" sz="1600" dirty="0"/>
          </a:p>
        </p:txBody>
      </p:sp>
      <p:sp>
        <p:nvSpPr>
          <p:cNvPr id="29" name="TextBox 3"/>
          <p:cNvSpPr txBox="1"/>
          <p:nvPr/>
        </p:nvSpPr>
        <p:spPr>
          <a:xfrm>
            <a:off x="404737" y="1132959"/>
            <a:ext cx="82826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</a:rPr>
              <a:t>Open access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data, </a:t>
            </a:r>
            <a:r>
              <a:rPr lang="en-GB" dirty="0">
                <a:latin typeface="Calibri" panose="020F0502020204030204" pitchFamily="34" charset="0"/>
              </a:rPr>
              <a:t>secured with the CERN authentication system (SSO)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</a:rPr>
              <a:t>Search filters by country, source or radiation field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</a:rPr>
              <a:t>Irradiation </a:t>
            </a:r>
            <a:r>
              <a:rPr lang="en-GB" dirty="0">
                <a:latin typeface="Calibri" panose="020F0502020204030204" pitchFamily="34" charset="0"/>
              </a:rPr>
              <a:t>facilities worldwide </a:t>
            </a:r>
            <a:r>
              <a:rPr lang="en-GB" dirty="0" smtClean="0">
                <a:latin typeface="Calibri" panose="020F0502020204030204" pitchFamily="34" charset="0"/>
              </a:rPr>
              <a:t>map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</a:rPr>
              <a:t>Possibility to 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ADD</a:t>
            </a:r>
            <a:r>
              <a:rPr lang="en-GB" dirty="0" smtClean="0">
                <a:latin typeface="Calibri" panose="020F0502020204030204" pitchFamily="34" charset="0"/>
              </a:rPr>
              <a:t> a new facility and 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EDIT</a:t>
            </a:r>
            <a:r>
              <a:rPr lang="en-GB" dirty="0" smtClean="0">
                <a:latin typeface="Calibri" panose="020F0502020204030204" pitchFamily="34" charset="0"/>
              </a:rPr>
              <a:t> an existent one by </a:t>
            </a:r>
            <a:r>
              <a:rPr lang="en-GB" dirty="0">
                <a:latin typeface="Calibri" panose="020F0502020204030204" pitchFamily="34" charset="0"/>
              </a:rPr>
              <a:t>the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</a:rPr>
              <a:t>facility 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coordinator</a:t>
            </a:r>
            <a:endParaRPr lang="en-GB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Auto-maintenance</a:t>
            </a:r>
            <a:r>
              <a:rPr lang="en-GB" dirty="0" smtClean="0">
                <a:latin typeface="Calibri" panose="020F0502020204030204" pitchFamily="34" charset="0"/>
              </a:rPr>
              <a:t> (regular reminders)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t="6250" b="15556"/>
          <a:stretch/>
        </p:blipFill>
        <p:spPr>
          <a:xfrm>
            <a:off x="404737" y="2582407"/>
            <a:ext cx="8498195" cy="373787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/>
          <a:srcRect l="35990" t="48308" r="41772" b="11110"/>
          <a:stretch/>
        </p:blipFill>
        <p:spPr>
          <a:xfrm>
            <a:off x="4997951" y="2628319"/>
            <a:ext cx="3549810" cy="3643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6786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Task 15.5: CERN Proton Facility </a:t>
            </a:r>
            <a:r>
              <a:rPr lang="en-US" dirty="0"/>
              <a:t>Irradiation Facilities Database</a:t>
            </a:r>
            <a:endParaRPr lang="en-GB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366647"/>
            <a:ext cx="9143999" cy="501650"/>
          </a:xfrm>
        </p:spPr>
        <p:txBody>
          <a:bodyPr/>
          <a:lstStyle/>
          <a:p>
            <a:r>
              <a:rPr lang="en-GB" sz="1400" b="1" dirty="0"/>
              <a:t>Blerina Gkotse, Georgi Gorine (CERN)</a:t>
            </a:r>
          </a:p>
        </p:txBody>
      </p:sp>
      <p:sp>
        <p:nvSpPr>
          <p:cNvPr id="25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09" y="6434909"/>
            <a:ext cx="1328997" cy="365125"/>
          </a:xfrm>
        </p:spPr>
        <p:txBody>
          <a:bodyPr anchor="ctr"/>
          <a:lstStyle/>
          <a:p>
            <a:r>
              <a:rPr lang="en-US" smtClean="0"/>
              <a:t>06 April 2017</a:t>
            </a:r>
            <a:endParaRPr lang="en-GB" sz="1400" dirty="0"/>
          </a:p>
        </p:txBody>
      </p:sp>
      <p:sp>
        <p:nvSpPr>
          <p:cNvPr id="26" name="Slide Number Placeholder 3"/>
          <p:cNvSpPr txBox="1">
            <a:spLocks/>
          </p:cNvSpPr>
          <p:nvPr/>
        </p:nvSpPr>
        <p:spPr>
          <a:xfrm>
            <a:off x="8428066" y="6366647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4456CD-832E-41F2-9893-C7650CCC5376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7109523" y="6417417"/>
            <a:ext cx="160506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D15.6 (M24)</a:t>
            </a:r>
            <a:endParaRPr lang="en-GB" sz="20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1" t="1" r="433" b="3532"/>
          <a:stretch/>
        </p:blipFill>
        <p:spPr>
          <a:xfrm>
            <a:off x="0" y="1161571"/>
            <a:ext cx="9144396" cy="519181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2582" y="1196417"/>
            <a:ext cx="4921120" cy="520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68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Task 15.5: CERN Proton Facility </a:t>
            </a:r>
            <a:r>
              <a:rPr lang="en-US" dirty="0"/>
              <a:t>Irradiation Facilities Database</a:t>
            </a:r>
            <a:endParaRPr lang="en-GB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366647"/>
            <a:ext cx="9143999" cy="501650"/>
          </a:xfrm>
        </p:spPr>
        <p:txBody>
          <a:bodyPr/>
          <a:lstStyle/>
          <a:p>
            <a:r>
              <a:rPr lang="en-GB" sz="1400" b="1" dirty="0"/>
              <a:t>Blerina Gkotse, Georgi Gorine (CERN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25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09" y="6434909"/>
            <a:ext cx="1328997" cy="365125"/>
          </a:xfrm>
        </p:spPr>
        <p:txBody>
          <a:bodyPr anchor="ctr"/>
          <a:lstStyle/>
          <a:p>
            <a:r>
              <a:rPr lang="en-US" smtClean="0"/>
              <a:t>06 April 2017</a:t>
            </a:r>
            <a:endParaRPr lang="en-GB" sz="1400" dirty="0"/>
          </a:p>
        </p:txBody>
      </p:sp>
      <p:sp>
        <p:nvSpPr>
          <p:cNvPr id="26" name="Slide Number Placeholder 3"/>
          <p:cNvSpPr txBox="1">
            <a:spLocks/>
          </p:cNvSpPr>
          <p:nvPr/>
        </p:nvSpPr>
        <p:spPr>
          <a:xfrm>
            <a:off x="8428066" y="6366647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4456CD-832E-41F2-9893-C7650CCC5376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7109523" y="6417417"/>
            <a:ext cx="1605069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D15.6 (M24)</a:t>
            </a:r>
            <a:endParaRPr lang="en-GB" sz="20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22" y="3276853"/>
            <a:ext cx="3818590" cy="2789875"/>
          </a:xfrm>
          <a:prstGeom prst="rect">
            <a:avLst/>
          </a:prstGeom>
        </p:spPr>
      </p:pic>
      <p:sp>
        <p:nvSpPr>
          <p:cNvPr id="28" name="Content Placeholder 2"/>
          <p:cNvSpPr>
            <a:spLocks noGrp="1"/>
          </p:cNvSpPr>
          <p:nvPr>
            <p:ph sz="half" idx="1"/>
          </p:nvPr>
        </p:nvSpPr>
        <p:spPr>
          <a:xfrm>
            <a:off x="523092" y="1110801"/>
            <a:ext cx="8191500" cy="4838064"/>
          </a:xfrm>
        </p:spPr>
        <p:txBody>
          <a:bodyPr>
            <a:normAutofit/>
          </a:bodyPr>
          <a:lstStyle/>
          <a:p>
            <a:pPr marL="448056" lvl="1" indent="0">
              <a:buNone/>
            </a:pPr>
            <a:endParaRPr lang="en-US" sz="1200" dirty="0"/>
          </a:p>
          <a:p>
            <a:pPr marL="448056" lvl="1" indent="0">
              <a:buNone/>
            </a:pPr>
            <a:endParaRPr lang="en-US" sz="12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dirty="0" smtClean="0"/>
          </a:p>
          <a:p>
            <a:pPr marL="448056" lvl="1" indent="0">
              <a:buNone/>
            </a:pPr>
            <a:endParaRPr lang="en-US" sz="12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dirty="0" smtClean="0"/>
          </a:p>
          <a:p>
            <a:pPr marL="36576" indent="0" algn="ctr">
              <a:buNone/>
            </a:pPr>
            <a:endParaRPr lang="en-GB" sz="1600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23092" y="1110801"/>
            <a:ext cx="8191500" cy="4838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Font typeface="Arial" panose="020B0604020202020204" pitchFamily="34" charset="0"/>
              <a:buNone/>
            </a:pPr>
            <a:endParaRPr lang="en-US" sz="1200" smtClean="0"/>
          </a:p>
          <a:p>
            <a:pPr marL="448056" lvl="1" indent="0">
              <a:buFont typeface="Arial" panose="020B0604020202020204" pitchFamily="34" charset="0"/>
              <a:buNone/>
            </a:pPr>
            <a:endParaRPr lang="en-US" sz="1200" smtClean="0"/>
          </a:p>
          <a:p>
            <a:pPr>
              <a:buFont typeface="Wingdings" panose="05000000000000000000" pitchFamily="2" charset="2"/>
              <a:buChar char="q"/>
            </a:pPr>
            <a:endParaRPr lang="en-US" sz="160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smtClean="0"/>
          </a:p>
          <a:p>
            <a:pPr marL="448056" lvl="1" indent="0">
              <a:buFont typeface="Arial" panose="020B0604020202020204" pitchFamily="34" charset="0"/>
              <a:buNone/>
            </a:pPr>
            <a:endParaRPr lang="en-US" sz="1200" smtClean="0"/>
          </a:p>
          <a:p>
            <a:pPr>
              <a:buFont typeface="Wingdings" panose="05000000000000000000" pitchFamily="2" charset="2"/>
              <a:buChar char="Ø"/>
            </a:pPr>
            <a:endParaRPr lang="en-US" sz="160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1200" smtClean="0"/>
          </a:p>
          <a:p>
            <a:pPr marL="36576" indent="0" algn="ctr">
              <a:buFont typeface="Arial" panose="020B0604020202020204" pitchFamily="34" charset="0"/>
              <a:buNone/>
            </a:pPr>
            <a:endParaRPr lang="en-GB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455353" y="1260087"/>
            <a:ext cx="1586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rgbClr val="171A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 up:</a:t>
            </a:r>
            <a:endParaRPr lang="en-GB" sz="2400" dirty="0" smtClean="0">
              <a:solidFill>
                <a:srgbClr val="171A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8253" y="1349805"/>
            <a:ext cx="36157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55A0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42 </a:t>
            </a:r>
            <a:r>
              <a:rPr lang="en-GB" b="1" dirty="0" smtClean="0">
                <a:solidFill>
                  <a:srgbClr val="0055A0"/>
                </a:solidFill>
              </a:rPr>
              <a:t>entries have been validated so far by the </a:t>
            </a:r>
            <a:r>
              <a:rPr lang="en-GB" b="1" i="1" dirty="0" smtClean="0">
                <a:solidFill>
                  <a:srgbClr val="0055A0"/>
                </a:solidFill>
              </a:rPr>
              <a:t>Facility Coordinators</a:t>
            </a:r>
          </a:p>
          <a:p>
            <a:pPr marL="342900" indent="-342900">
              <a:buClr>
                <a:srgbClr val="0055A0"/>
              </a:buClr>
              <a:buFont typeface="Wingdings" panose="05000000000000000000" pitchFamily="2" charset="2"/>
              <a:buChar char="Ø"/>
            </a:pPr>
            <a:endParaRPr lang="en-GB" b="1" i="1" dirty="0" smtClean="0">
              <a:solidFill>
                <a:srgbClr val="0055A0"/>
              </a:solidFill>
            </a:endParaRPr>
          </a:p>
          <a:p>
            <a:pPr marL="342900" indent="-342900">
              <a:buClr>
                <a:srgbClr val="0055A0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55A0"/>
                </a:solidFill>
              </a:rPr>
              <a:t>The website has been visited </a:t>
            </a:r>
            <a:r>
              <a:rPr lang="en-GB" b="1" dirty="0" smtClean="0">
                <a:solidFill>
                  <a:srgbClr val="FF0000"/>
                </a:solidFill>
              </a:rPr>
              <a:t>~350</a:t>
            </a:r>
            <a:r>
              <a:rPr lang="en-GB" b="1" dirty="0" smtClean="0">
                <a:solidFill>
                  <a:srgbClr val="0055A0"/>
                </a:solidFill>
              </a:rPr>
              <a:t> times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dirty="0" smtClean="0">
              <a:solidFill>
                <a:srgbClr val="0055A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86169" y="1908740"/>
            <a:ext cx="457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Send 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second reminder </a:t>
            </a:r>
            <a:r>
              <a:rPr lang="en-US" sz="2000" dirty="0" smtClean="0">
                <a:latin typeface="Calibri" panose="020F0502020204030204" pitchFamily="34" charset="0"/>
              </a:rPr>
              <a:t>to the </a:t>
            </a:r>
            <a:r>
              <a:rPr lang="en-US" sz="2000" i="1" dirty="0" smtClean="0">
                <a:latin typeface="Calibri" panose="020F0502020204030204" pitchFamily="34" charset="0"/>
              </a:rPr>
              <a:t>Facility Coordinators</a:t>
            </a:r>
            <a:r>
              <a:rPr lang="en-US" sz="2000" dirty="0" smtClean="0">
                <a:latin typeface="Calibri" panose="020F0502020204030204" pitchFamily="34" charset="0"/>
              </a:rPr>
              <a:t> that did not reply yet</a:t>
            </a:r>
          </a:p>
          <a:p>
            <a:pPr>
              <a:buClr>
                <a:schemeClr val="tx1"/>
              </a:buClr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Article on 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AIDA-2020 newsletter </a:t>
            </a:r>
            <a:r>
              <a:rPr lang="en-US" sz="2000" dirty="0" smtClean="0">
                <a:latin typeface="Calibri" panose="020F0502020204030204" pitchFamily="34" charset="0"/>
              </a:rPr>
              <a:t>being released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GB" sz="2000" dirty="0" smtClean="0">
              <a:latin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Send the first 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“annual” validation </a:t>
            </a:r>
            <a:r>
              <a:rPr lang="en-US" sz="2000" dirty="0" smtClean="0">
                <a:latin typeface="Calibri" panose="020F0502020204030204" pitchFamily="34" charset="0"/>
              </a:rPr>
              <a:t>reminder (test the notification system) by the end of 2017</a:t>
            </a:r>
          </a:p>
          <a:p>
            <a:pPr>
              <a:buClr>
                <a:schemeClr val="tx1"/>
              </a:buClr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Contact CERN colleagues to 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remove outdated information</a:t>
            </a:r>
            <a:r>
              <a:rPr lang="en-US" sz="2000" dirty="0" smtClean="0">
                <a:latin typeface="Calibri" panose="020F0502020204030204" pitchFamily="34" charset="0"/>
              </a:rPr>
              <a:t> from old CERN websites</a:t>
            </a:r>
            <a:endParaRPr lang="en-GB" sz="2000" dirty="0" smtClean="0">
              <a:latin typeface="Calibri" panose="020F050202020403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210672" y="3246319"/>
            <a:ext cx="1310640" cy="45290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6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83180" y="1198053"/>
            <a:ext cx="6483132" cy="170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buSzPct val="110000"/>
              <a:buFont typeface="Wingdings" panose="05000000000000000000" pitchFamily="2" charset="2"/>
              <a:buChar char="§"/>
              <a:defRPr/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pure c-Si </a:t>
            </a:r>
            <a:r>
              <a:rPr lang="en-GB" altLang="en-US" sz="2000" dirty="0">
                <a:solidFill>
                  <a:srgbClr val="FF0000"/>
                </a:solidFill>
              </a:rPr>
              <a:t>high resistivity materials appear to be </a:t>
            </a:r>
            <a:r>
              <a:rPr lang="en-GB" altLang="en-US" sz="2000" dirty="0" smtClean="0">
                <a:solidFill>
                  <a:srgbClr val="FF0000"/>
                </a:solidFill>
              </a:rPr>
              <a:t>the best </a:t>
            </a:r>
            <a:r>
              <a:rPr lang="en-GB" altLang="en-US" sz="2000" dirty="0">
                <a:solidFill>
                  <a:srgbClr val="FF0000"/>
                </a:solidFill>
              </a:rPr>
              <a:t>option for reliable monitoring of hadron irradiations </a:t>
            </a:r>
            <a:r>
              <a:rPr lang="en-GB" altLang="en-US" sz="2000" dirty="0"/>
              <a:t>over wide fluence range from 10</a:t>
            </a:r>
            <a:r>
              <a:rPr lang="en-GB" altLang="en-US" sz="2000" baseline="30000" dirty="0"/>
              <a:t>11</a:t>
            </a:r>
            <a:r>
              <a:rPr lang="en-GB" altLang="en-US" sz="2000" dirty="0"/>
              <a:t> </a:t>
            </a:r>
            <a:r>
              <a:rPr lang="en-GB" altLang="en-US" sz="2000" dirty="0" smtClean="0"/>
              <a:t>to 5×10</a:t>
            </a:r>
            <a:r>
              <a:rPr lang="en-GB" altLang="en-US" sz="2000" baseline="30000" dirty="0" smtClean="0"/>
              <a:t>16</a:t>
            </a:r>
            <a:r>
              <a:rPr lang="en-GB" altLang="en-US" sz="2000" dirty="0" smtClean="0"/>
              <a:t> </a:t>
            </a:r>
            <a:r>
              <a:rPr lang="en-GB" altLang="en-US" sz="2000" dirty="0"/>
              <a:t>cm</a:t>
            </a:r>
            <a:r>
              <a:rPr lang="en-GB" altLang="en-US" sz="2000" baseline="30000" dirty="0"/>
              <a:t>-2</a:t>
            </a:r>
            <a:r>
              <a:rPr lang="en-GB" altLang="en-US" sz="2000" dirty="0" smtClean="0"/>
              <a:t>.</a:t>
            </a:r>
          </a:p>
          <a:p>
            <a:pPr lvl="0" algn="just">
              <a:buSzPct val="110000"/>
              <a:buFont typeface="Wingdings" panose="05000000000000000000" pitchFamily="2" charset="2"/>
              <a:buChar char="§"/>
              <a:defRPr/>
            </a:pPr>
            <a:r>
              <a:rPr lang="en-GB" altLang="en-US" sz="2000" dirty="0" smtClean="0"/>
              <a:t>Silicon material </a:t>
            </a:r>
            <a:r>
              <a:rPr lang="en-GB" altLang="en-US" sz="2000" dirty="0" smtClean="0">
                <a:solidFill>
                  <a:srgbClr val="FF0000"/>
                </a:solidFill>
              </a:rPr>
              <a:t>used </a:t>
            </a:r>
            <a:r>
              <a:rPr lang="en-GB" altLang="en-US" sz="2000" dirty="0">
                <a:solidFill>
                  <a:srgbClr val="FF0000"/>
                </a:solidFill>
              </a:rPr>
              <a:t>in the microelectronics </a:t>
            </a:r>
            <a:r>
              <a:rPr lang="en-GB" altLang="en-US" sz="2000" dirty="0"/>
              <a:t>can </a:t>
            </a:r>
            <a:r>
              <a:rPr lang="en-GB" altLang="en-US" sz="2000" dirty="0" smtClean="0"/>
              <a:t>be also </a:t>
            </a:r>
            <a:r>
              <a:rPr lang="en-GB" altLang="en-US" sz="2000" dirty="0"/>
              <a:t>recommended for high </a:t>
            </a:r>
            <a:r>
              <a:rPr lang="en-GB" altLang="en-US" sz="2000" dirty="0" smtClean="0"/>
              <a:t>fluence monitoring.</a:t>
            </a:r>
          </a:p>
          <a:p>
            <a:pPr algn="just">
              <a:buSzPct val="110000"/>
              <a:buFont typeface="Wingdings" panose="05000000000000000000" pitchFamily="2" charset="2"/>
              <a:buChar char="§"/>
              <a:defRPr/>
            </a:pPr>
            <a:r>
              <a:rPr lang="en-US" altLang="en-US" sz="2000" dirty="0"/>
              <a:t>Further </a:t>
            </a:r>
            <a:r>
              <a:rPr lang="en-US" altLang="en-US" sz="2000" dirty="0" smtClean="0"/>
              <a:t>recombination </a:t>
            </a:r>
            <a:r>
              <a:rPr lang="en-US" altLang="en-US" sz="2000" dirty="0"/>
              <a:t>and </a:t>
            </a:r>
            <a:r>
              <a:rPr lang="en-US" altLang="en-US" sz="2000" dirty="0" smtClean="0"/>
              <a:t>trapping studies</a:t>
            </a:r>
            <a:endParaRPr lang="en-GB" alt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 smtClean="0"/>
              <a:t>Juozas Vaitkus (VU)</a:t>
            </a:r>
            <a:endParaRPr lang="en-GB" sz="1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z="1100" smtClean="0"/>
              <a:t>06 April 2017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Task </a:t>
            </a:r>
            <a:r>
              <a:rPr lang="en-GB" dirty="0" smtClean="0"/>
              <a:t>15.5</a:t>
            </a:r>
            <a:r>
              <a:rPr lang="en-GB" dirty="0"/>
              <a:t>: CERN Proton </a:t>
            </a:r>
            <a:r>
              <a:rPr lang="en-GB" dirty="0" smtClean="0"/>
              <a:t>Facility </a:t>
            </a:r>
            <a:r>
              <a:rPr lang="en-GB" dirty="0"/>
              <a:t>- </a:t>
            </a:r>
            <a:r>
              <a:rPr lang="en-GB" dirty="0" smtClean="0"/>
              <a:t>Contactless </a:t>
            </a:r>
            <a:r>
              <a:rPr lang="en-GB" dirty="0"/>
              <a:t>fluence monitor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5982" y="5112425"/>
            <a:ext cx="1504195" cy="707886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171A6C"/>
                </a:solidFill>
              </a:rPr>
              <a:t>MS35</a:t>
            </a:r>
            <a:r>
              <a:rPr lang="fr-CH" sz="2000" b="1" dirty="0" smtClean="0">
                <a:solidFill>
                  <a:srgbClr val="FF0000"/>
                </a:solidFill>
              </a:rPr>
              <a:t> </a:t>
            </a:r>
            <a:r>
              <a:rPr lang="fr-CH" sz="2000" b="1" dirty="0" smtClean="0">
                <a:solidFill>
                  <a:srgbClr val="008000"/>
                </a:solidFill>
              </a:rPr>
              <a:t>ACHIEVED</a:t>
            </a:r>
            <a:endParaRPr lang="en-GB" sz="2000" b="1" dirty="0">
              <a:solidFill>
                <a:srgbClr val="008000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8"/>
          <a:stretch/>
        </p:blipFill>
        <p:spPr bwMode="auto">
          <a:xfrm>
            <a:off x="103344" y="1174810"/>
            <a:ext cx="2573338" cy="2669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4" y="3912929"/>
            <a:ext cx="994672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4973368" y="3366299"/>
            <a:ext cx="4164387" cy="2990051"/>
            <a:chOff x="4901925" y="3196302"/>
            <a:chExt cx="4164387" cy="2990051"/>
          </a:xfrm>
        </p:grpSpPr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36472216"/>
                </p:ext>
              </p:extLst>
            </p:nvPr>
          </p:nvGraphicFramePr>
          <p:xfrm>
            <a:off x="4901925" y="3208125"/>
            <a:ext cx="4164387" cy="2978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2" name="Graph" r:id="rId5" imgW="2576797" imgH="1767569" progId="Origin50.Graph">
                    <p:embed/>
                  </p:oleObj>
                </mc:Choice>
                <mc:Fallback>
                  <p:oleObj name="Graph" r:id="rId5" imgW="2576797" imgH="1767569" progId="Origin50.Graph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1183" t="8737" r="12057" b="549"/>
                        <a:stretch>
                          <a:fillRect/>
                        </a:stretch>
                      </p:blipFill>
                      <p:spPr bwMode="auto">
                        <a:xfrm>
                          <a:off x="4901925" y="3208125"/>
                          <a:ext cx="4164387" cy="297822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5737860" y="5665330"/>
              <a:ext cx="37830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fr-CH" sz="16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fr-CH" sz="1600" baseline="30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GB" sz="16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30500" y="3196302"/>
              <a:ext cx="30296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fr-CH" sz="16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fr-CH" sz="1600" baseline="30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16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225075" y="6413042"/>
            <a:ext cx="1504195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D15.6 (M24)</a:t>
            </a:r>
            <a:endParaRPr lang="en-GB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013" y="3844668"/>
            <a:ext cx="3456730" cy="252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53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b="1" dirty="0" smtClean="0"/>
              <a:t>Richard French (USFD)</a:t>
            </a:r>
            <a:endParaRPr lang="en-GB" sz="1400" b="1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mtClean="0"/>
              <a:t>06 April 2017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15.5: Cold Irradiations at Birmingham </a:t>
            </a:r>
            <a:r>
              <a:rPr lang="en-GB" dirty="0" smtClean="0"/>
              <a:t>Facility – LN</a:t>
            </a:r>
            <a:r>
              <a:rPr lang="en-GB" baseline="-25000" dirty="0" smtClean="0"/>
              <a:t>2</a:t>
            </a:r>
            <a:r>
              <a:rPr lang="en-GB" dirty="0" smtClean="0"/>
              <a:t> Cooling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3556800" y="1227385"/>
            <a:ext cx="54291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GB" dirty="0"/>
              <a:t>The University of Birmingham Cyclotron irradiation facility </a:t>
            </a:r>
            <a:r>
              <a:rPr lang="en-GB" dirty="0" smtClean="0"/>
              <a:t>provides </a:t>
            </a:r>
            <a:r>
              <a:rPr lang="en-GB" dirty="0"/>
              <a:t>limited access to enable new development of the system. </a:t>
            </a:r>
            <a:endParaRPr lang="en-GB" dirty="0" smtClean="0"/>
          </a:p>
          <a:p>
            <a:pPr marL="285750" indent="-285750"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GB" dirty="0" smtClean="0"/>
              <a:t>To </a:t>
            </a:r>
            <a:r>
              <a:rPr lang="en-GB" dirty="0"/>
              <a:t>ease pressure on the schedule </a:t>
            </a:r>
            <a:r>
              <a:rPr lang="en-GB" dirty="0" smtClean="0"/>
              <a:t>a </a:t>
            </a:r>
            <a:r>
              <a:rPr lang="en-GB" b="1" dirty="0" smtClean="0">
                <a:solidFill>
                  <a:srgbClr val="FF0000"/>
                </a:solidFill>
              </a:rPr>
              <a:t>duplicate scanning </a:t>
            </a:r>
            <a:r>
              <a:rPr lang="en-GB" b="1" dirty="0">
                <a:solidFill>
                  <a:srgbClr val="FF0000"/>
                </a:solidFill>
              </a:rPr>
              <a:t>system and cold box </a:t>
            </a:r>
            <a:r>
              <a:rPr lang="en-GB" dirty="0"/>
              <a:t>has been produced by </a:t>
            </a:r>
            <a:r>
              <a:rPr lang="en-GB" dirty="0" smtClean="0"/>
              <a:t>Sheffield.</a:t>
            </a:r>
            <a:endParaRPr lang="en-GB" dirty="0"/>
          </a:p>
          <a:p>
            <a:pPr marL="285750" indent="-285750"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GB" dirty="0"/>
              <a:t>Over the course of 2016, using irradiation running data and evaluation in Sheffield, the </a:t>
            </a:r>
            <a:r>
              <a:rPr lang="en-GB" b="1" dirty="0">
                <a:solidFill>
                  <a:srgbClr val="FF0000"/>
                </a:solidFill>
              </a:rPr>
              <a:t>prototype cold box has been evaluated and proven to work reliably </a:t>
            </a:r>
            <a:r>
              <a:rPr lang="en-GB" dirty="0"/>
              <a:t>with better cooling to prevent silicon sensor </a:t>
            </a:r>
            <a:r>
              <a:rPr lang="en-GB" dirty="0" smtClean="0"/>
              <a:t>annealing.</a:t>
            </a:r>
          </a:p>
          <a:p>
            <a:pPr marL="285750" indent="-285750"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GB" dirty="0" smtClean="0"/>
              <a:t>The </a:t>
            </a:r>
            <a:r>
              <a:rPr lang="en-GB" b="1" dirty="0">
                <a:solidFill>
                  <a:srgbClr val="008000"/>
                </a:solidFill>
              </a:rPr>
              <a:t>new cold box design is </a:t>
            </a:r>
            <a:r>
              <a:rPr lang="en-GB" b="1" dirty="0" smtClean="0">
                <a:solidFill>
                  <a:srgbClr val="008000"/>
                </a:solidFill>
              </a:rPr>
              <a:t>completed (MS36)</a:t>
            </a:r>
            <a:r>
              <a:rPr lang="en-GB" dirty="0" smtClean="0"/>
              <a:t>. </a:t>
            </a:r>
          </a:p>
          <a:p>
            <a:pPr marL="285750" indent="-285750"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GB" dirty="0" smtClean="0"/>
              <a:t>Waiting </a:t>
            </a:r>
            <a:r>
              <a:rPr lang="en-GB" dirty="0"/>
              <a:t>for a workshop slot to be available to </a:t>
            </a:r>
            <a:r>
              <a:rPr lang="en-GB" dirty="0" smtClean="0"/>
              <a:t>begin production – </a:t>
            </a:r>
            <a:r>
              <a:rPr lang="en-GB" b="1" dirty="0" smtClean="0">
                <a:solidFill>
                  <a:srgbClr val="FF0000"/>
                </a:solidFill>
              </a:rPr>
              <a:t>Plan: end </a:t>
            </a:r>
            <a:r>
              <a:rPr lang="en-GB" b="1" dirty="0" smtClean="0">
                <a:solidFill>
                  <a:srgbClr val="FF0000"/>
                </a:solidFill>
              </a:rPr>
              <a:t>2017</a:t>
            </a:r>
            <a:r>
              <a:rPr lang="en-GB" dirty="0" smtClean="0"/>
              <a:t>. </a:t>
            </a:r>
          </a:p>
          <a:p>
            <a:pPr marL="742950" lvl="1" indent="-285750"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GB" dirty="0" smtClean="0"/>
              <a:t>Due </a:t>
            </a:r>
            <a:r>
              <a:rPr lang="en-GB" dirty="0"/>
              <a:t>to the low level of funding from AIDA2020 and removal of a UK-ALTAS staff post at USFD, it is prohibited to request a production advancement at this time.   </a:t>
            </a:r>
          </a:p>
        </p:txBody>
      </p:sp>
      <p:pic>
        <p:nvPicPr>
          <p:cNvPr id="9" name="Picture 8" descr="C:\Users\Rich\Documents\AIDA2020\PLBsystem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0" t="4981"/>
          <a:stretch/>
        </p:blipFill>
        <p:spPr bwMode="auto">
          <a:xfrm>
            <a:off x="104238" y="2139844"/>
            <a:ext cx="3452561" cy="2578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58637" y="4846806"/>
            <a:ext cx="1543761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D15.8 (M36)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47596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Second Annual Meeting – LPNHE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56800" y="33563"/>
            <a:ext cx="5512692" cy="1077238"/>
          </a:xfrm>
        </p:spPr>
        <p:txBody>
          <a:bodyPr/>
          <a:lstStyle/>
          <a:p>
            <a:r>
              <a:rPr lang="en-GB" dirty="0" smtClean="0"/>
              <a:t>WP 15 Session (Tue. Afternoon)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080" y="1205230"/>
            <a:ext cx="4578773" cy="34340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7863"/>
          <a:stretch/>
        </p:blipFill>
        <p:spPr>
          <a:xfrm>
            <a:off x="15538" y="1186814"/>
            <a:ext cx="4556462" cy="4321387"/>
          </a:xfrm>
          <a:prstGeom prst="rect">
            <a:avLst/>
          </a:prstGeom>
        </p:spPr>
      </p:pic>
      <p:sp>
        <p:nvSpPr>
          <p:cNvPr id="12" name="Text Placeholder 2"/>
          <p:cNvSpPr txBox="1">
            <a:spLocks/>
          </p:cNvSpPr>
          <p:nvPr/>
        </p:nvSpPr>
        <p:spPr>
          <a:xfrm>
            <a:off x="4533900" y="4660053"/>
            <a:ext cx="4087933" cy="3676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3196" indent="0" defTabSz="914400">
              <a:lnSpc>
                <a:spcPts val="2800"/>
              </a:lnSpc>
              <a:buClr>
                <a:srgbClr val="000000"/>
              </a:buClr>
              <a:buSzPct val="75000"/>
              <a:buNone/>
            </a:pPr>
            <a:r>
              <a:rPr lang="en-GB" sz="16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News about USFD activities (Task 15.5)</a:t>
            </a:r>
            <a:endParaRPr lang="en-GB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7581" y="2250464"/>
            <a:ext cx="4466319" cy="2448000"/>
            <a:chOff x="67581" y="2250464"/>
            <a:chExt cx="4466319" cy="2448000"/>
          </a:xfrm>
        </p:grpSpPr>
        <p:sp>
          <p:nvSpPr>
            <p:cNvPr id="10" name="TextBox 9"/>
            <p:cNvSpPr txBox="1"/>
            <p:nvPr/>
          </p:nvSpPr>
          <p:spPr>
            <a:xfrm>
              <a:off x="67581" y="2250464"/>
              <a:ext cx="4466319" cy="2448000"/>
            </a:xfrm>
            <a:prstGeom prst="rect">
              <a:avLst/>
            </a:prstGeom>
            <a:solidFill>
              <a:schemeClr val="accent6">
                <a:lumMod val="75000"/>
                <a:alpha val="40000"/>
              </a:schemeClr>
            </a:solidFill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/>
            </a:p>
          </p:txBody>
        </p:sp>
        <p:sp>
          <p:nvSpPr>
            <p:cNvPr id="13" name="Text Placeholder 2"/>
            <p:cNvSpPr txBox="1">
              <a:spLocks/>
            </p:cNvSpPr>
            <p:nvPr/>
          </p:nvSpPr>
          <p:spPr>
            <a:xfrm>
              <a:off x="2604208" y="2857324"/>
              <a:ext cx="1074648" cy="45290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71446" indent="-171446" algn="l" defTabSz="685783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3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28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20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12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03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795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686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57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3196" indent="0" defTabSz="914400">
                <a:lnSpc>
                  <a:spcPts val="2800"/>
                </a:lnSpc>
                <a:buClr>
                  <a:srgbClr val="000000"/>
                </a:buClr>
                <a:buSzPct val="75000"/>
                <a:buNone/>
              </a:pPr>
              <a:r>
                <a:rPr lang="en-GB" sz="1600" b="1" spc="-1" dirty="0" smtClean="0">
                  <a:solidFill>
                    <a:srgbClr val="FF0000"/>
                  </a:solidFill>
                  <a:uFill>
                    <a:solidFill>
                      <a:srgbClr val="FFFFFF"/>
                    </a:solidFill>
                  </a:uFill>
                </a:rPr>
                <a:t>Task 15.5</a:t>
              </a:r>
              <a:endParaRPr lang="en-GB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endParaRPr>
            </a:p>
          </p:txBody>
        </p:sp>
      </p:grpSp>
      <p:sp>
        <p:nvSpPr>
          <p:cNvPr id="14" name="Text Placeholder 2"/>
          <p:cNvSpPr txBox="1">
            <a:spLocks/>
          </p:cNvSpPr>
          <p:nvPr/>
        </p:nvSpPr>
        <p:spPr>
          <a:xfrm>
            <a:off x="4533899" y="5041924"/>
            <a:ext cx="4087933" cy="3676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3196" indent="0" defTabSz="914400">
              <a:lnSpc>
                <a:spcPts val="2800"/>
              </a:lnSpc>
              <a:buClr>
                <a:srgbClr val="000000"/>
              </a:buClr>
              <a:buSzPct val="75000"/>
              <a:buNone/>
            </a:pPr>
            <a:r>
              <a:rPr lang="en-GB" sz="16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News about INFN-LNF activities (Task 15.4)</a:t>
            </a:r>
            <a:endParaRPr lang="en-GB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5" name="Content Placeholder 1"/>
          <p:cNvSpPr>
            <a:spLocks noGrp="1"/>
          </p:cNvSpPr>
          <p:nvPr>
            <p:ph idx="1"/>
          </p:nvPr>
        </p:nvSpPr>
        <p:spPr>
          <a:xfrm>
            <a:off x="155710" y="5381014"/>
            <a:ext cx="8832579" cy="975335"/>
          </a:xfrm>
        </p:spPr>
        <p:txBody>
          <a:bodyPr>
            <a:noAutofit/>
          </a:bodyPr>
          <a:lstStyle/>
          <a:p>
            <a:r>
              <a:rPr lang="en-US" sz="1800" dirty="0" smtClean="0"/>
              <a:t>About 20 people in the room</a:t>
            </a:r>
          </a:p>
          <a:p>
            <a:r>
              <a:rPr lang="en-US" sz="1800" dirty="0" smtClean="0"/>
              <a:t>Interesting technical discussions with facilities coordinators / sharing ideas</a:t>
            </a:r>
          </a:p>
          <a:p>
            <a:r>
              <a:rPr lang="en-US" sz="1800" dirty="0" smtClean="0"/>
              <a:t>First </a:t>
            </a:r>
            <a:r>
              <a:rPr lang="en-US" sz="1800" dirty="0"/>
              <a:t>“</a:t>
            </a:r>
            <a:r>
              <a:rPr lang="en-US" sz="1800" dirty="0" smtClean="0"/>
              <a:t>feedback”: emphasize the AIDA-2020 specific contributions within the tasks</a:t>
            </a:r>
            <a:endParaRPr lang="en-GB" sz="1800" dirty="0"/>
          </a:p>
        </p:txBody>
      </p:sp>
      <p:grpSp>
        <p:nvGrpSpPr>
          <p:cNvPr id="7" name="Group 6"/>
          <p:cNvGrpSpPr/>
          <p:nvPr/>
        </p:nvGrpSpPr>
        <p:grpSpPr>
          <a:xfrm>
            <a:off x="67582" y="1547639"/>
            <a:ext cx="4466318" cy="784210"/>
            <a:chOff x="67582" y="1547639"/>
            <a:chExt cx="4466318" cy="784210"/>
          </a:xfrm>
        </p:grpSpPr>
        <p:sp>
          <p:nvSpPr>
            <p:cNvPr id="9" name="TextBox 8"/>
            <p:cNvSpPr txBox="1"/>
            <p:nvPr/>
          </p:nvSpPr>
          <p:spPr>
            <a:xfrm>
              <a:off x="67582" y="1547639"/>
              <a:ext cx="4466318" cy="684000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/>
            </a:p>
          </p:txBody>
        </p:sp>
        <p:sp>
          <p:nvSpPr>
            <p:cNvPr id="16" name="Text Placeholder 2"/>
            <p:cNvSpPr txBox="1">
              <a:spLocks/>
            </p:cNvSpPr>
            <p:nvPr/>
          </p:nvSpPr>
          <p:spPr>
            <a:xfrm>
              <a:off x="2293769" y="1728977"/>
              <a:ext cx="1673014" cy="602872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1446" indent="-171446" algn="l" defTabSz="685783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3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28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20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12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03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795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686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57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3196" indent="0" algn="ctr" defTabSz="914400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ct val="75000"/>
                <a:buNone/>
              </a:pPr>
              <a:r>
                <a:rPr lang="en-GB" sz="1600" b="1" spc="-1" dirty="0" smtClean="0">
                  <a:solidFill>
                    <a:srgbClr val="FF0000"/>
                  </a:solidFill>
                  <a:uFill>
                    <a:solidFill>
                      <a:srgbClr val="FFFFFF"/>
                    </a:solidFill>
                  </a:uFill>
                </a:rPr>
                <a:t>Tasks 15.2 - 15.3</a:t>
              </a:r>
              <a:endParaRPr lang="en-GB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endParaRPr>
            </a:p>
            <a:p>
              <a:pPr marL="103196" indent="0" algn="ctr" defTabSz="914400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ct val="75000"/>
                <a:buNone/>
              </a:pPr>
              <a:r>
                <a:rPr lang="en-GB" sz="1600" b="1" spc="-1" dirty="0" smtClean="0">
                  <a:solidFill>
                    <a:srgbClr val="FF0000"/>
                  </a:solidFill>
                  <a:uFill>
                    <a:solidFill>
                      <a:srgbClr val="FFFFFF"/>
                    </a:solidFill>
                  </a:uFill>
                </a:rPr>
                <a:t>(DESY activities)</a:t>
              </a:r>
              <a:endParaRPr lang="en-GB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endParaRPr>
            </a:p>
          </p:txBody>
        </p:sp>
      </p:grpSp>
      <p:sp>
        <p:nvSpPr>
          <p:cNvPr id="17" name="Text Placeholder 2"/>
          <p:cNvSpPr txBox="1">
            <a:spLocks/>
          </p:cNvSpPr>
          <p:nvPr/>
        </p:nvSpPr>
        <p:spPr>
          <a:xfrm>
            <a:off x="2604208" y="1110801"/>
            <a:ext cx="1074648" cy="452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3196" indent="0" defTabSz="914400">
              <a:lnSpc>
                <a:spcPts val="2800"/>
              </a:lnSpc>
              <a:buClr>
                <a:srgbClr val="000000"/>
              </a:buClr>
              <a:buSzPct val="75000"/>
              <a:buNone/>
            </a:pPr>
            <a:r>
              <a:rPr lang="en-GB" sz="16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Task 15.1</a:t>
            </a:r>
            <a:endParaRPr lang="en-GB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38727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" y="1165981"/>
            <a:ext cx="9089809" cy="17194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R&amp;D on gaseous detectors at GIF++:</a:t>
            </a:r>
          </a:p>
          <a:p>
            <a:pPr marL="630238" lvl="1" indent="-287338">
              <a:buFont typeface="Wingdings" panose="05000000000000000000" pitchFamily="2" charset="2"/>
              <a:buChar char="q"/>
            </a:pPr>
            <a:r>
              <a:rPr lang="en-US" dirty="0"/>
              <a:t>mainly detectors for </a:t>
            </a:r>
            <a:r>
              <a:rPr lang="en-US" b="1" dirty="0" smtClean="0"/>
              <a:t>muon </a:t>
            </a:r>
            <a:r>
              <a:rPr lang="en-US" b="1" dirty="0"/>
              <a:t>systems of the LHC experiments </a:t>
            </a:r>
          </a:p>
          <a:p>
            <a:pPr marL="630238" lvl="1" indent="-287338">
              <a:buFont typeface="Wingdings" panose="05000000000000000000" pitchFamily="2" charset="2"/>
              <a:buChar char="q"/>
            </a:pPr>
            <a:r>
              <a:rPr lang="en-US" dirty="0" smtClean="0"/>
              <a:t>about </a:t>
            </a:r>
            <a:r>
              <a:rPr lang="en-US" dirty="0"/>
              <a:t>15 setups </a:t>
            </a:r>
            <a:r>
              <a:rPr lang="en-US" dirty="0" smtClean="0"/>
              <a:t>(</a:t>
            </a:r>
            <a:r>
              <a:rPr lang="en-US" dirty="0"/>
              <a:t>between 20-30 detectors)</a:t>
            </a:r>
          </a:p>
          <a:p>
            <a:pPr marL="630238" lvl="1" indent="-287338">
              <a:buFont typeface="Wingdings" panose="05000000000000000000" pitchFamily="2" charset="2"/>
              <a:buChar char="q"/>
            </a:pPr>
            <a:r>
              <a:rPr lang="en-US" b="1" dirty="0"/>
              <a:t>real size detectors and </a:t>
            </a:r>
            <a:r>
              <a:rPr lang="en-US" b="1" dirty="0" smtClean="0"/>
              <a:t>prototypes</a:t>
            </a:r>
            <a:r>
              <a:rPr lang="en-US" dirty="0" smtClean="0"/>
              <a:t> </a:t>
            </a:r>
            <a:r>
              <a:rPr lang="en-US" dirty="0"/>
              <a:t>(several m</a:t>
            </a:r>
            <a:r>
              <a:rPr lang="en-US" baseline="30000" dirty="0"/>
              <a:t>2</a:t>
            </a:r>
            <a:r>
              <a:rPr lang="en-US" dirty="0"/>
              <a:t> active surface each)</a:t>
            </a:r>
          </a:p>
          <a:p>
            <a:pPr marL="630238" lvl="1" indent="-287338">
              <a:buFont typeface="Wingdings" panose="05000000000000000000" pitchFamily="2" charset="2"/>
              <a:buChar char="q"/>
            </a:pPr>
            <a:r>
              <a:rPr lang="en-US" dirty="0"/>
              <a:t>7 different types of muon detector technologies (CSC, DT, GEM, GRPC, MM, RPC, TGC)</a:t>
            </a:r>
          </a:p>
          <a:p>
            <a:pPr marL="630238" lvl="1" indent="-287338">
              <a:buFont typeface="Wingdings" panose="05000000000000000000" pitchFamily="2" charset="2"/>
              <a:buChar char="q"/>
            </a:pPr>
            <a:r>
              <a:rPr lang="en-US" dirty="0" smtClean="0"/>
              <a:t>test </a:t>
            </a:r>
            <a:r>
              <a:rPr lang="en-US" dirty="0"/>
              <a:t>duration varies from few months to years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anchor="ctr"/>
          <a:lstStyle/>
          <a:p>
            <a:r>
              <a:rPr lang="en-US" sz="1100" smtClean="0"/>
              <a:t>06 April 2017</a:t>
            </a:r>
            <a:endParaRPr lang="en-GB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 smtClean="0"/>
              <a:t>Roberto Guida (CERN)</a:t>
            </a:r>
            <a:endParaRPr lang="en-GB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Task </a:t>
            </a:r>
            <a:r>
              <a:rPr lang="en-GB" dirty="0" smtClean="0"/>
              <a:t>15.5:</a:t>
            </a:r>
            <a:br>
              <a:rPr lang="en-GB" dirty="0" smtClean="0"/>
            </a:br>
            <a:r>
              <a:rPr lang="en-GB" dirty="0" smtClean="0"/>
              <a:t>GIF</a:t>
            </a:r>
            <a:r>
              <a:rPr lang="en-GB" baseline="30000" dirty="0"/>
              <a:t>++</a:t>
            </a:r>
            <a:r>
              <a:rPr lang="en-GB" dirty="0"/>
              <a:t> </a:t>
            </a:r>
            <a:r>
              <a:rPr lang="en-GB" dirty="0" smtClean="0"/>
              <a:t>Gas System Upgrade 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350" y="2890274"/>
            <a:ext cx="6023178" cy="3387526"/>
          </a:xfrm>
          <a:prstGeom prst="rect">
            <a:avLst/>
          </a:prstGeom>
        </p:spPr>
      </p:pic>
      <p:sp>
        <p:nvSpPr>
          <p:cNvPr id="9" name="Date Placeholder 1"/>
          <p:cNvSpPr txBox="1">
            <a:spLocks/>
          </p:cNvSpPr>
          <p:nvPr/>
        </p:nvSpPr>
        <p:spPr>
          <a:xfrm>
            <a:off x="175531" y="6492875"/>
            <a:ext cx="14818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06 April 2017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82729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36914" y="1290182"/>
            <a:ext cx="8666018" cy="4897554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GB" dirty="0" smtClean="0"/>
              <a:t>The gas systems infrastructure is a key element for successful R&amp;D programs at GIF++</a:t>
            </a:r>
          </a:p>
          <a:p>
            <a:pPr marL="571509" indent="-457200">
              <a:spcBef>
                <a:spcPts val="1200"/>
              </a:spcBef>
              <a:buClr>
                <a:srgbClr val="171A6C"/>
              </a:buClr>
              <a:buFont typeface="Wingdings" panose="05000000000000000000" pitchFamily="2" charset="2"/>
              <a:buChar char="q"/>
            </a:pPr>
            <a:r>
              <a:rPr lang="en-GB" dirty="0" smtClean="0"/>
              <a:t>New </a:t>
            </a:r>
            <a:r>
              <a:rPr lang="en-GB" b="1" dirty="0" smtClean="0">
                <a:solidFill>
                  <a:srgbClr val="FF0000"/>
                </a:solidFill>
              </a:rPr>
              <a:t>mixing units </a:t>
            </a:r>
            <a:r>
              <a:rPr lang="en-GB" dirty="0" smtClean="0"/>
              <a:t>have been developed and built </a:t>
            </a:r>
          </a:p>
          <a:p>
            <a:pPr marL="457200" lvl="1" indent="0">
              <a:spcBef>
                <a:spcPts val="1200"/>
              </a:spcBef>
              <a:buClr>
                <a:srgbClr val="171A6C"/>
              </a:buClr>
              <a:buNone/>
            </a:pPr>
            <a:r>
              <a:rPr lang="en-GB" dirty="0" smtClean="0">
                <a:sym typeface="Wingdings" panose="05000000000000000000" pitchFamily="2" charset="2"/>
              </a:rPr>
              <a:t>	 </a:t>
            </a:r>
            <a:r>
              <a:rPr lang="en-GB" b="1" dirty="0" smtClean="0"/>
              <a:t>Installed and operational</a:t>
            </a:r>
          </a:p>
          <a:p>
            <a:pPr marL="571509" indent="-457200">
              <a:spcBef>
                <a:spcPts val="1200"/>
              </a:spcBef>
              <a:buClr>
                <a:srgbClr val="171A6C"/>
              </a:buClr>
              <a:buFont typeface="Wingdings" panose="05000000000000000000" pitchFamily="2" charset="2"/>
              <a:buChar char="q"/>
            </a:pPr>
            <a:r>
              <a:rPr lang="en-GB" dirty="0" smtClean="0"/>
              <a:t>Additional </a:t>
            </a:r>
            <a:r>
              <a:rPr lang="en-GB" b="1" dirty="0" smtClean="0">
                <a:solidFill>
                  <a:srgbClr val="FF0000"/>
                </a:solidFill>
              </a:rPr>
              <a:t>gas-distribution panels </a:t>
            </a:r>
            <a:r>
              <a:rPr lang="en-GB" dirty="0" smtClean="0"/>
              <a:t>have been included at supply &amp; at gas system</a:t>
            </a:r>
          </a:p>
          <a:p>
            <a:pPr marL="571509" indent="-457200">
              <a:spcBef>
                <a:spcPts val="1200"/>
              </a:spcBef>
              <a:buClr>
                <a:srgbClr val="171A6C"/>
              </a:buClr>
              <a:buFont typeface="Wingdings" panose="05000000000000000000" pitchFamily="2" charset="2"/>
              <a:buChar char="q"/>
            </a:pPr>
            <a:r>
              <a:rPr lang="en-GB" dirty="0" smtClean="0"/>
              <a:t>New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gas recirculation modules </a:t>
            </a:r>
            <a:r>
              <a:rPr lang="en-GB" dirty="0" smtClean="0"/>
              <a:t>have been developed and built</a:t>
            </a:r>
          </a:p>
          <a:p>
            <a:pPr marL="457200" lvl="1" indent="0">
              <a:spcBef>
                <a:spcPts val="1200"/>
              </a:spcBef>
              <a:buClr>
                <a:srgbClr val="171A6C"/>
              </a:buClr>
              <a:buNone/>
            </a:pPr>
            <a:r>
              <a:rPr lang="en-GB" dirty="0" smtClean="0">
                <a:sym typeface="Wingdings" panose="05000000000000000000" pitchFamily="2" charset="2"/>
              </a:rPr>
              <a:t>     one operational since 2015, </a:t>
            </a:r>
            <a:r>
              <a:rPr lang="en-GB" b="1" dirty="0" smtClean="0">
                <a:sym typeface="Wingdings" panose="05000000000000000000" pitchFamily="2" charset="2"/>
              </a:rPr>
              <a:t>one since 2016 and one recently installed</a:t>
            </a:r>
            <a:endParaRPr lang="en-GB" b="1" dirty="0" smtClean="0"/>
          </a:p>
          <a:p>
            <a:pPr marL="571509" lvl="1" indent="-457200">
              <a:spcBef>
                <a:spcPts val="1200"/>
              </a:spcBef>
              <a:buClr>
                <a:srgbClr val="171A6C"/>
              </a:buClr>
              <a:buFont typeface="Wingdings" panose="05000000000000000000" pitchFamily="2" charset="2"/>
              <a:buChar char="q"/>
            </a:pPr>
            <a:r>
              <a:rPr lang="en-GB" sz="2100" dirty="0" smtClean="0"/>
              <a:t>Further developments ongoing to have gas recirculation systems allowing operation of detectors requiring high gas filtering capacity</a:t>
            </a:r>
          </a:p>
          <a:p>
            <a:pPr marL="457200" lvl="1" indent="0">
              <a:spcBef>
                <a:spcPts val="1200"/>
              </a:spcBef>
              <a:buClr>
                <a:srgbClr val="171A6C"/>
              </a:buClr>
              <a:buNone/>
            </a:pPr>
            <a:r>
              <a:rPr lang="en-GB" dirty="0" smtClean="0">
                <a:sym typeface="Wingdings" panose="05000000000000000000" pitchFamily="2" charset="2"/>
              </a:rPr>
              <a:t>	 New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design for an automated purifier </a:t>
            </a:r>
            <a:r>
              <a:rPr lang="en-GB" dirty="0" smtClean="0">
                <a:sym typeface="Wingdings" panose="05000000000000000000" pitchFamily="2" charset="2"/>
              </a:rPr>
              <a:t>(ATLAS and CMS RPC R&amp;D)</a:t>
            </a:r>
            <a:r>
              <a:rPr lang="en-GB" dirty="0" smtClean="0"/>
              <a:t> </a:t>
            </a:r>
          </a:p>
          <a:p>
            <a:pPr marL="571509" indent="-457200">
              <a:spcBef>
                <a:spcPts val="1200"/>
              </a:spcBef>
              <a:buClr>
                <a:srgbClr val="171A6C"/>
              </a:buClr>
              <a:buFont typeface="Wingdings" panose="05000000000000000000" pitchFamily="2" charset="2"/>
              <a:buChar char="q"/>
            </a:pPr>
            <a:r>
              <a:rPr lang="en-GB" dirty="0" smtClean="0"/>
              <a:t>Gas analysis and especially </a:t>
            </a:r>
            <a:r>
              <a:rPr lang="en-GB" b="1" dirty="0" smtClean="0">
                <a:solidFill>
                  <a:srgbClr val="FF0000"/>
                </a:solidFill>
              </a:rPr>
              <a:t>gas chromatography </a:t>
            </a:r>
            <a:r>
              <a:rPr lang="en-GB" dirty="0" smtClean="0"/>
              <a:t>are available to all GIF++ users</a:t>
            </a:r>
          </a:p>
          <a:p>
            <a:pPr marL="457200" lvl="1" indent="0">
              <a:spcBef>
                <a:spcPts val="1200"/>
              </a:spcBef>
              <a:buClr>
                <a:srgbClr val="171A6C"/>
              </a:buClr>
              <a:buNone/>
            </a:pPr>
            <a:r>
              <a:rPr lang="en-GB" dirty="0" smtClean="0">
                <a:sym typeface="Wingdings" panose="05000000000000000000" pitchFamily="2" charset="2"/>
              </a:rPr>
              <a:t>	 GC operational since beginning 2016</a:t>
            </a:r>
          </a:p>
          <a:p>
            <a:pPr marL="457200" lvl="1" indent="0">
              <a:spcBef>
                <a:spcPts val="1200"/>
              </a:spcBef>
              <a:buClr>
                <a:srgbClr val="171A6C"/>
              </a:buClr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Second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IR analyser </a:t>
            </a:r>
            <a:r>
              <a:rPr lang="en-GB" b="1" dirty="0" smtClean="0">
                <a:sym typeface="Wingdings" panose="05000000000000000000" pitchFamily="2" charset="2"/>
              </a:rPr>
              <a:t>installed in 2016</a:t>
            </a:r>
            <a:endParaRPr lang="en-GB" dirty="0" smtClean="0">
              <a:sym typeface="Wingdings" panose="05000000000000000000" pitchFamily="2" charset="2"/>
            </a:endParaRPr>
          </a:p>
          <a:p>
            <a:pPr marL="457200" lvl="1" indent="0">
              <a:spcBef>
                <a:spcPts val="1200"/>
              </a:spcBef>
              <a:buClr>
                <a:srgbClr val="171A6C"/>
              </a:buClr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 Automated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O</a:t>
            </a:r>
            <a:r>
              <a:rPr lang="en-US" b="1" baseline="-250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2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/H</a:t>
            </a:r>
            <a:r>
              <a:rPr lang="en-US" b="1" baseline="-250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2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O analysis rack </a:t>
            </a:r>
            <a:r>
              <a:rPr lang="en-US" dirty="0" smtClean="0">
                <a:sym typeface="Wingdings" panose="05000000000000000000" pitchFamily="2" charset="2"/>
              </a:rPr>
              <a:t>available in 2017</a:t>
            </a:r>
            <a:endParaRPr lang="en-GB" dirty="0" smtClean="0">
              <a:sym typeface="Wingdings" panose="05000000000000000000" pitchFamily="2" charset="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/>
              <a:t>Roberto </a:t>
            </a:r>
            <a:r>
              <a:rPr lang="en-GB" sz="1400" b="1" dirty="0" smtClean="0"/>
              <a:t>Guida</a:t>
            </a:r>
            <a:r>
              <a:rPr lang="en-GB" sz="1400" b="1" baseline="30000" dirty="0" smtClean="0"/>
              <a:t>(*)</a:t>
            </a:r>
            <a:r>
              <a:rPr lang="en-GB" sz="1400" b="1" dirty="0" smtClean="0"/>
              <a:t> </a:t>
            </a:r>
            <a:r>
              <a:rPr lang="en-GB" sz="1400" b="1" dirty="0"/>
              <a:t>(CERN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31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15.5:</a:t>
            </a:r>
            <a:br>
              <a:rPr lang="en-US" dirty="0" smtClean="0"/>
            </a:br>
            <a:r>
              <a:rPr lang="en-GB" dirty="0" smtClean="0"/>
              <a:t>GIF</a:t>
            </a:r>
            <a:r>
              <a:rPr lang="en-GB" baseline="30000" dirty="0"/>
              <a:t>++</a:t>
            </a:r>
            <a:r>
              <a:rPr lang="en-GB" dirty="0"/>
              <a:t> Gas System Upgrade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85262" y="6417153"/>
            <a:ext cx="1666573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D15.10 (M24)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" y="5569914"/>
            <a:ext cx="3585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D15.10 on Track for M24 (report being prepared)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97903" y="6415323"/>
            <a:ext cx="1481819" cy="365125"/>
          </a:xfrm>
        </p:spPr>
        <p:txBody>
          <a:bodyPr/>
          <a:lstStyle/>
          <a:p>
            <a:r>
              <a:rPr lang="en-US" dirty="0" smtClean="0"/>
              <a:t>06 April 2017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6555" y="4545163"/>
            <a:ext cx="1320975" cy="17704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7766" y="4556486"/>
            <a:ext cx="1311455" cy="173354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8096" y="1561780"/>
            <a:ext cx="1050794" cy="74386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822346" y="5853948"/>
            <a:ext cx="2187876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1200" b="1" i="1" dirty="0" smtClean="0"/>
              <a:t>(*) supported by Tech Students funded through AIDA-2020</a:t>
            </a:r>
            <a:endParaRPr lang="en-GB" b="1" spc="-1" dirty="0">
              <a:solidFill>
                <a:srgbClr val="FF66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56923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459" y="1164760"/>
            <a:ext cx="6213085" cy="5262979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Improved cosmic-rays </a:t>
            </a:r>
            <a:r>
              <a:rPr lang="en-GB" sz="2000" b="1" dirty="0" smtClean="0">
                <a:solidFill>
                  <a:srgbClr val="FF0000"/>
                </a:solidFill>
              </a:rPr>
              <a:t>tracker:</a:t>
            </a:r>
            <a:endParaRPr lang="en-GB" sz="2000" b="1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008000"/>
                </a:solidFill>
              </a:rPr>
              <a:t>The design of the chambers for the GIF++ cosmic tracker extension has been </a:t>
            </a:r>
            <a:r>
              <a:rPr lang="en-GB" b="1" dirty="0" smtClean="0">
                <a:solidFill>
                  <a:srgbClr val="008000"/>
                </a:solidFill>
              </a:rPr>
              <a:t>completed. </a:t>
            </a:r>
          </a:p>
          <a:p>
            <a:pPr marL="342900" indent="-342900">
              <a:buFontTx/>
              <a:buChar char="-"/>
            </a:pPr>
            <a:r>
              <a:rPr lang="en-US" dirty="0">
                <a:cs typeface="Calibri"/>
              </a:rPr>
              <a:t>New RPC chambers to instrument the vertical walls of the GIF++ bunker are in preparation</a:t>
            </a:r>
          </a:p>
          <a:p>
            <a:pPr marL="342900" indent="-342900">
              <a:buFontTx/>
              <a:buChar char="-"/>
            </a:pPr>
            <a:r>
              <a:rPr lang="en-US" dirty="0">
                <a:cs typeface="Calibri"/>
              </a:rPr>
              <a:t>Chamber mechanics is at CERN</a:t>
            </a:r>
          </a:p>
          <a:p>
            <a:pPr marL="342900" indent="-342900">
              <a:buFontTx/>
              <a:buChar char="-"/>
            </a:pPr>
            <a:r>
              <a:rPr lang="en-US" dirty="0">
                <a:cs typeface="Calibri"/>
              </a:rPr>
              <a:t>Production of chamber active elements (gas volumes, readout panels) planned for next summer </a:t>
            </a:r>
            <a:r>
              <a:rPr lang="en-US" dirty="0" smtClean="0">
                <a:cs typeface="Calibri"/>
              </a:rPr>
              <a:t>(</a:t>
            </a:r>
            <a:r>
              <a:rPr lang="en-US" b="1" dirty="0" smtClean="0">
                <a:solidFill>
                  <a:srgbClr val="008000"/>
                </a:solidFill>
                <a:cs typeface="Calibri"/>
              </a:rPr>
              <a:t>material for electrodes being purchased</a:t>
            </a:r>
            <a:r>
              <a:rPr lang="en-US" dirty="0" smtClean="0">
                <a:cs typeface="Calibri"/>
              </a:rPr>
              <a:t>)</a:t>
            </a:r>
            <a:endParaRPr lang="en-US" dirty="0">
              <a:cs typeface="Calibri"/>
            </a:endParaRPr>
          </a:p>
          <a:p>
            <a:pPr marL="342900" indent="-342900">
              <a:buFontTx/>
              <a:buChar char="-"/>
            </a:pPr>
            <a:r>
              <a:rPr lang="en-US" dirty="0">
                <a:cs typeface="Calibri"/>
              </a:rPr>
              <a:t>Chamber position to be </a:t>
            </a:r>
            <a:r>
              <a:rPr lang="en-US" dirty="0" smtClean="0">
                <a:cs typeface="Calibri"/>
              </a:rPr>
              <a:t>finalized </a:t>
            </a:r>
            <a:r>
              <a:rPr lang="en-US" dirty="0">
                <a:cs typeface="Calibri"/>
              </a:rPr>
              <a:t>according to </a:t>
            </a:r>
            <a:r>
              <a:rPr lang="en-US" dirty="0" smtClean="0">
                <a:cs typeface="Calibri"/>
              </a:rPr>
              <a:t>constraints</a:t>
            </a:r>
          </a:p>
          <a:p>
            <a:pPr marL="342900" indent="-342900">
              <a:buFontTx/>
              <a:buChar char="-"/>
            </a:pPr>
            <a:endParaRPr lang="en-US" dirty="0">
              <a:cs typeface="Calibri"/>
            </a:endParaRPr>
          </a:p>
          <a:p>
            <a:endParaRPr lang="en-GB" dirty="0" smtClean="0"/>
          </a:p>
          <a:p>
            <a:endParaRPr lang="en-GB" sz="2000" b="1" dirty="0">
              <a:solidFill>
                <a:srgbClr val="FF0000"/>
              </a:solidFill>
            </a:endParaRPr>
          </a:p>
          <a:p>
            <a:r>
              <a:rPr lang="en-GB" sz="2000" b="1" dirty="0" smtClean="0">
                <a:solidFill>
                  <a:srgbClr val="FF0000"/>
                </a:solidFill>
              </a:rPr>
              <a:t>Augmented </a:t>
            </a:r>
            <a:r>
              <a:rPr lang="en-GB" sz="2000" b="1" dirty="0">
                <a:solidFill>
                  <a:srgbClr val="FF0000"/>
                </a:solidFill>
              </a:rPr>
              <a:t>reality </a:t>
            </a:r>
            <a:r>
              <a:rPr lang="en-GB" sz="2000" b="1" dirty="0" smtClean="0">
                <a:solidFill>
                  <a:srgbClr val="FF0000"/>
                </a:solidFill>
              </a:rPr>
              <a:t>demonstrator:</a:t>
            </a:r>
          </a:p>
          <a:p>
            <a:pPr marL="342900" indent="-342900">
              <a:buFontTx/>
              <a:buChar char="-"/>
            </a:pPr>
            <a:r>
              <a:rPr lang="en-US" dirty="0"/>
              <a:t>Waiting for the DAQ system to be </a:t>
            </a:r>
            <a:r>
              <a:rPr lang="en-US" dirty="0" smtClean="0"/>
              <a:t>ready</a:t>
            </a:r>
            <a:endParaRPr lang="en-US" dirty="0"/>
          </a:p>
          <a:p>
            <a:pPr marL="342900" indent="-342900">
              <a:buFontTx/>
              <a:buChar char="-"/>
            </a:pPr>
            <a:r>
              <a:rPr lang="en-GB" b="1" dirty="0" smtClean="0">
                <a:solidFill>
                  <a:srgbClr val="008000"/>
                </a:solidFill>
              </a:rPr>
              <a:t>starting </a:t>
            </a:r>
            <a:r>
              <a:rPr lang="en-GB" b="1" dirty="0">
                <a:solidFill>
                  <a:srgbClr val="008000"/>
                </a:solidFill>
              </a:rPr>
              <a:t>soon too develop </a:t>
            </a:r>
            <a:r>
              <a:rPr lang="en-GB" b="1" dirty="0" smtClean="0">
                <a:solidFill>
                  <a:srgbClr val="008000"/>
                </a:solidFill>
              </a:rPr>
              <a:t>software </a:t>
            </a:r>
            <a:r>
              <a:rPr lang="en-GB" b="1" dirty="0">
                <a:solidFill>
                  <a:srgbClr val="008000"/>
                </a:solidFill>
              </a:rPr>
              <a:t>with </a:t>
            </a:r>
            <a:r>
              <a:rPr lang="en-GB" b="1" dirty="0" smtClean="0">
                <a:solidFill>
                  <a:srgbClr val="008000"/>
                </a:solidFill>
              </a:rPr>
              <a:t>simulated </a:t>
            </a:r>
            <a:r>
              <a:rPr lang="en-GB" b="1" dirty="0" smtClean="0">
                <a:solidFill>
                  <a:srgbClr val="008000"/>
                </a:solidFill>
              </a:rPr>
              <a:t>data           </a:t>
            </a:r>
            <a:r>
              <a:rPr lang="en-GB" b="1" dirty="0" smtClean="0">
                <a:solidFill>
                  <a:srgbClr val="008000"/>
                </a:solidFill>
              </a:rPr>
              <a:t>for </a:t>
            </a:r>
            <a:r>
              <a:rPr lang="en-GB" b="1" dirty="0">
                <a:solidFill>
                  <a:srgbClr val="008000"/>
                </a:solidFill>
              </a:rPr>
              <a:t>test </a:t>
            </a:r>
            <a:r>
              <a:rPr lang="en-GB" b="1" dirty="0" smtClean="0">
                <a:solidFill>
                  <a:srgbClr val="008000"/>
                </a:solidFill>
              </a:rPr>
              <a:t>purposes</a:t>
            </a:r>
            <a:endParaRPr lang="en-US" b="1" dirty="0" smtClean="0">
              <a:solidFill>
                <a:srgbClr val="00800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/>
              <a:t>Setup </a:t>
            </a:r>
            <a:r>
              <a:rPr lang="en-US" dirty="0"/>
              <a:t>of the infrastructure will start soon:</a:t>
            </a:r>
          </a:p>
          <a:p>
            <a:r>
              <a:rPr lang="en-US" dirty="0"/>
              <a:t>	-  installation of position markers inside the bunker</a:t>
            </a:r>
          </a:p>
          <a:p>
            <a:r>
              <a:rPr lang="en-US" dirty="0"/>
              <a:t>	-  </a:t>
            </a:r>
            <a:r>
              <a:rPr lang="en-US" dirty="0" smtClean="0"/>
              <a:t>development </a:t>
            </a:r>
            <a:r>
              <a:rPr lang="en-US" dirty="0"/>
              <a:t>of software for the observer position </a:t>
            </a:r>
            <a:r>
              <a:rPr lang="en-US" dirty="0" smtClean="0"/>
              <a:t>	    reconstruction (3D-coordinates </a:t>
            </a:r>
            <a:r>
              <a:rPr lang="en-US" dirty="0"/>
              <a:t>inside </a:t>
            </a:r>
            <a:r>
              <a:rPr lang="en-US" dirty="0" smtClean="0"/>
              <a:t>GIF</a:t>
            </a:r>
            <a:r>
              <a:rPr lang="en-US" dirty="0"/>
              <a:t>++ bunker) </a:t>
            </a:r>
          </a:p>
          <a:p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b="1" dirty="0" smtClean="0"/>
              <a:t>Davide Boscherini (INFN)</a:t>
            </a:r>
            <a:endParaRPr lang="en-GB" sz="1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mtClean="0"/>
              <a:t>06 April 2017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556800" y="33563"/>
            <a:ext cx="5468746" cy="1077238"/>
          </a:xfrm>
        </p:spPr>
        <p:txBody>
          <a:bodyPr>
            <a:normAutofit/>
          </a:bodyPr>
          <a:lstStyle/>
          <a:p>
            <a:r>
              <a:rPr lang="en-GB" dirty="0"/>
              <a:t>Task 15.5: GIF</a:t>
            </a:r>
            <a:r>
              <a:rPr lang="en-GB" baseline="30000" dirty="0"/>
              <a:t>++</a:t>
            </a:r>
            <a:r>
              <a:rPr lang="en-GB" dirty="0"/>
              <a:t> Facility </a:t>
            </a:r>
            <a:r>
              <a:rPr lang="en-GB" dirty="0" smtClean="0"/>
              <a:t>Upgrade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258693" y="3646689"/>
            <a:ext cx="1932616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171A6C"/>
                </a:solidFill>
              </a:rPr>
              <a:t>MS37</a:t>
            </a:r>
            <a:r>
              <a:rPr lang="fr-CH" sz="2000" b="1" dirty="0" smtClean="0">
                <a:solidFill>
                  <a:srgbClr val="FF0000"/>
                </a:solidFill>
              </a:rPr>
              <a:t> </a:t>
            </a:r>
            <a:r>
              <a:rPr lang="fr-CH" sz="2000" b="1" dirty="0" smtClean="0">
                <a:solidFill>
                  <a:srgbClr val="008000"/>
                </a:solidFill>
              </a:rPr>
              <a:t>ACHIEVED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21089" y="5598241"/>
            <a:ext cx="1492716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MS86 (M36)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23074" y="6407119"/>
            <a:ext cx="1678723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D15.11 (M48)</a:t>
            </a:r>
            <a:endParaRPr lang="en-GB" sz="2000" b="1" dirty="0"/>
          </a:p>
        </p:txBody>
      </p:sp>
      <p:grpSp>
        <p:nvGrpSpPr>
          <p:cNvPr id="25" name="Group 24"/>
          <p:cNvGrpSpPr/>
          <p:nvPr/>
        </p:nvGrpSpPr>
        <p:grpSpPr>
          <a:xfrm>
            <a:off x="5919194" y="1147818"/>
            <a:ext cx="3390396" cy="4169934"/>
            <a:chOff x="6087876" y="1192208"/>
            <a:chExt cx="3390396" cy="4169934"/>
          </a:xfrm>
        </p:grpSpPr>
        <p:pic>
          <p:nvPicPr>
            <p:cNvPr id="12" name="Picture 11" descr="spsxfgif0101-v0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56" t="52489" r="5277" b="12076"/>
            <a:stretch/>
          </p:blipFill>
          <p:spPr>
            <a:xfrm rot="16200000">
              <a:off x="6723915" y="816501"/>
              <a:ext cx="2086463" cy="2837877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 rot="1636167">
              <a:off x="7787287" y="2326568"/>
              <a:ext cx="203226" cy="42004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1636167">
              <a:off x="8151350" y="2450175"/>
              <a:ext cx="255234" cy="39323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 rot="1636167">
              <a:off x="6420604" y="1789265"/>
              <a:ext cx="217292" cy="35907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rot="1636167">
              <a:off x="6727494" y="1766226"/>
              <a:ext cx="140907" cy="45877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3193" y="3876241"/>
              <a:ext cx="1324853" cy="1485901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1576" y="3874800"/>
              <a:ext cx="1295349" cy="1487342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>
              <a:stCxn id="15" idx="4"/>
            </p:cNvCxnSpPr>
            <p:nvPr/>
          </p:nvCxnSpPr>
          <p:spPr>
            <a:xfrm>
              <a:off x="6446990" y="2128387"/>
              <a:ext cx="586296" cy="254237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4" idx="5"/>
            </p:cNvCxnSpPr>
            <p:nvPr/>
          </p:nvCxnSpPr>
          <p:spPr>
            <a:xfrm>
              <a:off x="8295477" y="2811716"/>
              <a:ext cx="0" cy="176302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3" idx="5"/>
            </p:cNvCxnSpPr>
            <p:nvPr/>
          </p:nvCxnSpPr>
          <p:spPr>
            <a:xfrm>
              <a:off x="7884723" y="2701513"/>
              <a:ext cx="46395" cy="154302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6" idx="5"/>
            </p:cNvCxnSpPr>
            <p:nvPr/>
          </p:nvCxnSpPr>
          <p:spPr>
            <a:xfrm flipH="1">
              <a:off x="6630223" y="2162617"/>
              <a:ext cx="137689" cy="18660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087876" y="1818193"/>
              <a:ext cx="3390396" cy="1332710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176776" y="3526298"/>
              <a:ext cx="28701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/>
                  <a:cs typeface="Calibri"/>
                </a:rPr>
                <a:t>  Downstream             Upstream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811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/>
              <a:t>Plamen </a:t>
            </a:r>
            <a:r>
              <a:rPr lang="en-GB" sz="1400" b="1" dirty="0" smtClean="0"/>
              <a:t>Iaydjiev (INRNE)</a:t>
            </a:r>
            <a:endParaRPr lang="en-GB" sz="1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33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556800" y="33563"/>
            <a:ext cx="5587200" cy="1077238"/>
          </a:xfrm>
        </p:spPr>
        <p:txBody>
          <a:bodyPr>
            <a:normAutofit/>
          </a:bodyPr>
          <a:lstStyle/>
          <a:p>
            <a:r>
              <a:rPr lang="en-US" dirty="0" smtClean="0"/>
              <a:t>Task 15.5: </a:t>
            </a:r>
            <a:r>
              <a:rPr lang="en-GB" dirty="0" smtClean="0"/>
              <a:t>GIF</a:t>
            </a:r>
            <a:r>
              <a:rPr lang="en-GB" baseline="30000" dirty="0"/>
              <a:t>++</a:t>
            </a:r>
            <a:r>
              <a:rPr lang="en-GB" dirty="0"/>
              <a:t> </a:t>
            </a:r>
            <a:r>
              <a:rPr lang="en-GB" dirty="0" smtClean="0"/>
              <a:t>Facility Upgrade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76533" y="5959268"/>
            <a:ext cx="1680805" cy="707886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/>
              <a:t>MS85 (M36</a:t>
            </a:r>
            <a:r>
              <a:rPr lang="fr-CH" sz="2000" b="1" dirty="0" smtClean="0"/>
              <a:t>)</a:t>
            </a:r>
            <a:endParaRPr lang="fr-CH" sz="2000" b="1" dirty="0" smtClean="0"/>
          </a:p>
          <a:p>
            <a:pPr algn="ctr"/>
            <a:r>
              <a:rPr lang="fr-CH" sz="2000" b="1" dirty="0" smtClean="0"/>
              <a:t>D15.11 </a:t>
            </a:r>
            <a:r>
              <a:rPr lang="fr-CH" sz="2000" b="1" dirty="0" smtClean="0"/>
              <a:t>(</a:t>
            </a:r>
            <a:r>
              <a:rPr lang="fr-CH" sz="2000" b="1" dirty="0" smtClean="0"/>
              <a:t>M48)</a:t>
            </a:r>
            <a:endParaRPr lang="en-GB" sz="2000" b="1" dirty="0"/>
          </a:p>
        </p:txBody>
      </p:sp>
      <p:sp>
        <p:nvSpPr>
          <p:cNvPr id="11" name="Date Placeholder 5"/>
          <p:cNvSpPr txBox="1">
            <a:spLocks/>
          </p:cNvSpPr>
          <p:nvPr/>
        </p:nvSpPr>
        <p:spPr>
          <a:xfrm>
            <a:off x="236909" y="6434909"/>
            <a:ext cx="1328997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06 April 2017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9351"/>
            <a:ext cx="9103970" cy="528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28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34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AIDA-2020 WP 15</a:t>
            </a:r>
            <a:endParaRPr lang="en-GB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032002" y="2309306"/>
            <a:ext cx="5079996" cy="185629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6000" dirty="0" smtClean="0"/>
              <a:t>Thank you for your attention!</a:t>
            </a:r>
            <a:endParaRPr lang="en-GB" sz="6000" b="0" dirty="0"/>
          </a:p>
        </p:txBody>
      </p:sp>
    </p:spTree>
    <p:extLst>
      <p:ext uri="{BB962C8B-B14F-4D97-AF65-F5344CB8AC3E}">
        <p14:creationId xmlns:p14="http://schemas.microsoft.com/office/powerpoint/2010/main" val="120301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Second Annual Meeting – LPNHE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 &amp; Deliverables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87037" y="1341094"/>
            <a:ext cx="8769926" cy="4450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Upcoming (M24)</a:t>
            </a:r>
          </a:p>
          <a:p>
            <a:endParaRPr lang="en-US" sz="2000" dirty="0" smtClean="0"/>
          </a:p>
          <a:p>
            <a:pPr marL="811213" lvl="1" indent="-274638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2800" dirty="0" smtClean="0"/>
              <a:t>Milestones</a:t>
            </a:r>
            <a:endParaRPr lang="en-US" dirty="0" smtClean="0"/>
          </a:p>
          <a:p>
            <a:pPr marL="1257300" lvl="2" indent="-365125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MS59</a:t>
            </a:r>
            <a:r>
              <a:rPr lang="en-US" dirty="0" smtClean="0"/>
              <a:t>: Silicon strip reference tracker hardware ready (WP15.3)</a:t>
            </a:r>
          </a:p>
          <a:p>
            <a:pPr marL="1349375" lvl="3">
              <a:lnSpc>
                <a:spcPct val="120000"/>
              </a:lnSpc>
            </a:pP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Will be delayed</a:t>
            </a:r>
            <a:endParaRPr lang="en-US" b="1" dirty="0" smtClean="0">
              <a:solidFill>
                <a:srgbClr val="008000"/>
              </a:solidFill>
            </a:endParaRPr>
          </a:p>
          <a:p>
            <a:pPr marL="811213" lvl="1" indent="-274638">
              <a:spcBef>
                <a:spcPts val="1200"/>
              </a:spcBef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2800" dirty="0" smtClean="0"/>
              <a:t>Deliverables</a:t>
            </a:r>
            <a:endParaRPr lang="en-US" dirty="0" smtClean="0"/>
          </a:p>
          <a:p>
            <a:pPr marL="1257300" lvl="2" indent="-365125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008000"/>
                </a:solidFill>
              </a:rPr>
              <a:t>D15.1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2326A5"/>
                </a:solidFill>
              </a:rPr>
              <a:t> </a:t>
            </a:r>
            <a:r>
              <a:rPr lang="en-US" dirty="0" smtClean="0"/>
              <a:t>CERN pixel beam telescope for the PS (WP15.2)</a:t>
            </a:r>
          </a:p>
          <a:p>
            <a:pPr marL="1349375" lvl="3"/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008000"/>
                </a:solidFill>
                <a:sym typeface="Wingdings" panose="05000000000000000000" pitchFamily="2" charset="2"/>
              </a:rPr>
              <a:t>Already </a:t>
            </a:r>
            <a:r>
              <a:rPr lang="en-US" b="1" dirty="0" smtClean="0">
                <a:solidFill>
                  <a:srgbClr val="008000"/>
                </a:solidFill>
                <a:sym typeface="Wingdings" panose="05000000000000000000" pitchFamily="2" charset="2"/>
              </a:rPr>
              <a:t>Published</a:t>
            </a:r>
            <a:endParaRPr lang="en-US" b="1" dirty="0" smtClean="0">
              <a:solidFill>
                <a:srgbClr val="008000"/>
              </a:solidFill>
            </a:endParaRPr>
          </a:p>
          <a:p>
            <a:pPr marL="1257300" lvl="2" indent="-365125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6600"/>
                </a:solidFill>
              </a:rPr>
              <a:t>D15.6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2326A5"/>
                </a:solidFill>
              </a:rPr>
              <a:t> </a:t>
            </a:r>
            <a:r>
              <a:rPr lang="en-US" dirty="0" smtClean="0"/>
              <a:t>CERN proton facility upgrade (WP15.5)</a:t>
            </a:r>
          </a:p>
          <a:p>
            <a:pPr marL="1349375" lvl="3"/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rgbClr val="FF6600"/>
                </a:solidFill>
                <a:sym typeface="Wingdings" panose="05000000000000000000" pitchFamily="2" charset="2"/>
              </a:rPr>
              <a:t>Being prepared</a:t>
            </a:r>
            <a:endParaRPr lang="en-US" b="1" dirty="0" smtClean="0">
              <a:solidFill>
                <a:srgbClr val="FF6600"/>
              </a:solidFill>
            </a:endParaRPr>
          </a:p>
          <a:p>
            <a:pPr marL="1257300" lvl="2" indent="-365125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6600"/>
                </a:solidFill>
              </a:rPr>
              <a:t>D15.10</a:t>
            </a:r>
            <a:r>
              <a:rPr lang="en-US" dirty="0"/>
              <a:t>: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r>
              <a:rPr lang="en-US" dirty="0" smtClean="0"/>
              <a:t>GIF++ gas system (WP15.5)</a:t>
            </a:r>
          </a:p>
          <a:p>
            <a:pPr marL="1349375" lvl="3"/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FF6600"/>
                </a:solidFill>
                <a:sym typeface="Wingdings" panose="05000000000000000000" pitchFamily="2" charset="2"/>
              </a:rPr>
              <a:t>Being </a:t>
            </a:r>
            <a:r>
              <a:rPr lang="en-US" b="1" dirty="0" smtClean="0">
                <a:solidFill>
                  <a:srgbClr val="FF6600"/>
                </a:solidFill>
                <a:sym typeface="Wingdings" panose="05000000000000000000" pitchFamily="2" charset="2"/>
              </a:rPr>
              <a:t>prepared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2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184933"/>
            <a:ext cx="5079996" cy="5171416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WP15 satellite meeting at BTTB</a:t>
            </a:r>
          </a:p>
          <a:p>
            <a:pPr marL="0" indent="0">
              <a:buNone/>
            </a:pPr>
            <a:endParaRPr lang="en-GB" sz="1400" dirty="0" smtClean="0">
              <a:solidFill>
                <a:srgbClr val="FF0000"/>
              </a:solidFill>
            </a:endParaRPr>
          </a:p>
          <a:p>
            <a:r>
              <a:rPr lang="en-GB" sz="2400" dirty="0" smtClean="0"/>
              <a:t>The </a:t>
            </a:r>
            <a:r>
              <a:rPr lang="en-GB" sz="2400" dirty="0"/>
              <a:t>BTTB series has been a very successful format </a:t>
            </a:r>
            <a:r>
              <a:rPr lang="en-GB" sz="2400" dirty="0" smtClean="0"/>
              <a:t>for:</a:t>
            </a:r>
            <a:endParaRPr lang="en-GB" sz="2400" dirty="0"/>
          </a:p>
          <a:p>
            <a:pPr lvl="1"/>
            <a:r>
              <a:rPr lang="en-GB" dirty="0" smtClean="0"/>
              <a:t>test beam </a:t>
            </a:r>
            <a:r>
              <a:rPr lang="en-GB" dirty="0"/>
              <a:t>&amp; </a:t>
            </a:r>
            <a:r>
              <a:rPr lang="en-GB" dirty="0" smtClean="0"/>
              <a:t>irradiation facilities </a:t>
            </a:r>
            <a:r>
              <a:rPr lang="en-GB" dirty="0"/>
              <a:t>users</a:t>
            </a:r>
          </a:p>
          <a:p>
            <a:pPr lvl="1"/>
            <a:r>
              <a:rPr lang="en-GB" dirty="0" smtClean="0"/>
              <a:t>beam telescope users</a:t>
            </a:r>
            <a:endParaRPr lang="en-GB" dirty="0"/>
          </a:p>
          <a:p>
            <a:pPr lvl="1"/>
            <a:r>
              <a:rPr lang="en-GB" dirty="0" smtClean="0"/>
              <a:t>facility coordinators</a:t>
            </a:r>
          </a:p>
          <a:p>
            <a:pPr lvl="1"/>
            <a:endParaRPr lang="en-GB" dirty="0"/>
          </a:p>
          <a:p>
            <a:r>
              <a:rPr lang="en-GB" sz="2400" dirty="0" smtClean="0"/>
              <a:t>WP15 has </a:t>
            </a:r>
            <a:r>
              <a:rPr lang="en-GB" sz="2400" dirty="0"/>
              <a:t>a large overlap of activities </a:t>
            </a:r>
            <a:r>
              <a:rPr lang="en-GB" sz="2400" dirty="0" smtClean="0"/>
              <a:t>and participants with BTTB                  </a:t>
            </a:r>
            <a:r>
              <a:rPr lang="en-GB" sz="1800" dirty="0" smtClean="0"/>
              <a:t>(in particular within Tasks 15.2, 15.3 and 15.4)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2400" dirty="0" smtClean="0"/>
              <a:t>Upgrade activities for irradiation facilities (Task 15.5) are driven by user requirements</a:t>
            </a:r>
            <a:endParaRPr lang="en-GB" sz="24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Second Annual Meeting – LPNHE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15.1: </a:t>
            </a:r>
            <a:br>
              <a:rPr lang="en-US" dirty="0" smtClean="0"/>
            </a:br>
            <a:r>
              <a:rPr lang="en-US" dirty="0" smtClean="0"/>
              <a:t>Scientific Coordination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z="1100" smtClean="0"/>
              <a:t>06 April 2017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910" y="1199970"/>
            <a:ext cx="3740336" cy="2644267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00"/>
          <a:stretch/>
        </p:blipFill>
        <p:spPr bwMode="auto">
          <a:xfrm>
            <a:off x="5316910" y="3823787"/>
            <a:ext cx="3740336" cy="244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01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/>
              <a:t>Dimitra </a:t>
            </a:r>
            <a:r>
              <a:rPr lang="en-GB" sz="1400" b="1" dirty="0" smtClean="0"/>
              <a:t>Tsionou (DESY)</a:t>
            </a:r>
            <a:endParaRPr lang="en-GB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29940" y="33563"/>
            <a:ext cx="5814060" cy="1077238"/>
          </a:xfrm>
        </p:spPr>
        <p:txBody>
          <a:bodyPr>
            <a:noAutofit/>
          </a:bodyPr>
          <a:lstStyle/>
          <a:p>
            <a:r>
              <a:rPr lang="en-GB" dirty="0"/>
              <a:t>Task 15.2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>Telescope </a:t>
            </a:r>
            <a:r>
              <a:rPr lang="en-GB" dirty="0"/>
              <a:t>for the CERN </a:t>
            </a:r>
            <a:r>
              <a:rPr lang="en-GB" dirty="0" smtClean="0"/>
              <a:t>PS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027" b="982"/>
          <a:stretch/>
        </p:blipFill>
        <p:spPr>
          <a:xfrm>
            <a:off x="311573" y="1179063"/>
            <a:ext cx="8699668" cy="53281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58079" y="1895115"/>
            <a:ext cx="1347894" cy="707886"/>
          </a:xfrm>
          <a:prstGeom prst="rect">
            <a:avLst/>
          </a:prstGeom>
          <a:solidFill>
            <a:srgbClr val="FFFF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D15.1  </a:t>
            </a:r>
            <a:r>
              <a:rPr lang="fr-CH" sz="2000" b="1" dirty="0" smtClean="0">
                <a:solidFill>
                  <a:srgbClr val="008000"/>
                </a:solidFill>
              </a:rPr>
              <a:t>ACHIEVED</a:t>
            </a:r>
            <a:endParaRPr lang="en-GB" sz="2000" b="1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58240" y="5820087"/>
            <a:ext cx="3799839" cy="468000"/>
          </a:xfrm>
          <a:prstGeom prst="rect">
            <a:avLst/>
          </a:prstGeom>
          <a:solidFill>
            <a:schemeClr val="accent6">
              <a:lumMod val="75000"/>
              <a:alpha val="40000"/>
            </a:scheme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0465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/>
              <a:t>Dimitra Tsionou (DESY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Task 15.2: EUDET-Style </a:t>
            </a:r>
            <a:r>
              <a:rPr lang="en-GB" dirty="0"/>
              <a:t>Telescopes around the </a:t>
            </a:r>
            <a:r>
              <a:rPr lang="en-GB" dirty="0" smtClean="0"/>
              <a:t>World</a:t>
            </a:r>
            <a:endParaRPr lang="en-GB" dirty="0"/>
          </a:p>
        </p:txBody>
      </p:sp>
      <p:sp>
        <p:nvSpPr>
          <p:cNvPr id="18" name="TextShape 2"/>
          <p:cNvSpPr txBox="1"/>
          <p:nvPr/>
        </p:nvSpPr>
        <p:spPr>
          <a:xfrm>
            <a:off x="564722" y="4604412"/>
            <a:ext cx="4815146" cy="1172640"/>
          </a:xfrm>
          <a:prstGeom prst="rect">
            <a:avLst/>
          </a:prstGeom>
          <a:solidFill>
            <a:srgbClr val="FFFFFF"/>
          </a:solidFill>
          <a:ln w="18000">
            <a:solidFill>
              <a:srgbClr val="000000"/>
            </a:solidFill>
            <a:round/>
          </a:ln>
        </p:spPr>
        <p:txBody>
          <a:bodyPr lIns="63000" tIns="18000" rIns="63000" bIns="1800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sgothic"/>
              </a:rPr>
              <a:t>Telescope </a:t>
            </a:r>
            <a:r>
              <a:rPr lang="en-US" sz="24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sgothic"/>
              </a:rPr>
              <a:t>Support</a:t>
            </a:r>
          </a:p>
          <a:p>
            <a:pPr>
              <a:lnSpc>
                <a:spcPct val="100000"/>
              </a:lnSpc>
            </a:pPr>
            <a:r>
              <a:rPr lang="en-US" sz="24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sgothic"/>
              </a:rPr>
              <a:t>portal: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sgothic"/>
              </a:rPr>
              <a:t> </a:t>
            </a:r>
            <a:r>
              <a:rPr lang="en-US" sz="2400" b="0" strike="noStrike" spc="-1" dirty="0" smtClean="0">
                <a:solidFill>
                  <a:srgbClr val="5B9BD5"/>
                </a:solidFill>
                <a:uFill>
                  <a:solidFill>
                    <a:srgbClr val="FFFFFF"/>
                  </a:solidFill>
                </a:uFill>
                <a:latin typeface="Arial"/>
                <a:ea typeface="msgothic"/>
              </a:rPr>
              <a:t>http</a:t>
            </a:r>
            <a:r>
              <a:rPr lang="en-US" sz="2400" b="0" strike="noStrike" spc="-1" dirty="0">
                <a:solidFill>
                  <a:srgbClr val="5B9BD5"/>
                </a:solidFill>
                <a:uFill>
                  <a:solidFill>
                    <a:srgbClr val="FFFFFF"/>
                  </a:solidFill>
                </a:uFill>
                <a:latin typeface="Arial"/>
                <a:ea typeface="msgothic"/>
              </a:rPr>
              <a:t>://</a:t>
            </a:r>
            <a:r>
              <a:rPr lang="en-US" sz="2400" b="0" strike="noStrike" spc="-1" dirty="0" smtClean="0">
                <a:solidFill>
                  <a:srgbClr val="5B9BD5"/>
                </a:solidFill>
                <a:uFill>
                  <a:solidFill>
                    <a:srgbClr val="FFFFFF"/>
                  </a:solidFill>
                </a:uFill>
                <a:latin typeface="Arial"/>
                <a:ea typeface="msgothic"/>
              </a:rPr>
              <a:t>telescopes.desy.de</a:t>
            </a:r>
          </a:p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sgothic"/>
              </a:rPr>
              <a:t>contact</a:t>
            </a:r>
            <a:r>
              <a:rPr lang="en-US" sz="2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sgothic"/>
              </a:rPr>
              <a:t>: </a:t>
            </a:r>
            <a:r>
              <a:rPr lang="en-US" sz="2400" spc="-1" dirty="0" smtClean="0">
                <a:solidFill>
                  <a:srgbClr val="5B9BD5"/>
                </a:solidFill>
                <a:uFill>
                  <a:solidFill>
                    <a:srgbClr val="FFFFFF"/>
                  </a:solidFill>
                </a:uFill>
                <a:latin typeface="Arial"/>
                <a:ea typeface="msgothic"/>
              </a:rPr>
              <a:t>telescope-coor@desy.de</a:t>
            </a: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5897881" y="4207562"/>
            <a:ext cx="3165072" cy="2071862"/>
          </a:xfrm>
          <a:prstGeom prst="rect">
            <a:avLst/>
          </a:prstGeom>
          <a:ln>
            <a:noFill/>
          </a:ln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736622"/>
              </p:ext>
            </p:extLst>
          </p:nvPr>
        </p:nvGraphicFramePr>
        <p:xfrm>
          <a:off x="126720" y="1578945"/>
          <a:ext cx="5691150" cy="2480364"/>
        </p:xfrm>
        <a:graphic>
          <a:graphicData uri="http://schemas.openxmlformats.org/drawingml/2006/table">
            <a:tbl>
              <a:tblPr firstRow="1" bandRow="1"/>
              <a:tblGrid>
                <a:gridCol w="581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73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8520"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Arial" pitchFamily="34"/>
                          <a:ea typeface="Gothic" pitchFamily="2"/>
                          <a:cs typeface="Tahoma" pitchFamily="2"/>
                        </a:rPr>
                        <a:t>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Arial" pitchFamily="34"/>
                          <a:ea typeface="Gothic" pitchFamily="2"/>
                          <a:cs typeface="Tahoma" pitchFamily="2"/>
                        </a:rPr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Arial" pitchFamily="34"/>
                          <a:ea typeface="Gothic" pitchFamily="2"/>
                          <a:cs typeface="Tahoma" pitchFamily="2"/>
                        </a:rPr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Arial" pitchFamily="34"/>
                          <a:ea typeface="Gothic" pitchFamily="2"/>
                          <a:cs typeface="Tahoma" pitchFamily="2"/>
                        </a:rPr>
                        <a:t>Funded 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Arial" pitchFamily="34"/>
                          <a:ea typeface="Gothic" pitchFamily="2"/>
                          <a:cs typeface="Tahoma" pitchFamily="2"/>
                        </a:rPr>
                        <a:t>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04"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 dirty="0" smtClean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AIDA </a:t>
                      </a:r>
                      <a:r>
                        <a:rPr lang="en-US" sz="1400" b="1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Telescope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CERN 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EUDET/AIDA FP6/7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en-US" sz="1400" b="0" i="0" u="none" strike="noStrike" dirty="0">
                        <a:ln>
                          <a:noFill/>
                        </a:ln>
                        <a:latin typeface="Arial" pitchFamily="34"/>
                        <a:cs typeface="Tahoma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520"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ANEMONE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Bonn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U Bonn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2011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520"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ACONITE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CERN 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2012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520"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DATURA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DESY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DESY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2012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520"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CALADIUM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Fermilab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Carleton 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2013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8520"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DURANTA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DESY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DESY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2015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240"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1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AZALEA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CERN 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 dirty="0" smtClean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AIDA-2020</a:t>
                      </a:r>
                      <a:endParaRPr lang="en-US" sz="1400" b="0" i="0" u="none" strike="noStrike" dirty="0">
                        <a:ln>
                          <a:noFill/>
                        </a:ln>
                        <a:latin typeface="Arial" pitchFamily="34"/>
                        <a:ea typeface="Gothic" pitchFamily="2"/>
                        <a:cs typeface="Tahoma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/>
                      </a:pPr>
                      <a:r>
                        <a:rPr lang="en-US" sz="1400" b="0" i="0" u="none" strike="noStrike" dirty="0">
                          <a:ln>
                            <a:noFill/>
                          </a:ln>
                          <a:latin typeface="Arial" pitchFamily="34"/>
                          <a:ea typeface="Gothic" pitchFamily="2"/>
                          <a:cs typeface="Tahoma" pitchFamily="2"/>
                        </a:rPr>
                        <a:t>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Text Placeholder 1"/>
          <p:cNvSpPr txBox="1">
            <a:spLocks/>
          </p:cNvSpPr>
          <p:nvPr/>
        </p:nvSpPr>
        <p:spPr>
          <a:xfrm>
            <a:off x="5897881" y="1500214"/>
            <a:ext cx="3165072" cy="21116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3525" indent="-263525">
              <a:lnSpc>
                <a:spcPct val="110000"/>
              </a:lnSpc>
              <a:spcBef>
                <a:spcPts val="0"/>
              </a:spcBef>
              <a:buSzPct val="110000"/>
            </a:pPr>
            <a:r>
              <a:rPr lang="en-US" sz="2400" b="1" dirty="0" smtClean="0">
                <a:solidFill>
                  <a:srgbClr val="000000"/>
                </a:solidFill>
              </a:rPr>
              <a:t>Users can go to different test beam facilities and use the same beam tracking infrastructure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20735" y="1146636"/>
            <a:ext cx="39031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EUDET-type beam telescope family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149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/>
              <a:t>Dimitra Tsionou (DESY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>
                <a:solidFill>
                  <a:srgbClr val="FFFFFF"/>
                </a:solidFill>
              </a:rPr>
              <a:pPr/>
              <a:t>8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556800" y="33563"/>
            <a:ext cx="5587200" cy="1077238"/>
          </a:xfrm>
        </p:spPr>
        <p:txBody>
          <a:bodyPr>
            <a:normAutofit/>
          </a:bodyPr>
          <a:lstStyle/>
          <a:p>
            <a:r>
              <a:rPr lang="en-GB" dirty="0"/>
              <a:t>Task 15.3</a:t>
            </a:r>
            <a:r>
              <a:rPr lang="en-GB" dirty="0" smtClean="0"/>
              <a:t>: Improvements </a:t>
            </a:r>
            <a:r>
              <a:rPr lang="en-GB" dirty="0"/>
              <a:t>of the DESY test beam infrastructure </a:t>
            </a:r>
          </a:p>
        </p:txBody>
      </p:sp>
      <p:sp>
        <p:nvSpPr>
          <p:cNvPr id="10" name="CustomShape 2"/>
          <p:cNvSpPr/>
          <p:nvPr/>
        </p:nvSpPr>
        <p:spPr>
          <a:xfrm>
            <a:off x="139244" y="1202130"/>
            <a:ext cx="5485854" cy="5056639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/>
          <a:p>
            <a:pPr marL="720">
              <a:buClr>
                <a:srgbClr val="000000"/>
              </a:buClr>
              <a:defRPr/>
            </a:pPr>
            <a:r>
              <a:rPr lang="en-US" sz="2800" kern="0" spc="-1" dirty="0" smtClean="0">
                <a:solidFill>
                  <a:srgbClr val="2326A5"/>
                </a:solidFill>
                <a:uFill>
                  <a:solidFill>
                    <a:srgbClr val="FFFFFF"/>
                  </a:solidFill>
                </a:uFill>
              </a:rPr>
              <a:t>WP15.3.1: External </a:t>
            </a:r>
            <a:r>
              <a:rPr lang="en-US" sz="2800" kern="0" spc="-1" dirty="0">
                <a:solidFill>
                  <a:srgbClr val="2326A5"/>
                </a:solidFill>
                <a:uFill>
                  <a:solidFill>
                    <a:srgbClr val="FFFFFF"/>
                  </a:solidFill>
                </a:uFill>
              </a:rPr>
              <a:t>silicon </a:t>
            </a:r>
            <a:r>
              <a:rPr lang="en-US" sz="2800" kern="0" spc="-1" dirty="0" smtClean="0">
                <a:solidFill>
                  <a:srgbClr val="2326A5"/>
                </a:solidFill>
                <a:uFill>
                  <a:solidFill>
                    <a:srgbClr val="FFFFFF"/>
                  </a:solidFill>
                </a:uFill>
              </a:rPr>
              <a:t>tracker </a:t>
            </a:r>
            <a:r>
              <a:rPr lang="en-GB" sz="2800" kern="0" spc="-1" dirty="0" smtClean="0">
                <a:solidFill>
                  <a:srgbClr val="2326A5"/>
                </a:solidFill>
                <a:uFill>
                  <a:solidFill>
                    <a:srgbClr val="FFFFFF"/>
                  </a:solidFill>
                </a:uFill>
              </a:rPr>
              <a:t>for </a:t>
            </a:r>
            <a:r>
              <a:rPr lang="en-GB" sz="2800" kern="0" spc="-1" dirty="0">
                <a:solidFill>
                  <a:srgbClr val="2326A5"/>
                </a:solidFill>
                <a:uFill>
                  <a:solidFill>
                    <a:srgbClr val="FFFFFF"/>
                  </a:solidFill>
                </a:uFill>
              </a:rPr>
              <a:t>1T magnet in the DESY test </a:t>
            </a:r>
            <a:r>
              <a:rPr lang="en-GB" sz="2800" kern="0" spc="-1" dirty="0" smtClean="0">
                <a:solidFill>
                  <a:srgbClr val="2326A5"/>
                </a:solidFill>
                <a:uFill>
                  <a:solidFill>
                    <a:srgbClr val="FFFFFF"/>
                  </a:solidFill>
                </a:uFill>
              </a:rPr>
              <a:t>beam</a:t>
            </a:r>
          </a:p>
          <a:p>
            <a:pPr marL="720">
              <a:buClr>
                <a:srgbClr val="000000"/>
              </a:buClr>
              <a:defRPr/>
            </a:pPr>
            <a:endParaRPr lang="en-US" kern="0" spc="-1" dirty="0">
              <a:solidFill>
                <a:srgbClr val="2326A5"/>
              </a:solidFill>
              <a:uFill>
                <a:solidFill>
                  <a:srgbClr val="FFFFFF"/>
                </a:solidFill>
              </a:uFill>
            </a:endParaRPr>
          </a:p>
          <a:p>
            <a:pPr marL="446088" lvl="1" indent="-263525">
              <a:spcAft>
                <a:spcPts val="600"/>
              </a:spcAft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KPiX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chip will be used to read out the Silicon sensors</a:t>
            </a:r>
          </a:p>
          <a:p>
            <a:pPr marL="446088" lvl="1" indent="-263525">
              <a:spcAft>
                <a:spcPts val="600"/>
              </a:spcAft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DAQ hardware and software setup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already at DESY</a:t>
            </a:r>
          </a:p>
          <a:p>
            <a:pPr marL="446088" lvl="1" indent="-263525">
              <a:spcAft>
                <a:spcPts val="600"/>
              </a:spcAft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Sensors that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fulfil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the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required characteristics (spatial resolution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&lt;10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 panose="05050102010706020507" pitchFamily="18" charset="2"/>
              </a:rPr>
              <a:t>m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m)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have been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identified</a:t>
            </a:r>
          </a:p>
          <a:p>
            <a:pPr marL="446088" lvl="1" indent="-263525">
              <a:spcAft>
                <a:spcPts val="600"/>
              </a:spcAft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Requirements severely limit sensor choice</a:t>
            </a:r>
            <a:endParaRPr lang="en-GB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446088" lvl="1" indent="-263525">
              <a:spcAft>
                <a:spcPts val="600"/>
              </a:spcAft>
              <a:buClr>
                <a:srgbClr val="000000"/>
              </a:buClr>
              <a:buSzPct val="75000"/>
              <a:buFont typeface="Symbol" charset="2"/>
              <a:buChar char=""/>
              <a:defRPr/>
            </a:pPr>
            <a:r>
              <a:rPr lang="en-GB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DESY has placed an order </a:t>
            </a:r>
            <a:r>
              <a:rPr lang="en-GB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Mid November 2016 with </a:t>
            </a:r>
            <a:r>
              <a:rPr lang="en-GB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Hamamatsu for a production of 25 Silicon strip sensors</a:t>
            </a:r>
          </a:p>
          <a:p>
            <a:pPr marL="925513" lvl="2" indent="-285750">
              <a:spcAft>
                <a:spcPts val="1200"/>
              </a:spcAft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en-GB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Total cost </a:t>
            </a:r>
            <a:r>
              <a:rPr lang="en-GB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49K </a:t>
            </a:r>
            <a:r>
              <a:rPr lang="en-GB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(including NRE mask cost and production of 25 sensors</a:t>
            </a:r>
            <a:r>
              <a:rPr lang="en-GB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)</a:t>
            </a:r>
          </a:p>
          <a:p>
            <a:pPr marL="925513" lvl="2" indent="-285750">
              <a:spcAft>
                <a:spcPts val="1200"/>
              </a:spcAft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en-GB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Lengthy process beyond our control</a:t>
            </a:r>
            <a:endParaRPr lang="en-GB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925513" lvl="2" indent="-285750">
              <a:buClr>
                <a:srgbClr val="000000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en-GB" sz="16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Confirmed delivery date: end of July 2017</a:t>
            </a:r>
          </a:p>
          <a:p>
            <a:pPr marL="639763" lvl="2">
              <a:buClr>
                <a:srgbClr val="000000"/>
              </a:buClr>
              <a:buSzPct val="110000"/>
              <a:defRPr/>
            </a:pP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653488" y="1359027"/>
            <a:ext cx="3388887" cy="3289173"/>
            <a:chOff x="5653488" y="3099115"/>
            <a:chExt cx="3388887" cy="3289173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5985491" y="3383695"/>
              <a:ext cx="1969789" cy="1789"/>
            </a:xfrm>
            <a:prstGeom prst="line">
              <a:avLst/>
            </a:prstGeom>
            <a:noFill/>
            <a:ln w="18360" cap="flat">
              <a:solidFill>
                <a:srgbClr val="0093D9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srgbClr val="171A6C"/>
                </a:solidFill>
              </a:endParaRPr>
            </a:p>
          </p:txBody>
        </p: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6661775" y="3099115"/>
              <a:ext cx="617219" cy="28458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tIns="25780" rIns="0" bIns="0"/>
            <a:lstStyle>
              <a:lvl1pPr marL="431800" indent="-323850">
                <a:tabLst>
                  <a:tab pos="447675" algn="l"/>
                  <a:tab pos="8953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447675" algn="l"/>
                  <a:tab pos="8953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447675" algn="l"/>
                  <a:tab pos="8953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447675" algn="l"/>
                  <a:tab pos="8953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447675" algn="l"/>
                  <a:tab pos="8953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767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7675" algn="l"/>
                  <a:tab pos="8953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767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7675" algn="l"/>
                  <a:tab pos="8953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767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7675" algn="l"/>
                  <a:tab pos="8953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767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7675" algn="l"/>
                  <a:tab pos="8953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>
                <a:spcBef>
                  <a:spcPts val="1288"/>
                </a:spcBef>
                <a:buSzPct val="45000"/>
                <a:buFont typeface="Wingdings" panose="05000000000000000000" pitchFamily="2" charset="2"/>
                <a:buNone/>
              </a:pPr>
              <a:r>
                <a:rPr lang="en-US" altLang="en-US" sz="1400" dirty="0">
                  <a:solidFill>
                    <a:srgbClr val="0093D9"/>
                  </a:solidFill>
                </a:rPr>
                <a:t>10 cm</a:t>
              </a:r>
            </a:p>
          </p:txBody>
        </p:sp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3488" y="3472311"/>
              <a:ext cx="3388887" cy="2134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7" name="Text Placeholder 7"/>
            <p:cNvSpPr txBox="1">
              <a:spLocks/>
            </p:cNvSpPr>
            <p:nvPr/>
          </p:nvSpPr>
          <p:spPr>
            <a:xfrm>
              <a:off x="7519482" y="6062848"/>
              <a:ext cx="658460" cy="3254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10000"/>
            </a:bodyPr>
            <a:lstStyle>
              <a:lvl1pPr marL="171446" indent="-171446" algn="l" defTabSz="685783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3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28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20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12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03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795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686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57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dirty="0" smtClean="0">
                  <a:solidFill>
                    <a:srgbClr val="171A6C"/>
                  </a:solidFill>
                </a:rPr>
                <a:t>KPiX</a:t>
              </a:r>
              <a:endParaRPr lang="en-US" dirty="0">
                <a:solidFill>
                  <a:srgbClr val="171A6C"/>
                </a:solidFill>
              </a:endParaRPr>
            </a:p>
          </p:txBody>
        </p:sp>
        <p:sp>
          <p:nvSpPr>
            <p:cNvPr id="18" name="Text Placeholder 8"/>
            <p:cNvSpPr txBox="1">
              <a:spLocks/>
            </p:cNvSpPr>
            <p:nvPr/>
          </p:nvSpPr>
          <p:spPr>
            <a:xfrm>
              <a:off x="5673094" y="6042529"/>
              <a:ext cx="1596260" cy="3254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10000"/>
            </a:bodyPr>
            <a:lstStyle>
              <a:lvl1pPr marL="171446" indent="-171446" algn="l" defTabSz="685783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3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28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20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12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03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795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686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57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dirty="0" smtClean="0">
                  <a:solidFill>
                    <a:srgbClr val="171A6C"/>
                  </a:solidFill>
                </a:rPr>
                <a:t>Si strip sensor</a:t>
              </a:r>
              <a:endParaRPr lang="en-US" dirty="0">
                <a:solidFill>
                  <a:srgbClr val="171A6C"/>
                </a:solidFill>
              </a:endParaRPr>
            </a:p>
          </p:txBody>
        </p:sp>
        <p:sp>
          <p:nvSpPr>
            <p:cNvPr id="19" name="Straight Connector 18"/>
            <p:cNvSpPr/>
            <p:nvPr/>
          </p:nvSpPr>
          <p:spPr>
            <a:xfrm flipH="1">
              <a:off x="6456219" y="5312679"/>
              <a:ext cx="66071" cy="7211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endParaRPr>
            </a:p>
          </p:txBody>
        </p:sp>
        <p:sp>
          <p:nvSpPr>
            <p:cNvPr id="20" name="Straight Connector 19"/>
            <p:cNvSpPr/>
            <p:nvPr/>
          </p:nvSpPr>
          <p:spPr>
            <a:xfrm>
              <a:off x="6456220" y="4692790"/>
              <a:ext cx="1227960" cy="134099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endParaRPr>
            </a:p>
          </p:txBody>
        </p:sp>
        <p:sp>
          <p:nvSpPr>
            <p:cNvPr id="21" name="Straight Connector 20"/>
            <p:cNvSpPr/>
            <p:nvPr/>
          </p:nvSpPr>
          <p:spPr>
            <a:xfrm>
              <a:off x="7487799" y="4605963"/>
              <a:ext cx="290500" cy="138499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endParaRPr>
            </a:p>
          </p:txBody>
        </p:sp>
      </p:grpSp>
      <p:sp>
        <p:nvSpPr>
          <p:cNvPr id="2" name="Right Arrow 1"/>
          <p:cNvSpPr/>
          <p:nvPr/>
        </p:nvSpPr>
        <p:spPr>
          <a:xfrm>
            <a:off x="5560235" y="5394307"/>
            <a:ext cx="674703" cy="43500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10011" y="5288643"/>
            <a:ext cx="2548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Delay of MS59 (M24) inevitable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4882718" y="4964853"/>
            <a:ext cx="417251" cy="1293915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851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290180"/>
            <a:ext cx="4352841" cy="48886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Having the tracking sensor so late is an issue</a:t>
            </a:r>
          </a:p>
          <a:p>
            <a:r>
              <a:rPr lang="en-US" b="1" dirty="0" smtClean="0"/>
              <a:t>But:</a:t>
            </a:r>
            <a:endParaRPr lang="en-US" b="1" dirty="0" smtClean="0"/>
          </a:p>
          <a:p>
            <a:pPr lvl="1"/>
            <a:r>
              <a:rPr lang="en-US" dirty="0" smtClean="0"/>
              <a:t>we already have a KPiX plus an ECAL </a:t>
            </a:r>
            <a:r>
              <a:rPr lang="en-US" dirty="0" smtClean="0"/>
              <a:t>sensor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smtClean="0"/>
              <a:t>DAQ-wise </a:t>
            </a:r>
            <a:r>
              <a:rPr lang="en-US" dirty="0" smtClean="0"/>
              <a:t>identical</a:t>
            </a:r>
          </a:p>
          <a:p>
            <a:pPr lvl="1"/>
            <a:r>
              <a:rPr lang="en-US" dirty="0" smtClean="0"/>
              <a:t>using this for </a:t>
            </a:r>
            <a:r>
              <a:rPr lang="en-US" dirty="0" smtClean="0"/>
              <a:t>development </a:t>
            </a:r>
            <a:r>
              <a:rPr lang="en-US" dirty="0" smtClean="0"/>
              <a:t>&amp; DAQ </a:t>
            </a:r>
            <a:r>
              <a:rPr lang="en-US" dirty="0" smtClean="0"/>
              <a:t>integration </a:t>
            </a:r>
            <a:endParaRPr lang="en-US" dirty="0" smtClean="0"/>
          </a:p>
          <a:p>
            <a:pPr lvl="1"/>
            <a:r>
              <a:rPr lang="en-US" dirty="0" smtClean="0"/>
              <a:t>beam test in May at DESY</a:t>
            </a:r>
          </a:p>
          <a:p>
            <a:r>
              <a:rPr lang="en-US" dirty="0" smtClean="0"/>
              <a:t>other components status:</a:t>
            </a:r>
          </a:p>
          <a:p>
            <a:pPr lvl="1"/>
            <a:r>
              <a:rPr lang="en-US" dirty="0" smtClean="0"/>
              <a:t>mechanical structures (“cassettes”) are currently being designed after successful thermal tests</a:t>
            </a:r>
          </a:p>
          <a:p>
            <a:pPr lvl="1"/>
            <a:r>
              <a:rPr lang="en-US" dirty="0" smtClean="0"/>
              <a:t>power supply system has been decided, will be ordered soon</a:t>
            </a:r>
          </a:p>
          <a:p>
            <a:r>
              <a:rPr lang="en-US" dirty="0" smtClean="0"/>
              <a:t>DAQ &amp; EUDAQ2 </a:t>
            </a:r>
            <a:r>
              <a:rPr lang="en-US" dirty="0" smtClean="0"/>
              <a:t>integration:</a:t>
            </a:r>
            <a:endParaRPr lang="en-US" dirty="0" smtClean="0"/>
          </a:p>
          <a:p>
            <a:pPr lvl="1"/>
            <a:r>
              <a:rPr lang="en-US" dirty="0" smtClean="0"/>
              <a:t>new Postdoc starts April 1</a:t>
            </a:r>
            <a:r>
              <a:rPr lang="en-US" baseline="30000" dirty="0" smtClean="0"/>
              <a:t>st</a:t>
            </a:r>
          </a:p>
          <a:p>
            <a:pPr lvl="1"/>
            <a:r>
              <a:rPr lang="en-US" dirty="0" smtClean="0"/>
              <a:t>close collaboration with WP5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b="1" dirty="0"/>
              <a:t>Dimitra Tsionou (DESY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545366" y="1331921"/>
            <a:ext cx="4512413" cy="2537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68435" y="3948053"/>
            <a:ext cx="3259635" cy="233007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3556800" y="33563"/>
            <a:ext cx="5587200" cy="1077238"/>
          </a:xfrm>
        </p:spPr>
        <p:txBody>
          <a:bodyPr>
            <a:normAutofit/>
          </a:bodyPr>
          <a:lstStyle/>
          <a:p>
            <a:r>
              <a:rPr lang="en-GB" dirty="0"/>
              <a:t>Task 15.3</a:t>
            </a:r>
            <a:r>
              <a:rPr lang="en-GB" dirty="0" smtClean="0"/>
              <a:t>: Improvements </a:t>
            </a:r>
            <a:r>
              <a:rPr lang="en-GB" dirty="0"/>
              <a:t>of the DESY test beam infrastructure </a:t>
            </a:r>
          </a:p>
        </p:txBody>
      </p:sp>
    </p:spTree>
    <p:extLst>
      <p:ext uri="{BB962C8B-B14F-4D97-AF65-F5344CB8AC3E}">
        <p14:creationId xmlns:p14="http://schemas.microsoft.com/office/powerpoint/2010/main" val="20911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IDA-2020">
    <a:dk1>
      <a:srgbClr val="171A6C"/>
    </a:dk1>
    <a:lt1>
      <a:srgbClr val="FFFFFF"/>
    </a:lt1>
    <a:dk2>
      <a:srgbClr val="FFFFFF"/>
    </a:dk2>
    <a:lt2>
      <a:srgbClr val="FFFFFF"/>
    </a:lt2>
    <a:accent1>
      <a:srgbClr val="171A6C"/>
    </a:accent1>
    <a:accent2>
      <a:srgbClr val="4246D6"/>
    </a:accent2>
    <a:accent3>
      <a:srgbClr val="8789E5"/>
    </a:accent3>
    <a:accent4>
      <a:srgbClr val="C0C2F1"/>
    </a:accent4>
    <a:accent5>
      <a:srgbClr val="F2B53C"/>
    </a:accent5>
    <a:accent6>
      <a:srgbClr val="F9DDA5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610</TotalTime>
  <Words>2727</Words>
  <Application>Microsoft Office PowerPoint</Application>
  <PresentationFormat>On-screen Show (4:3)</PresentationFormat>
  <Paragraphs>526</Paragraphs>
  <Slides>34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Microsoft YaHei</vt:lpstr>
      <vt:lpstr>MS Gothic</vt:lpstr>
      <vt:lpstr>Arial</vt:lpstr>
      <vt:lpstr>Calibri</vt:lpstr>
      <vt:lpstr>Calibri Light</vt:lpstr>
      <vt:lpstr>Gothic</vt:lpstr>
      <vt:lpstr>msgothic</vt:lpstr>
      <vt:lpstr>Symbol</vt:lpstr>
      <vt:lpstr>Tahoma</vt:lpstr>
      <vt:lpstr>Wingdings</vt:lpstr>
      <vt:lpstr>Office Theme</vt:lpstr>
      <vt:lpstr>Graph</vt:lpstr>
      <vt:lpstr>WP15 Report Upgrade of beam and irradiation test infrastructure</vt:lpstr>
      <vt:lpstr>WP 15 Structure</vt:lpstr>
      <vt:lpstr>WP 15 Session (Tue. Afternoon)</vt:lpstr>
      <vt:lpstr>Milestones &amp; Deliverables</vt:lpstr>
      <vt:lpstr>Task 15.1:  Scientific Coordination</vt:lpstr>
      <vt:lpstr>Task 15.2: Telescope for the CERN PS</vt:lpstr>
      <vt:lpstr>Task 15.2: EUDET-Style Telescopes around the World</vt:lpstr>
      <vt:lpstr>Task 15.3: Improvements of the DESY test beam infrastructure </vt:lpstr>
      <vt:lpstr>Task 15.3: Improvements of the DESY test beam infrastructure </vt:lpstr>
      <vt:lpstr>Task 15.3: Improvements of the DESY test beam infrastructure </vt:lpstr>
      <vt:lpstr>Task 15.3: Improvements of the DESY test beam infrastructure </vt:lpstr>
      <vt:lpstr>Task 15.4: Improvements of the test beam infrastructure at LNF</vt:lpstr>
      <vt:lpstr>Task 15.4: Civil Engineering</vt:lpstr>
      <vt:lpstr>Task 15.4: Status April 2017</vt:lpstr>
      <vt:lpstr>Task 15.4: Impact on D15.4</vt:lpstr>
      <vt:lpstr>Task 15.5: Improvements of the infrastructure for irradiation tests</vt:lpstr>
      <vt:lpstr>Task 15.5: JSI TRIGA Reactor Transport System</vt:lpstr>
      <vt:lpstr>Task 15.5: JSI Channel Commissioning Measurements </vt:lpstr>
      <vt:lpstr>Task 15.5: CERN Proton Facility</vt:lpstr>
      <vt:lpstr> Task 15.5: CERN Proton Facility Samples Manager </vt:lpstr>
      <vt:lpstr> Task 15.5: CERN Proton Facility Samples Manager </vt:lpstr>
      <vt:lpstr> Task 15.5: CERN Proton Facility Samples Manager </vt:lpstr>
      <vt:lpstr> Task 15.5: CERN Proton Facility Samples Manager </vt:lpstr>
      <vt:lpstr>Task 15.5: CERN Proton Facility Irradiation Facilities Database</vt:lpstr>
      <vt:lpstr>Task 15.5: CERN Proton Facility Irradiation Facilities Database</vt:lpstr>
      <vt:lpstr>Task 15.5: CERN Proton Facility Irradiation Facilities Database</vt:lpstr>
      <vt:lpstr>Task 15.5: CERN Proton Facility Irradiation Facilities Database</vt:lpstr>
      <vt:lpstr>Task 15.5: CERN Proton Facility - Contactless fluence monitor </vt:lpstr>
      <vt:lpstr>Task 15.5: Cold Irradiations at Birmingham Facility – LN2 Cooling</vt:lpstr>
      <vt:lpstr>Task 15.5: GIF++ Gas System Upgrade </vt:lpstr>
      <vt:lpstr>Task 15.5: GIF++ Gas System Upgrade </vt:lpstr>
      <vt:lpstr>Task 15.5: GIF++ Facility Upgrade</vt:lpstr>
      <vt:lpstr>Task 15.5: GIF++ Facility Upgrade</vt:lpstr>
      <vt:lpstr>AIDA-2020 WP 15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Federico Ravotti</cp:lastModifiedBy>
  <cp:revision>270</cp:revision>
  <dcterms:created xsi:type="dcterms:W3CDTF">2015-04-17T13:06:14Z</dcterms:created>
  <dcterms:modified xsi:type="dcterms:W3CDTF">2017-04-06T08:27:13Z</dcterms:modified>
</cp:coreProperties>
</file>