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351" r:id="rId2"/>
    <p:sldId id="352" r:id="rId3"/>
    <p:sldId id="358" r:id="rId4"/>
    <p:sldId id="397" r:id="rId5"/>
    <p:sldId id="368" r:id="rId6"/>
    <p:sldId id="366" r:id="rId7"/>
    <p:sldId id="367" r:id="rId8"/>
    <p:sldId id="416" r:id="rId9"/>
    <p:sldId id="369" r:id="rId10"/>
    <p:sldId id="408" r:id="rId11"/>
    <p:sldId id="370" r:id="rId12"/>
    <p:sldId id="371" r:id="rId13"/>
    <p:sldId id="372" r:id="rId14"/>
    <p:sldId id="406" r:id="rId15"/>
    <p:sldId id="373" r:id="rId16"/>
    <p:sldId id="374" r:id="rId17"/>
    <p:sldId id="409" r:id="rId18"/>
    <p:sldId id="410" r:id="rId19"/>
    <p:sldId id="411" r:id="rId20"/>
    <p:sldId id="412" r:id="rId21"/>
    <p:sldId id="383" r:id="rId22"/>
    <p:sldId id="382" r:id="rId23"/>
    <p:sldId id="414" r:id="rId24"/>
    <p:sldId id="413" r:id="rId25"/>
    <p:sldId id="384" r:id="rId26"/>
    <p:sldId id="388" r:id="rId27"/>
    <p:sldId id="417" r:id="rId28"/>
    <p:sldId id="385" r:id="rId29"/>
    <p:sldId id="386" r:id="rId30"/>
    <p:sldId id="418" r:id="rId31"/>
    <p:sldId id="389" r:id="rId32"/>
    <p:sldId id="419" r:id="rId33"/>
    <p:sldId id="390" r:id="rId34"/>
    <p:sldId id="403" r:id="rId35"/>
    <p:sldId id="401" r:id="rId36"/>
    <p:sldId id="402" r:id="rId37"/>
    <p:sldId id="404" r:id="rId38"/>
    <p:sldId id="405" r:id="rId39"/>
    <p:sldId id="391" r:id="rId40"/>
    <p:sldId id="400" r:id="rId41"/>
    <p:sldId id="394" r:id="rId42"/>
    <p:sldId id="396" r:id="rId43"/>
    <p:sldId id="359" r:id="rId44"/>
    <p:sldId id="360" r:id="rId45"/>
    <p:sldId id="361" r:id="rId46"/>
    <p:sldId id="362" r:id="rId47"/>
  </p:sldIdLst>
  <p:sldSz cx="9902825" cy="6858000"/>
  <p:notesSz cx="7315200" cy="96012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>
          <p15:clr>
            <a:srgbClr val="A4A3A4"/>
          </p15:clr>
        </p15:guide>
        <p15:guide id="2" pos="30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C0C0C0"/>
    <a:srgbClr val="2326A5"/>
    <a:srgbClr val="CC3300"/>
    <a:srgbClr val="0066FF"/>
    <a:srgbClr val="FF99CC"/>
    <a:srgbClr val="336699"/>
    <a:srgbClr val="FF3399"/>
    <a:srgbClr val="99FF99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13" autoAdjust="0"/>
    <p:restoredTop sz="94660" autoAdjust="0"/>
  </p:normalViewPr>
  <p:slideViewPr>
    <p:cSldViewPr snapToGrid="0">
      <p:cViewPr varScale="1">
        <p:scale>
          <a:sx n="87" d="100"/>
          <a:sy n="87" d="100"/>
        </p:scale>
        <p:origin x="514" y="82"/>
      </p:cViewPr>
      <p:guideLst>
        <p:guide orient="horz" pos="2136"/>
        <p:guide pos="30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2436" y="1914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575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25913" y="0"/>
            <a:ext cx="315753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15 giugno 2000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3363"/>
            <a:ext cx="315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The data storage challenge for LHC-   Part I - The technology 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25913" y="9123363"/>
            <a:ext cx="3157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fld id="{6D935D80-5D68-440B-B526-2FC7CC618A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103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397250" y="9123363"/>
            <a:ext cx="357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953" tIns="47978" rIns="95953" bIns="47978" anchor="ctr">
            <a:spAutoFit/>
          </a:bodyPr>
          <a:lstStyle/>
          <a:p>
            <a:pPr algn="ctr" defTabSz="952500">
              <a:spcBef>
                <a:spcPct val="50000"/>
              </a:spcBef>
              <a:defRPr/>
            </a:pPr>
            <a:fld id="{6377C7EA-6A71-47BC-B683-DDBF051FD2B7}" type="slidenum">
              <a:rPr lang="en-GB" sz="1000" b="0">
                <a:solidFill>
                  <a:schemeClr val="tx1"/>
                </a:solidFill>
                <a:latin typeface="Times New Roman" pitchFamily="18" charset="0"/>
              </a:rPr>
              <a:pPr algn="ctr" defTabSz="952500">
                <a:spcBef>
                  <a:spcPct val="50000"/>
                </a:spcBef>
                <a:defRPr/>
              </a:pPr>
              <a:t>‹#›</a:t>
            </a:fld>
            <a:endParaRPr lang="en-GB" sz="10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6721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6"/>
          <p:cNvSpPr>
            <a:spLocks noChangeArrowheads="1"/>
          </p:cNvSpPr>
          <p:nvPr/>
        </p:nvSpPr>
        <p:spPr bwMode="auto">
          <a:xfrm>
            <a:off x="7140575" y="6483350"/>
            <a:ext cx="2392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  <a:defRPr/>
            </a:pPr>
            <a:r>
              <a:rPr lang="en-US" sz="1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SDT, IL</a:t>
            </a:r>
            <a:endParaRPr lang="en-US" sz="1000" b="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  <a:ln>
            <a:noFill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7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59125" y="6437313"/>
            <a:ext cx="3048000" cy="28733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dt" sz="quarter" idx="11"/>
          </p:nvPr>
        </p:nvSpPr>
        <p:spPr>
          <a:xfrm>
            <a:off x="341313" y="6435725"/>
            <a:ext cx="1844675" cy="285750"/>
          </a:xfrm>
        </p:spPr>
        <p:txBody>
          <a:bodyPr/>
          <a:lstStyle>
            <a:lvl1pPr>
              <a:defRPr sz="1000"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smtClean="0"/>
              <a:t>                SDT, IL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4913" y="0"/>
            <a:ext cx="2347912" cy="6315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0"/>
            <a:ext cx="6892925" cy="6315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smtClean="0"/>
              <a:t>                SDT, IL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313" y="0"/>
            <a:ext cx="7148512" cy="984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smtClean="0"/>
              <a:t>                SDT, IL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3748" y="0"/>
            <a:ext cx="6661900" cy="114043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417834"/>
            <a:ext cx="8863012" cy="489724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009" y="6608275"/>
            <a:ext cx="8421687" cy="179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smtClean="0"/>
              <a:t>                SDT, IL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smtClean="0"/>
              <a:t>                SDT, IL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smtClean="0"/>
              <a:t>                SDT, IL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smtClean="0"/>
              <a:t>                SDT, IL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smtClean="0"/>
              <a:t>                SDT, IL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pic>
        <p:nvPicPr>
          <p:cNvPr id="3" name="Picture 10" descr="https://indico.cern.ch/event/382133/picture/13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933858"/>
            <a:ext cx="2491745" cy="652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smtClean="0"/>
              <a:t>                SDT, IL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6" name="AutoShape 2" descr="https://indico.cern.ch/event/382133/picture/13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smtClean="0"/>
              <a:t>                SDT, IL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287363" y="7937"/>
            <a:ext cx="5911417" cy="1168769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254642"/>
            <a:ext cx="8863012" cy="506043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85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6863" y="6678613"/>
            <a:ext cx="8421687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en-GB" dirty="0" smtClean="0"/>
              <a:t>4-7/4/2017    </a:t>
            </a:r>
            <a:r>
              <a:rPr lang="en-US" dirty="0" smtClean="0"/>
              <a:t>		                           AIDA-2 Gas Detectors meeting		                        SDT, IL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7997825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100000"/>
              </a:lnSpc>
              <a:defRPr/>
            </a:pPr>
            <a:fld id="{2207197E-B40F-4BEA-BAC5-CE7B66756C18}" type="slidenum">
              <a:rPr lang="en-US" b="0">
                <a:solidFill>
                  <a:schemeClr val="tx1"/>
                </a:solidFill>
                <a:latin typeface="Comic Sans MS" pitchFamily="66" charset="0"/>
              </a:rPr>
              <a:pPr algn="r" eaLnBrk="1" hangingPunct="1">
                <a:lnSpc>
                  <a:spcPct val="100000"/>
                </a:lnSpc>
                <a:defRPr/>
              </a:pPr>
              <a:t>‹#›</a:t>
            </a:fld>
            <a:endParaRPr lang="en-US" b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92" name="Line 68"/>
          <p:cNvSpPr>
            <a:spLocks noChangeShapeType="1"/>
          </p:cNvSpPr>
          <p:nvPr userDrawn="1"/>
        </p:nvSpPr>
        <p:spPr bwMode="auto">
          <a:xfrm>
            <a:off x="0" y="1168769"/>
            <a:ext cx="9902825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93" name="Line 69"/>
          <p:cNvSpPr>
            <a:spLocks noChangeShapeType="1"/>
          </p:cNvSpPr>
          <p:nvPr userDrawn="1"/>
        </p:nvSpPr>
        <p:spPr bwMode="auto">
          <a:xfrm flipV="1">
            <a:off x="0" y="6472238"/>
            <a:ext cx="99028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2" name="Picture 70" descr="Logo_INFN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10625" y="6515100"/>
            <a:ext cx="6127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2" descr="https://indico.cern.ch/event/382133/picture/13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0" descr="https://indico.cern.ch/event/382133/picture/13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99" y="156289"/>
            <a:ext cx="1995150" cy="522065"/>
          </a:xfrm>
          <a:prstGeom prst="rect">
            <a:avLst/>
          </a:prstGeom>
          <a:solidFill>
            <a:srgbClr val="336699">
              <a:alpha val="10980"/>
            </a:srgbClr>
          </a:solidFill>
          <a:ln w="28575">
            <a:solidFill>
              <a:srgbClr val="0000CC"/>
            </a:solidFill>
          </a:ln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4881" y="256669"/>
            <a:ext cx="1438490" cy="843370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 userDrawn="1"/>
        </p:nvSpPr>
        <p:spPr>
          <a:xfrm>
            <a:off x="8315779" y="49187"/>
            <a:ext cx="1507592" cy="2585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GAS DETECTORS</a:t>
            </a:r>
            <a:endParaRPr lang="en-US" dirty="0">
              <a:solidFill>
                <a:srgbClr val="0000CC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Arial" panose="020B0604020202020204" pitchFamily="34" charset="0"/>
        <a:buChar char="•"/>
        <a:defRPr sz="2000" b="1">
          <a:solidFill>
            <a:srgbClr val="CC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chemeClr val="tx1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7" Type="http://schemas.openxmlformats.org/officeDocument/2006/relationships/image" Target="../media/image41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3" Type="http://schemas.openxmlformats.org/officeDocument/2006/relationships/image" Target="../media/image44.emf"/><Relationship Id="rId7" Type="http://schemas.openxmlformats.org/officeDocument/2006/relationships/image" Target="../media/image48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3" Type="http://schemas.openxmlformats.org/officeDocument/2006/relationships/image" Target="../media/image44.emf"/><Relationship Id="rId7" Type="http://schemas.openxmlformats.org/officeDocument/2006/relationships/image" Target="../media/image48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45.emf"/><Relationship Id="rId9" Type="http://schemas.openxmlformats.org/officeDocument/2006/relationships/image" Target="../media/image1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7" Type="http://schemas.openxmlformats.org/officeDocument/2006/relationships/image" Target="../media/image55.e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emf"/><Relationship Id="rId5" Type="http://schemas.openxmlformats.org/officeDocument/2006/relationships/image" Target="../media/image53.emf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emf"/><Relationship Id="rId3" Type="http://schemas.openxmlformats.org/officeDocument/2006/relationships/image" Target="../media/image51.emf"/><Relationship Id="rId7" Type="http://schemas.openxmlformats.org/officeDocument/2006/relationships/image" Target="../media/image55.e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emf"/><Relationship Id="rId5" Type="http://schemas.openxmlformats.org/officeDocument/2006/relationships/image" Target="../media/image53.emf"/><Relationship Id="rId4" Type="http://schemas.openxmlformats.org/officeDocument/2006/relationships/image" Target="../media/image52.png"/><Relationship Id="rId9" Type="http://schemas.openxmlformats.org/officeDocument/2006/relationships/image" Target="../media/image57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emf"/><Relationship Id="rId3" Type="http://schemas.openxmlformats.org/officeDocument/2006/relationships/image" Target="../media/image59.emf"/><Relationship Id="rId7" Type="http://schemas.openxmlformats.org/officeDocument/2006/relationships/image" Target="../media/image63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7" Type="http://schemas.openxmlformats.org/officeDocument/2006/relationships/image" Target="../media/image72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emf"/><Relationship Id="rId5" Type="http://schemas.openxmlformats.org/officeDocument/2006/relationships/image" Target="../media/image70.emf"/><Relationship Id="rId4" Type="http://schemas.openxmlformats.org/officeDocument/2006/relationships/image" Target="../media/image6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emf"/><Relationship Id="rId5" Type="http://schemas.openxmlformats.org/officeDocument/2006/relationships/image" Target="../media/image76.emf"/><Relationship Id="rId4" Type="http://schemas.openxmlformats.org/officeDocument/2006/relationships/image" Target="../media/image75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emf"/><Relationship Id="rId4" Type="http://schemas.openxmlformats.org/officeDocument/2006/relationships/image" Target="../media/image80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81.emf"/><Relationship Id="rId4" Type="http://schemas.openxmlformats.org/officeDocument/2006/relationships/image" Target="../media/image80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7" Type="http://schemas.openxmlformats.org/officeDocument/2006/relationships/image" Target="../media/image87.emf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emf"/><Relationship Id="rId5" Type="http://schemas.openxmlformats.org/officeDocument/2006/relationships/image" Target="../media/image85.emf"/><Relationship Id="rId4" Type="http://schemas.openxmlformats.org/officeDocument/2006/relationships/image" Target="../media/image84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emf"/><Relationship Id="rId4" Type="http://schemas.openxmlformats.org/officeDocument/2006/relationships/image" Target="../media/image93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Relationship Id="rId9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9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5936" y="0"/>
            <a:ext cx="5351320" cy="1113183"/>
          </a:xfrm>
        </p:spPr>
        <p:txBody>
          <a:bodyPr/>
          <a:lstStyle/>
          <a:p>
            <a:r>
              <a:rPr lang="en-US" sz="3600" dirty="0" smtClean="0">
                <a:solidFill>
                  <a:schemeClr val="bg1"/>
                </a:solidFill>
              </a:rPr>
              <a:t>WP13 – JRA 1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775" y="1309254"/>
            <a:ext cx="9015412" cy="4977246"/>
          </a:xfrm>
          <a:noFill/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WP13 = JRA1 = </a:t>
            </a:r>
            <a:r>
              <a:rPr lang="en-US" sz="3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Innovative </a:t>
            </a:r>
            <a:r>
              <a:rPr lang="en-US" sz="3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 detectors </a:t>
            </a:r>
            <a:endParaRPr lang="en-US" sz="36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WP COORDINATORS: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>
                <a:solidFill>
                  <a:srgbClr val="0000CC"/>
                </a:solidFill>
              </a:rPr>
              <a:t>                         Silvia Dalla Torre, </a:t>
            </a:r>
            <a:r>
              <a:rPr lang="en-US" sz="2400" dirty="0" err="1" smtClean="0">
                <a:solidFill>
                  <a:srgbClr val="0000CC"/>
                </a:solidFill>
              </a:rPr>
              <a:t>Imad</a:t>
            </a:r>
            <a:r>
              <a:rPr lang="en-US" sz="2400" dirty="0" smtClean="0">
                <a:solidFill>
                  <a:srgbClr val="0000CC"/>
                </a:solidFill>
              </a:rPr>
              <a:t> </a:t>
            </a:r>
            <a:r>
              <a:rPr lang="en-US" sz="2400" dirty="0" err="1" smtClean="0">
                <a:solidFill>
                  <a:srgbClr val="0000CC"/>
                </a:solidFill>
              </a:rPr>
              <a:t>Laktineh</a:t>
            </a:r>
            <a:endParaRPr lang="en-US" sz="2400" dirty="0" smtClean="0">
              <a:solidFill>
                <a:srgbClr val="0000CC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sp>
        <p:nvSpPr>
          <p:cNvPr id="5" name="AutoShape 4" descr="https://indico.cern.ch/event/382133/picture/1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https://indico.cern.ch/event/382133/picture/13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https://indico.cern.ch/event/382133/picture/13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7863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9093" y="0"/>
            <a:ext cx="5977053" cy="1140431"/>
          </a:xfrm>
        </p:spPr>
        <p:txBody>
          <a:bodyPr/>
          <a:lstStyle/>
          <a:p>
            <a:r>
              <a:rPr lang="en-US" sz="2200" dirty="0" smtClean="0"/>
              <a:t>ANOTHER </a:t>
            </a:r>
            <a:r>
              <a:rPr lang="en-US" sz="2200" dirty="0" smtClean="0"/>
              <a:t>INGREDIENT TOWARDS HIGH </a:t>
            </a:r>
            <a:r>
              <a:rPr lang="en-US" sz="2200" dirty="0" smtClean="0"/>
              <a:t>RATES</a:t>
            </a:r>
            <a:endParaRPr lang="en-US" sz="22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41338" y="1289938"/>
            <a:ext cx="3952820" cy="489743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4-7/4/2017                                </a:t>
            </a:r>
            <a:r>
              <a:rPr lang="en-US" smtClean="0"/>
              <a:t>                     First AIDA2020 annual meeting</a:t>
            </a:r>
            <a:r>
              <a:rPr lang="en-US" b="1" smtClean="0"/>
              <a:t>   		        </a:t>
            </a:r>
            <a:r>
              <a:rPr lang="en-US" smtClean="0"/>
              <a:t>                SDT, IL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993" y="1075739"/>
            <a:ext cx="4982626" cy="821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979" y="2014828"/>
            <a:ext cx="4374282" cy="16795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979" y="3806968"/>
            <a:ext cx="3881813" cy="2688709"/>
          </a:xfrm>
          <a:prstGeom prst="rect">
            <a:avLst/>
          </a:prstGeom>
          <a:ln>
            <a:solidFill>
              <a:srgbClr val="0000CC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2502" y="4606395"/>
            <a:ext cx="2259563" cy="266708"/>
          </a:xfrm>
          <a:prstGeom prst="rect">
            <a:avLst/>
          </a:prstGeom>
          <a:ln>
            <a:solidFill>
              <a:srgbClr val="0000CC"/>
            </a:solidFill>
          </a:ln>
        </p:spPr>
      </p:pic>
    </p:spTree>
    <p:extLst>
      <p:ext uri="{BB962C8B-B14F-4D97-AF65-F5344CB8AC3E}">
        <p14:creationId xmlns:p14="http://schemas.microsoft.com/office/powerpoint/2010/main" val="1080231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52760" t="-19528" r="1761" b="19528"/>
          <a:stretch/>
        </p:blipFill>
        <p:spPr>
          <a:xfrm>
            <a:off x="210874" y="4900753"/>
            <a:ext cx="2878948" cy="15989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400" y="0"/>
            <a:ext cx="6092869" cy="1140431"/>
          </a:xfrm>
        </p:spPr>
        <p:txBody>
          <a:bodyPr/>
          <a:lstStyle/>
          <a:p>
            <a:r>
              <a:rPr lang="en-US" sz="2600" dirty="0" smtClean="0"/>
              <a:t>LARGE SIZE RPCs</a:t>
            </a:r>
            <a:endParaRPr lang="en-US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44744"/>
          <a:stretch/>
        </p:blipFill>
        <p:spPr>
          <a:xfrm>
            <a:off x="103984" y="4012391"/>
            <a:ext cx="3497860" cy="15989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656" t="5696" r="1702" b="8101"/>
          <a:stretch/>
        </p:blipFill>
        <p:spPr>
          <a:xfrm>
            <a:off x="3364777" y="1287368"/>
            <a:ext cx="5655284" cy="1614507"/>
          </a:xfrm>
          <a:prstGeom prst="rect">
            <a:avLst/>
          </a:prstGeom>
          <a:ln>
            <a:solidFill>
              <a:srgbClr val="2326A5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03984" y="890562"/>
            <a:ext cx="3334308" cy="1477328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Towards large size also with new low R materials:</a:t>
            </a:r>
          </a:p>
          <a:p>
            <a:endParaRPr lang="en-US" sz="2000" dirty="0" smtClean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srgbClr val="0000CC"/>
                </a:solidFill>
              </a:rPr>
              <a:t>Enginering</a:t>
            </a:r>
            <a:r>
              <a:rPr lang="en-US" sz="2000" dirty="0" smtClean="0">
                <a:solidFill>
                  <a:srgbClr val="0000CC"/>
                </a:solidFill>
              </a:rPr>
              <a:t> mosaic-type layers (gas tight!) </a:t>
            </a:r>
          </a:p>
        </p:txBody>
      </p:sp>
      <p:pic>
        <p:nvPicPr>
          <p:cNvPr id="11" name="Picture 11" descr="CIMG9570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84" y="2403351"/>
            <a:ext cx="3092728" cy="1562137"/>
          </a:xfrm>
          <a:prstGeom prst="rect">
            <a:avLst/>
          </a:prstGeom>
          <a:ln>
            <a:solidFill>
              <a:srgbClr val="0000CC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7723" y="3990785"/>
            <a:ext cx="7387032" cy="39645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b="3474"/>
          <a:stretch/>
        </p:blipFill>
        <p:spPr>
          <a:xfrm>
            <a:off x="3708734" y="4658604"/>
            <a:ext cx="2812787" cy="1508020"/>
          </a:xfrm>
          <a:prstGeom prst="rect">
            <a:avLst/>
          </a:prstGeom>
          <a:ln>
            <a:solidFill>
              <a:srgbClr val="0000CC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3999" y="4911503"/>
            <a:ext cx="2731084" cy="1507517"/>
          </a:xfrm>
          <a:prstGeom prst="rect">
            <a:avLst/>
          </a:prstGeom>
          <a:ln>
            <a:solidFill>
              <a:srgbClr val="0000CC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6412387" y="4390838"/>
            <a:ext cx="3334308" cy="535531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CC"/>
                </a:solidFill>
              </a:rPr>
              <a:t>Dedicated large-size clean room with specific equipment 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22831" y="2205527"/>
            <a:ext cx="2923864" cy="1682195"/>
          </a:xfrm>
          <a:prstGeom prst="rect">
            <a:avLst/>
          </a:prstGeom>
          <a:ln>
            <a:solidFill>
              <a:srgbClr val="0000CC"/>
            </a:solidFill>
          </a:ln>
        </p:spPr>
      </p:pic>
    </p:spTree>
    <p:extLst>
      <p:ext uri="{BB962C8B-B14F-4D97-AF65-F5344CB8AC3E}">
        <p14:creationId xmlns:p14="http://schemas.microsoft.com/office/powerpoint/2010/main" val="2498646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400" y="0"/>
            <a:ext cx="6092869" cy="1140431"/>
          </a:xfrm>
        </p:spPr>
        <p:txBody>
          <a:bodyPr/>
          <a:lstStyle/>
          <a:p>
            <a:r>
              <a:rPr lang="en-US" sz="2600" dirty="0" smtClean="0"/>
              <a:t>ECO-FRIENDLY GASSES</a:t>
            </a:r>
            <a:endParaRPr lang="en-US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93" y="1301936"/>
            <a:ext cx="8575503" cy="4474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811" y="1910862"/>
            <a:ext cx="8111782" cy="125870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0116" y="5982929"/>
            <a:ext cx="5329936" cy="4608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009" y="3331073"/>
            <a:ext cx="6608249" cy="257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270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400" y="0"/>
            <a:ext cx="6092869" cy="1140431"/>
          </a:xfrm>
        </p:spPr>
        <p:txBody>
          <a:bodyPr/>
          <a:lstStyle/>
          <a:p>
            <a:r>
              <a:rPr lang="en-US" sz="2600" dirty="0" smtClean="0"/>
              <a:t>LARGE PRODUCTION, ENGINEERING PHASE</a:t>
            </a:r>
            <a:endParaRPr lang="en-US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09" y="1044582"/>
            <a:ext cx="6517970" cy="490167"/>
          </a:xfrm>
          <a:prstGeom prst="rect">
            <a:avLst/>
          </a:prstGeom>
          <a:ln>
            <a:solidFill>
              <a:srgbClr val="2326A5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410" y="1573777"/>
            <a:ext cx="2991084" cy="1836241"/>
          </a:xfrm>
          <a:prstGeom prst="rect">
            <a:avLst/>
          </a:prstGeom>
          <a:ln>
            <a:solidFill>
              <a:srgbClr val="2326A5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6156" y="1573777"/>
            <a:ext cx="3056625" cy="1844057"/>
          </a:xfrm>
          <a:prstGeom prst="rect">
            <a:avLst/>
          </a:prstGeom>
          <a:ln>
            <a:solidFill>
              <a:srgbClr val="2326A5"/>
            </a:solidFill>
          </a:ln>
        </p:spPr>
      </p:pic>
      <p:grpSp>
        <p:nvGrpSpPr>
          <p:cNvPr id="10" name="Group 9"/>
          <p:cNvGrpSpPr/>
          <p:nvPr/>
        </p:nvGrpSpPr>
        <p:grpSpPr>
          <a:xfrm>
            <a:off x="531494" y="3576430"/>
            <a:ext cx="5449323" cy="2705374"/>
            <a:chOff x="142409" y="3702192"/>
            <a:chExt cx="5449323" cy="270537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2409" y="3702192"/>
              <a:ext cx="5449323" cy="2705374"/>
            </a:xfrm>
            <a:prstGeom prst="rect">
              <a:avLst/>
            </a:prstGeom>
            <a:ln>
              <a:solidFill>
                <a:srgbClr val="2326A5"/>
              </a:solidFill>
            </a:ln>
          </p:spPr>
        </p:pic>
        <p:sp>
          <p:nvSpPr>
            <p:cNvPr id="9" name="Rectangle 8"/>
            <p:cNvSpPr/>
            <p:nvPr/>
          </p:nvSpPr>
          <p:spPr bwMode="auto">
            <a:xfrm>
              <a:off x="4677332" y="5374888"/>
              <a:ext cx="914400" cy="103267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8107" y="1981411"/>
            <a:ext cx="3201907" cy="4180202"/>
          </a:xfrm>
          <a:prstGeom prst="rect">
            <a:avLst/>
          </a:prstGeom>
          <a:ln>
            <a:solidFill>
              <a:srgbClr val="2326A5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3741" y="1693345"/>
            <a:ext cx="2868421" cy="164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7590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8702" y="21153"/>
            <a:ext cx="6092869" cy="1140431"/>
          </a:xfrm>
        </p:spPr>
        <p:txBody>
          <a:bodyPr/>
          <a:lstStyle/>
          <a:p>
            <a:r>
              <a:rPr lang="en-US" sz="2600" dirty="0" smtClean="0"/>
              <a:t>LARGE PRODUCTION, QC</a:t>
            </a:r>
            <a:endParaRPr lang="en-US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962" y="3479963"/>
            <a:ext cx="8318856" cy="2257433"/>
          </a:xfrm>
          <a:prstGeom prst="rect">
            <a:avLst/>
          </a:prstGeom>
          <a:ln>
            <a:solidFill>
              <a:srgbClr val="2326A5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548962" y="1859108"/>
            <a:ext cx="7255820" cy="92333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Detector quality control: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</a:rPr>
              <a:t>Measurements of the electrode resistivity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</a:rPr>
              <a:t>Control of the gap </a:t>
            </a:r>
            <a:r>
              <a:rPr lang="en-US" sz="2000" dirty="0" smtClean="0">
                <a:solidFill>
                  <a:srgbClr val="0000CC"/>
                </a:solidFill>
              </a:rPr>
              <a:t>production</a:t>
            </a:r>
            <a:endParaRPr lang="en-US" sz="2000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685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7096" y="1985555"/>
            <a:ext cx="6661900" cy="2717074"/>
          </a:xfrm>
        </p:spPr>
        <p:txBody>
          <a:bodyPr/>
          <a:lstStyle/>
          <a:p>
            <a:r>
              <a:rPr lang="en-US" sz="6000" dirty="0" smtClean="0"/>
              <a:t>MPGDs</a:t>
            </a:r>
            <a:endParaRPr lang="en-US" sz="6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</p:spTree>
    <p:extLst>
      <p:ext uri="{BB962C8B-B14F-4D97-AF65-F5344CB8AC3E}">
        <p14:creationId xmlns:p14="http://schemas.microsoft.com/office/powerpoint/2010/main" val="1149812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9942" y="0"/>
            <a:ext cx="5918698" cy="1140431"/>
          </a:xfrm>
        </p:spPr>
        <p:txBody>
          <a:bodyPr/>
          <a:lstStyle/>
          <a:p>
            <a:r>
              <a:rPr lang="en-US" dirty="0" smtClean="0"/>
              <a:t>MPGDs  vs AIDA2020-WP13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009" y="1288869"/>
            <a:ext cx="9313380" cy="5017497"/>
          </a:xfrm>
        </p:spPr>
        <p:txBody>
          <a:bodyPr/>
          <a:lstStyle/>
          <a:p>
            <a:pPr marL="0" indent="0">
              <a:buNone/>
            </a:pPr>
            <a:r>
              <a:rPr lang="en-US" sz="2700" dirty="0" smtClean="0">
                <a:solidFill>
                  <a:srgbClr val="0000CC"/>
                </a:solidFill>
                <a:effectLst/>
              </a:rPr>
              <a:t>what is strategic and how WP13 answers to the quest</a:t>
            </a:r>
          </a:p>
          <a:p>
            <a:pPr marL="0" indent="0">
              <a:buNone/>
            </a:pPr>
            <a:endParaRPr lang="en-US" dirty="0" smtClean="0">
              <a:effectLst/>
            </a:endParaRPr>
          </a:p>
          <a:p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Novel architectures				</a:t>
            </a:r>
            <a:r>
              <a:rPr lang="en-US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TASKs </a:t>
            </a:r>
            <a:r>
              <a:rPr lang="en-US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1.2.4, 1.2.5</a:t>
            </a:r>
            <a:endParaRPr lang="en-US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dirty="0"/>
              <a:t>Finer time resolution</a:t>
            </a:r>
          </a:p>
          <a:p>
            <a:pPr lvl="2"/>
            <a:r>
              <a:rPr lang="en-US" dirty="0"/>
              <a:t>Finer space resolution</a:t>
            </a:r>
          </a:p>
          <a:p>
            <a:pPr lvl="2"/>
            <a:r>
              <a:rPr lang="en-US" u="sng" dirty="0"/>
              <a:t>Higher gain</a:t>
            </a:r>
          </a:p>
          <a:p>
            <a:pPr lvl="2"/>
            <a:r>
              <a:rPr lang="en-US" u="sng" dirty="0"/>
              <a:t>Higher rate capability</a:t>
            </a:r>
          </a:p>
          <a:p>
            <a:pPr lvl="2"/>
            <a:r>
              <a:rPr lang="en-US" u="sng" dirty="0"/>
              <a:t>Simplified construction</a:t>
            </a:r>
          </a:p>
          <a:p>
            <a:pPr marL="0" indent="0">
              <a:buNone/>
            </a:pPr>
            <a:endParaRPr lang="en-US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Tools for lab and experiments		</a:t>
            </a:r>
            <a:r>
              <a:rPr lang="en-US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TASKs 1.3.1, 1.3.2, 1.3.3</a:t>
            </a:r>
            <a:endParaRPr lang="en-US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Quality Control				</a:t>
            </a:r>
            <a:r>
              <a:rPr lang="en-US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TASKs 1.4.3, 1.4.4, 1.4.5</a:t>
            </a:r>
          </a:p>
          <a:p>
            <a:r>
              <a:rPr lang="en-US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Large production and TT			</a:t>
            </a:r>
            <a:r>
              <a:rPr lang="en-US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TASKs 1.4.2, 1.4.7</a:t>
            </a:r>
          </a:p>
          <a:p>
            <a:r>
              <a:rPr lang="en-US" dirty="0" smtClean="0">
                <a:solidFill>
                  <a:srgbClr val="0000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Applications beyond science</a:t>
            </a:r>
            <a:r>
              <a:rPr lang="en-US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		TASKs </a:t>
            </a:r>
            <a:r>
              <a:rPr lang="en-US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1.2.4, </a:t>
            </a:r>
            <a:r>
              <a:rPr lang="en-US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1.2.5, </a:t>
            </a:r>
            <a:r>
              <a:rPr lang="en-US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1.4.3, </a:t>
            </a:r>
            <a:r>
              <a:rPr lang="en-US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						1.4.4</a:t>
            </a:r>
            <a:r>
              <a:rPr lang="en-US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1.4.5, </a:t>
            </a:r>
            <a:r>
              <a:rPr lang="en-US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1.4.2, 1.4.7</a:t>
            </a:r>
            <a:endParaRPr lang="en-US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tx1"/>
              </a:solidFill>
              <a:effectLst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sp>
        <p:nvSpPr>
          <p:cNvPr id="5" name="Rectangle 4"/>
          <p:cNvSpPr/>
          <p:nvPr/>
        </p:nvSpPr>
        <p:spPr>
          <a:xfrm rot="16638522">
            <a:off x="7300462" y="3062311"/>
            <a:ext cx="3877985" cy="84023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REMINDER</a:t>
            </a:r>
            <a:endParaRPr 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92D05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77618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5879" y="-9083"/>
            <a:ext cx="5752358" cy="1140431"/>
          </a:xfrm>
        </p:spPr>
        <p:txBody>
          <a:bodyPr/>
          <a:lstStyle/>
          <a:p>
            <a:r>
              <a:rPr lang="en-US" dirty="0" err="1" smtClean="0">
                <a:latin typeface="Symbol" panose="05050102010706020507" pitchFamily="18" charset="2"/>
              </a:rPr>
              <a:t>m</a:t>
            </a:r>
            <a:r>
              <a:rPr lang="en-US" dirty="0" err="1" smtClean="0"/>
              <a:t>R</a:t>
            </a:r>
            <a:r>
              <a:rPr lang="en-US" dirty="0" smtClean="0"/>
              <a:t>-WELL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4-7/4/2017                                </a:t>
            </a:r>
            <a:r>
              <a:rPr lang="en-US" smtClean="0"/>
              <a:t>                     First AIDA2020 annual meeting</a:t>
            </a:r>
            <a:r>
              <a:rPr lang="en-US" b="1" smtClean="0"/>
              <a:t>   		        </a:t>
            </a:r>
            <a:r>
              <a:rPr lang="en-US" smtClean="0"/>
              <a:t>                SDT, IL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56" y="1219458"/>
            <a:ext cx="5421766" cy="5726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60384" y="1450138"/>
            <a:ext cx="20559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Home house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29" y="1825112"/>
            <a:ext cx="3248298" cy="2224278"/>
          </a:xfrm>
          <a:prstGeom prst="rect">
            <a:avLst/>
          </a:prstGeom>
          <a:ln>
            <a:solidFill>
              <a:srgbClr val="0000CC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720" y="4172301"/>
            <a:ext cx="6854300" cy="2358799"/>
          </a:xfrm>
          <a:prstGeom prst="rect">
            <a:avLst/>
          </a:prstGeom>
          <a:ln>
            <a:solidFill>
              <a:srgbClr val="0000CC"/>
            </a:solidFill>
          </a:ln>
        </p:spPr>
      </p:pic>
      <p:grpSp>
        <p:nvGrpSpPr>
          <p:cNvPr id="15" name="Group 14"/>
          <p:cNvGrpSpPr/>
          <p:nvPr/>
        </p:nvGrpSpPr>
        <p:grpSpPr>
          <a:xfrm>
            <a:off x="6116320" y="710784"/>
            <a:ext cx="3545740" cy="3338606"/>
            <a:chOff x="5567682" y="841657"/>
            <a:chExt cx="3545740" cy="3338606"/>
          </a:xfrm>
          <a:solidFill>
            <a:schemeClr val="bg1">
              <a:lumMod val="95000"/>
            </a:schemeClr>
          </a:solidFill>
        </p:grpSpPr>
        <p:sp>
          <p:nvSpPr>
            <p:cNvPr id="14" name="Rectangle 13"/>
            <p:cNvSpPr/>
            <p:nvPr/>
          </p:nvSpPr>
          <p:spPr bwMode="auto">
            <a:xfrm>
              <a:off x="5567682" y="841657"/>
              <a:ext cx="3545740" cy="3338606"/>
            </a:xfrm>
            <a:prstGeom prst="rect">
              <a:avLst/>
            </a:prstGeom>
            <a:grpFill/>
            <a:ln w="2857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49079" y="1083767"/>
              <a:ext cx="1742076" cy="1742825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66895" y="2986396"/>
              <a:ext cx="3043425" cy="1193867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636965" y="2680070"/>
              <a:ext cx="3407172" cy="359020"/>
            </a:xfrm>
            <a:prstGeom prst="rect">
              <a:avLst/>
            </a:prstGeom>
            <a:grpFill/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041801" y="841657"/>
              <a:ext cx="2597500" cy="324208"/>
            </a:xfrm>
            <a:prstGeom prst="rect">
              <a:avLst/>
            </a:prstGeom>
            <a:grpFill/>
          </p:spPr>
        </p:pic>
        <p:sp>
          <p:nvSpPr>
            <p:cNvPr id="13" name="TextBox 12"/>
            <p:cNvSpPr txBox="1"/>
            <p:nvPr/>
          </p:nvSpPr>
          <p:spPr>
            <a:xfrm rot="18026999">
              <a:off x="5738493" y="1656959"/>
              <a:ext cx="1003801" cy="2585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CC"/>
                  </a:solidFill>
                </a:rPr>
                <a:t>REMINDER</a:t>
              </a:r>
              <a:endParaRPr lang="en-US" dirty="0">
                <a:solidFill>
                  <a:srgbClr val="0000CC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392221" y="2236330"/>
            <a:ext cx="2482614" cy="674031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rgbClr val="0000CC"/>
                </a:solidFill>
              </a:rPr>
              <a:t>l</a:t>
            </a:r>
            <a:r>
              <a:rPr lang="en-US" sz="1400" b="0" dirty="0" smtClean="0">
                <a:solidFill>
                  <a:srgbClr val="0000CC"/>
                </a:solidFill>
              </a:rPr>
              <a:t>ocal high rate, so far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rgbClr val="0000CC"/>
                </a:solidFill>
              </a:rPr>
              <a:t>l</a:t>
            </a:r>
            <a:r>
              <a:rPr lang="en-US" sz="1400" b="0" dirty="0" smtClean="0">
                <a:solidFill>
                  <a:srgbClr val="0000CC"/>
                </a:solidFill>
              </a:rPr>
              <a:t>arge area irradiation at test beam, next June</a:t>
            </a:r>
            <a:endParaRPr lang="en-US" sz="1400" b="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1446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5879" y="-9083"/>
            <a:ext cx="5752358" cy="1140431"/>
          </a:xfrm>
        </p:spPr>
        <p:txBody>
          <a:bodyPr/>
          <a:lstStyle/>
          <a:p>
            <a:r>
              <a:rPr lang="en-US" dirty="0" err="1" smtClean="0">
                <a:latin typeface="Symbol" panose="05050102010706020507" pitchFamily="18" charset="2"/>
              </a:rPr>
              <a:t>m</a:t>
            </a:r>
            <a:r>
              <a:rPr lang="en-US" dirty="0" err="1" smtClean="0"/>
              <a:t>R</a:t>
            </a:r>
            <a:r>
              <a:rPr lang="en-US" dirty="0" smtClean="0"/>
              <a:t>-WELL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4-7/4/2017                                </a:t>
            </a:r>
            <a:r>
              <a:rPr lang="en-US" smtClean="0"/>
              <a:t>                     First AIDA2020 annual meeting</a:t>
            </a:r>
            <a:r>
              <a:rPr lang="en-US" b="1" smtClean="0"/>
              <a:t>   		        </a:t>
            </a:r>
            <a:r>
              <a:rPr lang="en-US" smtClean="0"/>
              <a:t>                SDT, IL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56" y="1219458"/>
            <a:ext cx="5421766" cy="5726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60384" y="1450138"/>
            <a:ext cx="20559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Home house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29" y="1825112"/>
            <a:ext cx="3248298" cy="2224278"/>
          </a:xfrm>
          <a:prstGeom prst="rect">
            <a:avLst/>
          </a:prstGeom>
          <a:ln>
            <a:solidFill>
              <a:srgbClr val="0000CC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720" y="4172301"/>
            <a:ext cx="6854300" cy="2358799"/>
          </a:xfrm>
          <a:prstGeom prst="rect">
            <a:avLst/>
          </a:prstGeom>
          <a:ln>
            <a:solidFill>
              <a:srgbClr val="0000CC"/>
            </a:solidFill>
          </a:ln>
        </p:spPr>
      </p:pic>
      <p:grpSp>
        <p:nvGrpSpPr>
          <p:cNvPr id="15" name="Group 14"/>
          <p:cNvGrpSpPr/>
          <p:nvPr/>
        </p:nvGrpSpPr>
        <p:grpSpPr>
          <a:xfrm>
            <a:off x="6116320" y="710784"/>
            <a:ext cx="3545740" cy="3338606"/>
            <a:chOff x="5567682" y="841657"/>
            <a:chExt cx="3545740" cy="3338606"/>
          </a:xfrm>
          <a:solidFill>
            <a:schemeClr val="bg1">
              <a:lumMod val="95000"/>
            </a:schemeClr>
          </a:solidFill>
        </p:grpSpPr>
        <p:sp>
          <p:nvSpPr>
            <p:cNvPr id="14" name="Rectangle 13"/>
            <p:cNvSpPr/>
            <p:nvPr/>
          </p:nvSpPr>
          <p:spPr bwMode="auto">
            <a:xfrm>
              <a:off x="5567682" y="841657"/>
              <a:ext cx="3545740" cy="3338606"/>
            </a:xfrm>
            <a:prstGeom prst="rect">
              <a:avLst/>
            </a:prstGeom>
            <a:grpFill/>
            <a:ln w="2857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49079" y="1083767"/>
              <a:ext cx="1742076" cy="1742825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66895" y="2986396"/>
              <a:ext cx="3043425" cy="1193867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636965" y="2680070"/>
              <a:ext cx="3407172" cy="359020"/>
            </a:xfrm>
            <a:prstGeom prst="rect">
              <a:avLst/>
            </a:prstGeom>
            <a:grpFill/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041801" y="841657"/>
              <a:ext cx="2597500" cy="324208"/>
            </a:xfrm>
            <a:prstGeom prst="rect">
              <a:avLst/>
            </a:prstGeom>
            <a:grpFill/>
          </p:spPr>
        </p:pic>
        <p:sp>
          <p:nvSpPr>
            <p:cNvPr id="13" name="TextBox 12"/>
            <p:cNvSpPr txBox="1"/>
            <p:nvPr/>
          </p:nvSpPr>
          <p:spPr>
            <a:xfrm rot="18026999">
              <a:off x="5738493" y="1656959"/>
              <a:ext cx="1003801" cy="2585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CC"/>
                  </a:solidFill>
                </a:rPr>
                <a:t>REMINDER</a:t>
              </a:r>
              <a:endParaRPr lang="en-US" dirty="0">
                <a:solidFill>
                  <a:srgbClr val="0000CC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392221" y="2236330"/>
            <a:ext cx="2482614" cy="674031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rgbClr val="0000CC"/>
                </a:solidFill>
              </a:rPr>
              <a:t>l</a:t>
            </a:r>
            <a:r>
              <a:rPr lang="en-US" sz="1400" b="0" dirty="0" smtClean="0">
                <a:solidFill>
                  <a:srgbClr val="0000CC"/>
                </a:solidFill>
              </a:rPr>
              <a:t>ocal high rate, so far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rgbClr val="0000CC"/>
                </a:solidFill>
              </a:rPr>
              <a:t>l</a:t>
            </a:r>
            <a:r>
              <a:rPr lang="en-US" sz="1400" b="0" dirty="0" smtClean="0">
                <a:solidFill>
                  <a:srgbClr val="0000CC"/>
                </a:solidFill>
              </a:rPr>
              <a:t>arge area irradiation at test beam, next June</a:t>
            </a:r>
            <a:endParaRPr lang="en-US" sz="1400" b="0" dirty="0">
              <a:solidFill>
                <a:srgbClr val="0000CC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60384" y="1450138"/>
            <a:ext cx="20559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Home house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ZoneTexte 1"/>
          <p:cNvSpPr txBox="1"/>
          <p:nvPr/>
        </p:nvSpPr>
        <p:spPr>
          <a:xfrm rot="19917103">
            <a:off x="754193" y="3277586"/>
            <a:ext cx="6438382" cy="4801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00CC"/>
                </a:solidFill>
              </a:rPr>
              <a:t>This </a:t>
            </a:r>
            <a:r>
              <a:rPr lang="fr-FR" sz="1400" dirty="0" err="1" smtClean="0">
                <a:solidFill>
                  <a:srgbClr val="0000CC"/>
                </a:solidFill>
              </a:rPr>
              <a:t>recent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err="1" smtClean="0">
                <a:solidFill>
                  <a:srgbClr val="0000CC"/>
                </a:solidFill>
              </a:rPr>
              <a:t>activity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err="1" smtClean="0">
                <a:solidFill>
                  <a:srgbClr val="0000CC"/>
                </a:solidFill>
              </a:rPr>
              <a:t>is</a:t>
            </a:r>
            <a:r>
              <a:rPr lang="fr-FR" sz="1400" dirty="0" smtClean="0">
                <a:solidFill>
                  <a:srgbClr val="0000CC"/>
                </a:solidFill>
              </a:rPr>
              <a:t> more </a:t>
            </a:r>
            <a:r>
              <a:rPr lang="fr-FR" sz="1400" dirty="0" err="1" smtClean="0">
                <a:solidFill>
                  <a:srgbClr val="0000CC"/>
                </a:solidFill>
              </a:rPr>
              <a:t>advanced</a:t>
            </a:r>
            <a:r>
              <a:rPr lang="fr-FR" sz="1400" dirty="0" smtClean="0">
                <a:solidFill>
                  <a:srgbClr val="0000CC"/>
                </a:solidFill>
              </a:rPr>
              <a:t> respect to the </a:t>
            </a:r>
            <a:r>
              <a:rPr lang="fr-FR" sz="1400" dirty="0" err="1" smtClean="0">
                <a:solidFill>
                  <a:srgbClr val="0000CC"/>
                </a:solidFill>
              </a:rPr>
              <a:t>milestone</a:t>
            </a:r>
            <a:r>
              <a:rPr lang="fr-FR" sz="1400" dirty="0" smtClean="0">
                <a:solidFill>
                  <a:srgbClr val="0000CC"/>
                </a:solidFill>
              </a:rPr>
              <a:t> MS53.</a:t>
            </a:r>
          </a:p>
          <a:p>
            <a:r>
              <a:rPr lang="fr-FR" sz="1400" dirty="0" err="1" smtClean="0">
                <a:solidFill>
                  <a:srgbClr val="0000CC"/>
                </a:solidFill>
              </a:rPr>
              <a:t>Previously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err="1" smtClean="0">
                <a:solidFill>
                  <a:srgbClr val="0000CC"/>
                </a:solidFill>
              </a:rPr>
              <a:t>presented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err="1" smtClean="0">
                <a:solidFill>
                  <a:srgbClr val="0000CC"/>
                </a:solidFill>
              </a:rPr>
              <a:t>results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err="1" smtClean="0">
                <a:solidFill>
                  <a:srgbClr val="0000CC"/>
                </a:solidFill>
              </a:rPr>
              <a:t>fully</a:t>
            </a:r>
            <a:r>
              <a:rPr lang="fr-FR" sz="1400" dirty="0" smtClean="0">
                <a:solidFill>
                  <a:srgbClr val="0000CC"/>
                </a:solidFill>
              </a:rPr>
              <a:t> match of the </a:t>
            </a:r>
            <a:r>
              <a:rPr lang="fr-FR" sz="1400" dirty="0" err="1" smtClean="0">
                <a:solidFill>
                  <a:srgbClr val="0000CC"/>
                </a:solidFill>
              </a:rPr>
              <a:t>milestome</a:t>
            </a:r>
            <a:r>
              <a:rPr lang="fr-FR" sz="1400" dirty="0" smtClean="0">
                <a:solidFill>
                  <a:srgbClr val="0000CC"/>
                </a:solidFill>
              </a:rPr>
              <a:t>  MS53</a:t>
            </a:r>
            <a:r>
              <a:rPr lang="fr-FR" sz="1400" dirty="0" smtClean="0"/>
              <a:t>.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9"/>
          <a:srcRect l="58" t="15956" r="-58" b="59754"/>
          <a:stretch/>
        </p:blipFill>
        <p:spPr>
          <a:xfrm rot="19917965">
            <a:off x="1885559" y="4002692"/>
            <a:ext cx="4837861" cy="64184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140230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2038" y="0"/>
            <a:ext cx="5715000" cy="1140431"/>
          </a:xfrm>
        </p:spPr>
        <p:txBody>
          <a:bodyPr/>
          <a:lstStyle/>
          <a:p>
            <a:r>
              <a:rPr lang="en-US" dirty="0" smtClean="0"/>
              <a:t>HIGH GAIN MPGD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4-7/4/2017                                </a:t>
            </a:r>
            <a:r>
              <a:rPr lang="en-US" smtClean="0"/>
              <a:t>                     First AIDA2020 annual meeting</a:t>
            </a:r>
            <a:r>
              <a:rPr lang="en-US" b="1" smtClean="0"/>
              <a:t>   		        </a:t>
            </a:r>
            <a:r>
              <a:rPr lang="en-US" smtClean="0"/>
              <a:t>                SDT, IL</a:t>
            </a:r>
            <a:endParaRPr lang="en-US" dirty="0" smtClean="0"/>
          </a:p>
        </p:txBody>
      </p:sp>
      <p:grpSp>
        <p:nvGrpSpPr>
          <p:cNvPr id="29" name="Group 28"/>
          <p:cNvGrpSpPr/>
          <p:nvPr/>
        </p:nvGrpSpPr>
        <p:grpSpPr>
          <a:xfrm>
            <a:off x="6186371" y="690858"/>
            <a:ext cx="3596348" cy="2526252"/>
            <a:chOff x="5504441" y="360486"/>
            <a:chExt cx="3596348" cy="2526252"/>
          </a:xfrm>
        </p:grpSpPr>
        <p:sp>
          <p:nvSpPr>
            <p:cNvPr id="28" name="Rectangle 27"/>
            <p:cNvSpPr/>
            <p:nvPr/>
          </p:nvSpPr>
          <p:spPr bwMode="auto">
            <a:xfrm>
              <a:off x="5504441" y="360486"/>
              <a:ext cx="3596348" cy="25262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086733" y="475162"/>
              <a:ext cx="2842779" cy="2404249"/>
              <a:chOff x="275870" y="1773471"/>
              <a:chExt cx="4471693" cy="3999075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75870" y="1773471"/>
                <a:ext cx="4471693" cy="3999075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2450369" y="1873643"/>
                <a:ext cx="2238364" cy="364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PT" sz="1200" dirty="0" err="1" smtClean="0">
                    <a:solidFill>
                      <a:schemeClr val="tx1"/>
                    </a:solidFill>
                  </a:rPr>
                  <a:t>Staggered</a:t>
                </a:r>
                <a:r>
                  <a:rPr lang="pt-PT" sz="1200" dirty="0" smtClean="0">
                    <a:solidFill>
                      <a:schemeClr val="tx1"/>
                    </a:solidFill>
                  </a:rPr>
                  <a:t> </a:t>
                </a:r>
                <a:r>
                  <a:rPr lang="pt-PT" sz="1200" dirty="0" err="1" smtClean="0">
                    <a:solidFill>
                      <a:schemeClr val="tx1"/>
                    </a:solidFill>
                  </a:rPr>
                  <a:t>THGEMs</a:t>
                </a:r>
                <a:endParaRPr lang="pt-PT" sz="1200" dirty="0" smtClean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072640" y="3429000"/>
                <a:ext cx="784860" cy="0"/>
              </a:xfrm>
              <a:prstGeom prst="line">
                <a:avLst/>
              </a:prstGeom>
              <a:ln w="28575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3210560" y="3429000"/>
                <a:ext cx="782320" cy="0"/>
              </a:xfrm>
              <a:prstGeom prst="line">
                <a:avLst/>
              </a:prstGeom>
              <a:ln w="28575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1341120" y="3429000"/>
                <a:ext cx="396240" cy="0"/>
              </a:xfrm>
              <a:prstGeom prst="line">
                <a:avLst/>
              </a:prstGeom>
              <a:ln w="28575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4328160" y="3429000"/>
                <a:ext cx="398673" cy="0"/>
              </a:xfrm>
              <a:prstGeom prst="line">
                <a:avLst/>
              </a:prstGeom>
              <a:ln w="28575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V="1">
                <a:off x="3263900" y="2242975"/>
                <a:ext cx="0" cy="222742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flipV="1">
                <a:off x="3686185" y="2242975"/>
                <a:ext cx="0" cy="1419472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 rot="18026999">
              <a:off x="5523391" y="1657310"/>
              <a:ext cx="1003801" cy="2585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CC"/>
                  </a:solidFill>
                </a:rPr>
                <a:t>REMINDER</a:t>
              </a:r>
              <a:endParaRPr lang="en-US" dirty="0">
                <a:solidFill>
                  <a:srgbClr val="0000CC"/>
                </a:solidFill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59182" y="1183460"/>
            <a:ext cx="9151553" cy="563239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/>
              <a:t>THGEMS by </a:t>
            </a:r>
            <a:r>
              <a:rPr lang="en-US" sz="2800" dirty="0" err="1" smtClean="0">
                <a:solidFill>
                  <a:srgbClr val="C00000"/>
                </a:solidFill>
              </a:rPr>
              <a:t>Permaglas</a:t>
            </a:r>
            <a:r>
              <a:rPr lang="en-US" sz="2800" baseline="300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ME730 </a:t>
            </a:r>
          </a:p>
          <a:p>
            <a:pPr marL="0" indent="0">
              <a:buNone/>
            </a:pPr>
            <a:r>
              <a:rPr lang="en-US" sz="1800" dirty="0" smtClean="0"/>
              <a:t>by RESARM Engineering Plastics </a:t>
            </a:r>
            <a:r>
              <a:rPr lang="en-US" sz="1800" dirty="0" smtClean="0"/>
              <a:t>SA</a:t>
            </a:r>
            <a:endParaRPr lang="en-US" sz="1800" dirty="0" smtClean="0"/>
          </a:p>
          <a:p>
            <a:r>
              <a:rPr lang="en-US" sz="1800" dirty="0"/>
              <a:t>Raw material </a:t>
            </a:r>
            <a:r>
              <a:rPr lang="en-US" sz="1800" dirty="0" smtClean="0"/>
              <a:t>characterization</a:t>
            </a:r>
          </a:p>
          <a:p>
            <a:endParaRPr lang="en-US" sz="1800" dirty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Electrostatic properties by </a:t>
            </a:r>
            <a:r>
              <a:rPr lang="en-US" sz="1800" dirty="0" err="1"/>
              <a:t>P</a:t>
            </a:r>
            <a:r>
              <a:rPr lang="en-US" sz="1800" dirty="0" err="1" smtClean="0"/>
              <a:t>aschen</a:t>
            </a:r>
            <a:r>
              <a:rPr lang="en-US" sz="1800" dirty="0" smtClean="0"/>
              <a:t> test</a:t>
            </a:r>
          </a:p>
          <a:p>
            <a:endParaRPr lang="en-US" sz="1800" dirty="0" smtClean="0"/>
          </a:p>
          <a:p>
            <a:r>
              <a:rPr lang="en-US" sz="1600" dirty="0" smtClean="0">
                <a:solidFill>
                  <a:srgbClr val="C00000"/>
                </a:solidFill>
              </a:rPr>
              <a:t>GAIN UNIFORMITY SCAN:	</a:t>
            </a:r>
            <a:r>
              <a:rPr lang="en-US" sz="1600" dirty="0" smtClean="0">
                <a:solidFill>
                  <a:srgbClr val="C00000"/>
                </a:solidFill>
                <a:latin typeface="Symbol" panose="05050102010706020507" pitchFamily="18" charset="2"/>
              </a:rPr>
              <a:t>s</a:t>
            </a:r>
            <a:r>
              <a:rPr lang="en-US" sz="1600" dirty="0">
                <a:solidFill>
                  <a:srgbClr val="C00000"/>
                </a:solidFill>
              </a:rPr>
              <a:t>: 13</a:t>
            </a:r>
            <a:r>
              <a:rPr lang="en-US" sz="1600" dirty="0" smtClean="0">
                <a:solidFill>
                  <a:srgbClr val="C00000"/>
                </a:solidFill>
              </a:rPr>
              <a:t>%</a:t>
            </a:r>
          </a:p>
          <a:p>
            <a:endParaRPr lang="en-US" sz="1600" dirty="0">
              <a:solidFill>
                <a:srgbClr val="C00000"/>
              </a:solidFill>
            </a:endParaRPr>
          </a:p>
          <a:p>
            <a:endParaRPr lang="en-US" sz="1600" dirty="0">
              <a:solidFill>
                <a:srgbClr val="C00000"/>
              </a:solidFill>
            </a:endParaRPr>
          </a:p>
          <a:p>
            <a:r>
              <a:rPr lang="en-US" sz="1600" dirty="0" smtClean="0">
                <a:solidFill>
                  <a:srgbClr val="C00000"/>
                </a:solidFill>
              </a:rPr>
              <a:t>ENERGY RESOLUTION:	20 </a:t>
            </a:r>
            <a:r>
              <a:rPr lang="en-US" sz="1600" dirty="0">
                <a:solidFill>
                  <a:srgbClr val="C00000"/>
                </a:solidFill>
              </a:rPr>
              <a:t>%</a:t>
            </a:r>
          </a:p>
          <a:p>
            <a:pPr marL="0" indent="0">
              <a:buNone/>
            </a:pPr>
            <a:endParaRPr lang="en-US" sz="1600" dirty="0" smtClean="0">
              <a:solidFill>
                <a:srgbClr val="0000CC"/>
              </a:solidFill>
            </a:endParaRPr>
          </a:p>
          <a:p>
            <a:pPr marL="0" indent="0">
              <a:buNone/>
            </a:pPr>
            <a:endParaRPr lang="en-US" sz="1600" dirty="0" smtClean="0">
              <a:solidFill>
                <a:srgbClr val="0000CC"/>
              </a:solidFill>
            </a:endParaRPr>
          </a:p>
          <a:p>
            <a:r>
              <a:rPr lang="en-US" sz="1600" dirty="0" smtClean="0">
                <a:solidFill>
                  <a:srgbClr val="C00000"/>
                </a:solidFill>
              </a:rPr>
              <a:t>GAIN  vs TIME</a:t>
            </a:r>
          </a:p>
          <a:p>
            <a:pPr lvl="1"/>
            <a:r>
              <a:rPr lang="en-US" sz="1200" dirty="0" smtClean="0">
                <a:solidFill>
                  <a:srgbClr val="0000CC"/>
                </a:solidFill>
              </a:rPr>
              <a:t>Charging-up</a:t>
            </a:r>
          </a:p>
          <a:p>
            <a:pPr lvl="1"/>
            <a:r>
              <a:rPr lang="en-US" sz="1200" dirty="0" smtClean="0">
                <a:solidFill>
                  <a:srgbClr val="0000CC"/>
                </a:solidFill>
              </a:rPr>
              <a:t>Ion motion in the bulk material</a:t>
            </a:r>
            <a:endParaRPr lang="en-US" sz="1200" dirty="0">
              <a:solidFill>
                <a:srgbClr val="0000CC"/>
              </a:solidFill>
            </a:endParaRPr>
          </a:p>
          <a:p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Font typeface="Arial"/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pPr marL="914400" lvl="2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762000" lvl="1" indent="0">
              <a:buFont typeface="Arial"/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Font typeface="Arial"/>
              <a:buNone/>
            </a:pPr>
            <a:endParaRPr lang="en-US" dirty="0" smtClean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0059" y="2020449"/>
            <a:ext cx="1922762" cy="110966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344202" y="2253666"/>
            <a:ext cx="4572000" cy="8679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00CC"/>
                </a:solidFill>
              </a:rPr>
              <a:t>Nominal thickness 0.7 mm</a:t>
            </a:r>
          </a:p>
          <a:p>
            <a:pPr lvl="1"/>
            <a:r>
              <a:rPr lang="en-US" sz="1400" dirty="0">
                <a:solidFill>
                  <a:srgbClr val="0000CC"/>
                </a:solidFill>
              </a:rPr>
              <a:t>/</a:t>
            </a:r>
            <a:r>
              <a:rPr lang="en-US" sz="1400" dirty="0">
                <a:solidFill>
                  <a:srgbClr val="0000CC"/>
                </a:solidFill>
                <a:latin typeface="Symbol" panose="05050102010706020507" pitchFamily="18" charset="2"/>
              </a:rPr>
              <a:t>D</a:t>
            </a:r>
            <a:r>
              <a:rPr lang="en-US" sz="1400" dirty="0">
                <a:solidFill>
                  <a:srgbClr val="0000CC"/>
                </a:solidFill>
              </a:rPr>
              <a:t>/ &lt; 4%;  </a:t>
            </a:r>
            <a:r>
              <a:rPr lang="en-US" sz="1400" dirty="0">
                <a:solidFill>
                  <a:srgbClr val="0000CC"/>
                </a:solidFill>
                <a:latin typeface="Symbol" panose="05050102010706020507" pitchFamily="18" charset="2"/>
              </a:rPr>
              <a:t>s</a:t>
            </a:r>
            <a:r>
              <a:rPr lang="en-US" sz="1400" dirty="0">
                <a:solidFill>
                  <a:srgbClr val="0000CC"/>
                </a:solidFill>
              </a:rPr>
              <a:t> &lt; 2%</a:t>
            </a:r>
          </a:p>
          <a:p>
            <a:r>
              <a:rPr lang="en-US" sz="1400" dirty="0">
                <a:solidFill>
                  <a:srgbClr val="0000CC"/>
                </a:solidFill>
              </a:rPr>
              <a:t>Nominal thickness 1 mm</a:t>
            </a:r>
          </a:p>
          <a:p>
            <a:pPr lvl="1"/>
            <a:r>
              <a:rPr lang="en-US" sz="1400" dirty="0">
                <a:solidFill>
                  <a:srgbClr val="0000CC"/>
                </a:solidFill>
              </a:rPr>
              <a:t>/</a:t>
            </a:r>
            <a:r>
              <a:rPr lang="en-US" sz="1400" dirty="0">
                <a:solidFill>
                  <a:srgbClr val="0000CC"/>
                </a:solidFill>
                <a:latin typeface="Symbol" panose="05050102010706020507" pitchFamily="18" charset="2"/>
              </a:rPr>
              <a:t>D</a:t>
            </a:r>
            <a:r>
              <a:rPr lang="en-US" sz="1400" dirty="0">
                <a:solidFill>
                  <a:srgbClr val="0000CC"/>
                </a:solidFill>
              </a:rPr>
              <a:t>/ &lt; 2%;  </a:t>
            </a:r>
            <a:r>
              <a:rPr lang="en-US" sz="1400" dirty="0">
                <a:solidFill>
                  <a:srgbClr val="0000CC"/>
                </a:solidFill>
                <a:latin typeface="Symbol" panose="05050102010706020507" pitchFamily="18" charset="2"/>
              </a:rPr>
              <a:t>s</a:t>
            </a:r>
            <a:r>
              <a:rPr lang="en-US" sz="1400" dirty="0">
                <a:solidFill>
                  <a:srgbClr val="0000CC"/>
                </a:solidFill>
              </a:rPr>
              <a:t> &lt; 1%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341588" y="3902845"/>
            <a:ext cx="3390932" cy="172251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sz="16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6135823" y="3247194"/>
            <a:ext cx="3767002" cy="1300887"/>
            <a:chOff x="5853681" y="2965061"/>
            <a:chExt cx="3767002" cy="1300887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4"/>
            <a:srcRect l="2457" t="11731" r="8601" b="7736"/>
            <a:stretch/>
          </p:blipFill>
          <p:spPr>
            <a:xfrm>
              <a:off x="5853681" y="2965061"/>
              <a:ext cx="2753139" cy="1300887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auto">
            <a:xfrm flipV="1">
              <a:off x="6119527" y="3352086"/>
              <a:ext cx="2487293" cy="45719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  <p:sp>
          <p:nvSpPr>
            <p:cNvPr id="21" name="Content Placeholder 2"/>
            <p:cNvSpPr txBox="1">
              <a:spLocks/>
            </p:cNvSpPr>
            <p:nvPr/>
          </p:nvSpPr>
          <p:spPr bwMode="auto">
            <a:xfrm>
              <a:off x="8197693" y="3583494"/>
              <a:ext cx="1422990" cy="2362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400" b="1">
                  <a:solidFill>
                    <a:schemeClr val="tx1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chemeClr val="tx1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sz="1000" b="0" kern="0" dirty="0" smtClean="0"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90% PASCHEN limit</a:t>
              </a:r>
              <a:endParaRPr lang="en-US" sz="1000" b="0" i="0" kern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0385" y="4191802"/>
            <a:ext cx="2069860" cy="1206191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8192" y="5486525"/>
            <a:ext cx="1579083" cy="1103376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55570" y="5656373"/>
            <a:ext cx="1658150" cy="1140341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26" name="ZoneTexte 1"/>
          <p:cNvSpPr txBox="1"/>
          <p:nvPr/>
        </p:nvSpPr>
        <p:spPr>
          <a:xfrm>
            <a:off x="6741156" y="4609693"/>
            <a:ext cx="3041563" cy="2031325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u="sng" dirty="0" smtClean="0">
                <a:solidFill>
                  <a:srgbClr val="0000CC"/>
                </a:solidFill>
              </a:rPr>
              <a:t>Conclusions:</a:t>
            </a:r>
            <a:endParaRPr lang="en-US" dirty="0">
              <a:solidFill>
                <a:srgbClr val="0000C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CC"/>
                </a:solidFill>
              </a:rPr>
              <a:t>Robust </a:t>
            </a:r>
            <a:r>
              <a:rPr lang="en-US" sz="1400" b="1" dirty="0" smtClean="0">
                <a:solidFill>
                  <a:srgbClr val="0000CC"/>
                </a:solidFill>
              </a:rPr>
              <a:t>material, remarkable </a:t>
            </a:r>
            <a:r>
              <a:rPr lang="en-US" sz="1400" b="1" dirty="0">
                <a:solidFill>
                  <a:srgbClr val="0000CC"/>
                </a:solidFill>
              </a:rPr>
              <a:t>uniformity performance</a:t>
            </a:r>
            <a:endParaRPr lang="en-US" sz="1400" dirty="0">
              <a:solidFill>
                <a:srgbClr val="0000C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0000CC"/>
                </a:solidFill>
              </a:rPr>
              <a:t>Easy </a:t>
            </a:r>
            <a:r>
              <a:rPr lang="en-US" sz="1400" b="1" dirty="0">
                <a:solidFill>
                  <a:srgbClr val="0000CC"/>
                </a:solidFill>
              </a:rPr>
              <a:t>to operate and limited gain dependence </a:t>
            </a:r>
            <a:r>
              <a:rPr lang="en-US" sz="1400" b="1" dirty="0" smtClean="0">
                <a:solidFill>
                  <a:srgbClr val="0000CC"/>
                </a:solidFill>
              </a:rPr>
              <a:t>vs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0000CC"/>
                </a:solidFill>
              </a:rPr>
              <a:t>Good </a:t>
            </a:r>
            <a:r>
              <a:rPr lang="en-US" sz="1400" b="1" dirty="0">
                <a:solidFill>
                  <a:srgbClr val="0000CC"/>
                </a:solidFill>
              </a:rPr>
              <a:t>potentialities for high gain multilayer devices</a:t>
            </a:r>
            <a:endParaRPr lang="en-US" sz="1400" dirty="0">
              <a:solidFill>
                <a:srgbClr val="0000C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0000CC"/>
                </a:solidFill>
              </a:rPr>
              <a:t>Interesting </a:t>
            </a:r>
            <a:r>
              <a:rPr lang="en-US" sz="1400" b="1" dirty="0">
                <a:solidFill>
                  <a:srgbClr val="0000CC"/>
                </a:solidFill>
              </a:rPr>
              <a:t>as a replacement for THGEM by </a:t>
            </a:r>
            <a:r>
              <a:rPr lang="en-US" sz="1400" b="1" dirty="0" err="1">
                <a:solidFill>
                  <a:srgbClr val="0000CC"/>
                </a:solidFill>
              </a:rPr>
              <a:t>etchableglass</a:t>
            </a:r>
            <a:r>
              <a:rPr lang="en-US" sz="1400" b="1" dirty="0">
                <a:solidFill>
                  <a:srgbClr val="0000CC"/>
                </a:solidFill>
              </a:rPr>
              <a:t> </a:t>
            </a:r>
            <a:endParaRPr lang="en-US" sz="1400" b="1" dirty="0" smtClean="0">
              <a:solidFill>
                <a:srgbClr val="0000CC"/>
              </a:solidFill>
            </a:endParaRPr>
          </a:p>
          <a:p>
            <a:r>
              <a:rPr lang="en-US" sz="1400" b="1" dirty="0">
                <a:solidFill>
                  <a:srgbClr val="0000CC"/>
                </a:solidFill>
              </a:rPr>
              <a:t> </a:t>
            </a:r>
            <a:r>
              <a:rPr lang="en-US" sz="1400" b="1" dirty="0" smtClean="0">
                <a:solidFill>
                  <a:srgbClr val="0000CC"/>
                </a:solidFill>
              </a:rPr>
              <a:t>      approaches</a:t>
            </a:r>
            <a:r>
              <a:rPr lang="en-US" sz="1400" b="1" dirty="0">
                <a:solidFill>
                  <a:srgbClr val="0000CC"/>
                </a:solidFill>
              </a:rPr>
              <a:t>: much cheaper !</a:t>
            </a:r>
            <a:r>
              <a:rPr lang="en-US" sz="1400" b="1" dirty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3495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8888" y="0"/>
            <a:ext cx="5706687" cy="107576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WP13, SCIENTIFIC ASPECTS</a:t>
            </a: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5864" y="945573"/>
            <a:ext cx="9580418" cy="5662702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TECHNOLOGIES: the future of GAS DETECTORS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RPCs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MPGDs</a:t>
            </a:r>
            <a:endParaRPr 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TASKs grouped in 3 major sectors</a:t>
            </a:r>
          </a:p>
          <a:p>
            <a:pPr lvl="1"/>
            <a:r>
              <a:rPr lang="en-US" sz="17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Advanced detector </a:t>
            </a:r>
            <a:r>
              <a:rPr lang="en-US" sz="17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developments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namely </a:t>
            </a:r>
            <a:r>
              <a:rPr lang="en-US" sz="17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R&amp;D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		</a:t>
            </a:r>
          </a:p>
          <a:p>
            <a:pPr lvl="2"/>
            <a:r>
              <a:rPr lang="en-US" sz="15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13.2, including 5 activities</a:t>
            </a:r>
            <a:endParaRPr lang="en-US" sz="170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7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Tools </a:t>
            </a:r>
            <a:r>
              <a:rPr lang="en-US" sz="17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facilitate the detector </a:t>
            </a:r>
            <a:r>
              <a:rPr lang="en-US" sz="17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namely </a:t>
            </a:r>
            <a:r>
              <a:rPr lang="en-US" sz="17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technological R&amp;D 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oriented to detector development by realizing </a:t>
            </a:r>
            <a:r>
              <a:rPr lang="en-US" sz="17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dedicated lab instruments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	</a:t>
            </a:r>
          </a:p>
          <a:p>
            <a:pPr lvl="2"/>
            <a:r>
              <a:rPr lang="en-US" sz="15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13.3, including 3 activities</a:t>
            </a:r>
            <a:endParaRPr lang="en-US" sz="170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7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Preparation </a:t>
            </a:r>
            <a:r>
              <a:rPr lang="en-US" sz="17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large series </a:t>
            </a:r>
            <a:r>
              <a:rPr lang="en-US" sz="17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namely establishing </a:t>
            </a:r>
            <a:r>
              <a:rPr lang="en-US" sz="17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techniques and protocols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n-US" sz="17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size/series construction, QA, production transfer to industry</a:t>
            </a:r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2"/>
            <a:r>
              <a:rPr lang="en-US" sz="15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13.4, including 7 activities</a:t>
            </a:r>
            <a:endParaRPr lang="en-US" sz="15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program is a good balance between  </a:t>
            </a:r>
          </a:p>
          <a:p>
            <a:pPr lvl="1"/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R&amp;D for better and better detector performance matching the requirements of present and future experiments</a:t>
            </a:r>
          </a:p>
          <a:p>
            <a:pPr lvl="1"/>
            <a:r>
              <a:rPr lang="en-US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 development and TT to ensure the construction of large experimental set-ups (and facilitating applications beyond research)</a:t>
            </a:r>
          </a:p>
          <a:p>
            <a:pPr lvl="2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47709" y="687041"/>
            <a:ext cx="397866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1/4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889144" y="2305533"/>
            <a:ext cx="8707590" cy="2275609"/>
            <a:chOff x="987125" y="2618509"/>
            <a:chExt cx="8707590" cy="2275609"/>
          </a:xfrm>
        </p:grpSpPr>
        <p:sp>
          <p:nvSpPr>
            <p:cNvPr id="3" name="Rectangle 2"/>
            <p:cNvSpPr/>
            <p:nvPr/>
          </p:nvSpPr>
          <p:spPr bwMode="auto">
            <a:xfrm>
              <a:off x="987125" y="2618509"/>
              <a:ext cx="8707587" cy="581892"/>
            </a:xfrm>
            <a:prstGeom prst="rect">
              <a:avLst/>
            </a:prstGeom>
            <a:solidFill>
              <a:srgbClr val="336699">
                <a:alpha val="18824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987128" y="3200401"/>
              <a:ext cx="8707587" cy="810490"/>
            </a:xfrm>
            <a:prstGeom prst="rect">
              <a:avLst/>
            </a:prstGeom>
            <a:solidFill>
              <a:srgbClr val="FF99CC">
                <a:alpha val="18824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987125" y="4010891"/>
              <a:ext cx="8707587" cy="883227"/>
            </a:xfrm>
            <a:prstGeom prst="rect">
              <a:avLst/>
            </a:prstGeom>
            <a:solidFill>
              <a:srgbClr val="336699">
                <a:alpha val="18824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 rot="20220194">
            <a:off x="5708716" y="933398"/>
            <a:ext cx="3877985" cy="84023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REMINDER</a:t>
            </a:r>
            <a:endParaRPr 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92D05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61473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2038" y="0"/>
            <a:ext cx="5715000" cy="1140431"/>
          </a:xfrm>
        </p:spPr>
        <p:txBody>
          <a:bodyPr/>
          <a:lstStyle/>
          <a:p>
            <a:r>
              <a:rPr lang="en-US" dirty="0" smtClean="0"/>
              <a:t>HIGH GAIN MPGD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4-7/4/2017                                </a:t>
            </a:r>
            <a:r>
              <a:rPr lang="en-US" smtClean="0"/>
              <a:t>                     First AIDA2020 annual meeting</a:t>
            </a:r>
            <a:r>
              <a:rPr lang="en-US" b="1" smtClean="0"/>
              <a:t>   		        </a:t>
            </a:r>
            <a:r>
              <a:rPr lang="en-US" smtClean="0"/>
              <a:t>                SDT, IL</a:t>
            </a:r>
            <a:endParaRPr lang="en-US" dirty="0" smtClean="0"/>
          </a:p>
        </p:txBody>
      </p:sp>
      <p:grpSp>
        <p:nvGrpSpPr>
          <p:cNvPr id="29" name="Group 28"/>
          <p:cNvGrpSpPr/>
          <p:nvPr/>
        </p:nvGrpSpPr>
        <p:grpSpPr>
          <a:xfrm>
            <a:off x="6186371" y="690858"/>
            <a:ext cx="3596348" cy="2526252"/>
            <a:chOff x="5504441" y="360486"/>
            <a:chExt cx="3596348" cy="2526252"/>
          </a:xfrm>
        </p:grpSpPr>
        <p:sp>
          <p:nvSpPr>
            <p:cNvPr id="28" name="Rectangle 27"/>
            <p:cNvSpPr/>
            <p:nvPr/>
          </p:nvSpPr>
          <p:spPr bwMode="auto">
            <a:xfrm>
              <a:off x="5504441" y="360486"/>
              <a:ext cx="3596348" cy="25262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086733" y="475162"/>
              <a:ext cx="2842779" cy="2404249"/>
              <a:chOff x="275870" y="1773471"/>
              <a:chExt cx="4471693" cy="3999075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75870" y="1773471"/>
                <a:ext cx="4471693" cy="3999075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2450369" y="1873643"/>
                <a:ext cx="2238364" cy="364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PT" sz="1200" dirty="0" err="1" smtClean="0">
                    <a:solidFill>
                      <a:schemeClr val="tx1"/>
                    </a:solidFill>
                  </a:rPr>
                  <a:t>Staggered</a:t>
                </a:r>
                <a:r>
                  <a:rPr lang="pt-PT" sz="1200" dirty="0" smtClean="0">
                    <a:solidFill>
                      <a:schemeClr val="tx1"/>
                    </a:solidFill>
                  </a:rPr>
                  <a:t> </a:t>
                </a:r>
                <a:r>
                  <a:rPr lang="pt-PT" sz="1200" dirty="0" err="1" smtClean="0">
                    <a:solidFill>
                      <a:schemeClr val="tx1"/>
                    </a:solidFill>
                  </a:rPr>
                  <a:t>THGEMs</a:t>
                </a:r>
                <a:endParaRPr lang="pt-PT" sz="1200" dirty="0" smtClean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072640" y="3429000"/>
                <a:ext cx="784860" cy="0"/>
              </a:xfrm>
              <a:prstGeom prst="line">
                <a:avLst/>
              </a:prstGeom>
              <a:ln w="28575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3210560" y="3429000"/>
                <a:ext cx="782320" cy="0"/>
              </a:xfrm>
              <a:prstGeom prst="line">
                <a:avLst/>
              </a:prstGeom>
              <a:ln w="28575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1341120" y="3429000"/>
                <a:ext cx="396240" cy="0"/>
              </a:xfrm>
              <a:prstGeom prst="line">
                <a:avLst/>
              </a:prstGeom>
              <a:ln w="28575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4328160" y="3429000"/>
                <a:ext cx="398673" cy="0"/>
              </a:xfrm>
              <a:prstGeom prst="line">
                <a:avLst/>
              </a:prstGeom>
              <a:ln w="28575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V="1">
                <a:off x="3263900" y="2242975"/>
                <a:ext cx="0" cy="222742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flipV="1">
                <a:off x="3686185" y="2242975"/>
                <a:ext cx="0" cy="1419472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 rot="18026999">
              <a:off x="5523391" y="1657310"/>
              <a:ext cx="1003801" cy="2585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CC"/>
                  </a:solidFill>
                </a:rPr>
                <a:t>REMINDER</a:t>
              </a:r>
              <a:endParaRPr lang="en-US" dirty="0">
                <a:solidFill>
                  <a:srgbClr val="0000CC"/>
                </a:solidFill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59182" y="1183460"/>
            <a:ext cx="9151553" cy="563239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/>
              <a:t>THGEMS by </a:t>
            </a:r>
            <a:r>
              <a:rPr lang="en-US" sz="2800" dirty="0" err="1" smtClean="0">
                <a:solidFill>
                  <a:srgbClr val="C00000"/>
                </a:solidFill>
              </a:rPr>
              <a:t>Permaglas</a:t>
            </a:r>
            <a:r>
              <a:rPr lang="en-US" sz="2800" baseline="300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ME730 </a:t>
            </a:r>
          </a:p>
          <a:p>
            <a:pPr marL="0" indent="0">
              <a:buNone/>
            </a:pPr>
            <a:r>
              <a:rPr lang="en-US" sz="1800" dirty="0" smtClean="0"/>
              <a:t>by RESARM Engineering Plastics </a:t>
            </a:r>
            <a:r>
              <a:rPr lang="en-US" sz="1800" dirty="0" smtClean="0"/>
              <a:t>SA</a:t>
            </a:r>
            <a:endParaRPr lang="en-US" sz="1800" dirty="0" smtClean="0"/>
          </a:p>
          <a:p>
            <a:r>
              <a:rPr lang="en-US" sz="1800" dirty="0"/>
              <a:t>Raw material </a:t>
            </a:r>
            <a:r>
              <a:rPr lang="en-US" sz="1800" dirty="0" smtClean="0"/>
              <a:t>characterization</a:t>
            </a:r>
          </a:p>
          <a:p>
            <a:endParaRPr lang="en-US" sz="1800" dirty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Electrostatic properties by </a:t>
            </a:r>
            <a:r>
              <a:rPr lang="en-US" sz="1800" dirty="0" err="1"/>
              <a:t>P</a:t>
            </a:r>
            <a:r>
              <a:rPr lang="en-US" sz="1800" dirty="0" err="1" smtClean="0"/>
              <a:t>aschen</a:t>
            </a:r>
            <a:r>
              <a:rPr lang="en-US" sz="1800" dirty="0" smtClean="0"/>
              <a:t> test</a:t>
            </a:r>
          </a:p>
          <a:p>
            <a:endParaRPr lang="en-US" sz="1800" dirty="0" smtClean="0"/>
          </a:p>
          <a:p>
            <a:r>
              <a:rPr lang="en-US" sz="1600" dirty="0" smtClean="0">
                <a:solidFill>
                  <a:srgbClr val="C00000"/>
                </a:solidFill>
              </a:rPr>
              <a:t>GAIN UNIFORMITY SCAN:	</a:t>
            </a:r>
            <a:r>
              <a:rPr lang="en-US" sz="1600" dirty="0" smtClean="0">
                <a:solidFill>
                  <a:srgbClr val="C00000"/>
                </a:solidFill>
                <a:latin typeface="Symbol" panose="05050102010706020507" pitchFamily="18" charset="2"/>
              </a:rPr>
              <a:t>s</a:t>
            </a:r>
            <a:r>
              <a:rPr lang="en-US" sz="1600" dirty="0">
                <a:solidFill>
                  <a:srgbClr val="C00000"/>
                </a:solidFill>
              </a:rPr>
              <a:t>: 13</a:t>
            </a:r>
            <a:r>
              <a:rPr lang="en-US" sz="1600" dirty="0" smtClean="0">
                <a:solidFill>
                  <a:srgbClr val="C00000"/>
                </a:solidFill>
              </a:rPr>
              <a:t>%</a:t>
            </a:r>
          </a:p>
          <a:p>
            <a:endParaRPr lang="en-US" sz="1600" dirty="0">
              <a:solidFill>
                <a:srgbClr val="C00000"/>
              </a:solidFill>
            </a:endParaRPr>
          </a:p>
          <a:p>
            <a:endParaRPr lang="en-US" sz="1600" dirty="0">
              <a:solidFill>
                <a:srgbClr val="C00000"/>
              </a:solidFill>
            </a:endParaRPr>
          </a:p>
          <a:p>
            <a:r>
              <a:rPr lang="en-US" sz="1600" dirty="0" smtClean="0">
                <a:solidFill>
                  <a:srgbClr val="C00000"/>
                </a:solidFill>
              </a:rPr>
              <a:t>ENERGY RESOLUTION:	20 </a:t>
            </a:r>
            <a:r>
              <a:rPr lang="en-US" sz="1600" dirty="0">
                <a:solidFill>
                  <a:srgbClr val="C00000"/>
                </a:solidFill>
              </a:rPr>
              <a:t>%</a:t>
            </a:r>
          </a:p>
          <a:p>
            <a:pPr marL="0" indent="0">
              <a:buNone/>
            </a:pPr>
            <a:endParaRPr lang="en-US" sz="1600" dirty="0" smtClean="0">
              <a:solidFill>
                <a:srgbClr val="0000CC"/>
              </a:solidFill>
            </a:endParaRPr>
          </a:p>
          <a:p>
            <a:pPr marL="0" indent="0">
              <a:buNone/>
            </a:pPr>
            <a:endParaRPr lang="en-US" sz="1600" dirty="0" smtClean="0">
              <a:solidFill>
                <a:srgbClr val="0000CC"/>
              </a:solidFill>
            </a:endParaRPr>
          </a:p>
          <a:p>
            <a:r>
              <a:rPr lang="en-US" sz="1600" dirty="0" smtClean="0">
                <a:solidFill>
                  <a:srgbClr val="C00000"/>
                </a:solidFill>
              </a:rPr>
              <a:t>GAIN  vs TIME</a:t>
            </a:r>
          </a:p>
          <a:p>
            <a:pPr lvl="1"/>
            <a:r>
              <a:rPr lang="en-US" sz="1200" dirty="0" smtClean="0">
                <a:solidFill>
                  <a:srgbClr val="0000CC"/>
                </a:solidFill>
              </a:rPr>
              <a:t>Charging-up</a:t>
            </a:r>
          </a:p>
          <a:p>
            <a:pPr lvl="1"/>
            <a:r>
              <a:rPr lang="en-US" sz="1200" dirty="0" smtClean="0">
                <a:solidFill>
                  <a:srgbClr val="0000CC"/>
                </a:solidFill>
              </a:rPr>
              <a:t>Ion motion in the bulk material</a:t>
            </a:r>
            <a:endParaRPr lang="en-US" sz="1200" dirty="0">
              <a:solidFill>
                <a:srgbClr val="0000CC"/>
              </a:solidFill>
            </a:endParaRPr>
          </a:p>
          <a:p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Font typeface="Arial"/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pPr marL="914400" lvl="2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762000" lvl="1" indent="0">
              <a:buFont typeface="Arial"/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Font typeface="Arial"/>
              <a:buNone/>
            </a:pPr>
            <a:endParaRPr lang="en-US" dirty="0" smtClean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0059" y="2020449"/>
            <a:ext cx="1922762" cy="110966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344202" y="2253666"/>
            <a:ext cx="4572000" cy="8679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0000CC"/>
                </a:solidFill>
              </a:rPr>
              <a:t>Nominal thickness 0.7 mm</a:t>
            </a:r>
          </a:p>
          <a:p>
            <a:pPr lvl="1"/>
            <a:r>
              <a:rPr lang="en-US" sz="1400" dirty="0">
                <a:solidFill>
                  <a:srgbClr val="0000CC"/>
                </a:solidFill>
              </a:rPr>
              <a:t>/</a:t>
            </a:r>
            <a:r>
              <a:rPr lang="en-US" sz="1400" dirty="0">
                <a:solidFill>
                  <a:srgbClr val="0000CC"/>
                </a:solidFill>
                <a:latin typeface="Symbol" panose="05050102010706020507" pitchFamily="18" charset="2"/>
              </a:rPr>
              <a:t>D</a:t>
            </a:r>
            <a:r>
              <a:rPr lang="en-US" sz="1400" dirty="0">
                <a:solidFill>
                  <a:srgbClr val="0000CC"/>
                </a:solidFill>
              </a:rPr>
              <a:t>/ &lt; 4%;  </a:t>
            </a:r>
            <a:r>
              <a:rPr lang="en-US" sz="1400" dirty="0">
                <a:solidFill>
                  <a:srgbClr val="0000CC"/>
                </a:solidFill>
                <a:latin typeface="Symbol" panose="05050102010706020507" pitchFamily="18" charset="2"/>
              </a:rPr>
              <a:t>s</a:t>
            </a:r>
            <a:r>
              <a:rPr lang="en-US" sz="1400" dirty="0">
                <a:solidFill>
                  <a:srgbClr val="0000CC"/>
                </a:solidFill>
              </a:rPr>
              <a:t> &lt; 2%</a:t>
            </a:r>
          </a:p>
          <a:p>
            <a:r>
              <a:rPr lang="en-US" sz="1400" dirty="0">
                <a:solidFill>
                  <a:srgbClr val="0000CC"/>
                </a:solidFill>
              </a:rPr>
              <a:t>Nominal thickness 1 mm</a:t>
            </a:r>
          </a:p>
          <a:p>
            <a:pPr lvl="1"/>
            <a:r>
              <a:rPr lang="en-US" sz="1400" dirty="0">
                <a:solidFill>
                  <a:srgbClr val="0000CC"/>
                </a:solidFill>
              </a:rPr>
              <a:t>/</a:t>
            </a:r>
            <a:r>
              <a:rPr lang="en-US" sz="1400" dirty="0">
                <a:solidFill>
                  <a:srgbClr val="0000CC"/>
                </a:solidFill>
                <a:latin typeface="Symbol" panose="05050102010706020507" pitchFamily="18" charset="2"/>
              </a:rPr>
              <a:t>D</a:t>
            </a:r>
            <a:r>
              <a:rPr lang="en-US" sz="1400" dirty="0">
                <a:solidFill>
                  <a:srgbClr val="0000CC"/>
                </a:solidFill>
              </a:rPr>
              <a:t>/ &lt; 2%;  </a:t>
            </a:r>
            <a:r>
              <a:rPr lang="en-US" sz="1400" dirty="0">
                <a:solidFill>
                  <a:srgbClr val="0000CC"/>
                </a:solidFill>
                <a:latin typeface="Symbol" panose="05050102010706020507" pitchFamily="18" charset="2"/>
              </a:rPr>
              <a:t>s</a:t>
            </a:r>
            <a:r>
              <a:rPr lang="en-US" sz="1400" dirty="0">
                <a:solidFill>
                  <a:srgbClr val="0000CC"/>
                </a:solidFill>
              </a:rPr>
              <a:t> &lt; 1%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341588" y="3902845"/>
            <a:ext cx="3390932" cy="172251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sz="16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6135823" y="3247194"/>
            <a:ext cx="3767002" cy="1300887"/>
            <a:chOff x="5853681" y="2965061"/>
            <a:chExt cx="3767002" cy="1300887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4"/>
            <a:srcRect l="2457" t="11731" r="8601" b="7736"/>
            <a:stretch/>
          </p:blipFill>
          <p:spPr>
            <a:xfrm>
              <a:off x="5853681" y="2965061"/>
              <a:ext cx="2753139" cy="1300887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auto">
            <a:xfrm flipV="1">
              <a:off x="6119527" y="3352086"/>
              <a:ext cx="2487293" cy="45719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  <p:sp>
          <p:nvSpPr>
            <p:cNvPr id="21" name="Content Placeholder 2"/>
            <p:cNvSpPr txBox="1">
              <a:spLocks/>
            </p:cNvSpPr>
            <p:nvPr/>
          </p:nvSpPr>
          <p:spPr bwMode="auto">
            <a:xfrm>
              <a:off x="8197693" y="3583494"/>
              <a:ext cx="1422990" cy="2362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400" b="1">
                  <a:solidFill>
                    <a:schemeClr val="tx1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chemeClr val="tx1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sz="1000" b="0" kern="0" dirty="0" smtClean="0"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90% PASCHEN limit</a:t>
              </a:r>
              <a:endParaRPr lang="en-US" sz="1000" b="0" i="0" kern="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0385" y="4191802"/>
            <a:ext cx="2069860" cy="1206191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8192" y="5486525"/>
            <a:ext cx="1579083" cy="1103376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55570" y="5656373"/>
            <a:ext cx="1658150" cy="1140341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26" name="ZoneTexte 1"/>
          <p:cNvSpPr txBox="1"/>
          <p:nvPr/>
        </p:nvSpPr>
        <p:spPr>
          <a:xfrm>
            <a:off x="6741156" y="4609693"/>
            <a:ext cx="3041563" cy="2031325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u="sng" dirty="0" smtClean="0">
                <a:solidFill>
                  <a:srgbClr val="0000CC"/>
                </a:solidFill>
              </a:rPr>
              <a:t>Conclusions:</a:t>
            </a:r>
            <a:endParaRPr lang="en-US" dirty="0">
              <a:solidFill>
                <a:srgbClr val="0000C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CC"/>
                </a:solidFill>
              </a:rPr>
              <a:t>Robust </a:t>
            </a:r>
            <a:r>
              <a:rPr lang="en-US" sz="1400" b="1" dirty="0" smtClean="0">
                <a:solidFill>
                  <a:srgbClr val="0000CC"/>
                </a:solidFill>
              </a:rPr>
              <a:t>material, remarkable </a:t>
            </a:r>
            <a:r>
              <a:rPr lang="en-US" sz="1400" b="1" dirty="0">
                <a:solidFill>
                  <a:srgbClr val="0000CC"/>
                </a:solidFill>
              </a:rPr>
              <a:t>uniformity performance</a:t>
            </a:r>
            <a:endParaRPr lang="en-US" sz="1400" dirty="0">
              <a:solidFill>
                <a:srgbClr val="0000C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0000CC"/>
                </a:solidFill>
              </a:rPr>
              <a:t>Easy </a:t>
            </a:r>
            <a:r>
              <a:rPr lang="en-US" sz="1400" b="1" dirty="0">
                <a:solidFill>
                  <a:srgbClr val="0000CC"/>
                </a:solidFill>
              </a:rPr>
              <a:t>to operate and limited gain dependence </a:t>
            </a:r>
            <a:r>
              <a:rPr lang="en-US" sz="1400" b="1" dirty="0" smtClean="0">
                <a:solidFill>
                  <a:srgbClr val="0000CC"/>
                </a:solidFill>
              </a:rPr>
              <a:t>vs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0000CC"/>
                </a:solidFill>
              </a:rPr>
              <a:t>Good </a:t>
            </a:r>
            <a:r>
              <a:rPr lang="en-US" sz="1400" b="1" dirty="0">
                <a:solidFill>
                  <a:srgbClr val="0000CC"/>
                </a:solidFill>
              </a:rPr>
              <a:t>potentialities for high gain multilayer devices</a:t>
            </a:r>
            <a:endParaRPr lang="en-US" sz="1400" dirty="0">
              <a:solidFill>
                <a:srgbClr val="0000C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0000CC"/>
                </a:solidFill>
              </a:rPr>
              <a:t>Interesting </a:t>
            </a:r>
            <a:r>
              <a:rPr lang="en-US" sz="1400" b="1" dirty="0">
                <a:solidFill>
                  <a:srgbClr val="0000CC"/>
                </a:solidFill>
              </a:rPr>
              <a:t>as a replacement for THGEM by </a:t>
            </a:r>
            <a:r>
              <a:rPr lang="en-US" sz="1400" b="1" dirty="0" err="1">
                <a:solidFill>
                  <a:srgbClr val="0000CC"/>
                </a:solidFill>
              </a:rPr>
              <a:t>etchableglass</a:t>
            </a:r>
            <a:r>
              <a:rPr lang="en-US" sz="1400" b="1" dirty="0">
                <a:solidFill>
                  <a:srgbClr val="0000CC"/>
                </a:solidFill>
              </a:rPr>
              <a:t> </a:t>
            </a:r>
            <a:endParaRPr lang="en-US" sz="1400" b="1" dirty="0" smtClean="0">
              <a:solidFill>
                <a:srgbClr val="0000CC"/>
              </a:solidFill>
            </a:endParaRPr>
          </a:p>
          <a:p>
            <a:r>
              <a:rPr lang="en-US" sz="1400" b="1" dirty="0">
                <a:solidFill>
                  <a:srgbClr val="0000CC"/>
                </a:solidFill>
              </a:rPr>
              <a:t> </a:t>
            </a:r>
            <a:r>
              <a:rPr lang="en-US" sz="1400" b="1" dirty="0" smtClean="0">
                <a:solidFill>
                  <a:srgbClr val="0000CC"/>
                </a:solidFill>
              </a:rPr>
              <a:t>      approaches</a:t>
            </a:r>
            <a:r>
              <a:rPr lang="en-US" sz="1400" b="1" dirty="0">
                <a:solidFill>
                  <a:srgbClr val="0000CC"/>
                </a:solidFill>
              </a:rPr>
              <a:t>: much cheaper !</a:t>
            </a:r>
            <a:r>
              <a:rPr lang="en-US" sz="1400" b="1" dirty="0"/>
              <a:t> </a:t>
            </a:r>
            <a:endParaRPr lang="en-US" sz="1400" dirty="0"/>
          </a:p>
        </p:txBody>
      </p:sp>
      <p:sp>
        <p:nvSpPr>
          <p:cNvPr id="31" name="Rectangle 30"/>
          <p:cNvSpPr/>
          <p:nvPr/>
        </p:nvSpPr>
        <p:spPr>
          <a:xfrm>
            <a:off x="438392" y="2060871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Nominal thickness 0.7 mm</a:t>
            </a:r>
          </a:p>
          <a:p>
            <a:pPr lvl="1"/>
            <a:r>
              <a:rPr lang="en-US" sz="1400" dirty="0"/>
              <a:t>/</a:t>
            </a:r>
            <a:r>
              <a:rPr lang="en-US" sz="1400" dirty="0">
                <a:latin typeface="Symbol" panose="05050102010706020507" pitchFamily="18" charset="2"/>
              </a:rPr>
              <a:t>D</a:t>
            </a:r>
            <a:r>
              <a:rPr lang="en-US" sz="1400" dirty="0"/>
              <a:t>/ &lt; 4%;  </a:t>
            </a:r>
            <a:r>
              <a:rPr lang="en-US" sz="1400" dirty="0">
                <a:latin typeface="Symbol" panose="05050102010706020507" pitchFamily="18" charset="2"/>
              </a:rPr>
              <a:t>s</a:t>
            </a:r>
            <a:r>
              <a:rPr lang="en-US" sz="1400" dirty="0"/>
              <a:t> &lt; 2%</a:t>
            </a:r>
          </a:p>
          <a:p>
            <a:r>
              <a:rPr lang="en-US" sz="1400" dirty="0"/>
              <a:t>Nominal thickness 1 mm</a:t>
            </a:r>
          </a:p>
          <a:p>
            <a:pPr lvl="1"/>
            <a:r>
              <a:rPr lang="en-US" sz="1400" dirty="0"/>
              <a:t>/</a:t>
            </a:r>
            <a:r>
              <a:rPr lang="en-US" sz="1400" dirty="0">
                <a:latin typeface="Symbol" panose="05050102010706020507" pitchFamily="18" charset="2"/>
              </a:rPr>
              <a:t>D</a:t>
            </a:r>
            <a:r>
              <a:rPr lang="en-US" sz="1400" dirty="0"/>
              <a:t>/ &lt; 2%;  </a:t>
            </a:r>
            <a:r>
              <a:rPr lang="en-US" sz="1400" dirty="0">
                <a:latin typeface="Symbol" panose="05050102010706020507" pitchFamily="18" charset="2"/>
              </a:rPr>
              <a:t>s</a:t>
            </a:r>
            <a:r>
              <a:rPr lang="en-US" sz="1400" dirty="0"/>
              <a:t> &lt; 1%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55529" y="3395025"/>
            <a:ext cx="1748683" cy="491345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0640" y="3999659"/>
            <a:ext cx="2069860" cy="1206191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5" name="ZoneTexte 1"/>
          <p:cNvSpPr txBox="1"/>
          <p:nvPr/>
        </p:nvSpPr>
        <p:spPr>
          <a:xfrm rot="19917103">
            <a:off x="462943" y="3261747"/>
            <a:ext cx="6687819" cy="2862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00CC"/>
                </a:solidFill>
              </a:rPr>
              <a:t>This </a:t>
            </a:r>
            <a:r>
              <a:rPr lang="fr-FR" sz="1400" dirty="0" err="1" smtClean="0">
                <a:solidFill>
                  <a:srgbClr val="0000CC"/>
                </a:solidFill>
              </a:rPr>
              <a:t>activity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err="1" smtClean="0">
                <a:solidFill>
                  <a:srgbClr val="0000CC"/>
                </a:solidFill>
              </a:rPr>
              <a:t>results</a:t>
            </a:r>
            <a:r>
              <a:rPr lang="fr-FR" sz="1400" dirty="0" smtClean="0">
                <a:solidFill>
                  <a:srgbClr val="0000CC"/>
                </a:solidFill>
              </a:rPr>
              <a:t> in a </a:t>
            </a:r>
            <a:r>
              <a:rPr lang="fr-FR" sz="1400" dirty="0" err="1" smtClean="0">
                <a:solidFill>
                  <a:srgbClr val="0000CC"/>
                </a:solidFill>
              </a:rPr>
              <a:t>fully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err="1" smtClean="0">
                <a:solidFill>
                  <a:srgbClr val="0000CC"/>
                </a:solidFill>
              </a:rPr>
              <a:t>satisfactory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err="1" smtClean="0">
                <a:solidFill>
                  <a:srgbClr val="0000CC"/>
                </a:solidFill>
              </a:rPr>
              <a:t>matching</a:t>
            </a:r>
            <a:r>
              <a:rPr lang="fr-FR" sz="1400" dirty="0" smtClean="0">
                <a:solidFill>
                  <a:srgbClr val="0000CC"/>
                </a:solidFill>
              </a:rPr>
              <a:t> of the </a:t>
            </a:r>
            <a:r>
              <a:rPr lang="fr-FR" sz="1400" dirty="0" err="1" smtClean="0">
                <a:solidFill>
                  <a:srgbClr val="0000CC"/>
                </a:solidFill>
              </a:rPr>
              <a:t>milestome</a:t>
            </a:r>
            <a:r>
              <a:rPr lang="fr-FR" sz="1400" dirty="0" smtClean="0">
                <a:solidFill>
                  <a:srgbClr val="0000CC"/>
                </a:solidFill>
              </a:rPr>
              <a:t>  MS61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9907790">
            <a:off x="1836747" y="3661638"/>
            <a:ext cx="4173841" cy="95312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109337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8786" y="17787"/>
            <a:ext cx="6183085" cy="1140431"/>
          </a:xfrm>
        </p:spPr>
        <p:txBody>
          <a:bodyPr/>
          <a:lstStyle/>
          <a:p>
            <a:r>
              <a:rPr lang="en-US" sz="2500" dirty="0" smtClean="0"/>
              <a:t>INTEGRATION OF FE-chips IN SRS</a:t>
            </a:r>
            <a:endParaRPr lang="en-US" sz="2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729" y="4396756"/>
            <a:ext cx="3363398" cy="23821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31" name="Group 30"/>
          <p:cNvGrpSpPr/>
          <p:nvPr/>
        </p:nvGrpSpPr>
        <p:grpSpPr>
          <a:xfrm>
            <a:off x="178400" y="1317154"/>
            <a:ext cx="7234342" cy="1545567"/>
            <a:chOff x="178400" y="1317154"/>
            <a:chExt cx="7234342" cy="154556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8400" y="1317154"/>
              <a:ext cx="7234342" cy="1545567"/>
            </a:xfrm>
            <a:prstGeom prst="rect">
              <a:avLst/>
            </a:prstGeom>
            <a:ln>
              <a:solidFill>
                <a:srgbClr val="0000CC"/>
              </a:solidFill>
            </a:ln>
          </p:spPr>
        </p:pic>
        <p:sp>
          <p:nvSpPr>
            <p:cNvPr id="8" name="Rectangle 7"/>
            <p:cNvSpPr/>
            <p:nvPr/>
          </p:nvSpPr>
          <p:spPr bwMode="auto">
            <a:xfrm>
              <a:off x="4000500" y="1380392"/>
              <a:ext cx="3251182" cy="21101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78400" y="2862721"/>
            <a:ext cx="4774051" cy="1482033"/>
            <a:chOff x="178400" y="2862721"/>
            <a:chExt cx="4774051" cy="1482033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8400" y="2862721"/>
              <a:ext cx="4774051" cy="1482033"/>
            </a:xfrm>
            <a:prstGeom prst="rect">
              <a:avLst/>
            </a:prstGeom>
            <a:ln>
              <a:solidFill>
                <a:srgbClr val="0000CC"/>
              </a:solidFill>
            </a:ln>
          </p:spPr>
        </p:pic>
        <p:sp>
          <p:nvSpPr>
            <p:cNvPr id="33" name="Rectangle 32"/>
            <p:cNvSpPr/>
            <p:nvPr/>
          </p:nvSpPr>
          <p:spPr bwMode="auto">
            <a:xfrm>
              <a:off x="474785" y="2862721"/>
              <a:ext cx="861646" cy="17062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2626971" y="3957511"/>
              <a:ext cx="2206156" cy="35304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</p:grpSp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0685" y="1256467"/>
            <a:ext cx="1681756" cy="2428120"/>
          </a:xfrm>
          <a:prstGeom prst="rect">
            <a:avLst/>
          </a:prstGeom>
          <a:ln>
            <a:solidFill>
              <a:srgbClr val="0000CC"/>
            </a:solidFill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0328" y="3332704"/>
            <a:ext cx="4148325" cy="271033"/>
          </a:xfrm>
          <a:prstGeom prst="rect">
            <a:avLst/>
          </a:prstGeom>
          <a:ln>
            <a:solidFill>
              <a:srgbClr val="0000CC"/>
            </a:solidFill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37852" y="3957511"/>
            <a:ext cx="5160672" cy="2712457"/>
          </a:xfrm>
          <a:prstGeom prst="rect">
            <a:avLst/>
          </a:prstGeom>
          <a:ln>
            <a:solidFill>
              <a:srgbClr val="0000CC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55488" y="3646793"/>
            <a:ext cx="2526075" cy="196067"/>
          </a:xfrm>
          <a:prstGeom prst="rect">
            <a:avLst/>
          </a:prstGeom>
          <a:ln>
            <a:solidFill>
              <a:srgbClr val="0000CC"/>
            </a:solidFill>
          </a:ln>
        </p:spPr>
      </p:pic>
    </p:spTree>
    <p:extLst>
      <p:ext uri="{BB962C8B-B14F-4D97-AF65-F5344CB8AC3E}">
        <p14:creationId xmlns:p14="http://schemas.microsoft.com/office/powerpoint/2010/main" val="41420267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4230" y="0"/>
            <a:ext cx="5956662" cy="1140431"/>
          </a:xfrm>
        </p:spPr>
        <p:txBody>
          <a:bodyPr/>
          <a:lstStyle/>
          <a:p>
            <a:r>
              <a:rPr lang="en-US" dirty="0" smtClean="0"/>
              <a:t>DEVELOPMENT OF </a:t>
            </a:r>
            <a:br>
              <a:rPr lang="en-US" dirty="0" smtClean="0"/>
            </a:br>
            <a:r>
              <a:rPr lang="en-US" dirty="0" smtClean="0"/>
              <a:t>MPGD-dedicated </a:t>
            </a:r>
            <a:r>
              <a:rPr lang="en-US" dirty="0" smtClean="0"/>
              <a:t>ELECTRONIC TOOLS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2176481"/>
              </p:ext>
            </p:extLst>
          </p:nvPr>
        </p:nvGraphicFramePr>
        <p:xfrm>
          <a:off x="125184" y="1248507"/>
          <a:ext cx="3466624" cy="73609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748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18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51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34" marR="58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Task 13.3.2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34" marR="58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7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36345" algn="ctr"/>
                        </a:tabLst>
                      </a:pPr>
                      <a:r>
                        <a:rPr lang="en-US" sz="1400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Deliverable [M24]</a:t>
                      </a:r>
                      <a:endParaRPr lang="en-US" sz="1400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034" marR="58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36345" algn="ctr"/>
                        </a:tabLst>
                      </a:pPr>
                      <a:r>
                        <a:rPr lang="en-US" sz="1400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 Voltage Power Supply for MPGD</a:t>
                      </a:r>
                      <a:endParaRPr lang="en-US" sz="1400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034" marR="58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1303769" y="1486846"/>
            <a:ext cx="2447365" cy="510989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2"/>
          <a:srcRect t="1228" b="1735"/>
          <a:stretch/>
        </p:blipFill>
        <p:spPr>
          <a:xfrm>
            <a:off x="1198865" y="2145324"/>
            <a:ext cx="7742911" cy="4158762"/>
          </a:xfrm>
          <a:prstGeom prst="rect">
            <a:avLst/>
          </a:prstGeom>
        </p:spPr>
      </p:pic>
      <p:sp>
        <p:nvSpPr>
          <p:cNvPr id="55" name="Rectangle 54"/>
          <p:cNvSpPr/>
          <p:nvPr/>
        </p:nvSpPr>
        <p:spPr bwMode="auto">
          <a:xfrm>
            <a:off x="3859823" y="5996354"/>
            <a:ext cx="5037992" cy="36927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198866" y="3446585"/>
            <a:ext cx="2589910" cy="3004990"/>
          </a:xfrm>
          <a:prstGeom prst="rect">
            <a:avLst/>
          </a:prstGeom>
          <a:solidFill>
            <a:srgbClr val="FFFF66">
              <a:alpha val="27059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3859823" y="3446585"/>
            <a:ext cx="2470639" cy="3004990"/>
          </a:xfrm>
          <a:prstGeom prst="rect">
            <a:avLst/>
          </a:prstGeom>
          <a:solidFill>
            <a:srgbClr val="FFFF66">
              <a:alpha val="27059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6378819" y="3455796"/>
            <a:ext cx="2634005" cy="3004990"/>
          </a:xfrm>
          <a:prstGeom prst="rect">
            <a:avLst/>
          </a:prstGeom>
          <a:solidFill>
            <a:srgbClr val="FFFF66">
              <a:alpha val="27059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ZoneTexte 1"/>
          <p:cNvSpPr txBox="1"/>
          <p:nvPr/>
        </p:nvSpPr>
        <p:spPr>
          <a:xfrm>
            <a:off x="2493821" y="6322043"/>
            <a:ext cx="1233467" cy="2862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solidFill>
                  <a:srgbClr val="0000CC"/>
                </a:solidFill>
              </a:rPr>
              <a:t>LAST YEAR</a:t>
            </a:r>
            <a:endParaRPr lang="en-US" sz="1400" dirty="0"/>
          </a:p>
        </p:txBody>
      </p:sp>
      <p:sp>
        <p:nvSpPr>
          <p:cNvPr id="60" name="ZoneTexte 1"/>
          <p:cNvSpPr txBox="1"/>
          <p:nvPr/>
        </p:nvSpPr>
        <p:spPr>
          <a:xfrm>
            <a:off x="5524001" y="6091599"/>
            <a:ext cx="739809" cy="2862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solidFill>
                  <a:srgbClr val="0000CC"/>
                </a:solidFill>
              </a:rPr>
              <a:t>NOW</a:t>
            </a:r>
            <a:endParaRPr lang="en-US" sz="1400" dirty="0"/>
          </a:p>
        </p:txBody>
      </p:sp>
      <p:sp>
        <p:nvSpPr>
          <p:cNvPr id="61" name="ZoneTexte 1"/>
          <p:cNvSpPr txBox="1"/>
          <p:nvPr/>
        </p:nvSpPr>
        <p:spPr>
          <a:xfrm>
            <a:off x="7515229" y="6152760"/>
            <a:ext cx="1233467" cy="2862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solidFill>
                  <a:srgbClr val="0000CC"/>
                </a:solidFill>
              </a:rPr>
              <a:t>NEXT STEP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630283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4230" y="0"/>
            <a:ext cx="5956662" cy="1140431"/>
          </a:xfrm>
        </p:spPr>
        <p:txBody>
          <a:bodyPr/>
          <a:lstStyle/>
          <a:p>
            <a:r>
              <a:rPr lang="en-US" dirty="0" smtClean="0"/>
              <a:t>DEVELOPMENT OF </a:t>
            </a:r>
            <a:br>
              <a:rPr lang="en-US" dirty="0" smtClean="0"/>
            </a:br>
            <a:r>
              <a:rPr lang="en-US" dirty="0" smtClean="0"/>
              <a:t>MPGD-dedicated </a:t>
            </a:r>
            <a:r>
              <a:rPr lang="en-US" dirty="0" smtClean="0"/>
              <a:t>ELECTRONIC TOOLS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/>
          </p:nvPr>
        </p:nvGraphicFramePr>
        <p:xfrm>
          <a:off x="125184" y="1248507"/>
          <a:ext cx="3466624" cy="73609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748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18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51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34" marR="58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Task 13.3.2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34" marR="58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7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36345" algn="ctr"/>
                        </a:tabLst>
                      </a:pPr>
                      <a:r>
                        <a:rPr lang="en-US" sz="1400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Deliverable [M24]</a:t>
                      </a:r>
                      <a:endParaRPr lang="en-US" sz="1400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034" marR="58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36345" algn="ctr"/>
                        </a:tabLst>
                      </a:pPr>
                      <a:r>
                        <a:rPr lang="en-US" sz="1400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 Voltage Power Supply for MPGD</a:t>
                      </a:r>
                      <a:endParaRPr lang="en-US" sz="1400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034" marR="58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1303769" y="1486846"/>
            <a:ext cx="2447365" cy="510989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2"/>
          <a:srcRect t="1228" b="1735"/>
          <a:stretch/>
        </p:blipFill>
        <p:spPr>
          <a:xfrm>
            <a:off x="1198865" y="2145324"/>
            <a:ext cx="7742911" cy="4158762"/>
          </a:xfrm>
          <a:prstGeom prst="rect">
            <a:avLst/>
          </a:prstGeom>
        </p:spPr>
      </p:pic>
      <p:sp>
        <p:nvSpPr>
          <p:cNvPr id="55" name="Rectangle 54"/>
          <p:cNvSpPr/>
          <p:nvPr/>
        </p:nvSpPr>
        <p:spPr bwMode="auto">
          <a:xfrm>
            <a:off x="3859823" y="5996354"/>
            <a:ext cx="5037992" cy="36927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198866" y="3446585"/>
            <a:ext cx="2589910" cy="3004990"/>
          </a:xfrm>
          <a:prstGeom prst="rect">
            <a:avLst/>
          </a:prstGeom>
          <a:solidFill>
            <a:srgbClr val="FFFF66">
              <a:alpha val="27059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3859823" y="3446585"/>
            <a:ext cx="2470639" cy="3004990"/>
          </a:xfrm>
          <a:prstGeom prst="rect">
            <a:avLst/>
          </a:prstGeom>
          <a:solidFill>
            <a:srgbClr val="FFFF66">
              <a:alpha val="27059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6378819" y="3455796"/>
            <a:ext cx="2634005" cy="3004990"/>
          </a:xfrm>
          <a:prstGeom prst="rect">
            <a:avLst/>
          </a:prstGeom>
          <a:solidFill>
            <a:srgbClr val="FFFF66">
              <a:alpha val="27059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ZoneTexte 1"/>
          <p:cNvSpPr txBox="1"/>
          <p:nvPr/>
        </p:nvSpPr>
        <p:spPr>
          <a:xfrm>
            <a:off x="2493821" y="6322043"/>
            <a:ext cx="1233467" cy="2862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solidFill>
                  <a:srgbClr val="0000CC"/>
                </a:solidFill>
              </a:rPr>
              <a:t>LAST YEAR</a:t>
            </a:r>
            <a:endParaRPr lang="en-US" sz="1400" dirty="0"/>
          </a:p>
        </p:txBody>
      </p:sp>
      <p:sp>
        <p:nvSpPr>
          <p:cNvPr id="60" name="ZoneTexte 1"/>
          <p:cNvSpPr txBox="1"/>
          <p:nvPr/>
        </p:nvSpPr>
        <p:spPr>
          <a:xfrm>
            <a:off x="5524001" y="6091599"/>
            <a:ext cx="739809" cy="2862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solidFill>
                  <a:srgbClr val="0000CC"/>
                </a:solidFill>
              </a:rPr>
              <a:t>NOW</a:t>
            </a:r>
            <a:endParaRPr lang="en-US" sz="1400" dirty="0"/>
          </a:p>
        </p:txBody>
      </p:sp>
      <p:sp>
        <p:nvSpPr>
          <p:cNvPr id="61" name="ZoneTexte 1"/>
          <p:cNvSpPr txBox="1"/>
          <p:nvPr/>
        </p:nvSpPr>
        <p:spPr>
          <a:xfrm>
            <a:off x="7515229" y="6152760"/>
            <a:ext cx="1233467" cy="2862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solidFill>
                  <a:srgbClr val="0000CC"/>
                </a:solidFill>
              </a:rPr>
              <a:t>NEXT STEP</a:t>
            </a:r>
            <a:endParaRPr lang="en-US" sz="1400" dirty="0"/>
          </a:p>
        </p:txBody>
      </p:sp>
      <p:sp>
        <p:nvSpPr>
          <p:cNvPr id="14" name="ZoneTexte 1"/>
          <p:cNvSpPr txBox="1"/>
          <p:nvPr/>
        </p:nvSpPr>
        <p:spPr>
          <a:xfrm rot="19917103">
            <a:off x="264477" y="3510143"/>
            <a:ext cx="7551126" cy="2862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00CC"/>
                </a:solidFill>
              </a:rPr>
              <a:t>This </a:t>
            </a:r>
            <a:r>
              <a:rPr lang="fr-FR" sz="1400" dirty="0" err="1" smtClean="0">
                <a:solidFill>
                  <a:srgbClr val="0000CC"/>
                </a:solidFill>
              </a:rPr>
              <a:t>activity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err="1" smtClean="0">
                <a:solidFill>
                  <a:srgbClr val="0000CC"/>
                </a:solidFill>
              </a:rPr>
              <a:t>results</a:t>
            </a:r>
            <a:r>
              <a:rPr lang="fr-FR" sz="1400" dirty="0" smtClean="0">
                <a:solidFill>
                  <a:srgbClr val="0000CC"/>
                </a:solidFill>
              </a:rPr>
              <a:t> in a </a:t>
            </a:r>
            <a:r>
              <a:rPr lang="fr-FR" sz="1400" dirty="0" err="1" smtClean="0">
                <a:solidFill>
                  <a:srgbClr val="0000CC"/>
                </a:solidFill>
              </a:rPr>
              <a:t>fully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err="1" smtClean="0">
                <a:solidFill>
                  <a:srgbClr val="0000CC"/>
                </a:solidFill>
              </a:rPr>
              <a:t>satisfactory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err="1" smtClean="0">
                <a:solidFill>
                  <a:srgbClr val="0000CC"/>
                </a:solidFill>
              </a:rPr>
              <a:t>matching</a:t>
            </a:r>
            <a:r>
              <a:rPr lang="fr-FR" sz="1400" dirty="0" smtClean="0">
                <a:solidFill>
                  <a:srgbClr val="0000CC"/>
                </a:solidFill>
              </a:rPr>
              <a:t> of the DELIVERABLE D13.6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b="49401"/>
          <a:stretch/>
        </p:blipFill>
        <p:spPr>
          <a:xfrm rot="19878144">
            <a:off x="1058143" y="3769124"/>
            <a:ext cx="7335841" cy="54717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983625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4230" y="0"/>
            <a:ext cx="5956662" cy="1140431"/>
          </a:xfrm>
        </p:spPr>
        <p:txBody>
          <a:bodyPr/>
          <a:lstStyle/>
          <a:p>
            <a:r>
              <a:rPr lang="en-US" dirty="0" smtClean="0"/>
              <a:t>DEVELOPMENT OF </a:t>
            </a:r>
            <a:br>
              <a:rPr lang="en-US" dirty="0" smtClean="0"/>
            </a:br>
            <a:r>
              <a:rPr lang="en-US" dirty="0" smtClean="0"/>
              <a:t>MPGD-dedicated </a:t>
            </a:r>
            <a:r>
              <a:rPr lang="en-US" dirty="0" smtClean="0"/>
              <a:t>ELECTRONIC TOOLS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/>
          </p:nvPr>
        </p:nvGraphicFramePr>
        <p:xfrm>
          <a:off x="125184" y="1238315"/>
          <a:ext cx="3466624" cy="196852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748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18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47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34" marR="58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Task 13.3.2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034" marR="58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7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36345" algn="ctr"/>
                        </a:tabLst>
                      </a:pPr>
                      <a:r>
                        <a:rPr lang="en-US" sz="1400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Deliverable [M24]</a:t>
                      </a:r>
                      <a:endParaRPr lang="en-US" sz="1400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034" marR="58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36345" algn="ctr"/>
                        </a:tabLst>
                      </a:pPr>
                      <a:r>
                        <a:rPr lang="en-US" sz="1400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 Voltage Power Supply for MPGD</a:t>
                      </a:r>
                      <a:endParaRPr lang="en-US" sz="1400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034" marR="58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5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034" marR="58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(Floating) Pico ammeter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034" marR="58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2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034" marR="58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Signal Processing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034" marR="58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556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034" marR="58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Monitoring and Control Unit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8034" marR="580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1303769" y="1486846"/>
            <a:ext cx="2447365" cy="510989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758981" y="1188744"/>
            <a:ext cx="4104009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>
                <a:solidFill>
                  <a:srgbClr val="0000CC"/>
                </a:solidFill>
              </a:rPr>
              <a:t>FemtoBox</a:t>
            </a:r>
            <a:r>
              <a:rPr lang="en-US" sz="2400" i="1" dirty="0" smtClean="0">
                <a:solidFill>
                  <a:srgbClr val="0000CC"/>
                </a:solidFill>
              </a:rPr>
              <a:t>: </a:t>
            </a:r>
            <a:r>
              <a:rPr lang="en-US" sz="2400" i="1" dirty="0" err="1" smtClean="0">
                <a:solidFill>
                  <a:srgbClr val="0000CC"/>
                </a:solidFill>
              </a:rPr>
              <a:t>femto</a:t>
            </a:r>
            <a:r>
              <a:rPr lang="en-US" sz="2400" i="1" dirty="0" smtClean="0">
                <a:solidFill>
                  <a:srgbClr val="0000CC"/>
                </a:solidFill>
              </a:rPr>
              <a:t>-ammeter</a:t>
            </a:r>
            <a:endParaRPr lang="en-US" sz="2400" i="1" dirty="0">
              <a:solidFill>
                <a:srgbClr val="0000CC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83100" y="3525170"/>
            <a:ext cx="26901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APIC: </a:t>
            </a:r>
          </a:p>
          <a:p>
            <a:r>
              <a:rPr lang="en-US" sz="2000" dirty="0" smtClean="0">
                <a:solidFill>
                  <a:srgbClr val="0000CC"/>
                </a:solidFill>
              </a:rPr>
              <a:t>Charge Preamplifier </a:t>
            </a:r>
            <a:endParaRPr lang="en-US" sz="2000" dirty="0" smtClean="0">
              <a:solidFill>
                <a:srgbClr val="0000CC"/>
              </a:solidFill>
            </a:endParaRPr>
          </a:p>
          <a:p>
            <a:r>
              <a:rPr lang="en-US" sz="2000" dirty="0" smtClean="0">
                <a:solidFill>
                  <a:srgbClr val="0000CC"/>
                </a:solidFill>
              </a:rPr>
              <a:t>– </a:t>
            </a:r>
            <a:r>
              <a:rPr lang="en-US" sz="2000" dirty="0" smtClean="0">
                <a:solidFill>
                  <a:srgbClr val="0000CC"/>
                </a:solidFill>
              </a:rPr>
              <a:t>Shaper Amplifier </a:t>
            </a:r>
            <a:endParaRPr lang="en-US" sz="2000" dirty="0" smtClean="0">
              <a:solidFill>
                <a:srgbClr val="0000CC"/>
              </a:solidFill>
            </a:endParaRPr>
          </a:p>
          <a:p>
            <a:r>
              <a:rPr lang="en-US" sz="2000" dirty="0" smtClean="0">
                <a:solidFill>
                  <a:srgbClr val="0000CC"/>
                </a:solidFill>
              </a:rPr>
              <a:t>Chain</a:t>
            </a:r>
            <a:endParaRPr lang="en-US" sz="2000" dirty="0">
              <a:solidFill>
                <a:srgbClr val="0000CC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908858" y="3565746"/>
            <a:ext cx="5958561" cy="3042529"/>
          </a:xfrm>
          <a:prstGeom prst="rect">
            <a:avLst/>
          </a:prstGeom>
          <a:solidFill>
            <a:srgbClr val="FFFF66">
              <a:alpha val="27059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51713" y="3273806"/>
            <a:ext cx="3781157" cy="3513855"/>
          </a:xfrm>
          <a:prstGeom prst="rect">
            <a:avLst/>
          </a:prstGeom>
          <a:solidFill>
            <a:srgbClr val="FFFF66">
              <a:alpha val="27059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3620818" y="1452835"/>
            <a:ext cx="870524" cy="691157"/>
          </a:xfrm>
          <a:prstGeom prst="straightConnector1">
            <a:avLst/>
          </a:prstGeom>
          <a:ln>
            <a:solidFill>
              <a:srgbClr val="0000CC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3191435" y="2961429"/>
            <a:ext cx="59872" cy="404749"/>
          </a:xfrm>
          <a:prstGeom prst="straightConnector1">
            <a:avLst/>
          </a:prstGeom>
          <a:ln>
            <a:solidFill>
              <a:srgbClr val="0000CC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3581882" y="2535757"/>
            <a:ext cx="716939" cy="1156520"/>
          </a:xfrm>
          <a:prstGeom prst="straightConnector1">
            <a:avLst/>
          </a:prstGeom>
          <a:ln>
            <a:solidFill>
              <a:srgbClr val="0000CC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5038165" y="4118568"/>
            <a:ext cx="4864660" cy="2284721"/>
            <a:chOff x="4829239" y="1253520"/>
            <a:chExt cx="4581438" cy="228472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/>
            <a:srcRect l="42202" r="-1"/>
            <a:stretch/>
          </p:blipFill>
          <p:spPr>
            <a:xfrm>
              <a:off x="6762635" y="1253520"/>
              <a:ext cx="2648042" cy="2284721"/>
            </a:xfrm>
            <a:prstGeom prst="rect">
              <a:avLst/>
            </a:prstGeom>
            <a:ln>
              <a:noFill/>
            </a:ln>
          </p:spPr>
        </p:pic>
        <p:sp>
          <p:nvSpPr>
            <p:cNvPr id="38" name="Rectangle 37"/>
            <p:cNvSpPr/>
            <p:nvPr/>
          </p:nvSpPr>
          <p:spPr bwMode="auto">
            <a:xfrm>
              <a:off x="4829239" y="3268035"/>
              <a:ext cx="1223362" cy="27020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8317446" y="5738297"/>
            <a:ext cx="1549974" cy="67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Chips </a:t>
            </a:r>
            <a:endParaRPr lang="en-US" sz="1400" dirty="0" smtClean="0">
              <a:solidFill>
                <a:srgbClr val="C00000"/>
              </a:solidFill>
            </a:endParaRPr>
          </a:p>
          <a:p>
            <a:r>
              <a:rPr lang="en-US" sz="1400" dirty="0" smtClean="0">
                <a:solidFill>
                  <a:srgbClr val="C00000"/>
                </a:solidFill>
              </a:rPr>
              <a:t>commercially </a:t>
            </a:r>
          </a:p>
          <a:p>
            <a:r>
              <a:rPr lang="en-US" sz="1400" dirty="0" smtClean="0">
                <a:solidFill>
                  <a:srgbClr val="C00000"/>
                </a:solidFill>
              </a:rPr>
              <a:t>available </a:t>
            </a:r>
            <a:endParaRPr lang="en-US" sz="1400" dirty="0">
              <a:solidFill>
                <a:srgbClr val="C00000"/>
              </a:solidFill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0692" y="4953361"/>
            <a:ext cx="3499425" cy="1458967"/>
          </a:xfrm>
          <a:prstGeom prst="rect">
            <a:avLst/>
          </a:prstGeom>
          <a:ln>
            <a:noFill/>
          </a:ln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1342" y="1572900"/>
            <a:ext cx="1831539" cy="1992846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0350" y="1747194"/>
            <a:ext cx="3363221" cy="1265773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4428210" y="1238315"/>
            <a:ext cx="5305361" cy="2258015"/>
          </a:xfrm>
          <a:prstGeom prst="rect">
            <a:avLst/>
          </a:prstGeom>
          <a:solidFill>
            <a:srgbClr val="FFFF66">
              <a:alpha val="27059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197" y="4332992"/>
            <a:ext cx="3499425" cy="2422000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0" y="3238599"/>
            <a:ext cx="3857146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Microcontroller </a:t>
            </a:r>
          </a:p>
          <a:p>
            <a:r>
              <a:rPr lang="en-US" sz="2000" dirty="0" smtClean="0">
                <a:solidFill>
                  <a:srgbClr val="0000CC"/>
                </a:solidFill>
              </a:rPr>
              <a:t>of env</a:t>
            </a:r>
            <a:r>
              <a:rPr lang="en-US" sz="2000" dirty="0" smtClean="0">
                <a:solidFill>
                  <a:srgbClr val="0000CC"/>
                </a:solidFill>
              </a:rPr>
              <a:t>ironmental</a:t>
            </a:r>
            <a:r>
              <a:rPr lang="en-US" sz="2000" dirty="0" smtClean="0">
                <a:solidFill>
                  <a:srgbClr val="0000CC"/>
                </a:solidFill>
              </a:rPr>
              <a:t> parameters: 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Present version WIN_CC OA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Next version: Raspberry Pi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66051" y="4551462"/>
            <a:ext cx="810020" cy="766798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 bwMode="auto">
          <a:xfrm>
            <a:off x="6239938" y="5996449"/>
            <a:ext cx="1227881" cy="38879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9735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7388" y="0"/>
            <a:ext cx="6096000" cy="1140431"/>
          </a:xfrm>
        </p:spPr>
        <p:txBody>
          <a:bodyPr/>
          <a:lstStyle/>
          <a:p>
            <a:r>
              <a:rPr lang="en-US" dirty="0"/>
              <a:t>Development of a general purpose readout electronics for </a:t>
            </a:r>
            <a:r>
              <a:rPr lang="en-US" dirty="0" smtClean="0"/>
              <a:t>MPGDs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b="6535"/>
          <a:stretch/>
        </p:blipFill>
        <p:spPr>
          <a:xfrm>
            <a:off x="179788" y="3029219"/>
            <a:ext cx="6712241" cy="169696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54" y="1375976"/>
            <a:ext cx="5209202" cy="172954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79788" y="4093760"/>
            <a:ext cx="4387295" cy="331530"/>
          </a:xfrm>
          <a:prstGeom prst="rect">
            <a:avLst/>
          </a:prstGeom>
          <a:solidFill>
            <a:srgbClr val="777777">
              <a:alpha val="16863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788" y="4568529"/>
            <a:ext cx="2452767" cy="179893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23" y="4795746"/>
            <a:ext cx="2206003" cy="30681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1126" y="4758766"/>
            <a:ext cx="4887463" cy="16493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143615" y="3029219"/>
            <a:ext cx="633772" cy="2486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44478" y="915555"/>
            <a:ext cx="306365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sv-S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Chip SALTRO16 ASIC </a:t>
            </a:r>
            <a:endParaRPr lang="sv-SE" sz="20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42724" y="1325435"/>
            <a:ext cx="3691536" cy="17543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v-SE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Status summary</a:t>
            </a:r>
            <a:endParaRPr lang="sv-SE" sz="2400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sv-SE" dirty="0">
              <a:latin typeface="Comic Sans MS" panose="030F0702030302020204" pitchFamily="66" charset="0"/>
            </a:endParaRPr>
          </a:p>
          <a:p>
            <a:pPr marL="171450" indent="-171450">
              <a:buFont typeface="Symbol" panose="05050102010706020507" pitchFamily="18" charset="2"/>
              <a:buChar char="·"/>
            </a:pP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packaging of the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SALTRO16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ASIC:s is underway. </a:t>
            </a:r>
            <a:endParaRPr lang="sv-SE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Delivery expected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mid June.</a:t>
            </a:r>
          </a:p>
          <a:p>
            <a:pPr marL="171450" indent="-171450">
              <a:buFont typeface="Symbol" panose="05050102010706020507" pitchFamily="18" charset="2"/>
              <a:buChar char="·"/>
            </a:pP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design of the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Development Board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is ready </a:t>
            </a:r>
            <a:endParaRPr lang="sv-SE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171450" indent="-171450">
              <a:buFont typeface="Symbol" panose="05050102010706020507" pitchFamily="18" charset="2"/>
              <a:buChar char="·"/>
            </a:pP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first version of the DAQ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system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enables readout of data </a:t>
            </a:r>
            <a:endParaRPr lang="sv-SE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27058" y="5444130"/>
            <a:ext cx="3922869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sv-S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NOW smaller packing possible</a:t>
            </a:r>
          </a:p>
          <a:p>
            <a:r>
              <a:rPr lang="sv-S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To avoid carrier difficulties:</a:t>
            </a:r>
          </a:p>
          <a:p>
            <a:r>
              <a:rPr lang="sv-S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Chips at NOVAPACK</a:t>
            </a:r>
            <a:endParaRPr lang="sv-SE" sz="20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3753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3248" y="0"/>
            <a:ext cx="6105806" cy="1140431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QA:</a:t>
            </a:r>
            <a:r>
              <a:rPr lang="en-US" dirty="0" smtClean="0"/>
              <a:t> Control </a:t>
            </a:r>
            <a:r>
              <a:rPr lang="en-US" dirty="0"/>
              <a:t>of foil/micromesh mechanical tensioning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578" y="1587163"/>
            <a:ext cx="2538101" cy="263586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3312" y="1588795"/>
            <a:ext cx="4505677" cy="270844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34578" y="1178315"/>
            <a:ext cx="9772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CC"/>
                </a:solidFill>
              </a:rPr>
              <a:t>Moiré </a:t>
            </a:r>
            <a:r>
              <a:rPr lang="en-US" sz="2000" dirty="0" smtClean="0">
                <a:solidFill>
                  <a:srgbClr val="0000CC"/>
                </a:solidFill>
              </a:rPr>
              <a:t>fringe interferometry ON LARGE SIZE, engineered  </a:t>
            </a:r>
            <a:r>
              <a:rPr lang="en-US" sz="2000" dirty="0" smtClean="0">
                <a:solidFill>
                  <a:srgbClr val="0000CC"/>
                </a:solidFill>
                <a:sym typeface="Wingdings" panose="05000000000000000000" pitchFamily="2" charset="2"/>
              </a:rPr>
              <a:t> resolution: 31 </a:t>
            </a:r>
            <a:r>
              <a:rPr lang="en-US" sz="2000" dirty="0" smtClean="0">
                <a:solidFill>
                  <a:srgbClr val="0000CC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2000" dirty="0" smtClean="0">
                <a:solidFill>
                  <a:srgbClr val="0000CC"/>
                </a:solidFill>
                <a:sym typeface="Wingdings" panose="05000000000000000000" pitchFamily="2" charset="2"/>
              </a:rPr>
              <a:t>m</a:t>
            </a:r>
            <a:r>
              <a:rPr lang="en-US" sz="2000" dirty="0" smtClean="0">
                <a:solidFill>
                  <a:srgbClr val="0000CC"/>
                </a:solidFill>
              </a:rPr>
              <a:t> </a:t>
            </a:r>
            <a:endParaRPr lang="en-US" sz="2000" dirty="0">
              <a:solidFill>
                <a:srgbClr val="0000CC"/>
              </a:solidFill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2380" y="3114931"/>
            <a:ext cx="3353347" cy="931270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134578" y="4807966"/>
            <a:ext cx="27494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Fiber Brag Grating </a:t>
            </a:r>
          </a:p>
          <a:p>
            <a:r>
              <a:rPr lang="en-US" sz="2000" dirty="0" smtClean="0">
                <a:solidFill>
                  <a:srgbClr val="0000CC"/>
                </a:solidFill>
              </a:rPr>
              <a:t>(FBG) sensors </a:t>
            </a:r>
          </a:p>
          <a:p>
            <a:r>
              <a:rPr lang="en-US" sz="2000" dirty="0" smtClean="0">
                <a:solidFill>
                  <a:srgbClr val="0000CC"/>
                </a:solidFill>
              </a:rPr>
              <a:t>embedded in MPGDs</a:t>
            </a:r>
          </a:p>
          <a:p>
            <a:r>
              <a:rPr lang="en-US" sz="2000" dirty="0">
                <a:solidFill>
                  <a:srgbClr val="0000CC"/>
                </a:solidFill>
              </a:rPr>
              <a:t>a</a:t>
            </a:r>
            <a:r>
              <a:rPr lang="en-US" sz="2000" dirty="0" smtClean="0">
                <a:solidFill>
                  <a:srgbClr val="0000CC"/>
                </a:solidFill>
              </a:rPr>
              <a:t>nd tested</a:t>
            </a: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3312" y="4370159"/>
            <a:ext cx="6628051" cy="2416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1983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3248" y="0"/>
            <a:ext cx="6105806" cy="1140431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QA:</a:t>
            </a:r>
            <a:r>
              <a:rPr lang="en-US" dirty="0" smtClean="0"/>
              <a:t> Control </a:t>
            </a:r>
            <a:r>
              <a:rPr lang="en-US" dirty="0"/>
              <a:t>of foil/micromesh mechanical tensioning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578" y="1587163"/>
            <a:ext cx="2538101" cy="263586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3312" y="1588795"/>
            <a:ext cx="4505677" cy="270844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34578" y="1178315"/>
            <a:ext cx="9772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CC"/>
                </a:solidFill>
              </a:rPr>
              <a:t>Moiré </a:t>
            </a:r>
            <a:r>
              <a:rPr lang="en-US" sz="2000" dirty="0" smtClean="0">
                <a:solidFill>
                  <a:srgbClr val="0000CC"/>
                </a:solidFill>
              </a:rPr>
              <a:t>fringe interferometry ON LARGE SIZE, engineered  </a:t>
            </a:r>
            <a:r>
              <a:rPr lang="en-US" sz="2000" dirty="0" smtClean="0">
                <a:solidFill>
                  <a:srgbClr val="0000CC"/>
                </a:solidFill>
                <a:sym typeface="Wingdings" panose="05000000000000000000" pitchFamily="2" charset="2"/>
              </a:rPr>
              <a:t> resolution: 31 </a:t>
            </a:r>
            <a:r>
              <a:rPr lang="en-US" sz="2000" dirty="0" smtClean="0">
                <a:solidFill>
                  <a:srgbClr val="0000CC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2000" dirty="0" smtClean="0">
                <a:solidFill>
                  <a:srgbClr val="0000CC"/>
                </a:solidFill>
                <a:sym typeface="Wingdings" panose="05000000000000000000" pitchFamily="2" charset="2"/>
              </a:rPr>
              <a:t>m</a:t>
            </a:r>
            <a:r>
              <a:rPr lang="en-US" sz="2000" dirty="0" smtClean="0">
                <a:solidFill>
                  <a:srgbClr val="0000CC"/>
                </a:solidFill>
              </a:rPr>
              <a:t> </a:t>
            </a:r>
            <a:endParaRPr lang="en-US" sz="2000" dirty="0">
              <a:solidFill>
                <a:srgbClr val="0000CC"/>
              </a:solidFill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458" y="2854493"/>
            <a:ext cx="3353347" cy="931270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134578" y="4807966"/>
            <a:ext cx="27494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Fiber Brag Grating </a:t>
            </a:r>
          </a:p>
          <a:p>
            <a:r>
              <a:rPr lang="en-US" sz="2000" dirty="0" smtClean="0">
                <a:solidFill>
                  <a:srgbClr val="0000CC"/>
                </a:solidFill>
              </a:rPr>
              <a:t>(FBG) sensors </a:t>
            </a:r>
          </a:p>
          <a:p>
            <a:r>
              <a:rPr lang="en-US" sz="2000" dirty="0" smtClean="0">
                <a:solidFill>
                  <a:srgbClr val="0000CC"/>
                </a:solidFill>
              </a:rPr>
              <a:t>embedded in MPGDs</a:t>
            </a:r>
          </a:p>
          <a:p>
            <a:r>
              <a:rPr lang="en-US" sz="2000" dirty="0">
                <a:solidFill>
                  <a:srgbClr val="0000CC"/>
                </a:solidFill>
              </a:rPr>
              <a:t>a</a:t>
            </a:r>
            <a:r>
              <a:rPr lang="en-US" sz="2000" dirty="0" smtClean="0">
                <a:solidFill>
                  <a:srgbClr val="0000CC"/>
                </a:solidFill>
              </a:rPr>
              <a:t>nd tested</a:t>
            </a: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3312" y="4370159"/>
            <a:ext cx="6628051" cy="2416233"/>
          </a:xfrm>
          <a:prstGeom prst="rect">
            <a:avLst/>
          </a:prstGeom>
        </p:spPr>
      </p:pic>
      <p:sp>
        <p:nvSpPr>
          <p:cNvPr id="11" name="ZoneTexte 1"/>
          <p:cNvSpPr txBox="1"/>
          <p:nvPr/>
        </p:nvSpPr>
        <p:spPr>
          <a:xfrm rot="19917103">
            <a:off x="870409" y="4941527"/>
            <a:ext cx="6438382" cy="2862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00CC"/>
                </a:solidFill>
              </a:rPr>
              <a:t>This </a:t>
            </a:r>
            <a:r>
              <a:rPr lang="fr-FR" sz="1400" dirty="0" err="1" smtClean="0">
                <a:solidFill>
                  <a:srgbClr val="0000CC"/>
                </a:solidFill>
              </a:rPr>
              <a:t>activity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err="1" smtClean="0">
                <a:solidFill>
                  <a:srgbClr val="0000CC"/>
                </a:solidFill>
              </a:rPr>
              <a:t>result</a:t>
            </a:r>
            <a:r>
              <a:rPr lang="fr-FR" sz="1400" dirty="0" smtClean="0">
                <a:solidFill>
                  <a:srgbClr val="0000CC"/>
                </a:solidFill>
              </a:rPr>
              <a:t> in a </a:t>
            </a:r>
            <a:r>
              <a:rPr lang="fr-FR" sz="1400" dirty="0" err="1" smtClean="0">
                <a:solidFill>
                  <a:srgbClr val="0000CC"/>
                </a:solidFill>
              </a:rPr>
              <a:t>fully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err="1" smtClean="0">
                <a:solidFill>
                  <a:srgbClr val="0000CC"/>
                </a:solidFill>
              </a:rPr>
              <a:t>satisfactory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err="1" smtClean="0">
                <a:solidFill>
                  <a:srgbClr val="0000CC"/>
                </a:solidFill>
              </a:rPr>
              <a:t>matching</a:t>
            </a:r>
            <a:r>
              <a:rPr lang="fr-FR" sz="1400" dirty="0" smtClean="0">
                <a:solidFill>
                  <a:srgbClr val="0000CC"/>
                </a:solidFill>
              </a:rPr>
              <a:t> of the </a:t>
            </a:r>
            <a:r>
              <a:rPr lang="fr-FR" sz="1400" dirty="0" err="1" smtClean="0">
                <a:solidFill>
                  <a:srgbClr val="0000CC"/>
                </a:solidFill>
              </a:rPr>
              <a:t>milestome</a:t>
            </a:r>
            <a:r>
              <a:rPr lang="fr-FR" sz="1400" dirty="0" smtClean="0">
                <a:solidFill>
                  <a:srgbClr val="0000CC"/>
                </a:solidFill>
              </a:rPr>
              <a:t>  MS54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t="40042" b="26842"/>
          <a:stretch/>
        </p:blipFill>
        <p:spPr>
          <a:xfrm rot="19917965">
            <a:off x="4080436" y="4666116"/>
            <a:ext cx="4837861" cy="87501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360916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2212" y="0"/>
            <a:ext cx="6069106" cy="1140431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QA:</a:t>
            </a:r>
            <a:r>
              <a:rPr lang="en-US" dirty="0" smtClean="0"/>
              <a:t> Leopard scanning system for THGEMs/GEMs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sp>
        <p:nvSpPr>
          <p:cNvPr id="8" name="Rectangle 7"/>
          <p:cNvSpPr/>
          <p:nvPr/>
        </p:nvSpPr>
        <p:spPr>
          <a:xfrm>
            <a:off x="177522" y="1191650"/>
            <a:ext cx="9540219" cy="3416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CC"/>
                </a:solidFill>
                <a:latin typeface="LiberationSans"/>
              </a:rPr>
              <a:t>Small size prototype of optical / gain </a:t>
            </a:r>
            <a:r>
              <a:rPr lang="en-US" sz="1800" dirty="0" smtClean="0">
                <a:solidFill>
                  <a:srgbClr val="0000CC"/>
                </a:solidFill>
                <a:latin typeface="LiberationSans"/>
              </a:rPr>
              <a:t>scanning, high resolution</a:t>
            </a:r>
            <a:endParaRPr lang="en-US" sz="1800" dirty="0">
              <a:solidFill>
                <a:srgbClr val="0000CC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67" y="1698332"/>
            <a:ext cx="3133631" cy="20571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7110" y="1584501"/>
            <a:ext cx="3343578" cy="21709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0681" y="1617121"/>
            <a:ext cx="2681050" cy="209179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032" y="3728673"/>
            <a:ext cx="3870576" cy="263252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6918" y="3792752"/>
            <a:ext cx="1900350" cy="263536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67764" y="4263154"/>
            <a:ext cx="3313428" cy="69539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362715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273" y="2675926"/>
            <a:ext cx="7531412" cy="37182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5866" y="8031"/>
            <a:ext cx="6039593" cy="1140431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QA:</a:t>
            </a:r>
            <a:r>
              <a:rPr lang="en-US" dirty="0"/>
              <a:t> </a:t>
            </a:r>
            <a:r>
              <a:rPr lang="en-US" dirty="0" smtClean="0"/>
              <a:t>the </a:t>
            </a:r>
            <a:r>
              <a:rPr lang="en-US" dirty="0"/>
              <a:t>electrical integrity of electrode </a:t>
            </a:r>
            <a:r>
              <a:rPr lang="en-US" dirty="0" smtClean="0"/>
              <a:t>patterns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sp>
        <p:nvSpPr>
          <p:cNvPr id="5" name="Segnaposto contenuto 4"/>
          <p:cNvSpPr txBox="1">
            <a:spLocks/>
          </p:cNvSpPr>
          <p:nvPr/>
        </p:nvSpPr>
        <p:spPr>
          <a:xfrm>
            <a:off x="327009" y="1250092"/>
            <a:ext cx="6046897" cy="1971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925" lvl="0" fontAlgn="auto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srgbClr val="C00000"/>
                </a:solidFill>
              </a:rPr>
              <a:t>automatic system to ensure the electrical integrity of electrode patterns by </a:t>
            </a:r>
            <a:r>
              <a:rPr lang="en-US" u="sng" dirty="0">
                <a:solidFill>
                  <a:srgbClr val="C00000"/>
                </a:solidFill>
              </a:rPr>
              <a:t>pulse reflection method </a:t>
            </a:r>
            <a:endParaRPr lang="en-US" u="sng" dirty="0" smtClean="0">
              <a:solidFill>
                <a:srgbClr val="C00000"/>
              </a:solidFill>
            </a:endParaRPr>
          </a:p>
        </p:txBody>
      </p:sp>
      <p:pic>
        <p:nvPicPr>
          <p:cNvPr id="6" name="Picture 5" descr="X:\kloe2\kloe 011.jpg"/>
          <p:cNvPicPr>
            <a:picLocks noChangeAspect="1" noChangeArrowheads="1"/>
          </p:cNvPicPr>
          <p:nvPr/>
        </p:nvPicPr>
        <p:blipFill>
          <a:blip r:embed="rId3" cstate="print"/>
          <a:srcRect l="46111" t="43092" r="46407" b="44366"/>
          <a:stretch>
            <a:fillRect/>
          </a:stretch>
        </p:blipFill>
        <p:spPr bwMode="auto">
          <a:xfrm>
            <a:off x="7334378" y="1250092"/>
            <a:ext cx="2479530" cy="1943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olo 35"/>
          <p:cNvSpPr txBox="1">
            <a:spLocks/>
          </p:cNvSpPr>
          <p:nvPr/>
        </p:nvSpPr>
        <p:spPr>
          <a:xfrm>
            <a:off x="7241853" y="2467956"/>
            <a:ext cx="2745341" cy="92518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1800" b="1" dirty="0" smtClean="0">
                <a:solidFill>
                  <a:schemeClr val="bg1"/>
                </a:solidFill>
                <a:ea typeface="+mn-ea"/>
                <a:cs typeface="+mn-cs"/>
              </a:rPr>
              <a:t>EXAMPLE: </a:t>
            </a:r>
          </a:p>
          <a:p>
            <a:pPr algn="l">
              <a:defRPr/>
            </a:pPr>
            <a:r>
              <a:rPr lang="en-US" sz="1800" b="1" dirty="0" smtClean="0">
                <a:solidFill>
                  <a:schemeClr val="bg1"/>
                </a:solidFill>
                <a:ea typeface="+mn-ea"/>
                <a:cs typeface="+mn-cs"/>
              </a:rPr>
              <a:t>2D readout geometry</a:t>
            </a:r>
          </a:p>
        </p:txBody>
      </p:sp>
      <p:sp>
        <p:nvSpPr>
          <p:cNvPr id="10" name="CasellaDiTesto 10"/>
          <p:cNvSpPr txBox="1"/>
          <p:nvPr/>
        </p:nvSpPr>
        <p:spPr>
          <a:xfrm>
            <a:off x="551817" y="2033895"/>
            <a:ext cx="3939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709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8103" y="0"/>
            <a:ext cx="5930537" cy="1140431"/>
          </a:xfrm>
        </p:spPr>
        <p:txBody>
          <a:bodyPr/>
          <a:lstStyle/>
          <a:p>
            <a:r>
              <a:rPr lang="en-US" dirty="0" smtClean="0"/>
              <a:t>INSTITUTIONS &amp; ACTIVITIES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88" y="2276669"/>
            <a:ext cx="12011832" cy="51594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1671" y="1246885"/>
            <a:ext cx="3055645" cy="923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11 beneficiary groups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9 partner groups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In total : 13 Institutions 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8328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273" y="2675926"/>
            <a:ext cx="7531412" cy="37182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5866" y="8031"/>
            <a:ext cx="6039593" cy="1140431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QA:</a:t>
            </a:r>
            <a:r>
              <a:rPr lang="en-US" dirty="0"/>
              <a:t> </a:t>
            </a:r>
            <a:r>
              <a:rPr lang="en-US" dirty="0" smtClean="0"/>
              <a:t>the </a:t>
            </a:r>
            <a:r>
              <a:rPr lang="en-US" dirty="0"/>
              <a:t>electrical integrity of electrode </a:t>
            </a:r>
            <a:r>
              <a:rPr lang="en-US" dirty="0" smtClean="0"/>
              <a:t>patterns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sp>
        <p:nvSpPr>
          <p:cNvPr id="5" name="Segnaposto contenuto 4"/>
          <p:cNvSpPr txBox="1">
            <a:spLocks/>
          </p:cNvSpPr>
          <p:nvPr/>
        </p:nvSpPr>
        <p:spPr>
          <a:xfrm>
            <a:off x="327009" y="1250092"/>
            <a:ext cx="6046897" cy="1971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925" lvl="0" fontAlgn="auto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srgbClr val="C00000"/>
                </a:solidFill>
              </a:rPr>
              <a:t>automatic system to ensure the electrical integrity of electrode patterns by pulse reflection method </a:t>
            </a:r>
            <a:endParaRPr lang="en-US" dirty="0" smtClean="0">
              <a:solidFill>
                <a:srgbClr val="C00000"/>
              </a:solidFill>
            </a:endParaRPr>
          </a:p>
        </p:txBody>
      </p:sp>
      <p:pic>
        <p:nvPicPr>
          <p:cNvPr id="6" name="Picture 5" descr="X:\kloe2\kloe 011.jpg"/>
          <p:cNvPicPr>
            <a:picLocks noChangeAspect="1" noChangeArrowheads="1"/>
          </p:cNvPicPr>
          <p:nvPr/>
        </p:nvPicPr>
        <p:blipFill>
          <a:blip r:embed="rId3" cstate="print"/>
          <a:srcRect l="46111" t="43092" r="46407" b="44366"/>
          <a:stretch>
            <a:fillRect/>
          </a:stretch>
        </p:blipFill>
        <p:spPr bwMode="auto">
          <a:xfrm>
            <a:off x="7334378" y="1250092"/>
            <a:ext cx="2479530" cy="1943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olo 35"/>
          <p:cNvSpPr txBox="1">
            <a:spLocks/>
          </p:cNvSpPr>
          <p:nvPr/>
        </p:nvSpPr>
        <p:spPr>
          <a:xfrm>
            <a:off x="7241853" y="2467956"/>
            <a:ext cx="2745341" cy="92518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1800" b="1" dirty="0" smtClean="0">
                <a:solidFill>
                  <a:schemeClr val="bg1"/>
                </a:solidFill>
                <a:ea typeface="+mn-ea"/>
                <a:cs typeface="+mn-cs"/>
              </a:rPr>
              <a:t>EXAMPLE: </a:t>
            </a:r>
          </a:p>
          <a:p>
            <a:pPr algn="l">
              <a:defRPr/>
            </a:pPr>
            <a:r>
              <a:rPr lang="en-US" sz="1800" b="1" dirty="0" smtClean="0">
                <a:solidFill>
                  <a:schemeClr val="bg1"/>
                </a:solidFill>
                <a:ea typeface="+mn-ea"/>
                <a:cs typeface="+mn-cs"/>
              </a:rPr>
              <a:t>2D readout geometry</a:t>
            </a:r>
          </a:p>
        </p:txBody>
      </p:sp>
      <p:sp>
        <p:nvSpPr>
          <p:cNvPr id="8" name="Rectangle 7"/>
          <p:cNvSpPr/>
          <p:nvPr/>
        </p:nvSpPr>
        <p:spPr>
          <a:xfrm>
            <a:off x="2362171" y="306997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EXAMPLE: 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2D readout geometry</a:t>
            </a:r>
          </a:p>
        </p:txBody>
      </p:sp>
      <p:sp>
        <p:nvSpPr>
          <p:cNvPr id="10" name="CasellaDiTesto 10"/>
          <p:cNvSpPr txBox="1"/>
          <p:nvPr/>
        </p:nvSpPr>
        <p:spPr>
          <a:xfrm>
            <a:off x="478294" y="2786247"/>
            <a:ext cx="3939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endParaRPr lang="en-US" dirty="0"/>
          </a:p>
        </p:txBody>
      </p:sp>
      <p:sp>
        <p:nvSpPr>
          <p:cNvPr id="11" name="ZoneTexte 1"/>
          <p:cNvSpPr txBox="1"/>
          <p:nvPr/>
        </p:nvSpPr>
        <p:spPr>
          <a:xfrm rot="19917103">
            <a:off x="1504678" y="3483203"/>
            <a:ext cx="6438382" cy="2862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00CC"/>
                </a:solidFill>
              </a:rPr>
              <a:t>This </a:t>
            </a:r>
            <a:r>
              <a:rPr lang="fr-FR" sz="1400" dirty="0" err="1" smtClean="0">
                <a:solidFill>
                  <a:srgbClr val="0000CC"/>
                </a:solidFill>
              </a:rPr>
              <a:t>activity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err="1" smtClean="0">
                <a:solidFill>
                  <a:srgbClr val="0000CC"/>
                </a:solidFill>
              </a:rPr>
              <a:t>result</a:t>
            </a:r>
            <a:r>
              <a:rPr lang="fr-FR" sz="1400" dirty="0" smtClean="0">
                <a:solidFill>
                  <a:srgbClr val="0000CC"/>
                </a:solidFill>
              </a:rPr>
              <a:t> in a </a:t>
            </a:r>
            <a:r>
              <a:rPr lang="fr-FR" sz="1400" dirty="0" err="1" smtClean="0">
                <a:solidFill>
                  <a:srgbClr val="0000CC"/>
                </a:solidFill>
              </a:rPr>
              <a:t>fully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err="1" smtClean="0">
                <a:solidFill>
                  <a:srgbClr val="0000CC"/>
                </a:solidFill>
              </a:rPr>
              <a:t>satisfactory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err="1" smtClean="0">
                <a:solidFill>
                  <a:srgbClr val="0000CC"/>
                </a:solidFill>
              </a:rPr>
              <a:t>matching</a:t>
            </a:r>
            <a:r>
              <a:rPr lang="fr-FR" sz="1400" dirty="0" smtClean="0">
                <a:solidFill>
                  <a:srgbClr val="0000CC"/>
                </a:solidFill>
              </a:rPr>
              <a:t> of the </a:t>
            </a:r>
            <a:r>
              <a:rPr lang="fr-FR" sz="1400" dirty="0" err="1" smtClean="0">
                <a:solidFill>
                  <a:srgbClr val="0000CC"/>
                </a:solidFill>
              </a:rPr>
              <a:t>milestone</a:t>
            </a:r>
            <a:r>
              <a:rPr lang="fr-FR" sz="1400" dirty="0" smtClean="0">
                <a:solidFill>
                  <a:srgbClr val="0000CC"/>
                </a:solidFill>
              </a:rPr>
              <a:t>  MS55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t="71282" b="1892"/>
          <a:stretch/>
        </p:blipFill>
        <p:spPr>
          <a:xfrm rot="19917965">
            <a:off x="2631519" y="3925337"/>
            <a:ext cx="4837861" cy="70881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96481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5852" y="0"/>
            <a:ext cx="6087292" cy="1140431"/>
          </a:xfrm>
        </p:spPr>
        <p:txBody>
          <a:bodyPr/>
          <a:lstStyle/>
          <a:p>
            <a:r>
              <a:rPr lang="en-US" dirty="0" smtClean="0"/>
              <a:t>LARGE PRODUCTION: RESISTIVE LAYERS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985" y="1494407"/>
            <a:ext cx="8557015" cy="475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8783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5852" y="0"/>
            <a:ext cx="6087292" cy="1140431"/>
          </a:xfrm>
        </p:spPr>
        <p:txBody>
          <a:bodyPr/>
          <a:lstStyle/>
          <a:p>
            <a:r>
              <a:rPr lang="en-US" dirty="0" smtClean="0"/>
              <a:t>LARGE PRODUCTION: RESISTIVE LAYERS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985" y="1494407"/>
            <a:ext cx="8557015" cy="4759891"/>
          </a:xfrm>
          <a:prstGeom prst="rect">
            <a:avLst/>
          </a:prstGeom>
        </p:spPr>
      </p:pic>
      <p:sp>
        <p:nvSpPr>
          <p:cNvPr id="5" name="ZoneTexte 1"/>
          <p:cNvSpPr txBox="1"/>
          <p:nvPr/>
        </p:nvSpPr>
        <p:spPr>
          <a:xfrm rot="19917103">
            <a:off x="533298" y="3457010"/>
            <a:ext cx="7315387" cy="2862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00CC"/>
                </a:solidFill>
              </a:rPr>
              <a:t>This </a:t>
            </a:r>
            <a:r>
              <a:rPr lang="fr-FR" sz="1400" dirty="0" err="1" smtClean="0">
                <a:solidFill>
                  <a:srgbClr val="0000CC"/>
                </a:solidFill>
              </a:rPr>
              <a:t>activity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err="1" smtClean="0">
                <a:solidFill>
                  <a:srgbClr val="0000CC"/>
                </a:solidFill>
              </a:rPr>
              <a:t>result</a:t>
            </a:r>
            <a:r>
              <a:rPr lang="fr-FR" sz="1400" dirty="0" smtClean="0">
                <a:solidFill>
                  <a:srgbClr val="0000CC"/>
                </a:solidFill>
              </a:rPr>
              <a:t> in a </a:t>
            </a:r>
            <a:r>
              <a:rPr lang="fr-FR" sz="1400" dirty="0" err="1" smtClean="0">
                <a:solidFill>
                  <a:srgbClr val="0000CC"/>
                </a:solidFill>
              </a:rPr>
              <a:t>fully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err="1" smtClean="0">
                <a:solidFill>
                  <a:srgbClr val="0000CC"/>
                </a:solidFill>
              </a:rPr>
              <a:t>satisfactory</a:t>
            </a:r>
            <a:r>
              <a:rPr lang="fr-FR" sz="1400" dirty="0" smtClean="0">
                <a:solidFill>
                  <a:srgbClr val="0000CC"/>
                </a:solidFill>
              </a:rPr>
              <a:t> </a:t>
            </a:r>
            <a:r>
              <a:rPr lang="fr-FR" sz="1400" dirty="0" err="1" smtClean="0">
                <a:solidFill>
                  <a:srgbClr val="0000CC"/>
                </a:solidFill>
              </a:rPr>
              <a:t>matching</a:t>
            </a:r>
            <a:r>
              <a:rPr lang="fr-FR" sz="1400" dirty="0" smtClean="0">
                <a:solidFill>
                  <a:srgbClr val="0000CC"/>
                </a:solidFill>
              </a:rPr>
              <a:t> of the DELIVERABLE D13.7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44595" b="2450"/>
          <a:stretch/>
        </p:blipFill>
        <p:spPr>
          <a:xfrm rot="19878144">
            <a:off x="1426796" y="3480033"/>
            <a:ext cx="7335841" cy="57264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499110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5323" y="27348"/>
            <a:ext cx="6162990" cy="1140431"/>
          </a:xfrm>
        </p:spPr>
        <p:txBody>
          <a:bodyPr/>
          <a:lstStyle/>
          <a:p>
            <a:r>
              <a:rPr lang="en-US" dirty="0" smtClean="0"/>
              <a:t>LARGE PRODUCTION: </a:t>
            </a:r>
            <a:r>
              <a:rPr lang="en-US" dirty="0" smtClean="0"/>
              <a:t>TOWARDS </a:t>
            </a:r>
            <a:r>
              <a:rPr lang="en-US" dirty="0" smtClean="0"/>
              <a:t>INDUSTRIALIZATION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sp>
        <p:nvSpPr>
          <p:cNvPr id="5" name="Rectangle 4"/>
          <p:cNvSpPr/>
          <p:nvPr/>
        </p:nvSpPr>
        <p:spPr>
          <a:xfrm>
            <a:off x="69159" y="945294"/>
            <a:ext cx="4207005" cy="84023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>
            <a:spAutoFit/>
          </a:bodyPr>
          <a:lstStyle/>
          <a:p>
            <a:r>
              <a:rPr lang="fr-FR" sz="1800" b="1" dirty="0" smtClean="0">
                <a:solidFill>
                  <a:srgbClr val="0000CC"/>
                </a:solidFill>
              </a:rPr>
              <a:t>Anode PCB for ATLAS NSW </a:t>
            </a:r>
            <a:endParaRPr lang="fr-FR" sz="1800" dirty="0">
              <a:solidFill>
                <a:srgbClr val="0000C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 err="1" smtClean="0">
                <a:solidFill>
                  <a:srgbClr val="0000CC"/>
                </a:solidFill>
              </a:rPr>
              <a:t>Now</a:t>
            </a:r>
            <a:r>
              <a:rPr lang="fr-FR" sz="1800" dirty="0" smtClean="0">
                <a:solidFill>
                  <a:srgbClr val="0000CC"/>
                </a:solidFill>
              </a:rPr>
              <a:t> standard production at ELVIA and ELTOS</a:t>
            </a:r>
            <a:endParaRPr lang="fr-FR" sz="1800" dirty="0">
              <a:solidFill>
                <a:srgbClr val="0000C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159" y="4218085"/>
            <a:ext cx="6313714" cy="2336024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>
            <a:spAutoFit/>
          </a:bodyPr>
          <a:lstStyle/>
          <a:p>
            <a:r>
              <a:rPr lang="fr-FR" sz="1800" b="1" dirty="0" smtClean="0">
                <a:solidFill>
                  <a:srgbClr val="C00000"/>
                </a:solidFill>
              </a:rPr>
              <a:t>THGEM INDUSTRIAL TRANSFER</a:t>
            </a:r>
          </a:p>
          <a:p>
            <a:pPr lvl="1"/>
            <a:endParaRPr lang="fr-FR" sz="1800" dirty="0">
              <a:solidFill>
                <a:srgbClr val="0000CC"/>
              </a:solidFill>
            </a:endParaRPr>
          </a:p>
          <a:p>
            <a:r>
              <a:rPr lang="fr-FR" sz="1800" dirty="0" smtClean="0">
                <a:solidFill>
                  <a:srgbClr val="0000CC"/>
                </a:solidFill>
              </a:rPr>
              <a:t>First </a:t>
            </a:r>
            <a:r>
              <a:rPr lang="fr-FR" sz="1800" dirty="0" err="1" smtClean="0">
                <a:solidFill>
                  <a:srgbClr val="0000CC"/>
                </a:solidFill>
              </a:rPr>
              <a:t>example</a:t>
            </a:r>
            <a:r>
              <a:rPr lang="fr-FR" sz="1800" dirty="0" smtClean="0">
                <a:solidFill>
                  <a:srgbClr val="0000CC"/>
                </a:solidFill>
              </a:rPr>
              <a:t>:</a:t>
            </a:r>
          </a:p>
          <a:p>
            <a:r>
              <a:rPr lang="fr-FR" sz="1800" dirty="0" smtClean="0">
                <a:solidFill>
                  <a:srgbClr val="0000CC"/>
                </a:solidFill>
              </a:rPr>
              <a:t>THGEM </a:t>
            </a:r>
            <a:r>
              <a:rPr lang="fr-FR" sz="1800" dirty="0" smtClean="0">
                <a:solidFill>
                  <a:srgbClr val="0000CC"/>
                </a:solidFill>
              </a:rPr>
              <a:t>for COMPASS RICH </a:t>
            </a:r>
            <a:r>
              <a:rPr lang="fr-FR" sz="1800" dirty="0" err="1" smtClean="0">
                <a:solidFill>
                  <a:srgbClr val="0000CC"/>
                </a:solidFill>
              </a:rPr>
              <a:t>produced</a:t>
            </a:r>
            <a:r>
              <a:rPr lang="fr-FR" sz="1800" dirty="0" smtClean="0">
                <a:solidFill>
                  <a:srgbClr val="0000CC"/>
                </a:solidFill>
              </a:rPr>
              <a:t> by ELTOS</a:t>
            </a:r>
          </a:p>
          <a:p>
            <a:r>
              <a:rPr lang="fr-FR" sz="1800" dirty="0">
                <a:solidFill>
                  <a:srgbClr val="0000CC"/>
                </a:solidFill>
              </a:rPr>
              <a:t>	</a:t>
            </a:r>
            <a:r>
              <a:rPr lang="fr-FR" sz="1800" dirty="0" smtClean="0">
                <a:solidFill>
                  <a:srgbClr val="0000CC"/>
                </a:solidFill>
              </a:rPr>
              <a:t>30x60 cm</a:t>
            </a:r>
            <a:r>
              <a:rPr lang="fr-FR" sz="1800" baseline="30000" dirty="0" smtClean="0">
                <a:solidFill>
                  <a:srgbClr val="0000CC"/>
                </a:solidFill>
              </a:rPr>
              <a:t>2</a:t>
            </a:r>
            <a:r>
              <a:rPr lang="fr-FR" sz="1800" dirty="0" smtClean="0">
                <a:solidFill>
                  <a:srgbClr val="0000CC"/>
                </a:solidFill>
              </a:rPr>
              <a:t>, </a:t>
            </a:r>
            <a:r>
              <a:rPr lang="fr-FR" sz="1800" dirty="0" err="1" smtClean="0">
                <a:solidFill>
                  <a:srgbClr val="0000CC"/>
                </a:solidFill>
              </a:rPr>
              <a:t>thickness</a:t>
            </a:r>
            <a:r>
              <a:rPr lang="fr-FR" sz="1800" dirty="0" smtClean="0">
                <a:solidFill>
                  <a:srgbClr val="0000CC"/>
                </a:solidFill>
              </a:rPr>
              <a:t> 0.4 mm</a:t>
            </a:r>
          </a:p>
          <a:p>
            <a:pPr marL="0" lvl="1"/>
            <a:r>
              <a:rPr lang="fr-FR" sz="1800" dirty="0" smtClean="0">
                <a:solidFill>
                  <a:srgbClr val="0000CC"/>
                </a:solidFill>
              </a:rPr>
              <a:t>	Hole </a:t>
            </a:r>
            <a:r>
              <a:rPr lang="fr-FR" sz="1800" dirty="0">
                <a:solidFill>
                  <a:srgbClr val="0000CC"/>
                </a:solidFill>
              </a:rPr>
              <a:t>pitch 800 µm and </a:t>
            </a:r>
            <a:r>
              <a:rPr lang="fr-FR" sz="1800" dirty="0" err="1">
                <a:solidFill>
                  <a:srgbClr val="0000CC"/>
                </a:solidFill>
              </a:rPr>
              <a:t>diameter</a:t>
            </a:r>
            <a:r>
              <a:rPr lang="fr-FR" sz="1800" dirty="0">
                <a:solidFill>
                  <a:srgbClr val="0000CC"/>
                </a:solidFill>
              </a:rPr>
              <a:t> </a:t>
            </a:r>
            <a:r>
              <a:rPr lang="fr-FR" sz="1800" dirty="0" smtClean="0">
                <a:solidFill>
                  <a:srgbClr val="0000CC"/>
                </a:solidFill>
              </a:rPr>
              <a:t>400 µm, no </a:t>
            </a:r>
            <a:r>
              <a:rPr lang="fr-FR" sz="1800" dirty="0" err="1" smtClean="0">
                <a:solidFill>
                  <a:srgbClr val="0000CC"/>
                </a:solidFill>
              </a:rPr>
              <a:t>rim</a:t>
            </a:r>
            <a:endParaRPr lang="fr-FR" sz="1800" dirty="0" smtClean="0">
              <a:solidFill>
                <a:srgbClr val="0000CC"/>
              </a:solidFill>
            </a:endParaRPr>
          </a:p>
          <a:p>
            <a:pPr marL="0" lvl="1"/>
            <a:endParaRPr lang="fr-FR" sz="1800" dirty="0">
              <a:solidFill>
                <a:srgbClr val="0000CC"/>
              </a:solidFill>
            </a:endParaRPr>
          </a:p>
          <a:p>
            <a:pPr marL="0" lvl="1"/>
            <a:r>
              <a:rPr lang="fr-FR" sz="1800" dirty="0" smtClean="0">
                <a:solidFill>
                  <a:srgbClr val="0000CC"/>
                </a:solidFill>
              </a:rPr>
              <a:t>Large production of THGEM (LEM) for WA105,</a:t>
            </a:r>
          </a:p>
          <a:p>
            <a:pPr marL="0" lvl="1"/>
            <a:r>
              <a:rPr lang="fr-FR" sz="1800" dirty="0" err="1" smtClean="0">
                <a:solidFill>
                  <a:srgbClr val="0000CC"/>
                </a:solidFill>
              </a:rPr>
              <a:t>Both</a:t>
            </a:r>
            <a:r>
              <a:rPr lang="fr-FR" sz="1800" dirty="0" smtClean="0">
                <a:solidFill>
                  <a:srgbClr val="0000CC"/>
                </a:solidFill>
              </a:rPr>
              <a:t> ELTOS and ELVIA production </a:t>
            </a:r>
            <a:r>
              <a:rPr lang="fr-FR" sz="1800" dirty="0" err="1" smtClean="0">
                <a:solidFill>
                  <a:srgbClr val="0000CC"/>
                </a:solidFill>
              </a:rPr>
              <a:t>satisfactory</a:t>
            </a:r>
            <a:endParaRPr lang="fr-FR" sz="1800" dirty="0">
              <a:solidFill>
                <a:srgbClr val="0000CC"/>
              </a:solidFill>
            </a:endParaRPr>
          </a:p>
        </p:txBody>
      </p:sp>
      <p:pic>
        <p:nvPicPr>
          <p:cNvPr id="9" name="Image 4" descr="LEMWA105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8762" y="3065641"/>
            <a:ext cx="1593386" cy="1186183"/>
          </a:xfrm>
          <a:prstGeom prst="rect">
            <a:avLst/>
          </a:prstGeom>
          <a:ln>
            <a:solidFill>
              <a:srgbClr val="0000CC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3168" r="39944" b="3902"/>
          <a:stretch/>
        </p:blipFill>
        <p:spPr>
          <a:xfrm>
            <a:off x="535849" y="1840326"/>
            <a:ext cx="2915563" cy="2104143"/>
          </a:xfrm>
          <a:prstGeom prst="rect">
            <a:avLst/>
          </a:prstGeom>
          <a:ln>
            <a:solidFill>
              <a:srgbClr val="0000CC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1670" y="945294"/>
            <a:ext cx="4809809" cy="3108900"/>
          </a:xfrm>
          <a:prstGeom prst="rect">
            <a:avLst/>
          </a:prstGeom>
          <a:ln>
            <a:solidFill>
              <a:srgbClr val="0000CC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6873" y="4480242"/>
            <a:ext cx="3440093" cy="2046056"/>
          </a:xfrm>
          <a:prstGeom prst="rect">
            <a:avLst/>
          </a:prstGeom>
          <a:ln>
            <a:solidFill>
              <a:srgbClr val="0000CC"/>
            </a:solidFill>
          </a:ln>
        </p:spPr>
      </p:pic>
      <p:sp>
        <p:nvSpPr>
          <p:cNvPr id="12" name="Rectangle 11"/>
          <p:cNvSpPr/>
          <p:nvPr/>
        </p:nvSpPr>
        <p:spPr bwMode="auto">
          <a:xfrm>
            <a:off x="6426873" y="4799782"/>
            <a:ext cx="1316118" cy="3447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6655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0945" y="1182030"/>
            <a:ext cx="8184995" cy="5252224"/>
          </a:xfrm>
        </p:spPr>
        <p:txBody>
          <a:bodyPr/>
          <a:lstStyle/>
          <a:p>
            <a:r>
              <a:rPr lang="en-US" sz="6000" dirty="0" smtClean="0"/>
              <a:t>MANAGEMENT </a:t>
            </a:r>
            <a:br>
              <a:rPr lang="en-US" sz="6000" dirty="0" smtClean="0"/>
            </a:br>
            <a:r>
              <a:rPr lang="en-US" sz="6000" dirty="0" smtClean="0"/>
              <a:t>&amp;</a:t>
            </a:r>
            <a:br>
              <a:rPr lang="en-US" sz="6000" dirty="0" smtClean="0"/>
            </a:br>
            <a:r>
              <a:rPr lang="en-US" sz="6000" dirty="0" smtClean="0"/>
              <a:t>ADMINISTRATIVE</a:t>
            </a:r>
            <a:br>
              <a:rPr lang="en-US" sz="6000" dirty="0" smtClean="0"/>
            </a:br>
            <a:r>
              <a:rPr lang="en-US" sz="6000" dirty="0"/>
              <a:t/>
            </a:r>
            <a:br>
              <a:rPr lang="en-US" sz="6000" dirty="0"/>
            </a:br>
            <a:r>
              <a:rPr lang="en-US" sz="6000" dirty="0" smtClean="0"/>
              <a:t> ASPECTS</a:t>
            </a:r>
            <a:endParaRPr lang="en-US" sz="6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</p:spTree>
    <p:extLst>
      <p:ext uri="{BB962C8B-B14F-4D97-AF65-F5344CB8AC3E}">
        <p14:creationId xmlns:p14="http://schemas.microsoft.com/office/powerpoint/2010/main" val="28092763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2546" y="0"/>
            <a:ext cx="6021659" cy="1140431"/>
          </a:xfrm>
        </p:spPr>
        <p:txBody>
          <a:bodyPr/>
          <a:lstStyle/>
          <a:p>
            <a:r>
              <a:rPr lang="en-US" dirty="0" smtClean="0"/>
              <a:t>DELIVERABLES, NEXT MONTHS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4-7/4/2017                                </a:t>
            </a:r>
            <a:r>
              <a:rPr lang="en-US" smtClean="0"/>
              <a:t>                     First AIDA2020 annual meeting</a:t>
            </a:r>
            <a:r>
              <a:rPr lang="en-US" b="1" smtClean="0"/>
              <a:t>   		        </a:t>
            </a:r>
            <a:r>
              <a:rPr lang="en-US" smtClean="0"/>
              <a:t>                SDT, IL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52" y="2428738"/>
            <a:ext cx="8020841" cy="17862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83237" y="5222089"/>
            <a:ext cx="1053833" cy="281182"/>
          </a:xfrm>
          <a:prstGeom prst="rect">
            <a:avLst/>
          </a:prstGeom>
          <a:solidFill>
            <a:srgbClr val="00FFFF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CC"/>
                </a:solidFill>
              </a:rPr>
              <a:t>= 30/4/2017</a:t>
            </a:r>
            <a:endParaRPr lang="en-US" sz="1400" dirty="0">
              <a:solidFill>
                <a:srgbClr val="0000CC"/>
              </a:solidFill>
            </a:endParaRPr>
          </a:p>
        </p:txBody>
      </p:sp>
      <p:cxnSp>
        <p:nvCxnSpPr>
          <p:cNvPr id="7" name="Straight Arrow Connector 6"/>
          <p:cNvCxnSpPr>
            <a:endCxn id="6" idx="0"/>
          </p:cNvCxnSpPr>
          <p:nvPr/>
        </p:nvCxnSpPr>
        <p:spPr bwMode="auto">
          <a:xfrm flipH="1">
            <a:off x="6610154" y="3095299"/>
            <a:ext cx="426782" cy="2126790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 flipH="1">
            <a:off x="6755656" y="3625710"/>
            <a:ext cx="323810" cy="1596379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 rot="19884619">
            <a:off x="7546531" y="2265565"/>
            <a:ext cx="2386935" cy="4801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CC"/>
                </a:solidFill>
              </a:rPr>
              <a:t>r</a:t>
            </a:r>
            <a:r>
              <a:rPr lang="en-US" sz="1400" dirty="0" smtClean="0">
                <a:solidFill>
                  <a:srgbClr val="0000CC"/>
                </a:solidFill>
              </a:rPr>
              <a:t>eport already submitted </a:t>
            </a:r>
          </a:p>
          <a:p>
            <a:r>
              <a:rPr lang="en-US" sz="1400" dirty="0" smtClean="0">
                <a:solidFill>
                  <a:srgbClr val="0000CC"/>
                </a:solidFill>
              </a:rPr>
              <a:t>to AIDA2020 management</a:t>
            </a:r>
            <a:endParaRPr lang="en-US" sz="14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0038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6620" y="0"/>
            <a:ext cx="6021659" cy="1140431"/>
          </a:xfrm>
        </p:spPr>
        <p:txBody>
          <a:bodyPr/>
          <a:lstStyle/>
          <a:p>
            <a:r>
              <a:rPr lang="en-US" dirty="0" smtClean="0"/>
              <a:t>MILESTONES, NEXT MONTHS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4-7/4/2017                                </a:t>
            </a:r>
            <a:r>
              <a:rPr lang="en-US" smtClean="0"/>
              <a:t>                     First AIDA2020 annual meeting</a:t>
            </a:r>
            <a:r>
              <a:rPr lang="en-US" b="1" smtClean="0"/>
              <a:t>   		        </a:t>
            </a:r>
            <a:r>
              <a:rPr lang="en-US" smtClean="0"/>
              <a:t>                SDT, IL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237449" y="1315555"/>
            <a:ext cx="2386935" cy="4801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CC"/>
                </a:solidFill>
              </a:rPr>
              <a:t>r</a:t>
            </a:r>
            <a:r>
              <a:rPr lang="en-US" sz="1400" dirty="0" smtClean="0">
                <a:solidFill>
                  <a:srgbClr val="0000CC"/>
                </a:solidFill>
              </a:rPr>
              <a:t>eport already submitted </a:t>
            </a:r>
          </a:p>
          <a:p>
            <a:r>
              <a:rPr lang="en-US" sz="1400" dirty="0" smtClean="0">
                <a:solidFill>
                  <a:srgbClr val="0000CC"/>
                </a:solidFill>
              </a:rPr>
              <a:t>to AIDA2020 management</a:t>
            </a:r>
            <a:endParaRPr lang="en-US" sz="1400" dirty="0">
              <a:solidFill>
                <a:srgbClr val="0000CC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009" y="3925610"/>
            <a:ext cx="4173841" cy="9531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09" y="1307878"/>
            <a:ext cx="4837861" cy="26462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015999" y="2739659"/>
            <a:ext cx="1133644" cy="286232"/>
          </a:xfrm>
          <a:prstGeom prst="rect">
            <a:avLst/>
          </a:prstGeom>
          <a:solidFill>
            <a:srgbClr val="00FFFF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CC"/>
                </a:solidFill>
              </a:rPr>
              <a:t>= 30/4/2017</a:t>
            </a:r>
            <a:endParaRPr lang="en-US" sz="1400" dirty="0">
              <a:solidFill>
                <a:srgbClr val="0000C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14042" y="3941016"/>
            <a:ext cx="1133644" cy="286232"/>
          </a:xfrm>
          <a:prstGeom prst="rect">
            <a:avLst/>
          </a:prstGeom>
          <a:solidFill>
            <a:srgbClr val="00FFFF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CC"/>
                </a:solidFill>
              </a:rPr>
              <a:t>= 30/6/2017</a:t>
            </a:r>
            <a:endParaRPr lang="en-US" sz="1400" dirty="0">
              <a:solidFill>
                <a:srgbClr val="0000CC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4176069" y="4080324"/>
            <a:ext cx="1637973" cy="57063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/>
          <p:cNvCxnSpPr>
            <a:endCxn id="12" idx="1"/>
          </p:cNvCxnSpPr>
          <p:nvPr/>
        </p:nvCxnSpPr>
        <p:spPr bwMode="auto">
          <a:xfrm flipV="1">
            <a:off x="4890282" y="2882775"/>
            <a:ext cx="2125717" cy="525649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/>
          <p:cNvCxnSpPr>
            <a:endCxn id="12" idx="1"/>
          </p:cNvCxnSpPr>
          <p:nvPr/>
        </p:nvCxnSpPr>
        <p:spPr bwMode="auto">
          <a:xfrm>
            <a:off x="4890282" y="2604619"/>
            <a:ext cx="2125717" cy="278156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/>
          <p:cNvCxnSpPr>
            <a:endCxn id="12" idx="1"/>
          </p:cNvCxnSpPr>
          <p:nvPr/>
        </p:nvCxnSpPr>
        <p:spPr bwMode="auto">
          <a:xfrm>
            <a:off x="4907481" y="1537033"/>
            <a:ext cx="2108518" cy="1345742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/>
          <p:cNvCxnSpPr>
            <a:endCxn id="12" idx="1"/>
          </p:cNvCxnSpPr>
          <p:nvPr/>
        </p:nvCxnSpPr>
        <p:spPr bwMode="auto">
          <a:xfrm>
            <a:off x="4890282" y="1921697"/>
            <a:ext cx="2125717" cy="961078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242749" y="5149843"/>
            <a:ext cx="4451914" cy="480131"/>
          </a:xfrm>
          <a:prstGeom prst="rect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REMINDER:  </a:t>
            </a:r>
          </a:p>
          <a:p>
            <a:r>
              <a:rPr lang="en-US" sz="1400" dirty="0" smtClean="0">
                <a:solidFill>
                  <a:srgbClr val="0000CC"/>
                </a:solidFill>
              </a:rPr>
              <a:t>Milestone successfully </a:t>
            </a:r>
            <a:r>
              <a:rPr lang="en-US" sz="1400" dirty="0">
                <a:solidFill>
                  <a:srgbClr val="0000CC"/>
                </a:solidFill>
              </a:rPr>
              <a:t>matched (1 May </a:t>
            </a:r>
            <a:r>
              <a:rPr lang="en-US" sz="1400" dirty="0" smtClean="0">
                <a:solidFill>
                  <a:srgbClr val="0000CC"/>
                </a:solidFill>
              </a:rPr>
              <a:t>2016)</a:t>
            </a:r>
            <a:endParaRPr lang="en-US" sz="1400" dirty="0">
              <a:solidFill>
                <a:srgbClr val="0000CC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/>
          <a:srcRect t="1378" b="9703"/>
          <a:stretch/>
        </p:blipFill>
        <p:spPr>
          <a:xfrm>
            <a:off x="499730" y="5703689"/>
            <a:ext cx="8155172" cy="719414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5316" y="4947154"/>
            <a:ext cx="9144000" cy="93901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237449" y="3297025"/>
            <a:ext cx="2808782" cy="4801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CC"/>
                </a:solidFill>
              </a:rPr>
              <a:t>r</a:t>
            </a:r>
            <a:r>
              <a:rPr lang="en-US" sz="1400" dirty="0" smtClean="0">
                <a:solidFill>
                  <a:srgbClr val="0000CC"/>
                </a:solidFill>
              </a:rPr>
              <a:t>eport already to be submitted </a:t>
            </a:r>
          </a:p>
          <a:p>
            <a:r>
              <a:rPr lang="en-US" sz="1400" dirty="0" smtClean="0">
                <a:solidFill>
                  <a:srgbClr val="0000CC"/>
                </a:solidFill>
              </a:rPr>
              <a:t>to AIDA2020 management</a:t>
            </a:r>
            <a:endParaRPr lang="en-US" sz="14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0426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1756" y="0"/>
            <a:ext cx="5898995" cy="1140431"/>
          </a:xfrm>
        </p:spPr>
        <p:txBody>
          <a:bodyPr/>
          <a:lstStyle/>
          <a:p>
            <a:r>
              <a:rPr lang="en-US" dirty="0"/>
              <a:t>WP13 papers (Dec. 2016)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4-7/4/2017                                </a:t>
            </a:r>
            <a:r>
              <a:rPr lang="en-US" smtClean="0"/>
              <a:t>                     First AIDA2020 annual meeting</a:t>
            </a:r>
            <a:r>
              <a:rPr lang="en-US" b="1" smtClean="0"/>
              <a:t>   		        </a:t>
            </a:r>
            <a:r>
              <a:rPr lang="en-US" smtClean="0"/>
              <a:t>                SDT, IL</a:t>
            </a: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537238"/>
              </p:ext>
            </p:extLst>
          </p:nvPr>
        </p:nvGraphicFramePr>
        <p:xfrm>
          <a:off x="509588" y="1777430"/>
          <a:ext cx="8863012" cy="36165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8629">
                  <a:extLst>
                    <a:ext uri="{9D8B030D-6E8A-4147-A177-3AD203B41FA5}">
                      <a16:colId xmlns:a16="http://schemas.microsoft.com/office/drawing/2014/main" val="4273142859"/>
                    </a:ext>
                  </a:extLst>
                </a:gridCol>
                <a:gridCol w="8414383">
                  <a:extLst>
                    <a:ext uri="{9D8B030D-6E8A-4147-A177-3AD203B41FA5}">
                      <a16:colId xmlns:a16="http://schemas.microsoft.com/office/drawing/2014/main" val="1735657240"/>
                    </a:ext>
                  </a:extLst>
                </a:gridCol>
              </a:tblGrid>
              <a:tr h="86345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742" marR="65742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F. Lagarde, M.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Gouzevitch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, I.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Laktineh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, V.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Buridon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, X. Chen et al.  High rate,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fast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timing Glass RPC for the high {\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eta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} CMS muon detectors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XIIIth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Workshop on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Resistive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Plate   Chambers and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related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detectors,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Feb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2016,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Ghent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,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Belgium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. Journal of Instrumentation, 11, pp.C09006, 2016</a:t>
                      </a:r>
                      <a:endParaRPr lang="en-US" sz="1200" b="0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742" marR="65742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0070246"/>
                  </a:ext>
                </a:extLst>
              </a:tr>
              <a:tr h="287818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dirty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742" marR="65742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100" b="0" dirty="0">
                          <a:solidFill>
                            <a:srgbClr val="0000CC"/>
                          </a:solidFill>
                          <a:effectLst/>
                        </a:rPr>
                        <a:t>The </a:t>
                      </a:r>
                      <a:r>
                        <a:rPr lang="en-GB" sz="1100" b="0" dirty="0">
                          <a:solidFill>
                            <a:srgbClr val="0000CC"/>
                          </a:solidFill>
                          <a:effectLst/>
                        </a:rPr>
                        <a:t>μ</a:t>
                      </a:r>
                      <a:r>
                        <a:rPr lang="en-US" sz="1100" b="0" dirty="0">
                          <a:solidFill>
                            <a:srgbClr val="0000CC"/>
                          </a:solidFill>
                          <a:effectLst/>
                        </a:rPr>
                        <a:t>-RWELL: “A compact, spark protected, single amplification-stage MPGD”, </a:t>
                      </a:r>
                      <a:r>
                        <a:rPr lang="en-US" sz="1100" b="0" dirty="0" err="1">
                          <a:solidFill>
                            <a:srgbClr val="0000CC"/>
                          </a:solidFill>
                          <a:effectLst/>
                        </a:rPr>
                        <a:t>Nucl</a:t>
                      </a:r>
                      <a:r>
                        <a:rPr lang="en-US" sz="1100" b="0" dirty="0">
                          <a:solidFill>
                            <a:srgbClr val="0000CC"/>
                          </a:solidFill>
                          <a:effectLst/>
                        </a:rPr>
                        <a:t>. Instr. &amp; Meth A 824 (2016) 565.</a:t>
                      </a:r>
                      <a:endParaRPr lang="en-US" sz="1200" b="0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742" marR="65742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8505375"/>
                  </a:ext>
                </a:extLst>
              </a:tr>
              <a:tr h="651102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</a:rPr>
                        <a:t>   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742" marR="65742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M.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Alexeev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et al., ”The gain in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Thick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GEM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multipliers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and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its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time-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evolution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”, 2015 JINST 10 (2015) P03026.</a:t>
                      </a:r>
                      <a:endParaRPr lang="en-US" sz="1200" b="0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742" marR="65742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2437427"/>
                  </a:ext>
                </a:extLst>
              </a:tr>
              <a:tr h="61924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</a:rPr>
                        <a:t>   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742" marR="65742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M.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Alexeev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et al., “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Status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of the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Development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of Large Area Photon Detectors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based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on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THGEMs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and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Hybrid</a:t>
                      </a:r>
                      <a:endParaRPr lang="en-US" sz="1200" b="0" dirty="0">
                        <a:solidFill>
                          <a:srgbClr val="0000CC"/>
                        </a:solidFill>
                        <a:effectLst/>
                      </a:endParaRPr>
                    </a:p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MPGD architectures for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Cherenkov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Imaging Applications”,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Nucl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.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Instrum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.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Meth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. A824 (2016) 139.</a:t>
                      </a:r>
                      <a:endParaRPr lang="en-US" sz="1200" b="0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742" marR="65742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4975365"/>
                  </a:ext>
                </a:extLst>
              </a:tr>
              <a:tr h="61924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</a:rPr>
                        <a:t>   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742" marR="65742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S. Dalla Torre, “The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brilliant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present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and the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promising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perspectives of the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Micropattern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Gaseous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Detectors”,</a:t>
                      </a:r>
                      <a:endParaRPr lang="en-US" sz="1200" b="0" dirty="0">
                        <a:solidFill>
                          <a:srgbClr val="0000CC"/>
                        </a:solidFill>
                        <a:effectLst/>
                      </a:endParaRPr>
                    </a:p>
                    <a:p>
                      <a:pPr marL="0" marR="0"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Nuclear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Physics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News, Vol 26 (2016), no 3.</a:t>
                      </a:r>
                      <a:endParaRPr lang="en-US" sz="1200" b="0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742" marR="65742" marT="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313532"/>
                  </a:ext>
                </a:extLst>
              </a:tr>
              <a:tr h="575637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</a:rPr>
                        <a:t>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742" marR="65742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L.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Benussi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for the CMS GEM collaboration, « A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novel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application of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Fiber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Bragg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Grating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(FBG)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sensors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in MPGD », arXiv:1512.08529 [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physics.ins-det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] INFN-15-10-LNF To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be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</a:t>
                      </a:r>
                      <a:r>
                        <a:rPr lang="fr-FR" sz="1100" b="0" dirty="0" err="1">
                          <a:solidFill>
                            <a:srgbClr val="0000CC"/>
                          </a:solidFill>
                          <a:effectLst/>
                        </a:rPr>
                        <a:t>published</a:t>
                      </a:r>
                      <a:r>
                        <a:rPr lang="fr-FR" sz="1100" b="0" dirty="0">
                          <a:solidFill>
                            <a:srgbClr val="0000CC"/>
                          </a:solidFill>
                          <a:effectLst/>
                        </a:rPr>
                        <a:t> in JINST	(http://cds.cern.ch/record/2118619)</a:t>
                      </a:r>
                      <a:endParaRPr lang="en-US" sz="1200" b="0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742" marR="65742" marT="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65607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37770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5609" y="0"/>
            <a:ext cx="5794965" cy="1139687"/>
          </a:xfrm>
        </p:spPr>
        <p:txBody>
          <a:bodyPr/>
          <a:lstStyle/>
          <a:p>
            <a:r>
              <a:rPr lang="en-US" dirty="0" smtClean="0"/>
              <a:t>SURVEY of RESOURCES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207" y="1440970"/>
            <a:ext cx="9483635" cy="475903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third survey with </a:t>
            </a:r>
            <a:r>
              <a:rPr lang="en-U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confirmation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of previous indications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(previous surveys on 4/6/15, on 15/6/16)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Manpower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available for the various activities</a:t>
            </a:r>
          </a:p>
          <a:p>
            <a:pPr lvl="2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 critical issue detected</a:t>
            </a:r>
          </a:p>
          <a:p>
            <a:pPr lvl="2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Complementary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(respect to EC contribution) </a:t>
            </a:r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financial resources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for equipment and consumables:</a:t>
            </a:r>
          </a:p>
          <a:p>
            <a:pPr lvl="2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general they look available</a:t>
            </a:r>
          </a:p>
          <a:p>
            <a:pPr marL="1333500" lvl="2" indent="0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Laboratory infrastructures</a:t>
            </a:r>
          </a:p>
          <a:p>
            <a:pPr lvl="2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Adequate labs and related equipment available (all partners)</a:t>
            </a:r>
          </a:p>
          <a:p>
            <a:pPr lvl="2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0" lvl="1" indent="0">
              <a:buNone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6749716" y="4632158"/>
            <a:ext cx="60158" cy="45719"/>
          </a:xfrm>
          <a:prstGeom prst="rect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4327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4661" y="0"/>
            <a:ext cx="5565913" cy="1139687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WP13 MANAGEMENT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009" y="1237785"/>
            <a:ext cx="9341097" cy="5163015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Coordination strategy and its implementation: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Close activity monitoring by </a:t>
            </a:r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regular meetings</a:t>
            </a:r>
          </a:p>
          <a:p>
            <a:pPr lvl="2"/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 the last year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dirty="0" smtClean="0">
                <a:solidFill>
                  <a:srgbClr val="C00000"/>
                </a:solidFill>
              </a:rPr>
              <a:t>20/1/2017, 5/4/2017</a:t>
            </a:r>
          </a:p>
          <a:p>
            <a:pPr lvl="2"/>
            <a:endParaRPr lang="en-US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Help line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2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task coordinators are invited to promptly contact the WP coordinators if difficulties arise (technical, financial, manpower)</a:t>
            </a:r>
          </a:p>
          <a:p>
            <a:pPr lvl="3"/>
            <a:r>
              <a:rPr lang="en-US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No need in the past year </a:t>
            </a:r>
          </a:p>
          <a:p>
            <a:pPr lvl="3"/>
            <a:endParaRPr lang="en-US" sz="18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Facilitate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integration of the community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2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facilitate the implementation of all potential </a:t>
            </a:r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synergies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also between the different technologies</a:t>
            </a:r>
          </a:p>
          <a:p>
            <a:pPr lvl="3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Several appearing: </a:t>
            </a:r>
            <a:r>
              <a:rPr lang="en-US" sz="1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resistivity, </a:t>
            </a:r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screen </a:t>
            </a:r>
            <a:r>
              <a:rPr lang="en-US" sz="1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printing and sputtering, </a:t>
            </a:r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foil planarity, lab </a:t>
            </a:r>
            <a:r>
              <a:rPr lang="en-US" sz="1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equipment, novel eco-friendly gas mixtures, …</a:t>
            </a: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WP13 meetings useful also from this point of view</a:t>
            </a:r>
          </a:p>
          <a:p>
            <a:pPr marL="762000" lvl="1" indent="0">
              <a:buNone/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0" lvl="1" indent="0">
              <a:buNone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6749716" y="4632158"/>
            <a:ext cx="60158" cy="45719"/>
          </a:xfrm>
          <a:prstGeom prst="rect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81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3748" y="0"/>
            <a:ext cx="5242828" cy="1140431"/>
          </a:xfrm>
        </p:spPr>
        <p:txBody>
          <a:bodyPr/>
          <a:lstStyle/>
          <a:p>
            <a:r>
              <a:rPr lang="en-US" dirty="0" smtClean="0"/>
              <a:t>THIS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304694"/>
            <a:ext cx="8863012" cy="5010382"/>
          </a:xfrm>
        </p:spPr>
        <p:txBody>
          <a:bodyPr/>
          <a:lstStyle/>
          <a:p>
            <a:r>
              <a:rPr lang="en-US" sz="3200" dirty="0" smtClean="0"/>
              <a:t>The focus of the activity report is on</a:t>
            </a:r>
            <a:endParaRPr lang="en-US" sz="3200" dirty="0"/>
          </a:p>
          <a:p>
            <a:pPr marL="762000" lvl="1" indent="0">
              <a:buNone/>
            </a:pPr>
            <a:endParaRPr lang="en-US" sz="3200" dirty="0" smtClean="0"/>
          </a:p>
          <a:p>
            <a:pPr lvl="1"/>
            <a:r>
              <a:rPr lang="en-US" sz="3200" dirty="0" smtClean="0"/>
              <a:t>last year activity</a:t>
            </a:r>
            <a:endParaRPr lang="en-US" sz="3200" dirty="0"/>
          </a:p>
          <a:p>
            <a:pPr lvl="1"/>
            <a:endParaRPr lang="en-US" sz="3200" dirty="0" smtClean="0"/>
          </a:p>
          <a:p>
            <a:pPr lvl="1"/>
            <a:r>
              <a:rPr lang="en-US" sz="3200" dirty="0"/>
              <a:t>d</a:t>
            </a:r>
            <a:r>
              <a:rPr lang="en-US" sz="3200" dirty="0" smtClean="0"/>
              <a:t>eliverables and milestones expected in the next months </a:t>
            </a:r>
          </a:p>
          <a:p>
            <a:pPr lvl="2"/>
            <a:r>
              <a:rPr lang="en-US" sz="2400" dirty="0" smtClean="0"/>
              <a:t>2 DELIVERABLES, M24</a:t>
            </a:r>
          </a:p>
          <a:p>
            <a:pPr lvl="2"/>
            <a:r>
              <a:rPr lang="en-US" sz="2400" dirty="0" smtClean="0"/>
              <a:t>4 MILESTONES, M24</a:t>
            </a:r>
          </a:p>
          <a:p>
            <a:pPr lvl="2"/>
            <a:r>
              <a:rPr lang="en-US" sz="2400" dirty="0" smtClean="0"/>
              <a:t>1 MILESTONE, M26</a:t>
            </a:r>
          </a:p>
          <a:p>
            <a:pPr lvl="1"/>
            <a:endParaRPr lang="en-US" sz="3200" dirty="0"/>
          </a:p>
          <a:p>
            <a:pPr lvl="1"/>
            <a:endParaRPr lang="en-US" sz="3200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4-7/4/2017                                </a:t>
            </a:r>
            <a:r>
              <a:rPr lang="en-US" smtClean="0"/>
              <a:t>                     First AIDA2020 annual meeting</a:t>
            </a:r>
            <a:r>
              <a:rPr lang="en-US" b="1" smtClean="0"/>
              <a:t>   		        </a:t>
            </a:r>
            <a:r>
              <a:rPr lang="en-US" smtClean="0"/>
              <a:t>                SDT, IL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681440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4661" y="0"/>
            <a:ext cx="5565913" cy="1139687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WP13 MANAGEMENT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873" y="1014761"/>
            <a:ext cx="9511990" cy="5441795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US" sz="24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WP13 within AIDA2020</a:t>
            </a: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 reports (talks) by WP13 at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AIDA2020 Steering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Committee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meetings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 23/9/2016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2/2/2017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Written periodical reports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P1 report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(18 months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); WP13 contribution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sent to management on 5/12/2016</a:t>
            </a:r>
          </a:p>
          <a:p>
            <a:pPr lvl="1"/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WP14 mid term report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(2 years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): WP13 contribution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sent to management 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28/3/2017</a:t>
            </a:r>
          </a:p>
          <a:p>
            <a:pPr lvl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Synergies with WP4 </a:t>
            </a:r>
            <a:r>
              <a:rPr lang="en-US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dirty="0" smtClean="0">
                <a:solidFill>
                  <a:srgbClr val="0000CC"/>
                </a:solidFill>
              </a:rPr>
              <a:t>Micro-electronics)</a:t>
            </a:r>
          </a:p>
          <a:p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Possibility of synergies with WP8 </a:t>
            </a:r>
            <a:r>
              <a:rPr lang="en-US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dirty="0">
                <a:solidFill>
                  <a:srgbClr val="0000CC"/>
                </a:solidFill>
              </a:rPr>
              <a:t>Large scale cryogenic liquid </a:t>
            </a:r>
            <a:r>
              <a:rPr lang="en-US" dirty="0" smtClean="0">
                <a:solidFill>
                  <a:srgbClr val="0000CC"/>
                </a:solidFill>
              </a:rPr>
              <a:t>detectors)</a:t>
            </a:r>
            <a:endParaRPr lang="en-US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Arising synergies with WP2 </a:t>
            </a:r>
            <a:r>
              <a:rPr lang="en-US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dirty="0">
                <a:solidFill>
                  <a:srgbClr val="0000CC"/>
                </a:solidFill>
              </a:rPr>
              <a:t>Innovation and </a:t>
            </a:r>
            <a:r>
              <a:rPr lang="en-US" dirty="0" smtClean="0">
                <a:solidFill>
                  <a:srgbClr val="0000CC"/>
                </a:solidFill>
              </a:rPr>
              <a:t>Outreach</a:t>
            </a:r>
            <a:r>
              <a:rPr lang="en-US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 to WP13 dedication to TT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0" lvl="1" indent="0">
              <a:buNone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6749716" y="4632158"/>
            <a:ext cx="60158" cy="45719"/>
          </a:xfrm>
          <a:prstGeom prst="rect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8129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6697" y="0"/>
            <a:ext cx="5849029" cy="1140431"/>
          </a:xfrm>
        </p:spPr>
        <p:txBody>
          <a:bodyPr/>
          <a:lstStyle/>
          <a:p>
            <a:r>
              <a:rPr lang="en-US" dirty="0" smtClean="0"/>
              <a:t>SUMMARIZING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48937"/>
            <a:ext cx="9021336" cy="5129561"/>
          </a:xfrm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WP13 :  20 groups from 13 different Institutions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AIDA2020-WP13 is cultural common house for the gas detector community in Europe </a:t>
            </a:r>
          </a:p>
          <a:p>
            <a:pPr marL="0" indent="0">
              <a:buNone/>
            </a:pPr>
            <a:endParaRPr lang="en-US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0000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All the activities (tasks) are progressing well and there is no delay respect to the foreseen planning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both technologies: 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RPCs and MPGDs </a:t>
            </a:r>
            <a:endParaRPr lang="en-US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 progress also tested by </a:t>
            </a:r>
            <a:r>
              <a:rPr lang="en-US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matching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DELIVERABLES and MILESTONES:</a:t>
            </a:r>
          </a:p>
          <a:p>
            <a:pPr marL="762000" lvl="1" indent="0">
              <a:buNone/>
            </a:pP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In 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WP13 so far: 2 deliverables, 6 (1+4+1) milestones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Resources available as required by the work planning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examples of novel investigation domains originally not foreseen: </a:t>
            </a: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vitality !</a:t>
            </a:r>
          </a:p>
          <a:p>
            <a:pPr lvl="1"/>
            <a:endParaRPr lang="en-US" dirty="0">
              <a:solidFill>
                <a:srgbClr val="0000CC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0000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Synergies with different WPs within AIDA2020 also present: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space to improve further</a:t>
            </a:r>
            <a:endParaRPr lang="en-US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</p:spTree>
    <p:extLst>
      <p:ext uri="{BB962C8B-B14F-4D97-AF65-F5344CB8AC3E}">
        <p14:creationId xmlns:p14="http://schemas.microsoft.com/office/powerpoint/2010/main" val="188071699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8651" y="-15797"/>
            <a:ext cx="5970949" cy="11404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942" y="1381507"/>
            <a:ext cx="8520764" cy="4848964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>
                <a:solidFill>
                  <a:schemeClr val="tx1"/>
                </a:solidFill>
              </a:rPr>
              <a:t>Advertisement</a:t>
            </a:r>
            <a:r>
              <a:rPr lang="en-US" dirty="0" smtClean="0">
                <a:solidFill>
                  <a:schemeClr val="tx1"/>
                </a:solidFill>
              </a:rPr>
              <a:t> 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MPGD2017 – 5</a:t>
            </a:r>
            <a:r>
              <a:rPr lang="en-US" baseline="30000" dirty="0" smtClean="0"/>
              <a:t>th</a:t>
            </a:r>
            <a:r>
              <a:rPr lang="en-US" dirty="0" smtClean="0"/>
              <a:t> international Conference on MPGDs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0000CC"/>
                </a:solidFill>
              </a:rPr>
              <a:t>at Temple University (Philadelphia) 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May 2017</a:t>
            </a:r>
          </a:p>
          <a:p>
            <a:endParaRPr lang="en-US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CC"/>
                </a:solidFill>
              </a:rPr>
              <a:t>It follows:</a:t>
            </a:r>
          </a:p>
          <a:p>
            <a:pPr marL="0" indent="0">
              <a:buNone/>
            </a:pPr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MPGD2009</a:t>
            </a:r>
            <a:r>
              <a:rPr lang="en-US" dirty="0">
                <a:solidFill>
                  <a:srgbClr val="0000CC"/>
                </a:solidFill>
              </a:rPr>
              <a:t>, </a:t>
            </a:r>
            <a:r>
              <a:rPr lang="en-US" dirty="0" err="1" smtClean="0">
                <a:solidFill>
                  <a:srgbClr val="0000CC"/>
                </a:solidFill>
              </a:rPr>
              <a:t>Kolympari</a:t>
            </a:r>
            <a:r>
              <a:rPr lang="en-US" dirty="0" smtClean="0">
                <a:solidFill>
                  <a:srgbClr val="0000CC"/>
                </a:solidFill>
              </a:rPr>
              <a:t>-Crete, </a:t>
            </a:r>
            <a:r>
              <a:rPr lang="en-US" dirty="0">
                <a:solidFill>
                  <a:srgbClr val="0000CC"/>
                </a:solidFill>
              </a:rPr>
              <a:t>Greece </a:t>
            </a:r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MPGD2011, Kobe, Japan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MPGD2013, Zaragoza, </a:t>
            </a:r>
            <a:r>
              <a:rPr lang="en-US" dirty="0">
                <a:solidFill>
                  <a:srgbClr val="0000CC"/>
                </a:solidFill>
              </a:rPr>
              <a:t>S</a:t>
            </a:r>
            <a:r>
              <a:rPr lang="en-US" dirty="0" smtClean="0">
                <a:solidFill>
                  <a:srgbClr val="0000CC"/>
                </a:solidFill>
              </a:rPr>
              <a:t>pain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MPGD2015, Trieste, Italy</a:t>
            </a:r>
          </a:p>
          <a:p>
            <a:pPr marL="0" indent="0">
              <a:buNone/>
            </a:pPr>
            <a:endParaRPr lang="en-US" dirty="0">
              <a:solidFill>
                <a:srgbClr val="0000CC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00CC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668872" y="4248189"/>
            <a:ext cx="4129553" cy="2099466"/>
            <a:chOff x="5462683" y="3919133"/>
            <a:chExt cx="4129553" cy="2099466"/>
          </a:xfrm>
        </p:grpSpPr>
        <p:pic>
          <p:nvPicPr>
            <p:cNvPr id="1030" name="Picture 6" descr="https://agenda.infn.it/conferenceDisplay.py/getPic?picId=37&amp;confId=883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2683" y="3919133"/>
              <a:ext cx="4129553" cy="2099466"/>
            </a:xfrm>
            <a:prstGeom prst="rect">
              <a:avLst/>
            </a:prstGeom>
            <a:noFill/>
            <a:ln>
              <a:solidFill>
                <a:srgbClr val="0000CC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5462683" y="3919133"/>
              <a:ext cx="2160495" cy="28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MPGD2015 - TRIESTE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86875237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0144" y="3082834"/>
            <a:ext cx="6661900" cy="1140431"/>
          </a:xfrm>
        </p:spPr>
        <p:txBody>
          <a:bodyPr/>
          <a:lstStyle/>
          <a:p>
            <a:r>
              <a:rPr lang="en-US" dirty="0" smtClean="0"/>
              <a:t>BACK-UP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</p:spTree>
    <p:extLst>
      <p:ext uri="{BB962C8B-B14F-4D97-AF65-F5344CB8AC3E}">
        <p14:creationId xmlns:p14="http://schemas.microsoft.com/office/powerpoint/2010/main" val="23664466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0" y="0"/>
            <a:ext cx="5706687" cy="107576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WP13, SCIENTIFIC ASPECTS</a:t>
            </a: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47709" y="687041"/>
            <a:ext cx="397866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2/4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74" y="1137684"/>
            <a:ext cx="9015413" cy="5407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138292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0" y="0"/>
            <a:ext cx="5706687" cy="107576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WP13, SCIENTIFIC ASPECTS</a:t>
            </a: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47709" y="687041"/>
            <a:ext cx="397866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3/4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75" y="1765559"/>
            <a:ext cx="9015413" cy="4121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698810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0" y="0"/>
            <a:ext cx="5706687" cy="107576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WP13, SCIENTIFIC ASPECTS</a:t>
            </a: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47709" y="687041"/>
            <a:ext cx="397866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4/4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03" y="191387"/>
            <a:ext cx="9015413" cy="6450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1755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7096" y="1985555"/>
            <a:ext cx="6661900" cy="2717074"/>
          </a:xfrm>
        </p:spPr>
        <p:txBody>
          <a:bodyPr/>
          <a:lstStyle/>
          <a:p>
            <a:r>
              <a:rPr lang="en-US" sz="6000" dirty="0" smtClean="0"/>
              <a:t>RPCs</a:t>
            </a:r>
            <a:endParaRPr lang="en-US" sz="6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</p:spTree>
    <p:extLst>
      <p:ext uri="{BB962C8B-B14F-4D97-AF65-F5344CB8AC3E}">
        <p14:creationId xmlns:p14="http://schemas.microsoft.com/office/powerpoint/2010/main" val="3878823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9942" y="0"/>
            <a:ext cx="5918698" cy="1140431"/>
          </a:xfrm>
        </p:spPr>
        <p:txBody>
          <a:bodyPr/>
          <a:lstStyle/>
          <a:p>
            <a:r>
              <a:rPr lang="en-US" dirty="0" smtClean="0"/>
              <a:t>RPCs  vs AIDA2020-WP13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009" y="1409125"/>
            <a:ext cx="9313380" cy="4897241"/>
          </a:xfrm>
        </p:spPr>
        <p:txBody>
          <a:bodyPr/>
          <a:lstStyle/>
          <a:p>
            <a:pPr marL="0" indent="0">
              <a:buNone/>
            </a:pPr>
            <a:r>
              <a:rPr lang="en-US" sz="2700" dirty="0" smtClean="0">
                <a:solidFill>
                  <a:srgbClr val="0000CC"/>
                </a:solidFill>
                <a:effectLst/>
              </a:rPr>
              <a:t>what is strategic and how WP13 answers to the quest</a:t>
            </a:r>
          </a:p>
          <a:p>
            <a:pPr marL="0" indent="0">
              <a:buNone/>
            </a:pPr>
            <a:endParaRPr lang="en-US" dirty="0" smtClean="0">
              <a:effectLst/>
            </a:endParaRPr>
          </a:p>
          <a:p>
            <a:pPr marL="0" indent="0">
              <a:buNone/>
            </a:pPr>
            <a:endParaRPr lang="en-US" dirty="0" smtClean="0">
              <a:effectLst/>
            </a:endParaRPr>
          </a:p>
          <a:p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Low resistivity RPCs for high rates 	</a:t>
            </a:r>
            <a:r>
              <a:rPr lang="en-US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TASKs 13.2.1, 13.2.3</a:t>
            </a:r>
          </a:p>
          <a:p>
            <a:endParaRPr lang="en-US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Fast timing </a:t>
            </a: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RPCs				</a:t>
            </a:r>
            <a:r>
              <a:rPr lang="en-US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TASK </a:t>
            </a:r>
            <a:r>
              <a:rPr lang="en-US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13.2.2</a:t>
            </a:r>
            <a:endParaRPr lang="en-US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Large </a:t>
            </a: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RPCs					</a:t>
            </a:r>
            <a:r>
              <a:rPr lang="en-US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TASKs 13.2.2, 13.4.1</a:t>
            </a:r>
            <a:endParaRPr lang="en-US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Eco-friendly gases				</a:t>
            </a:r>
            <a:r>
              <a:rPr lang="en-US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TASKs 13.2.3</a:t>
            </a:r>
            <a:endParaRPr lang="en-US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Large production </a:t>
            </a: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n-US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TASK </a:t>
            </a:r>
            <a:r>
              <a:rPr lang="en-US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13.4.6</a:t>
            </a:r>
            <a:endParaRPr lang="en-US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sp>
        <p:nvSpPr>
          <p:cNvPr id="5" name="Rectangle 4"/>
          <p:cNvSpPr/>
          <p:nvPr/>
        </p:nvSpPr>
        <p:spPr>
          <a:xfrm rot="16638522">
            <a:off x="7038025" y="3619871"/>
            <a:ext cx="3877985" cy="84023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REMINDER</a:t>
            </a:r>
            <a:endParaRPr 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92D05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5189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1432" y="4561671"/>
            <a:ext cx="3078363" cy="1963822"/>
          </a:xfrm>
          <a:prstGeom prst="rect">
            <a:avLst/>
          </a:prstGeom>
          <a:ln>
            <a:solidFill>
              <a:srgbClr val="2326A5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Low resistance RPCs for high rates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9669" y="1009968"/>
            <a:ext cx="6691764" cy="1355865"/>
            <a:chOff x="64282" y="1268870"/>
            <a:chExt cx="6691764" cy="135586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82" y="1270681"/>
              <a:ext cx="6691764" cy="1354054"/>
            </a:xfrm>
            <a:prstGeom prst="rect">
              <a:avLst/>
            </a:prstGeom>
            <a:ln>
              <a:solidFill>
                <a:srgbClr val="2326A5"/>
              </a:solidFill>
            </a:ln>
          </p:spPr>
        </p:pic>
        <p:sp>
          <p:nvSpPr>
            <p:cNvPr id="8" name="Rectangle 7"/>
            <p:cNvSpPr/>
            <p:nvPr/>
          </p:nvSpPr>
          <p:spPr bwMode="auto">
            <a:xfrm>
              <a:off x="6295572" y="1268870"/>
              <a:ext cx="460473" cy="41298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13" y="2517110"/>
            <a:ext cx="4113563" cy="2458042"/>
          </a:xfrm>
          <a:prstGeom prst="rect">
            <a:avLst/>
          </a:prstGeom>
          <a:ln>
            <a:solidFill>
              <a:srgbClr val="2326A5"/>
            </a:solidFill>
          </a:ln>
        </p:spPr>
      </p:pic>
      <p:grpSp>
        <p:nvGrpSpPr>
          <p:cNvPr id="14" name="Group 13"/>
          <p:cNvGrpSpPr/>
          <p:nvPr/>
        </p:nvGrpSpPr>
        <p:grpSpPr>
          <a:xfrm>
            <a:off x="211554" y="5043673"/>
            <a:ext cx="6734248" cy="1305216"/>
            <a:chOff x="2475571" y="2603646"/>
            <a:chExt cx="6734248" cy="130521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75571" y="2603646"/>
              <a:ext cx="6734248" cy="1305216"/>
            </a:xfrm>
            <a:prstGeom prst="rect">
              <a:avLst/>
            </a:prstGeom>
            <a:ln>
              <a:solidFill>
                <a:srgbClr val="2326A5"/>
              </a:solidFill>
            </a:ln>
          </p:spPr>
        </p:pic>
        <p:sp>
          <p:nvSpPr>
            <p:cNvPr id="20" name="Rectangle 19"/>
            <p:cNvSpPr/>
            <p:nvPr/>
          </p:nvSpPr>
          <p:spPr bwMode="auto">
            <a:xfrm>
              <a:off x="7968543" y="2603647"/>
              <a:ext cx="930130" cy="6526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2578" y="6147928"/>
            <a:ext cx="1825031" cy="302750"/>
          </a:xfrm>
          <a:prstGeom prst="rect">
            <a:avLst/>
          </a:prstGeom>
          <a:ln>
            <a:solidFill>
              <a:srgbClr val="2326A5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68083" y="2090617"/>
            <a:ext cx="4752453" cy="2396239"/>
          </a:xfrm>
          <a:prstGeom prst="rect">
            <a:avLst/>
          </a:prstGeom>
          <a:ln>
            <a:solidFill>
              <a:srgbClr val="2326A5"/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6290033" y="2298794"/>
            <a:ext cx="248261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Test at CERN SPS</a:t>
            </a:r>
            <a:endParaRPr lang="en-US" sz="2000" dirty="0">
              <a:solidFill>
                <a:srgbClr val="0000CC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99677" y="3105787"/>
            <a:ext cx="1137023" cy="2862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CC"/>
                </a:solidFill>
              </a:rPr>
              <a:t>~10</a:t>
            </a:r>
            <a:r>
              <a:rPr lang="en-US" sz="1400" baseline="30000" dirty="0" smtClean="0">
                <a:solidFill>
                  <a:srgbClr val="0000CC"/>
                </a:solidFill>
              </a:rPr>
              <a:t>10</a:t>
            </a:r>
            <a:r>
              <a:rPr lang="en-US" sz="1400" dirty="0" smtClean="0">
                <a:solidFill>
                  <a:srgbClr val="0000CC"/>
                </a:solidFill>
              </a:rPr>
              <a:t> </a:t>
            </a:r>
            <a:r>
              <a:rPr lang="en-US" sz="1400" dirty="0">
                <a:solidFill>
                  <a:srgbClr val="0000CC"/>
                </a:solidFill>
                <a:latin typeface="Symbol" panose="05050102010706020507" pitchFamily="18" charset="2"/>
              </a:rPr>
              <a:t>W</a:t>
            </a:r>
            <a:r>
              <a:rPr lang="en-US" sz="1400" dirty="0" smtClean="0">
                <a:solidFill>
                  <a:srgbClr val="0000CC"/>
                </a:solidFill>
              </a:rPr>
              <a:t>/cm</a:t>
            </a:r>
            <a:endParaRPr lang="en-US" sz="1400" dirty="0">
              <a:solidFill>
                <a:srgbClr val="0000CC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91554" y="3535822"/>
            <a:ext cx="1596070" cy="2862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~10</a:t>
            </a:r>
            <a:r>
              <a:rPr lang="en-US" sz="1400" baseline="30000" dirty="0" smtClean="0">
                <a:solidFill>
                  <a:srgbClr val="FF0000"/>
                </a:solidFill>
              </a:rPr>
              <a:t>12</a:t>
            </a:r>
            <a:r>
              <a:rPr lang="en-US" sz="1400" dirty="0" smtClean="0">
                <a:solidFill>
                  <a:srgbClr val="FF0000"/>
                </a:solidFill>
              </a:rPr>
              <a:t>-10</a:t>
            </a:r>
            <a:r>
              <a:rPr lang="en-US" sz="1400" baseline="30000" dirty="0" smtClean="0">
                <a:solidFill>
                  <a:srgbClr val="FF0000"/>
                </a:solidFill>
              </a:rPr>
              <a:t>13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Symbol" panose="05050102010706020507" pitchFamily="18" charset="2"/>
              </a:rPr>
              <a:t>W</a:t>
            </a:r>
            <a:r>
              <a:rPr lang="en-US" sz="1400" dirty="0" smtClean="0">
                <a:solidFill>
                  <a:srgbClr val="FF0000"/>
                </a:solidFill>
              </a:rPr>
              <a:t>/cm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052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1432" y="4561671"/>
            <a:ext cx="3078363" cy="1963822"/>
          </a:xfrm>
          <a:prstGeom prst="rect">
            <a:avLst/>
          </a:prstGeom>
          <a:ln>
            <a:solidFill>
              <a:srgbClr val="2326A5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Low resistance RPCs for high rates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9669" y="1009968"/>
            <a:ext cx="6691764" cy="1355865"/>
            <a:chOff x="64282" y="1268870"/>
            <a:chExt cx="6691764" cy="135586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82" y="1270681"/>
              <a:ext cx="6691764" cy="1354054"/>
            </a:xfrm>
            <a:prstGeom prst="rect">
              <a:avLst/>
            </a:prstGeom>
            <a:ln>
              <a:solidFill>
                <a:srgbClr val="2326A5"/>
              </a:solidFill>
            </a:ln>
          </p:spPr>
        </p:pic>
        <p:sp>
          <p:nvSpPr>
            <p:cNvPr id="8" name="Rectangle 7"/>
            <p:cNvSpPr/>
            <p:nvPr/>
          </p:nvSpPr>
          <p:spPr bwMode="auto">
            <a:xfrm>
              <a:off x="6295572" y="1268870"/>
              <a:ext cx="460473" cy="41298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13" y="2517110"/>
            <a:ext cx="4113563" cy="2458042"/>
          </a:xfrm>
          <a:prstGeom prst="rect">
            <a:avLst/>
          </a:prstGeom>
          <a:ln>
            <a:solidFill>
              <a:srgbClr val="2326A5"/>
            </a:solidFill>
          </a:ln>
        </p:spPr>
      </p:pic>
      <p:grpSp>
        <p:nvGrpSpPr>
          <p:cNvPr id="14" name="Group 13"/>
          <p:cNvGrpSpPr/>
          <p:nvPr/>
        </p:nvGrpSpPr>
        <p:grpSpPr>
          <a:xfrm>
            <a:off x="211554" y="5043673"/>
            <a:ext cx="6734248" cy="1305216"/>
            <a:chOff x="2475571" y="2603646"/>
            <a:chExt cx="6734248" cy="130521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75571" y="2603646"/>
              <a:ext cx="6734248" cy="1305216"/>
            </a:xfrm>
            <a:prstGeom prst="rect">
              <a:avLst/>
            </a:prstGeom>
            <a:ln>
              <a:solidFill>
                <a:srgbClr val="2326A5"/>
              </a:solidFill>
            </a:ln>
          </p:spPr>
        </p:pic>
        <p:sp>
          <p:nvSpPr>
            <p:cNvPr id="20" name="Rectangle 19"/>
            <p:cNvSpPr/>
            <p:nvPr/>
          </p:nvSpPr>
          <p:spPr bwMode="auto">
            <a:xfrm>
              <a:off x="7968543" y="2603647"/>
              <a:ext cx="930130" cy="6526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2578" y="6147928"/>
            <a:ext cx="1825031" cy="302750"/>
          </a:xfrm>
          <a:prstGeom prst="rect">
            <a:avLst/>
          </a:prstGeom>
          <a:ln>
            <a:solidFill>
              <a:srgbClr val="2326A5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68083" y="2090617"/>
            <a:ext cx="4752453" cy="2396239"/>
          </a:xfrm>
          <a:prstGeom prst="rect">
            <a:avLst/>
          </a:prstGeom>
          <a:ln>
            <a:solidFill>
              <a:srgbClr val="2326A5"/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6290033" y="2298794"/>
            <a:ext cx="2482614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Test at CERN SPS</a:t>
            </a:r>
            <a:endParaRPr lang="en-US" sz="2000" dirty="0">
              <a:solidFill>
                <a:srgbClr val="0000CC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99677" y="3105787"/>
            <a:ext cx="1137023" cy="2862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CC"/>
                </a:solidFill>
              </a:rPr>
              <a:t>~10</a:t>
            </a:r>
            <a:r>
              <a:rPr lang="en-US" sz="1400" baseline="30000" dirty="0" smtClean="0">
                <a:solidFill>
                  <a:srgbClr val="0000CC"/>
                </a:solidFill>
              </a:rPr>
              <a:t>10</a:t>
            </a:r>
            <a:r>
              <a:rPr lang="en-US" sz="1400" dirty="0" smtClean="0">
                <a:solidFill>
                  <a:srgbClr val="0000CC"/>
                </a:solidFill>
              </a:rPr>
              <a:t> </a:t>
            </a:r>
            <a:r>
              <a:rPr lang="en-US" sz="1400" dirty="0">
                <a:solidFill>
                  <a:srgbClr val="0000CC"/>
                </a:solidFill>
                <a:latin typeface="Symbol" panose="05050102010706020507" pitchFamily="18" charset="2"/>
              </a:rPr>
              <a:t>W</a:t>
            </a:r>
            <a:r>
              <a:rPr lang="en-US" sz="1400" dirty="0" smtClean="0">
                <a:solidFill>
                  <a:srgbClr val="0000CC"/>
                </a:solidFill>
              </a:rPr>
              <a:t>/cm</a:t>
            </a:r>
            <a:endParaRPr lang="en-US" sz="1400" dirty="0">
              <a:solidFill>
                <a:srgbClr val="0000CC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91554" y="3535822"/>
            <a:ext cx="1596070" cy="2862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~10</a:t>
            </a:r>
            <a:r>
              <a:rPr lang="en-US" sz="1400" baseline="30000" dirty="0" smtClean="0">
                <a:solidFill>
                  <a:srgbClr val="FF0000"/>
                </a:solidFill>
              </a:rPr>
              <a:t>12</a:t>
            </a:r>
            <a:r>
              <a:rPr lang="en-US" sz="1400" dirty="0" smtClean="0">
                <a:solidFill>
                  <a:srgbClr val="FF0000"/>
                </a:solidFill>
              </a:rPr>
              <a:t>-10</a:t>
            </a:r>
            <a:r>
              <a:rPr lang="en-US" sz="1400" baseline="30000" dirty="0" smtClean="0">
                <a:solidFill>
                  <a:srgbClr val="FF0000"/>
                </a:solidFill>
              </a:rPr>
              <a:t>13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Symbol" panose="05050102010706020507" pitchFamily="18" charset="2"/>
              </a:rPr>
              <a:t>W</a:t>
            </a:r>
            <a:r>
              <a:rPr lang="en-US" sz="1400" dirty="0" smtClean="0">
                <a:solidFill>
                  <a:srgbClr val="FF0000"/>
                </a:solidFill>
              </a:rPr>
              <a:t>/cm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6107" y="1348550"/>
            <a:ext cx="2360353" cy="54635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332411" y="2702855"/>
            <a:ext cx="79248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1 m</a:t>
            </a:r>
            <a:r>
              <a:rPr lang="en-US" sz="1800" baseline="30000" dirty="0" smtClean="0"/>
              <a:t>2</a:t>
            </a:r>
            <a:endParaRPr lang="en-US" sz="1800" baseline="30000" dirty="0"/>
          </a:p>
        </p:txBody>
      </p:sp>
      <p:sp>
        <p:nvSpPr>
          <p:cNvPr id="25" name="ZoneTexte 1"/>
          <p:cNvSpPr txBox="1"/>
          <p:nvPr/>
        </p:nvSpPr>
        <p:spPr>
          <a:xfrm rot="19917103">
            <a:off x="1085310" y="3193293"/>
            <a:ext cx="7229328" cy="2862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C00000"/>
                </a:solidFill>
              </a:rPr>
              <a:t>This </a:t>
            </a:r>
            <a:r>
              <a:rPr lang="fr-FR" sz="1400" dirty="0" err="1" smtClean="0">
                <a:solidFill>
                  <a:srgbClr val="C00000"/>
                </a:solidFill>
              </a:rPr>
              <a:t>activity</a:t>
            </a:r>
            <a:r>
              <a:rPr lang="fr-FR" sz="1400" dirty="0" smtClean="0">
                <a:solidFill>
                  <a:srgbClr val="C00000"/>
                </a:solidFill>
              </a:rPr>
              <a:t> </a:t>
            </a:r>
            <a:r>
              <a:rPr lang="fr-FR" sz="1400" dirty="0" err="1" smtClean="0">
                <a:solidFill>
                  <a:srgbClr val="C00000"/>
                </a:solidFill>
              </a:rPr>
              <a:t>results</a:t>
            </a:r>
            <a:r>
              <a:rPr lang="fr-FR" sz="1400" dirty="0" smtClean="0">
                <a:solidFill>
                  <a:srgbClr val="C00000"/>
                </a:solidFill>
              </a:rPr>
              <a:t> in a </a:t>
            </a:r>
            <a:r>
              <a:rPr lang="fr-FR" sz="1400" dirty="0" err="1" smtClean="0">
                <a:solidFill>
                  <a:srgbClr val="C00000"/>
                </a:solidFill>
              </a:rPr>
              <a:t>fully</a:t>
            </a:r>
            <a:r>
              <a:rPr lang="fr-FR" sz="1400" dirty="0" smtClean="0">
                <a:solidFill>
                  <a:srgbClr val="C00000"/>
                </a:solidFill>
              </a:rPr>
              <a:t> </a:t>
            </a:r>
            <a:r>
              <a:rPr lang="fr-FR" sz="1400" dirty="0" err="1" smtClean="0">
                <a:solidFill>
                  <a:srgbClr val="C00000"/>
                </a:solidFill>
              </a:rPr>
              <a:t>satisfactory</a:t>
            </a:r>
            <a:r>
              <a:rPr lang="fr-FR" sz="1400" dirty="0" smtClean="0">
                <a:solidFill>
                  <a:srgbClr val="C00000"/>
                </a:solidFill>
              </a:rPr>
              <a:t> </a:t>
            </a:r>
            <a:r>
              <a:rPr lang="fr-FR" sz="1400" dirty="0" err="1" smtClean="0">
                <a:solidFill>
                  <a:srgbClr val="C00000"/>
                </a:solidFill>
              </a:rPr>
              <a:t>matching</a:t>
            </a:r>
            <a:r>
              <a:rPr lang="fr-FR" sz="1400" dirty="0" smtClean="0">
                <a:solidFill>
                  <a:srgbClr val="C00000"/>
                </a:solidFill>
              </a:rPr>
              <a:t> of the </a:t>
            </a:r>
            <a:r>
              <a:rPr lang="fr-FR" sz="1400" dirty="0" err="1" smtClean="0">
                <a:solidFill>
                  <a:srgbClr val="C00000"/>
                </a:solidFill>
              </a:rPr>
              <a:t>milestome</a:t>
            </a:r>
            <a:r>
              <a:rPr lang="fr-FR" sz="1400" dirty="0" smtClean="0">
                <a:solidFill>
                  <a:srgbClr val="C00000"/>
                </a:solidFill>
              </a:rPr>
              <a:t>  MS52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9"/>
          <a:srcRect b="83982"/>
          <a:stretch/>
        </p:blipFill>
        <p:spPr>
          <a:xfrm rot="19917965">
            <a:off x="2766239" y="3534510"/>
            <a:ext cx="4837861" cy="42324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21855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400" y="0"/>
            <a:ext cx="6092869" cy="1140431"/>
          </a:xfrm>
        </p:spPr>
        <p:txBody>
          <a:bodyPr/>
          <a:lstStyle/>
          <a:p>
            <a:r>
              <a:rPr lang="en-US" dirty="0" smtClean="0"/>
              <a:t>Fast </a:t>
            </a:r>
            <a:r>
              <a:rPr lang="en-US" dirty="0" smtClean="0"/>
              <a:t>timing RPCs</a:t>
            </a:r>
            <a:endParaRPr lang="en-US" dirty="0"/>
          </a:p>
        </p:txBody>
      </p:sp>
      <p:pic>
        <p:nvPicPr>
          <p:cNvPr id="21" name="Content Placeholder 2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51323" y="4317086"/>
            <a:ext cx="5123901" cy="151738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4-7/4/2017                                </a:t>
            </a:r>
            <a:r>
              <a:rPr lang="en-US" dirty="0" smtClean="0"/>
              <a:t>                     First AIDA2020 annual meeting</a:t>
            </a:r>
            <a:r>
              <a:rPr lang="en-US" b="1" dirty="0" smtClean="0"/>
              <a:t>   		        </a:t>
            </a:r>
            <a:r>
              <a:rPr lang="en-US" dirty="0" smtClean="0"/>
              <a:t>                SDT, IL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07" y="1348550"/>
            <a:ext cx="2360353" cy="5463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32411" y="2702855"/>
            <a:ext cx="79248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1 m</a:t>
            </a:r>
            <a:r>
              <a:rPr lang="en-US" sz="1800" baseline="30000" dirty="0" smtClean="0"/>
              <a:t>2</a:t>
            </a:r>
            <a:endParaRPr lang="en-US" sz="1800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3851338" y="1831466"/>
            <a:ext cx="419984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CC"/>
                </a:solidFill>
              </a:rPr>
              <a:t>Reading out the strips at the 2 ends</a:t>
            </a:r>
          </a:p>
          <a:p>
            <a:r>
              <a:rPr lang="en-US" sz="1800" dirty="0" smtClean="0">
                <a:solidFill>
                  <a:srgbClr val="0000CC"/>
                </a:solidFill>
              </a:rPr>
              <a:t> </a:t>
            </a:r>
            <a:endParaRPr lang="en-US" sz="1800" baseline="30000" dirty="0">
              <a:solidFill>
                <a:srgbClr val="0000C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107" y="1835867"/>
            <a:ext cx="3244500" cy="1766042"/>
          </a:xfrm>
          <a:prstGeom prst="rect">
            <a:avLst/>
          </a:prstGeom>
          <a:ln>
            <a:solidFill>
              <a:srgbClr val="2326A5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1338" y="1477326"/>
            <a:ext cx="4490157" cy="3027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24996" y="2255256"/>
            <a:ext cx="6050228" cy="54685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0119" y="3838138"/>
            <a:ext cx="4172561" cy="239042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328580" y="4630033"/>
            <a:ext cx="1304692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CC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en-US" sz="1800" dirty="0" smtClean="0">
                <a:solidFill>
                  <a:srgbClr val="0000CC"/>
                </a:solidFill>
              </a:rPr>
              <a:t> = 202 </a:t>
            </a:r>
            <a:r>
              <a:rPr lang="en-US" sz="1800" dirty="0" err="1" smtClean="0">
                <a:solidFill>
                  <a:srgbClr val="0000CC"/>
                </a:solidFill>
              </a:rPr>
              <a:t>ps</a:t>
            </a:r>
            <a:endParaRPr lang="en-US" sz="1800" dirty="0" smtClean="0">
              <a:solidFill>
                <a:srgbClr val="0000CC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58295" y="3647047"/>
            <a:ext cx="3909955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 of the PETIROC ASIC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4292680" y="3519015"/>
            <a:ext cx="5498091" cy="2709545"/>
          </a:xfrm>
          <a:prstGeom prst="rect">
            <a:avLst/>
          </a:prstGeom>
          <a:noFill/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830242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Presentation 2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9F9F9F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2.pot</Template>
  <TotalTime>82767</TotalTime>
  <Words>1713</Words>
  <Application>Microsoft Office PowerPoint</Application>
  <PresentationFormat>Custom</PresentationFormat>
  <Paragraphs>450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5" baseType="lpstr">
      <vt:lpstr>Arial</vt:lpstr>
      <vt:lpstr>Calibri</vt:lpstr>
      <vt:lpstr>Comic Sans MS</vt:lpstr>
      <vt:lpstr>Helvetica</vt:lpstr>
      <vt:lpstr>LiberationSans</vt:lpstr>
      <vt:lpstr>Symbol</vt:lpstr>
      <vt:lpstr>Times New Roman</vt:lpstr>
      <vt:lpstr>Wingdings</vt:lpstr>
      <vt:lpstr>Paper Presentation 2</vt:lpstr>
      <vt:lpstr>WP13 – JRA 1</vt:lpstr>
      <vt:lpstr>WP13, SCIENTIFIC ASPECTS</vt:lpstr>
      <vt:lpstr>INSTITUTIONS &amp; ACTIVITIES</vt:lpstr>
      <vt:lpstr>THIS REPORT</vt:lpstr>
      <vt:lpstr>RPCs</vt:lpstr>
      <vt:lpstr>RPCs  vs AIDA2020-WP13</vt:lpstr>
      <vt:lpstr>Low resistance RPCs for high rates</vt:lpstr>
      <vt:lpstr>Low resistance RPCs for high rates</vt:lpstr>
      <vt:lpstr>Fast timing RPCs</vt:lpstr>
      <vt:lpstr>ANOTHER INGREDIENT TOWARDS HIGH RATES</vt:lpstr>
      <vt:lpstr>LARGE SIZE RPCs</vt:lpstr>
      <vt:lpstr>ECO-FRIENDLY GASSES</vt:lpstr>
      <vt:lpstr>LARGE PRODUCTION, ENGINEERING PHASE</vt:lpstr>
      <vt:lpstr>LARGE PRODUCTION, QC</vt:lpstr>
      <vt:lpstr>MPGDs</vt:lpstr>
      <vt:lpstr>MPGDs  vs AIDA2020-WP13</vt:lpstr>
      <vt:lpstr>mR-WELL</vt:lpstr>
      <vt:lpstr>mR-WELL</vt:lpstr>
      <vt:lpstr>HIGH GAIN MPGD</vt:lpstr>
      <vt:lpstr>HIGH GAIN MPGD</vt:lpstr>
      <vt:lpstr>INTEGRATION OF FE-chips IN SRS</vt:lpstr>
      <vt:lpstr>DEVELOPMENT OF  MPGD-dedicated ELECTRONIC TOOLS </vt:lpstr>
      <vt:lpstr>DEVELOPMENT OF  MPGD-dedicated ELECTRONIC TOOLS </vt:lpstr>
      <vt:lpstr>DEVELOPMENT OF  MPGD-dedicated ELECTRONIC TOOLS </vt:lpstr>
      <vt:lpstr>Development of a general purpose readout electronics for MPGDs</vt:lpstr>
      <vt:lpstr>QA: Control of foil/micromesh mechanical tensioning</vt:lpstr>
      <vt:lpstr>QA: Control of foil/micromesh mechanical tensioning</vt:lpstr>
      <vt:lpstr>QA: Leopard scanning system for THGEMs/GEMs</vt:lpstr>
      <vt:lpstr>QA: the electrical integrity of electrode patterns</vt:lpstr>
      <vt:lpstr>QA: the electrical integrity of electrode patterns</vt:lpstr>
      <vt:lpstr>LARGE PRODUCTION: RESISTIVE LAYERS</vt:lpstr>
      <vt:lpstr>LARGE PRODUCTION: RESISTIVE LAYERS</vt:lpstr>
      <vt:lpstr>LARGE PRODUCTION: TOWARDS INDUSTRIALIZATION</vt:lpstr>
      <vt:lpstr>MANAGEMENT  &amp; ADMINISTRATIVE   ASPECTS</vt:lpstr>
      <vt:lpstr>DELIVERABLES, NEXT MONTHS</vt:lpstr>
      <vt:lpstr>MILESTONES, NEXT MONTHS</vt:lpstr>
      <vt:lpstr>WP13 papers (Dec. 2016)</vt:lpstr>
      <vt:lpstr>SURVEY of RESOURCES</vt:lpstr>
      <vt:lpstr>WP13 MANAGEMENT</vt:lpstr>
      <vt:lpstr>WP13 MANAGEMENT</vt:lpstr>
      <vt:lpstr>SUMMARIZING</vt:lpstr>
      <vt:lpstr>PowerPoint Presentation</vt:lpstr>
      <vt:lpstr>BACK-UP</vt:lpstr>
      <vt:lpstr>WP13, SCIENTIFIC ASPECTS</vt:lpstr>
      <vt:lpstr>WP13, SCIENTIFIC ASPECTS</vt:lpstr>
      <vt:lpstr>WP13, SCIENTIFIC ASPECTS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Robertson</dc:creator>
  <cp:lastModifiedBy>Silvia Dalla Torre</cp:lastModifiedBy>
  <cp:revision>1749</cp:revision>
  <cp:lastPrinted>2000-06-14T12:59:46Z</cp:lastPrinted>
  <dcterms:created xsi:type="dcterms:W3CDTF">1999-01-09T07:35:23Z</dcterms:created>
  <dcterms:modified xsi:type="dcterms:W3CDTF">2017-04-06T09:58:47Z</dcterms:modified>
</cp:coreProperties>
</file>