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39"/>
  </p:notesMasterIdLst>
  <p:handoutMasterIdLst>
    <p:handoutMasterId r:id="rId40"/>
  </p:handoutMasterIdLst>
  <p:sldIdLst>
    <p:sldId id="256" r:id="rId6"/>
    <p:sldId id="319" r:id="rId7"/>
    <p:sldId id="271" r:id="rId8"/>
    <p:sldId id="292" r:id="rId9"/>
    <p:sldId id="293" r:id="rId10"/>
    <p:sldId id="300" r:id="rId11"/>
    <p:sldId id="302" r:id="rId12"/>
    <p:sldId id="303" r:id="rId13"/>
    <p:sldId id="301" r:id="rId14"/>
    <p:sldId id="304" r:id="rId15"/>
    <p:sldId id="305" r:id="rId16"/>
    <p:sldId id="306" r:id="rId17"/>
    <p:sldId id="320" r:id="rId18"/>
    <p:sldId id="325" r:id="rId19"/>
    <p:sldId id="308" r:id="rId20"/>
    <p:sldId id="326" r:id="rId21"/>
    <p:sldId id="327" r:id="rId22"/>
    <p:sldId id="311" r:id="rId23"/>
    <p:sldId id="324" r:id="rId24"/>
    <p:sldId id="310" r:id="rId25"/>
    <p:sldId id="314" r:id="rId26"/>
    <p:sldId id="317" r:id="rId27"/>
    <p:sldId id="331" r:id="rId28"/>
    <p:sldId id="316" r:id="rId29"/>
    <p:sldId id="334" r:id="rId30"/>
    <p:sldId id="318" r:id="rId31"/>
    <p:sldId id="330" r:id="rId32"/>
    <p:sldId id="322" r:id="rId33"/>
    <p:sldId id="332" r:id="rId34"/>
    <p:sldId id="333" r:id="rId35"/>
    <p:sldId id="329" r:id="rId36"/>
    <p:sldId id="297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8435" autoAdjust="0"/>
  </p:normalViewPr>
  <p:slideViewPr>
    <p:cSldViewPr snapToGrid="0">
      <p:cViewPr>
        <p:scale>
          <a:sx n="100" d="100"/>
          <a:sy n="100" d="100"/>
        </p:scale>
        <p:origin x="-1016" y="-280"/>
      </p:cViewPr>
      <p:guideLst>
        <p:guide orient="horz" pos="21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E5D7B-468D-4502-BAF4-D84E9C5581F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44C335-1E5C-491D-9822-70D25CA09860}">
      <dgm:prSet phldrT="[Texto]"/>
      <dgm:spPr/>
      <dgm:t>
        <a:bodyPr/>
        <a:lstStyle/>
        <a:p>
          <a:r>
            <a:rPr lang="en-US" dirty="0" smtClean="0"/>
            <a:t>Device Simulation</a:t>
          </a:r>
          <a:endParaRPr lang="en-US" dirty="0"/>
        </a:p>
      </dgm:t>
    </dgm:pt>
    <dgm:pt modelId="{6CDB63AF-5183-4CB3-875E-FDDCF3E2212B}" type="parTrans" cxnId="{FC1B06BA-A192-450A-A9F6-C211E19378D7}">
      <dgm:prSet/>
      <dgm:spPr/>
      <dgm:t>
        <a:bodyPr/>
        <a:lstStyle/>
        <a:p>
          <a:endParaRPr lang="en-US"/>
        </a:p>
      </dgm:t>
    </dgm:pt>
    <dgm:pt modelId="{B671CA91-BA8E-46F5-88BE-925A55ED815C}" type="sibTrans" cxnId="{FC1B06BA-A192-450A-A9F6-C211E19378D7}">
      <dgm:prSet/>
      <dgm:spPr/>
      <dgm:t>
        <a:bodyPr/>
        <a:lstStyle/>
        <a:p>
          <a:endParaRPr lang="en-US"/>
        </a:p>
      </dgm:t>
    </dgm:pt>
    <dgm:pt modelId="{0BE13960-A33C-423F-A5CF-BC176494B69C}">
      <dgm:prSet phldrT="[Texto]"/>
      <dgm:spPr/>
      <dgm:t>
        <a:bodyPr/>
        <a:lstStyle/>
        <a:p>
          <a:r>
            <a:rPr lang="en-US" dirty="0" smtClean="0"/>
            <a:t>Layout optimization.</a:t>
          </a:r>
          <a:endParaRPr lang="en-US" dirty="0"/>
        </a:p>
      </dgm:t>
    </dgm:pt>
    <dgm:pt modelId="{265AD9EA-1FA6-4AFA-9DA2-AE62A1FFDCA9}" type="parTrans" cxnId="{0EEE2761-7511-4C87-85D5-4CDE71FAA497}">
      <dgm:prSet/>
      <dgm:spPr/>
      <dgm:t>
        <a:bodyPr/>
        <a:lstStyle/>
        <a:p>
          <a:endParaRPr lang="en-US"/>
        </a:p>
      </dgm:t>
    </dgm:pt>
    <dgm:pt modelId="{B23A7A2F-4456-498B-80D8-A755BFADD0A3}" type="sibTrans" cxnId="{0EEE2761-7511-4C87-85D5-4CDE71FAA497}">
      <dgm:prSet/>
      <dgm:spPr/>
      <dgm:t>
        <a:bodyPr/>
        <a:lstStyle/>
        <a:p>
          <a:endParaRPr lang="en-US"/>
        </a:p>
      </dgm:t>
    </dgm:pt>
    <dgm:pt modelId="{BF625758-36EC-41B1-BC12-EB849852CEFB}">
      <dgm:prSet phldrT="[Texto]"/>
      <dgm:spPr/>
      <dgm:t>
        <a:bodyPr/>
        <a:lstStyle/>
        <a:p>
          <a:r>
            <a:rPr lang="en-US" dirty="0" smtClean="0"/>
            <a:t>Radiation damage modeling</a:t>
          </a:r>
          <a:endParaRPr lang="en-US" dirty="0"/>
        </a:p>
      </dgm:t>
    </dgm:pt>
    <dgm:pt modelId="{B09CCDB1-61E1-4815-81DF-27860DED70F8}" type="parTrans" cxnId="{00FD69A9-2DE7-4D66-A480-BECE6981B341}">
      <dgm:prSet/>
      <dgm:spPr/>
      <dgm:t>
        <a:bodyPr/>
        <a:lstStyle/>
        <a:p>
          <a:endParaRPr lang="en-US"/>
        </a:p>
      </dgm:t>
    </dgm:pt>
    <dgm:pt modelId="{47E42D7E-9D6C-47B1-9544-EC33CFE3DA23}" type="sibTrans" cxnId="{00FD69A9-2DE7-4D66-A480-BECE6981B341}">
      <dgm:prSet/>
      <dgm:spPr/>
      <dgm:t>
        <a:bodyPr/>
        <a:lstStyle/>
        <a:p>
          <a:endParaRPr lang="en-US"/>
        </a:p>
      </dgm:t>
    </dgm:pt>
    <dgm:pt modelId="{AD69577C-E578-43D8-B71A-F4B8487AE7DC}">
      <dgm:prSet phldrT="[Texto]"/>
      <dgm:spPr/>
      <dgm:t>
        <a:bodyPr/>
        <a:lstStyle/>
        <a:p>
          <a:r>
            <a:rPr lang="en-US" dirty="0" smtClean="0"/>
            <a:t>Sensor manufacturing</a:t>
          </a:r>
          <a:endParaRPr lang="en-US" dirty="0"/>
        </a:p>
      </dgm:t>
    </dgm:pt>
    <dgm:pt modelId="{A9CA4CD2-9315-47A1-9076-08E22530B5B2}" type="parTrans" cxnId="{496F0AEE-5A7D-4BBE-814B-372A67AB958F}">
      <dgm:prSet/>
      <dgm:spPr/>
      <dgm:t>
        <a:bodyPr/>
        <a:lstStyle/>
        <a:p>
          <a:endParaRPr lang="en-US"/>
        </a:p>
      </dgm:t>
    </dgm:pt>
    <dgm:pt modelId="{7F4B93C9-0679-431F-9E39-4A6C8A1774BB}" type="sibTrans" cxnId="{496F0AEE-5A7D-4BBE-814B-372A67AB958F}">
      <dgm:prSet/>
      <dgm:spPr/>
      <dgm:t>
        <a:bodyPr/>
        <a:lstStyle/>
        <a:p>
          <a:endParaRPr lang="en-US"/>
        </a:p>
      </dgm:t>
    </dgm:pt>
    <dgm:pt modelId="{EC973EA1-6780-43F4-981A-6980A14503AD}">
      <dgm:prSet phldrT="[Texto]"/>
      <dgm:spPr/>
      <dgm:t>
        <a:bodyPr/>
        <a:lstStyle/>
        <a:p>
          <a:r>
            <a:rPr lang="en-US" dirty="0" smtClean="0"/>
            <a:t>Development &amp; improvement of manufacturing processes for planar, 3D and </a:t>
          </a:r>
          <a:r>
            <a:rPr lang="en-US" dirty="0" err="1" smtClean="0"/>
            <a:t>LGAD</a:t>
          </a:r>
          <a:r>
            <a:rPr lang="en-US" dirty="0" smtClean="0"/>
            <a:t> devices.</a:t>
          </a:r>
          <a:endParaRPr lang="en-US" dirty="0"/>
        </a:p>
      </dgm:t>
    </dgm:pt>
    <dgm:pt modelId="{E7DF3211-300E-418D-9F63-D3082BE1EB50}" type="parTrans" cxnId="{6BC439AF-67A9-4242-9159-3DA6C55ED55D}">
      <dgm:prSet/>
      <dgm:spPr/>
      <dgm:t>
        <a:bodyPr/>
        <a:lstStyle/>
        <a:p>
          <a:endParaRPr lang="en-US"/>
        </a:p>
      </dgm:t>
    </dgm:pt>
    <dgm:pt modelId="{4F9B4636-7278-4737-B2B1-CAF4287580A7}" type="sibTrans" cxnId="{6BC439AF-67A9-4242-9159-3DA6C55ED55D}">
      <dgm:prSet/>
      <dgm:spPr/>
      <dgm:t>
        <a:bodyPr/>
        <a:lstStyle/>
        <a:p>
          <a:endParaRPr lang="en-US"/>
        </a:p>
      </dgm:t>
    </dgm:pt>
    <dgm:pt modelId="{E75C8F5E-836C-403E-AF78-0F36B195F411}">
      <dgm:prSet phldrT="[Texto]"/>
      <dgm:spPr/>
      <dgm:t>
        <a:bodyPr/>
        <a:lstStyle/>
        <a:p>
          <a:r>
            <a:rPr lang="en-US" dirty="0" err="1" smtClean="0"/>
            <a:t>MPWR</a:t>
          </a:r>
          <a:r>
            <a:rPr lang="en-US" dirty="0" smtClean="0"/>
            <a:t> for thinned 3D and  slim/active edge planar.</a:t>
          </a:r>
          <a:endParaRPr lang="en-US" dirty="0"/>
        </a:p>
      </dgm:t>
    </dgm:pt>
    <dgm:pt modelId="{B0B1D117-4717-4D4A-A9EC-4CCA5989E9C1}" type="parTrans" cxnId="{42752951-8BBE-4CCA-8754-DC00849F602A}">
      <dgm:prSet/>
      <dgm:spPr/>
      <dgm:t>
        <a:bodyPr/>
        <a:lstStyle/>
        <a:p>
          <a:endParaRPr lang="en-US"/>
        </a:p>
      </dgm:t>
    </dgm:pt>
    <dgm:pt modelId="{F36E0D4B-851D-468F-987E-4F9D4FC116E9}" type="sibTrans" cxnId="{42752951-8BBE-4CCA-8754-DC00849F602A}">
      <dgm:prSet/>
      <dgm:spPr/>
      <dgm:t>
        <a:bodyPr/>
        <a:lstStyle/>
        <a:p>
          <a:endParaRPr lang="en-US"/>
        </a:p>
      </dgm:t>
    </dgm:pt>
    <dgm:pt modelId="{3AE8C8B4-B681-4FED-B353-B41FB53BE00E}">
      <dgm:prSet phldrT="[Texto]"/>
      <dgm:spPr/>
      <dgm:t>
        <a:bodyPr/>
        <a:lstStyle/>
        <a:p>
          <a:r>
            <a:rPr lang="en-US" dirty="0" smtClean="0"/>
            <a:t>Detector performance assessment</a:t>
          </a:r>
          <a:endParaRPr lang="en-US" dirty="0"/>
        </a:p>
      </dgm:t>
    </dgm:pt>
    <dgm:pt modelId="{F1AA4DDA-7851-4AC1-A492-C47BBF6E7233}" type="parTrans" cxnId="{17A77E13-5390-411B-9D77-20DB430668FD}">
      <dgm:prSet/>
      <dgm:spPr/>
      <dgm:t>
        <a:bodyPr/>
        <a:lstStyle/>
        <a:p>
          <a:endParaRPr lang="en-US"/>
        </a:p>
      </dgm:t>
    </dgm:pt>
    <dgm:pt modelId="{B040F575-0614-40AA-8D89-D4EC716B31EB}" type="sibTrans" cxnId="{17A77E13-5390-411B-9D77-20DB430668FD}">
      <dgm:prSet/>
      <dgm:spPr/>
      <dgm:t>
        <a:bodyPr/>
        <a:lstStyle/>
        <a:p>
          <a:endParaRPr lang="en-US"/>
        </a:p>
      </dgm:t>
    </dgm:pt>
    <dgm:pt modelId="{427C105F-7FE1-4C32-8A1A-E33F8AE72AAF}">
      <dgm:prSet phldrT="[Texto]"/>
      <dgm:spPr/>
      <dgm:t>
        <a:bodyPr/>
        <a:lstStyle/>
        <a:p>
          <a:r>
            <a:rPr lang="en-US" dirty="0" smtClean="0"/>
            <a:t>Hybrid thin planar &amp; 3D  pixels for HL-LHC environment.</a:t>
          </a:r>
          <a:endParaRPr lang="en-US" dirty="0"/>
        </a:p>
      </dgm:t>
    </dgm:pt>
    <dgm:pt modelId="{9EBE0634-6EC8-4576-BEF9-C6932CE272A2}" type="parTrans" cxnId="{25466E25-04CD-44E1-B409-CF915A843AFD}">
      <dgm:prSet/>
      <dgm:spPr/>
      <dgm:t>
        <a:bodyPr/>
        <a:lstStyle/>
        <a:p>
          <a:endParaRPr lang="en-US"/>
        </a:p>
      </dgm:t>
    </dgm:pt>
    <dgm:pt modelId="{BDDCA2FC-0524-496D-ADF3-B1815375B3D6}" type="sibTrans" cxnId="{25466E25-04CD-44E1-B409-CF915A843AFD}">
      <dgm:prSet/>
      <dgm:spPr/>
      <dgm:t>
        <a:bodyPr/>
        <a:lstStyle/>
        <a:p>
          <a:endParaRPr lang="en-US"/>
        </a:p>
      </dgm:t>
    </dgm:pt>
    <dgm:pt modelId="{C11A4B22-8568-43B1-8045-A19BDB38C385}">
      <dgm:prSet phldrT="[Texto]"/>
      <dgm:spPr/>
      <dgm:t>
        <a:bodyPr/>
        <a:lstStyle/>
        <a:p>
          <a:r>
            <a:rPr lang="en-US" dirty="0" smtClean="0"/>
            <a:t>Very small size and thin pixel sensors  for  </a:t>
          </a:r>
          <a:r>
            <a:rPr lang="en-US" dirty="0" err="1" smtClean="0"/>
            <a:t>CLIC</a:t>
          </a:r>
          <a:r>
            <a:rPr lang="en-US" dirty="0" smtClean="0"/>
            <a:t>.</a:t>
          </a:r>
          <a:endParaRPr lang="en-US" dirty="0"/>
        </a:p>
      </dgm:t>
    </dgm:pt>
    <dgm:pt modelId="{FC6AC21B-7F81-4F38-BC0F-53D2FC4E12B4}" type="parTrans" cxnId="{F9CB89B2-5913-4B7F-B757-7D3728DD9A7D}">
      <dgm:prSet/>
      <dgm:spPr/>
      <dgm:t>
        <a:bodyPr/>
        <a:lstStyle/>
        <a:p>
          <a:endParaRPr lang="en-US"/>
        </a:p>
      </dgm:t>
    </dgm:pt>
    <dgm:pt modelId="{8B4B6D89-2083-4B4C-A52B-42EF4191ED65}" type="sibTrans" cxnId="{F9CB89B2-5913-4B7F-B757-7D3728DD9A7D}">
      <dgm:prSet/>
      <dgm:spPr/>
      <dgm:t>
        <a:bodyPr/>
        <a:lstStyle/>
        <a:p>
          <a:endParaRPr lang="en-US"/>
        </a:p>
      </dgm:t>
    </dgm:pt>
    <dgm:pt modelId="{67C49FD2-63AB-46A7-B4E7-91CEE924A370}">
      <dgm:prSet phldrT="[Texto]"/>
      <dgm:spPr/>
      <dgm:t>
        <a:bodyPr/>
        <a:lstStyle/>
        <a:p>
          <a:r>
            <a:rPr lang="en-US" dirty="0" smtClean="0"/>
            <a:t>Optimization signal multiplication structures.</a:t>
          </a:r>
          <a:endParaRPr lang="en-US" dirty="0"/>
        </a:p>
      </dgm:t>
    </dgm:pt>
    <dgm:pt modelId="{CC340EFE-2EDA-40A7-A3A0-64B9379212DF}" type="parTrans" cxnId="{0980CBCE-7CCA-4B57-B166-86BEB2E1467F}">
      <dgm:prSet/>
      <dgm:spPr/>
      <dgm:t>
        <a:bodyPr/>
        <a:lstStyle/>
        <a:p>
          <a:endParaRPr lang="en-US"/>
        </a:p>
      </dgm:t>
    </dgm:pt>
    <dgm:pt modelId="{C4528D0C-3CC6-40E0-91A6-D85650005CA0}" type="sibTrans" cxnId="{0980CBCE-7CCA-4B57-B166-86BEB2E1467F}">
      <dgm:prSet/>
      <dgm:spPr/>
      <dgm:t>
        <a:bodyPr/>
        <a:lstStyle/>
        <a:p>
          <a:endParaRPr lang="en-US"/>
        </a:p>
      </dgm:t>
    </dgm:pt>
    <dgm:pt modelId="{6E4B73E7-F533-4D90-AB7E-3241109A5F7C}">
      <dgm:prSet phldrT="[Texto]"/>
      <dgm:spPr/>
      <dgm:t>
        <a:bodyPr/>
        <a:lstStyle/>
        <a:p>
          <a:r>
            <a:rPr lang="en-US" dirty="0" smtClean="0"/>
            <a:t>Low Gain Avalanche Detectors for timing and tracking </a:t>
          </a:r>
          <a:endParaRPr lang="en-US" dirty="0"/>
        </a:p>
      </dgm:t>
    </dgm:pt>
    <dgm:pt modelId="{FA86354B-6298-4368-927D-C179E1A77363}" type="parTrans" cxnId="{B399B17A-D3F3-48B0-9D12-604D6A4EE6F4}">
      <dgm:prSet/>
      <dgm:spPr/>
      <dgm:t>
        <a:bodyPr/>
        <a:lstStyle/>
        <a:p>
          <a:endParaRPr lang="en-US"/>
        </a:p>
      </dgm:t>
    </dgm:pt>
    <dgm:pt modelId="{D77E5DA6-A1A8-4C80-A7F7-F368E5CEA3C3}" type="sibTrans" cxnId="{B399B17A-D3F3-48B0-9D12-604D6A4EE6F4}">
      <dgm:prSet/>
      <dgm:spPr/>
      <dgm:t>
        <a:bodyPr/>
        <a:lstStyle/>
        <a:p>
          <a:endParaRPr lang="en-US"/>
        </a:p>
      </dgm:t>
    </dgm:pt>
    <dgm:pt modelId="{120C1A4E-1BE3-4841-AA3D-1E8922D6DAF3}" type="pres">
      <dgm:prSet presAssocID="{C8EE5D7B-468D-4502-BAF4-D84E9C5581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E1B1C6-4F86-4EA3-8E60-EB32D73665C1}" type="pres">
      <dgm:prSet presAssocID="{F244C335-1E5C-491D-9822-70D25CA09860}" presName="comp" presStyleCnt="0"/>
      <dgm:spPr/>
    </dgm:pt>
    <dgm:pt modelId="{AFD12CEE-6A04-40F9-BA08-40A0FACD251A}" type="pres">
      <dgm:prSet presAssocID="{F244C335-1E5C-491D-9822-70D25CA09860}" presName="box" presStyleLbl="node1" presStyleIdx="0" presStyleCnt="3"/>
      <dgm:spPr/>
      <dgm:t>
        <a:bodyPr/>
        <a:lstStyle/>
        <a:p>
          <a:endParaRPr lang="en-US"/>
        </a:p>
      </dgm:t>
    </dgm:pt>
    <dgm:pt modelId="{20A92697-8128-45A1-8882-4FCC2C402517}" type="pres">
      <dgm:prSet presAssocID="{F244C335-1E5C-491D-9822-70D25CA09860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F14B882-A5AF-4BC3-A144-7DACF0E6025F}" type="pres">
      <dgm:prSet presAssocID="{F244C335-1E5C-491D-9822-70D25CA0986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6170BB-A658-4B9B-B212-D63941F4B04E}" type="pres">
      <dgm:prSet presAssocID="{B671CA91-BA8E-46F5-88BE-925A55ED815C}" presName="spacer" presStyleCnt="0"/>
      <dgm:spPr/>
    </dgm:pt>
    <dgm:pt modelId="{BF02DFB2-7867-43C2-88CE-82E68CABD60C}" type="pres">
      <dgm:prSet presAssocID="{AD69577C-E578-43D8-B71A-F4B8487AE7DC}" presName="comp" presStyleCnt="0"/>
      <dgm:spPr/>
    </dgm:pt>
    <dgm:pt modelId="{2EFA3B0B-A1EF-4C24-A35F-8D05503DB6D2}" type="pres">
      <dgm:prSet presAssocID="{AD69577C-E578-43D8-B71A-F4B8487AE7DC}" presName="box" presStyleLbl="node1" presStyleIdx="1" presStyleCnt="3" custLinFactNeighborX="-186"/>
      <dgm:spPr/>
      <dgm:t>
        <a:bodyPr/>
        <a:lstStyle/>
        <a:p>
          <a:endParaRPr lang="en-US"/>
        </a:p>
      </dgm:t>
    </dgm:pt>
    <dgm:pt modelId="{84119B0D-06C6-447F-BC2A-DAF60632E355}" type="pres">
      <dgm:prSet presAssocID="{AD69577C-E578-43D8-B71A-F4B8487AE7DC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FE15FD6-EBB8-4BE2-BB75-9A5E470C559F}" type="pres">
      <dgm:prSet presAssocID="{AD69577C-E578-43D8-B71A-F4B8487AE7D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7D410-BF67-4655-9C70-392D8E96E706}" type="pres">
      <dgm:prSet presAssocID="{7F4B93C9-0679-431F-9E39-4A6C8A1774BB}" presName="spacer" presStyleCnt="0"/>
      <dgm:spPr/>
    </dgm:pt>
    <dgm:pt modelId="{4690E32F-7412-4082-840C-81262C71B870}" type="pres">
      <dgm:prSet presAssocID="{3AE8C8B4-B681-4FED-B353-B41FB53BE00E}" presName="comp" presStyleCnt="0"/>
      <dgm:spPr/>
    </dgm:pt>
    <dgm:pt modelId="{04804E71-A67E-4999-ACD4-7DE360520B8E}" type="pres">
      <dgm:prSet presAssocID="{3AE8C8B4-B681-4FED-B353-B41FB53BE00E}" presName="box" presStyleLbl="node1" presStyleIdx="2" presStyleCnt="3"/>
      <dgm:spPr/>
      <dgm:t>
        <a:bodyPr/>
        <a:lstStyle/>
        <a:p>
          <a:endParaRPr lang="en-US"/>
        </a:p>
      </dgm:t>
    </dgm:pt>
    <dgm:pt modelId="{70EF1AC2-7063-4932-B8FE-A1360C1F8ED1}" type="pres">
      <dgm:prSet presAssocID="{3AE8C8B4-B681-4FED-B353-B41FB53BE00E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BF16FD9-9580-405F-8603-A6439CE182BF}" type="pres">
      <dgm:prSet presAssocID="{3AE8C8B4-B681-4FED-B353-B41FB53BE00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120CA9-241C-2641-A2D8-3BC2CE7C814E}" type="presOf" srcId="{C11A4B22-8568-43B1-8045-A19BDB38C385}" destId="{04804E71-A67E-4999-ACD4-7DE360520B8E}" srcOrd="0" destOrd="2" presId="urn:microsoft.com/office/officeart/2005/8/layout/vList4"/>
    <dgm:cxn modelId="{17E5281B-1DEC-A445-B287-8EAFFC908EFD}" type="presOf" srcId="{0BE13960-A33C-423F-A5CF-BC176494B69C}" destId="{CF14B882-A5AF-4BC3-A144-7DACF0E6025F}" srcOrd="1" destOrd="1" presId="urn:microsoft.com/office/officeart/2005/8/layout/vList4"/>
    <dgm:cxn modelId="{E9FF4BB8-EC00-8F4D-8DED-CAC112F88018}" type="presOf" srcId="{E75C8F5E-836C-403E-AF78-0F36B195F411}" destId="{2EFA3B0B-A1EF-4C24-A35F-8D05503DB6D2}" srcOrd="0" destOrd="2" presId="urn:microsoft.com/office/officeart/2005/8/layout/vList4"/>
    <dgm:cxn modelId="{CA6D35F5-5D03-0547-87FE-4B618C6D207B}" type="presOf" srcId="{3AE8C8B4-B681-4FED-B353-B41FB53BE00E}" destId="{FBF16FD9-9580-405F-8603-A6439CE182BF}" srcOrd="1" destOrd="0" presId="urn:microsoft.com/office/officeart/2005/8/layout/vList4"/>
    <dgm:cxn modelId="{03D787CE-5F40-5F48-8C9A-40E5F6096E65}" type="presOf" srcId="{F244C335-1E5C-491D-9822-70D25CA09860}" destId="{AFD12CEE-6A04-40F9-BA08-40A0FACD251A}" srcOrd="0" destOrd="0" presId="urn:microsoft.com/office/officeart/2005/8/layout/vList4"/>
    <dgm:cxn modelId="{B4E14EAC-E11B-0E49-9577-D6AD4401699B}" type="presOf" srcId="{C11A4B22-8568-43B1-8045-A19BDB38C385}" destId="{FBF16FD9-9580-405F-8603-A6439CE182BF}" srcOrd="1" destOrd="2" presId="urn:microsoft.com/office/officeart/2005/8/layout/vList4"/>
    <dgm:cxn modelId="{FC1B06BA-A192-450A-A9F6-C211E19378D7}" srcId="{C8EE5D7B-468D-4502-BAF4-D84E9C5581FB}" destId="{F244C335-1E5C-491D-9822-70D25CA09860}" srcOrd="0" destOrd="0" parTransId="{6CDB63AF-5183-4CB3-875E-FDDCF3E2212B}" sibTransId="{B671CA91-BA8E-46F5-88BE-925A55ED815C}"/>
    <dgm:cxn modelId="{25466E25-04CD-44E1-B409-CF915A843AFD}" srcId="{3AE8C8B4-B681-4FED-B353-B41FB53BE00E}" destId="{427C105F-7FE1-4C32-8A1A-E33F8AE72AAF}" srcOrd="0" destOrd="0" parTransId="{9EBE0634-6EC8-4576-BEF9-C6932CE272A2}" sibTransId="{BDDCA2FC-0524-496D-ADF3-B1815375B3D6}"/>
    <dgm:cxn modelId="{481F541A-046B-A24F-A18F-BA65FABECCBD}" type="presOf" srcId="{67C49FD2-63AB-46A7-B4E7-91CEE924A370}" destId="{AFD12CEE-6A04-40F9-BA08-40A0FACD251A}" srcOrd="0" destOrd="3" presId="urn:microsoft.com/office/officeart/2005/8/layout/vList4"/>
    <dgm:cxn modelId="{F1AE182F-FA5F-4C49-A6B7-34262D774AAF}" type="presOf" srcId="{0BE13960-A33C-423F-A5CF-BC176494B69C}" destId="{AFD12CEE-6A04-40F9-BA08-40A0FACD251A}" srcOrd="0" destOrd="1" presId="urn:microsoft.com/office/officeart/2005/8/layout/vList4"/>
    <dgm:cxn modelId="{17A77E13-5390-411B-9D77-20DB430668FD}" srcId="{C8EE5D7B-468D-4502-BAF4-D84E9C5581FB}" destId="{3AE8C8B4-B681-4FED-B353-B41FB53BE00E}" srcOrd="2" destOrd="0" parTransId="{F1AA4DDA-7851-4AC1-A492-C47BBF6E7233}" sibTransId="{B040F575-0614-40AA-8D89-D4EC716B31EB}"/>
    <dgm:cxn modelId="{B32631CF-287C-904A-85A8-966127EDAB07}" type="presOf" srcId="{6E4B73E7-F533-4D90-AB7E-3241109A5F7C}" destId="{04804E71-A67E-4999-ACD4-7DE360520B8E}" srcOrd="0" destOrd="3" presId="urn:microsoft.com/office/officeart/2005/8/layout/vList4"/>
    <dgm:cxn modelId="{52A325DF-F313-3842-8D34-3A66740D8BAA}" type="presOf" srcId="{EC973EA1-6780-43F4-981A-6980A14503AD}" destId="{CFE15FD6-EBB8-4BE2-BB75-9A5E470C559F}" srcOrd="1" destOrd="1" presId="urn:microsoft.com/office/officeart/2005/8/layout/vList4"/>
    <dgm:cxn modelId="{F9CB89B2-5913-4B7F-B757-7D3728DD9A7D}" srcId="{3AE8C8B4-B681-4FED-B353-B41FB53BE00E}" destId="{C11A4B22-8568-43B1-8045-A19BDB38C385}" srcOrd="1" destOrd="0" parTransId="{FC6AC21B-7F81-4F38-BC0F-53D2FC4E12B4}" sibTransId="{8B4B6D89-2083-4B4C-A52B-42EF4191ED65}"/>
    <dgm:cxn modelId="{9280C94C-A29D-D14D-B8C6-BF3E987D758E}" type="presOf" srcId="{E75C8F5E-836C-403E-AF78-0F36B195F411}" destId="{CFE15FD6-EBB8-4BE2-BB75-9A5E470C559F}" srcOrd="1" destOrd="2" presId="urn:microsoft.com/office/officeart/2005/8/layout/vList4"/>
    <dgm:cxn modelId="{0EEE2761-7511-4C87-85D5-4CDE71FAA497}" srcId="{F244C335-1E5C-491D-9822-70D25CA09860}" destId="{0BE13960-A33C-423F-A5CF-BC176494B69C}" srcOrd="0" destOrd="0" parTransId="{265AD9EA-1FA6-4AFA-9DA2-AE62A1FFDCA9}" sibTransId="{B23A7A2F-4456-498B-80D8-A755BFADD0A3}"/>
    <dgm:cxn modelId="{DF040F92-88D7-474B-8A0A-4F6E262D4E73}" type="presOf" srcId="{F244C335-1E5C-491D-9822-70D25CA09860}" destId="{CF14B882-A5AF-4BC3-A144-7DACF0E6025F}" srcOrd="1" destOrd="0" presId="urn:microsoft.com/office/officeart/2005/8/layout/vList4"/>
    <dgm:cxn modelId="{A3A23F18-2B34-D542-B6ED-8F849BCD7D20}" type="presOf" srcId="{427C105F-7FE1-4C32-8A1A-E33F8AE72AAF}" destId="{04804E71-A67E-4999-ACD4-7DE360520B8E}" srcOrd="0" destOrd="1" presId="urn:microsoft.com/office/officeart/2005/8/layout/vList4"/>
    <dgm:cxn modelId="{0277A2C3-70D0-C14F-93AE-B1843EFEDC1F}" type="presOf" srcId="{6E4B73E7-F533-4D90-AB7E-3241109A5F7C}" destId="{FBF16FD9-9580-405F-8603-A6439CE182BF}" srcOrd="1" destOrd="3" presId="urn:microsoft.com/office/officeart/2005/8/layout/vList4"/>
    <dgm:cxn modelId="{079FA97F-893D-7E4E-A031-747CA4A9E04B}" type="presOf" srcId="{EC973EA1-6780-43F4-981A-6980A14503AD}" destId="{2EFA3B0B-A1EF-4C24-A35F-8D05503DB6D2}" srcOrd="0" destOrd="1" presId="urn:microsoft.com/office/officeart/2005/8/layout/vList4"/>
    <dgm:cxn modelId="{B399B17A-D3F3-48B0-9D12-604D6A4EE6F4}" srcId="{3AE8C8B4-B681-4FED-B353-B41FB53BE00E}" destId="{6E4B73E7-F533-4D90-AB7E-3241109A5F7C}" srcOrd="2" destOrd="0" parTransId="{FA86354B-6298-4368-927D-C179E1A77363}" sibTransId="{D77E5DA6-A1A8-4C80-A7F7-F368E5CEA3C3}"/>
    <dgm:cxn modelId="{0980CBCE-7CCA-4B57-B166-86BEB2E1467F}" srcId="{F244C335-1E5C-491D-9822-70D25CA09860}" destId="{67C49FD2-63AB-46A7-B4E7-91CEE924A370}" srcOrd="2" destOrd="0" parTransId="{CC340EFE-2EDA-40A7-A3A0-64B9379212DF}" sibTransId="{C4528D0C-3CC6-40E0-91A6-D85650005CA0}"/>
    <dgm:cxn modelId="{42711866-7A62-F747-AD93-CEBAD36125E3}" type="presOf" srcId="{AD69577C-E578-43D8-B71A-F4B8487AE7DC}" destId="{2EFA3B0B-A1EF-4C24-A35F-8D05503DB6D2}" srcOrd="0" destOrd="0" presId="urn:microsoft.com/office/officeart/2005/8/layout/vList4"/>
    <dgm:cxn modelId="{00FD69A9-2DE7-4D66-A480-BECE6981B341}" srcId="{F244C335-1E5C-491D-9822-70D25CA09860}" destId="{BF625758-36EC-41B1-BC12-EB849852CEFB}" srcOrd="1" destOrd="0" parTransId="{B09CCDB1-61E1-4815-81DF-27860DED70F8}" sibTransId="{47E42D7E-9D6C-47B1-9544-EC33CFE3DA23}"/>
    <dgm:cxn modelId="{6BC439AF-67A9-4242-9159-3DA6C55ED55D}" srcId="{AD69577C-E578-43D8-B71A-F4B8487AE7DC}" destId="{EC973EA1-6780-43F4-981A-6980A14503AD}" srcOrd="0" destOrd="0" parTransId="{E7DF3211-300E-418D-9F63-D3082BE1EB50}" sibTransId="{4F9B4636-7278-4737-B2B1-CAF4287580A7}"/>
    <dgm:cxn modelId="{DD4155D0-3266-FB42-B3D3-791B33F28B82}" type="presOf" srcId="{C8EE5D7B-468D-4502-BAF4-D84E9C5581FB}" destId="{120C1A4E-1BE3-4841-AA3D-1E8922D6DAF3}" srcOrd="0" destOrd="0" presId="urn:microsoft.com/office/officeart/2005/8/layout/vList4"/>
    <dgm:cxn modelId="{FD259701-BCE3-8541-82ED-4831AA35A3D5}" type="presOf" srcId="{BF625758-36EC-41B1-BC12-EB849852CEFB}" destId="{AFD12CEE-6A04-40F9-BA08-40A0FACD251A}" srcOrd="0" destOrd="2" presId="urn:microsoft.com/office/officeart/2005/8/layout/vList4"/>
    <dgm:cxn modelId="{496F0AEE-5A7D-4BBE-814B-372A67AB958F}" srcId="{C8EE5D7B-468D-4502-BAF4-D84E9C5581FB}" destId="{AD69577C-E578-43D8-B71A-F4B8487AE7DC}" srcOrd="1" destOrd="0" parTransId="{A9CA4CD2-9315-47A1-9076-08E22530B5B2}" sibTransId="{7F4B93C9-0679-431F-9E39-4A6C8A1774BB}"/>
    <dgm:cxn modelId="{B253FD2B-6734-924A-8A08-83F3EC948897}" type="presOf" srcId="{67C49FD2-63AB-46A7-B4E7-91CEE924A370}" destId="{CF14B882-A5AF-4BC3-A144-7DACF0E6025F}" srcOrd="1" destOrd="3" presId="urn:microsoft.com/office/officeart/2005/8/layout/vList4"/>
    <dgm:cxn modelId="{9223B48E-550B-7447-9403-ECBA36865B91}" type="presOf" srcId="{427C105F-7FE1-4C32-8A1A-E33F8AE72AAF}" destId="{FBF16FD9-9580-405F-8603-A6439CE182BF}" srcOrd="1" destOrd="1" presId="urn:microsoft.com/office/officeart/2005/8/layout/vList4"/>
    <dgm:cxn modelId="{E8B1B438-E042-0047-875D-2C4FE10C8B85}" type="presOf" srcId="{AD69577C-E578-43D8-B71A-F4B8487AE7DC}" destId="{CFE15FD6-EBB8-4BE2-BB75-9A5E470C559F}" srcOrd="1" destOrd="0" presId="urn:microsoft.com/office/officeart/2005/8/layout/vList4"/>
    <dgm:cxn modelId="{42752951-8BBE-4CCA-8754-DC00849F602A}" srcId="{AD69577C-E578-43D8-B71A-F4B8487AE7DC}" destId="{E75C8F5E-836C-403E-AF78-0F36B195F411}" srcOrd="1" destOrd="0" parTransId="{B0B1D117-4717-4D4A-A9EC-4CCA5989E9C1}" sibTransId="{F36E0D4B-851D-468F-987E-4F9D4FC116E9}"/>
    <dgm:cxn modelId="{2E00EAFC-5F45-CB42-9798-17454EE359B1}" type="presOf" srcId="{BF625758-36EC-41B1-BC12-EB849852CEFB}" destId="{CF14B882-A5AF-4BC3-A144-7DACF0E6025F}" srcOrd="1" destOrd="2" presId="urn:microsoft.com/office/officeart/2005/8/layout/vList4"/>
    <dgm:cxn modelId="{DC7D8A63-4A29-924F-ACCB-99ABA09267BB}" type="presOf" srcId="{3AE8C8B4-B681-4FED-B353-B41FB53BE00E}" destId="{04804E71-A67E-4999-ACD4-7DE360520B8E}" srcOrd="0" destOrd="0" presId="urn:microsoft.com/office/officeart/2005/8/layout/vList4"/>
    <dgm:cxn modelId="{66D8AC98-D6DA-7744-8753-4B39B99A9B91}" type="presParOf" srcId="{120C1A4E-1BE3-4841-AA3D-1E8922D6DAF3}" destId="{99E1B1C6-4F86-4EA3-8E60-EB32D73665C1}" srcOrd="0" destOrd="0" presId="urn:microsoft.com/office/officeart/2005/8/layout/vList4"/>
    <dgm:cxn modelId="{6972ECE7-896B-8146-AFD4-B8E0BB733C47}" type="presParOf" srcId="{99E1B1C6-4F86-4EA3-8E60-EB32D73665C1}" destId="{AFD12CEE-6A04-40F9-BA08-40A0FACD251A}" srcOrd="0" destOrd="0" presId="urn:microsoft.com/office/officeart/2005/8/layout/vList4"/>
    <dgm:cxn modelId="{9372ABA0-F513-4E40-9991-662CF3C35BFE}" type="presParOf" srcId="{99E1B1C6-4F86-4EA3-8E60-EB32D73665C1}" destId="{20A92697-8128-45A1-8882-4FCC2C402517}" srcOrd="1" destOrd="0" presId="urn:microsoft.com/office/officeart/2005/8/layout/vList4"/>
    <dgm:cxn modelId="{F23E5D44-0145-B141-948D-E645B605F8AB}" type="presParOf" srcId="{99E1B1C6-4F86-4EA3-8E60-EB32D73665C1}" destId="{CF14B882-A5AF-4BC3-A144-7DACF0E6025F}" srcOrd="2" destOrd="0" presId="urn:microsoft.com/office/officeart/2005/8/layout/vList4"/>
    <dgm:cxn modelId="{9D6B393F-DB07-474E-B716-70DAFF5D4047}" type="presParOf" srcId="{120C1A4E-1BE3-4841-AA3D-1E8922D6DAF3}" destId="{CD6170BB-A658-4B9B-B212-D63941F4B04E}" srcOrd="1" destOrd="0" presId="urn:microsoft.com/office/officeart/2005/8/layout/vList4"/>
    <dgm:cxn modelId="{6BF8FB09-368C-4C4E-A975-D566BFF16631}" type="presParOf" srcId="{120C1A4E-1BE3-4841-AA3D-1E8922D6DAF3}" destId="{BF02DFB2-7867-43C2-88CE-82E68CABD60C}" srcOrd="2" destOrd="0" presId="urn:microsoft.com/office/officeart/2005/8/layout/vList4"/>
    <dgm:cxn modelId="{40262615-0107-F342-92BF-E2477DE31470}" type="presParOf" srcId="{BF02DFB2-7867-43C2-88CE-82E68CABD60C}" destId="{2EFA3B0B-A1EF-4C24-A35F-8D05503DB6D2}" srcOrd="0" destOrd="0" presId="urn:microsoft.com/office/officeart/2005/8/layout/vList4"/>
    <dgm:cxn modelId="{645A6F78-42F0-A440-BEF6-B26708A436CC}" type="presParOf" srcId="{BF02DFB2-7867-43C2-88CE-82E68CABD60C}" destId="{84119B0D-06C6-447F-BC2A-DAF60632E355}" srcOrd="1" destOrd="0" presId="urn:microsoft.com/office/officeart/2005/8/layout/vList4"/>
    <dgm:cxn modelId="{6B83E1F8-2C90-D34B-B160-54C355C7C082}" type="presParOf" srcId="{BF02DFB2-7867-43C2-88CE-82E68CABD60C}" destId="{CFE15FD6-EBB8-4BE2-BB75-9A5E470C559F}" srcOrd="2" destOrd="0" presId="urn:microsoft.com/office/officeart/2005/8/layout/vList4"/>
    <dgm:cxn modelId="{92D0DF96-BCDC-2747-A0AD-A00E17C85A83}" type="presParOf" srcId="{120C1A4E-1BE3-4841-AA3D-1E8922D6DAF3}" destId="{2677D410-BF67-4655-9C70-392D8E96E706}" srcOrd="3" destOrd="0" presId="urn:microsoft.com/office/officeart/2005/8/layout/vList4"/>
    <dgm:cxn modelId="{C94B41D7-C9EE-734C-BDB0-3EF3CC733434}" type="presParOf" srcId="{120C1A4E-1BE3-4841-AA3D-1E8922D6DAF3}" destId="{4690E32F-7412-4082-840C-81262C71B870}" srcOrd="4" destOrd="0" presId="urn:microsoft.com/office/officeart/2005/8/layout/vList4"/>
    <dgm:cxn modelId="{B39D3D97-E140-0440-A827-B8A41EBB7172}" type="presParOf" srcId="{4690E32F-7412-4082-840C-81262C71B870}" destId="{04804E71-A67E-4999-ACD4-7DE360520B8E}" srcOrd="0" destOrd="0" presId="urn:microsoft.com/office/officeart/2005/8/layout/vList4"/>
    <dgm:cxn modelId="{27E15CD5-C9DB-AC48-9339-E729ADED2E0F}" type="presParOf" srcId="{4690E32F-7412-4082-840C-81262C71B870}" destId="{70EF1AC2-7063-4932-B8FE-A1360C1F8ED1}" srcOrd="1" destOrd="0" presId="urn:microsoft.com/office/officeart/2005/8/layout/vList4"/>
    <dgm:cxn modelId="{BE4F356E-9EE9-1146-BCC7-C71227C48312}" type="presParOf" srcId="{4690E32F-7412-4082-840C-81262C71B870}" destId="{FBF16FD9-9580-405F-8603-A6439CE182B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12CEE-6A04-40F9-BA08-40A0FACD251A}">
      <dsp:nvSpPr>
        <dsp:cNvPr id="0" name=""/>
        <dsp:cNvSpPr/>
      </dsp:nvSpPr>
      <dsp:spPr>
        <a:xfrm>
          <a:off x="0" y="0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Device Simulation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Layout optimization.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Radiation damage modeling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Optimization signal multiplication structures.</a:t>
          </a:r>
          <a:endParaRPr lang="en-US" sz="1700" kern="1200" dirty="0"/>
        </a:p>
      </dsp:txBody>
      <dsp:txXfrm>
        <a:off x="1511538" y="0"/>
        <a:ext cx="5333761" cy="1424781"/>
      </dsp:txXfrm>
    </dsp:sp>
    <dsp:sp modelId="{20A92697-8128-45A1-8882-4FCC2C402517}">
      <dsp:nvSpPr>
        <dsp:cNvPr id="0" name=""/>
        <dsp:cNvSpPr/>
      </dsp:nvSpPr>
      <dsp:spPr>
        <a:xfrm>
          <a:off x="142478" y="142478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A3B0B-A1EF-4C24-A35F-8D05503DB6D2}">
      <dsp:nvSpPr>
        <dsp:cNvPr id="0" name=""/>
        <dsp:cNvSpPr/>
      </dsp:nvSpPr>
      <dsp:spPr>
        <a:xfrm>
          <a:off x="0" y="1567259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Sensor manufacturing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Development &amp; improvement of manufacturing processes for planar, 3D and </a:t>
          </a:r>
          <a:r>
            <a:rPr lang="en-US" sz="1700" kern="1200" dirty="0" err="1" smtClean="0"/>
            <a:t>LGAD</a:t>
          </a:r>
          <a:r>
            <a:rPr lang="en-US" sz="1700" kern="1200" dirty="0" smtClean="0"/>
            <a:t> devices.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MPWR</a:t>
          </a:r>
          <a:r>
            <a:rPr lang="en-US" sz="1700" kern="1200" dirty="0" smtClean="0"/>
            <a:t> for thinned 3D and  slim/active edge planar.</a:t>
          </a:r>
          <a:endParaRPr lang="en-US" sz="1700" kern="1200" dirty="0"/>
        </a:p>
      </dsp:txBody>
      <dsp:txXfrm>
        <a:off x="1511538" y="1567259"/>
        <a:ext cx="5333761" cy="1424781"/>
      </dsp:txXfrm>
    </dsp:sp>
    <dsp:sp modelId="{84119B0D-06C6-447F-BC2A-DAF60632E355}">
      <dsp:nvSpPr>
        <dsp:cNvPr id="0" name=""/>
        <dsp:cNvSpPr/>
      </dsp:nvSpPr>
      <dsp:spPr>
        <a:xfrm>
          <a:off x="142478" y="1709737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804E71-A67E-4999-ACD4-7DE360520B8E}">
      <dsp:nvSpPr>
        <dsp:cNvPr id="0" name=""/>
        <dsp:cNvSpPr/>
      </dsp:nvSpPr>
      <dsp:spPr>
        <a:xfrm>
          <a:off x="0" y="3134518"/>
          <a:ext cx="6845300" cy="142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Detector performance assessment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Hybrid thin planar &amp; 3D  pixels for HL-LHC environment.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Very small size and thin pixel sensors  for  </a:t>
          </a:r>
          <a:r>
            <a:rPr lang="en-US" sz="1700" kern="1200" dirty="0" err="1" smtClean="0"/>
            <a:t>CLIC</a:t>
          </a:r>
          <a:r>
            <a:rPr lang="en-US" sz="1700" kern="1200" dirty="0" smtClean="0"/>
            <a:t>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Low Gain Avalanche Detectors for timing and tracking </a:t>
          </a:r>
          <a:endParaRPr lang="en-US" sz="1700" kern="1200" dirty="0"/>
        </a:p>
      </dsp:txBody>
      <dsp:txXfrm>
        <a:off x="1511538" y="3134518"/>
        <a:ext cx="5333761" cy="1424781"/>
      </dsp:txXfrm>
    </dsp:sp>
    <dsp:sp modelId="{70EF1AC2-7063-4932-B8FE-A1360C1F8ED1}">
      <dsp:nvSpPr>
        <dsp:cNvPr id="0" name=""/>
        <dsp:cNvSpPr/>
      </dsp:nvSpPr>
      <dsp:spPr>
        <a:xfrm>
          <a:off x="142478" y="3276996"/>
          <a:ext cx="1369060" cy="11398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85618-3815-9545-8B20-15EE7CB2E78A}" type="datetimeFigureOut">
              <a:rPr lang="en-US" smtClean="0"/>
              <a:t>06/04/17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6EB69-0A44-7042-BFE8-5C6F290D1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20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02/04/17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4721BFE4-910C-4704-8A3D-7CDA955228F4}" type="datetime3">
              <a:rPr lang="en-US" smtClean="0"/>
              <a:t>2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2459C40F-B89E-420E-923B-A0427BBCF651}" type="datetime3">
              <a:rPr lang="en-US" smtClean="0"/>
              <a:t>2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6B56088A-FE70-4B00-AA0B-C8B8EB99BB63}" type="datetime3">
              <a:rPr lang="en-US" smtClean="0"/>
              <a:t>2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BC784-C581-BE48-8F16-DBB4C090F7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22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h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24ED69-991C-8C42-8930-4A3AA188160D}" type="slidenum">
              <a:rPr lang="de-D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Vertical Title 12"/>
          <p:cNvSpPr>
            <a:spLocks noGrp="1"/>
          </p:cNvSpPr>
          <p:nvPr>
            <p:ph type="title" orient="vert"/>
          </p:nvPr>
        </p:nvSpPr>
        <p:spPr>
          <a:xfrm>
            <a:off x="6629400" y="274656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15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None/>
              <a:defRPr/>
            </a:pPr>
            <a:endParaRPr lang="en-US" sz="1400">
              <a:solidFill>
                <a:prstClr val="black"/>
              </a:solidFill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None/>
              <a:defRPr/>
            </a:pPr>
            <a:endParaRPr lang="en-US" sz="1400">
              <a:solidFill>
                <a:prstClr val="black"/>
              </a:solidFill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C6632-EAFA-0C40-B05E-E7E7F55341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8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35D11F8-CE09-42A9-A46C-A48A3E79A2EF}" type="datetime3">
              <a:rPr lang="en-US" smtClean="0"/>
              <a:t>2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2B7696DD-64B8-4258-B292-63218F494A3C}" type="datetime3">
              <a:rPr lang="en-US" smtClean="0"/>
              <a:t>2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70B1515E-9451-4DFC-A3A2-36E121DA0CE9}" type="datetime3">
              <a:rPr lang="en-US" smtClean="0"/>
              <a:t>2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CF4A131-5A2E-40A6-9733-2B8AD29CD871}" type="datetime3">
              <a:rPr lang="en-US" smtClean="0"/>
              <a:t>2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288AF1BC-E7F7-4601-AC11-B04B4A086A32}" type="datetime3">
              <a:rPr lang="en-US" smtClean="0"/>
              <a:t>2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44E25C3E-A375-4147-88BD-C853B2325233}" type="datetime3">
              <a:rPr lang="en-US" smtClean="0"/>
              <a:t>2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25929880-9E75-4DF1-BE17-910C2849962B}" type="datetime3">
              <a:rPr lang="en-US" smtClean="0"/>
              <a:t>2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00C1FF5-78B3-44CB-A103-0BD0F550EE2D}" type="datetime3">
              <a:rPr lang="en-US" smtClean="0"/>
              <a:t>2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Macchiolo, I. Vila, Advanced Hybrid Detectors SC#9 report.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A. Macchiolo, I. Vila, Advanced Hybrid Detectors SC#9 report.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None/>
            </a:pPr>
            <a:fld id="{F16BC784-C581-BE48-8F16-DBB4C090F7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 Unicode MS" charset="0"/>
                <a:ea typeface="ＭＳ Ｐゴシック" charset="0"/>
                <a:cs typeface="Arial Unicode MS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  <a:buClr>
                  <a:srgbClr val="008080"/>
                </a:buClr>
                <a:buFont typeface="Wingdings" charset="0"/>
                <a:buNone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7" name="Picture 14" descr="MPP_logo_weiss"/>
          <p:cNvPicPr>
            <a:picLocks noChangeAspect="1" noChangeArrowheads="1"/>
          </p:cNvPicPr>
          <p:nvPr userDrawn="1"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34"/>
          <a:stretch>
            <a:fillRect/>
          </a:stretch>
        </p:blipFill>
        <p:spPr bwMode="auto">
          <a:xfrm>
            <a:off x="-395931" y="21307"/>
            <a:ext cx="1584053" cy="1085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3" y="0"/>
            <a:ext cx="395536" cy="6858000"/>
          </a:xfrm>
          <a:prstGeom prst="rect">
            <a:avLst/>
          </a:prstGeom>
          <a:gradFill rotWithShape="1">
            <a:gsLst>
              <a:gs pos="22000">
                <a:srgbClr val="3E7F7F">
                  <a:alpha val="78000"/>
                </a:srgbClr>
              </a:gs>
              <a:gs pos="80000">
                <a:srgbClr val="8DD6CE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None/>
            </a:pPr>
            <a:endParaRPr lang="en-US" sz="1400">
              <a:solidFill>
                <a:prstClr val="black"/>
              </a:solidFill>
              <a:latin typeface="Arial Unicode MS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 rot="16200000">
            <a:off x="-2957046" y="3721757"/>
            <a:ext cx="64373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 algn="l">
              <a:spcBef>
                <a:spcPct val="0"/>
              </a:spcBef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tabLst>
                <a:tab pos="21526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Aft>
                <a:spcPct val="0"/>
              </a:spcAft>
            </a:pPr>
            <a:r>
              <a:rPr lang="de-DE" sz="1400" b="1" dirty="0">
                <a:solidFill>
                  <a:prstClr val="white"/>
                </a:solidFill>
                <a:latin typeface="Arial Unicode MS" charset="0"/>
                <a:cs typeface="Arial Unicode MS" charset="0"/>
              </a:rPr>
              <a:t>A. Macchiolo, </a:t>
            </a:r>
            <a:r>
              <a:rPr lang="de-DE" sz="1400" b="1" dirty="0" smtClean="0">
                <a:solidFill>
                  <a:prstClr val="white"/>
                </a:solidFill>
                <a:latin typeface="Arial Unicode MS" charset="0"/>
                <a:cs typeface="Arial Unicode MS" charset="0"/>
              </a:rPr>
              <a:t> MPP </a:t>
            </a:r>
            <a:r>
              <a:rPr lang="de-DE" sz="1400" b="1" dirty="0" err="1" smtClean="0">
                <a:solidFill>
                  <a:prstClr val="white"/>
                </a:solidFill>
                <a:latin typeface="Arial Unicode MS" charset="0"/>
                <a:cs typeface="Arial Unicode MS" charset="0"/>
              </a:rPr>
              <a:t>activities</a:t>
            </a:r>
            <a:r>
              <a:rPr lang="de-DE" sz="1400" b="1" dirty="0" smtClean="0">
                <a:solidFill>
                  <a:prstClr val="white"/>
                </a:solidFill>
                <a:latin typeface="Arial Unicode MS" charset="0"/>
                <a:cs typeface="Arial Unicode MS" charset="0"/>
              </a:rPr>
              <a:t>  in WP7</a:t>
            </a:r>
            <a:endParaRPr lang="en-US" sz="1400" b="1" dirty="0">
              <a:solidFill>
                <a:prstClr val="white"/>
              </a:solidFill>
              <a:cs typeface="Arial Unicode MS" charset="0"/>
            </a:endParaRPr>
          </a:p>
          <a:p>
            <a:pPr algn="ctr" eaLnBrk="0" fontAlgn="base" hangingPunct="0">
              <a:spcAft>
                <a:spcPct val="0"/>
              </a:spcAft>
            </a:pPr>
            <a:endParaRPr lang="en-US" sz="1400" b="1" dirty="0">
              <a:solidFill>
                <a:prstClr val="white"/>
              </a:solidFill>
              <a:latin typeface="Arial Unicode MS" charset="0"/>
              <a:ea typeface="Arial Unicode MS" charset="0"/>
              <a:cs typeface="Arial" charset="0"/>
            </a:endParaRPr>
          </a:p>
        </p:txBody>
      </p:sp>
      <p:pic>
        <p:nvPicPr>
          <p:cNvPr id="10" name="Picture 14" descr="MPP_logo_weiss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34"/>
          <a:stretch>
            <a:fillRect/>
          </a:stretch>
        </p:blipFill>
        <p:spPr bwMode="auto">
          <a:xfrm>
            <a:off x="-396552" y="-27384"/>
            <a:ext cx="1584053" cy="1085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7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90" y="1556185"/>
            <a:ext cx="8780746" cy="216967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Summary of WP7 activities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Anna </a:t>
            </a:r>
            <a:r>
              <a:rPr lang="en-GB" dirty="0" err="1" smtClean="0"/>
              <a:t>Macchiolo</a:t>
            </a:r>
            <a:r>
              <a:rPr lang="en-GB" dirty="0" smtClean="0"/>
              <a:t>, </a:t>
            </a:r>
            <a:r>
              <a:rPr lang="en-GB" dirty="0" err="1" smtClean="0"/>
              <a:t>Iván</a:t>
            </a:r>
            <a:r>
              <a:rPr lang="en-GB" dirty="0" smtClean="0"/>
              <a:t> Vila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Paris, 2</a:t>
            </a:r>
            <a:r>
              <a:rPr lang="en-GB" baseline="30000" dirty="0" smtClean="0"/>
              <a:t>nd</a:t>
            </a:r>
            <a:r>
              <a:rPr lang="en-GB" dirty="0" smtClean="0"/>
              <a:t> AIDA-2020 Annual Meeting,  07.04.2017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WP7 3D production at FBK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83200" y="2514600"/>
            <a:ext cx="386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This wafer includes several improved</a:t>
            </a:r>
          </a:p>
          <a:p>
            <a:r>
              <a:rPr lang="en-US" dirty="0">
                <a:latin typeface="+mj-lt"/>
              </a:rPr>
              <a:t>designs as per earned experience from</a:t>
            </a:r>
          </a:p>
          <a:p>
            <a:r>
              <a:rPr lang="en-US" dirty="0">
                <a:latin typeface="+mj-lt"/>
              </a:rPr>
              <a:t>the first production at FBK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• Aside conventional FEI4 and PSI46</a:t>
            </a:r>
          </a:p>
          <a:p>
            <a:r>
              <a:rPr lang="en-US" dirty="0">
                <a:latin typeface="+mj-lt"/>
              </a:rPr>
              <a:t>complaint pixel sensors, the state of</a:t>
            </a:r>
          </a:p>
          <a:p>
            <a:r>
              <a:rPr lang="en-US" dirty="0">
                <a:latin typeface="+mj-lt"/>
              </a:rPr>
              <a:t>art RD53A and </a:t>
            </a:r>
            <a:r>
              <a:rPr lang="en-US" dirty="0" smtClean="0">
                <a:latin typeface="+mj-lt"/>
              </a:rPr>
              <a:t>ROC4Sense compatible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designs are introduced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4921212" cy="4864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97300" y="1346200"/>
            <a:ext cx="534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Wafers and </a:t>
            </a:r>
            <a:r>
              <a:rPr lang="en-US" i="1" dirty="0" err="1"/>
              <a:t>p</a:t>
            </a:r>
            <a:r>
              <a:rPr lang="en-US" i="1" dirty="0" err="1" smtClean="0"/>
              <a:t>hotolitographic</a:t>
            </a:r>
            <a:r>
              <a:rPr lang="en-US" i="1" dirty="0" smtClean="0"/>
              <a:t> masks supplied by INFN</a:t>
            </a:r>
            <a:endParaRPr lang="en-US" i="1" dirty="0"/>
          </a:p>
        </p:txBody>
      </p:sp>
      <p:sp>
        <p:nvSpPr>
          <p:cNvPr id="12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69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RD53 sensors - FBK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700"/>
            <a:ext cx="3876279" cy="3111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1" y="1516610"/>
            <a:ext cx="1574800" cy="40586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24300" y="1689100"/>
            <a:ext cx="32893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25x100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+mj-lt"/>
              </a:rPr>
              <a:t>m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 can be difficult in 2E configuration:</a:t>
            </a:r>
            <a:endParaRPr lang="is-IS" dirty="0" smtClean="0">
              <a:latin typeface="+mj-lt"/>
            </a:endParaRPr>
          </a:p>
          <a:p>
            <a:r>
              <a:rPr lang="is-IS" dirty="0" smtClean="0">
                <a:latin typeface="+mj-lt"/>
              </a:rPr>
              <a:t> - Place bumps on ohmic column</a:t>
            </a:r>
          </a:p>
          <a:p>
            <a:r>
              <a:rPr lang="is-IS" dirty="0" smtClean="0">
                <a:latin typeface="+mj-lt"/>
              </a:rPr>
              <a:t>- Study radiation hardness of 1E configuration </a:t>
            </a:r>
            <a:endParaRPr lang="en-US" dirty="0"/>
          </a:p>
          <a:p>
            <a:endParaRPr lang="en-US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1145" r="7644"/>
          <a:stretch/>
        </p:blipFill>
        <p:spPr>
          <a:xfrm>
            <a:off x="3759200" y="3322171"/>
            <a:ext cx="2832100" cy="28987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0500" y="4699000"/>
            <a:ext cx="3289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50x50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+mj-lt"/>
              </a:rPr>
              <a:t>m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 can be </a:t>
            </a:r>
            <a:r>
              <a:rPr lang="en-GB" dirty="0" smtClean="0">
                <a:latin typeface="+mj-lt"/>
              </a:rPr>
              <a:t>designed with relaxed distances between bump and columns </a:t>
            </a:r>
            <a:endParaRPr lang="en-US" dirty="0"/>
          </a:p>
          <a:p>
            <a:endParaRPr lang="en-US" dirty="0">
              <a:latin typeface="+mj-lt"/>
            </a:endParaRPr>
          </a:p>
        </p:txBody>
      </p:sp>
      <p:sp>
        <p:nvSpPr>
          <p:cNvPr id="13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63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edge  planar sensors- FBK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54700" y="1320800"/>
            <a:ext cx="3289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12 wafers on Si-Si and SOI material</a:t>
            </a:r>
          </a:p>
          <a:p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Staggered trenches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Wafers now at IZM for interconnection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6500"/>
            <a:ext cx="5803900" cy="2499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828" y="4114800"/>
            <a:ext cx="2622171" cy="2006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499" y="3879420"/>
            <a:ext cx="3483224" cy="2280080"/>
          </a:xfrm>
          <a:prstGeom prst="rect">
            <a:avLst/>
          </a:prstGeom>
        </p:spPr>
      </p:pic>
      <p:sp>
        <p:nvSpPr>
          <p:cNvPr id="12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65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15880" y="0"/>
            <a:ext cx="5428119" cy="107723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WP7 Edgeless production at FBK </a:t>
            </a:r>
            <a:endParaRPr lang="en-US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7800" y="1295400"/>
            <a:ext cx="464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Continuous trenches - Width &lt; 10 um</a:t>
            </a:r>
          </a:p>
          <a:p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SOI (preferred) or Si-Si wafers with 100 and 130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+mj-lt"/>
              </a:rPr>
              <a:t>m thickness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 Poly-silicon filling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Substrates thinning leads to structure separation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1320834"/>
            <a:ext cx="4013200" cy="49656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3849896"/>
            <a:ext cx="4572000" cy="2388907"/>
          </a:xfrm>
          <a:prstGeom prst="rect">
            <a:avLst/>
          </a:prstGeom>
        </p:spPr>
      </p:pic>
      <p:sp>
        <p:nvSpPr>
          <p:cNvPr id="1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180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869" y="4165600"/>
            <a:ext cx="4167237" cy="2120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15880" y="0"/>
            <a:ext cx="5428119" cy="107723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WP7 Edgeless production at FBK </a:t>
            </a:r>
            <a:endParaRPr lang="en-US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4000" y="1460500"/>
            <a:ext cx="34163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Choice of “grid” or “island” layout</a:t>
            </a:r>
          </a:p>
          <a:p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Grid layout probably easier to make the structures separate from each other during carrier thinning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Island layout helps to avoid problems at the crossing points between trenches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Local increase of DRIE etching rate and enlargement of the trench that is then problematic to fill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940" y="1435101"/>
            <a:ext cx="5414060" cy="2247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41900" y="1168400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Grid Layout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04100" y="1143000"/>
            <a:ext cx="173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Island Layout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484" y="4470400"/>
            <a:ext cx="2103516" cy="1612900"/>
          </a:xfrm>
          <a:prstGeom prst="rect">
            <a:avLst/>
          </a:prstGeom>
        </p:spPr>
      </p:pic>
      <p:sp>
        <p:nvSpPr>
          <p:cNvPr id="1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93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LGAD sensors for timing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1219200"/>
            <a:ext cx="4457700" cy="3232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2286000"/>
            <a:ext cx="4528715" cy="17944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7800" y="12954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Example of LGAD structure for ATLAS HGTD applications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300" y="4279900"/>
            <a:ext cx="886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Previous studies demonstrated the LGAD gain reduction when </a:t>
            </a:r>
            <a:r>
              <a:rPr lang="en-US" dirty="0" err="1">
                <a:latin typeface="+mj-lt"/>
              </a:rPr>
              <a:t>fluence</a:t>
            </a:r>
            <a:r>
              <a:rPr lang="en-US" dirty="0">
                <a:latin typeface="+mj-lt"/>
              </a:rPr>
              <a:t> increases</a:t>
            </a:r>
            <a:r>
              <a:rPr lang="en-US" dirty="0" smtClean="0">
                <a:latin typeface="+mj-lt"/>
              </a:rPr>
              <a:t>.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There is no gain for </a:t>
            </a:r>
            <a:r>
              <a:rPr lang="en-US" dirty="0" err="1">
                <a:latin typeface="+mj-lt"/>
              </a:rPr>
              <a:t>fluences</a:t>
            </a:r>
            <a:r>
              <a:rPr lang="en-US" dirty="0">
                <a:latin typeface="+mj-lt"/>
              </a:rPr>
              <a:t> higher than 2·10</a:t>
            </a:r>
            <a:r>
              <a:rPr lang="en-US" baseline="30000" dirty="0">
                <a:latin typeface="+mj-lt"/>
              </a:rPr>
              <a:t>15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</a:t>
            </a:r>
            <a:r>
              <a:rPr lang="en-US" baseline="-25000" dirty="0" err="1">
                <a:latin typeface="+mj-lt"/>
              </a:rPr>
              <a:t>eq</a:t>
            </a:r>
            <a:r>
              <a:rPr lang="en-US" dirty="0">
                <a:latin typeface="+mj-lt"/>
              </a:rPr>
              <a:t> /</a:t>
            </a:r>
            <a:r>
              <a:rPr lang="en-US" dirty="0" smtClean="0">
                <a:latin typeface="+mj-lt"/>
              </a:rPr>
              <a:t>cm</a:t>
            </a:r>
            <a:r>
              <a:rPr lang="en-US" baseline="30000" dirty="0" smtClean="0">
                <a:latin typeface="+mj-lt"/>
              </a:rPr>
              <a:t>2</a:t>
            </a:r>
          </a:p>
          <a:p>
            <a:endParaRPr lang="en-US" baseline="30000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Gain degradation described by acceptor removal mechanism </a:t>
            </a:r>
            <a:r>
              <a:rPr lang="en-US" dirty="0" smtClean="0">
                <a:latin typeface="+mj-lt"/>
                <a:sym typeface="Wingdings"/>
              </a:rPr>
              <a:t> electrical deactivation of the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Boron </a:t>
            </a:r>
            <a:r>
              <a:rPr lang="en-US" dirty="0" smtClean="0">
                <a:latin typeface="+mj-lt"/>
              </a:rPr>
              <a:t>dopant and reduction of the multiplication layer electric field due to the trapping of thermal carriers in radiation induced traps</a:t>
            </a:r>
          </a:p>
          <a:p>
            <a:endParaRPr lang="en-US" sz="800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Several mitigation strategies: thinner bulk works,  Gallium doping  does not improve </a:t>
            </a:r>
            <a:endParaRPr lang="en-US" dirty="0">
              <a:latin typeface="+mj-lt"/>
            </a:endParaRPr>
          </a:p>
        </p:txBody>
      </p:sp>
      <p:sp>
        <p:nvSpPr>
          <p:cNvPr id="11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9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WP7 LGAD production at CNM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587500"/>
            <a:ext cx="4648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At 2e15 the LGAD charge collection is very similar to pin diodes</a:t>
            </a:r>
          </a:p>
          <a:p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Gain coming from multiplication effects in the bulk (impact ionization) become important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501" y="1346200"/>
            <a:ext cx="4467499" cy="2959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1300" y="3657600"/>
            <a:ext cx="4648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Common WP7 production aims to investigate thinner bulks to enhance the multiplication effects after irradiation (higher fields in thinner sensors)</a:t>
            </a:r>
          </a:p>
          <a:p>
            <a:endParaRPr lang="en-US" dirty="0" smtClean="0">
              <a:latin typeface="+mj-lt"/>
            </a:endParaRP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50 um active thickness as reference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73700" y="1168400"/>
            <a:ext cx="367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Kramberger</a:t>
            </a:r>
            <a:r>
              <a:rPr lang="en-US" dirty="0" smtClean="0"/>
              <a:t> Trento meeting 2017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1300" y="5339477"/>
            <a:ext cx="833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Thickness around 30 um to investigate possible improvements in radiation hardness </a:t>
            </a:r>
            <a:r>
              <a:rPr lang="en-US" dirty="0" smtClean="0">
                <a:latin typeface="+mj-lt"/>
                <a:sym typeface="Wingdings"/>
              </a:rPr>
              <a:t></a:t>
            </a:r>
            <a:r>
              <a:rPr lang="en-US" dirty="0" smtClean="0">
                <a:latin typeface="+mj-lt"/>
              </a:rPr>
              <a:t> precise target thickness to be determined with simulation at CNM  </a:t>
            </a:r>
          </a:p>
        </p:txBody>
      </p:sp>
      <p:sp>
        <p:nvSpPr>
          <p:cNvPr id="1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10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r>
              <a:rPr lang="en-US" dirty="0" smtClean="0"/>
              <a:t>WP7 LGAD production at CNM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9400" y="1346200"/>
            <a:ext cx="8724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j-lt"/>
              </a:rPr>
              <a:t>Insert matrix </a:t>
            </a:r>
            <a:r>
              <a:rPr lang="en-US" dirty="0">
                <a:latin typeface="+mj-lt"/>
              </a:rPr>
              <a:t>of diodes: with various sizes 1x1 mm</a:t>
            </a:r>
            <a:r>
              <a:rPr lang="en-US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, 2x2 mm</a:t>
            </a:r>
            <a:r>
              <a:rPr lang="en-US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 pads to </a:t>
            </a:r>
            <a:r>
              <a:rPr lang="en-US" dirty="0" smtClean="0">
                <a:latin typeface="+mj-lt"/>
              </a:rPr>
              <a:t>study edge </a:t>
            </a:r>
            <a:r>
              <a:rPr lang="en-US" dirty="0">
                <a:latin typeface="+mj-lt"/>
              </a:rPr>
              <a:t>termination</a:t>
            </a:r>
            <a:r>
              <a:rPr lang="en-US" dirty="0" smtClean="0">
                <a:latin typeface="+mj-lt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	Reduce feature size of p-stop and JTE in the inter-pad region to reach &gt;95% area where multiplication can take place</a:t>
            </a:r>
            <a:endParaRPr lang="en-US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0" y="3022600"/>
            <a:ext cx="6464299" cy="14576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3136900"/>
            <a:ext cx="257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With present design 30 um width with no signal multiplication in the inter-pad region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054600"/>
            <a:ext cx="8013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j-lt"/>
              </a:rPr>
              <a:t>Insert long/short strips to investigate the feasibility of achieving an ultra low material budget tracking + timing</a:t>
            </a: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546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01381" y="2921001"/>
            <a:ext cx="5005670" cy="107723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Results of prototype characterization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92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 sensors with active edges for CLIC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2900"/>
            <a:ext cx="9144000" cy="28106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1320800"/>
            <a:ext cx="528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Timepix3 assemblies (55x55 um</a:t>
            </a:r>
            <a:r>
              <a:rPr lang="en-US" baseline="30000" dirty="0" smtClean="0"/>
              <a:t>2</a:t>
            </a:r>
            <a:r>
              <a:rPr lang="en-US" dirty="0" smtClean="0"/>
              <a:t> pixel cells)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200" y="4228558"/>
            <a:ext cx="6197600" cy="19756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6400" y="4343400"/>
            <a:ext cx="189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um thickness</a:t>
            </a:r>
          </a:p>
          <a:p>
            <a:r>
              <a:rPr lang="en-US" dirty="0" smtClean="0"/>
              <a:t>20 um edge</a:t>
            </a:r>
            <a:endParaRPr lang="en-US" dirty="0"/>
          </a:p>
        </p:txBody>
      </p:sp>
      <p:sp>
        <p:nvSpPr>
          <p:cNvPr id="11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00" y="3241842"/>
            <a:ext cx="20288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Tasks</a:t>
            </a:r>
            <a:endParaRPr lang="en-US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732150720"/>
              </p:ext>
            </p:extLst>
          </p:nvPr>
        </p:nvGraphicFramePr>
        <p:xfrm>
          <a:off x="292100" y="1409700"/>
          <a:ext cx="6845300" cy="455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050" y="1466850"/>
            <a:ext cx="692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317" y="2378495"/>
            <a:ext cx="1121439" cy="77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914" y="2446254"/>
            <a:ext cx="1055024" cy="779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93" y="1514475"/>
            <a:ext cx="706331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090" y="3681663"/>
            <a:ext cx="990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918" y="4535905"/>
            <a:ext cx="1445471" cy="7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419" y="5448863"/>
            <a:ext cx="513841" cy="50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752" y="5346157"/>
            <a:ext cx="697528" cy="60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696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5900" y="1320800"/>
            <a:ext cx="892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50 um thin ADVACAM sensors with active edges assembled to </a:t>
            </a:r>
            <a:r>
              <a:rPr lang="en-US" dirty="0" err="1" smtClean="0">
                <a:latin typeface="+mj-lt"/>
              </a:rPr>
              <a:t>CLICpix</a:t>
            </a:r>
            <a:r>
              <a:rPr lang="en-US" dirty="0" smtClean="0">
                <a:latin typeface="+mj-lt"/>
              </a:rPr>
              <a:t> chip (25x25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+mj-lt"/>
              </a:rPr>
              <a:t>m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)</a:t>
            </a:r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900" y="4387671"/>
            <a:ext cx="4546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Expected resolution achieved close to digital one because most of the clusters are 1-hit</a:t>
            </a:r>
            <a:endParaRPr lang="en-US" dirty="0">
              <a:latin typeface="+mj-lt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Fast decrease of the efficiency with the threshold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Lower threshold expected with new chip CLICpix2, 128x128  matrix, 25 um pitch</a:t>
            </a:r>
            <a:endParaRPr lang="en-US" dirty="0">
              <a:latin typeface="+mj-lt"/>
            </a:endParaRPr>
          </a:p>
        </p:txBody>
      </p:sp>
      <p:pic>
        <p:nvPicPr>
          <p:cNvPr id="12" name="Bild 21"/>
          <p:cNvPicPr/>
          <p:nvPr/>
        </p:nvPicPr>
        <p:blipFill>
          <a:blip r:embed="rId2"/>
          <a:stretch>
            <a:fillRect/>
          </a:stretch>
        </p:blipFill>
        <p:spPr>
          <a:xfrm>
            <a:off x="101600" y="1923732"/>
            <a:ext cx="2781300" cy="2165668"/>
          </a:xfrm>
          <a:prstGeom prst="rect">
            <a:avLst/>
          </a:prstGeom>
        </p:spPr>
      </p:pic>
      <p:pic>
        <p:nvPicPr>
          <p:cNvPr id="13" name="Bild 14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1757997"/>
            <a:ext cx="2743200" cy="2394903"/>
          </a:xfrm>
          <a:prstGeom prst="rect">
            <a:avLst/>
          </a:prstGeom>
        </p:spPr>
      </p:pic>
      <p:pic>
        <p:nvPicPr>
          <p:cNvPr id="14" name="Bild 15"/>
          <p:cNvPicPr/>
          <p:nvPr/>
        </p:nvPicPr>
        <p:blipFill>
          <a:blip r:embed="rId4"/>
          <a:stretch>
            <a:fillRect/>
          </a:stretch>
        </p:blipFill>
        <p:spPr>
          <a:xfrm>
            <a:off x="6502401" y="1820862"/>
            <a:ext cx="2504122" cy="24336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1700" y="4361611"/>
            <a:ext cx="2921000" cy="1814799"/>
          </a:xfrm>
          <a:prstGeom prst="rect">
            <a:avLst/>
          </a:prstGeom>
        </p:spPr>
      </p:pic>
      <p:sp>
        <p:nvSpPr>
          <p:cNvPr id="18" name="Title 5"/>
          <p:cNvSpPr txBox="1">
            <a:spLocks/>
          </p:cNvSpPr>
          <p:nvPr/>
        </p:nvSpPr>
        <p:spPr>
          <a:xfrm>
            <a:off x="4138330" y="0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Planar sensors with active edges for CLIC</a:t>
            </a:r>
            <a:endParaRPr lang="en-US" dirty="0"/>
          </a:p>
        </p:txBody>
      </p:sp>
      <p:sp>
        <p:nvSpPr>
          <p:cNvPr id="19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40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4138330" y="1371601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Thin planar sensors</a:t>
            </a:r>
            <a:endParaRPr lang="en-US" dirty="0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r>
              <a:rPr lang="en-US" dirty="0" smtClean="0"/>
              <a:t>Thin planar sensors after irradiation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26" y="1925216"/>
            <a:ext cx="5434566" cy="3753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8" y="113312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Comparison of hit efficiencies after an irradiation to </a:t>
            </a:r>
            <a:r>
              <a:rPr lang="de-DE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1x10</a:t>
            </a:r>
            <a:r>
              <a:rPr lang="de-DE" altLang="en-US" sz="1600" baseline="300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16</a:t>
            </a:r>
            <a:r>
              <a:rPr lang="de-DE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de-DE" altLang="en-US" sz="1600" dirty="0" err="1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n</a:t>
            </a:r>
            <a:r>
              <a:rPr lang="de-DE" altLang="en-US" sz="1600" baseline="-25000" dirty="0" err="1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eq</a:t>
            </a:r>
            <a:r>
              <a:rPr lang="de-DE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/cm</a:t>
            </a:r>
            <a:r>
              <a:rPr lang="de-DE" altLang="en-US" sz="1600" baseline="300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2  </a:t>
            </a:r>
            <a:r>
              <a:rPr lang="de-DE" altLang="en-US" sz="1600" dirty="0" err="1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shows</a:t>
            </a:r>
            <a:r>
              <a:rPr lang="de-DE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de-DE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an </a:t>
            </a:r>
            <a:r>
              <a:rPr lang="de-DE" altLang="en-US" sz="1600" dirty="0" err="1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earlier</a:t>
            </a:r>
            <a:r>
              <a:rPr lang="de-DE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de-DE" altLang="en-US" sz="1600" dirty="0" err="1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hit</a:t>
            </a:r>
            <a:r>
              <a:rPr lang="de-DE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de-DE" altLang="en-US" sz="1600" dirty="0" err="1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efficiency</a:t>
            </a:r>
            <a:r>
              <a:rPr lang="de-DE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de-DE" altLang="en-US" sz="1600" dirty="0" err="1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saturation</a:t>
            </a:r>
            <a:r>
              <a:rPr lang="de-DE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</a:t>
            </a:r>
            <a:r>
              <a:rPr lang="en-US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for </a:t>
            </a:r>
            <a:r>
              <a:rPr lang="en-US" altLang="en-US" sz="1600" dirty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the module with 100 µm thick sensor compared to the CIS module with a  150 µm thick sensor.</a:t>
            </a: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2"/>
              <a:buChar char="§"/>
            </a:pPr>
            <a:endParaRPr lang="en-US" sz="1600" dirty="0" smtClean="0">
              <a:solidFill>
                <a:prstClr val="black"/>
              </a:solidFill>
              <a:latin typeface="Calibri Light"/>
              <a:ea typeface="ＭＳ Ｐゴシック" charset="0"/>
              <a:cs typeface="Calibri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669632"/>
            <a:ext cx="82809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Clr>
                <a:srgbClr val="008080"/>
              </a:buClr>
              <a:buFont typeface="Wingdings" charset="2"/>
              <a:buChar char="§"/>
            </a:pPr>
            <a:r>
              <a:rPr lang="en-GB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Lower operation bias voltages at high </a:t>
            </a:r>
            <a:r>
              <a:rPr lang="en-GB" altLang="en-US" sz="1600" dirty="0" err="1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fluence</a:t>
            </a:r>
            <a:r>
              <a:rPr lang="en-GB" altLang="en-US" sz="1600" dirty="0" smtClean="0">
                <a:solidFill>
                  <a:prstClr val="black"/>
                </a:solidFill>
                <a:latin typeface="Calibri Light"/>
                <a:ea typeface="ＭＳ Ｐゴシック" charset="0"/>
                <a:cs typeface="Calibri Light"/>
              </a:rPr>
              <a:t> results in lower power dissipation and help to relax the requirements on the cooling system  </a:t>
            </a:r>
            <a:endParaRPr lang="en-US" sz="1600" dirty="0" smtClean="0">
              <a:solidFill>
                <a:prstClr val="black"/>
              </a:solidFill>
              <a:latin typeface="Calibri Light"/>
              <a:ea typeface="ＭＳ Ｐゴシック" charset="0"/>
              <a:cs typeface="Calibri Light"/>
            </a:endParaRPr>
          </a:p>
        </p:txBody>
      </p:sp>
      <p:sp>
        <p:nvSpPr>
          <p:cNvPr id="13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71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r>
              <a:rPr lang="en-US" dirty="0" smtClean="0"/>
              <a:t>Thin 3D sensors evaluation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40152" y="1655440"/>
            <a:ext cx="35117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3D 130 </a:t>
            </a:r>
            <a:r>
              <a:rPr lang="en-US" altLang="en-US" sz="1600" dirty="0" smtClean="0">
                <a:latin typeface="Symbol" charset="2"/>
                <a:cs typeface="Symbol" charset="2"/>
              </a:rPr>
              <a:t>m</a:t>
            </a:r>
            <a:r>
              <a:rPr lang="en-US" altLang="en-US" sz="1600" dirty="0" smtClean="0">
                <a:latin typeface="Calibri Light"/>
                <a:cs typeface="Calibri Light"/>
              </a:rPr>
              <a:t>m thin sensors with 2E and 3E configuration – FBK production</a:t>
            </a:r>
            <a:endParaRPr lang="en-US" altLang="en-US" sz="1600" dirty="0">
              <a:latin typeface="Calibri Light"/>
              <a:cs typeface="Calibri Light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6"/>
          <a:stretch/>
        </p:blipFill>
        <p:spPr bwMode="auto">
          <a:xfrm>
            <a:off x="2872105" y="3231832"/>
            <a:ext cx="6119495" cy="16135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" y="1308100"/>
            <a:ext cx="4808220" cy="17856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120452" y="3395340"/>
            <a:ext cx="27116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Hit efficiency  of 3D 130 </a:t>
            </a:r>
            <a:r>
              <a:rPr lang="en-US" altLang="en-US" sz="1600" dirty="0" smtClean="0">
                <a:latin typeface="Symbol" charset="2"/>
                <a:cs typeface="Symbol" charset="2"/>
              </a:rPr>
              <a:t>m</a:t>
            </a:r>
            <a:r>
              <a:rPr lang="en-US" altLang="en-US" sz="1600" dirty="0" smtClean="0">
                <a:latin typeface="Calibri Light"/>
                <a:cs typeface="Calibri Light"/>
              </a:rPr>
              <a:t>m thin sensors with 3E configuration</a:t>
            </a:r>
          </a:p>
          <a:p>
            <a:pPr marL="285750" indent="-285750" algn="l">
              <a:buFont typeface="Wingdings" charset="2"/>
              <a:buChar char="§"/>
            </a:pPr>
            <a:endParaRPr lang="en-US" altLang="en-US" sz="1600" dirty="0">
              <a:latin typeface="Calibri Light"/>
              <a:cs typeface="Calibri Light"/>
            </a:endParaRPr>
          </a:p>
          <a:p>
            <a:pPr marL="285750" indent="-285750" algn="l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Interconnected to CMS pixel chip PSI46dig</a:t>
            </a:r>
          </a:p>
          <a:p>
            <a:pPr algn="l"/>
            <a:endParaRPr lang="en-US" altLang="en-US" sz="1600" dirty="0" smtClean="0">
              <a:latin typeface="Calibri Light"/>
              <a:cs typeface="Calibri Light"/>
            </a:endParaRPr>
          </a:p>
          <a:p>
            <a:pPr marL="285750" indent="-285750" algn="l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 30V bias voltage </a:t>
            </a:r>
            <a:endParaRPr lang="en-US" altLang="en-US" sz="1600" dirty="0">
              <a:latin typeface="Calibri Light"/>
              <a:cs typeface="Calibri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9700" y="4864100"/>
            <a:ext cx="5054600" cy="154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454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degrees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435600" y="2921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degrees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276600" y="2870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degrees</a:t>
            </a:r>
            <a:endParaRPr lang="en-US" dirty="0"/>
          </a:p>
        </p:txBody>
      </p:sp>
      <p:sp>
        <p:nvSpPr>
          <p:cNvPr id="2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615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92500" y="114301"/>
            <a:ext cx="5778500" cy="1077238"/>
          </a:xfrm>
        </p:spPr>
        <p:txBody>
          <a:bodyPr>
            <a:normAutofit/>
          </a:bodyPr>
          <a:lstStyle/>
          <a:p>
            <a:r>
              <a:rPr lang="en-US" sz="2800" dirty="0"/>
              <a:t>3D </a:t>
            </a:r>
            <a:r>
              <a:rPr lang="en-US" sz="2800" dirty="0" smtClean="0"/>
              <a:t>sensors: small pitch 25x100 </a:t>
            </a:r>
            <a:r>
              <a:rPr lang="en-US" sz="2800" dirty="0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/>
              <a:t>m</a:t>
            </a:r>
            <a:r>
              <a:rPr lang="en-US" sz="2800" baseline="30000" dirty="0" smtClean="0"/>
              <a:t>2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400" y="1346200"/>
            <a:ext cx="2197099" cy="39059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5852" y="1198240"/>
            <a:ext cx="61914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3D 130 </a:t>
            </a:r>
            <a:r>
              <a:rPr lang="en-US" altLang="en-US" sz="1600" dirty="0" smtClean="0">
                <a:latin typeface="Symbol" charset="2"/>
                <a:cs typeface="Symbol" charset="2"/>
              </a:rPr>
              <a:t>m</a:t>
            </a:r>
            <a:r>
              <a:rPr lang="en-US" altLang="en-US" sz="1600" dirty="0" smtClean="0">
                <a:latin typeface="Calibri Light"/>
                <a:cs typeface="Calibri Light"/>
              </a:rPr>
              <a:t>m thin sensors</a:t>
            </a:r>
          </a:p>
          <a:p>
            <a:pPr marL="285750" indent="-285750">
              <a:buFont typeface="Wingdings" charset="2"/>
              <a:buChar char="§"/>
            </a:pPr>
            <a:r>
              <a:rPr lang="en-US" altLang="en-US" sz="1600" dirty="0" smtClean="0">
                <a:latin typeface="Calibri Light"/>
                <a:cs typeface="Calibri Light"/>
              </a:rPr>
              <a:t>Interconnected </a:t>
            </a:r>
            <a:r>
              <a:rPr lang="en-US" altLang="en-US" sz="1600" dirty="0">
                <a:latin typeface="Calibri Light"/>
                <a:cs typeface="Calibri Light"/>
              </a:rPr>
              <a:t>to CMS pixel chip </a:t>
            </a:r>
            <a:r>
              <a:rPr lang="en-US" altLang="en-US" sz="1600" dirty="0" smtClean="0">
                <a:latin typeface="Calibri Light"/>
                <a:cs typeface="Calibri Light"/>
              </a:rPr>
              <a:t>PSI46dig</a:t>
            </a:r>
            <a:endParaRPr lang="en-US" altLang="en-US" sz="1600" dirty="0">
              <a:latin typeface="Calibri Light"/>
              <a:cs typeface="Calibri Ligh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" y="4075355"/>
            <a:ext cx="3124200" cy="22619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00" y="1854200"/>
            <a:ext cx="3813608" cy="2222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708400" y="1727200"/>
            <a:ext cx="990600" cy="8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171446" indent="-171446" algn="ctr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alibri Light" panose="020F0302020204030204"/>
              <a:sym typeface="Wingding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3771900"/>
            <a:ext cx="990600" cy="8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171446" indent="-171446" algn="ctr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alibri Light" panose="020F0302020204030204"/>
              <a:sym typeface="Wingding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75500" y="5003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25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6489700" y="3683000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100</a:t>
            </a:r>
            <a:endParaRPr lang="en-US" sz="2400" dirty="0"/>
          </a:p>
        </p:txBody>
      </p:sp>
      <p:sp>
        <p:nvSpPr>
          <p:cNvPr id="1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309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87800" y="1833240"/>
            <a:ext cx="256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j-lt"/>
              </a:rPr>
              <a:t>Only one out of 6 columns is read-out while the others are grounded</a:t>
            </a:r>
            <a:endParaRPr lang="en-US" altLang="en-US" sz="1600" dirty="0">
              <a:latin typeface="+mj-lt"/>
              <a:cs typeface="Calibri 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5900" y="5422900"/>
            <a:ext cx="3517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+mj-lt"/>
              </a:rPr>
              <a:t>No striking differences among the three 25μm pitch 3D prototypes, </a:t>
            </a:r>
            <a:r>
              <a:rPr lang="en-US" sz="1600" dirty="0" smtClean="0">
                <a:latin typeface="+mj-lt"/>
              </a:rPr>
              <a:t>all of them behaving well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227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3695700" y="1"/>
            <a:ext cx="53433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3D strips with 50x50 </a:t>
            </a:r>
            <a:r>
              <a:rPr lang="en-US" sz="2800" dirty="0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/>
              <a:t>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cells </a:t>
            </a:r>
            <a:endParaRPr lang="en-US" sz="2800" dirty="0"/>
          </a:p>
        </p:txBody>
      </p:sp>
      <p:pic>
        <p:nvPicPr>
          <p:cNvPr id="11" name="Imagen 9"/>
          <p:cNvPicPr/>
          <p:nvPr/>
        </p:nvPicPr>
        <p:blipFill>
          <a:blip r:embed="rId2"/>
          <a:stretch>
            <a:fillRect/>
          </a:stretch>
        </p:blipFill>
        <p:spPr>
          <a:xfrm>
            <a:off x="2514600" y="1617662"/>
            <a:ext cx="2887345" cy="2547938"/>
          </a:xfrm>
          <a:prstGeom prst="rect">
            <a:avLst/>
          </a:prstGeom>
        </p:spPr>
      </p:pic>
      <p:pic>
        <p:nvPicPr>
          <p:cNvPr id="12" name="Imagen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401310" y="1429385"/>
            <a:ext cx="3742690" cy="2957830"/>
          </a:xfrm>
          <a:prstGeom prst="rect">
            <a:avLst/>
          </a:prstGeom>
        </p:spPr>
      </p:pic>
      <p:pic>
        <p:nvPicPr>
          <p:cNvPr id="21" name="Imagen 12"/>
          <p:cNvPicPr/>
          <p:nvPr/>
        </p:nvPicPr>
        <p:blipFill>
          <a:blip r:embed="rId4"/>
          <a:stretch>
            <a:fillRect/>
          </a:stretch>
        </p:blipFill>
        <p:spPr>
          <a:xfrm>
            <a:off x="3061335" y="4592320"/>
            <a:ext cx="5612130" cy="18135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2100" y="4813300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Very high CCE at 5.7e15 already at moderate bias voltages</a:t>
            </a:r>
            <a:endParaRPr lang="en-US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700" y="1581835"/>
            <a:ext cx="250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en-US" dirty="0" smtClean="0">
                <a:latin typeface="Calibri Light"/>
                <a:cs typeface="Calibri Light"/>
              </a:rPr>
              <a:t>3D 50x50 </a:t>
            </a:r>
            <a:r>
              <a:rPr lang="en-US" altLang="en-US" dirty="0">
                <a:latin typeface="Calibri Light"/>
                <a:cs typeface="Calibri Light"/>
              </a:rPr>
              <a:t>µm</a:t>
            </a:r>
            <a:r>
              <a:rPr lang="en-US" altLang="en-US" baseline="30000" dirty="0">
                <a:latin typeface="Calibri Light"/>
                <a:cs typeface="Calibri Light"/>
              </a:rPr>
              <a:t>2</a:t>
            </a:r>
            <a:r>
              <a:rPr lang="en-US" altLang="en-US" dirty="0">
                <a:latin typeface="Calibri Light"/>
                <a:cs typeface="Calibri Light"/>
              </a:rPr>
              <a:t> </a:t>
            </a:r>
            <a:r>
              <a:rPr lang="en-US" altLang="en-US" dirty="0" smtClean="0">
                <a:latin typeface="Calibri Light"/>
                <a:cs typeface="Calibri Light"/>
              </a:rPr>
              <a:t>pixel cells produced at CNM where the junction columns are shorted through a metal line</a:t>
            </a:r>
          </a:p>
          <a:p>
            <a:endParaRPr lang="en-US" altLang="en-US" dirty="0" smtClean="0">
              <a:latin typeface="Calibri Light"/>
              <a:cs typeface="Calibri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 Light"/>
                <a:cs typeface="Calibri Light"/>
              </a:rPr>
              <a:t>Read-out through the Beetle chip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5905500" y="1460500"/>
            <a:ext cx="3200400" cy="50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marL="171446" indent="-171446" algn="ctr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alibri Light" panose="020F0302020204030204"/>
              <a:sym typeface="Wingding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21100" y="1"/>
            <a:ext cx="53179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3D sensors with </a:t>
            </a:r>
            <a:r>
              <a:rPr lang="en-US" sz="2800" dirty="0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/>
              <a:t>-channel cooling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367" y="2324100"/>
            <a:ext cx="2983133" cy="391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6800" y="1536700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activity with WP9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536700"/>
            <a:ext cx="534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CNM 3D sensor from CNM IBL qualification batch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FE</a:t>
            </a:r>
            <a:r>
              <a:rPr lang="en-US" dirty="0">
                <a:latin typeface="+mj-lt"/>
              </a:rPr>
              <a:t>-I4A: thinned to 100um at IZM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Si-Si micro-channels designed by CERN PH-DT</a:t>
            </a:r>
            <a:r>
              <a:rPr lang="en-US" dirty="0" smtClean="0">
                <a:latin typeface="+mj-lt"/>
              </a:rPr>
              <a:t>, produced </a:t>
            </a:r>
            <a:r>
              <a:rPr lang="en-US" dirty="0">
                <a:latin typeface="+mj-lt"/>
              </a:rPr>
              <a:t>by PH-DT in EPFL </a:t>
            </a:r>
            <a:r>
              <a:rPr lang="en-US" dirty="0" err="1">
                <a:latin typeface="+mj-lt"/>
              </a:rPr>
              <a:t>CMi</a:t>
            </a:r>
            <a:r>
              <a:rPr lang="en-US" dirty="0">
                <a:latin typeface="+mj-lt"/>
              </a:rPr>
              <a:t> cleanroom</a:t>
            </a:r>
            <a:r>
              <a:rPr lang="en-US" dirty="0" smtClean="0">
                <a:latin typeface="+mj-lt"/>
              </a:rPr>
              <a:t>, direct </a:t>
            </a:r>
            <a:r>
              <a:rPr lang="en-US" dirty="0">
                <a:latin typeface="+mj-lt"/>
              </a:rPr>
              <a:t>bonding </a:t>
            </a:r>
            <a:r>
              <a:rPr lang="en-US" dirty="0" smtClean="0">
                <a:latin typeface="+mj-lt"/>
              </a:rPr>
              <a:t>CSEM</a:t>
            </a:r>
            <a:endParaRPr lang="en-US" dirty="0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956300" y="5791200"/>
            <a:ext cx="2717800" cy="241300"/>
          </a:xfrm>
          <a:prstGeom prst="roundRect">
            <a:avLst/>
          </a:prstGeom>
        </p:spPr>
        <p:txBody>
          <a:bodyPr wrap="square" rtlCol="0" anchor="ctr">
            <a:spAutoFit/>
          </a:bodyPr>
          <a:lstStyle/>
          <a:p>
            <a:pPr marL="171446" indent="-171446" algn="ctr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alibri Light" panose="020F0302020204030204"/>
              <a:sym typeface="Wingding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3159386"/>
            <a:ext cx="3352800" cy="18444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2900" y="53213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Thermal Figure of Merit=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>
                <a:latin typeface="+mj-lt"/>
              </a:rPr>
              <a:t>T . A / Power =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4 K cm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/ W    for example ITK studies ~ 13 </a:t>
            </a:r>
            <a:r>
              <a:rPr lang="en-US" dirty="0"/>
              <a:t>K cm</a:t>
            </a:r>
            <a:r>
              <a:rPr lang="en-US" baseline="30000" dirty="0"/>
              <a:t>2</a:t>
            </a:r>
            <a:r>
              <a:rPr lang="en-US" dirty="0"/>
              <a:t>/ W 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1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70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6483"/>
          <a:stretch/>
        </p:blipFill>
        <p:spPr>
          <a:xfrm>
            <a:off x="4114800" y="4241800"/>
            <a:ext cx="5029200" cy="2616200"/>
          </a:xfrm>
          <a:prstGeom prst="rect">
            <a:avLst/>
          </a:prstGeom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3695700" y="1"/>
            <a:ext cx="53433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p-in-p LGAD strips – Inverted LGADs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305300" y="3708400"/>
            <a:ext cx="46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Results from WP7 test-beam: at -25C a S/N value of 90</a:t>
            </a:r>
            <a:r>
              <a:rPr lang="is-I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has been achieved</a:t>
            </a:r>
            <a:endParaRPr lang="is-IS" dirty="0" smtClean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500" y="1302435"/>
            <a:ext cx="345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en-US" dirty="0" smtClean="0">
                <a:latin typeface="Calibri Light"/>
                <a:cs typeface="Calibri Light"/>
              </a:rPr>
              <a:t>P-in-p LGADs with segmented </a:t>
            </a:r>
            <a:r>
              <a:rPr lang="en-US" altLang="en-US" dirty="0" err="1" smtClean="0">
                <a:latin typeface="Calibri Light"/>
                <a:cs typeface="Calibri Light"/>
              </a:rPr>
              <a:t>cathod</a:t>
            </a:r>
            <a:r>
              <a:rPr lang="en-US" altLang="en-US" dirty="0" smtClean="0">
                <a:latin typeface="Calibri Light"/>
                <a:cs typeface="Calibri Light"/>
              </a:rPr>
              <a:t>, hole read-out</a:t>
            </a:r>
          </a:p>
          <a:p>
            <a:endParaRPr lang="en-US" altLang="en-US" dirty="0" smtClean="0">
              <a:latin typeface="Calibri Light"/>
              <a:cs typeface="Calibri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 Light"/>
                <a:cs typeface="Calibri Light"/>
              </a:rPr>
              <a:t>DC-strip with 160 um pitch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473" y="1358900"/>
            <a:ext cx="5188527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99" y="4168618"/>
            <a:ext cx="3633283" cy="232108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4000" y="3169335"/>
            <a:ext cx="360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en-US" dirty="0" smtClean="0">
                <a:latin typeface="Calibri Light"/>
                <a:cs typeface="Calibri Light"/>
              </a:rPr>
              <a:t>Gain capability of strip devices demonstrated with Infrared Laser Transient Current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45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01381" y="2921001"/>
            <a:ext cx="5005670" cy="107723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 activities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36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3695700" y="1"/>
            <a:ext cx="53433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        The Perugia Model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4351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Develop a TCAD model for the study of radiation damage effect in silicon detectors valid up to the particle </a:t>
            </a:r>
            <a:r>
              <a:rPr lang="en-US" dirty="0" err="1" smtClean="0">
                <a:latin typeface="+mj-lt"/>
              </a:rPr>
              <a:t>fluence</a:t>
            </a:r>
            <a:r>
              <a:rPr lang="en-US" dirty="0" smtClean="0">
                <a:latin typeface="+mj-lt"/>
              </a:rPr>
              <a:t>  expected at the end of HL-LHC operations in the inner layers of vertex detectors at HL-LHC (ATLAS and CMS)</a:t>
            </a:r>
            <a:endParaRPr lang="en-US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0700" y="2425700"/>
            <a:ext cx="72771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Update on the TCAD surface damage model</a:t>
            </a:r>
          </a:p>
          <a:p>
            <a:endParaRPr lang="en-GB" sz="800" dirty="0" smtClean="0">
              <a:latin typeface="+mj-lt"/>
            </a:endParaRPr>
          </a:p>
          <a:p>
            <a:r>
              <a:rPr lang="en-GB" dirty="0">
                <a:latin typeface="+mj-lt"/>
              </a:rPr>
              <a:t>	</a:t>
            </a:r>
            <a:r>
              <a:rPr lang="en-GB" dirty="0" err="1" smtClean="0">
                <a:latin typeface="+mj-lt"/>
              </a:rPr>
              <a:t>Interstrip</a:t>
            </a:r>
            <a:r>
              <a:rPr lang="en-GB" dirty="0" smtClean="0">
                <a:latin typeface="+mj-lt"/>
              </a:rPr>
              <a:t> resistance</a:t>
            </a:r>
          </a:p>
          <a:p>
            <a:r>
              <a:rPr lang="en-GB" dirty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                 Gated Control diode   </a:t>
            </a:r>
            <a:endParaRPr lang="is-IS" dirty="0" smtClean="0">
              <a:latin typeface="+mj-lt"/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4292600" y="2959100"/>
            <a:ext cx="63500" cy="533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70400" y="2971800"/>
            <a:ext cx="463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Simulation </a:t>
            </a:r>
            <a:r>
              <a:rPr lang="en-US" dirty="0" err="1" smtClean="0">
                <a:latin typeface="+mj-lt"/>
              </a:rPr>
              <a:t>vs</a:t>
            </a:r>
            <a:r>
              <a:rPr lang="en-US" dirty="0" smtClean="0">
                <a:latin typeface="+mj-lt"/>
              </a:rPr>
              <a:t> Measurements for </a:t>
            </a:r>
            <a:r>
              <a:rPr lang="en-US" dirty="0" err="1" smtClean="0">
                <a:latin typeface="+mj-lt"/>
              </a:rPr>
              <a:t>Interstrip</a:t>
            </a:r>
            <a:r>
              <a:rPr lang="en-US" dirty="0" smtClean="0">
                <a:latin typeface="+mj-lt"/>
              </a:rPr>
              <a:t> res.</a:t>
            </a:r>
            <a:endParaRPr lang="en-US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99" y="4233710"/>
            <a:ext cx="4248457" cy="21543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2300" y="3568700"/>
            <a:ext cx="336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Gaussian </a:t>
            </a:r>
            <a:r>
              <a:rPr lang="en-US" dirty="0" err="1" smtClean="0">
                <a:latin typeface="+mj-lt"/>
              </a:rPr>
              <a:t>modelling</a:t>
            </a:r>
            <a:r>
              <a:rPr lang="en-US" dirty="0" smtClean="0">
                <a:latin typeface="+mj-lt"/>
              </a:rPr>
              <a:t> of the interface state energy</a:t>
            </a:r>
            <a:endParaRPr lang="en-US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500" y="3418860"/>
            <a:ext cx="3695700" cy="2861476"/>
          </a:xfrm>
          <a:prstGeom prst="rect">
            <a:avLst/>
          </a:prstGeom>
        </p:spPr>
      </p:pic>
      <p:sp>
        <p:nvSpPr>
          <p:cNvPr id="1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52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1600" y="1562100"/>
            <a:ext cx="344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Nice agreement with charge collection  results  obtained on irradiated strips</a:t>
            </a:r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355"/>
          <a:stretch/>
        </p:blipFill>
        <p:spPr>
          <a:xfrm>
            <a:off x="3975100" y="1257301"/>
            <a:ext cx="5168900" cy="27094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00" y="3175000"/>
            <a:ext cx="344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Perugia model applied to study 3D charge collection properties after irradiation - </a:t>
            </a:r>
            <a:endParaRPr lang="en-US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4152900"/>
            <a:ext cx="2616200" cy="21801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54300" y="4660900"/>
            <a:ext cx="344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Simplified domain (~2d)</a:t>
            </a:r>
          </a:p>
          <a:p>
            <a:r>
              <a:rPr lang="en-US" dirty="0" smtClean="0">
                <a:latin typeface="+mj-lt"/>
              </a:rPr>
              <a:t>1 um thick slice (1/4 or 1/8 pixel) 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b="5235"/>
          <a:stretch/>
        </p:blipFill>
        <p:spPr>
          <a:xfrm>
            <a:off x="5875935" y="4051300"/>
            <a:ext cx="3268065" cy="2298700"/>
          </a:xfrm>
          <a:prstGeom prst="rect">
            <a:avLst/>
          </a:prstGeom>
        </p:spPr>
      </p:pic>
      <p:sp>
        <p:nvSpPr>
          <p:cNvPr id="17" name="Title 5"/>
          <p:cNvSpPr>
            <a:spLocks noGrp="1"/>
          </p:cNvSpPr>
          <p:nvPr>
            <p:ph type="title"/>
          </p:nvPr>
        </p:nvSpPr>
        <p:spPr>
          <a:xfrm>
            <a:off x="3695700" y="1"/>
            <a:ext cx="53433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        The Perugia Model</a:t>
            </a:r>
            <a:endParaRPr lang="en-US" sz="2800" dirty="0"/>
          </a:p>
        </p:txBody>
      </p:sp>
      <p:sp>
        <p:nvSpPr>
          <p:cNvPr id="1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049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3C13A-BB53-49E7-A487-C493B1843526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Approaching WP7 Deliverables</a:t>
            </a:r>
            <a:endParaRPr lang="en-U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060639"/>
              </p:ext>
            </p:extLst>
          </p:nvPr>
        </p:nvGraphicFramePr>
        <p:xfrm>
          <a:off x="1524001" y="1637392"/>
          <a:ext cx="7454900" cy="298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899"/>
                <a:gridCol w="1473200"/>
                <a:gridCol w="1447801"/>
              </a:tblGrid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Responsible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due</a:t>
                      </a:r>
                      <a:endParaRPr lang="en-US" dirty="0"/>
                    </a:p>
                  </a:txBody>
                  <a:tcPr/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D7.1 Simulation of 3D pixel sensor cells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M18 (OCT 2016)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D7.2 Simulation active edge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M18 (OCT 2016)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D7.3 </a:t>
                      </a:r>
                      <a:r>
                        <a:rPr lang="en-US" dirty="0" err="1" smtClean="0"/>
                        <a:t>LGAD</a:t>
                      </a:r>
                      <a:r>
                        <a:rPr lang="en-US" dirty="0" smtClean="0"/>
                        <a:t> simulation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M18 (OCT 2016)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D7.4 </a:t>
                      </a:r>
                      <a:r>
                        <a:rPr lang="en-US" dirty="0" err="1" smtClean="0"/>
                        <a:t>TCAD</a:t>
                      </a:r>
                      <a:r>
                        <a:rPr lang="en-US" dirty="0" smtClean="0"/>
                        <a:t> model radiation damage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M46 </a:t>
                      </a:r>
                      <a:r>
                        <a:rPr lang="en-US" baseline="0" dirty="0" smtClean="0"/>
                        <a:t>(MAR 2019)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D7.5 Wafer Layout </a:t>
                      </a:r>
                      <a:r>
                        <a:rPr lang="en-US" dirty="0" err="1" smtClean="0"/>
                        <a:t>MPW</a:t>
                      </a:r>
                      <a:r>
                        <a:rPr lang="en-US" dirty="0" smtClean="0"/>
                        <a:t> run WP7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CSIC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M30 (NOV 2017)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D7.6 Initial pixel characterization 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UNIMAN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M24 (APRIL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2017)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D7.7</a:t>
                      </a:r>
                      <a:r>
                        <a:rPr lang="en-US" baseline="0" dirty="0" smtClean="0"/>
                        <a:t> Final pixel characterization 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MPG-</a:t>
                      </a:r>
                      <a:r>
                        <a:rPr lang="en-US" dirty="0" err="1" smtClean="0"/>
                        <a:t>MPP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M46 (MAR</a:t>
                      </a:r>
                      <a:r>
                        <a:rPr lang="en-US" baseline="0" dirty="0" smtClean="0"/>
                        <a:t> 2019)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10545">
                <a:tc>
                  <a:txBody>
                    <a:bodyPr/>
                    <a:lstStyle/>
                    <a:p>
                      <a:r>
                        <a:rPr lang="en-US" dirty="0" smtClean="0"/>
                        <a:t>D7.8 </a:t>
                      </a:r>
                      <a:r>
                        <a:rPr lang="en-US" dirty="0" err="1" smtClean="0"/>
                        <a:t>LGAD</a:t>
                      </a:r>
                      <a:r>
                        <a:rPr lang="en-US" dirty="0" smtClean="0"/>
                        <a:t> characterization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INFN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M46 (MAR 2019)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"/>
          <p:cNvSpPr/>
          <p:nvPr/>
        </p:nvSpPr>
        <p:spPr>
          <a:xfrm>
            <a:off x="114300" y="4979938"/>
            <a:ext cx="9029700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D7.6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</a:rPr>
              <a:t>Based on devices from previous non-AIDA funded runs &amp; WP7 2016 test beam results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 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report is being circulated within WP7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292100" y="3530600"/>
            <a:ext cx="1079500" cy="127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279400" y="3848100"/>
            <a:ext cx="1079500" cy="127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532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" y="1435100"/>
            <a:ext cx="344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Nice agreement with charge collection  results  obtained on irradiated strips</a:t>
            </a:r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320800"/>
            <a:ext cx="4610100" cy="25265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4091053"/>
            <a:ext cx="7213600" cy="22841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2959100"/>
            <a:ext cx="344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.. Some possible features to be checked and evaluated in the future: </a:t>
            </a:r>
            <a:endParaRPr lang="en-US" dirty="0">
              <a:latin typeface="+mj-lt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3695700" y="12701"/>
            <a:ext cx="53433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        The Perugia Model</a:t>
            </a:r>
            <a:endParaRPr lang="en-US" sz="2800" dirty="0"/>
          </a:p>
        </p:txBody>
      </p:sp>
      <p:sp>
        <p:nvSpPr>
          <p:cNvPr id="12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74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902200" y="1"/>
            <a:ext cx="4136851" cy="10772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Simulation outlook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79400" y="1816100"/>
            <a:ext cx="81915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j-lt"/>
              </a:rPr>
              <a:t>At the moment the Perugia model is the only one available in our community where a systematic tuning is being performed with charge collection data above 1e15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j-lt"/>
              </a:rPr>
              <a:t>In order to perform a systematic comparison among different models for implementing  radiation damage in  TCAD simulations a larger set of data on charge collection for segmented devices (strip + pixels)  should be compiled – try to start this effort in WP7 collecting results from R&amp;D activities carried out in the framework of ATLAS and CMS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+mj-lt"/>
              </a:rPr>
              <a:t>The deliverable on the TCAD model is foreseen for the end of the project, 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      enough time to check and refine tunings of the TCAD models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011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05200" y="0"/>
            <a:ext cx="5486400" cy="1077238"/>
          </a:xfrm>
        </p:spPr>
        <p:txBody>
          <a:bodyPr/>
          <a:lstStyle/>
          <a:p>
            <a:pPr algn="r"/>
            <a:r>
              <a:rPr lang="en-US" dirty="0" smtClean="0"/>
              <a:t>WP7 test-beam 2017    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5750" y="2349500"/>
            <a:ext cx="26098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17-24 May</a:t>
            </a:r>
          </a:p>
          <a:p>
            <a:endParaRPr lang="en-US" dirty="0" smtClean="0"/>
          </a:p>
          <a:p>
            <a:pPr lvl="1"/>
            <a:endParaRPr lang="en-US" sz="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Cooling box and two telescopes </a:t>
            </a:r>
            <a:r>
              <a:rPr lang="en-US" dirty="0" smtClean="0">
                <a:latin typeface="+mj-lt"/>
              </a:rPr>
              <a:t>available</a:t>
            </a:r>
            <a:endParaRPr lang="en-US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1700" y="4813300"/>
            <a:ext cx="408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/>
              </a:rPr>
              <a:t> </a:t>
            </a:r>
            <a:r>
              <a:rPr lang="en-US" sz="1600" dirty="0" smtClean="0"/>
              <a:t>see Ivan summary talk today</a:t>
            </a:r>
            <a:endParaRPr lang="en-US" sz="1600" dirty="0"/>
          </a:p>
        </p:txBody>
      </p:sp>
      <p:pic>
        <p:nvPicPr>
          <p:cNvPr id="9" name="Picture 8" descr="IMG_31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1689100"/>
            <a:ext cx="5842000" cy="4381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900" y="1130300"/>
            <a:ext cx="9055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We got one week of test-beam awarded at CERN-SPS in H6 (both H6A and H6B areas)</a:t>
            </a:r>
          </a:p>
          <a:p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1150" y="3365500"/>
            <a:ext cx="26098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sz="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latin typeface="+mj-lt"/>
              </a:rPr>
              <a:t>Open to all groups participatin</a:t>
            </a:r>
            <a:r>
              <a:rPr lang="en-US" dirty="0" smtClean="0">
                <a:latin typeface="+mj-lt"/>
              </a:rPr>
              <a:t>g to WP7</a:t>
            </a:r>
            <a:endParaRPr lang="en-US" dirty="0" smtClean="0">
              <a:latin typeface="+mj-lt"/>
            </a:endParaRPr>
          </a:p>
        </p:txBody>
      </p:sp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64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33</a:t>
            </a:fld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3098800" y="63500"/>
            <a:ext cx="5762451" cy="1077238"/>
          </a:xfrm>
        </p:spPr>
        <p:txBody>
          <a:bodyPr/>
          <a:lstStyle/>
          <a:p>
            <a:pPr algn="r"/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700" y="1397000"/>
            <a:ext cx="81915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WP7 activities have entered the  most important phase of  our activities</a:t>
            </a:r>
          </a:p>
          <a:p>
            <a:endParaRPr lang="en-US" sz="2000" dirty="0" smtClean="0">
              <a:latin typeface="+mj-lt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+mj-lt"/>
              </a:rPr>
              <a:t>Knowledge acquired through simulation activities and preliminary   characterization of devices has been injected into the design and organization of common sensor runs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	</a:t>
            </a:r>
            <a:r>
              <a:rPr lang="en-US" sz="2000" dirty="0" smtClean="0">
                <a:latin typeface="+mj-lt"/>
              </a:rPr>
              <a:t>- Work done across  ATLAS, CMS, CLIC communities </a:t>
            </a:r>
            <a:r>
              <a:rPr lang="en-US" sz="2000" dirty="0" smtClean="0">
                <a:latin typeface="+mj-lt"/>
                <a:sym typeface="Wingdings"/>
              </a:rPr>
              <a:t>                         			sharing of information and optimization of resources  </a:t>
            </a:r>
            <a:endParaRPr lang="en-US" sz="2000" dirty="0" smtClean="0">
              <a:latin typeface="+mj-lt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+mj-lt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+mj-lt"/>
              </a:rPr>
              <a:t>All deliverables and milestones on time, trying to advance the completion of common runs in such a way that enough time is available for a complete characterization of the devices before the end of the project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+mj-lt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latin typeface="+mj-lt"/>
            </a:endParaRPr>
          </a:p>
          <a:p>
            <a:endParaRPr lang="en-US" sz="2000" dirty="0">
              <a:latin typeface="+mj-lt"/>
            </a:endParaRP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2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602119"/>
          </a:xfrm>
        </p:spPr>
        <p:txBody>
          <a:bodyPr>
            <a:normAutofit fontScale="92500" lnSpcReduction="10000"/>
          </a:bodyPr>
          <a:lstStyle/>
          <a:p>
            <a:r>
              <a:rPr lang="en-US" b="0" dirty="0" smtClean="0">
                <a:latin typeface="+mj-lt"/>
              </a:rPr>
              <a:t>Dedicated workshop on the three sensor technologies (MS49, MS50) as full-day satellite meeting after the Trento Workshop (23th February)</a:t>
            </a:r>
            <a:endParaRPr lang="en-US" b="0" dirty="0">
              <a:latin typeface="+mj-lt"/>
            </a:endParaRP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Coming Milestones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93" y="2027239"/>
            <a:ext cx="4834413" cy="410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indico.cern.ch/event/587631/attachments/1381419/2100174/Flyer_TREDI_2017.png?from_preview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6" y="2230260"/>
            <a:ext cx="3292319" cy="314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9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500" y="0"/>
            <a:ext cx="4838699" cy="1077238"/>
          </a:xfrm>
        </p:spPr>
        <p:txBody>
          <a:bodyPr/>
          <a:lstStyle/>
          <a:p>
            <a:pPr algn="r"/>
            <a:r>
              <a:rPr lang="en-US" dirty="0" smtClean="0"/>
              <a:t>Common sensor productions </a:t>
            </a:r>
            <a:endParaRPr lang="en-US" dirty="0"/>
          </a:p>
        </p:txBody>
      </p:sp>
      <p:graphicFrame>
        <p:nvGraphicFramePr>
          <p:cNvPr id="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203137"/>
              </p:ext>
            </p:extLst>
          </p:nvPr>
        </p:nvGraphicFramePr>
        <p:xfrm>
          <a:off x="173564" y="2736999"/>
          <a:ext cx="88542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3898"/>
                <a:gridCol w="2333224"/>
                <a:gridCol w="20570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Responsible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D7.5 Wafer Layout MPW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CSIC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M30 (OCT 2017)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31790"/>
              </p:ext>
            </p:extLst>
          </p:nvPr>
        </p:nvGraphicFramePr>
        <p:xfrm>
          <a:off x="160864" y="3641874"/>
          <a:ext cx="8854220" cy="66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3898"/>
                <a:gridCol w="2333224"/>
                <a:gridCol w="205709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Responsible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Month 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MS87  MPW runs completion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CSIC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M42 (OCT 2018)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4950" y="1104900"/>
            <a:ext cx="86741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least three common productions foreseen in WP7, one for each technology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/>
              <a:t>Processing of MPWR for 3D and planar pixel </a:t>
            </a:r>
            <a:r>
              <a:rPr lang="en-US" dirty="0" smtClean="0"/>
              <a:t>sensors on thinned substrates, compatible with the RD53 chip</a:t>
            </a:r>
          </a:p>
          <a:p>
            <a:pPr lvl="1"/>
            <a:endParaRPr lang="en-US" sz="8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dirty="0"/>
              <a:t>Common submission of LGAD sensors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/>
              <a:t>Prototyping of LGAD sensors on thin substrates, down to a bulk thickness of 50 </a:t>
            </a:r>
            <a:r>
              <a:rPr lang="en-US" dirty="0" err="1"/>
              <a:t>μm</a:t>
            </a:r>
            <a:endParaRPr lang="en-US" dirty="0" smtClean="0"/>
          </a:p>
          <a:p>
            <a:pPr marL="742950" lvl="1" indent="-285750">
              <a:buFont typeface="Wingdings" charset="2"/>
              <a:buChar char="§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51000" y="4543425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3D</a:t>
            </a:r>
            <a:r>
              <a:rPr lang="en-US" sz="1600" dirty="0" smtClean="0"/>
              <a:t> production at FBK starting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QT of 2017  </a:t>
            </a:r>
          </a:p>
          <a:p>
            <a:r>
              <a:rPr lang="en-US" sz="1600" b="1" dirty="0" smtClean="0"/>
              <a:t>3D</a:t>
            </a:r>
            <a:r>
              <a:rPr lang="en-US" sz="1600" dirty="0" smtClean="0"/>
              <a:t>   production at CNM beginning this week.</a:t>
            </a:r>
          </a:p>
          <a:p>
            <a:endParaRPr lang="en-US" sz="1600" dirty="0" smtClean="0"/>
          </a:p>
          <a:p>
            <a:r>
              <a:rPr lang="en-US" sz="1600" dirty="0" smtClean="0"/>
              <a:t>In the second half of 2017   </a:t>
            </a:r>
            <a:r>
              <a:rPr lang="en-US" sz="1600" dirty="0" smtClean="0">
                <a:sym typeface="Wingdings"/>
              </a:rPr>
              <a:t> trying to achieve MS87 ahead of time</a:t>
            </a:r>
            <a:endParaRPr lang="en-US" sz="1600" dirty="0"/>
          </a:p>
          <a:p>
            <a:r>
              <a:rPr lang="en-US" sz="1600" b="1" dirty="0"/>
              <a:t>Active edge </a:t>
            </a:r>
            <a:r>
              <a:rPr lang="en-US" sz="1600" dirty="0"/>
              <a:t>production at </a:t>
            </a:r>
            <a:r>
              <a:rPr lang="en-US" sz="1600" dirty="0" smtClean="0"/>
              <a:t>FBK</a:t>
            </a:r>
            <a:endParaRPr lang="en-US" sz="1600" dirty="0" smtClean="0"/>
          </a:p>
          <a:p>
            <a:r>
              <a:rPr lang="en-US" sz="1600" b="1" dirty="0" smtClean="0"/>
              <a:t>LGAD</a:t>
            </a:r>
            <a:r>
              <a:rPr lang="en-US" sz="1600" dirty="0" smtClean="0"/>
              <a:t> production at </a:t>
            </a:r>
            <a:r>
              <a:rPr lang="en-US" sz="1600" dirty="0" smtClean="0"/>
              <a:t>CNM</a:t>
            </a:r>
            <a:endParaRPr lang="en-US" sz="1600" dirty="0"/>
          </a:p>
        </p:txBody>
      </p:sp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30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WP7 3D production at CNM</a:t>
            </a:r>
            <a:endParaRPr lang="en-US" dirty="0"/>
          </a:p>
        </p:txBody>
      </p:sp>
      <p:sp>
        <p:nvSpPr>
          <p:cNvPr id="7" name="8 Rectángulo"/>
          <p:cNvSpPr/>
          <p:nvPr/>
        </p:nvSpPr>
        <p:spPr>
          <a:xfrm>
            <a:off x="266700" y="5957838"/>
            <a:ext cx="8877300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Temporary metal for Quality Assurance before UBM and flip-chipping 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668" t="10000" r="4334" b="7059"/>
          <a:stretch/>
        </p:blipFill>
        <p:spPr>
          <a:xfrm>
            <a:off x="533400" y="1257300"/>
            <a:ext cx="2847367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0" y="1219200"/>
            <a:ext cx="4203700" cy="1714500"/>
          </a:xfrm>
          <a:prstGeom prst="rect">
            <a:avLst/>
          </a:prstGeom>
        </p:spPr>
      </p:pic>
      <p:sp>
        <p:nvSpPr>
          <p:cNvPr id="14" name="8 Rectángulo"/>
          <p:cNvSpPr/>
          <p:nvPr/>
        </p:nvSpPr>
        <p:spPr>
          <a:xfrm>
            <a:off x="3975100" y="4459238"/>
            <a:ext cx="430530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Mainly RD53 chip compatible sensors (pitch 50x50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m</a:t>
            </a:r>
            <a:r>
              <a:rPr lang="en-US" baseline="30000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):</a:t>
            </a:r>
          </a:p>
          <a:p>
            <a:pPr marL="742950" lvl="1" indent="-285750">
              <a:buFont typeface="Arial"/>
              <a:buChar char="•"/>
            </a:pPr>
            <a:r>
              <a:rPr lang="is-IS" dirty="0" smtClean="0">
                <a:latin typeface="+mj-lt"/>
              </a:rPr>
              <a:t>10 </a:t>
            </a:r>
            <a:r>
              <a:rPr lang="is-IS" dirty="0">
                <a:latin typeface="+mj-lt"/>
              </a:rPr>
              <a:t>RD53 </a:t>
            </a:r>
            <a:r>
              <a:rPr lang="is-IS" dirty="0" smtClean="0">
                <a:latin typeface="+mj-lt"/>
              </a:rPr>
              <a:t>50x50um</a:t>
            </a:r>
            <a:r>
              <a:rPr lang="is-IS" baseline="30000" dirty="0" smtClean="0">
                <a:latin typeface="+mj-lt"/>
              </a:rPr>
              <a:t>2</a:t>
            </a:r>
            <a:r>
              <a:rPr lang="is-IS" dirty="0" smtClean="0">
                <a:latin typeface="+mj-lt"/>
              </a:rPr>
              <a:t> 1E</a:t>
            </a:r>
          </a:p>
          <a:p>
            <a:pPr marL="742950" lvl="1" indent="-285750">
              <a:buFont typeface="Arial"/>
              <a:buChar char="•"/>
            </a:pPr>
            <a:r>
              <a:rPr lang="is-IS" dirty="0">
                <a:latin typeface="+mj-lt"/>
              </a:rPr>
              <a:t>6</a:t>
            </a:r>
            <a:r>
              <a:rPr lang="is-IS" dirty="0" smtClean="0">
                <a:latin typeface="+mj-lt"/>
              </a:rPr>
              <a:t> </a:t>
            </a:r>
            <a:r>
              <a:rPr lang="is-IS" dirty="0">
                <a:latin typeface="+mj-lt"/>
              </a:rPr>
              <a:t>RD53 25x100um</a:t>
            </a:r>
            <a:r>
              <a:rPr lang="is-IS" baseline="30000" dirty="0">
                <a:latin typeface="+mj-lt"/>
              </a:rPr>
              <a:t>2</a:t>
            </a:r>
            <a:r>
              <a:rPr lang="is-IS" dirty="0">
                <a:latin typeface="+mj-lt"/>
              </a:rPr>
              <a:t> </a:t>
            </a:r>
            <a:r>
              <a:rPr lang="is-IS" dirty="0" smtClean="0">
                <a:latin typeface="+mj-lt"/>
              </a:rPr>
              <a:t>1E</a:t>
            </a:r>
            <a:endParaRPr lang="is-IS" dirty="0">
              <a:latin typeface="+mj-lt"/>
            </a:endParaRPr>
          </a:p>
          <a:p>
            <a:pPr lvl="1"/>
            <a:r>
              <a:rPr lang="is-IS" dirty="0">
                <a:latin typeface="+mj-lt"/>
              </a:rPr>
              <a:t>• </a:t>
            </a:r>
            <a:r>
              <a:rPr lang="is-IS" dirty="0" smtClean="0">
                <a:latin typeface="+mj-lt"/>
              </a:rPr>
              <a:t>  4 </a:t>
            </a:r>
            <a:r>
              <a:rPr lang="is-IS" dirty="0">
                <a:latin typeface="+mj-lt"/>
              </a:rPr>
              <a:t>RD53 </a:t>
            </a:r>
            <a:r>
              <a:rPr lang="is-IS" dirty="0" smtClean="0">
                <a:latin typeface="+mj-lt"/>
              </a:rPr>
              <a:t>25x100um</a:t>
            </a:r>
            <a:r>
              <a:rPr lang="is-IS" baseline="30000" dirty="0" smtClean="0">
                <a:latin typeface="+mj-lt"/>
              </a:rPr>
              <a:t>2</a:t>
            </a:r>
            <a:r>
              <a:rPr lang="is-IS" sz="1050" dirty="0" smtClean="0">
                <a:latin typeface="+mj-lt"/>
              </a:rPr>
              <a:t>  </a:t>
            </a:r>
            <a:r>
              <a:rPr lang="is-IS" dirty="0" smtClean="0">
                <a:latin typeface="+mj-lt"/>
              </a:rPr>
              <a:t>2E </a:t>
            </a:r>
            <a:endParaRPr lang="is-IS" dirty="0">
              <a:latin typeface="+mj-lt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3924300" y="3176538"/>
            <a:ext cx="5219700" cy="1190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4” 200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m thick wafers with double sided technology (developed and adopted for IBL), production started and due in Q4 2017</a:t>
            </a:r>
          </a:p>
          <a:p>
            <a:pPr marL="171446" lvl="0" indent="-171446" defTabSz="68578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Hole diameter 8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 Light" panose="020F0302020204030204"/>
                <a:sym typeface="Wingdings"/>
              </a:rPr>
              <a:t>m</a:t>
            </a:r>
            <a:endParaRPr lang="en-US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1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86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93680" y="0"/>
            <a:ext cx="5250320" cy="1077238"/>
          </a:xfrm>
        </p:spPr>
        <p:txBody>
          <a:bodyPr/>
          <a:lstStyle/>
          <a:p>
            <a:r>
              <a:rPr lang="en-US" dirty="0" smtClean="0"/>
              <a:t>3D at CNM: 50x50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cells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1" y="1637169"/>
            <a:ext cx="7785100" cy="4547732"/>
          </a:xfrm>
          <a:prstGeom prst="rect">
            <a:avLst/>
          </a:prstGeom>
        </p:spPr>
      </p:pic>
      <p:sp>
        <p:nvSpPr>
          <p:cNvPr id="12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875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93680" y="0"/>
            <a:ext cx="5250320" cy="1077238"/>
          </a:xfrm>
        </p:spPr>
        <p:txBody>
          <a:bodyPr/>
          <a:lstStyle/>
          <a:p>
            <a:r>
              <a:rPr lang="en-US" dirty="0" smtClean="0"/>
              <a:t>3D at CNM: 25x100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cells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394306"/>
            <a:ext cx="7277100" cy="4777894"/>
          </a:xfrm>
          <a:prstGeom prst="rect">
            <a:avLst/>
          </a:prstGeom>
        </p:spPr>
      </p:pic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37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467" y="2184400"/>
            <a:ext cx="5149533" cy="42037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11F8-CE09-42A9-A46C-A48A3E79A2EF}" type="datetime3">
              <a:rPr lang="en-US" smtClean="0"/>
              <a:t>6 April 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sensors at FBK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" y="1473200"/>
            <a:ext cx="5245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Single‐sided process</a:t>
            </a:r>
          </a:p>
          <a:p>
            <a:r>
              <a:rPr lang="en-US" dirty="0">
                <a:latin typeface="+mj-lt"/>
              </a:rPr>
              <a:t>• “Thin” active layer (130 m): </a:t>
            </a:r>
            <a:r>
              <a:rPr lang="en-US" dirty="0" smtClean="0">
                <a:latin typeface="+mj-lt"/>
              </a:rPr>
              <a:t>Si-Si </a:t>
            </a:r>
            <a:r>
              <a:rPr lang="en-US" dirty="0">
                <a:latin typeface="+mj-lt"/>
              </a:rPr>
              <a:t>or SOI</a:t>
            </a:r>
          </a:p>
          <a:p>
            <a:r>
              <a:rPr lang="en-US" dirty="0">
                <a:latin typeface="+mj-lt"/>
              </a:rPr>
              <a:t>• </a:t>
            </a:r>
            <a:r>
              <a:rPr lang="en-US" dirty="0" err="1">
                <a:latin typeface="+mj-lt"/>
              </a:rPr>
              <a:t>Ohmic</a:t>
            </a:r>
            <a:r>
              <a:rPr lang="en-US" dirty="0">
                <a:latin typeface="+mj-lt"/>
              </a:rPr>
              <a:t> columns depth &gt; active layer</a:t>
            </a:r>
          </a:p>
          <a:p>
            <a:r>
              <a:rPr lang="en-US" dirty="0">
                <a:latin typeface="+mj-lt"/>
              </a:rPr>
              <a:t>• Junction columns depth &lt; active layer</a:t>
            </a:r>
          </a:p>
          <a:p>
            <a:r>
              <a:rPr lang="en-US" dirty="0">
                <a:latin typeface="+mj-lt"/>
              </a:rPr>
              <a:t>• Column diameter ~ 5 um</a:t>
            </a:r>
          </a:p>
          <a:p>
            <a:r>
              <a:rPr lang="en-US" dirty="0">
                <a:latin typeface="+mj-lt"/>
              </a:rPr>
              <a:t>• Holes partially filled with poly</a:t>
            </a:r>
          </a:p>
          <a:p>
            <a:r>
              <a:rPr lang="en-US" dirty="0">
                <a:latin typeface="+mj-lt"/>
              </a:rPr>
              <a:t>• Very slim edge (100 m)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" y="4053004"/>
            <a:ext cx="3340100" cy="2093795"/>
          </a:xfrm>
          <a:prstGeom prst="rect">
            <a:avLst/>
          </a:prstGeom>
        </p:spPr>
      </p:pic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Macchiolo</a:t>
            </a:r>
            <a:r>
              <a:rPr lang="en-US" dirty="0" smtClean="0"/>
              <a:t> and I. Vila, </a:t>
            </a:r>
            <a:r>
              <a:rPr lang="en-US" dirty="0" smtClean="0"/>
              <a:t> WP7 Summary, 2</a:t>
            </a:r>
            <a:r>
              <a:rPr lang="en-US" baseline="30000" dirty="0" smtClean="0"/>
              <a:t>nd</a:t>
            </a:r>
            <a:r>
              <a:rPr lang="en-US" dirty="0" smtClean="0"/>
              <a:t> AIDA-2020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891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marL="171446" indent="-171446" defTabSz="685783">
          <a:lnSpc>
            <a:spcPct val="90000"/>
          </a:lnSpc>
          <a:spcBef>
            <a:spcPts val="750"/>
          </a:spcBef>
          <a:buFont typeface="Arial" panose="020B0604020202020204" pitchFamily="34" charset="0"/>
          <a:buChar char="•"/>
          <a:defRPr dirty="0" smtClean="0">
            <a:solidFill>
              <a:prstClr val="black"/>
            </a:solidFill>
            <a:latin typeface="Calibri Light" panose="020F0302020204030204"/>
            <a:sym typeface="Wingdings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AIDA-2020_PowerPoint template-master file" id="{B588D436-743A-4B18-9C67-7841953B390C}" vid="{3ACE6F3C-B88B-40B5-A40C-1738BDB0796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marL="285750" indent="-285750" algn="l">
          <a:lnSpc>
            <a:spcPct val="150000"/>
          </a:lnSpc>
          <a:spcBef>
            <a:spcPct val="0"/>
          </a:spcBef>
          <a:buClr>
            <a:schemeClr val="tx1"/>
          </a:buClr>
          <a:buFont typeface="Wingdings" charset="2"/>
          <a:buChar char="§"/>
          <a:defRPr sz="1600" dirty="0" smtClean="0">
            <a:solidFill>
              <a:srgbClr val="003056"/>
            </a:solidFill>
            <a:latin typeface="Calibri Light"/>
            <a:cs typeface="Calibri Light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 algn="l">
          <a:buFont typeface="Arial" charset="0"/>
          <a:buChar char="•"/>
          <a:defRPr sz="1600" dirty="0">
            <a:solidFill>
              <a:srgbClr val="000000"/>
            </a:solidFill>
            <a:latin typeface="Calibri Light"/>
            <a:cs typeface="Calibri Ligh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800005-5F07-4EC6-B5C5-449B606629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BBED3C-6234-4039-A8D4-C498CBC91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13646D9-8A4E-4B57-8916-1B7B61A6D3B4}">
  <ds:schemaRefs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7044</TotalTime>
  <Words>2299</Words>
  <Application>Microsoft Macintosh PowerPoint</Application>
  <PresentationFormat>On-screen Show (4:3)</PresentationFormat>
  <Paragraphs>328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Custom Design</vt:lpstr>
      <vt:lpstr>Summary of WP7 activities</vt:lpstr>
      <vt:lpstr>Overview: Tasks</vt:lpstr>
      <vt:lpstr>Approaching WP7 Deliverables</vt:lpstr>
      <vt:lpstr>Coming Milestones</vt:lpstr>
      <vt:lpstr>Common sensor productions </vt:lpstr>
      <vt:lpstr>WP7 3D production at CNM</vt:lpstr>
      <vt:lpstr>3D at CNM: 50x50 mm2 cells</vt:lpstr>
      <vt:lpstr>3D at CNM: 25x100 mm2 cells</vt:lpstr>
      <vt:lpstr>3D sensors at FBK</vt:lpstr>
      <vt:lpstr>WP7 3D production at FBK</vt:lpstr>
      <vt:lpstr>RD53 sensors - FBK</vt:lpstr>
      <vt:lpstr>Active edge  planar sensors- FBK</vt:lpstr>
      <vt:lpstr>WP7 Edgeless production at FBK </vt:lpstr>
      <vt:lpstr>WP7 Edgeless production at FBK </vt:lpstr>
      <vt:lpstr>LGAD sensors for timing</vt:lpstr>
      <vt:lpstr>WP7 LGAD production at CNM</vt:lpstr>
      <vt:lpstr>WP7 LGAD production at CNM</vt:lpstr>
      <vt:lpstr>Results of prototype characterization</vt:lpstr>
      <vt:lpstr>Planar sensors with active edges for CLIC</vt:lpstr>
      <vt:lpstr>PowerPoint Presentation</vt:lpstr>
      <vt:lpstr>Thin planar sensors after irradiation</vt:lpstr>
      <vt:lpstr>Thin 3D sensors evaluation</vt:lpstr>
      <vt:lpstr>3D sensors: small pitch 25x100 mm2</vt:lpstr>
      <vt:lpstr>3D strips with 50x50 mm2 cells </vt:lpstr>
      <vt:lpstr>3D sensors with m-channel cooling</vt:lpstr>
      <vt:lpstr>p-in-p LGAD strips – Inverted LGADs</vt:lpstr>
      <vt:lpstr>Simulation activities</vt:lpstr>
      <vt:lpstr>           The Perugia Model</vt:lpstr>
      <vt:lpstr>           The Perugia Model</vt:lpstr>
      <vt:lpstr>           The Perugia Model</vt:lpstr>
      <vt:lpstr>Simulation outlook</vt:lpstr>
      <vt:lpstr>WP7 test-beam 2017     </vt:lpstr>
      <vt:lpstr>Conclusions and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Anna Macchiolo</cp:lastModifiedBy>
  <cp:revision>417</cp:revision>
  <dcterms:created xsi:type="dcterms:W3CDTF">2015-04-17T13:06:14Z</dcterms:created>
  <dcterms:modified xsi:type="dcterms:W3CDTF">2017-04-06T16:15:32Z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