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3"/>
  </p:notesMasterIdLst>
  <p:sldIdLst>
    <p:sldId id="265" r:id="rId5"/>
    <p:sldId id="266" r:id="rId6"/>
    <p:sldId id="268" r:id="rId7"/>
    <p:sldId id="269" r:id="rId8"/>
    <p:sldId id="278" r:id="rId9"/>
    <p:sldId id="279" r:id="rId10"/>
    <p:sldId id="275" r:id="rId11"/>
    <p:sldId id="292" r:id="rId12"/>
    <p:sldId id="276" r:id="rId13"/>
    <p:sldId id="277" r:id="rId14"/>
    <p:sldId id="295" r:id="rId15"/>
    <p:sldId id="294" r:id="rId16"/>
    <p:sldId id="281" r:id="rId17"/>
    <p:sldId id="280" r:id="rId18"/>
    <p:sldId id="282" r:id="rId19"/>
    <p:sldId id="283" r:id="rId20"/>
    <p:sldId id="284" r:id="rId21"/>
    <p:sldId id="285" r:id="rId22"/>
    <p:sldId id="287" r:id="rId23"/>
    <p:sldId id="288" r:id="rId24"/>
    <p:sldId id="289" r:id="rId25"/>
    <p:sldId id="290" r:id="rId26"/>
    <p:sldId id="262" r:id="rId27"/>
    <p:sldId id="264" r:id="rId28"/>
    <p:sldId id="297" r:id="rId29"/>
    <p:sldId id="298" r:id="rId30"/>
    <p:sldId id="299" r:id="rId31"/>
    <p:sldId id="30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A6C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2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04/04/17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01D11BA-7BA0-4257-81CF-82214BB44DEA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BE937EF1-5E27-44A9-B871-6542F30F081F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2A87FC3-EAAE-4A3B-9314-DDE4FFBE0A1B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6"/>
          <p:cNvCxnSpPr/>
          <p:nvPr userDrawn="1"/>
        </p:nvCxnSpPr>
        <p:spPr>
          <a:xfrm>
            <a:off x="0" y="1123950"/>
            <a:ext cx="59690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8280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12922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EBA0730-2232-6744-963D-23D7444CC39D}" type="datetime1">
              <a:rPr lang="zh-CN" altLang="en-US"/>
              <a:pPr/>
              <a:t>06/04/17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78075" y="6356350"/>
            <a:ext cx="37369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EUDAQ: A common data acquisition framework</a:t>
            </a: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fld id="{F538B1C8-B847-8040-9140-21DEE6D7710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4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E5C1A8A6-A55F-4F98-B7EB-13D47285A1FE}" type="datetime3">
              <a:rPr lang="en-US" smtClean="0"/>
              <a:t>4 April 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31AC57D9-8984-41BB-A9CE-EC121665631C}" type="datetime3">
              <a:rPr lang="en-US" smtClean="0"/>
              <a:t>4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CBD499CD-D135-4E2F-90DD-1CE571D7BCBA}" type="datetime3">
              <a:rPr lang="en-US" smtClean="0"/>
              <a:t>4 April 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FD1F1141-94BA-4429-B2C2-BEA9DF9ABCCF}" type="datetime3">
              <a:rPr lang="en-US" smtClean="0"/>
              <a:t>4 April 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97F96FE-9481-49EA-9681-9A8F194179A8}" type="datetime3">
              <a:rPr lang="en-US" smtClean="0"/>
              <a:t>4 April 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15604103-15D9-4C8A-AE7C-75C338439E56}" type="datetime3">
              <a:rPr lang="en-US" smtClean="0"/>
              <a:t>4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fld id="{D57C27AA-62AC-464F-AD69-9F162FDFBA42}" type="datetime3">
              <a:rPr lang="en-US" smtClean="0"/>
              <a:t>4 April 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WP5</a:t>
            </a:r>
            <a:r>
              <a:rPr lang="en-US" dirty="0"/>
              <a:t>: Data </a:t>
            </a:r>
            <a:r>
              <a:rPr lang="en-US" dirty="0" smtClean="0"/>
              <a:t>Acquisition </a:t>
            </a:r>
            <a:r>
              <a:rPr lang="en-US" dirty="0"/>
              <a:t>S</a:t>
            </a:r>
            <a:r>
              <a:rPr lang="en-US" dirty="0" smtClean="0"/>
              <a:t>ystem </a:t>
            </a:r>
            <a:r>
              <a:rPr lang="en-US" dirty="0"/>
              <a:t>for </a:t>
            </a:r>
            <a:r>
              <a:rPr lang="en-US" dirty="0" smtClean="0"/>
              <a:t>Beam </a:t>
            </a:r>
            <a:r>
              <a:rPr lang="en-US" dirty="0"/>
              <a:t>T</a:t>
            </a:r>
            <a:r>
              <a:rPr lang="en-US" dirty="0" smtClean="0"/>
              <a:t>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D. Cussans, on behalf of WP5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814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2890838" y="5013325"/>
            <a:ext cx="6219825" cy="6413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charset="0"/>
              <a:ea typeface="等线" charset="0"/>
              <a:cs typeface="等线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86075" y="3451225"/>
            <a:ext cx="6181725" cy="11493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charset="0"/>
              <a:ea typeface="等线" charset="0"/>
              <a:cs typeface="等线" charset="0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3367088" y="4429125"/>
          <a:ext cx="508000" cy="1400175"/>
        </p:xfrm>
        <a:graphic>
          <a:graphicData uri="http://schemas.openxmlformats.org/drawingml/2006/table">
            <a:tbl>
              <a:tblPr/>
              <a:tblGrid>
                <a:gridCol w="508000"/>
              </a:tblGrid>
              <a:tr h="1400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427" marR="91427" marT="45694" marB="45694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208463" y="4429125"/>
          <a:ext cx="506412" cy="1392238"/>
        </p:xfrm>
        <a:graphic>
          <a:graphicData uri="http://schemas.openxmlformats.org/drawingml/2006/table">
            <a:tbl>
              <a:tblPr/>
              <a:tblGrid>
                <a:gridCol w="506412"/>
              </a:tblGrid>
              <a:tr h="1392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364" marR="91364" marT="45679" marB="45679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5041900" y="3313113"/>
          <a:ext cx="503238" cy="2508250"/>
        </p:xfrm>
        <a:graphic>
          <a:graphicData uri="http://schemas.openxmlformats.org/drawingml/2006/table">
            <a:tbl>
              <a:tblPr/>
              <a:tblGrid>
                <a:gridCol w="503238"/>
              </a:tblGrid>
              <a:tr h="2508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525" marR="91525" marT="45719" marB="45719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5876925" y="3233738"/>
          <a:ext cx="479425" cy="1393825"/>
        </p:xfrm>
        <a:graphic>
          <a:graphicData uri="http://schemas.openxmlformats.org/drawingml/2006/table">
            <a:tbl>
              <a:tblPr/>
              <a:tblGrid>
                <a:gridCol w="479425"/>
              </a:tblGrid>
              <a:tr h="139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310" marR="91310" marT="45731" marB="45731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6716713" y="4765675"/>
          <a:ext cx="530225" cy="1055688"/>
        </p:xfrm>
        <a:graphic>
          <a:graphicData uri="http://schemas.openxmlformats.org/drawingml/2006/table">
            <a:tbl>
              <a:tblPr/>
              <a:tblGrid>
                <a:gridCol w="530225"/>
              </a:tblGrid>
              <a:tr h="1055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392" marR="91392" marT="45683" marB="45683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6705600" y="3414713"/>
          <a:ext cx="541338" cy="612775"/>
        </p:xfrm>
        <a:graphic>
          <a:graphicData uri="http://schemas.openxmlformats.org/drawingml/2006/table">
            <a:tbl>
              <a:tblPr/>
              <a:tblGrid>
                <a:gridCol w="541338"/>
              </a:tblGrid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391" marR="91391" marT="45732" marB="45732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4208463" y="2525713"/>
          <a:ext cx="506412" cy="1392237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06412">
                  <a:extLst>
                    <a:ext uri="{9D8B030D-6E8A-4147-A177-3AD203B41FA5}">
                      <a16:colId xmlns:a16="http://schemas.microsoft.com/office/drawing/2014/main" xmlns="" val="221904730"/>
                    </a:ext>
                  </a:extLst>
                </a:gridCol>
              </a:tblGrid>
              <a:tr h="1392237">
                <a:tc>
                  <a:txBody>
                    <a:bodyPr/>
                    <a:lstStyle/>
                    <a:p>
                      <a:r>
                        <a:rPr lang="zh-CN" altLang="en-US" sz="800" dirty="0"/>
                        <a:t>√</a:t>
                      </a:r>
                    </a:p>
                  </a:txBody>
                  <a:tcPr marL="91364" marR="91364" marT="45679" marB="45679"/>
                </a:tc>
                <a:extLst>
                  <a:ext uri="{0D108BD9-81ED-4DB2-BD59-A6C34878D82A}">
                    <a16:rowId xmlns:a16="http://schemas.microsoft.com/office/drawing/2014/main" xmlns="" val="965019086"/>
                  </a:ext>
                </a:extLst>
              </a:tr>
            </a:tbl>
          </a:graphicData>
        </a:graphic>
      </p:graphicFrame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3363913" y="2830513"/>
          <a:ext cx="504825" cy="479425"/>
        </p:xfrm>
        <a:graphic>
          <a:graphicData uri="http://schemas.openxmlformats.org/drawingml/2006/table">
            <a:tbl>
              <a:tblPr/>
              <a:tblGrid>
                <a:gridCol w="504825"/>
              </a:tblGrid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551" marR="91551" marT="45782" marB="45782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表格 19"/>
          <p:cNvGraphicFramePr>
            <a:graphicFrameLocks noGrp="1"/>
          </p:cNvGraphicFramePr>
          <p:nvPr/>
        </p:nvGraphicFramePr>
        <p:xfrm>
          <a:off x="7545388" y="1903413"/>
          <a:ext cx="566737" cy="1393825"/>
        </p:xfrm>
        <a:graphic>
          <a:graphicData uri="http://schemas.openxmlformats.org/drawingml/2006/table">
            <a:tbl>
              <a:tblPr/>
              <a:tblGrid>
                <a:gridCol w="566737"/>
              </a:tblGrid>
              <a:tr h="139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545" marR="91545" marT="45731" marB="45731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8378825" y="3222625"/>
          <a:ext cx="571500" cy="611188"/>
        </p:xfrm>
        <a:graphic>
          <a:graphicData uri="http://schemas.openxmlformats.org/drawingml/2006/table">
            <a:tbl>
              <a:tblPr/>
              <a:tblGrid>
                <a:gridCol w="571500"/>
              </a:tblGrid>
              <a:tr h="611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246" marR="91246" marT="45614" marB="45614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5888038" y="5006975"/>
          <a:ext cx="479425" cy="1393825"/>
        </p:xfrm>
        <a:graphic>
          <a:graphicData uri="http://schemas.openxmlformats.org/drawingml/2006/table">
            <a:tbl>
              <a:tblPr/>
              <a:tblGrid>
                <a:gridCol w="479425"/>
              </a:tblGrid>
              <a:tr h="139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310" marR="91310" marT="45731" marB="45731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</a:tbl>
          </a:graphicData>
        </a:graphic>
      </p:graphicFrame>
      <p:cxnSp>
        <p:nvCxnSpPr>
          <p:cNvPr id="30" name="直接箭头连接符 29"/>
          <p:cNvCxnSpPr/>
          <p:nvPr/>
        </p:nvCxnSpPr>
        <p:spPr>
          <a:xfrm flipV="1">
            <a:off x="2878138" y="5037138"/>
            <a:ext cx="0" cy="1049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3124200" y="5670550"/>
            <a:ext cx="5981700" cy="763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charset="0"/>
              <a:ea typeface="等线" charset="0"/>
              <a:cs typeface="等线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2005013" y="3414713"/>
            <a:ext cx="7062787" cy="28575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005013" y="4627563"/>
            <a:ext cx="7062787" cy="0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2005013" y="4991100"/>
            <a:ext cx="7054850" cy="20638"/>
          </a:xfrm>
          <a:prstGeom prst="line">
            <a:avLst/>
          </a:prstGeom>
          <a:ln w="1905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04" name="文本框 31"/>
          <p:cNvSpPr txBox="1">
            <a:spLocks noChangeArrowheads="1"/>
          </p:cNvSpPr>
          <p:nvPr/>
        </p:nvSpPr>
        <p:spPr bwMode="auto">
          <a:xfrm rot="10800000">
            <a:off x="2070100" y="5230813"/>
            <a:ext cx="1016000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800">
                <a:ea typeface="等线" charset="0"/>
                <a:cs typeface="等线" charset="0"/>
              </a:rPr>
              <a:t>Event N-1</a:t>
            </a:r>
          </a:p>
          <a:p>
            <a:r>
              <a:rPr lang="en-US" altLang="zh-CN" sz="1800">
                <a:ea typeface="等线" charset="0"/>
                <a:cs typeface="等线" charset="0"/>
              </a:rPr>
              <a:t>Time slice</a:t>
            </a:r>
            <a:endParaRPr lang="zh-CN" altLang="en-US" sz="1800">
              <a:ea typeface="等线" charset="0"/>
              <a:cs typeface="等线" charset="0"/>
            </a:endParaRPr>
          </a:p>
        </p:txBody>
      </p:sp>
      <p:sp>
        <p:nvSpPr>
          <p:cNvPr id="22605" name="文本框 32"/>
          <p:cNvSpPr txBox="1">
            <a:spLocks noChangeArrowheads="1"/>
          </p:cNvSpPr>
          <p:nvPr/>
        </p:nvSpPr>
        <p:spPr bwMode="auto">
          <a:xfrm rot="10800000">
            <a:off x="2119313" y="3259138"/>
            <a:ext cx="738187" cy="13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800">
                <a:ea typeface="等线" charset="0"/>
                <a:cs typeface="等线" charset="0"/>
              </a:rPr>
              <a:t>Event N</a:t>
            </a:r>
          </a:p>
          <a:p>
            <a:r>
              <a:rPr lang="en-US" altLang="zh-CN" sz="1800">
                <a:ea typeface="等线" charset="0"/>
                <a:cs typeface="等线" charset="0"/>
              </a:rPr>
              <a:t>Time slice</a:t>
            </a:r>
            <a:endParaRPr lang="zh-CN" altLang="en-US" sz="1800">
              <a:ea typeface="等线" charset="0"/>
              <a:cs typeface="等线" charset="0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>
            <a:off x="2886075" y="3449638"/>
            <a:ext cx="0" cy="1154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07" name="文本框 35"/>
          <p:cNvSpPr txBox="1">
            <a:spLocks noChangeArrowheads="1"/>
          </p:cNvSpPr>
          <p:nvPr/>
        </p:nvSpPr>
        <p:spPr bwMode="auto">
          <a:xfrm>
            <a:off x="2886075" y="5861050"/>
            <a:ext cx="61817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400">
                <a:ea typeface="等线" charset="0"/>
                <a:cs typeface="等线" charset="0"/>
              </a:rPr>
              <a:t> </a:t>
            </a:r>
            <a:r>
              <a:rPr lang="en-US" altLang="zh-CN" sz="1600" i="1">
                <a:ea typeface="等线" charset="0"/>
                <a:cs typeface="等线" charset="0"/>
              </a:rPr>
              <a:t>Producer</a:t>
            </a:r>
            <a:r>
              <a:rPr lang="en-US" altLang="zh-CN" sz="1400">
                <a:ea typeface="等线" charset="0"/>
                <a:cs typeface="等线" charset="0"/>
              </a:rPr>
              <a:t> </a:t>
            </a:r>
            <a:r>
              <a:rPr lang="en-US" altLang="zh-CN" sz="1600">
                <a:ea typeface="等线" charset="0"/>
                <a:cs typeface="等线" charset="0"/>
              </a:rPr>
              <a:t>A          B                C               D                E               F                 G</a:t>
            </a:r>
            <a:endParaRPr lang="zh-CN" altLang="en-US" sz="1400">
              <a:ea typeface="等线" charset="0"/>
              <a:cs typeface="等线" charset="0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 flipV="1">
            <a:off x="808038" y="3540125"/>
            <a:ext cx="12700" cy="225901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09" name="文本框 65"/>
          <p:cNvSpPr txBox="1">
            <a:spLocks noChangeArrowheads="1"/>
          </p:cNvSpPr>
          <p:nvPr/>
        </p:nvSpPr>
        <p:spPr bwMode="auto">
          <a:xfrm rot="10800000">
            <a:off x="409575" y="3676650"/>
            <a:ext cx="4619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800">
                <a:solidFill>
                  <a:srgbClr val="C00000"/>
                </a:solidFill>
                <a:ea typeface="等线" charset="0"/>
                <a:cs typeface="等线" charset="0"/>
              </a:rPr>
              <a:t>Time</a:t>
            </a:r>
            <a:endParaRPr lang="zh-CN" altLang="en-US" sz="1800">
              <a:solidFill>
                <a:srgbClr val="C00000"/>
              </a:solidFill>
              <a:ea typeface="等线" charset="0"/>
              <a:cs typeface="等线" charset="0"/>
            </a:endParaRPr>
          </a:p>
        </p:txBody>
      </p:sp>
      <p:sp>
        <p:nvSpPr>
          <p:cNvPr id="22610" name="文本框 39"/>
          <p:cNvSpPr txBox="1">
            <a:spLocks noChangeArrowheads="1"/>
          </p:cNvSpPr>
          <p:nvPr/>
        </p:nvSpPr>
        <p:spPr bwMode="auto">
          <a:xfrm>
            <a:off x="1331913" y="3144838"/>
            <a:ext cx="965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600">
                <a:ea typeface="等线" charset="0"/>
                <a:cs typeface="等线" charset="0"/>
              </a:rPr>
              <a:t>ts_end n</a:t>
            </a:r>
            <a:endParaRPr lang="zh-CN" altLang="en-US" sz="1600">
              <a:ea typeface="等线" charset="0"/>
              <a:cs typeface="等线" charset="0"/>
            </a:endParaRPr>
          </a:p>
        </p:txBody>
      </p:sp>
      <p:sp>
        <p:nvSpPr>
          <p:cNvPr id="22611" name="文本框 45"/>
          <p:cNvSpPr txBox="1">
            <a:spLocks noChangeArrowheads="1"/>
          </p:cNvSpPr>
          <p:nvPr/>
        </p:nvSpPr>
        <p:spPr bwMode="auto">
          <a:xfrm>
            <a:off x="1271588" y="4748213"/>
            <a:ext cx="11239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600">
                <a:ea typeface="等线" charset="0"/>
                <a:cs typeface="等线" charset="0"/>
              </a:rPr>
              <a:t>ts_end n-1</a:t>
            </a:r>
            <a:endParaRPr lang="zh-CN" altLang="en-US" sz="1600">
              <a:ea typeface="等线" charset="0"/>
              <a:cs typeface="等线" charset="0"/>
            </a:endParaRPr>
          </a:p>
        </p:txBody>
      </p:sp>
      <p:sp>
        <p:nvSpPr>
          <p:cNvPr id="22612" name="文本框 46"/>
          <p:cNvSpPr txBox="1">
            <a:spLocks noChangeArrowheads="1"/>
          </p:cNvSpPr>
          <p:nvPr/>
        </p:nvSpPr>
        <p:spPr bwMode="auto">
          <a:xfrm>
            <a:off x="1285875" y="4360863"/>
            <a:ext cx="1130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600">
                <a:ea typeface="等线" charset="0"/>
                <a:cs typeface="等线" charset="0"/>
              </a:rPr>
              <a:t>ts_begin n</a:t>
            </a:r>
          </a:p>
        </p:txBody>
      </p:sp>
      <p:sp>
        <p:nvSpPr>
          <p:cNvPr id="48" name="矩形 47"/>
          <p:cNvSpPr/>
          <p:nvPr/>
        </p:nvSpPr>
        <p:spPr>
          <a:xfrm>
            <a:off x="2489200" y="1798638"/>
            <a:ext cx="5980113" cy="1073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Calibri" charset="0"/>
              <a:ea typeface="等线" charset="0"/>
              <a:cs typeface="等线" charset="0"/>
            </a:endParaRPr>
          </a:p>
        </p:txBody>
      </p:sp>
      <p:sp>
        <p:nvSpPr>
          <p:cNvPr id="22614" name="文本框 51"/>
          <p:cNvSpPr txBox="1">
            <a:spLocks noChangeArrowheads="1"/>
          </p:cNvSpPr>
          <p:nvPr/>
        </p:nvSpPr>
        <p:spPr bwMode="auto">
          <a:xfrm>
            <a:off x="3408363" y="4322763"/>
            <a:ext cx="555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zh-CN" altLang="en-US" sz="2000">
                <a:solidFill>
                  <a:srgbClr val="FF0000"/>
                </a:solidFill>
                <a:ea typeface="等线" charset="0"/>
                <a:cs typeface="等线" charset="0"/>
              </a:rPr>
              <a:t>√</a:t>
            </a:r>
            <a:r>
              <a:rPr lang="en-US" altLang="zh-CN" sz="1600">
                <a:ea typeface="等线" charset="0"/>
                <a:cs typeface="等线" charset="0"/>
              </a:rPr>
              <a:t>n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15" name="文本框 55"/>
          <p:cNvSpPr txBox="1">
            <a:spLocks noChangeArrowheads="1"/>
          </p:cNvSpPr>
          <p:nvPr/>
        </p:nvSpPr>
        <p:spPr bwMode="auto">
          <a:xfrm>
            <a:off x="4246563" y="3529013"/>
            <a:ext cx="555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zh-CN" altLang="en-US" sz="2000">
                <a:solidFill>
                  <a:srgbClr val="FF0000"/>
                </a:solidFill>
                <a:ea typeface="等线" charset="0"/>
                <a:cs typeface="等线" charset="0"/>
              </a:rPr>
              <a:t>√</a:t>
            </a:r>
            <a:r>
              <a:rPr lang="en-US" altLang="zh-CN" sz="1600">
                <a:ea typeface="等线" charset="0"/>
                <a:cs typeface="等线" charset="0"/>
              </a:rPr>
              <a:t>n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16" name="文本框 56"/>
          <p:cNvSpPr txBox="1">
            <a:spLocks noChangeArrowheads="1"/>
          </p:cNvSpPr>
          <p:nvPr/>
        </p:nvSpPr>
        <p:spPr bwMode="auto">
          <a:xfrm>
            <a:off x="5089525" y="3887788"/>
            <a:ext cx="555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zh-CN" altLang="en-US" sz="2000">
                <a:solidFill>
                  <a:srgbClr val="FF0000"/>
                </a:solidFill>
                <a:ea typeface="等线" charset="0"/>
                <a:cs typeface="等线" charset="0"/>
              </a:rPr>
              <a:t>√</a:t>
            </a:r>
            <a:r>
              <a:rPr lang="en-US" altLang="zh-CN" sz="1600">
                <a:ea typeface="等线" charset="0"/>
                <a:cs typeface="等线" charset="0"/>
              </a:rPr>
              <a:t>n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17" name="文本框 57"/>
          <p:cNvSpPr txBox="1">
            <a:spLocks noChangeArrowheads="1"/>
          </p:cNvSpPr>
          <p:nvPr/>
        </p:nvSpPr>
        <p:spPr bwMode="auto">
          <a:xfrm>
            <a:off x="5897563" y="3894138"/>
            <a:ext cx="555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zh-CN" altLang="en-US" sz="2000">
                <a:solidFill>
                  <a:srgbClr val="FF0000"/>
                </a:solidFill>
                <a:ea typeface="等线" charset="0"/>
                <a:cs typeface="等线" charset="0"/>
              </a:rPr>
              <a:t>√</a:t>
            </a:r>
            <a:r>
              <a:rPr lang="en-US" altLang="zh-CN" sz="1600">
                <a:ea typeface="等线" charset="0"/>
                <a:cs typeface="等线" charset="0"/>
              </a:rPr>
              <a:t>n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18" name="文本框 58"/>
          <p:cNvSpPr txBox="1">
            <a:spLocks noChangeArrowheads="1"/>
          </p:cNvSpPr>
          <p:nvPr/>
        </p:nvSpPr>
        <p:spPr bwMode="auto">
          <a:xfrm>
            <a:off x="6762750" y="3559175"/>
            <a:ext cx="555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zh-CN" altLang="en-US" sz="2000">
                <a:solidFill>
                  <a:srgbClr val="FF0000"/>
                </a:solidFill>
                <a:ea typeface="等线" charset="0"/>
                <a:cs typeface="等线" charset="0"/>
              </a:rPr>
              <a:t>√</a:t>
            </a:r>
            <a:r>
              <a:rPr lang="en-US" altLang="zh-CN" sz="1600">
                <a:ea typeface="等线" charset="0"/>
                <a:cs typeface="等线" charset="0"/>
              </a:rPr>
              <a:t>n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19" name="文本框 59"/>
          <p:cNvSpPr txBox="1">
            <a:spLocks noChangeArrowheads="1"/>
          </p:cNvSpPr>
          <p:nvPr/>
        </p:nvSpPr>
        <p:spPr bwMode="auto">
          <a:xfrm>
            <a:off x="8448675" y="3432175"/>
            <a:ext cx="555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zh-CN" altLang="en-US" sz="2000">
                <a:solidFill>
                  <a:srgbClr val="FF0000"/>
                </a:solidFill>
                <a:ea typeface="等线" charset="0"/>
                <a:cs typeface="等线" charset="0"/>
              </a:rPr>
              <a:t>√</a:t>
            </a:r>
            <a:r>
              <a:rPr lang="en-US" altLang="zh-CN" sz="1600">
                <a:ea typeface="等线" charset="0"/>
                <a:cs typeface="等线" charset="0"/>
              </a:rPr>
              <a:t>n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20" name="文本框 60"/>
          <p:cNvSpPr txBox="1">
            <a:spLocks noChangeArrowheads="1"/>
          </p:cNvSpPr>
          <p:nvPr/>
        </p:nvSpPr>
        <p:spPr bwMode="auto">
          <a:xfrm>
            <a:off x="3403600" y="5229225"/>
            <a:ext cx="869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400">
                <a:ea typeface="等线" charset="0"/>
                <a:cs typeface="等线" charset="0"/>
              </a:rPr>
              <a:t>n-1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21" name="文本框 61"/>
          <p:cNvSpPr txBox="1">
            <a:spLocks noChangeArrowheads="1"/>
          </p:cNvSpPr>
          <p:nvPr/>
        </p:nvSpPr>
        <p:spPr bwMode="auto">
          <a:xfrm>
            <a:off x="4203700" y="5229225"/>
            <a:ext cx="869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400">
                <a:ea typeface="等线" charset="0"/>
                <a:cs typeface="等线" charset="0"/>
              </a:rPr>
              <a:t>n-1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22" name="文本框 62"/>
          <p:cNvSpPr txBox="1">
            <a:spLocks noChangeArrowheads="1"/>
          </p:cNvSpPr>
          <p:nvPr/>
        </p:nvSpPr>
        <p:spPr bwMode="auto">
          <a:xfrm>
            <a:off x="5026025" y="5235575"/>
            <a:ext cx="869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400">
                <a:ea typeface="等线" charset="0"/>
                <a:cs typeface="等线" charset="0"/>
              </a:rPr>
              <a:t>n-1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23" name="文本框 64"/>
          <p:cNvSpPr txBox="1">
            <a:spLocks noChangeArrowheads="1"/>
          </p:cNvSpPr>
          <p:nvPr/>
        </p:nvSpPr>
        <p:spPr bwMode="auto">
          <a:xfrm>
            <a:off x="5895975" y="5229225"/>
            <a:ext cx="869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400">
                <a:ea typeface="等线" charset="0"/>
                <a:cs typeface="等线" charset="0"/>
              </a:rPr>
              <a:t>n-1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24" name="文本框 65"/>
          <p:cNvSpPr txBox="1">
            <a:spLocks noChangeArrowheads="1"/>
          </p:cNvSpPr>
          <p:nvPr/>
        </p:nvSpPr>
        <p:spPr bwMode="auto">
          <a:xfrm>
            <a:off x="6719888" y="5221288"/>
            <a:ext cx="869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400">
                <a:ea typeface="等线" charset="0"/>
                <a:cs typeface="等线" charset="0"/>
              </a:rPr>
              <a:t>n-1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25" name="文本框 49"/>
          <p:cNvSpPr txBox="1">
            <a:spLocks noChangeArrowheads="1"/>
          </p:cNvSpPr>
          <p:nvPr/>
        </p:nvSpPr>
        <p:spPr bwMode="auto">
          <a:xfrm>
            <a:off x="288925" y="1390650"/>
            <a:ext cx="62293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n-US" altLang="zh-CN" sz="2000" dirty="0">
                <a:ea typeface="等线" charset="0"/>
                <a:cs typeface="等线" charset="0"/>
              </a:rPr>
              <a:t>Time length of incoming Event is flexible.</a:t>
            </a:r>
          </a:p>
          <a:p>
            <a:pPr>
              <a:buFont typeface="Arial" charset="0"/>
              <a:buChar char="•"/>
            </a:pPr>
            <a:r>
              <a:rPr lang="en-US" altLang="zh-CN" sz="2000" dirty="0">
                <a:ea typeface="等线" charset="0"/>
                <a:cs typeface="等线" charset="0"/>
              </a:rPr>
              <a:t>Time slice of merged event is variable</a:t>
            </a:r>
          </a:p>
          <a:p>
            <a:pPr>
              <a:buFont typeface="Arial" charset="0"/>
              <a:buChar char="•"/>
            </a:pPr>
            <a:r>
              <a:rPr lang="en-US" altLang="zh-CN" sz="2000" dirty="0">
                <a:ea typeface="等线" charset="0"/>
                <a:cs typeface="等线" charset="0"/>
              </a:rPr>
              <a:t>All Producers are equal to each others</a:t>
            </a:r>
          </a:p>
          <a:p>
            <a:pPr>
              <a:buFont typeface="Arial" charset="0"/>
              <a:buChar char="•"/>
            </a:pPr>
            <a:r>
              <a:rPr lang="en-US" altLang="zh-CN" sz="2000" dirty="0" smtClean="0">
                <a:ea typeface="等线" charset="0"/>
                <a:cs typeface="等线" charset="0"/>
              </a:rPr>
              <a:t>Can cope with unmatched data (e.g. noise hits)</a:t>
            </a:r>
            <a:endParaRPr lang="en-US" altLang="zh-CN" sz="2000" dirty="0">
              <a:ea typeface="等线" charset="0"/>
              <a:cs typeface="等线" charset="0"/>
            </a:endParaRPr>
          </a:p>
        </p:txBody>
      </p:sp>
      <p:sp>
        <p:nvSpPr>
          <p:cNvPr id="22626" name="文本框 67"/>
          <p:cNvSpPr txBox="1">
            <a:spLocks noChangeArrowheads="1"/>
          </p:cNvSpPr>
          <p:nvPr/>
        </p:nvSpPr>
        <p:spPr bwMode="auto">
          <a:xfrm>
            <a:off x="7608888" y="3808413"/>
            <a:ext cx="554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2000">
                <a:solidFill>
                  <a:srgbClr val="FF0000"/>
                </a:solidFill>
                <a:ea typeface="等线" charset="0"/>
                <a:cs typeface="等线" charset="0"/>
              </a:rPr>
              <a:t>X</a:t>
            </a:r>
            <a:r>
              <a:rPr lang="en-US" altLang="zh-CN" sz="1600">
                <a:ea typeface="等线" charset="0"/>
                <a:cs typeface="等线" charset="0"/>
              </a:rPr>
              <a:t>n</a:t>
            </a:r>
            <a:endParaRPr lang="zh-CN" altLang="en-US" sz="2000">
              <a:ea typeface="等线" charset="0"/>
              <a:cs typeface="等线" charset="0"/>
            </a:endParaRPr>
          </a:p>
        </p:txBody>
      </p:sp>
      <p:sp>
        <p:nvSpPr>
          <p:cNvPr id="22627" name="文本框 18"/>
          <p:cNvSpPr txBox="1">
            <a:spLocks noChangeArrowheads="1"/>
          </p:cNvSpPr>
          <p:nvPr/>
        </p:nvSpPr>
        <p:spPr bwMode="auto">
          <a:xfrm>
            <a:off x="0" y="6519863"/>
            <a:ext cx="9144000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800">
                <a:solidFill>
                  <a:schemeClr val="bg1"/>
                </a:solidFill>
                <a:ea typeface="等线" charset="0"/>
                <a:cs typeface="等线" charset="0"/>
              </a:rPr>
              <a:t>04/04/2017     Yi Liu    DESY     EUDAQ: A common data acquisition framework                  9/14 </a:t>
            </a:r>
            <a:endParaRPr lang="zh-CN" altLang="en-US" sz="1800">
              <a:solidFill>
                <a:schemeClr val="bg1"/>
              </a:solidFill>
              <a:ea typeface="等线" charset="0"/>
              <a:cs typeface="等线" charset="0"/>
            </a:endParaRPr>
          </a:p>
        </p:txBody>
      </p:sp>
      <p:sp>
        <p:nvSpPr>
          <p:cNvPr id="22532" name="标题 1"/>
          <p:cNvSpPr>
            <a:spLocks noGrp="1"/>
          </p:cNvSpPr>
          <p:nvPr>
            <p:ph type="title"/>
          </p:nvPr>
        </p:nvSpPr>
        <p:spPr>
          <a:xfrm>
            <a:off x="5192988" y="1286001"/>
            <a:ext cx="3951012" cy="1157400"/>
          </a:xfrm>
        </p:spPr>
        <p:txBody>
          <a:bodyPr>
            <a:normAutofit/>
          </a:bodyPr>
          <a:lstStyle/>
          <a:p>
            <a:r>
              <a:rPr lang="en-US" altLang="zh-CN" sz="2800" dirty="0" smtClean="0">
                <a:latin typeface="Calibri Light" charset="0"/>
                <a:ea typeface="等线 Light" charset="0"/>
                <a:cs typeface="等线 Light" charset="0"/>
              </a:rPr>
              <a:t>Event </a:t>
            </a:r>
            <a:r>
              <a:rPr lang="en-US" altLang="zh-CN" sz="2800" dirty="0">
                <a:latin typeface="Calibri Light" charset="0"/>
                <a:ea typeface="等线 Light" charset="0"/>
                <a:cs typeface="等线 Light" charset="0"/>
              </a:rPr>
              <a:t>sync </a:t>
            </a:r>
            <a:r>
              <a:rPr lang="en-US" altLang="zh-CN" sz="2800" dirty="0" smtClean="0">
                <a:latin typeface="Calibri Light" charset="0"/>
                <a:ea typeface="等线 Light" charset="0"/>
                <a:cs typeface="等线 Light" charset="0"/>
              </a:rPr>
              <a:t/>
            </a:r>
            <a:br>
              <a:rPr lang="en-US" altLang="zh-CN" sz="2800" dirty="0" smtClean="0">
                <a:latin typeface="Calibri Light" charset="0"/>
                <a:ea typeface="等线 Light" charset="0"/>
                <a:cs typeface="等线 Light" charset="0"/>
              </a:rPr>
            </a:br>
            <a:r>
              <a:rPr lang="en-US" altLang="zh-CN" sz="2800" dirty="0" smtClean="0">
                <a:latin typeface="Calibri Light" charset="0"/>
                <a:ea typeface="等线 Light" charset="0"/>
                <a:cs typeface="等线 Light" charset="0"/>
              </a:rPr>
              <a:t>by </a:t>
            </a:r>
            <a:r>
              <a:rPr lang="en-US" altLang="zh-CN" sz="2800" dirty="0">
                <a:latin typeface="Calibri Light" charset="0"/>
                <a:ea typeface="等线 Light" charset="0"/>
                <a:cs typeface="等线 Light" charset="0"/>
              </a:rPr>
              <a:t>Timestamp-pair</a:t>
            </a:r>
            <a:endParaRPr lang="zh-CN" altLang="en-US" sz="2800" dirty="0">
              <a:latin typeface="Calibri Light" charset="0"/>
              <a:ea typeface="等线 Light" charset="0"/>
              <a:cs typeface="等线 Light" charset="0"/>
            </a:endParaRPr>
          </a:p>
        </p:txBody>
      </p:sp>
      <p:sp>
        <p:nvSpPr>
          <p:cNvPr id="45" name="Title 5"/>
          <p:cNvSpPr txBox="1">
            <a:spLocks/>
          </p:cNvSpPr>
          <p:nvPr/>
        </p:nvSpPr>
        <p:spPr>
          <a:xfrm>
            <a:off x="3874644" y="1"/>
            <a:ext cx="5164407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DAQ Software – 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Event Building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590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4127655" y="147160"/>
            <a:ext cx="4558605" cy="83304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r"/>
            <a:r>
              <a:rPr lang="en-US" sz="2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 Model for Common Beam Tests</a:t>
            </a:r>
            <a:endParaRPr lang="en-US" sz="1990" b="1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3649536" y="1897963"/>
            <a:ext cx="1824768" cy="1301805"/>
          </a:xfrm>
          <a:prstGeom prst="ellipse">
            <a:avLst/>
          </a:prstGeom>
          <a:noFill/>
          <a:ln w="36000">
            <a:solidFill>
              <a:srgbClr val="FF66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TextShape 3"/>
          <p:cNvSpPr txBox="1"/>
          <p:nvPr/>
        </p:nvSpPr>
        <p:spPr>
          <a:xfrm>
            <a:off x="3802035" y="2038592"/>
            <a:ext cx="1506381" cy="1075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4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Collector of all producers + conversion to LCIO file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Line 4"/>
          <p:cNvSpPr/>
          <p:nvPr/>
        </p:nvSpPr>
        <p:spPr>
          <a:xfrm flipV="1">
            <a:off x="2696007" y="2343798"/>
            <a:ext cx="953529" cy="442353"/>
          </a:xfrm>
          <a:prstGeom prst="line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Line 5"/>
          <p:cNvSpPr/>
          <p:nvPr/>
        </p:nvSpPr>
        <p:spPr>
          <a:xfrm flipV="1">
            <a:off x="2696006" y="2354683"/>
            <a:ext cx="945366" cy="873820"/>
          </a:xfrm>
          <a:prstGeom prst="line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Line 6"/>
          <p:cNvSpPr/>
          <p:nvPr/>
        </p:nvSpPr>
        <p:spPr>
          <a:xfrm flipV="1">
            <a:off x="2696007" y="2366003"/>
            <a:ext cx="937528" cy="1415441"/>
          </a:xfrm>
          <a:prstGeom prst="line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Line 7"/>
          <p:cNvSpPr/>
          <p:nvPr/>
        </p:nvSpPr>
        <p:spPr>
          <a:xfrm flipV="1">
            <a:off x="2696007" y="2377323"/>
            <a:ext cx="929691" cy="1957062"/>
          </a:xfrm>
          <a:prstGeom prst="line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Line 8"/>
          <p:cNvSpPr/>
          <p:nvPr/>
        </p:nvSpPr>
        <p:spPr>
          <a:xfrm>
            <a:off x="2762623" y="3007327"/>
            <a:ext cx="878749" cy="652644"/>
          </a:xfrm>
          <a:prstGeom prst="line">
            <a:avLst/>
          </a:prstGeom>
          <a:ln w="18000">
            <a:solidFill>
              <a:srgbClr val="FF3300"/>
            </a:solidFill>
            <a:custDash>
              <a:ds d="300000" sp="30000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Line 9"/>
          <p:cNvSpPr/>
          <p:nvPr/>
        </p:nvSpPr>
        <p:spPr>
          <a:xfrm>
            <a:off x="2683924" y="3270736"/>
            <a:ext cx="941774" cy="400120"/>
          </a:xfrm>
          <a:prstGeom prst="line">
            <a:avLst/>
          </a:prstGeom>
          <a:ln w="18000">
            <a:solidFill>
              <a:srgbClr val="FF3300"/>
            </a:solidFill>
            <a:custDash>
              <a:ds d="300000" sp="30000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Line 10"/>
          <p:cNvSpPr/>
          <p:nvPr/>
        </p:nvSpPr>
        <p:spPr>
          <a:xfrm>
            <a:off x="2680006" y="3744436"/>
            <a:ext cx="969857" cy="811125"/>
          </a:xfrm>
          <a:prstGeom prst="line">
            <a:avLst/>
          </a:prstGeom>
          <a:ln w="18000">
            <a:solidFill>
              <a:srgbClr val="FF3300"/>
            </a:solidFill>
            <a:custDash>
              <a:ds d="300000" sp="30000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178" name="Line 11"/>
          <p:cNvCxnSpPr/>
          <p:nvPr/>
        </p:nvCxnSpPr>
        <p:spPr>
          <a:xfrm flipH="1" flipV="1">
            <a:off x="705024" y="5013588"/>
            <a:ext cx="1535117" cy="43974"/>
          </a:xfrm>
          <a:prstGeom prst="curvedConnector3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179" name="Line 12"/>
          <p:cNvCxnSpPr/>
          <p:nvPr/>
        </p:nvCxnSpPr>
        <p:spPr>
          <a:xfrm flipH="1" flipV="1">
            <a:off x="705024" y="4360508"/>
            <a:ext cx="1535117" cy="43974"/>
          </a:xfrm>
          <a:prstGeom prst="curvedConnector3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180" name="Line 13"/>
          <p:cNvCxnSpPr/>
          <p:nvPr/>
        </p:nvCxnSpPr>
        <p:spPr>
          <a:xfrm flipH="1" flipV="1">
            <a:off x="705024" y="3663890"/>
            <a:ext cx="1535117" cy="43974"/>
          </a:xfrm>
          <a:prstGeom prst="curvedConnector3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181" name="Line 14"/>
          <p:cNvCxnSpPr/>
          <p:nvPr/>
        </p:nvCxnSpPr>
        <p:spPr>
          <a:xfrm flipH="1">
            <a:off x="705024" y="2967272"/>
            <a:ext cx="1535117" cy="435"/>
          </a:xfrm>
          <a:prstGeom prst="curvedConnector3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182" name="CustomShape 15"/>
          <p:cNvSpPr/>
          <p:nvPr/>
        </p:nvSpPr>
        <p:spPr>
          <a:xfrm>
            <a:off x="248832" y="2524919"/>
            <a:ext cx="912384" cy="44235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Detector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CustomShape 16"/>
          <p:cNvSpPr/>
          <p:nvPr/>
        </p:nvSpPr>
        <p:spPr>
          <a:xfrm>
            <a:off x="248832" y="3221537"/>
            <a:ext cx="912384" cy="44235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Detector 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17"/>
          <p:cNvSpPr/>
          <p:nvPr/>
        </p:nvSpPr>
        <p:spPr>
          <a:xfrm>
            <a:off x="248832" y="4571235"/>
            <a:ext cx="912384" cy="44235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Detector 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CustomShape 18"/>
          <p:cNvSpPr/>
          <p:nvPr/>
        </p:nvSpPr>
        <p:spPr>
          <a:xfrm>
            <a:off x="248832" y="3918155"/>
            <a:ext cx="912384" cy="442353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6" name="CustomShape 19"/>
          <p:cNvSpPr/>
          <p:nvPr/>
        </p:nvSpPr>
        <p:spPr>
          <a:xfrm>
            <a:off x="1783623" y="2524919"/>
            <a:ext cx="912384" cy="442353"/>
          </a:xfrm>
          <a:prstGeom prst="rect">
            <a:avLst/>
          </a:prstGeom>
          <a:solidFill>
            <a:srgbClr val="FFFFFF"/>
          </a:solidFill>
          <a:ln w="36000">
            <a:solidFill>
              <a:srgbClr val="FF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14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  <a:ea typeface="MS Gothic"/>
              </a:rPr>
              <a:t>Producer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7" name="CustomShape 20"/>
          <p:cNvSpPr/>
          <p:nvPr/>
        </p:nvSpPr>
        <p:spPr>
          <a:xfrm>
            <a:off x="1783623" y="3265076"/>
            <a:ext cx="912384" cy="442353"/>
          </a:xfrm>
          <a:prstGeom prst="rect">
            <a:avLst/>
          </a:prstGeom>
          <a:solidFill>
            <a:srgbClr val="FFFFFF"/>
          </a:solidFill>
          <a:ln w="36000">
            <a:solidFill>
              <a:srgbClr val="FF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14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Producer 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8" name="CustomShape 21"/>
          <p:cNvSpPr/>
          <p:nvPr/>
        </p:nvSpPr>
        <p:spPr>
          <a:xfrm>
            <a:off x="1783623" y="3961694"/>
            <a:ext cx="912384" cy="442353"/>
          </a:xfrm>
          <a:prstGeom prst="rect">
            <a:avLst/>
          </a:prstGeom>
          <a:solidFill>
            <a:srgbClr val="FFFFFF"/>
          </a:solidFill>
          <a:ln w="36000">
            <a:solidFill>
              <a:srgbClr val="FF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14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...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22"/>
          <p:cNvSpPr/>
          <p:nvPr/>
        </p:nvSpPr>
        <p:spPr>
          <a:xfrm>
            <a:off x="1783623" y="4614773"/>
            <a:ext cx="912384" cy="442353"/>
          </a:xfrm>
          <a:prstGeom prst="rect">
            <a:avLst/>
          </a:prstGeom>
          <a:solidFill>
            <a:srgbClr val="FFFFFF"/>
          </a:solidFill>
          <a:ln w="36000">
            <a:solidFill>
              <a:srgbClr val="FF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14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Producer 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23"/>
          <p:cNvSpPr/>
          <p:nvPr/>
        </p:nvSpPr>
        <p:spPr>
          <a:xfrm>
            <a:off x="967245" y="5616162"/>
            <a:ext cx="1189299" cy="929985"/>
          </a:xfrm>
          <a:prstGeom prst="rect">
            <a:avLst/>
          </a:prstGeom>
          <a:solidFill>
            <a:srgbClr val="FF6600"/>
          </a:solidFill>
          <a:ln w="36000">
            <a:solidFill>
              <a:srgbClr val="FF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 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RunControl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+Logger</a:t>
            </a:r>
            <a:r>
              <a:rPr lang="en-US" sz="14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Line 24"/>
          <p:cNvSpPr/>
          <p:nvPr/>
        </p:nvSpPr>
        <p:spPr>
          <a:xfrm>
            <a:off x="1560915" y="2771783"/>
            <a:ext cx="248832" cy="0"/>
          </a:xfrm>
          <a:prstGeom prst="line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Line 25"/>
          <p:cNvSpPr/>
          <p:nvPr/>
        </p:nvSpPr>
        <p:spPr>
          <a:xfrm>
            <a:off x="1552751" y="3439231"/>
            <a:ext cx="248832" cy="0"/>
          </a:xfrm>
          <a:prstGeom prst="line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Line 26"/>
          <p:cNvSpPr/>
          <p:nvPr/>
        </p:nvSpPr>
        <p:spPr>
          <a:xfrm>
            <a:off x="1544587" y="4179387"/>
            <a:ext cx="248832" cy="0"/>
          </a:xfrm>
          <a:prstGeom prst="line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4" name="Line 27"/>
          <p:cNvSpPr/>
          <p:nvPr/>
        </p:nvSpPr>
        <p:spPr>
          <a:xfrm flipV="1">
            <a:off x="5474304" y="2514470"/>
            <a:ext cx="1078272" cy="97527"/>
          </a:xfrm>
          <a:prstGeom prst="line">
            <a:avLst/>
          </a:prstGeom>
          <a:ln w="36000">
            <a:solidFill>
              <a:srgbClr val="006699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195" name="Line 28"/>
          <p:cNvCxnSpPr>
            <a:endCxn id="190" idx="3"/>
          </p:cNvCxnSpPr>
          <p:nvPr/>
        </p:nvCxnSpPr>
        <p:spPr>
          <a:xfrm flipH="1">
            <a:off x="2156544" y="3308614"/>
            <a:ext cx="2376313" cy="2772976"/>
          </a:xfrm>
          <a:prstGeom prst="bentConnector3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</p:cxnSp>
      <p:sp>
        <p:nvSpPr>
          <p:cNvPr id="196" name="CustomShape 29"/>
          <p:cNvSpPr/>
          <p:nvPr/>
        </p:nvSpPr>
        <p:spPr>
          <a:xfrm>
            <a:off x="3649863" y="4205946"/>
            <a:ext cx="1824768" cy="972218"/>
          </a:xfrm>
          <a:prstGeom prst="ellipse">
            <a:avLst/>
          </a:prstGeom>
          <a:solidFill>
            <a:srgbClr val="FFFFFF"/>
          </a:solidFill>
          <a:ln w="36000">
            <a:solidFill>
              <a:srgbClr val="FF66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7" name="TextShape 30"/>
          <p:cNvSpPr txBox="1"/>
          <p:nvPr/>
        </p:nvSpPr>
        <p:spPr>
          <a:xfrm>
            <a:off x="3649863" y="4293023"/>
            <a:ext cx="1824768" cy="92867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4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Collector Producer X, file format 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CustomShape 31"/>
          <p:cNvSpPr/>
          <p:nvPr/>
        </p:nvSpPr>
        <p:spPr>
          <a:xfrm>
            <a:off x="3649863" y="3422250"/>
            <a:ext cx="1824768" cy="609541"/>
          </a:xfrm>
          <a:prstGeom prst="ellipse">
            <a:avLst/>
          </a:prstGeom>
          <a:solidFill>
            <a:srgbClr val="FFFFFF"/>
          </a:solidFill>
          <a:ln w="36000">
            <a:solidFill>
              <a:srgbClr val="FF6600"/>
            </a:solidFill>
            <a:custDash>
              <a:ds d="100000" sp="1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TextShape 32"/>
          <p:cNvSpPr txBox="1"/>
          <p:nvPr/>
        </p:nvSpPr>
        <p:spPr>
          <a:xfrm>
            <a:off x="3649863" y="3560268"/>
            <a:ext cx="1824768" cy="35135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4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...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0" name="TextShape 33"/>
          <p:cNvSpPr txBox="1"/>
          <p:nvPr/>
        </p:nvSpPr>
        <p:spPr>
          <a:xfrm>
            <a:off x="2584653" y="5176422"/>
            <a:ext cx="1728435" cy="70619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RawDataEvents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3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(TS &amp;/or trigger ID)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1" name="Line 34"/>
          <p:cNvSpPr/>
          <p:nvPr/>
        </p:nvSpPr>
        <p:spPr>
          <a:xfrm>
            <a:off x="1560915" y="2771783"/>
            <a:ext cx="15021" cy="2844379"/>
          </a:xfrm>
          <a:prstGeom prst="line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2" name="Line 35"/>
          <p:cNvSpPr/>
          <p:nvPr/>
        </p:nvSpPr>
        <p:spPr>
          <a:xfrm>
            <a:off x="1552751" y="4861638"/>
            <a:ext cx="248832" cy="0"/>
          </a:xfrm>
          <a:prstGeom prst="line">
            <a:avLst/>
          </a:prstGeom>
          <a:ln w="36000">
            <a:solidFill>
              <a:srgbClr val="FF33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TextShape 36"/>
          <p:cNvSpPr txBox="1"/>
          <p:nvPr/>
        </p:nvSpPr>
        <p:spPr>
          <a:xfrm>
            <a:off x="5557248" y="2059056"/>
            <a:ext cx="995328" cy="49329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1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LCIO objects,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1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built events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CustomShape 37"/>
          <p:cNvSpPr/>
          <p:nvPr/>
        </p:nvSpPr>
        <p:spPr>
          <a:xfrm>
            <a:off x="6469632" y="1894480"/>
            <a:ext cx="2405376" cy="2016710"/>
          </a:xfrm>
          <a:custGeom>
            <a:avLst/>
            <a:gdLst/>
            <a:ahLst/>
            <a:cxnLst/>
            <a:rect l="0" t="0" r="r" b="b"/>
            <a:pathLst>
              <a:path w="7368" h="4634">
                <a:moveTo>
                  <a:pt x="772" y="0"/>
                </a:moveTo>
                <a:cubicBezTo>
                  <a:pt x="386" y="0"/>
                  <a:pt x="0" y="386"/>
                  <a:pt x="0" y="772"/>
                </a:cubicBezTo>
                <a:lnTo>
                  <a:pt x="0" y="3860"/>
                </a:lnTo>
                <a:cubicBezTo>
                  <a:pt x="0" y="4246"/>
                  <a:pt x="386" y="4633"/>
                  <a:pt x="772" y="4633"/>
                </a:cubicBezTo>
                <a:lnTo>
                  <a:pt x="6594" y="4633"/>
                </a:lnTo>
                <a:cubicBezTo>
                  <a:pt x="6980" y="4633"/>
                  <a:pt x="7367" y="4246"/>
                  <a:pt x="7367" y="3860"/>
                </a:cubicBezTo>
                <a:lnTo>
                  <a:pt x="7367" y="772"/>
                </a:lnTo>
                <a:cubicBezTo>
                  <a:pt x="7367" y="386"/>
                  <a:pt x="6980" y="0"/>
                  <a:pt x="6594" y="0"/>
                </a:cubicBezTo>
                <a:lnTo>
                  <a:pt x="772" y="0"/>
                </a:lnTo>
              </a:path>
            </a:pathLst>
          </a:custGeom>
          <a:solidFill>
            <a:srgbClr val="0033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Analysis module for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common DQ 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CustomShape 38"/>
          <p:cNvSpPr/>
          <p:nvPr/>
        </p:nvSpPr>
        <p:spPr>
          <a:xfrm>
            <a:off x="6469632" y="4933476"/>
            <a:ext cx="2405376" cy="349180"/>
          </a:xfrm>
          <a:custGeom>
            <a:avLst/>
            <a:gdLst/>
            <a:ahLst/>
            <a:cxnLst/>
            <a:rect l="0" t="0" r="r" b="b"/>
            <a:pathLst>
              <a:path w="7368" h="804">
                <a:moveTo>
                  <a:pt x="133" y="0"/>
                </a:moveTo>
                <a:cubicBezTo>
                  <a:pt x="66" y="0"/>
                  <a:pt x="0" y="66"/>
                  <a:pt x="0" y="133"/>
                </a:cubicBezTo>
                <a:lnTo>
                  <a:pt x="0" y="669"/>
                </a:lnTo>
                <a:cubicBezTo>
                  <a:pt x="0" y="736"/>
                  <a:pt x="66" y="803"/>
                  <a:pt x="133" y="803"/>
                </a:cubicBezTo>
                <a:lnTo>
                  <a:pt x="7233" y="803"/>
                </a:lnTo>
                <a:cubicBezTo>
                  <a:pt x="7300" y="803"/>
                  <a:pt x="7367" y="736"/>
                  <a:pt x="7367" y="669"/>
                </a:cubicBezTo>
                <a:lnTo>
                  <a:pt x="7367" y="133"/>
                </a:lnTo>
                <a:cubicBezTo>
                  <a:pt x="7367" y="66"/>
                  <a:pt x="7300" y="0"/>
                  <a:pt x="7233" y="0"/>
                </a:cubicBezTo>
                <a:lnTo>
                  <a:pt x="133" y="0"/>
                </a:lnTo>
              </a:path>
            </a:pathLst>
          </a:custGeom>
          <a:solidFill>
            <a:srgbClr val="0033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...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6" name="CustomShape 39"/>
          <p:cNvSpPr/>
          <p:nvPr/>
        </p:nvSpPr>
        <p:spPr>
          <a:xfrm>
            <a:off x="6469632" y="3954728"/>
            <a:ext cx="2405376" cy="931727"/>
          </a:xfrm>
          <a:custGeom>
            <a:avLst/>
            <a:gdLst/>
            <a:ahLst/>
            <a:cxnLst/>
            <a:rect l="0" t="0" r="r" b="b"/>
            <a:pathLst>
              <a:path w="7368" h="2142">
                <a:moveTo>
                  <a:pt x="356" y="0"/>
                </a:moveTo>
                <a:cubicBezTo>
                  <a:pt x="178" y="0"/>
                  <a:pt x="0" y="178"/>
                  <a:pt x="0" y="356"/>
                </a:cubicBezTo>
                <a:lnTo>
                  <a:pt x="0" y="1784"/>
                </a:lnTo>
                <a:cubicBezTo>
                  <a:pt x="0" y="1962"/>
                  <a:pt x="178" y="2141"/>
                  <a:pt x="356" y="2141"/>
                </a:cubicBezTo>
                <a:lnTo>
                  <a:pt x="7010" y="2141"/>
                </a:lnTo>
                <a:cubicBezTo>
                  <a:pt x="7188" y="2141"/>
                  <a:pt x="7367" y="1962"/>
                  <a:pt x="7367" y="1784"/>
                </a:cubicBezTo>
                <a:lnTo>
                  <a:pt x="7367" y="356"/>
                </a:lnTo>
                <a:cubicBezTo>
                  <a:pt x="7367" y="178"/>
                  <a:pt x="7188" y="0"/>
                  <a:pt x="7010" y="0"/>
                </a:cubicBezTo>
                <a:lnTo>
                  <a:pt x="356" y="0"/>
                </a:lnTo>
              </a:path>
            </a:pathLst>
          </a:custGeom>
          <a:solidFill>
            <a:srgbClr val="0033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Analysis module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common DQ 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7" name="Line 40"/>
          <p:cNvSpPr/>
          <p:nvPr/>
        </p:nvSpPr>
        <p:spPr>
          <a:xfrm>
            <a:off x="5474304" y="2611996"/>
            <a:ext cx="995328" cy="1548234"/>
          </a:xfrm>
          <a:prstGeom prst="line">
            <a:avLst/>
          </a:prstGeom>
          <a:ln w="36000">
            <a:solidFill>
              <a:srgbClr val="006699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TextShape 41"/>
          <p:cNvSpPr txBox="1"/>
          <p:nvPr/>
        </p:nvSpPr>
        <p:spPr>
          <a:xfrm>
            <a:off x="5557248" y="4049642"/>
            <a:ext cx="497664" cy="30128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1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...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Line 42"/>
          <p:cNvSpPr/>
          <p:nvPr/>
        </p:nvSpPr>
        <p:spPr>
          <a:xfrm>
            <a:off x="5466140" y="3611643"/>
            <a:ext cx="1003492" cy="1321833"/>
          </a:xfrm>
          <a:prstGeom prst="line">
            <a:avLst/>
          </a:prstGeom>
          <a:ln w="36000">
            <a:solidFill>
              <a:srgbClr val="006699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43"/>
          <p:cNvSpPr/>
          <p:nvPr/>
        </p:nvSpPr>
        <p:spPr>
          <a:xfrm>
            <a:off x="6469632" y="5324889"/>
            <a:ext cx="2405376" cy="715340"/>
          </a:xfrm>
          <a:custGeom>
            <a:avLst/>
            <a:gdLst/>
            <a:ahLst/>
            <a:cxnLst/>
            <a:rect l="0" t="0" r="r" b="b"/>
            <a:pathLst>
              <a:path w="7368" h="1645">
                <a:moveTo>
                  <a:pt x="274" y="0"/>
                </a:moveTo>
                <a:cubicBezTo>
                  <a:pt x="137" y="0"/>
                  <a:pt x="0" y="137"/>
                  <a:pt x="0" y="274"/>
                </a:cubicBezTo>
                <a:lnTo>
                  <a:pt x="0" y="1370"/>
                </a:lnTo>
                <a:cubicBezTo>
                  <a:pt x="0" y="1507"/>
                  <a:pt x="137" y="1644"/>
                  <a:pt x="274" y="1644"/>
                </a:cubicBezTo>
                <a:lnTo>
                  <a:pt x="7093" y="1644"/>
                </a:lnTo>
                <a:cubicBezTo>
                  <a:pt x="7230" y="1644"/>
                  <a:pt x="7367" y="1507"/>
                  <a:pt x="7367" y="1370"/>
                </a:cubicBezTo>
                <a:lnTo>
                  <a:pt x="7367" y="274"/>
                </a:lnTo>
                <a:cubicBezTo>
                  <a:pt x="7367" y="137"/>
                  <a:pt x="7230" y="0"/>
                  <a:pt x="7093" y="0"/>
                </a:cubicBezTo>
                <a:lnTo>
                  <a:pt x="274" y="0"/>
                </a:lnTo>
              </a:path>
            </a:pathLst>
          </a:custGeom>
          <a:solidFill>
            <a:srgbClr val="0033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Analysis module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detector X DQ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Line 44"/>
          <p:cNvSpPr/>
          <p:nvPr/>
        </p:nvSpPr>
        <p:spPr>
          <a:xfrm>
            <a:off x="5457976" y="4575589"/>
            <a:ext cx="1011656" cy="1132875"/>
          </a:xfrm>
          <a:prstGeom prst="line">
            <a:avLst/>
          </a:prstGeom>
          <a:ln w="36000">
            <a:solidFill>
              <a:srgbClr val="006699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TextShape 45"/>
          <p:cNvSpPr txBox="1"/>
          <p:nvPr/>
        </p:nvSpPr>
        <p:spPr>
          <a:xfrm>
            <a:off x="5391360" y="4823759"/>
            <a:ext cx="995328" cy="87730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1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Events of detector X saved in format 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CustomShape 46"/>
          <p:cNvSpPr/>
          <p:nvPr/>
        </p:nvSpPr>
        <p:spPr>
          <a:xfrm rot="16200000">
            <a:off x="5944324" y="5597853"/>
            <a:ext cx="221176" cy="1327104"/>
          </a:xfrm>
          <a:custGeom>
            <a:avLst/>
            <a:gdLst/>
            <a:ahLst/>
            <a:cxnLst/>
            <a:rect l="0" t="0" r="r" b="b"/>
            <a:pathLst>
              <a:path w="510" h="4066">
                <a:moveTo>
                  <a:pt x="509" y="0"/>
                </a:moveTo>
                <a:cubicBezTo>
                  <a:pt x="381" y="0"/>
                  <a:pt x="254" y="169"/>
                  <a:pt x="254" y="338"/>
                </a:cubicBezTo>
                <a:lnTo>
                  <a:pt x="254" y="1693"/>
                </a:lnTo>
                <a:cubicBezTo>
                  <a:pt x="254" y="1863"/>
                  <a:pt x="127" y="2032"/>
                  <a:pt x="0" y="2032"/>
                </a:cubicBezTo>
                <a:cubicBezTo>
                  <a:pt x="127" y="2032"/>
                  <a:pt x="254" y="2201"/>
                  <a:pt x="254" y="2371"/>
                </a:cubicBezTo>
                <a:lnTo>
                  <a:pt x="254" y="3726"/>
                </a:lnTo>
                <a:cubicBezTo>
                  <a:pt x="254" y="3895"/>
                  <a:pt x="381" y="4065"/>
                  <a:pt x="509" y="4065"/>
                </a:cubicBezTo>
              </a:path>
            </a:pathLst>
          </a:custGeom>
          <a:noFill/>
          <a:ln w="18000">
            <a:solidFill>
              <a:srgbClr val="0066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4" name="TextShape 47"/>
          <p:cNvSpPr txBox="1"/>
          <p:nvPr/>
        </p:nvSpPr>
        <p:spPr>
          <a:xfrm>
            <a:off x="5059584" y="6439478"/>
            <a:ext cx="2405376" cy="264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9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 2 – DQM4HEP interface (to be done)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CustomShape 48"/>
          <p:cNvSpPr/>
          <p:nvPr/>
        </p:nvSpPr>
        <p:spPr>
          <a:xfrm rot="5400000">
            <a:off x="3187037" y="-140692"/>
            <a:ext cx="387494" cy="3855263"/>
          </a:xfrm>
          <a:custGeom>
            <a:avLst/>
            <a:gdLst/>
            <a:ahLst/>
            <a:cxnLst/>
            <a:rect l="0" t="0" r="r" b="b"/>
            <a:pathLst>
              <a:path w="892" h="11808">
                <a:moveTo>
                  <a:pt x="891" y="0"/>
                </a:moveTo>
                <a:cubicBezTo>
                  <a:pt x="668" y="0"/>
                  <a:pt x="445" y="491"/>
                  <a:pt x="445" y="983"/>
                </a:cubicBezTo>
                <a:lnTo>
                  <a:pt x="445" y="4919"/>
                </a:lnTo>
                <a:cubicBezTo>
                  <a:pt x="445" y="5411"/>
                  <a:pt x="222" y="5903"/>
                  <a:pt x="0" y="5903"/>
                </a:cubicBezTo>
                <a:cubicBezTo>
                  <a:pt x="222" y="5903"/>
                  <a:pt x="445" y="6395"/>
                  <a:pt x="445" y="6887"/>
                </a:cubicBezTo>
                <a:lnTo>
                  <a:pt x="445" y="10823"/>
                </a:lnTo>
                <a:cubicBezTo>
                  <a:pt x="445" y="11315"/>
                  <a:pt x="668" y="11807"/>
                  <a:pt x="891" y="11807"/>
                </a:cubicBezTo>
              </a:path>
            </a:pathLst>
          </a:custGeom>
          <a:noFill/>
          <a:ln w="36000">
            <a:solidFill>
              <a:srgbClr val="FF33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TextShape 49"/>
          <p:cNvSpPr txBox="1"/>
          <p:nvPr/>
        </p:nvSpPr>
        <p:spPr>
          <a:xfrm>
            <a:off x="2903040" y="1217890"/>
            <a:ext cx="1078272" cy="3857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600" b="1" strike="noStrike" spc="-1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 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50"/>
          <p:cNvSpPr/>
          <p:nvPr/>
        </p:nvSpPr>
        <p:spPr>
          <a:xfrm rot="5400000">
            <a:off x="543279" y="1196861"/>
            <a:ext cx="387494" cy="1180156"/>
          </a:xfrm>
          <a:custGeom>
            <a:avLst/>
            <a:gdLst/>
            <a:ahLst/>
            <a:cxnLst/>
            <a:rect l="0" t="0" r="r" b="b"/>
            <a:pathLst>
              <a:path w="892" h="3615">
                <a:moveTo>
                  <a:pt x="891" y="0"/>
                </a:moveTo>
                <a:cubicBezTo>
                  <a:pt x="668" y="0"/>
                  <a:pt x="445" y="150"/>
                  <a:pt x="445" y="301"/>
                </a:cubicBezTo>
                <a:lnTo>
                  <a:pt x="445" y="1506"/>
                </a:lnTo>
                <a:cubicBezTo>
                  <a:pt x="445" y="1656"/>
                  <a:pt x="222" y="1807"/>
                  <a:pt x="0" y="1807"/>
                </a:cubicBezTo>
                <a:cubicBezTo>
                  <a:pt x="222" y="1807"/>
                  <a:pt x="445" y="1958"/>
                  <a:pt x="445" y="2108"/>
                </a:cubicBezTo>
                <a:lnTo>
                  <a:pt x="445" y="3313"/>
                </a:lnTo>
                <a:cubicBezTo>
                  <a:pt x="445" y="3464"/>
                  <a:pt x="668" y="3614"/>
                  <a:pt x="891" y="3614"/>
                </a:cubicBezTo>
              </a:path>
            </a:pathLst>
          </a:custGeom>
          <a:noFill/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TextShape 51"/>
          <p:cNvSpPr txBox="1"/>
          <p:nvPr/>
        </p:nvSpPr>
        <p:spPr>
          <a:xfrm>
            <a:off x="0" y="1197426"/>
            <a:ext cx="1990656" cy="41927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Devices under test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CustomShape 52"/>
          <p:cNvSpPr/>
          <p:nvPr/>
        </p:nvSpPr>
        <p:spPr>
          <a:xfrm rot="5400000">
            <a:off x="7026300" y="41632"/>
            <a:ext cx="387494" cy="3491485"/>
          </a:xfrm>
          <a:custGeom>
            <a:avLst/>
            <a:gdLst/>
            <a:ahLst/>
            <a:cxnLst/>
            <a:rect l="0" t="0" r="r" b="b"/>
            <a:pathLst>
              <a:path w="892" h="10694">
                <a:moveTo>
                  <a:pt x="891" y="0"/>
                </a:moveTo>
                <a:cubicBezTo>
                  <a:pt x="668" y="0"/>
                  <a:pt x="445" y="445"/>
                  <a:pt x="445" y="891"/>
                </a:cubicBezTo>
                <a:lnTo>
                  <a:pt x="445" y="4455"/>
                </a:lnTo>
                <a:cubicBezTo>
                  <a:pt x="445" y="4900"/>
                  <a:pt x="222" y="5346"/>
                  <a:pt x="0" y="5346"/>
                </a:cubicBezTo>
                <a:cubicBezTo>
                  <a:pt x="222" y="5346"/>
                  <a:pt x="445" y="5792"/>
                  <a:pt x="445" y="6237"/>
                </a:cubicBezTo>
                <a:lnTo>
                  <a:pt x="445" y="9801"/>
                </a:lnTo>
                <a:cubicBezTo>
                  <a:pt x="445" y="10247"/>
                  <a:pt x="668" y="10693"/>
                  <a:pt x="891" y="10693"/>
                </a:cubicBezTo>
              </a:path>
            </a:pathLst>
          </a:custGeom>
          <a:noFill/>
          <a:ln w="36000">
            <a:solidFill>
              <a:srgbClr val="00008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0" name="TextShape 53"/>
          <p:cNvSpPr txBox="1"/>
          <p:nvPr/>
        </p:nvSpPr>
        <p:spPr>
          <a:xfrm>
            <a:off x="6756343" y="1217890"/>
            <a:ext cx="1360919" cy="38575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600" b="1" strike="noStrike" spc="-1" dirty="0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DQM4HEP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1" name="Picture 220"/>
          <p:cNvPicPr/>
          <p:nvPr/>
        </p:nvPicPr>
        <p:blipFill>
          <a:blip r:embed="rId2"/>
          <a:stretch/>
        </p:blipFill>
        <p:spPr>
          <a:xfrm>
            <a:off x="6496409" y="2611997"/>
            <a:ext cx="1265059" cy="1105881"/>
          </a:xfrm>
          <a:prstGeom prst="rect">
            <a:avLst/>
          </a:prstGeom>
          <a:ln>
            <a:noFill/>
          </a:ln>
        </p:spPr>
      </p:pic>
      <p:sp>
        <p:nvSpPr>
          <p:cNvPr id="222" name="TextShape 54"/>
          <p:cNvSpPr txBox="1"/>
          <p:nvPr/>
        </p:nvSpPr>
        <p:spPr>
          <a:xfrm>
            <a:off x="7681137" y="2611997"/>
            <a:ext cx="1244160" cy="114985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1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vs telescope spatial correlations using common (time) events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523655" y="6309220"/>
            <a:ext cx="1408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Adrian </a:t>
            </a:r>
            <a:r>
              <a:rPr lang="en-US" dirty="0" err="1" smtClean="0"/>
              <a:t>Irles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425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Using DQM4HEP framework from IN2P3</a:t>
            </a:r>
          </a:p>
          <a:p>
            <a:r>
              <a:rPr lang="en-US" sz="3200" dirty="0" smtClean="0"/>
              <a:t>Interface to EUDAQ based system underway</a:t>
            </a:r>
          </a:p>
          <a:p>
            <a:pPr lvl="1"/>
            <a:r>
              <a:rPr lang="en-US" sz="2900" dirty="0" smtClean="0"/>
              <a:t>Reading from files already works</a:t>
            </a:r>
          </a:p>
          <a:p>
            <a:pPr lvl="1"/>
            <a:r>
              <a:rPr lang="en-US" sz="2900" dirty="0" smtClean="0"/>
              <a:t>Providing method for serialization of event data being developed</a:t>
            </a:r>
          </a:p>
          <a:p>
            <a:pPr lvl="2"/>
            <a:r>
              <a:rPr lang="en-US" sz="2600" dirty="0" smtClean="0"/>
              <a:t>Will allow true online monitoring</a:t>
            </a:r>
          </a:p>
          <a:p>
            <a:pPr lvl="1"/>
            <a:r>
              <a:rPr lang="en-US" sz="2900" dirty="0" smtClean="0"/>
              <a:t>Integration with EUDAQ run control underway </a:t>
            </a:r>
          </a:p>
          <a:p>
            <a:r>
              <a:rPr lang="en-US" sz="3200" dirty="0" smtClean="0"/>
              <a:t>DQM4HEP can also be used for environmental </a:t>
            </a:r>
            <a:r>
              <a:rPr lang="en-US" sz="3200" dirty="0"/>
              <a:t>parameter monitoring for DESY test beam </a:t>
            </a:r>
            <a:r>
              <a:rPr lang="en-US" sz="3200" dirty="0" smtClean="0"/>
              <a:t>areas </a:t>
            </a:r>
          </a:p>
          <a:p>
            <a:pPr lvl="1"/>
            <a:r>
              <a:rPr lang="en-US" sz="2900" dirty="0" smtClean="0"/>
              <a:t>See </a:t>
            </a:r>
            <a:r>
              <a:rPr lang="en-US" sz="2800" dirty="0" smtClean="0"/>
              <a:t>WP15.3.2</a:t>
            </a:r>
            <a:r>
              <a:rPr lang="en-US" sz="2900" dirty="0" smtClean="0"/>
              <a:t> </a:t>
            </a:r>
            <a:endParaRPr lang="en-US" sz="2900" dirty="0"/>
          </a:p>
          <a:p>
            <a:endParaRPr lang="en-US" sz="3200" dirty="0" smtClean="0"/>
          </a:p>
          <a:p>
            <a:pPr lvl="1"/>
            <a:endParaRPr lang="en-US" sz="2900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7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Quality Monitoring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69753" y="5922659"/>
            <a:ext cx="4044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Tom Coates. </a:t>
            </a:r>
            <a:r>
              <a:rPr lang="en-US" dirty="0" err="1" smtClean="0"/>
              <a:t>Remi</a:t>
            </a:r>
            <a:r>
              <a:rPr lang="en-US" dirty="0" smtClean="0"/>
              <a:t> </a:t>
            </a:r>
            <a:r>
              <a:rPr lang="en-US" dirty="0" err="1" smtClean="0"/>
              <a:t>Ete</a:t>
            </a:r>
            <a:r>
              <a:rPr lang="en-US" dirty="0" smtClean="0"/>
              <a:t>,  Antoine </a:t>
            </a:r>
            <a:r>
              <a:rPr lang="en-US" dirty="0" err="1" smtClean="0"/>
              <a:t>Pingault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938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3983788" y="103319"/>
            <a:ext cx="4827931" cy="7656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GB" sz="2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CALICE AHCAL / AIDA Beam-telescope combined beam-test</a:t>
            </a:r>
            <a:endParaRPr lang="en" sz="2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9" name="Picture 178"/>
          <p:cNvPicPr/>
          <p:nvPr/>
        </p:nvPicPr>
        <p:blipFill>
          <a:blip r:embed="rId2"/>
          <a:srcRect t="17255" r="17187" b="17255"/>
          <a:stretch/>
        </p:blipFill>
        <p:spPr>
          <a:xfrm>
            <a:off x="-43200" y="1160352"/>
            <a:ext cx="9189000" cy="5669280"/>
          </a:xfrm>
          <a:prstGeom prst="rect">
            <a:avLst/>
          </a:prstGeom>
          <a:ln>
            <a:noFill/>
          </a:ln>
        </p:spPr>
      </p:pic>
      <p:sp>
        <p:nvSpPr>
          <p:cNvPr id="180" name="CustomShape 2"/>
          <p:cNvSpPr/>
          <p:nvPr/>
        </p:nvSpPr>
        <p:spPr>
          <a:xfrm>
            <a:off x="2710080" y="3050640"/>
            <a:ext cx="878400" cy="712080"/>
          </a:xfrm>
          <a:prstGeom prst="rect">
            <a:avLst/>
          </a:prstGeom>
          <a:solidFill>
            <a:srgbClr val="FFFF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KLAUS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box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3649579" y="962526"/>
            <a:ext cx="895684" cy="1136316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668211" y="935789"/>
            <a:ext cx="868947" cy="2152316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632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Shape 1"/>
          <p:cNvSpPr txBox="1"/>
          <p:nvPr/>
        </p:nvSpPr>
        <p:spPr>
          <a:xfrm>
            <a:off x="3916946" y="103320"/>
            <a:ext cx="4894773" cy="92604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GB" sz="2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CALICE AHCAL / AIDA Beam-telescope combined beam-test</a:t>
            </a:r>
            <a:endParaRPr lang="en" sz="2400" b="1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TextShape 2"/>
          <p:cNvSpPr txBox="1"/>
          <p:nvPr/>
        </p:nvSpPr>
        <p:spPr>
          <a:xfrm>
            <a:off x="282240" y="1218024"/>
            <a:ext cx="8520120" cy="3977640"/>
          </a:xfrm>
          <a:prstGeom prst="rect">
            <a:avLst/>
          </a:prstGeom>
          <a:noFill/>
          <a:ln>
            <a:noFill/>
          </a:ln>
        </p:spPr>
        <p:txBody>
          <a:bodyPr lIns="0" tIns="10080" rIns="0" bIns="0"/>
          <a:lstStyle/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 Synchronizations: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Readout cycle(ROC)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TimesStamps(TS)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EUDET Trigger Logic Unit (TLU): TrigID (+TS)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(CCC+LDA+DIFs): TrigID+ROC+TS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Telescope: Event# (~TrigID)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Mini-TLU (BIF): 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CCCC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Klaus: ROC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CustomShape 3"/>
          <p:cNvSpPr/>
          <p:nvPr/>
        </p:nvSpPr>
        <p:spPr>
          <a:xfrm>
            <a:off x="4742640" y="558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35" name="CustomShape 4"/>
          <p:cNvSpPr/>
          <p:nvPr/>
        </p:nvSpPr>
        <p:spPr>
          <a:xfrm>
            <a:off x="4670640" y="5652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36" name="CustomShape 5"/>
          <p:cNvSpPr/>
          <p:nvPr/>
        </p:nvSpPr>
        <p:spPr>
          <a:xfrm>
            <a:off x="4598640" y="5724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37" name="CustomShape 6"/>
          <p:cNvSpPr/>
          <p:nvPr/>
        </p:nvSpPr>
        <p:spPr>
          <a:xfrm>
            <a:off x="4526640" y="5796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38" name="CustomShape 7"/>
          <p:cNvSpPr/>
          <p:nvPr/>
        </p:nvSpPr>
        <p:spPr>
          <a:xfrm>
            <a:off x="4454640" y="5868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39" name="CustomShape 8"/>
          <p:cNvSpPr/>
          <p:nvPr/>
        </p:nvSpPr>
        <p:spPr>
          <a:xfrm>
            <a:off x="4382280" y="288180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CCC</a:t>
            </a:r>
          </a:p>
        </p:txBody>
      </p:sp>
      <p:sp>
        <p:nvSpPr>
          <p:cNvPr id="140" name="CustomShape 9"/>
          <p:cNvSpPr/>
          <p:nvPr/>
        </p:nvSpPr>
        <p:spPr>
          <a:xfrm>
            <a:off x="4382640" y="4627440"/>
            <a:ext cx="731520" cy="7315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
</a:t>
            </a:r>
          </a:p>
        </p:txBody>
      </p:sp>
      <p:sp>
        <p:nvSpPr>
          <p:cNvPr id="141" name="CustomShape 10"/>
          <p:cNvSpPr/>
          <p:nvPr/>
        </p:nvSpPr>
        <p:spPr>
          <a:xfrm>
            <a:off x="4382640" y="594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42" name="CustomShape 11"/>
          <p:cNvSpPr/>
          <p:nvPr/>
        </p:nvSpPr>
        <p:spPr>
          <a:xfrm>
            <a:off x="6283080" y="1584360"/>
            <a:ext cx="731520" cy="731520"/>
          </a:xfrm>
          <a:prstGeom prst="rect">
            <a:avLst/>
          </a:prstGeom>
          <a:solidFill>
            <a:srgbClr val="FFD32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TLU
</a:t>
            </a:r>
          </a:p>
        </p:txBody>
      </p:sp>
      <p:sp>
        <p:nvSpPr>
          <p:cNvPr id="143" name="CustomShape 12"/>
          <p:cNvSpPr/>
          <p:nvPr/>
        </p:nvSpPr>
        <p:spPr>
          <a:xfrm>
            <a:off x="7644240" y="3213360"/>
            <a:ext cx="1183680" cy="731520"/>
          </a:xfrm>
          <a:prstGeom prst="rect">
            <a:avLst/>
          </a:prstGeom>
          <a:solidFill>
            <a:srgbClr val="CC66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Telescope</a:t>
            </a:r>
          </a:p>
        </p:txBody>
      </p:sp>
      <p:sp>
        <p:nvSpPr>
          <p:cNvPr id="144" name="CustomShape 13"/>
          <p:cNvSpPr/>
          <p:nvPr/>
        </p:nvSpPr>
        <p:spPr>
          <a:xfrm>
            <a:off x="8245080" y="441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CustomShape 14"/>
          <p:cNvSpPr/>
          <p:nvPr/>
        </p:nvSpPr>
        <p:spPr>
          <a:xfrm>
            <a:off x="8173080" y="4485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CustomShape 15"/>
          <p:cNvSpPr/>
          <p:nvPr/>
        </p:nvSpPr>
        <p:spPr>
          <a:xfrm>
            <a:off x="8101080" y="4557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CustomShape 16"/>
          <p:cNvSpPr/>
          <p:nvPr/>
        </p:nvSpPr>
        <p:spPr>
          <a:xfrm>
            <a:off x="8029080" y="4629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CustomShape 17"/>
          <p:cNvSpPr/>
          <p:nvPr/>
        </p:nvSpPr>
        <p:spPr>
          <a:xfrm>
            <a:off x="7957080" y="4701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9" name="CustomShape 18"/>
          <p:cNvSpPr/>
          <p:nvPr/>
        </p:nvSpPr>
        <p:spPr>
          <a:xfrm>
            <a:off x="7885080" y="477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TextShape 19"/>
          <p:cNvSpPr txBox="1"/>
          <p:nvPr/>
        </p:nvSpPr>
        <p:spPr>
          <a:xfrm>
            <a:off x="8688600" y="5388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151" name="Line 20"/>
          <p:cNvCxnSpPr>
            <a:stCxn id="143" idx="2"/>
            <a:endCxn id="149" idx="0"/>
          </p:cNvCxnSpPr>
          <p:nvPr/>
        </p:nvCxnSpPr>
        <p:spPr>
          <a:xfrm>
            <a:off x="8236080" y="3944880"/>
            <a:ext cx="15120" cy="8294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152" name="Line 21"/>
          <p:cNvCxnSpPr>
            <a:stCxn id="142" idx="3"/>
            <a:endCxn id="143" idx="0"/>
          </p:cNvCxnSpPr>
          <p:nvPr/>
        </p:nvCxnSpPr>
        <p:spPr>
          <a:xfrm>
            <a:off x="7014600" y="1950120"/>
            <a:ext cx="1221840" cy="126360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153" name="Line 22"/>
          <p:cNvCxnSpPr>
            <a:stCxn id="142" idx="1"/>
            <a:endCxn id="139" idx="0"/>
          </p:cNvCxnSpPr>
          <p:nvPr/>
        </p:nvCxnSpPr>
        <p:spPr>
          <a:xfrm flipH="1">
            <a:off x="4748040" y="1950120"/>
            <a:ext cx="1535400" cy="9320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154" name="CustomShape 23"/>
          <p:cNvSpPr/>
          <p:nvPr/>
        </p:nvSpPr>
        <p:spPr>
          <a:xfrm>
            <a:off x="6162480" y="3291480"/>
            <a:ext cx="1025280" cy="731520"/>
          </a:xfrm>
          <a:prstGeom prst="rect">
            <a:avLst/>
          </a:prstGeom>
          <a:solidFill>
            <a:srgbClr val="66FF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</a:t>
            </a:r>
          </a:p>
        </p:txBody>
      </p:sp>
      <p:cxnSp>
        <p:nvCxnSpPr>
          <p:cNvPr id="155" name="Line 24"/>
          <p:cNvCxnSpPr>
            <a:stCxn id="140" idx="3"/>
            <a:endCxn id="154" idx="1"/>
          </p:cNvCxnSpPr>
          <p:nvPr/>
        </p:nvCxnSpPr>
        <p:spPr>
          <a:xfrm flipV="1">
            <a:off x="5114160" y="3657240"/>
            <a:ext cx="1048680" cy="133632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156" name="Line 25"/>
          <p:cNvCxnSpPr>
            <a:stCxn id="143" idx="1"/>
            <a:endCxn id="154" idx="3"/>
          </p:cNvCxnSpPr>
          <p:nvPr/>
        </p:nvCxnSpPr>
        <p:spPr>
          <a:xfrm flipH="1">
            <a:off x="7187760" y="3579120"/>
            <a:ext cx="456840" cy="784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157" name="Line 26"/>
          <p:cNvCxnSpPr>
            <a:stCxn id="142" idx="2"/>
            <a:endCxn id="154" idx="0"/>
          </p:cNvCxnSpPr>
          <p:nvPr/>
        </p:nvCxnSpPr>
        <p:spPr>
          <a:xfrm>
            <a:off x="6648840" y="2315880"/>
            <a:ext cx="26640" cy="97596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158" name="TextShape 27"/>
          <p:cNvSpPr txBox="1"/>
          <p:nvPr/>
        </p:nvSpPr>
        <p:spPr>
          <a:xfrm>
            <a:off x="7272720" y="22860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TextShape 28"/>
          <p:cNvSpPr txBox="1"/>
          <p:nvPr/>
        </p:nvSpPr>
        <p:spPr>
          <a:xfrm>
            <a:off x="5382000" y="21798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TextShape 29"/>
          <p:cNvSpPr txBox="1"/>
          <p:nvPr/>
        </p:nvSpPr>
        <p:spPr>
          <a:xfrm>
            <a:off x="5522040" y="5784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161" name="Line 30"/>
          <p:cNvCxnSpPr>
            <a:stCxn id="139" idx="2"/>
            <a:endCxn id="140" idx="0"/>
          </p:cNvCxnSpPr>
          <p:nvPr/>
        </p:nvCxnSpPr>
        <p:spPr>
          <a:xfrm>
            <a:off x="4748040" y="3613320"/>
            <a:ext cx="720" cy="101448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162" name="Line 31"/>
          <p:cNvCxnSpPr>
            <a:stCxn id="140" idx="2"/>
            <a:endCxn id="141" idx="0"/>
          </p:cNvCxnSpPr>
          <p:nvPr/>
        </p:nvCxnSpPr>
        <p:spPr>
          <a:xfrm>
            <a:off x="4748400" y="5358960"/>
            <a:ext cx="360" cy="58212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163" name="CustomShape 32"/>
          <p:cNvSpPr/>
          <p:nvPr/>
        </p:nvSpPr>
        <p:spPr>
          <a:xfrm>
            <a:off x="5982480" y="4918320"/>
            <a:ext cx="731520" cy="731520"/>
          </a:xfrm>
          <a:prstGeom prst="rect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
</a:t>
            </a:r>
          </a:p>
        </p:txBody>
      </p:sp>
      <p:cxnSp>
        <p:nvCxnSpPr>
          <p:cNvPr id="164" name="Line 33"/>
          <p:cNvCxnSpPr>
            <a:stCxn id="139" idx="3"/>
            <a:endCxn id="163" idx="0"/>
          </p:cNvCxnSpPr>
          <p:nvPr/>
        </p:nvCxnSpPr>
        <p:spPr>
          <a:xfrm>
            <a:off x="5113800" y="3247560"/>
            <a:ext cx="1234800" cy="1671120"/>
          </a:xfrm>
          <a:prstGeom prst="straightConnector1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165" name="Line 34"/>
          <p:cNvCxnSpPr>
            <a:stCxn id="163" idx="0"/>
            <a:endCxn id="154" idx="2"/>
          </p:cNvCxnSpPr>
          <p:nvPr/>
        </p:nvCxnSpPr>
        <p:spPr>
          <a:xfrm flipV="1">
            <a:off x="6348240" y="4023000"/>
            <a:ext cx="327240" cy="8956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166" name="CustomShape 35"/>
          <p:cNvSpPr/>
          <p:nvPr/>
        </p:nvSpPr>
        <p:spPr>
          <a:xfrm>
            <a:off x="3017520" y="4621320"/>
            <a:ext cx="863280" cy="731520"/>
          </a:xfrm>
          <a:prstGeom prst="rect">
            <a:avLst/>
          </a:prstGeom>
          <a:solidFill>
            <a:srgbClr val="EEEEEE"/>
          </a:solidFill>
          <a:ln>
            <a:solidFill>
              <a:srgbClr val="B2B2B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KLAUS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67" name="Line 36"/>
          <p:cNvCxnSpPr>
            <a:stCxn id="139" idx="1"/>
            <a:endCxn id="166" idx="0"/>
          </p:cNvCxnSpPr>
          <p:nvPr/>
        </p:nvCxnSpPr>
        <p:spPr>
          <a:xfrm flipH="1">
            <a:off x="3449160" y="3247560"/>
            <a:ext cx="933480" cy="1374120"/>
          </a:xfrm>
          <a:prstGeom prst="straightConnector1">
            <a:avLst/>
          </a:prstGeom>
          <a:ln>
            <a:solidFill>
              <a:srgbClr val="999999"/>
            </a:solidFill>
            <a:custDash/>
            <a:tailEnd type="triangle" w="med" len="med"/>
          </a:ln>
        </p:spPr>
      </p:cxnSp>
      <p:sp>
        <p:nvSpPr>
          <p:cNvPr id="168" name="TextShape 37"/>
          <p:cNvSpPr txBox="1"/>
          <p:nvPr/>
        </p:nvSpPr>
        <p:spPr>
          <a:xfrm>
            <a:off x="6338880" y="426492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+TS3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9" name="TextShape 38"/>
          <p:cNvSpPr txBox="1"/>
          <p:nvPr/>
        </p:nvSpPr>
        <p:spPr>
          <a:xfrm>
            <a:off x="5150160" y="457200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0" name="TextShape 39"/>
          <p:cNvSpPr txBox="1"/>
          <p:nvPr/>
        </p:nvSpPr>
        <p:spPr>
          <a:xfrm>
            <a:off x="3615120" y="395748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1" name="TextShape 40"/>
          <p:cNvSpPr txBox="1"/>
          <p:nvPr/>
        </p:nvSpPr>
        <p:spPr>
          <a:xfrm>
            <a:off x="5150160" y="315072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2" name="TextShape 41"/>
          <p:cNvSpPr txBox="1"/>
          <p:nvPr/>
        </p:nvSpPr>
        <p:spPr>
          <a:xfrm rot="16200000">
            <a:off x="7072200" y="311724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event#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TextShape 42"/>
          <p:cNvSpPr txBox="1"/>
          <p:nvPr/>
        </p:nvSpPr>
        <p:spPr>
          <a:xfrm>
            <a:off x="4418640" y="3773880"/>
            <a:ext cx="814680" cy="916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
TrigID+ 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4" name="TextShape 43"/>
          <p:cNvSpPr txBox="1"/>
          <p:nvPr/>
        </p:nvSpPr>
        <p:spPr>
          <a:xfrm>
            <a:off x="6283080" y="257976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TrigID+
TS1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75" name="Picture 174"/>
          <p:cNvPicPr/>
          <p:nvPr/>
        </p:nvPicPr>
        <p:blipFill>
          <a:blip r:embed="rId2"/>
          <a:stretch/>
        </p:blipFill>
        <p:spPr>
          <a:xfrm>
            <a:off x="4578840" y="497556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176" name="Picture 175"/>
          <p:cNvPicPr/>
          <p:nvPr/>
        </p:nvPicPr>
        <p:blipFill>
          <a:blip r:embed="rId2"/>
          <a:stretch/>
        </p:blipFill>
        <p:spPr>
          <a:xfrm>
            <a:off x="6199200" y="526392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177" name="Picture 176"/>
          <p:cNvPicPr/>
          <p:nvPr/>
        </p:nvPicPr>
        <p:blipFill>
          <a:blip r:embed="rId2"/>
          <a:stretch/>
        </p:blipFill>
        <p:spPr>
          <a:xfrm>
            <a:off x="6487560" y="1952280"/>
            <a:ext cx="325080" cy="325080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45122" y="6447277"/>
            <a:ext cx="270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Jiri </a:t>
            </a:r>
            <a:r>
              <a:rPr lang="en-US" dirty="0" err="1" smtClean="0"/>
              <a:t>Kvasnicka</a:t>
            </a:r>
            <a:r>
              <a:rPr lang="en-US" dirty="0" smtClean="0"/>
              <a:t> , </a:t>
            </a:r>
            <a:r>
              <a:rPr lang="en-US" dirty="0" err="1" smtClean="0"/>
              <a:t>Katja</a:t>
            </a:r>
            <a:r>
              <a:rPr lang="en-US" dirty="0" smtClean="0"/>
              <a:t> Kruger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547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Shape 1"/>
          <p:cNvSpPr txBox="1"/>
          <p:nvPr/>
        </p:nvSpPr>
        <p:spPr>
          <a:xfrm>
            <a:off x="3850104" y="103319"/>
            <a:ext cx="4961615" cy="83246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GB" sz="2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CALICE AHCAL / AIDA Beam-telescope combined beam-test</a:t>
            </a:r>
            <a:endParaRPr lang="en" sz="2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TextShape 2"/>
          <p:cNvSpPr txBox="1"/>
          <p:nvPr/>
        </p:nvSpPr>
        <p:spPr>
          <a:xfrm>
            <a:off x="282240" y="1204656"/>
            <a:ext cx="8520120" cy="3977640"/>
          </a:xfrm>
          <a:prstGeom prst="rect">
            <a:avLst/>
          </a:prstGeom>
          <a:noFill/>
          <a:ln>
            <a:noFill/>
          </a:ln>
        </p:spPr>
        <p:txBody>
          <a:bodyPr lIns="0" tIns="10080" rIns="0" bIns="0"/>
          <a:lstStyle/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 Synchronizations: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Readout cycle(ROC)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TimesStamps(TS)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EUDET Trigger Logic Unit (TLU): TrigID (+TS)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(CCC+LDA+DIFs): TrigID+ROC+TS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Telescope: Event# (~TrigID)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Mini-TLU (BIF): 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CCCC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Klaus: ROC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3" name="CustomShape 3"/>
          <p:cNvSpPr/>
          <p:nvPr/>
        </p:nvSpPr>
        <p:spPr>
          <a:xfrm>
            <a:off x="4742640" y="558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84" name="CustomShape 4"/>
          <p:cNvSpPr/>
          <p:nvPr/>
        </p:nvSpPr>
        <p:spPr>
          <a:xfrm>
            <a:off x="4670640" y="5652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85" name="CustomShape 5"/>
          <p:cNvSpPr/>
          <p:nvPr/>
        </p:nvSpPr>
        <p:spPr>
          <a:xfrm>
            <a:off x="4598640" y="5724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86" name="CustomShape 6"/>
          <p:cNvSpPr/>
          <p:nvPr/>
        </p:nvSpPr>
        <p:spPr>
          <a:xfrm>
            <a:off x="4526640" y="5796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87" name="CustomShape 7"/>
          <p:cNvSpPr/>
          <p:nvPr/>
        </p:nvSpPr>
        <p:spPr>
          <a:xfrm>
            <a:off x="4454640" y="5868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88" name="CustomShape 8"/>
          <p:cNvSpPr/>
          <p:nvPr/>
        </p:nvSpPr>
        <p:spPr>
          <a:xfrm>
            <a:off x="4382280" y="288180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CCC</a:t>
            </a:r>
          </a:p>
        </p:txBody>
      </p:sp>
      <p:sp>
        <p:nvSpPr>
          <p:cNvPr id="189" name="CustomShape 9"/>
          <p:cNvSpPr/>
          <p:nvPr/>
        </p:nvSpPr>
        <p:spPr>
          <a:xfrm>
            <a:off x="4382640" y="4627440"/>
            <a:ext cx="731520" cy="7315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
</a:t>
            </a:r>
          </a:p>
        </p:txBody>
      </p:sp>
      <p:sp>
        <p:nvSpPr>
          <p:cNvPr id="190" name="CustomShape 10"/>
          <p:cNvSpPr/>
          <p:nvPr/>
        </p:nvSpPr>
        <p:spPr>
          <a:xfrm>
            <a:off x="4382640" y="594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191" name="CustomShape 11"/>
          <p:cNvSpPr/>
          <p:nvPr/>
        </p:nvSpPr>
        <p:spPr>
          <a:xfrm>
            <a:off x="6283080" y="1584360"/>
            <a:ext cx="731520" cy="731520"/>
          </a:xfrm>
          <a:prstGeom prst="rect">
            <a:avLst/>
          </a:prstGeom>
          <a:solidFill>
            <a:srgbClr val="FFD32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TLU
</a:t>
            </a:r>
          </a:p>
        </p:txBody>
      </p:sp>
      <p:sp>
        <p:nvSpPr>
          <p:cNvPr id="192" name="CustomShape 12"/>
          <p:cNvSpPr/>
          <p:nvPr/>
        </p:nvSpPr>
        <p:spPr>
          <a:xfrm>
            <a:off x="7644240" y="3213360"/>
            <a:ext cx="1183680" cy="731520"/>
          </a:xfrm>
          <a:prstGeom prst="rect">
            <a:avLst/>
          </a:prstGeom>
          <a:solidFill>
            <a:srgbClr val="CC66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Telescope</a:t>
            </a:r>
          </a:p>
        </p:txBody>
      </p:sp>
      <p:sp>
        <p:nvSpPr>
          <p:cNvPr id="193" name="CustomShape 13"/>
          <p:cNvSpPr/>
          <p:nvPr/>
        </p:nvSpPr>
        <p:spPr>
          <a:xfrm>
            <a:off x="8245080" y="441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CustomShape 14"/>
          <p:cNvSpPr/>
          <p:nvPr/>
        </p:nvSpPr>
        <p:spPr>
          <a:xfrm>
            <a:off x="8173080" y="4485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CustomShape 15"/>
          <p:cNvSpPr/>
          <p:nvPr/>
        </p:nvSpPr>
        <p:spPr>
          <a:xfrm>
            <a:off x="8101080" y="4557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16"/>
          <p:cNvSpPr/>
          <p:nvPr/>
        </p:nvSpPr>
        <p:spPr>
          <a:xfrm>
            <a:off x="8029080" y="4629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7" name="CustomShape 17"/>
          <p:cNvSpPr/>
          <p:nvPr/>
        </p:nvSpPr>
        <p:spPr>
          <a:xfrm>
            <a:off x="7957080" y="4701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8" name="CustomShape 18"/>
          <p:cNvSpPr/>
          <p:nvPr/>
        </p:nvSpPr>
        <p:spPr>
          <a:xfrm>
            <a:off x="7885080" y="477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9" name="TextShape 19"/>
          <p:cNvSpPr txBox="1"/>
          <p:nvPr/>
        </p:nvSpPr>
        <p:spPr>
          <a:xfrm>
            <a:off x="8688600" y="5388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200" name="Line 20"/>
          <p:cNvCxnSpPr>
            <a:stCxn id="192" idx="2"/>
            <a:endCxn id="198" idx="0"/>
          </p:cNvCxnSpPr>
          <p:nvPr/>
        </p:nvCxnSpPr>
        <p:spPr>
          <a:xfrm>
            <a:off x="8236080" y="3944880"/>
            <a:ext cx="15120" cy="8294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201" name="Line 21"/>
          <p:cNvCxnSpPr>
            <a:stCxn id="191" idx="3"/>
            <a:endCxn id="192" idx="0"/>
          </p:cNvCxnSpPr>
          <p:nvPr/>
        </p:nvCxnSpPr>
        <p:spPr>
          <a:xfrm>
            <a:off x="7014600" y="1950120"/>
            <a:ext cx="1221840" cy="126360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202" name="Line 22"/>
          <p:cNvCxnSpPr>
            <a:stCxn id="191" idx="1"/>
            <a:endCxn id="188" idx="0"/>
          </p:cNvCxnSpPr>
          <p:nvPr/>
        </p:nvCxnSpPr>
        <p:spPr>
          <a:xfrm flipH="1">
            <a:off x="4748040" y="1950120"/>
            <a:ext cx="1535400" cy="9320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203" name="CustomShape 23"/>
          <p:cNvSpPr/>
          <p:nvPr/>
        </p:nvSpPr>
        <p:spPr>
          <a:xfrm>
            <a:off x="6162480" y="3291480"/>
            <a:ext cx="1025280" cy="731520"/>
          </a:xfrm>
          <a:prstGeom prst="rect">
            <a:avLst/>
          </a:prstGeom>
          <a:solidFill>
            <a:srgbClr val="66FF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</a:t>
            </a:r>
          </a:p>
        </p:txBody>
      </p:sp>
      <p:cxnSp>
        <p:nvCxnSpPr>
          <p:cNvPr id="204" name="Line 24"/>
          <p:cNvCxnSpPr>
            <a:stCxn id="189" idx="3"/>
            <a:endCxn id="203" idx="1"/>
          </p:cNvCxnSpPr>
          <p:nvPr/>
        </p:nvCxnSpPr>
        <p:spPr>
          <a:xfrm flipV="1">
            <a:off x="5114160" y="3657240"/>
            <a:ext cx="1048680" cy="133632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205" name="Line 25"/>
          <p:cNvCxnSpPr>
            <a:stCxn id="192" idx="1"/>
            <a:endCxn id="203" idx="3"/>
          </p:cNvCxnSpPr>
          <p:nvPr/>
        </p:nvCxnSpPr>
        <p:spPr>
          <a:xfrm flipH="1">
            <a:off x="7187760" y="3579120"/>
            <a:ext cx="456840" cy="784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206" name="Line 26"/>
          <p:cNvCxnSpPr>
            <a:stCxn id="191" idx="2"/>
            <a:endCxn id="203" idx="0"/>
          </p:cNvCxnSpPr>
          <p:nvPr/>
        </p:nvCxnSpPr>
        <p:spPr>
          <a:xfrm>
            <a:off x="6648840" y="2315880"/>
            <a:ext cx="26640" cy="97596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207" name="TextShape 27"/>
          <p:cNvSpPr txBox="1"/>
          <p:nvPr/>
        </p:nvSpPr>
        <p:spPr>
          <a:xfrm>
            <a:off x="7272720" y="22860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8" name="TextShape 28"/>
          <p:cNvSpPr txBox="1"/>
          <p:nvPr/>
        </p:nvSpPr>
        <p:spPr>
          <a:xfrm>
            <a:off x="5382000" y="21798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TextShape 29"/>
          <p:cNvSpPr txBox="1"/>
          <p:nvPr/>
        </p:nvSpPr>
        <p:spPr>
          <a:xfrm>
            <a:off x="5522040" y="5784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210" name="Line 30"/>
          <p:cNvCxnSpPr>
            <a:stCxn id="188" idx="2"/>
            <a:endCxn id="189" idx="0"/>
          </p:cNvCxnSpPr>
          <p:nvPr/>
        </p:nvCxnSpPr>
        <p:spPr>
          <a:xfrm>
            <a:off x="4748040" y="3613320"/>
            <a:ext cx="720" cy="101448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211" name="Line 31"/>
          <p:cNvCxnSpPr>
            <a:stCxn id="189" idx="2"/>
            <a:endCxn id="190" idx="0"/>
          </p:cNvCxnSpPr>
          <p:nvPr/>
        </p:nvCxnSpPr>
        <p:spPr>
          <a:xfrm>
            <a:off x="4748400" y="5358960"/>
            <a:ext cx="360" cy="58212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212" name="CustomShape 32"/>
          <p:cNvSpPr/>
          <p:nvPr/>
        </p:nvSpPr>
        <p:spPr>
          <a:xfrm>
            <a:off x="5982480" y="4918320"/>
            <a:ext cx="731520" cy="731520"/>
          </a:xfrm>
          <a:prstGeom prst="rect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
</a:t>
            </a:r>
          </a:p>
        </p:txBody>
      </p:sp>
      <p:cxnSp>
        <p:nvCxnSpPr>
          <p:cNvPr id="213" name="Line 33"/>
          <p:cNvCxnSpPr>
            <a:stCxn id="188" idx="3"/>
            <a:endCxn id="212" idx="0"/>
          </p:cNvCxnSpPr>
          <p:nvPr/>
        </p:nvCxnSpPr>
        <p:spPr>
          <a:xfrm>
            <a:off x="5113800" y="3247560"/>
            <a:ext cx="1234800" cy="1671120"/>
          </a:xfrm>
          <a:prstGeom prst="straightConnector1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214" name="Line 34"/>
          <p:cNvCxnSpPr>
            <a:stCxn id="212" idx="0"/>
            <a:endCxn id="203" idx="2"/>
          </p:cNvCxnSpPr>
          <p:nvPr/>
        </p:nvCxnSpPr>
        <p:spPr>
          <a:xfrm flipV="1">
            <a:off x="6348240" y="4023000"/>
            <a:ext cx="327240" cy="8956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215" name="CustomShape 35"/>
          <p:cNvSpPr/>
          <p:nvPr/>
        </p:nvSpPr>
        <p:spPr>
          <a:xfrm>
            <a:off x="3017520" y="4621320"/>
            <a:ext cx="863280" cy="731520"/>
          </a:xfrm>
          <a:prstGeom prst="rect">
            <a:avLst/>
          </a:prstGeom>
          <a:solidFill>
            <a:srgbClr val="EEEEEE"/>
          </a:solidFill>
          <a:ln>
            <a:solidFill>
              <a:srgbClr val="B2B2B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KLAUS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16" name="Line 36"/>
          <p:cNvCxnSpPr>
            <a:stCxn id="188" idx="1"/>
            <a:endCxn id="215" idx="0"/>
          </p:cNvCxnSpPr>
          <p:nvPr/>
        </p:nvCxnSpPr>
        <p:spPr>
          <a:xfrm flipH="1">
            <a:off x="3449160" y="3247560"/>
            <a:ext cx="933480" cy="1374120"/>
          </a:xfrm>
          <a:prstGeom prst="straightConnector1">
            <a:avLst/>
          </a:prstGeom>
          <a:ln>
            <a:solidFill>
              <a:srgbClr val="999999"/>
            </a:solidFill>
            <a:custDash/>
            <a:tailEnd type="triangle" w="med" len="med"/>
          </a:ln>
        </p:spPr>
      </p:cxnSp>
      <p:sp>
        <p:nvSpPr>
          <p:cNvPr id="217" name="TextShape 37"/>
          <p:cNvSpPr txBox="1"/>
          <p:nvPr/>
        </p:nvSpPr>
        <p:spPr>
          <a:xfrm>
            <a:off x="6338880" y="426492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+TS3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8" name="TextShape 38"/>
          <p:cNvSpPr txBox="1"/>
          <p:nvPr/>
        </p:nvSpPr>
        <p:spPr>
          <a:xfrm>
            <a:off x="5150160" y="457200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9" name="TextShape 39"/>
          <p:cNvSpPr txBox="1"/>
          <p:nvPr/>
        </p:nvSpPr>
        <p:spPr>
          <a:xfrm>
            <a:off x="3615120" y="395748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TextShape 40"/>
          <p:cNvSpPr txBox="1"/>
          <p:nvPr/>
        </p:nvSpPr>
        <p:spPr>
          <a:xfrm>
            <a:off x="5150160" y="315072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TextShape 41"/>
          <p:cNvSpPr txBox="1"/>
          <p:nvPr/>
        </p:nvSpPr>
        <p:spPr>
          <a:xfrm rot="16200000">
            <a:off x="7072200" y="311724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event#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2" name="TextShape 42"/>
          <p:cNvSpPr txBox="1"/>
          <p:nvPr/>
        </p:nvSpPr>
        <p:spPr>
          <a:xfrm>
            <a:off x="4418640" y="3773880"/>
            <a:ext cx="814680" cy="916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
TrigID+ 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3" name="TextShape 43"/>
          <p:cNvSpPr txBox="1"/>
          <p:nvPr/>
        </p:nvSpPr>
        <p:spPr>
          <a:xfrm>
            <a:off x="6283080" y="257976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TrigID+
TS1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24" name="Picture 223"/>
          <p:cNvPicPr/>
          <p:nvPr/>
        </p:nvPicPr>
        <p:blipFill>
          <a:blip r:embed="rId2"/>
          <a:stretch/>
        </p:blipFill>
        <p:spPr>
          <a:xfrm>
            <a:off x="4578840" y="497556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225" name="Picture 224"/>
          <p:cNvPicPr/>
          <p:nvPr/>
        </p:nvPicPr>
        <p:blipFill>
          <a:blip r:embed="rId2"/>
          <a:stretch/>
        </p:blipFill>
        <p:spPr>
          <a:xfrm>
            <a:off x="6199200" y="526392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226" name="Picture 225"/>
          <p:cNvPicPr/>
          <p:nvPr/>
        </p:nvPicPr>
        <p:blipFill>
          <a:blip r:embed="rId2"/>
          <a:stretch/>
        </p:blipFill>
        <p:spPr>
          <a:xfrm>
            <a:off x="6487560" y="1952280"/>
            <a:ext cx="325080" cy="325080"/>
          </a:xfrm>
          <a:prstGeom prst="rect">
            <a:avLst/>
          </a:prstGeom>
          <a:ln>
            <a:noFill/>
          </a:ln>
        </p:spPr>
      </p:pic>
      <p:sp>
        <p:nvSpPr>
          <p:cNvPr id="227" name="CustomShape 44"/>
          <p:cNvSpPr/>
          <p:nvPr/>
        </p:nvSpPr>
        <p:spPr>
          <a:xfrm>
            <a:off x="3967920" y="2073600"/>
            <a:ext cx="1920240" cy="4754880"/>
          </a:xfrm>
          <a:prstGeom prst="ellipse">
            <a:avLst/>
          </a:prstGeom>
          <a:solidFill>
            <a:srgbClr val="FF6600">
              <a:alpha val="46000"/>
            </a:srgbClr>
          </a:solidFill>
          <a:ln w="57240">
            <a:solidFill>
              <a:srgbClr val="FF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Box 48"/>
          <p:cNvSpPr txBox="1"/>
          <p:nvPr/>
        </p:nvSpPr>
        <p:spPr>
          <a:xfrm>
            <a:off x="345122" y="6447277"/>
            <a:ext cx="270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Jiri </a:t>
            </a:r>
            <a:r>
              <a:rPr lang="en-US" dirty="0" err="1" smtClean="0"/>
              <a:t>Kvasnicka</a:t>
            </a:r>
            <a:r>
              <a:rPr lang="en-US" dirty="0" smtClean="0"/>
              <a:t> , </a:t>
            </a:r>
            <a:r>
              <a:rPr lang="en-US" dirty="0" err="1" smtClean="0"/>
              <a:t>Katja</a:t>
            </a:r>
            <a:r>
              <a:rPr lang="en-US" dirty="0" smtClean="0"/>
              <a:t> Kruger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827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3983788" y="103320"/>
            <a:ext cx="4827931" cy="7789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GB" sz="2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CALICE AHCAL / AIDA Beam-telescope combined beam-test</a:t>
            </a:r>
            <a:endParaRPr lang="en" sz="2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282240" y="1164552"/>
            <a:ext cx="8520120" cy="3977640"/>
          </a:xfrm>
          <a:prstGeom prst="rect">
            <a:avLst/>
          </a:prstGeom>
          <a:noFill/>
          <a:ln>
            <a:noFill/>
          </a:ln>
        </p:spPr>
        <p:txBody>
          <a:bodyPr lIns="0" tIns="10080" rIns="0" bIns="0"/>
          <a:lstStyle/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 Synchronizations: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Readout cycle(ROC)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TimesStamps(TS)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EUDET Trigger Logic Unit (TLU): TrigID (+TS)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(CCC+LDA+DIFs): TrigID+ROC+TS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Telescope: Event# (~TrigID)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Mini-TLU (BIF): 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CCCC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Klaus: ROC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CustomShape 3"/>
          <p:cNvSpPr/>
          <p:nvPr/>
        </p:nvSpPr>
        <p:spPr>
          <a:xfrm>
            <a:off x="4742640" y="558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242" name="CustomShape 4"/>
          <p:cNvSpPr/>
          <p:nvPr/>
        </p:nvSpPr>
        <p:spPr>
          <a:xfrm>
            <a:off x="4670640" y="5652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243" name="CustomShape 5"/>
          <p:cNvSpPr/>
          <p:nvPr/>
        </p:nvSpPr>
        <p:spPr>
          <a:xfrm>
            <a:off x="4598640" y="5724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244" name="CustomShape 6"/>
          <p:cNvSpPr/>
          <p:nvPr/>
        </p:nvSpPr>
        <p:spPr>
          <a:xfrm>
            <a:off x="4526640" y="5796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245" name="CustomShape 7"/>
          <p:cNvSpPr/>
          <p:nvPr/>
        </p:nvSpPr>
        <p:spPr>
          <a:xfrm>
            <a:off x="4454640" y="5868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246" name="CustomShape 8"/>
          <p:cNvSpPr/>
          <p:nvPr/>
        </p:nvSpPr>
        <p:spPr>
          <a:xfrm>
            <a:off x="4382280" y="288180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CCC</a:t>
            </a:r>
          </a:p>
        </p:txBody>
      </p:sp>
      <p:sp>
        <p:nvSpPr>
          <p:cNvPr id="247" name="CustomShape 9"/>
          <p:cNvSpPr/>
          <p:nvPr/>
        </p:nvSpPr>
        <p:spPr>
          <a:xfrm>
            <a:off x="4382640" y="4627440"/>
            <a:ext cx="731520" cy="7315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
</a:t>
            </a:r>
          </a:p>
        </p:txBody>
      </p:sp>
      <p:sp>
        <p:nvSpPr>
          <p:cNvPr id="248" name="CustomShape 10"/>
          <p:cNvSpPr/>
          <p:nvPr/>
        </p:nvSpPr>
        <p:spPr>
          <a:xfrm>
            <a:off x="4382640" y="594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249" name="CustomShape 11"/>
          <p:cNvSpPr/>
          <p:nvPr/>
        </p:nvSpPr>
        <p:spPr>
          <a:xfrm>
            <a:off x="6283080" y="1584360"/>
            <a:ext cx="731520" cy="731520"/>
          </a:xfrm>
          <a:prstGeom prst="rect">
            <a:avLst/>
          </a:prstGeom>
          <a:solidFill>
            <a:srgbClr val="FFD32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TLU
</a:t>
            </a:r>
          </a:p>
        </p:txBody>
      </p:sp>
      <p:sp>
        <p:nvSpPr>
          <p:cNvPr id="250" name="CustomShape 12"/>
          <p:cNvSpPr/>
          <p:nvPr/>
        </p:nvSpPr>
        <p:spPr>
          <a:xfrm>
            <a:off x="7644240" y="3213360"/>
            <a:ext cx="1183680" cy="731520"/>
          </a:xfrm>
          <a:prstGeom prst="rect">
            <a:avLst/>
          </a:prstGeom>
          <a:solidFill>
            <a:srgbClr val="CC66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Telescope</a:t>
            </a:r>
          </a:p>
        </p:txBody>
      </p:sp>
      <p:sp>
        <p:nvSpPr>
          <p:cNvPr id="251" name="CustomShape 13"/>
          <p:cNvSpPr/>
          <p:nvPr/>
        </p:nvSpPr>
        <p:spPr>
          <a:xfrm>
            <a:off x="8245080" y="441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CustomShape 14"/>
          <p:cNvSpPr/>
          <p:nvPr/>
        </p:nvSpPr>
        <p:spPr>
          <a:xfrm>
            <a:off x="8173080" y="4485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3" name="CustomShape 15"/>
          <p:cNvSpPr/>
          <p:nvPr/>
        </p:nvSpPr>
        <p:spPr>
          <a:xfrm>
            <a:off x="8101080" y="4557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CustomShape 16"/>
          <p:cNvSpPr/>
          <p:nvPr/>
        </p:nvSpPr>
        <p:spPr>
          <a:xfrm>
            <a:off x="8029080" y="4629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5" name="CustomShape 17"/>
          <p:cNvSpPr/>
          <p:nvPr/>
        </p:nvSpPr>
        <p:spPr>
          <a:xfrm>
            <a:off x="7957080" y="4701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6" name="CustomShape 18"/>
          <p:cNvSpPr/>
          <p:nvPr/>
        </p:nvSpPr>
        <p:spPr>
          <a:xfrm>
            <a:off x="7885080" y="477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7" name="TextShape 19"/>
          <p:cNvSpPr txBox="1"/>
          <p:nvPr/>
        </p:nvSpPr>
        <p:spPr>
          <a:xfrm>
            <a:off x="8688600" y="5388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258" name="Line 20"/>
          <p:cNvCxnSpPr>
            <a:stCxn id="250" idx="2"/>
            <a:endCxn id="256" idx="0"/>
          </p:cNvCxnSpPr>
          <p:nvPr/>
        </p:nvCxnSpPr>
        <p:spPr>
          <a:xfrm>
            <a:off x="8236080" y="3944880"/>
            <a:ext cx="15120" cy="8294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259" name="Line 21"/>
          <p:cNvCxnSpPr>
            <a:stCxn id="249" idx="3"/>
            <a:endCxn id="250" idx="0"/>
          </p:cNvCxnSpPr>
          <p:nvPr/>
        </p:nvCxnSpPr>
        <p:spPr>
          <a:xfrm>
            <a:off x="7014600" y="1950120"/>
            <a:ext cx="1221840" cy="126360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260" name="Line 22"/>
          <p:cNvCxnSpPr>
            <a:stCxn id="249" idx="1"/>
            <a:endCxn id="246" idx="0"/>
          </p:cNvCxnSpPr>
          <p:nvPr/>
        </p:nvCxnSpPr>
        <p:spPr>
          <a:xfrm flipH="1">
            <a:off x="4748040" y="1950120"/>
            <a:ext cx="1535400" cy="9320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261" name="CustomShape 23"/>
          <p:cNvSpPr/>
          <p:nvPr/>
        </p:nvSpPr>
        <p:spPr>
          <a:xfrm>
            <a:off x="6162480" y="3291480"/>
            <a:ext cx="1025280" cy="731520"/>
          </a:xfrm>
          <a:prstGeom prst="rect">
            <a:avLst/>
          </a:prstGeom>
          <a:solidFill>
            <a:srgbClr val="66FF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</a:t>
            </a:r>
          </a:p>
        </p:txBody>
      </p:sp>
      <p:cxnSp>
        <p:nvCxnSpPr>
          <p:cNvPr id="262" name="Line 24"/>
          <p:cNvCxnSpPr>
            <a:stCxn id="247" idx="3"/>
            <a:endCxn id="261" idx="1"/>
          </p:cNvCxnSpPr>
          <p:nvPr/>
        </p:nvCxnSpPr>
        <p:spPr>
          <a:xfrm flipV="1">
            <a:off x="5114160" y="3657240"/>
            <a:ext cx="1048680" cy="133632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263" name="Line 25"/>
          <p:cNvCxnSpPr>
            <a:stCxn id="250" idx="1"/>
            <a:endCxn id="261" idx="3"/>
          </p:cNvCxnSpPr>
          <p:nvPr/>
        </p:nvCxnSpPr>
        <p:spPr>
          <a:xfrm flipH="1">
            <a:off x="7187760" y="3579120"/>
            <a:ext cx="456840" cy="784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264" name="Line 26"/>
          <p:cNvCxnSpPr>
            <a:stCxn id="249" idx="2"/>
            <a:endCxn id="261" idx="0"/>
          </p:cNvCxnSpPr>
          <p:nvPr/>
        </p:nvCxnSpPr>
        <p:spPr>
          <a:xfrm>
            <a:off x="6648840" y="2315880"/>
            <a:ext cx="26640" cy="97596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265" name="TextShape 27"/>
          <p:cNvSpPr txBox="1"/>
          <p:nvPr/>
        </p:nvSpPr>
        <p:spPr>
          <a:xfrm>
            <a:off x="7272720" y="22860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6" name="TextShape 28"/>
          <p:cNvSpPr txBox="1"/>
          <p:nvPr/>
        </p:nvSpPr>
        <p:spPr>
          <a:xfrm>
            <a:off x="5382000" y="21798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7" name="TextShape 29"/>
          <p:cNvSpPr txBox="1"/>
          <p:nvPr/>
        </p:nvSpPr>
        <p:spPr>
          <a:xfrm>
            <a:off x="5522040" y="5784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268" name="Line 30"/>
          <p:cNvCxnSpPr>
            <a:stCxn id="246" idx="2"/>
            <a:endCxn id="247" idx="0"/>
          </p:cNvCxnSpPr>
          <p:nvPr/>
        </p:nvCxnSpPr>
        <p:spPr>
          <a:xfrm>
            <a:off x="4748040" y="3613320"/>
            <a:ext cx="720" cy="101448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269" name="Line 31"/>
          <p:cNvCxnSpPr>
            <a:stCxn id="247" idx="2"/>
            <a:endCxn id="248" idx="0"/>
          </p:cNvCxnSpPr>
          <p:nvPr/>
        </p:nvCxnSpPr>
        <p:spPr>
          <a:xfrm>
            <a:off x="4748400" y="5358960"/>
            <a:ext cx="360" cy="58212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270" name="CustomShape 32"/>
          <p:cNvSpPr/>
          <p:nvPr/>
        </p:nvSpPr>
        <p:spPr>
          <a:xfrm>
            <a:off x="5982480" y="4918320"/>
            <a:ext cx="731520" cy="731520"/>
          </a:xfrm>
          <a:prstGeom prst="rect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
</a:t>
            </a:r>
          </a:p>
        </p:txBody>
      </p:sp>
      <p:cxnSp>
        <p:nvCxnSpPr>
          <p:cNvPr id="271" name="Line 33"/>
          <p:cNvCxnSpPr>
            <a:stCxn id="246" idx="3"/>
            <a:endCxn id="270" idx="0"/>
          </p:cNvCxnSpPr>
          <p:nvPr/>
        </p:nvCxnSpPr>
        <p:spPr>
          <a:xfrm>
            <a:off x="5113800" y="3247560"/>
            <a:ext cx="1234800" cy="1671120"/>
          </a:xfrm>
          <a:prstGeom prst="straightConnector1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272" name="Line 34"/>
          <p:cNvCxnSpPr>
            <a:stCxn id="270" idx="0"/>
            <a:endCxn id="261" idx="2"/>
          </p:cNvCxnSpPr>
          <p:nvPr/>
        </p:nvCxnSpPr>
        <p:spPr>
          <a:xfrm flipV="1">
            <a:off x="6348240" y="4023000"/>
            <a:ext cx="327240" cy="8956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273" name="CustomShape 35"/>
          <p:cNvSpPr/>
          <p:nvPr/>
        </p:nvSpPr>
        <p:spPr>
          <a:xfrm>
            <a:off x="3017520" y="4621320"/>
            <a:ext cx="863280" cy="731520"/>
          </a:xfrm>
          <a:prstGeom prst="rect">
            <a:avLst/>
          </a:prstGeom>
          <a:solidFill>
            <a:srgbClr val="EEEEEE"/>
          </a:solidFill>
          <a:ln>
            <a:solidFill>
              <a:srgbClr val="B2B2B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KLAUS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74" name="Line 36"/>
          <p:cNvCxnSpPr>
            <a:stCxn id="246" idx="1"/>
            <a:endCxn id="273" idx="0"/>
          </p:cNvCxnSpPr>
          <p:nvPr/>
        </p:nvCxnSpPr>
        <p:spPr>
          <a:xfrm flipH="1">
            <a:off x="3449160" y="3247560"/>
            <a:ext cx="933480" cy="1374120"/>
          </a:xfrm>
          <a:prstGeom prst="straightConnector1">
            <a:avLst/>
          </a:prstGeom>
          <a:ln>
            <a:solidFill>
              <a:srgbClr val="999999"/>
            </a:solidFill>
            <a:custDash/>
            <a:tailEnd type="triangle" w="med" len="med"/>
          </a:ln>
        </p:spPr>
      </p:cxnSp>
      <p:sp>
        <p:nvSpPr>
          <p:cNvPr id="275" name="TextShape 37"/>
          <p:cNvSpPr txBox="1"/>
          <p:nvPr/>
        </p:nvSpPr>
        <p:spPr>
          <a:xfrm>
            <a:off x="6338880" y="426492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+TS3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6" name="TextShape 38"/>
          <p:cNvSpPr txBox="1"/>
          <p:nvPr/>
        </p:nvSpPr>
        <p:spPr>
          <a:xfrm>
            <a:off x="5150160" y="457200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7" name="TextShape 39"/>
          <p:cNvSpPr txBox="1"/>
          <p:nvPr/>
        </p:nvSpPr>
        <p:spPr>
          <a:xfrm>
            <a:off x="3615120" y="395748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8" name="TextShape 40"/>
          <p:cNvSpPr txBox="1"/>
          <p:nvPr/>
        </p:nvSpPr>
        <p:spPr>
          <a:xfrm>
            <a:off x="5150160" y="315072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9" name="TextShape 41"/>
          <p:cNvSpPr txBox="1"/>
          <p:nvPr/>
        </p:nvSpPr>
        <p:spPr>
          <a:xfrm rot="16200000">
            <a:off x="7072200" y="311724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event#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0" name="TextShape 42"/>
          <p:cNvSpPr txBox="1"/>
          <p:nvPr/>
        </p:nvSpPr>
        <p:spPr>
          <a:xfrm>
            <a:off x="4418640" y="3773880"/>
            <a:ext cx="814680" cy="916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
TrigID+ 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1" name="TextShape 43"/>
          <p:cNvSpPr txBox="1"/>
          <p:nvPr/>
        </p:nvSpPr>
        <p:spPr>
          <a:xfrm>
            <a:off x="6283080" y="257976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TrigID+
TS1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82" name="Picture 281"/>
          <p:cNvPicPr/>
          <p:nvPr/>
        </p:nvPicPr>
        <p:blipFill>
          <a:blip r:embed="rId2"/>
          <a:stretch/>
        </p:blipFill>
        <p:spPr>
          <a:xfrm>
            <a:off x="4578840" y="497556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283" name="Picture 282"/>
          <p:cNvPicPr/>
          <p:nvPr/>
        </p:nvPicPr>
        <p:blipFill>
          <a:blip r:embed="rId2"/>
          <a:stretch/>
        </p:blipFill>
        <p:spPr>
          <a:xfrm>
            <a:off x="6199200" y="526392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284" name="Picture 283"/>
          <p:cNvPicPr/>
          <p:nvPr/>
        </p:nvPicPr>
        <p:blipFill>
          <a:blip r:embed="rId2"/>
          <a:stretch/>
        </p:blipFill>
        <p:spPr>
          <a:xfrm>
            <a:off x="6487560" y="1952280"/>
            <a:ext cx="325080" cy="325080"/>
          </a:xfrm>
          <a:prstGeom prst="rect">
            <a:avLst/>
          </a:prstGeom>
          <a:ln>
            <a:noFill/>
          </a:ln>
        </p:spPr>
      </p:pic>
      <p:sp>
        <p:nvSpPr>
          <p:cNvPr id="285" name="CustomShape 44"/>
          <p:cNvSpPr/>
          <p:nvPr/>
        </p:nvSpPr>
        <p:spPr>
          <a:xfrm>
            <a:off x="5486400" y="4222800"/>
            <a:ext cx="1920240" cy="2269440"/>
          </a:xfrm>
          <a:prstGeom prst="ellipse">
            <a:avLst/>
          </a:prstGeom>
          <a:solidFill>
            <a:srgbClr val="FF6600">
              <a:alpha val="46000"/>
            </a:srgbClr>
          </a:solidFill>
          <a:ln w="57240">
            <a:solidFill>
              <a:srgbClr val="FF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Box 48"/>
          <p:cNvSpPr txBox="1"/>
          <p:nvPr/>
        </p:nvSpPr>
        <p:spPr>
          <a:xfrm>
            <a:off x="345122" y="6447277"/>
            <a:ext cx="270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Jiri </a:t>
            </a:r>
            <a:r>
              <a:rPr lang="en-US" dirty="0" err="1" smtClean="0"/>
              <a:t>Kvasnicka</a:t>
            </a:r>
            <a:r>
              <a:rPr lang="en-US" dirty="0" smtClean="0"/>
              <a:t> , </a:t>
            </a:r>
            <a:r>
              <a:rPr lang="en-US" dirty="0" err="1" smtClean="0"/>
              <a:t>Katja</a:t>
            </a:r>
            <a:r>
              <a:rPr lang="en-US" dirty="0" smtClean="0"/>
              <a:t> Kruger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2132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extShape 1"/>
          <p:cNvSpPr txBox="1"/>
          <p:nvPr/>
        </p:nvSpPr>
        <p:spPr>
          <a:xfrm>
            <a:off x="3890210" y="103320"/>
            <a:ext cx="4921509" cy="544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" sz="2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 (Beam Interface): Timestamping external signals</a:t>
            </a:r>
          </a:p>
        </p:txBody>
      </p:sp>
      <p:sp>
        <p:nvSpPr>
          <p:cNvPr id="287" name="TextShape 2"/>
          <p:cNvSpPr txBox="1"/>
          <p:nvPr/>
        </p:nvSpPr>
        <p:spPr>
          <a:xfrm>
            <a:off x="282240" y="1105920"/>
            <a:ext cx="8520120" cy="3977640"/>
          </a:xfrm>
          <a:prstGeom prst="rect">
            <a:avLst/>
          </a:prstGeom>
          <a:noFill/>
          <a:ln>
            <a:noFill/>
          </a:ln>
        </p:spPr>
        <p:txBody>
          <a:bodyPr lIns="0" tIns="10080" rIns="0" bIns="0"/>
          <a:lstStyle/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Modified firmware of the </a:t>
            </a:r>
            <a:r>
              <a:rPr lang="en" sz="20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AIDA mini-TLU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2680" lvl="1" indent="-285480">
              <a:buClr>
                <a:srgbClr val="000000"/>
              </a:buClr>
              <a:buFont typeface="Times New Roman"/>
              <a:buChar char="–"/>
            </a:pPr>
            <a:r>
              <a:rPr lang="en" sz="16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Receives AHCAL clock</a:t>
            </a:r>
            <a:endParaRPr lang="en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742680" lvl="1" indent="-285480">
              <a:buClr>
                <a:srgbClr val="000000"/>
              </a:buClr>
              <a:buFont typeface="Times New Roman"/>
              <a:buChar char="–"/>
            </a:pPr>
            <a:r>
              <a:rPr lang="en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Knows AHCAL fast commands from HDMI</a:t>
            </a: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Records timestamps from 4 inputs (lemo) 
+ start&amp;stop of acquisition</a:t>
            </a:r>
          </a:p>
          <a:p>
            <a:pPr marL="742680" lvl="1" indent="-285480">
              <a:buClr>
                <a:srgbClr val="000000"/>
              </a:buClr>
              <a:buFont typeface="Times New Roman"/>
              <a:buChar char="–"/>
            </a:pPr>
            <a:r>
              <a:rPr lang="en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Estimated time jitter:  1 ns</a:t>
            </a: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acquisition is gated (=records only when AHCAL active)</a:t>
            </a: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Implemented in the “slave mode” - acts like another LDA/DIF</a:t>
            </a:r>
          </a:p>
        </p:txBody>
      </p:sp>
      <p:sp>
        <p:nvSpPr>
          <p:cNvPr id="288" name="CustomShape 3"/>
          <p:cNvSpPr/>
          <p:nvPr/>
        </p:nvSpPr>
        <p:spPr>
          <a:xfrm>
            <a:off x="6880320" y="3603072"/>
            <a:ext cx="731520" cy="73152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4"/>
          <p:cNvSpPr/>
          <p:nvPr/>
        </p:nvSpPr>
        <p:spPr>
          <a:xfrm>
            <a:off x="6879960" y="3602712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CCC</a:t>
            </a:r>
          </a:p>
        </p:txBody>
      </p:sp>
      <p:sp>
        <p:nvSpPr>
          <p:cNvPr id="290" name="CustomShape 5"/>
          <p:cNvSpPr/>
          <p:nvPr/>
        </p:nvSpPr>
        <p:spPr>
          <a:xfrm>
            <a:off x="6880320" y="4700352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</a:t>
            </a:r>
          </a:p>
        </p:txBody>
      </p:sp>
      <p:sp>
        <p:nvSpPr>
          <p:cNvPr id="291" name="CustomShape 6"/>
          <p:cNvSpPr/>
          <p:nvPr/>
        </p:nvSpPr>
        <p:spPr>
          <a:xfrm>
            <a:off x="6880320" y="5797632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292" name="CustomShape 7"/>
          <p:cNvSpPr/>
          <p:nvPr/>
        </p:nvSpPr>
        <p:spPr>
          <a:xfrm>
            <a:off x="8160480" y="4700352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PC</a:t>
            </a:r>
          </a:p>
        </p:txBody>
      </p:sp>
      <p:sp>
        <p:nvSpPr>
          <p:cNvPr id="293" name="Line 8"/>
          <p:cNvSpPr/>
          <p:nvPr/>
        </p:nvSpPr>
        <p:spPr>
          <a:xfrm>
            <a:off x="7135200" y="4334592"/>
            <a:ext cx="0" cy="36612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4" name="Line 9"/>
          <p:cNvSpPr/>
          <p:nvPr/>
        </p:nvSpPr>
        <p:spPr>
          <a:xfrm>
            <a:off x="7135200" y="5431872"/>
            <a:ext cx="0" cy="3657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5" name="Line 10"/>
          <p:cNvSpPr/>
          <p:nvPr/>
        </p:nvSpPr>
        <p:spPr>
          <a:xfrm flipV="1">
            <a:off x="7337520" y="5431872"/>
            <a:ext cx="0" cy="365760"/>
          </a:xfrm>
          <a:prstGeom prst="line">
            <a:avLst/>
          </a:prstGeom>
          <a:ln w="36720">
            <a:solidFill>
              <a:srgbClr val="8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6" name="Line 11"/>
          <p:cNvSpPr/>
          <p:nvPr/>
        </p:nvSpPr>
        <p:spPr>
          <a:xfrm>
            <a:off x="7611840" y="5157552"/>
            <a:ext cx="548640" cy="0"/>
          </a:xfrm>
          <a:prstGeom prst="line">
            <a:avLst/>
          </a:prstGeom>
          <a:ln w="73080">
            <a:solidFill>
              <a:srgbClr val="8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7" name="Line 12"/>
          <p:cNvSpPr/>
          <p:nvPr/>
        </p:nvSpPr>
        <p:spPr>
          <a:xfrm flipH="1">
            <a:off x="7611840" y="4974672"/>
            <a:ext cx="54864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cxnSp>
        <p:nvCxnSpPr>
          <p:cNvPr id="298" name="Line 13"/>
          <p:cNvCxnSpPr/>
          <p:nvPr/>
        </p:nvCxnSpPr>
        <p:spPr>
          <a:xfrm>
            <a:off x="7611840" y="3968832"/>
            <a:ext cx="914760" cy="731880"/>
          </a:xfrm>
          <a:prstGeom prst="bentConnector3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299" name="Line 14"/>
          <p:cNvSpPr/>
          <p:nvPr/>
        </p:nvSpPr>
        <p:spPr>
          <a:xfrm flipH="1">
            <a:off x="6423120" y="4334592"/>
            <a:ext cx="529200" cy="3657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0" name="Line 15"/>
          <p:cNvSpPr/>
          <p:nvPr/>
        </p:nvSpPr>
        <p:spPr>
          <a:xfrm flipH="1">
            <a:off x="6423120" y="4334232"/>
            <a:ext cx="529200" cy="14634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1" name="Line 16"/>
          <p:cNvSpPr/>
          <p:nvPr/>
        </p:nvSpPr>
        <p:spPr>
          <a:xfrm flipV="1">
            <a:off x="7337520" y="4334232"/>
            <a:ext cx="0" cy="3657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2" name="TextShape 17"/>
          <p:cNvSpPr txBox="1"/>
          <p:nvPr/>
        </p:nvSpPr>
        <p:spPr>
          <a:xfrm>
            <a:off x="5760360" y="4504512"/>
            <a:ext cx="798120" cy="749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…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Up to 8
LDAs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3" name="Line 18"/>
          <p:cNvSpPr/>
          <p:nvPr/>
        </p:nvSpPr>
        <p:spPr>
          <a:xfrm flipH="1">
            <a:off x="5672160" y="4334592"/>
            <a:ext cx="1280160" cy="3657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4" name="Line 19"/>
          <p:cNvSpPr/>
          <p:nvPr/>
        </p:nvSpPr>
        <p:spPr>
          <a:xfrm>
            <a:off x="6606360" y="3747072"/>
            <a:ext cx="27360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Line 20"/>
          <p:cNvSpPr/>
          <p:nvPr/>
        </p:nvSpPr>
        <p:spPr>
          <a:xfrm>
            <a:off x="6606360" y="3929952"/>
            <a:ext cx="27396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6" name="TextShape 21"/>
          <p:cNvSpPr txBox="1"/>
          <p:nvPr/>
        </p:nvSpPr>
        <p:spPr>
          <a:xfrm>
            <a:off x="5868720" y="3580752"/>
            <a:ext cx="1018080" cy="529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Spill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7" name="CustomShape 22"/>
          <p:cNvSpPr/>
          <p:nvPr/>
        </p:nvSpPr>
        <p:spPr>
          <a:xfrm>
            <a:off x="5965920" y="5797632"/>
            <a:ext cx="731520" cy="731520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</a:t>
            </a:r>
          </a:p>
        </p:txBody>
      </p:sp>
      <p:sp>
        <p:nvSpPr>
          <p:cNvPr id="308" name="Line 23"/>
          <p:cNvSpPr/>
          <p:nvPr/>
        </p:nvSpPr>
        <p:spPr>
          <a:xfrm>
            <a:off x="5691960" y="6035952"/>
            <a:ext cx="27360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9" name="Line 24"/>
          <p:cNvSpPr/>
          <p:nvPr/>
        </p:nvSpPr>
        <p:spPr>
          <a:xfrm>
            <a:off x="5691960" y="6218832"/>
            <a:ext cx="27396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0" name="TextShape 25"/>
          <p:cNvSpPr txBox="1"/>
          <p:nvPr/>
        </p:nvSpPr>
        <p:spPr>
          <a:xfrm>
            <a:off x="4940640" y="5725632"/>
            <a:ext cx="820800" cy="529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1" name="Line 26"/>
          <p:cNvSpPr/>
          <p:nvPr/>
        </p:nvSpPr>
        <p:spPr>
          <a:xfrm>
            <a:off x="5691600" y="5873952"/>
            <a:ext cx="27360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2" name="Line 27"/>
          <p:cNvSpPr/>
          <p:nvPr/>
        </p:nvSpPr>
        <p:spPr>
          <a:xfrm>
            <a:off x="5691600" y="6377952"/>
            <a:ext cx="27360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13" name="Picture 312"/>
          <p:cNvPicPr/>
          <p:nvPr/>
        </p:nvPicPr>
        <p:blipFill>
          <a:blip r:embed="rId2"/>
          <a:stretch/>
        </p:blipFill>
        <p:spPr>
          <a:xfrm>
            <a:off x="282240" y="3457800"/>
            <a:ext cx="4106880" cy="3080160"/>
          </a:xfrm>
          <a:prstGeom prst="rect">
            <a:avLst/>
          </a:prstGeom>
          <a:ln>
            <a:noFill/>
          </a:ln>
        </p:spPr>
      </p:pic>
      <p:pic>
        <p:nvPicPr>
          <p:cNvPr id="314" name="Picture 313"/>
          <p:cNvPicPr/>
          <p:nvPr/>
        </p:nvPicPr>
        <p:blipFill>
          <a:blip r:embed="rId3"/>
          <a:stretch/>
        </p:blipFill>
        <p:spPr>
          <a:xfrm>
            <a:off x="5394960" y="811728"/>
            <a:ext cx="3657600" cy="1965960"/>
          </a:xfrm>
          <a:prstGeom prst="rect">
            <a:avLst/>
          </a:prstGeom>
          <a:ln>
            <a:noFill/>
          </a:ln>
        </p:spPr>
      </p:pic>
      <p:sp>
        <p:nvSpPr>
          <p:cNvPr id="315" name="TextShape 28"/>
          <p:cNvSpPr txBox="1"/>
          <p:nvPr/>
        </p:nvSpPr>
        <p:spPr>
          <a:xfrm>
            <a:off x="6054480" y="888120"/>
            <a:ext cx="1068480" cy="800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difference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 time-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stamps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6" name="TextShape 29"/>
          <p:cNvSpPr txBox="1"/>
          <p:nvPr/>
        </p:nvSpPr>
        <p:spPr>
          <a:xfrm>
            <a:off x="8412480" y="2716920"/>
            <a:ext cx="507960" cy="333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[ns]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45122" y="6447277"/>
            <a:ext cx="270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Jiri </a:t>
            </a:r>
            <a:r>
              <a:rPr lang="en-US" dirty="0" err="1" smtClean="0"/>
              <a:t>Kvasnicka</a:t>
            </a:r>
            <a:r>
              <a:rPr lang="en-US" dirty="0" smtClean="0"/>
              <a:t> , </a:t>
            </a:r>
            <a:r>
              <a:rPr lang="en-US" dirty="0" err="1" smtClean="0"/>
              <a:t>Katja</a:t>
            </a:r>
            <a:r>
              <a:rPr lang="en-US" dirty="0" smtClean="0"/>
              <a:t> Kruger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061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TextShape 1"/>
          <p:cNvSpPr txBox="1"/>
          <p:nvPr/>
        </p:nvSpPr>
        <p:spPr>
          <a:xfrm>
            <a:off x="3769894" y="103320"/>
            <a:ext cx="5041825" cy="92604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GB" sz="2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CALICE AHCAL / AIDA Beam-telescope combined beam-test</a:t>
            </a:r>
            <a:endParaRPr lang="en" sz="2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8" name="TextShape 2"/>
          <p:cNvSpPr txBox="1"/>
          <p:nvPr/>
        </p:nvSpPr>
        <p:spPr>
          <a:xfrm>
            <a:off x="282240" y="1218024"/>
            <a:ext cx="8520120" cy="3977640"/>
          </a:xfrm>
          <a:prstGeom prst="rect">
            <a:avLst/>
          </a:prstGeom>
          <a:noFill/>
          <a:ln>
            <a:noFill/>
          </a:ln>
        </p:spPr>
        <p:txBody>
          <a:bodyPr lIns="0" tIns="10080" rIns="0" bIns="0"/>
          <a:lstStyle/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 Synchronizations: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Readout cycle(ROC)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TimesStamps(TS)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EUDET Trigger Logic Unit (TLU): TrigID (+TS)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(CCC+LDA+DIFs): TrigID+ROC+TS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Telescope: Event# (~TrigID)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Mini-TLU (BIF): 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CCCC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Klaus: ROC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9" name="CustomShape 3"/>
          <p:cNvSpPr/>
          <p:nvPr/>
        </p:nvSpPr>
        <p:spPr>
          <a:xfrm>
            <a:off x="4742640" y="558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320" name="CustomShape 4"/>
          <p:cNvSpPr/>
          <p:nvPr/>
        </p:nvSpPr>
        <p:spPr>
          <a:xfrm>
            <a:off x="4670640" y="5652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321" name="CustomShape 5"/>
          <p:cNvSpPr/>
          <p:nvPr/>
        </p:nvSpPr>
        <p:spPr>
          <a:xfrm>
            <a:off x="4598640" y="5724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322" name="CustomShape 6"/>
          <p:cNvSpPr/>
          <p:nvPr/>
        </p:nvSpPr>
        <p:spPr>
          <a:xfrm>
            <a:off x="4526640" y="5796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323" name="CustomShape 7"/>
          <p:cNvSpPr/>
          <p:nvPr/>
        </p:nvSpPr>
        <p:spPr>
          <a:xfrm>
            <a:off x="4454640" y="5868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324" name="CustomShape 8"/>
          <p:cNvSpPr/>
          <p:nvPr/>
        </p:nvSpPr>
        <p:spPr>
          <a:xfrm>
            <a:off x="4382280" y="288180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CCC</a:t>
            </a:r>
          </a:p>
        </p:txBody>
      </p:sp>
      <p:sp>
        <p:nvSpPr>
          <p:cNvPr id="325" name="CustomShape 9"/>
          <p:cNvSpPr/>
          <p:nvPr/>
        </p:nvSpPr>
        <p:spPr>
          <a:xfrm>
            <a:off x="4382640" y="4627440"/>
            <a:ext cx="731520" cy="7315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
</a:t>
            </a:r>
          </a:p>
        </p:txBody>
      </p:sp>
      <p:sp>
        <p:nvSpPr>
          <p:cNvPr id="326" name="CustomShape 10"/>
          <p:cNvSpPr/>
          <p:nvPr/>
        </p:nvSpPr>
        <p:spPr>
          <a:xfrm>
            <a:off x="4382640" y="594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327" name="CustomShape 11"/>
          <p:cNvSpPr/>
          <p:nvPr/>
        </p:nvSpPr>
        <p:spPr>
          <a:xfrm>
            <a:off x="6283080" y="1584360"/>
            <a:ext cx="731520" cy="731520"/>
          </a:xfrm>
          <a:prstGeom prst="rect">
            <a:avLst/>
          </a:prstGeom>
          <a:solidFill>
            <a:srgbClr val="FFD32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TLU
</a:t>
            </a:r>
          </a:p>
        </p:txBody>
      </p:sp>
      <p:sp>
        <p:nvSpPr>
          <p:cNvPr id="328" name="CustomShape 12"/>
          <p:cNvSpPr/>
          <p:nvPr/>
        </p:nvSpPr>
        <p:spPr>
          <a:xfrm>
            <a:off x="7644240" y="3213360"/>
            <a:ext cx="1183680" cy="731520"/>
          </a:xfrm>
          <a:prstGeom prst="rect">
            <a:avLst/>
          </a:prstGeom>
          <a:solidFill>
            <a:srgbClr val="CC66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Telescope</a:t>
            </a:r>
          </a:p>
        </p:txBody>
      </p:sp>
      <p:sp>
        <p:nvSpPr>
          <p:cNvPr id="329" name="CustomShape 13"/>
          <p:cNvSpPr/>
          <p:nvPr/>
        </p:nvSpPr>
        <p:spPr>
          <a:xfrm>
            <a:off x="8245080" y="441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0" name="CustomShape 14"/>
          <p:cNvSpPr/>
          <p:nvPr/>
        </p:nvSpPr>
        <p:spPr>
          <a:xfrm>
            <a:off x="8173080" y="4485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1" name="CustomShape 15"/>
          <p:cNvSpPr/>
          <p:nvPr/>
        </p:nvSpPr>
        <p:spPr>
          <a:xfrm>
            <a:off x="8101080" y="4557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2" name="CustomShape 16"/>
          <p:cNvSpPr/>
          <p:nvPr/>
        </p:nvSpPr>
        <p:spPr>
          <a:xfrm>
            <a:off x="8029080" y="4629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3" name="CustomShape 17"/>
          <p:cNvSpPr/>
          <p:nvPr/>
        </p:nvSpPr>
        <p:spPr>
          <a:xfrm>
            <a:off x="7957080" y="4701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4" name="CustomShape 18"/>
          <p:cNvSpPr/>
          <p:nvPr/>
        </p:nvSpPr>
        <p:spPr>
          <a:xfrm>
            <a:off x="7885080" y="477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5" name="TextShape 19"/>
          <p:cNvSpPr txBox="1"/>
          <p:nvPr/>
        </p:nvSpPr>
        <p:spPr>
          <a:xfrm>
            <a:off x="8688600" y="5388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336" name="Line 20"/>
          <p:cNvCxnSpPr>
            <a:stCxn id="328" idx="2"/>
            <a:endCxn id="334" idx="0"/>
          </p:cNvCxnSpPr>
          <p:nvPr/>
        </p:nvCxnSpPr>
        <p:spPr>
          <a:xfrm>
            <a:off x="8236080" y="3944880"/>
            <a:ext cx="15120" cy="8294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337" name="Line 21"/>
          <p:cNvCxnSpPr>
            <a:stCxn id="327" idx="3"/>
            <a:endCxn id="328" idx="0"/>
          </p:cNvCxnSpPr>
          <p:nvPr/>
        </p:nvCxnSpPr>
        <p:spPr>
          <a:xfrm>
            <a:off x="7014600" y="1950120"/>
            <a:ext cx="1221840" cy="126360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338" name="Line 22"/>
          <p:cNvCxnSpPr>
            <a:stCxn id="327" idx="1"/>
            <a:endCxn id="324" idx="0"/>
          </p:cNvCxnSpPr>
          <p:nvPr/>
        </p:nvCxnSpPr>
        <p:spPr>
          <a:xfrm flipH="1">
            <a:off x="4748040" y="1950120"/>
            <a:ext cx="1535400" cy="9320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339" name="CustomShape 23"/>
          <p:cNvSpPr/>
          <p:nvPr/>
        </p:nvSpPr>
        <p:spPr>
          <a:xfrm>
            <a:off x="6162480" y="3291480"/>
            <a:ext cx="1025280" cy="731520"/>
          </a:xfrm>
          <a:prstGeom prst="rect">
            <a:avLst/>
          </a:prstGeom>
          <a:solidFill>
            <a:srgbClr val="66FF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</a:t>
            </a:r>
          </a:p>
        </p:txBody>
      </p:sp>
      <p:cxnSp>
        <p:nvCxnSpPr>
          <p:cNvPr id="340" name="Line 24"/>
          <p:cNvCxnSpPr>
            <a:stCxn id="325" idx="3"/>
            <a:endCxn id="339" idx="1"/>
          </p:cNvCxnSpPr>
          <p:nvPr/>
        </p:nvCxnSpPr>
        <p:spPr>
          <a:xfrm flipV="1">
            <a:off x="5114160" y="3657240"/>
            <a:ext cx="1048680" cy="133632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341" name="Line 25"/>
          <p:cNvCxnSpPr>
            <a:stCxn id="328" idx="1"/>
            <a:endCxn id="339" idx="3"/>
          </p:cNvCxnSpPr>
          <p:nvPr/>
        </p:nvCxnSpPr>
        <p:spPr>
          <a:xfrm flipH="1">
            <a:off x="7187760" y="3579120"/>
            <a:ext cx="456840" cy="784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342" name="Line 26"/>
          <p:cNvCxnSpPr>
            <a:stCxn id="327" idx="2"/>
            <a:endCxn id="339" idx="0"/>
          </p:cNvCxnSpPr>
          <p:nvPr/>
        </p:nvCxnSpPr>
        <p:spPr>
          <a:xfrm>
            <a:off x="6648840" y="2315880"/>
            <a:ext cx="26640" cy="97596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343" name="TextShape 27"/>
          <p:cNvSpPr txBox="1"/>
          <p:nvPr/>
        </p:nvSpPr>
        <p:spPr>
          <a:xfrm>
            <a:off x="7272720" y="22860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4" name="TextShape 28"/>
          <p:cNvSpPr txBox="1"/>
          <p:nvPr/>
        </p:nvSpPr>
        <p:spPr>
          <a:xfrm>
            <a:off x="5382000" y="21798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TextShape 29"/>
          <p:cNvSpPr txBox="1"/>
          <p:nvPr/>
        </p:nvSpPr>
        <p:spPr>
          <a:xfrm>
            <a:off x="5522040" y="5784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346" name="Line 30"/>
          <p:cNvCxnSpPr>
            <a:stCxn id="324" idx="2"/>
            <a:endCxn id="325" idx="0"/>
          </p:cNvCxnSpPr>
          <p:nvPr/>
        </p:nvCxnSpPr>
        <p:spPr>
          <a:xfrm>
            <a:off x="4748040" y="3613320"/>
            <a:ext cx="720" cy="101448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347" name="Line 31"/>
          <p:cNvCxnSpPr>
            <a:stCxn id="325" idx="2"/>
            <a:endCxn id="326" idx="0"/>
          </p:cNvCxnSpPr>
          <p:nvPr/>
        </p:nvCxnSpPr>
        <p:spPr>
          <a:xfrm>
            <a:off x="4748400" y="5358960"/>
            <a:ext cx="360" cy="58212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348" name="CustomShape 32"/>
          <p:cNvSpPr/>
          <p:nvPr/>
        </p:nvSpPr>
        <p:spPr>
          <a:xfrm>
            <a:off x="5982480" y="4918320"/>
            <a:ext cx="731520" cy="731520"/>
          </a:xfrm>
          <a:prstGeom prst="rect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
</a:t>
            </a:r>
          </a:p>
        </p:txBody>
      </p:sp>
      <p:cxnSp>
        <p:nvCxnSpPr>
          <p:cNvPr id="349" name="Line 33"/>
          <p:cNvCxnSpPr>
            <a:stCxn id="324" idx="3"/>
            <a:endCxn id="348" idx="0"/>
          </p:cNvCxnSpPr>
          <p:nvPr/>
        </p:nvCxnSpPr>
        <p:spPr>
          <a:xfrm>
            <a:off x="5113800" y="3247560"/>
            <a:ext cx="1234800" cy="1671120"/>
          </a:xfrm>
          <a:prstGeom prst="straightConnector1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350" name="Line 34"/>
          <p:cNvCxnSpPr>
            <a:stCxn id="348" idx="0"/>
            <a:endCxn id="339" idx="2"/>
          </p:cNvCxnSpPr>
          <p:nvPr/>
        </p:nvCxnSpPr>
        <p:spPr>
          <a:xfrm flipV="1">
            <a:off x="6348240" y="4023000"/>
            <a:ext cx="327240" cy="8956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351" name="CustomShape 35"/>
          <p:cNvSpPr/>
          <p:nvPr/>
        </p:nvSpPr>
        <p:spPr>
          <a:xfrm>
            <a:off x="3017520" y="4621320"/>
            <a:ext cx="863280" cy="731520"/>
          </a:xfrm>
          <a:prstGeom prst="rect">
            <a:avLst/>
          </a:prstGeom>
          <a:solidFill>
            <a:srgbClr val="EEEEEE"/>
          </a:solidFill>
          <a:ln>
            <a:solidFill>
              <a:srgbClr val="B2B2B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KLAUS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352" name="Line 36"/>
          <p:cNvCxnSpPr>
            <a:stCxn id="324" idx="1"/>
            <a:endCxn id="351" idx="0"/>
          </p:cNvCxnSpPr>
          <p:nvPr/>
        </p:nvCxnSpPr>
        <p:spPr>
          <a:xfrm flipH="1">
            <a:off x="3449160" y="3247560"/>
            <a:ext cx="933480" cy="1374120"/>
          </a:xfrm>
          <a:prstGeom prst="straightConnector1">
            <a:avLst/>
          </a:prstGeom>
          <a:ln>
            <a:solidFill>
              <a:srgbClr val="999999"/>
            </a:solidFill>
            <a:custDash/>
            <a:tailEnd type="triangle" w="med" len="med"/>
          </a:ln>
        </p:spPr>
      </p:cxnSp>
      <p:sp>
        <p:nvSpPr>
          <p:cNvPr id="353" name="TextShape 37"/>
          <p:cNvSpPr txBox="1"/>
          <p:nvPr/>
        </p:nvSpPr>
        <p:spPr>
          <a:xfrm>
            <a:off x="6338880" y="426492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+TS3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4" name="TextShape 38"/>
          <p:cNvSpPr txBox="1"/>
          <p:nvPr/>
        </p:nvSpPr>
        <p:spPr>
          <a:xfrm>
            <a:off x="5150160" y="457200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5" name="TextShape 39"/>
          <p:cNvSpPr txBox="1"/>
          <p:nvPr/>
        </p:nvSpPr>
        <p:spPr>
          <a:xfrm>
            <a:off x="3615120" y="395748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6" name="TextShape 40"/>
          <p:cNvSpPr txBox="1"/>
          <p:nvPr/>
        </p:nvSpPr>
        <p:spPr>
          <a:xfrm>
            <a:off x="5150160" y="315072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7" name="TextShape 41"/>
          <p:cNvSpPr txBox="1"/>
          <p:nvPr/>
        </p:nvSpPr>
        <p:spPr>
          <a:xfrm rot="16200000">
            <a:off x="7072200" y="311724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event#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8" name="TextShape 42"/>
          <p:cNvSpPr txBox="1"/>
          <p:nvPr/>
        </p:nvSpPr>
        <p:spPr>
          <a:xfrm>
            <a:off x="4418640" y="3773880"/>
            <a:ext cx="814680" cy="916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
TrigID+ 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9" name="TextShape 43"/>
          <p:cNvSpPr txBox="1"/>
          <p:nvPr/>
        </p:nvSpPr>
        <p:spPr>
          <a:xfrm>
            <a:off x="6283080" y="257976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TrigID+
TS1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0" name="Picture 359"/>
          <p:cNvPicPr/>
          <p:nvPr/>
        </p:nvPicPr>
        <p:blipFill>
          <a:blip r:embed="rId2"/>
          <a:stretch/>
        </p:blipFill>
        <p:spPr>
          <a:xfrm>
            <a:off x="4578840" y="497556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361" name="Picture 360"/>
          <p:cNvPicPr/>
          <p:nvPr/>
        </p:nvPicPr>
        <p:blipFill>
          <a:blip r:embed="rId2"/>
          <a:stretch/>
        </p:blipFill>
        <p:spPr>
          <a:xfrm>
            <a:off x="6199200" y="526392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362" name="Picture 361"/>
          <p:cNvPicPr/>
          <p:nvPr/>
        </p:nvPicPr>
        <p:blipFill>
          <a:blip r:embed="rId2"/>
          <a:stretch/>
        </p:blipFill>
        <p:spPr>
          <a:xfrm>
            <a:off x="6487560" y="1952280"/>
            <a:ext cx="325080" cy="325080"/>
          </a:xfrm>
          <a:prstGeom prst="rect">
            <a:avLst/>
          </a:prstGeom>
          <a:ln>
            <a:noFill/>
          </a:ln>
        </p:spPr>
      </p:pic>
      <p:sp>
        <p:nvSpPr>
          <p:cNvPr id="363" name="CustomShape 44"/>
          <p:cNvSpPr/>
          <p:nvPr/>
        </p:nvSpPr>
        <p:spPr>
          <a:xfrm>
            <a:off x="5669280" y="648000"/>
            <a:ext cx="1920240" cy="2269440"/>
          </a:xfrm>
          <a:prstGeom prst="ellipse">
            <a:avLst/>
          </a:prstGeom>
          <a:solidFill>
            <a:srgbClr val="FF6600">
              <a:alpha val="46000"/>
            </a:srgbClr>
          </a:solidFill>
          <a:ln w="57240">
            <a:solidFill>
              <a:srgbClr val="FF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Box 48"/>
          <p:cNvSpPr txBox="1"/>
          <p:nvPr/>
        </p:nvSpPr>
        <p:spPr>
          <a:xfrm>
            <a:off x="345122" y="6447277"/>
            <a:ext cx="270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Jiri </a:t>
            </a:r>
            <a:r>
              <a:rPr lang="en-US" dirty="0" err="1" smtClean="0"/>
              <a:t>Kvasnicka</a:t>
            </a:r>
            <a:r>
              <a:rPr lang="en-US" dirty="0" smtClean="0"/>
              <a:t> , </a:t>
            </a:r>
            <a:r>
              <a:rPr lang="en-US" dirty="0" err="1" smtClean="0"/>
              <a:t>Katja</a:t>
            </a:r>
            <a:r>
              <a:rPr lang="en-US" dirty="0" smtClean="0"/>
              <a:t> Kruger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730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extShape 1"/>
          <p:cNvSpPr txBox="1"/>
          <p:nvPr/>
        </p:nvSpPr>
        <p:spPr>
          <a:xfrm>
            <a:off x="3836736" y="103319"/>
            <a:ext cx="4974983" cy="93941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GB" sz="2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CALICE AHCAL / AIDA Beam-telescope combined beam-test</a:t>
            </a:r>
            <a:endParaRPr lang="en" sz="2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9" name="TextShape 2"/>
          <p:cNvSpPr txBox="1"/>
          <p:nvPr/>
        </p:nvSpPr>
        <p:spPr>
          <a:xfrm>
            <a:off x="282240" y="1204656"/>
            <a:ext cx="8520120" cy="3977640"/>
          </a:xfrm>
          <a:prstGeom prst="rect">
            <a:avLst/>
          </a:prstGeom>
          <a:noFill/>
          <a:ln>
            <a:noFill/>
          </a:ln>
        </p:spPr>
        <p:txBody>
          <a:bodyPr lIns="0" tIns="10080" rIns="0" bIns="0"/>
          <a:lstStyle/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 Synchronizations: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Readout cycle(ROC)</a:t>
            </a: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or </a:t>
            </a:r>
            <a:r>
              <a:rPr lang="en" sz="1800" b="1" strike="noStrike" spc="-1" dirty="0">
                <a:solidFill>
                  <a:srgbClr val="0066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TimesStamps(TS)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EUDET Trigger Logic Unit (TLU): TrigID (+TS)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(CCC+LDA+DIFs): TrigID+ROC+TS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Telescope: Event# (~TrigID)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Mini-TLU (BIF): ROC+TS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CCCCCC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2017: Klaus: ROC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0" name="CustomShape 3"/>
          <p:cNvSpPr/>
          <p:nvPr/>
        </p:nvSpPr>
        <p:spPr>
          <a:xfrm>
            <a:off x="4742640" y="558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401" name="CustomShape 4"/>
          <p:cNvSpPr/>
          <p:nvPr/>
        </p:nvSpPr>
        <p:spPr>
          <a:xfrm>
            <a:off x="4670640" y="5652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402" name="CustomShape 5"/>
          <p:cNvSpPr/>
          <p:nvPr/>
        </p:nvSpPr>
        <p:spPr>
          <a:xfrm>
            <a:off x="4598640" y="5724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403" name="CustomShape 6"/>
          <p:cNvSpPr/>
          <p:nvPr/>
        </p:nvSpPr>
        <p:spPr>
          <a:xfrm>
            <a:off x="4526640" y="5796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404" name="CustomShape 7"/>
          <p:cNvSpPr/>
          <p:nvPr/>
        </p:nvSpPr>
        <p:spPr>
          <a:xfrm>
            <a:off x="4454640" y="5868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405" name="CustomShape 8"/>
          <p:cNvSpPr/>
          <p:nvPr/>
        </p:nvSpPr>
        <p:spPr>
          <a:xfrm>
            <a:off x="4382280" y="288180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CCC</a:t>
            </a:r>
          </a:p>
        </p:txBody>
      </p:sp>
      <p:sp>
        <p:nvSpPr>
          <p:cNvPr id="406" name="CustomShape 9"/>
          <p:cNvSpPr/>
          <p:nvPr/>
        </p:nvSpPr>
        <p:spPr>
          <a:xfrm>
            <a:off x="4382640" y="4627440"/>
            <a:ext cx="731520" cy="7315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
</a:t>
            </a:r>
          </a:p>
        </p:txBody>
      </p:sp>
      <p:sp>
        <p:nvSpPr>
          <p:cNvPr id="407" name="CustomShape 10"/>
          <p:cNvSpPr/>
          <p:nvPr/>
        </p:nvSpPr>
        <p:spPr>
          <a:xfrm>
            <a:off x="4382640" y="5940720"/>
            <a:ext cx="731520" cy="7315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</a:t>
            </a:r>
          </a:p>
        </p:txBody>
      </p:sp>
      <p:sp>
        <p:nvSpPr>
          <p:cNvPr id="408" name="CustomShape 11"/>
          <p:cNvSpPr/>
          <p:nvPr/>
        </p:nvSpPr>
        <p:spPr>
          <a:xfrm>
            <a:off x="6283080" y="1584360"/>
            <a:ext cx="731520" cy="731520"/>
          </a:xfrm>
          <a:prstGeom prst="rect">
            <a:avLst/>
          </a:prstGeom>
          <a:solidFill>
            <a:srgbClr val="FFD32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TLU
</a:t>
            </a:r>
          </a:p>
        </p:txBody>
      </p:sp>
      <p:sp>
        <p:nvSpPr>
          <p:cNvPr id="409" name="CustomShape 12"/>
          <p:cNvSpPr/>
          <p:nvPr/>
        </p:nvSpPr>
        <p:spPr>
          <a:xfrm>
            <a:off x="7644240" y="3213360"/>
            <a:ext cx="1183680" cy="731520"/>
          </a:xfrm>
          <a:prstGeom prst="rect">
            <a:avLst/>
          </a:prstGeom>
          <a:solidFill>
            <a:srgbClr val="CC66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Telescope</a:t>
            </a:r>
          </a:p>
        </p:txBody>
      </p:sp>
      <p:sp>
        <p:nvSpPr>
          <p:cNvPr id="410" name="CustomShape 13"/>
          <p:cNvSpPr/>
          <p:nvPr/>
        </p:nvSpPr>
        <p:spPr>
          <a:xfrm>
            <a:off x="8245080" y="441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1" name="CustomShape 14"/>
          <p:cNvSpPr/>
          <p:nvPr/>
        </p:nvSpPr>
        <p:spPr>
          <a:xfrm>
            <a:off x="8173080" y="4485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2" name="CustomShape 15"/>
          <p:cNvSpPr/>
          <p:nvPr/>
        </p:nvSpPr>
        <p:spPr>
          <a:xfrm>
            <a:off x="8101080" y="4557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3" name="CustomShape 16"/>
          <p:cNvSpPr/>
          <p:nvPr/>
        </p:nvSpPr>
        <p:spPr>
          <a:xfrm>
            <a:off x="8029080" y="4629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4" name="CustomShape 17"/>
          <p:cNvSpPr/>
          <p:nvPr/>
        </p:nvSpPr>
        <p:spPr>
          <a:xfrm>
            <a:off x="7957080" y="4701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5" name="CustomShape 18"/>
          <p:cNvSpPr/>
          <p:nvPr/>
        </p:nvSpPr>
        <p:spPr>
          <a:xfrm>
            <a:off x="7885080" y="4773960"/>
            <a:ext cx="7315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6" name="TextShape 19"/>
          <p:cNvSpPr txBox="1"/>
          <p:nvPr/>
        </p:nvSpPr>
        <p:spPr>
          <a:xfrm>
            <a:off x="8688600" y="5388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417" name="Line 20"/>
          <p:cNvCxnSpPr>
            <a:stCxn id="409" idx="2"/>
            <a:endCxn id="415" idx="0"/>
          </p:cNvCxnSpPr>
          <p:nvPr/>
        </p:nvCxnSpPr>
        <p:spPr>
          <a:xfrm>
            <a:off x="8236080" y="3944880"/>
            <a:ext cx="15120" cy="8294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418" name="Line 21"/>
          <p:cNvCxnSpPr>
            <a:stCxn id="408" idx="3"/>
            <a:endCxn id="409" idx="0"/>
          </p:cNvCxnSpPr>
          <p:nvPr/>
        </p:nvCxnSpPr>
        <p:spPr>
          <a:xfrm>
            <a:off x="7014600" y="1950120"/>
            <a:ext cx="1221840" cy="126360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419" name="Line 22"/>
          <p:cNvCxnSpPr>
            <a:stCxn id="408" idx="1"/>
            <a:endCxn id="405" idx="0"/>
          </p:cNvCxnSpPr>
          <p:nvPr/>
        </p:nvCxnSpPr>
        <p:spPr>
          <a:xfrm flipH="1">
            <a:off x="4748040" y="1950120"/>
            <a:ext cx="1535400" cy="93204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420" name="CustomShape 23"/>
          <p:cNvSpPr/>
          <p:nvPr/>
        </p:nvSpPr>
        <p:spPr>
          <a:xfrm>
            <a:off x="6162480" y="3291480"/>
            <a:ext cx="1025280" cy="731520"/>
          </a:xfrm>
          <a:prstGeom prst="rect">
            <a:avLst/>
          </a:prstGeom>
          <a:solidFill>
            <a:srgbClr val="66FF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</a:t>
            </a:r>
          </a:p>
        </p:txBody>
      </p:sp>
      <p:cxnSp>
        <p:nvCxnSpPr>
          <p:cNvPr id="421" name="Line 24"/>
          <p:cNvCxnSpPr>
            <a:stCxn id="406" idx="3"/>
            <a:endCxn id="420" idx="1"/>
          </p:cNvCxnSpPr>
          <p:nvPr/>
        </p:nvCxnSpPr>
        <p:spPr>
          <a:xfrm flipV="1">
            <a:off x="5114160" y="3657240"/>
            <a:ext cx="1048680" cy="133632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422" name="Line 25"/>
          <p:cNvCxnSpPr>
            <a:stCxn id="409" idx="1"/>
            <a:endCxn id="420" idx="3"/>
          </p:cNvCxnSpPr>
          <p:nvPr/>
        </p:nvCxnSpPr>
        <p:spPr>
          <a:xfrm flipH="1">
            <a:off x="7187760" y="3579120"/>
            <a:ext cx="456840" cy="784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cxnSp>
        <p:nvCxnSpPr>
          <p:cNvPr id="423" name="Line 26"/>
          <p:cNvCxnSpPr>
            <a:stCxn id="408" idx="2"/>
            <a:endCxn id="420" idx="0"/>
          </p:cNvCxnSpPr>
          <p:nvPr/>
        </p:nvCxnSpPr>
        <p:spPr>
          <a:xfrm>
            <a:off x="6648840" y="2315880"/>
            <a:ext cx="26640" cy="97596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424" name="TextShape 27"/>
          <p:cNvSpPr txBox="1"/>
          <p:nvPr/>
        </p:nvSpPr>
        <p:spPr>
          <a:xfrm>
            <a:off x="7272720" y="22860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5" name="TextShape 28"/>
          <p:cNvSpPr txBox="1"/>
          <p:nvPr/>
        </p:nvSpPr>
        <p:spPr>
          <a:xfrm>
            <a:off x="5382000" y="217980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6" name="TextShape 29"/>
          <p:cNvSpPr txBox="1"/>
          <p:nvPr/>
        </p:nvSpPr>
        <p:spPr>
          <a:xfrm>
            <a:off x="5522040" y="5784840"/>
            <a:ext cx="4219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6x</a:t>
            </a:r>
          </a:p>
        </p:txBody>
      </p:sp>
      <p:cxnSp>
        <p:nvCxnSpPr>
          <p:cNvPr id="427" name="Line 30"/>
          <p:cNvCxnSpPr>
            <a:stCxn id="405" idx="2"/>
            <a:endCxn id="406" idx="0"/>
          </p:cNvCxnSpPr>
          <p:nvPr/>
        </p:nvCxnSpPr>
        <p:spPr>
          <a:xfrm>
            <a:off x="4748040" y="3613320"/>
            <a:ext cx="720" cy="101448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cxnSp>
        <p:nvCxnSpPr>
          <p:cNvPr id="428" name="Line 31"/>
          <p:cNvCxnSpPr>
            <a:stCxn id="406" idx="2"/>
            <a:endCxn id="407" idx="0"/>
          </p:cNvCxnSpPr>
          <p:nvPr/>
        </p:nvCxnSpPr>
        <p:spPr>
          <a:xfrm>
            <a:off x="4748400" y="5358960"/>
            <a:ext cx="360" cy="58212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429" name="CustomShape 32"/>
          <p:cNvSpPr/>
          <p:nvPr/>
        </p:nvSpPr>
        <p:spPr>
          <a:xfrm>
            <a:off x="5982480" y="4918320"/>
            <a:ext cx="731520" cy="731520"/>
          </a:xfrm>
          <a:prstGeom prst="rect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
</a:t>
            </a:r>
          </a:p>
        </p:txBody>
      </p:sp>
      <p:cxnSp>
        <p:nvCxnSpPr>
          <p:cNvPr id="430" name="Line 33"/>
          <p:cNvCxnSpPr>
            <a:stCxn id="405" idx="3"/>
            <a:endCxn id="429" idx="0"/>
          </p:cNvCxnSpPr>
          <p:nvPr/>
        </p:nvCxnSpPr>
        <p:spPr>
          <a:xfrm>
            <a:off x="5113800" y="3247560"/>
            <a:ext cx="1234800" cy="1671120"/>
          </a:xfrm>
          <a:prstGeom prst="straightConnector1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431" name="Line 34"/>
          <p:cNvCxnSpPr>
            <a:stCxn id="429" idx="0"/>
            <a:endCxn id="420" idx="2"/>
          </p:cNvCxnSpPr>
          <p:nvPr/>
        </p:nvCxnSpPr>
        <p:spPr>
          <a:xfrm flipV="1">
            <a:off x="6348240" y="4023000"/>
            <a:ext cx="327240" cy="895680"/>
          </a:xfrm>
          <a:prstGeom prst="curvedConnector3">
            <a:avLst/>
          </a:prstGeom>
          <a:ln>
            <a:solidFill>
              <a:srgbClr val="006600"/>
            </a:solidFill>
            <a:tailEnd type="triangle" w="med" len="med"/>
          </a:ln>
        </p:spPr>
      </p:cxnSp>
      <p:sp>
        <p:nvSpPr>
          <p:cNvPr id="432" name="CustomShape 35"/>
          <p:cNvSpPr/>
          <p:nvPr/>
        </p:nvSpPr>
        <p:spPr>
          <a:xfrm>
            <a:off x="3017520" y="4621320"/>
            <a:ext cx="863280" cy="731520"/>
          </a:xfrm>
          <a:prstGeom prst="rect">
            <a:avLst/>
          </a:prstGeom>
          <a:solidFill>
            <a:srgbClr val="EEEEEE"/>
          </a:solidFill>
          <a:ln>
            <a:solidFill>
              <a:srgbClr val="B2B2B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KLAUS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433" name="Line 36"/>
          <p:cNvCxnSpPr>
            <a:stCxn id="405" idx="1"/>
            <a:endCxn id="432" idx="0"/>
          </p:cNvCxnSpPr>
          <p:nvPr/>
        </p:nvCxnSpPr>
        <p:spPr>
          <a:xfrm flipH="1">
            <a:off x="3449160" y="3247560"/>
            <a:ext cx="933480" cy="1374120"/>
          </a:xfrm>
          <a:prstGeom prst="straightConnector1">
            <a:avLst/>
          </a:prstGeom>
          <a:ln>
            <a:solidFill>
              <a:srgbClr val="999999"/>
            </a:solidFill>
            <a:custDash/>
            <a:tailEnd type="triangle" w="med" len="med"/>
          </a:ln>
        </p:spPr>
      </p:cxnSp>
      <p:sp>
        <p:nvSpPr>
          <p:cNvPr id="434" name="TextShape 37"/>
          <p:cNvSpPr txBox="1"/>
          <p:nvPr/>
        </p:nvSpPr>
        <p:spPr>
          <a:xfrm>
            <a:off x="6338880" y="426492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+TS3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5" name="TextShape 38"/>
          <p:cNvSpPr txBox="1"/>
          <p:nvPr/>
        </p:nvSpPr>
        <p:spPr>
          <a:xfrm>
            <a:off x="5150160" y="457200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+TS2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6" name="TextShape 39"/>
          <p:cNvSpPr txBox="1"/>
          <p:nvPr/>
        </p:nvSpPr>
        <p:spPr>
          <a:xfrm>
            <a:off x="3615120" y="395748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B2B2B2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7" name="TextShape 40"/>
          <p:cNvSpPr txBox="1"/>
          <p:nvPr/>
        </p:nvSpPr>
        <p:spPr>
          <a:xfrm>
            <a:off x="5150160" y="3150720"/>
            <a:ext cx="793440" cy="712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+clk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8" name="TextShape 41"/>
          <p:cNvSpPr txBox="1"/>
          <p:nvPr/>
        </p:nvSpPr>
        <p:spPr>
          <a:xfrm rot="16200000">
            <a:off x="7072200" y="3117240"/>
            <a:ext cx="793440" cy="346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event#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9" name="TextShape 42"/>
          <p:cNvSpPr txBox="1"/>
          <p:nvPr/>
        </p:nvSpPr>
        <p:spPr>
          <a:xfrm>
            <a:off x="4418640" y="3773880"/>
            <a:ext cx="814680" cy="916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ROC+
TrigID+ 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clk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0" name="TextShape 43"/>
          <p:cNvSpPr txBox="1"/>
          <p:nvPr/>
        </p:nvSpPr>
        <p:spPr>
          <a:xfrm>
            <a:off x="6283080" y="2579760"/>
            <a:ext cx="793440" cy="507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TrigID+
TS1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41" name="Picture 440"/>
          <p:cNvPicPr/>
          <p:nvPr/>
        </p:nvPicPr>
        <p:blipFill>
          <a:blip r:embed="rId2"/>
          <a:stretch/>
        </p:blipFill>
        <p:spPr>
          <a:xfrm>
            <a:off x="4578840" y="497556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442" name="Picture 441"/>
          <p:cNvPicPr/>
          <p:nvPr/>
        </p:nvPicPr>
        <p:blipFill>
          <a:blip r:embed="rId2"/>
          <a:stretch/>
        </p:blipFill>
        <p:spPr>
          <a:xfrm>
            <a:off x="6199200" y="5263920"/>
            <a:ext cx="325080" cy="325080"/>
          </a:xfrm>
          <a:prstGeom prst="rect">
            <a:avLst/>
          </a:prstGeom>
          <a:ln>
            <a:noFill/>
          </a:ln>
        </p:spPr>
      </p:pic>
      <p:pic>
        <p:nvPicPr>
          <p:cNvPr id="443" name="Picture 442"/>
          <p:cNvPicPr/>
          <p:nvPr/>
        </p:nvPicPr>
        <p:blipFill>
          <a:blip r:embed="rId2"/>
          <a:stretch/>
        </p:blipFill>
        <p:spPr>
          <a:xfrm>
            <a:off x="6487560" y="1952280"/>
            <a:ext cx="325080" cy="325080"/>
          </a:xfrm>
          <a:prstGeom prst="rect">
            <a:avLst/>
          </a:prstGeom>
          <a:ln>
            <a:noFill/>
          </a:ln>
        </p:spPr>
      </p:pic>
      <p:sp>
        <p:nvSpPr>
          <p:cNvPr id="444" name="CustomShape 44"/>
          <p:cNvSpPr/>
          <p:nvPr/>
        </p:nvSpPr>
        <p:spPr>
          <a:xfrm>
            <a:off x="7194240" y="2576880"/>
            <a:ext cx="1920240" cy="3641040"/>
          </a:xfrm>
          <a:prstGeom prst="ellipse">
            <a:avLst/>
          </a:prstGeom>
          <a:solidFill>
            <a:srgbClr val="FF6600">
              <a:alpha val="46000"/>
            </a:srgbClr>
          </a:solidFill>
          <a:ln w="57240">
            <a:solidFill>
              <a:srgbClr val="FF66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Box 48"/>
          <p:cNvSpPr txBox="1"/>
          <p:nvPr/>
        </p:nvSpPr>
        <p:spPr>
          <a:xfrm>
            <a:off x="345122" y="6447277"/>
            <a:ext cx="270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Jiri </a:t>
            </a:r>
            <a:r>
              <a:rPr lang="en-US" dirty="0" err="1" smtClean="0"/>
              <a:t>Kvasnicka</a:t>
            </a:r>
            <a:r>
              <a:rPr lang="en-US" dirty="0" smtClean="0"/>
              <a:t> , </a:t>
            </a:r>
            <a:r>
              <a:rPr lang="en-US" dirty="0" err="1" smtClean="0"/>
              <a:t>Katja</a:t>
            </a:r>
            <a:r>
              <a:rPr lang="en-US" dirty="0" smtClean="0"/>
              <a:t> Kruger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62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Introduction:</a:t>
            </a:r>
          </a:p>
          <a:p>
            <a:pPr lvl="1"/>
            <a:r>
              <a:rPr lang="en-US" sz="2800" dirty="0" smtClean="0"/>
              <a:t>Aim of WP5: Common DAQ</a:t>
            </a:r>
          </a:p>
          <a:p>
            <a:pPr lvl="1"/>
            <a:r>
              <a:rPr lang="en-US" sz="2800" dirty="0" smtClean="0"/>
              <a:t>Enhancements with respect to AIDA</a:t>
            </a:r>
          </a:p>
          <a:p>
            <a:r>
              <a:rPr lang="en-US" sz="3200" dirty="0" smtClean="0"/>
              <a:t>Status</a:t>
            </a:r>
          </a:p>
          <a:p>
            <a:pPr lvl="1"/>
            <a:r>
              <a:rPr lang="en-US" sz="2900" dirty="0" smtClean="0"/>
              <a:t>Hardware – Trigger/Timing Logic Unit (TLU)</a:t>
            </a:r>
          </a:p>
          <a:p>
            <a:pPr lvl="1"/>
            <a:r>
              <a:rPr lang="en-US" sz="2900" dirty="0" smtClean="0"/>
              <a:t>DAQ – EUDAQ 2</a:t>
            </a:r>
          </a:p>
          <a:p>
            <a:pPr lvl="1"/>
            <a:r>
              <a:rPr lang="en-US" sz="2900" dirty="0" smtClean="0"/>
              <a:t>Data model – </a:t>
            </a:r>
          </a:p>
          <a:p>
            <a:pPr lvl="2"/>
            <a:r>
              <a:rPr lang="en-US" sz="2600" dirty="0" smtClean="0"/>
              <a:t>mixing triggered, self-triggered, continuously integrating detectors</a:t>
            </a:r>
          </a:p>
          <a:p>
            <a:pPr lvl="1"/>
            <a:r>
              <a:rPr lang="en-US" sz="2900" dirty="0" smtClean="0"/>
              <a:t>Data Quality Monitoring – DQM4HEP</a:t>
            </a:r>
          </a:p>
          <a:p>
            <a:r>
              <a:rPr lang="en-US" sz="3200" dirty="0" smtClean="0"/>
              <a:t>Project Planning</a:t>
            </a:r>
          </a:p>
          <a:p>
            <a:r>
              <a:rPr lang="en-US" sz="3200" dirty="0" smtClean="0"/>
              <a:t>Conclusion</a:t>
            </a:r>
          </a:p>
          <a:p>
            <a:endParaRPr lang="en-US" sz="2800" dirty="0" smtClean="0"/>
          </a:p>
          <a:p>
            <a:pPr lvl="1"/>
            <a:endParaRPr lang="en-US" sz="25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Outline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624825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CustomShape 1"/>
          <p:cNvSpPr/>
          <p:nvPr/>
        </p:nvSpPr>
        <p:spPr>
          <a:xfrm>
            <a:off x="2231640" y="4498920"/>
            <a:ext cx="1828800" cy="1486440"/>
          </a:xfrm>
          <a:prstGeom prst="ellipse">
            <a:avLst/>
          </a:prstGeom>
          <a:solidFill>
            <a:srgbClr val="FFFF99"/>
          </a:solidFill>
          <a:ln>
            <a:solidFill>
              <a:srgbClr val="000000"/>
            </a:solidFill>
            <a:custDash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5" name="CustomShape 2"/>
          <p:cNvSpPr/>
          <p:nvPr/>
        </p:nvSpPr>
        <p:spPr>
          <a:xfrm>
            <a:off x="2491200" y="3186720"/>
            <a:ext cx="2194560" cy="11887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AHCAL_same_bxid</a:t>
            </a:r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TS_start, 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TS_bxid (opt. TS_trig)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6" name="CustomShape 3"/>
          <p:cNvSpPr/>
          <p:nvPr/>
        </p:nvSpPr>
        <p:spPr>
          <a:xfrm>
            <a:off x="2455200" y="3222720"/>
            <a:ext cx="2194560" cy="11887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AHCAL_same_bxid</a:t>
            </a:r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TS_start, 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TS_bxid (opt. TS_trig)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7" name="CustomShape 4"/>
          <p:cNvSpPr/>
          <p:nvPr/>
        </p:nvSpPr>
        <p:spPr>
          <a:xfrm>
            <a:off x="3851280" y="5470560"/>
            <a:ext cx="1828800" cy="1334880"/>
          </a:xfrm>
          <a:prstGeom prst="ellipse">
            <a:avLst/>
          </a:prstGeom>
          <a:solidFill>
            <a:srgbClr val="FFFF99"/>
          </a:solidFill>
          <a:ln>
            <a:solidFill>
              <a:srgbClr val="000000"/>
            </a:solidFill>
            <a:custDash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8" name="CustomShape 5"/>
          <p:cNvSpPr/>
          <p:nvPr/>
        </p:nvSpPr>
        <p:spPr>
          <a:xfrm>
            <a:off x="360" y="2951280"/>
            <a:ext cx="3023280" cy="2795760"/>
          </a:xfrm>
          <a:prstGeom prst="ellipse">
            <a:avLst/>
          </a:prstGeom>
          <a:solidFill>
            <a:srgbClr val="FFFF99"/>
          </a:solidFill>
          <a:ln>
            <a:solidFill>
              <a:srgbClr val="000000"/>
            </a:solidFill>
            <a:custDash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9" name="CustomShape 6"/>
          <p:cNvSpPr/>
          <p:nvPr/>
        </p:nvSpPr>
        <p:spPr>
          <a:xfrm rot="552000">
            <a:off x="4704120" y="3875040"/>
            <a:ext cx="2080800" cy="1446480"/>
          </a:xfrm>
          <a:prstGeom prst="ellipse">
            <a:avLst/>
          </a:prstGeom>
          <a:solidFill>
            <a:srgbClr val="99FFFF"/>
          </a:solidFill>
          <a:ln>
            <a:solidFill>
              <a:srgbClr val="000000"/>
            </a:solidFill>
            <a:custDash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0" name="Line 7"/>
          <p:cNvSpPr/>
          <p:nvPr/>
        </p:nvSpPr>
        <p:spPr>
          <a:xfrm flipV="1">
            <a:off x="548640" y="4081680"/>
            <a:ext cx="0" cy="188604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01" name="CustomShape 8"/>
          <p:cNvSpPr/>
          <p:nvPr/>
        </p:nvSpPr>
        <p:spPr>
          <a:xfrm>
            <a:off x="166320" y="4303440"/>
            <a:ext cx="1188720" cy="11887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</a:t>
            </a:r>
            <a:r>
              <a:rPr lang="en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ROC,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TS_start,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TS_trig,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2" name="CustomShape 9"/>
          <p:cNvSpPr/>
          <p:nvPr/>
        </p:nvSpPr>
        <p:spPr>
          <a:xfrm>
            <a:off x="130320" y="4339440"/>
            <a:ext cx="1188720" cy="11887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</a:t>
            </a:r>
            <a:r>
              <a:rPr lang="en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ROC,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TS_start,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TS_trig,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3" name="TextShape 10"/>
          <p:cNvSpPr txBox="1"/>
          <p:nvPr/>
        </p:nvSpPr>
        <p:spPr>
          <a:xfrm>
            <a:off x="4598736" y="103320"/>
            <a:ext cx="4212983" cy="544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" sz="2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EUDAQ2: New event building</a:t>
            </a:r>
          </a:p>
        </p:txBody>
      </p:sp>
      <p:sp>
        <p:nvSpPr>
          <p:cNvPr id="504" name="CustomShape 11"/>
          <p:cNvSpPr/>
          <p:nvPr/>
        </p:nvSpPr>
        <p:spPr>
          <a:xfrm>
            <a:off x="94320" y="4375440"/>
            <a:ext cx="1188720" cy="11887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 TS</a:t>
            </a:r>
            <a:r>
              <a:rPr lang="en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TS_start,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TS_trig,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5" name="CustomShape 12"/>
          <p:cNvSpPr/>
          <p:nvPr/>
        </p:nvSpPr>
        <p:spPr>
          <a:xfrm>
            <a:off x="1341360" y="3677040"/>
            <a:ext cx="822960" cy="698400"/>
          </a:xfrm>
          <a:prstGeom prst="ellipse">
            <a:avLst/>
          </a:prstGeom>
          <a:solidFill>
            <a:srgbClr val="CCCC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ROC= ROC,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TS_trig=bxid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6" name="CustomShape 13"/>
          <p:cNvSpPr/>
          <p:nvPr/>
        </p:nvSpPr>
        <p:spPr>
          <a:xfrm>
            <a:off x="4816080" y="4081680"/>
            <a:ext cx="822960" cy="640080"/>
          </a:xfrm>
          <a:prstGeom prst="ellipse">
            <a:avLst/>
          </a:prstGeom>
          <a:solidFill>
            <a:srgbClr val="CCCC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overlap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7" name="CustomShape 14"/>
          <p:cNvSpPr/>
          <p:nvPr/>
        </p:nvSpPr>
        <p:spPr>
          <a:xfrm>
            <a:off x="5777280" y="4358880"/>
            <a:ext cx="822960" cy="640080"/>
          </a:xfrm>
          <a:prstGeom prst="ellipse">
            <a:avLst/>
          </a:prstGeom>
          <a:solidFill>
            <a:srgbClr val="CCCC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1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TrigID=
Event#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8" name="CustomShape 15"/>
          <p:cNvSpPr/>
          <p:nvPr/>
        </p:nvSpPr>
        <p:spPr>
          <a:xfrm>
            <a:off x="6858000" y="3278160"/>
            <a:ext cx="2194560" cy="2560320"/>
          </a:xfrm>
          <a:prstGeom prst="rect">
            <a:avLst/>
          </a:prstGeom>
          <a:solidFill>
            <a:srgbClr val="FFFF66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EUDAQ_evt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TrigID(Event#)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Timestamp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</a:p>
        </p:txBody>
      </p:sp>
      <p:sp>
        <p:nvSpPr>
          <p:cNvPr id="509" name="CustomShape 16"/>
          <p:cNvSpPr/>
          <p:nvPr/>
        </p:nvSpPr>
        <p:spPr>
          <a:xfrm>
            <a:off x="210240" y="3150720"/>
            <a:ext cx="921600" cy="82296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ASICs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0" name="CustomShape 17"/>
          <p:cNvSpPr/>
          <p:nvPr/>
        </p:nvSpPr>
        <p:spPr>
          <a:xfrm>
            <a:off x="174240" y="3186720"/>
            <a:ext cx="921600" cy="82296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ASICs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1" name="CustomShape 18"/>
          <p:cNvSpPr/>
          <p:nvPr/>
        </p:nvSpPr>
        <p:spPr>
          <a:xfrm>
            <a:off x="138240" y="3222720"/>
            <a:ext cx="921600" cy="82296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ASICs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2" name="CustomShape 19"/>
          <p:cNvSpPr/>
          <p:nvPr/>
        </p:nvSpPr>
        <p:spPr>
          <a:xfrm>
            <a:off x="102240" y="3258720"/>
            <a:ext cx="921600" cy="82296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ASICs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ROC,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3" name="CustomShape 20"/>
          <p:cNvSpPr/>
          <p:nvPr/>
        </p:nvSpPr>
        <p:spPr>
          <a:xfrm>
            <a:off x="4236480" y="5711040"/>
            <a:ext cx="11887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</a:t>
            </a:r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#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4" name="CustomShape 21"/>
          <p:cNvSpPr/>
          <p:nvPr/>
        </p:nvSpPr>
        <p:spPr>
          <a:xfrm>
            <a:off x="4200480" y="5747040"/>
            <a:ext cx="11887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Mimosa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</a:t>
            </a:r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#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5" name="CustomShape 22"/>
          <p:cNvSpPr/>
          <p:nvPr/>
        </p:nvSpPr>
        <p:spPr>
          <a:xfrm>
            <a:off x="4164480" y="5783040"/>
            <a:ext cx="1188720" cy="7315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Telescope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2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Event#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516" name="Line 23"/>
          <p:cNvCxnSpPr>
            <a:stCxn id="504" idx="3"/>
            <a:endCxn id="505" idx="4"/>
          </p:cNvCxnSpPr>
          <p:nvPr/>
        </p:nvCxnSpPr>
        <p:spPr>
          <a:xfrm flipV="1">
            <a:off x="1283040" y="4375440"/>
            <a:ext cx="470160" cy="59472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517" name="Line 24"/>
          <p:cNvCxnSpPr>
            <a:stCxn id="512" idx="3"/>
            <a:endCxn id="505" idx="1"/>
          </p:cNvCxnSpPr>
          <p:nvPr/>
        </p:nvCxnSpPr>
        <p:spPr>
          <a:xfrm>
            <a:off x="1023840" y="3670200"/>
            <a:ext cx="438120" cy="10944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518" name="Line 25"/>
          <p:cNvCxnSpPr>
            <a:endCxn id="506" idx="3"/>
          </p:cNvCxnSpPr>
          <p:nvPr/>
        </p:nvCxnSpPr>
        <p:spPr>
          <a:xfrm flipV="1">
            <a:off x="3613680" y="4628160"/>
            <a:ext cx="1323000" cy="60444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519" name="Line 26"/>
          <p:cNvCxnSpPr>
            <a:stCxn id="515" idx="3"/>
            <a:endCxn id="507" idx="4"/>
          </p:cNvCxnSpPr>
          <p:nvPr/>
        </p:nvCxnSpPr>
        <p:spPr>
          <a:xfrm flipV="1">
            <a:off x="5353200" y="4998960"/>
            <a:ext cx="835920" cy="115020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520" name="Line 27"/>
          <p:cNvCxnSpPr>
            <a:stCxn id="505" idx="6"/>
          </p:cNvCxnSpPr>
          <p:nvPr/>
        </p:nvCxnSpPr>
        <p:spPr>
          <a:xfrm flipV="1">
            <a:off x="2164320" y="3853080"/>
            <a:ext cx="255240" cy="173520"/>
          </a:xfrm>
          <a:prstGeom prst="straightConnector1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521" name="Line 28"/>
          <p:cNvCxnSpPr>
            <a:stCxn id="506" idx="6"/>
            <a:endCxn id="507" idx="1"/>
          </p:cNvCxnSpPr>
          <p:nvPr/>
        </p:nvCxnSpPr>
        <p:spPr>
          <a:xfrm>
            <a:off x="5639040" y="4401720"/>
            <a:ext cx="258840" cy="51120"/>
          </a:xfrm>
          <a:prstGeom prst="straightConnector1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cxnSp>
        <p:nvCxnSpPr>
          <p:cNvPr id="522" name="Line 29"/>
          <p:cNvCxnSpPr>
            <a:stCxn id="507" idx="6"/>
            <a:endCxn id="508" idx="1"/>
          </p:cNvCxnSpPr>
          <p:nvPr/>
        </p:nvCxnSpPr>
        <p:spPr>
          <a:xfrm flipV="1">
            <a:off x="6600240" y="4558320"/>
            <a:ext cx="258120" cy="120960"/>
          </a:xfrm>
          <a:prstGeom prst="straightConnector1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sp>
        <p:nvSpPr>
          <p:cNvPr id="523" name="CustomShape 30"/>
          <p:cNvSpPr/>
          <p:nvPr/>
        </p:nvSpPr>
        <p:spPr>
          <a:xfrm>
            <a:off x="6966000" y="4101120"/>
            <a:ext cx="1995120" cy="34920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AHCAL_same_bxid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4" name="CustomShape 31"/>
          <p:cNvSpPr/>
          <p:nvPr/>
        </p:nvSpPr>
        <p:spPr>
          <a:xfrm>
            <a:off x="7315200" y="4996080"/>
            <a:ext cx="1280160" cy="274320"/>
          </a:xfrm>
          <a:prstGeom prst="rect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 </a:t>
            </a:r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(opt.)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5" name="CustomShape 32"/>
          <p:cNvSpPr/>
          <p:nvPr/>
        </p:nvSpPr>
        <p:spPr>
          <a:xfrm>
            <a:off x="7498080" y="4541760"/>
            <a:ext cx="1005840" cy="36576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 TS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6" name="CustomShape 33"/>
          <p:cNvSpPr/>
          <p:nvPr/>
        </p:nvSpPr>
        <p:spPr>
          <a:xfrm>
            <a:off x="7406640" y="5361840"/>
            <a:ext cx="1097280" cy="36576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Telescope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7" name="TextShape 34"/>
          <p:cNvSpPr txBox="1"/>
          <p:nvPr/>
        </p:nvSpPr>
        <p:spPr>
          <a:xfrm>
            <a:off x="1371600" y="2951280"/>
            <a:ext cx="784080" cy="44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
producer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8" name="TextShape 35"/>
          <p:cNvSpPr txBox="1"/>
          <p:nvPr/>
        </p:nvSpPr>
        <p:spPr>
          <a:xfrm>
            <a:off x="5365080" y="3503160"/>
            <a:ext cx="1218600" cy="44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custom
data collector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9" name="TextShape 36"/>
          <p:cNvSpPr txBox="1"/>
          <p:nvPr/>
        </p:nvSpPr>
        <p:spPr>
          <a:xfrm>
            <a:off x="91440" y="5967720"/>
            <a:ext cx="1892160" cy="62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data from Labview</a:t>
            </a:r>
          </a:p>
        </p:txBody>
      </p:sp>
      <p:sp>
        <p:nvSpPr>
          <p:cNvPr id="530" name="Line 37"/>
          <p:cNvSpPr/>
          <p:nvPr/>
        </p:nvSpPr>
        <p:spPr>
          <a:xfrm flipV="1">
            <a:off x="548640" y="5564160"/>
            <a:ext cx="0" cy="4035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1" name="TextShape 38"/>
          <p:cNvSpPr txBox="1"/>
          <p:nvPr/>
        </p:nvSpPr>
        <p:spPr>
          <a:xfrm>
            <a:off x="2668320" y="5730480"/>
            <a:ext cx="784080" cy="44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
producer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2" name="TextShape 39"/>
          <p:cNvSpPr txBox="1"/>
          <p:nvPr/>
        </p:nvSpPr>
        <p:spPr>
          <a:xfrm>
            <a:off x="4287600" y="5255640"/>
            <a:ext cx="867960" cy="44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Telescope
producer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533" name="Line 40"/>
          <p:cNvCxnSpPr>
            <a:endCxn id="506" idx="1"/>
          </p:cNvCxnSpPr>
          <p:nvPr/>
        </p:nvCxnSpPr>
        <p:spPr>
          <a:xfrm>
            <a:off x="4613760" y="3853080"/>
            <a:ext cx="322920" cy="322560"/>
          </a:xfrm>
          <a:prstGeom prst="curvedConnector3">
            <a:avLst/>
          </a:prstGeom>
          <a:ln>
            <a:solidFill>
              <a:srgbClr val="000000"/>
            </a:solidFill>
            <a:tailEnd type="triangle" w="med" len="med"/>
          </a:ln>
        </p:spPr>
      </p:cxnSp>
      <p:pic>
        <p:nvPicPr>
          <p:cNvPr id="534" name="Picture 533"/>
          <p:cNvPicPr/>
          <p:nvPr/>
        </p:nvPicPr>
        <p:blipFill>
          <a:blip r:embed="rId2"/>
          <a:stretch/>
        </p:blipFill>
        <p:spPr>
          <a:xfrm>
            <a:off x="5349240" y="1319040"/>
            <a:ext cx="3657600" cy="1115640"/>
          </a:xfrm>
          <a:prstGeom prst="rect">
            <a:avLst/>
          </a:prstGeom>
          <a:ln>
            <a:noFill/>
          </a:ln>
        </p:spPr>
      </p:pic>
      <p:sp>
        <p:nvSpPr>
          <p:cNvPr id="535" name="CustomShape 41"/>
          <p:cNvSpPr/>
          <p:nvPr/>
        </p:nvSpPr>
        <p:spPr>
          <a:xfrm>
            <a:off x="2419200" y="3258720"/>
            <a:ext cx="2194560" cy="11887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AHCAL_same_bxid</a:t>
            </a:r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TS_start, 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</a:t>
            </a:r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_bxid (4 us range)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triggerID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6" name="CustomShape 42"/>
          <p:cNvSpPr/>
          <p:nvPr/>
        </p:nvSpPr>
        <p:spPr>
          <a:xfrm>
            <a:off x="2588400" y="4739040"/>
            <a:ext cx="1061280" cy="914400"/>
          </a:xfrm>
          <a:prstGeom prst="rect">
            <a:avLst/>
          </a:prstGeom>
          <a:solidFill>
            <a:srgbClr val="FF990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BIF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ROC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TS_start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TS_trigger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7" name="TextShape 43"/>
          <p:cNvSpPr txBox="1"/>
          <p:nvPr/>
        </p:nvSpPr>
        <p:spPr>
          <a:xfrm>
            <a:off x="239040" y="1103184"/>
            <a:ext cx="5338800" cy="5440680"/>
          </a:xfrm>
          <a:prstGeom prst="rect">
            <a:avLst/>
          </a:prstGeom>
          <a:noFill/>
          <a:ln>
            <a:noFill/>
          </a:ln>
        </p:spPr>
        <p:txBody>
          <a:bodyPr lIns="0" tIns="10080" rIns="0" bIns="0"/>
          <a:lstStyle/>
          <a:p>
            <a:pPr marL="260280" indent="-260280">
              <a:buClr>
                <a:srgbClr val="F28E00"/>
              </a:buClr>
              <a:buFont typeface="Arial Black"/>
              <a:buChar char="&gt;"/>
            </a:pPr>
            <a:r>
              <a:rPr lang="en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simple data collectors available in EUDAQ (triggerID sync / timestamp sync)</a:t>
            </a:r>
          </a:p>
          <a:p>
            <a:pPr marL="260280" indent="-260280">
              <a:buClr>
                <a:srgbClr val="F28E00"/>
              </a:buClr>
              <a:buFont typeface="Arial Black"/>
              <a:buChar char="&gt;"/>
            </a:pPr>
            <a:r>
              <a:rPr lang="en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here event building is more complex             → need a custom data collector</a:t>
            </a:r>
          </a:p>
          <a:p>
            <a:pPr marL="260280" indent="-260280">
              <a:buClr>
                <a:srgbClr val="F28E00"/>
              </a:buClr>
              <a:buFont typeface="Arial Black"/>
              <a:buChar char="&gt;"/>
            </a:pPr>
            <a:r>
              <a:rPr lang="en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 format kept compatible with EUDAQ1   → analysis in DQM4HEP unchanged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308826" y="6392026"/>
            <a:ext cx="2705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Adrian </a:t>
            </a:r>
            <a:r>
              <a:rPr lang="en-US" dirty="0" err="1" smtClean="0"/>
              <a:t>Irles</a:t>
            </a:r>
            <a:r>
              <a:rPr lang="en-US" dirty="0" smtClean="0"/>
              <a:t>, Jiri </a:t>
            </a:r>
            <a:r>
              <a:rPr lang="en-US" dirty="0" err="1" smtClean="0"/>
              <a:t>Kvasnicka</a:t>
            </a: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24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TextShape 1"/>
          <p:cNvSpPr txBox="1"/>
          <p:nvPr/>
        </p:nvSpPr>
        <p:spPr>
          <a:xfrm>
            <a:off x="4224420" y="103320"/>
            <a:ext cx="4587299" cy="544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" sz="2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 building of AHCAL </a:t>
            </a:r>
          </a:p>
        </p:txBody>
      </p:sp>
      <p:sp>
        <p:nvSpPr>
          <p:cNvPr id="539" name="CustomShape 2"/>
          <p:cNvSpPr/>
          <p:nvPr/>
        </p:nvSpPr>
        <p:spPr>
          <a:xfrm>
            <a:off x="2274480" y="253224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0" name="CustomShape 3"/>
          <p:cNvSpPr/>
          <p:nvPr/>
        </p:nvSpPr>
        <p:spPr>
          <a:xfrm>
            <a:off x="2274480" y="298944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42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1" name="CustomShape 4"/>
          <p:cNvSpPr/>
          <p:nvPr/>
        </p:nvSpPr>
        <p:spPr>
          <a:xfrm>
            <a:off x="2274480" y="448776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140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2" name="CustomShape 5"/>
          <p:cNvSpPr/>
          <p:nvPr/>
        </p:nvSpPr>
        <p:spPr>
          <a:xfrm>
            <a:off x="3280320" y="253224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3" name="CustomShape 6"/>
          <p:cNvSpPr/>
          <p:nvPr/>
        </p:nvSpPr>
        <p:spPr>
          <a:xfrm>
            <a:off x="3280320" y="337176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80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4" name="CustomShape 7"/>
          <p:cNvSpPr/>
          <p:nvPr/>
        </p:nvSpPr>
        <p:spPr>
          <a:xfrm>
            <a:off x="3280320" y="391752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108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5" name="CustomShape 8"/>
          <p:cNvSpPr/>
          <p:nvPr/>
        </p:nvSpPr>
        <p:spPr>
          <a:xfrm>
            <a:off x="3280320" y="448776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140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6" name="TextShape 9"/>
          <p:cNvSpPr txBox="1"/>
          <p:nvPr/>
        </p:nvSpPr>
        <p:spPr>
          <a:xfrm>
            <a:off x="2256840" y="1892160"/>
            <a:ext cx="8413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ASIC1</a:t>
            </a:r>
          </a:p>
        </p:txBody>
      </p:sp>
      <p:sp>
        <p:nvSpPr>
          <p:cNvPr id="547" name="TextShape 10"/>
          <p:cNvSpPr txBox="1"/>
          <p:nvPr/>
        </p:nvSpPr>
        <p:spPr>
          <a:xfrm>
            <a:off x="720000" y="1434960"/>
            <a:ext cx="1371600" cy="62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LDA trigger Timestamp</a:t>
            </a:r>
          </a:p>
        </p:txBody>
      </p:sp>
      <p:sp>
        <p:nvSpPr>
          <p:cNvPr id="548" name="TextShape 11"/>
          <p:cNvSpPr txBox="1"/>
          <p:nvPr/>
        </p:nvSpPr>
        <p:spPr>
          <a:xfrm>
            <a:off x="3262680" y="1892160"/>
            <a:ext cx="8413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ASIC2</a:t>
            </a:r>
          </a:p>
        </p:txBody>
      </p:sp>
      <p:sp>
        <p:nvSpPr>
          <p:cNvPr id="549" name="CustomShape 12"/>
          <p:cNvSpPr/>
          <p:nvPr/>
        </p:nvSpPr>
        <p:spPr>
          <a:xfrm>
            <a:off x="905760" y="2037240"/>
            <a:ext cx="820080" cy="2743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TS_start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0" name="CustomShape 13"/>
          <p:cNvSpPr/>
          <p:nvPr/>
        </p:nvSpPr>
        <p:spPr>
          <a:xfrm>
            <a:off x="905760" y="3008880"/>
            <a:ext cx="820080" cy="2743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1" name="CustomShape 14"/>
          <p:cNvSpPr/>
          <p:nvPr/>
        </p:nvSpPr>
        <p:spPr>
          <a:xfrm>
            <a:off x="905760" y="4488480"/>
            <a:ext cx="820080" cy="2743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2" name="CustomShape 15"/>
          <p:cNvSpPr/>
          <p:nvPr/>
        </p:nvSpPr>
        <p:spPr>
          <a:xfrm>
            <a:off x="4252680" y="253260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3" name="CustomShape 16"/>
          <p:cNvSpPr/>
          <p:nvPr/>
        </p:nvSpPr>
        <p:spPr>
          <a:xfrm>
            <a:off x="4252680" y="391788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108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4" name="CustomShape 17"/>
          <p:cNvSpPr/>
          <p:nvPr/>
        </p:nvSpPr>
        <p:spPr>
          <a:xfrm>
            <a:off x="4252680" y="448812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140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5" name="TextShape 18"/>
          <p:cNvSpPr txBox="1"/>
          <p:nvPr/>
        </p:nvSpPr>
        <p:spPr>
          <a:xfrm>
            <a:off x="4235040" y="1892520"/>
            <a:ext cx="8413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ASIC2</a:t>
            </a:r>
          </a:p>
        </p:txBody>
      </p:sp>
      <p:sp>
        <p:nvSpPr>
          <p:cNvPr id="556" name="CustomShape 19"/>
          <p:cNvSpPr/>
          <p:nvPr/>
        </p:nvSpPr>
        <p:spPr>
          <a:xfrm>
            <a:off x="4254480" y="2989440"/>
            <a:ext cx="822960" cy="2743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42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7" name="CustomShape 20"/>
          <p:cNvSpPr/>
          <p:nvPr/>
        </p:nvSpPr>
        <p:spPr>
          <a:xfrm>
            <a:off x="5502960" y="245304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8" name="CustomShape 21"/>
          <p:cNvSpPr/>
          <p:nvPr/>
        </p:nvSpPr>
        <p:spPr>
          <a:xfrm>
            <a:off x="5502960" y="440856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140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9" name="CustomShape 22"/>
          <p:cNvSpPr/>
          <p:nvPr/>
        </p:nvSpPr>
        <p:spPr>
          <a:xfrm>
            <a:off x="5467320" y="248904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0" name="CustomShape 23"/>
          <p:cNvSpPr/>
          <p:nvPr/>
        </p:nvSpPr>
        <p:spPr>
          <a:xfrm>
            <a:off x="5467320" y="387432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108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1" name="CustomShape 24"/>
          <p:cNvSpPr/>
          <p:nvPr/>
        </p:nvSpPr>
        <p:spPr>
          <a:xfrm>
            <a:off x="5467320" y="444456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140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2" name="CustomShape 25"/>
          <p:cNvSpPr/>
          <p:nvPr/>
        </p:nvSpPr>
        <p:spPr>
          <a:xfrm>
            <a:off x="5469120" y="294588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42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3" name="CustomShape 26"/>
          <p:cNvSpPr/>
          <p:nvPr/>
        </p:nvSpPr>
        <p:spPr>
          <a:xfrm>
            <a:off x="5431680" y="252504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4" name="CustomShape 27"/>
          <p:cNvSpPr/>
          <p:nvPr/>
        </p:nvSpPr>
        <p:spPr>
          <a:xfrm>
            <a:off x="5431680" y="336456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80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5" name="CustomShape 28"/>
          <p:cNvSpPr/>
          <p:nvPr/>
        </p:nvSpPr>
        <p:spPr>
          <a:xfrm>
            <a:off x="5431680" y="391032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108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6" name="CustomShape 29"/>
          <p:cNvSpPr/>
          <p:nvPr/>
        </p:nvSpPr>
        <p:spPr>
          <a:xfrm>
            <a:off x="5431680" y="448056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140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7" name="CustomShape 30"/>
          <p:cNvSpPr/>
          <p:nvPr/>
        </p:nvSpPr>
        <p:spPr>
          <a:xfrm>
            <a:off x="5433480" y="298188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42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8" name="CustomShape 31"/>
          <p:cNvSpPr/>
          <p:nvPr/>
        </p:nvSpPr>
        <p:spPr>
          <a:xfrm>
            <a:off x="6979680" y="448056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140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9" name="CustomShape 32"/>
          <p:cNvSpPr/>
          <p:nvPr/>
        </p:nvSpPr>
        <p:spPr>
          <a:xfrm>
            <a:off x="6981480" y="2981880"/>
            <a:ext cx="822960" cy="274320"/>
          </a:xfrm>
          <a:prstGeom prst="rect">
            <a:avLst/>
          </a:prstGeom>
          <a:solidFill>
            <a:srgbClr val="99FF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/>
          <a:lstStyle/>
          <a:p>
            <a:pPr algn="ctr"/>
            <a:r>
              <a:rPr lang="en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BXID 42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0" name="Line 33"/>
          <p:cNvSpPr/>
          <p:nvPr/>
        </p:nvSpPr>
        <p:spPr>
          <a:xfrm>
            <a:off x="457200" y="1097280"/>
            <a:ext cx="0" cy="49377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1" name="TextShape 34"/>
          <p:cNvSpPr txBox="1"/>
          <p:nvPr/>
        </p:nvSpPr>
        <p:spPr>
          <a:xfrm rot="16200000">
            <a:off x="-32040" y="5180760"/>
            <a:ext cx="61200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</a:t>
            </a:r>
          </a:p>
        </p:txBody>
      </p:sp>
      <p:sp>
        <p:nvSpPr>
          <p:cNvPr id="572" name="Line 35"/>
          <p:cNvSpPr/>
          <p:nvPr/>
        </p:nvSpPr>
        <p:spPr>
          <a:xfrm>
            <a:off x="2103120" y="1280160"/>
            <a:ext cx="0" cy="46634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3" name="Line 36"/>
          <p:cNvSpPr/>
          <p:nvPr/>
        </p:nvSpPr>
        <p:spPr>
          <a:xfrm>
            <a:off x="5163120" y="1280160"/>
            <a:ext cx="0" cy="46634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4" name="Line 37"/>
          <p:cNvSpPr/>
          <p:nvPr/>
        </p:nvSpPr>
        <p:spPr>
          <a:xfrm>
            <a:off x="6675120" y="1280160"/>
            <a:ext cx="0" cy="46634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5" name="TextShape 38"/>
          <p:cNvSpPr txBox="1"/>
          <p:nvPr/>
        </p:nvSpPr>
        <p:spPr>
          <a:xfrm>
            <a:off x="5163120" y="1645920"/>
            <a:ext cx="1552680" cy="627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Same BXIDs </a:t>
            </a:r>
          </a:p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put together:</a:t>
            </a:r>
          </a:p>
        </p:txBody>
      </p:sp>
      <p:sp>
        <p:nvSpPr>
          <p:cNvPr id="576" name="TextShape 39"/>
          <p:cNvSpPr txBox="1"/>
          <p:nvPr/>
        </p:nvSpPr>
        <p:spPr>
          <a:xfrm>
            <a:off x="6819120" y="1171800"/>
            <a:ext cx="1595160" cy="1154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Built </a:t>
            </a:r>
          </a:p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“Validated
AHCAL BXID </a:t>
            </a:r>
          </a:p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Events”</a:t>
            </a:r>
          </a:p>
        </p:txBody>
      </p:sp>
      <p:sp>
        <p:nvSpPr>
          <p:cNvPr id="577" name="Line 40"/>
          <p:cNvSpPr/>
          <p:nvPr/>
        </p:nvSpPr>
        <p:spPr>
          <a:xfrm>
            <a:off x="4893120" y="6237360"/>
            <a:ext cx="24163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8" name="TextShape 41"/>
          <p:cNvSpPr txBox="1"/>
          <p:nvPr/>
        </p:nvSpPr>
        <p:spPr>
          <a:xfrm>
            <a:off x="5486400" y="5943600"/>
            <a:ext cx="99396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Building</a:t>
            </a:r>
          </a:p>
        </p:txBody>
      </p:sp>
      <p:sp>
        <p:nvSpPr>
          <p:cNvPr id="579" name="CustomShape 42"/>
          <p:cNvSpPr/>
          <p:nvPr/>
        </p:nvSpPr>
        <p:spPr>
          <a:xfrm>
            <a:off x="7804440" y="2981880"/>
            <a:ext cx="150840" cy="2743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0" name="CustomShape 43"/>
          <p:cNvSpPr/>
          <p:nvPr/>
        </p:nvSpPr>
        <p:spPr>
          <a:xfrm>
            <a:off x="7804440" y="4480560"/>
            <a:ext cx="150840" cy="274320"/>
          </a:xfrm>
          <a:prstGeom prst="rect">
            <a:avLst/>
          </a:prstGeom>
          <a:solidFill>
            <a:srgbClr val="00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830818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TextShape 1"/>
          <p:cNvSpPr txBox="1"/>
          <p:nvPr/>
        </p:nvSpPr>
        <p:spPr>
          <a:xfrm>
            <a:off x="3957052" y="103319"/>
            <a:ext cx="4854667" cy="93941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GB" sz="24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Correlations - </a:t>
            </a:r>
            <a:r>
              <a:rPr lang="en" sz="24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</a:t>
            </a:r>
            <a:r>
              <a:rPr lang="en" sz="24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telescope are </a:t>
            </a:r>
            <a:r>
              <a:rPr lang="en" sz="24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synchronous</a:t>
            </a:r>
            <a:r>
              <a:rPr lang="en-GB" sz="2400" b="1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" sz="2400" b="1" strike="noStrike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2" name="TextShape 2"/>
          <p:cNvSpPr txBox="1"/>
          <p:nvPr/>
        </p:nvSpPr>
        <p:spPr>
          <a:xfrm>
            <a:off x="282240" y="1244760"/>
            <a:ext cx="8520120" cy="3977640"/>
          </a:xfrm>
          <a:prstGeom prst="rect">
            <a:avLst/>
          </a:prstGeom>
          <a:noFill/>
          <a:ln>
            <a:noFill/>
          </a:ln>
        </p:spPr>
        <p:txBody>
          <a:bodyPr lIns="0" tIns="10080" rIns="0" bIns="0"/>
          <a:lstStyle/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look at the spatial correlation 
of x and y axes of:</a:t>
            </a:r>
          </a:p>
          <a:p>
            <a:pPr marL="742680" lvl="1" indent="-285480">
              <a:buClr>
                <a:srgbClr val="000000"/>
              </a:buClr>
              <a:buFont typeface="Times New Roman"/>
              <a:buChar char="–"/>
            </a:pPr>
            <a:r>
              <a:rPr lang="en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Pixel telescope (1x2 cm)</a:t>
            </a:r>
          </a:p>
          <a:p>
            <a:pPr marL="742680" lvl="1" indent="-285480">
              <a:buClr>
                <a:srgbClr val="000000"/>
              </a:buClr>
              <a:buFont typeface="Times New Roman"/>
              <a:buChar char="–"/>
            </a:pPr>
            <a:r>
              <a:rPr lang="en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 (36x36 cm, 3cm granularity)</a:t>
            </a:r>
          </a:p>
          <a:p>
            <a:pPr marL="342720" indent="-342720">
              <a:buClr>
                <a:srgbClr val="000000"/>
              </a:buClr>
              <a:buFont typeface="Times New Roman"/>
              <a:buChar char="•"/>
            </a:pPr>
            <a:r>
              <a:rPr lang="en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aims at corner between 4 tiles</a:t>
            </a:r>
          </a:p>
          <a:p>
            <a:pPr marL="742680" lvl="1" indent="-285480">
              <a:buClr>
                <a:srgbClr val="000000"/>
              </a:buClr>
              <a:buFont typeface="Times New Roman"/>
              <a:buChar char="–"/>
            </a:pPr>
            <a:r>
              <a:rPr lang="en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</a:p>
        </p:txBody>
      </p:sp>
      <p:sp>
        <p:nvSpPr>
          <p:cNvPr id="583" name="CustomShape 3"/>
          <p:cNvSpPr/>
          <p:nvPr/>
        </p:nvSpPr>
        <p:spPr>
          <a:xfrm>
            <a:off x="8177400" y="2586240"/>
            <a:ext cx="457200" cy="2743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pix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4" name="CustomShape 4"/>
          <p:cNvSpPr/>
          <p:nvPr/>
        </p:nvSpPr>
        <p:spPr>
          <a:xfrm>
            <a:off x="8141400" y="2622240"/>
            <a:ext cx="457200" cy="2743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pix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5" name="CustomShape 5"/>
          <p:cNvSpPr/>
          <p:nvPr/>
        </p:nvSpPr>
        <p:spPr>
          <a:xfrm>
            <a:off x="8105400" y="2658240"/>
            <a:ext cx="457200" cy="2743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pix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6" name="CustomShape 6"/>
          <p:cNvSpPr/>
          <p:nvPr/>
        </p:nvSpPr>
        <p:spPr>
          <a:xfrm>
            <a:off x="8069400" y="2694240"/>
            <a:ext cx="457200" cy="274320"/>
          </a:xfrm>
          <a:prstGeom prst="rect">
            <a:avLst/>
          </a:prstGeom>
          <a:solidFill>
            <a:srgbClr val="FF99C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5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pix</a:t>
            </a:r>
            <a:endParaRPr lang="en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7" name="CustomShape 7"/>
          <p:cNvSpPr/>
          <p:nvPr/>
        </p:nvSpPr>
        <p:spPr>
          <a:xfrm>
            <a:off x="5856120" y="3206160"/>
            <a:ext cx="2103120" cy="21031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8" name="CustomShape 8"/>
          <p:cNvSpPr/>
          <p:nvPr/>
        </p:nvSpPr>
        <p:spPr>
          <a:xfrm>
            <a:off x="5748120" y="3314160"/>
            <a:ext cx="2103120" cy="21031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9" name="CustomShape 9"/>
          <p:cNvSpPr/>
          <p:nvPr/>
        </p:nvSpPr>
        <p:spPr>
          <a:xfrm>
            <a:off x="5640120" y="3422160"/>
            <a:ext cx="2103120" cy="2103120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AHCAL</a:t>
            </a:r>
          </a:p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12x12 tiles</a:t>
            </a:r>
          </a:p>
          <a:p>
            <a:pPr algn="ctr"/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36x36 cm
</a:t>
            </a:r>
          </a:p>
        </p:txBody>
      </p:sp>
      <p:sp>
        <p:nvSpPr>
          <p:cNvPr id="590" name="Line 10"/>
          <p:cNvSpPr/>
          <p:nvPr/>
        </p:nvSpPr>
        <p:spPr>
          <a:xfrm flipV="1">
            <a:off x="7959240" y="2860560"/>
            <a:ext cx="345600" cy="3456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1" name="Line 11"/>
          <p:cNvSpPr/>
          <p:nvPr/>
        </p:nvSpPr>
        <p:spPr>
          <a:xfrm flipH="1">
            <a:off x="8562600" y="2885040"/>
            <a:ext cx="457200" cy="457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2" name="Line 12"/>
          <p:cNvSpPr/>
          <p:nvPr/>
        </p:nvSpPr>
        <p:spPr>
          <a:xfrm>
            <a:off x="7959240" y="3062880"/>
            <a:ext cx="74736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3" name="Line 13"/>
          <p:cNvSpPr/>
          <p:nvPr/>
        </p:nvSpPr>
        <p:spPr>
          <a:xfrm flipV="1">
            <a:off x="7959240" y="2605680"/>
            <a:ext cx="0" cy="45720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4" name="TextShape 14"/>
          <p:cNvSpPr txBox="1"/>
          <p:nvPr/>
        </p:nvSpPr>
        <p:spPr>
          <a:xfrm>
            <a:off x="8141400" y="2968560"/>
            <a:ext cx="29520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</a:t>
            </a:r>
          </a:p>
        </p:txBody>
      </p:sp>
      <p:sp>
        <p:nvSpPr>
          <p:cNvPr id="595" name="TextShape 15"/>
          <p:cNvSpPr txBox="1"/>
          <p:nvPr/>
        </p:nvSpPr>
        <p:spPr>
          <a:xfrm>
            <a:off x="7736040" y="2696760"/>
            <a:ext cx="29520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</a:t>
            </a:r>
          </a:p>
        </p:txBody>
      </p:sp>
      <p:sp>
        <p:nvSpPr>
          <p:cNvPr id="596" name="Line 16"/>
          <p:cNvSpPr/>
          <p:nvPr/>
        </p:nvSpPr>
        <p:spPr>
          <a:xfrm>
            <a:off x="5510520" y="5645160"/>
            <a:ext cx="2373120" cy="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7" name="Line 17"/>
          <p:cNvSpPr/>
          <p:nvPr/>
        </p:nvSpPr>
        <p:spPr>
          <a:xfrm flipV="1">
            <a:off x="5510520" y="3154320"/>
            <a:ext cx="0" cy="249084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8" name="TextShape 18"/>
          <p:cNvSpPr txBox="1"/>
          <p:nvPr/>
        </p:nvSpPr>
        <p:spPr>
          <a:xfrm>
            <a:off x="6448680" y="5550840"/>
            <a:ext cx="29520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x</a:t>
            </a:r>
          </a:p>
        </p:txBody>
      </p:sp>
      <p:sp>
        <p:nvSpPr>
          <p:cNvPr id="599" name="TextShape 19"/>
          <p:cNvSpPr txBox="1"/>
          <p:nvPr/>
        </p:nvSpPr>
        <p:spPr>
          <a:xfrm>
            <a:off x="5287320" y="4251600"/>
            <a:ext cx="295200" cy="1027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y</a:t>
            </a:r>
          </a:p>
        </p:txBody>
      </p:sp>
      <p:sp>
        <p:nvSpPr>
          <p:cNvPr id="600" name="TextShape 20"/>
          <p:cNvSpPr txBox="1"/>
          <p:nvPr/>
        </p:nvSpPr>
        <p:spPr>
          <a:xfrm rot="18900000">
            <a:off x="8155440" y="2014920"/>
            <a:ext cx="1005840" cy="365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</a:t>
            </a:r>
          </a:p>
        </p:txBody>
      </p:sp>
      <p:pic>
        <p:nvPicPr>
          <p:cNvPr id="601" name="Picture 600"/>
          <p:cNvPicPr/>
          <p:nvPr/>
        </p:nvPicPr>
        <p:blipFill>
          <a:blip r:embed="rId2"/>
          <a:srcRect l="28003" t="13503" r="47618" b="55926"/>
          <a:stretch/>
        </p:blipFill>
        <p:spPr>
          <a:xfrm>
            <a:off x="457200" y="2985480"/>
            <a:ext cx="4114800" cy="2673000"/>
          </a:xfrm>
          <a:prstGeom prst="rect">
            <a:avLst/>
          </a:prstGeom>
          <a:ln>
            <a:noFill/>
          </a:ln>
        </p:spPr>
      </p:pic>
      <p:sp>
        <p:nvSpPr>
          <p:cNvPr id="602" name="CustomShape 21"/>
          <p:cNvSpPr/>
          <p:nvPr/>
        </p:nvSpPr>
        <p:spPr>
          <a:xfrm>
            <a:off x="6547680" y="4237200"/>
            <a:ext cx="182880" cy="182880"/>
          </a:xfrm>
          <a:prstGeom prst="rect">
            <a:avLst/>
          </a:prstGeom>
          <a:solidFill>
            <a:srgbClr val="66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3" name="CustomShape 22"/>
          <p:cNvSpPr/>
          <p:nvPr/>
        </p:nvSpPr>
        <p:spPr>
          <a:xfrm>
            <a:off x="6730560" y="4237200"/>
            <a:ext cx="182880" cy="182880"/>
          </a:xfrm>
          <a:prstGeom prst="rect">
            <a:avLst/>
          </a:prstGeom>
          <a:solidFill>
            <a:srgbClr val="66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4" name="CustomShape 23"/>
          <p:cNvSpPr/>
          <p:nvPr/>
        </p:nvSpPr>
        <p:spPr>
          <a:xfrm>
            <a:off x="6730560" y="4420080"/>
            <a:ext cx="182880" cy="182880"/>
          </a:xfrm>
          <a:prstGeom prst="rect">
            <a:avLst/>
          </a:prstGeom>
          <a:solidFill>
            <a:srgbClr val="66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5" name="CustomShape 24"/>
          <p:cNvSpPr/>
          <p:nvPr/>
        </p:nvSpPr>
        <p:spPr>
          <a:xfrm>
            <a:off x="6547680" y="4420080"/>
            <a:ext cx="182880" cy="182880"/>
          </a:xfrm>
          <a:prstGeom prst="rect">
            <a:avLst/>
          </a:prstGeom>
          <a:solidFill>
            <a:srgbClr val="66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6" name="Freeform 25"/>
          <p:cNvSpPr/>
          <p:nvPr/>
        </p:nvSpPr>
        <p:spPr>
          <a:xfrm>
            <a:off x="4297680" y="2718720"/>
            <a:ext cx="3438720" cy="1646280"/>
          </a:xfrm>
          <a:custGeom>
            <a:avLst/>
            <a:gdLst/>
            <a:ahLst/>
            <a:cxnLst/>
            <a:rect l="0" t="0" r="r" b="b"/>
            <a:pathLst>
              <a:path w="9552" h="4573">
                <a:moveTo>
                  <a:pt x="9551" y="254"/>
                </a:moveTo>
                <a:cubicBezTo>
                  <a:pt x="8636" y="254"/>
                  <a:pt x="2540" y="0"/>
                  <a:pt x="2286" y="1016"/>
                </a:cubicBezTo>
                <a:cubicBezTo>
                  <a:pt x="2147" y="1574"/>
                  <a:pt x="1813" y="3552"/>
                  <a:pt x="1779" y="4112"/>
                </a:cubicBezTo>
                <a:cubicBezTo>
                  <a:pt x="1754" y="4506"/>
                  <a:pt x="0" y="4572"/>
                  <a:pt x="0" y="4572"/>
                </a:cubicBezTo>
              </a:path>
            </a:pathLst>
          </a:custGeom>
          <a:ln w="12600">
            <a:solidFill>
              <a:srgbClr val="FF6600"/>
            </a:solidFill>
            <a:round/>
            <a:tailEnd type="triangle" w="med" len="med"/>
          </a:ln>
        </p:spPr>
      </p:sp>
      <p:sp>
        <p:nvSpPr>
          <p:cNvPr id="607" name="Freeform 26"/>
          <p:cNvSpPr/>
          <p:nvPr/>
        </p:nvSpPr>
        <p:spPr>
          <a:xfrm>
            <a:off x="2931480" y="4547520"/>
            <a:ext cx="2356200" cy="1530360"/>
          </a:xfrm>
          <a:custGeom>
            <a:avLst/>
            <a:gdLst/>
            <a:ahLst/>
            <a:cxnLst/>
            <a:rect l="0" t="0" r="r" b="b"/>
            <a:pathLst>
              <a:path w="6545" h="4251">
                <a:moveTo>
                  <a:pt x="6544" y="0"/>
                </a:moveTo>
                <a:cubicBezTo>
                  <a:pt x="6315" y="354"/>
                  <a:pt x="5367" y="1856"/>
                  <a:pt x="5174" y="2230"/>
                </a:cubicBezTo>
                <a:cubicBezTo>
                  <a:pt x="4881" y="2799"/>
                  <a:pt x="5006" y="2906"/>
                  <a:pt x="4557" y="3302"/>
                </a:cubicBezTo>
                <a:cubicBezTo>
                  <a:pt x="4164" y="3648"/>
                  <a:pt x="995" y="4250"/>
                  <a:pt x="747" y="3810"/>
                </a:cubicBezTo>
                <a:cubicBezTo>
                  <a:pt x="502" y="3374"/>
                  <a:pt x="0" y="2201"/>
                  <a:pt x="0" y="2201"/>
                </a:cubicBezTo>
              </a:path>
            </a:pathLst>
          </a:custGeom>
          <a:ln w="12600">
            <a:solidFill>
              <a:srgbClr val="FF6600"/>
            </a:solidFill>
            <a:round/>
            <a:tailEnd type="triangle" w="med" len="med"/>
          </a:ln>
        </p:spPr>
      </p:sp>
      <p:sp>
        <p:nvSpPr>
          <p:cNvPr id="608" name="TextShape 27"/>
          <p:cNvSpPr txBox="1"/>
          <p:nvPr/>
        </p:nvSpPr>
        <p:spPr>
          <a:xfrm>
            <a:off x="1774800" y="5607000"/>
            <a:ext cx="148824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Dec 2016</a:t>
            </a:r>
          </a:p>
        </p:txBody>
      </p:sp>
      <p:sp>
        <p:nvSpPr>
          <p:cNvPr id="609" name="CustomShape 28"/>
          <p:cNvSpPr/>
          <p:nvPr/>
        </p:nvSpPr>
        <p:spPr>
          <a:xfrm>
            <a:off x="91440" y="3998880"/>
            <a:ext cx="365760" cy="365760"/>
          </a:xfrm>
          <a:prstGeom prst="smileyFace">
            <a:avLst>
              <a:gd name="adj" fmla="val 18520"/>
            </a:avLst>
          </a:prstGeom>
          <a:solidFill>
            <a:srgbClr val="99CC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0" name="Line 29"/>
          <p:cNvSpPr/>
          <p:nvPr/>
        </p:nvSpPr>
        <p:spPr>
          <a:xfrm flipH="1">
            <a:off x="5923800" y="4420080"/>
            <a:ext cx="806760" cy="80676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1" name="TextShape 30"/>
          <p:cNvSpPr txBox="1"/>
          <p:nvPr/>
        </p:nvSpPr>
        <p:spPr>
          <a:xfrm rot="18900000">
            <a:off x="5779800" y="4534560"/>
            <a:ext cx="1005840" cy="365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-13806"/>
            <a:ext cx="9103045" cy="6858000"/>
          </a:xfrm>
          <a:prstGeom prst="rect">
            <a:avLst/>
          </a:prstGeom>
        </p:spPr>
      </p:pic>
      <p:sp>
        <p:nvSpPr>
          <p:cNvPr id="34" name="Title 7"/>
          <p:cNvSpPr>
            <a:spLocks noGrp="1"/>
          </p:cNvSpPr>
          <p:nvPr>
            <p:ph type="title"/>
          </p:nvPr>
        </p:nvSpPr>
        <p:spPr>
          <a:xfrm>
            <a:off x="2733364" y="-27612"/>
            <a:ext cx="6410636" cy="1283934"/>
          </a:xfrm>
          <a:solidFill>
            <a:schemeClr val="bg1"/>
          </a:solidFill>
        </p:spPr>
        <p:txBody>
          <a:bodyPr/>
          <a:lstStyle/>
          <a:p>
            <a:r>
              <a:rPr lang="en-US" dirty="0" smtClean="0"/>
              <a:t>Combined Beam Tests</a:t>
            </a:r>
            <a:br>
              <a:rPr lang="en-US" dirty="0" smtClean="0"/>
            </a:br>
            <a:r>
              <a:rPr lang="en-US" dirty="0" smtClean="0"/>
              <a:t>CMS </a:t>
            </a:r>
            <a:r>
              <a:rPr lang="en-US" dirty="0"/>
              <a:t>HGCAL / CALICE AHCAL </a:t>
            </a:r>
          </a:p>
        </p:txBody>
      </p:sp>
    </p:spTree>
    <p:extLst>
      <p:ext uri="{BB962C8B-B14F-4D97-AF65-F5344CB8AC3E}">
        <p14:creationId xmlns:p14="http://schemas.microsoft.com/office/powerpoint/2010/main" val="2339871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EUDAQ already used by ATLAS </a:t>
            </a:r>
            <a:r>
              <a:rPr lang="en-US" dirty="0" smtClean="0"/>
              <a:t>and CMS pixel </a:t>
            </a:r>
            <a:r>
              <a:rPr lang="en-US" dirty="0" smtClean="0"/>
              <a:t>beam test </a:t>
            </a:r>
            <a:r>
              <a:rPr lang="en-US" dirty="0" smtClean="0"/>
              <a:t>communities</a:t>
            </a:r>
            <a:endParaRPr lang="en-US" dirty="0" smtClean="0"/>
          </a:p>
          <a:p>
            <a:r>
              <a:rPr lang="en-US" dirty="0" smtClean="0"/>
              <a:t>CMS </a:t>
            </a:r>
            <a:r>
              <a:rPr lang="en-US" dirty="0" smtClean="0"/>
              <a:t>HGCAL </a:t>
            </a:r>
            <a:r>
              <a:rPr lang="en-US" dirty="0" smtClean="0"/>
              <a:t>planning to </a:t>
            </a:r>
            <a:r>
              <a:rPr lang="en-US" dirty="0" smtClean="0"/>
              <a:t>use EUDAQ for combined beam-test with </a:t>
            </a:r>
            <a:r>
              <a:rPr lang="en-US" dirty="0" err="1" smtClean="0"/>
              <a:t>Calice</a:t>
            </a:r>
            <a:r>
              <a:rPr lang="en-US" dirty="0" smtClean="0"/>
              <a:t> AHCAL: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266" y="2579024"/>
            <a:ext cx="5958761" cy="33246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19098" y="5931621"/>
            <a:ext cx="2653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Tanmay</a:t>
            </a:r>
            <a:r>
              <a:rPr lang="en-US" dirty="0"/>
              <a:t> </a:t>
            </a:r>
            <a:r>
              <a:rPr lang="en-US" dirty="0" err="1"/>
              <a:t>Mudholkar</a:t>
            </a:r>
            <a:r>
              <a:rPr lang="en-US" dirty="0"/>
              <a:t> </a:t>
            </a:r>
            <a:r>
              <a:rPr lang="en-US" dirty="0" smtClean="0"/>
              <a:t> , CMS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Beam Tests</a:t>
            </a:r>
            <a:br>
              <a:rPr lang="en-US" dirty="0" smtClean="0"/>
            </a:br>
            <a:r>
              <a:rPr lang="en-US" dirty="0" smtClean="0"/>
              <a:t>CMS </a:t>
            </a:r>
            <a:r>
              <a:rPr lang="en-US" dirty="0"/>
              <a:t>HGCAL / CALICE AHCAL </a:t>
            </a:r>
          </a:p>
        </p:txBody>
      </p:sp>
    </p:spTree>
    <p:extLst>
      <p:ext uri="{BB962C8B-B14F-4D97-AF65-F5344CB8AC3E}">
        <p14:creationId xmlns:p14="http://schemas.microsoft.com/office/powerpoint/2010/main" val="26146322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including DQM tool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Combined Beam Tests –</a:t>
            </a:r>
            <a:br>
              <a:rPr lang="en-US" dirty="0" smtClean="0"/>
            </a:br>
            <a:r>
              <a:rPr lang="en-US" dirty="0" smtClean="0"/>
              <a:t>CMS HGCAL / </a:t>
            </a:r>
            <a:r>
              <a:rPr lang="en-US" dirty="0" smtClean="0"/>
              <a:t>CALICE AHCAL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193" y="1713548"/>
            <a:ext cx="6855383" cy="39105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56460" y="5764140"/>
            <a:ext cx="262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Andrey</a:t>
            </a:r>
            <a:r>
              <a:rPr lang="en-US" dirty="0"/>
              <a:t> </a:t>
            </a:r>
            <a:r>
              <a:rPr lang="en-US" dirty="0" err="1"/>
              <a:t>Pozdnyakov</a:t>
            </a:r>
            <a:r>
              <a:rPr lang="en-US" dirty="0"/>
              <a:t> </a:t>
            </a:r>
            <a:r>
              <a:rPr lang="en-US" dirty="0" smtClean="0"/>
              <a:t>, CMS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4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D5.1 Interface Definitions ( M15 , Done ).</a:t>
            </a:r>
          </a:p>
          <a:p>
            <a:r>
              <a:rPr lang="en-US" dirty="0" smtClean="0"/>
              <a:t>D5.2 </a:t>
            </a:r>
            <a:r>
              <a:rPr lang="en-US" dirty="0" smtClean="0"/>
              <a:t>Trigger Logic Ready ( M30 ).</a:t>
            </a:r>
          </a:p>
          <a:p>
            <a:pPr lvl="1"/>
            <a:r>
              <a:rPr lang="en-US" dirty="0" smtClean="0"/>
              <a:t>Testing prototypes</a:t>
            </a:r>
          </a:p>
          <a:p>
            <a:pPr lvl="1"/>
            <a:r>
              <a:rPr lang="en-US" dirty="0" smtClean="0"/>
              <a:t>Will make modifications and produce TLUs for AIDA-2020 beam-lines.</a:t>
            </a:r>
          </a:p>
          <a:p>
            <a:pPr lvl="2"/>
            <a:r>
              <a:rPr lang="en-US" dirty="0" smtClean="0"/>
              <a:t>Units are costing more than expected </a:t>
            </a:r>
            <a:r>
              <a:rPr lang="en-US" dirty="0" smtClean="0">
                <a:sym typeface="Wingdings"/>
              </a:rPr>
              <a:t> Will have to have a tight definition of AIDA-2020 beam-line</a:t>
            </a:r>
          </a:p>
          <a:p>
            <a:pPr lvl="2"/>
            <a:r>
              <a:rPr lang="en-US" dirty="0" smtClean="0">
                <a:sym typeface="Wingdings"/>
              </a:rPr>
              <a:t>Will manufacture TLUs for other users at “Cost price”</a:t>
            </a:r>
          </a:p>
          <a:p>
            <a:pPr lvl="2"/>
            <a:r>
              <a:rPr lang="en-US" dirty="0" smtClean="0"/>
              <a:t>May add features to make TLU useful for DUNE as well </a:t>
            </a:r>
            <a:r>
              <a:rPr lang="en-US" dirty="0" smtClean="0">
                <a:sym typeface="Wingdings"/>
              </a:rPr>
              <a:t> larger production run Lower cost. (… and risk of design problems in final unit not borne by AIDA-2020 WP5 … )</a:t>
            </a:r>
          </a:p>
          <a:p>
            <a:r>
              <a:rPr lang="en-US" dirty="0" smtClean="0">
                <a:sym typeface="Wingdings"/>
              </a:rPr>
              <a:t>D5.3 DAQ Software ( M30 ).</a:t>
            </a:r>
          </a:p>
          <a:p>
            <a:pPr lvl="1"/>
            <a:r>
              <a:rPr lang="en-US" dirty="0" smtClean="0">
                <a:sym typeface="Wingdings"/>
              </a:rPr>
              <a:t>Basically, EUDAQ 2.0</a:t>
            </a:r>
          </a:p>
          <a:p>
            <a:r>
              <a:rPr lang="en-US" dirty="0" smtClean="0"/>
              <a:t>D5.4 , D5.5 Data acquisition hardware ( M30 )</a:t>
            </a:r>
          </a:p>
          <a:p>
            <a:pPr lvl="1"/>
            <a:r>
              <a:rPr lang="en-US" dirty="0" smtClean="0"/>
              <a:t>Linked to D5.2</a:t>
            </a:r>
          </a:p>
          <a:p>
            <a:r>
              <a:rPr lang="en-US" dirty="0" smtClean="0"/>
              <a:t>D5.6 Common DAQ system used in combined beam tests ( M45 )</a:t>
            </a:r>
          </a:p>
          <a:p>
            <a:pPr lvl="1"/>
            <a:r>
              <a:rPr lang="en-US" dirty="0" smtClean="0"/>
              <a:t>Already running combined beam tests between different </a:t>
            </a:r>
            <a:r>
              <a:rPr lang="en-US" dirty="0" err="1" smtClean="0"/>
              <a:t>Calo</a:t>
            </a:r>
            <a:r>
              <a:rPr lang="en-US" dirty="0" smtClean="0"/>
              <a:t> systems. </a:t>
            </a:r>
          </a:p>
          <a:p>
            <a:pPr lvl="1"/>
            <a:r>
              <a:rPr lang="en-US" dirty="0" smtClean="0"/>
              <a:t>Integration of Silicon strip tracker progressing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7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Planning - Deliverables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3800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5046652"/>
          </a:xfrm>
        </p:spPr>
        <p:txBody>
          <a:bodyPr>
            <a:normAutofit lnSpcReduction="10000"/>
          </a:bodyPr>
          <a:lstStyle/>
          <a:p>
            <a:r>
              <a:rPr lang="en-GB" b="0" dirty="0" smtClean="0"/>
              <a:t>MS43 , M21 ( TLU Design ready ) reached. </a:t>
            </a:r>
            <a:endParaRPr lang="en-GB" dirty="0"/>
          </a:p>
          <a:p>
            <a:pPr lvl="1"/>
            <a:r>
              <a:rPr lang="en-GB" b="0" dirty="0" smtClean="0"/>
              <a:t>Prototype TLU exists. Report written</a:t>
            </a:r>
          </a:p>
          <a:p>
            <a:r>
              <a:rPr lang="en-GB" dirty="0" smtClean="0"/>
              <a:t>MS46 , M24 ( EUDAQ interfaces to other DAQs available. )</a:t>
            </a:r>
          </a:p>
          <a:p>
            <a:pPr lvl="1"/>
            <a:r>
              <a:rPr lang="en-GB" dirty="0" smtClean="0"/>
              <a:t>Reached after </a:t>
            </a:r>
            <a:r>
              <a:rPr lang="en-GB" dirty="0" smtClean="0"/>
              <a:t>release of EUQDAQ 2.0 </a:t>
            </a:r>
          </a:p>
          <a:p>
            <a:pPr lvl="2"/>
            <a:r>
              <a:rPr lang="en-GB" b="0" dirty="0" smtClean="0"/>
              <a:t>EUDAQ 2.0 release due </a:t>
            </a:r>
            <a:r>
              <a:rPr lang="en-GB" b="0" dirty="0" smtClean="0"/>
              <a:t>this month</a:t>
            </a:r>
            <a:r>
              <a:rPr lang="en-GB" b="0" dirty="0" smtClean="0"/>
              <a:t>.</a:t>
            </a:r>
          </a:p>
          <a:p>
            <a:pPr lvl="2"/>
            <a:r>
              <a:rPr lang="en-GB" dirty="0" smtClean="0"/>
              <a:t>Reaching milestone on time will be tight</a:t>
            </a:r>
            <a:r>
              <a:rPr lang="en-GB" dirty="0" smtClean="0"/>
              <a:t>.</a:t>
            </a:r>
          </a:p>
          <a:p>
            <a:r>
              <a:rPr lang="en-GB" dirty="0" smtClean="0"/>
              <a:t>MS47 , M24 ( </a:t>
            </a:r>
            <a:r>
              <a:rPr lang="en-US" dirty="0" smtClean="0"/>
              <a:t>Online </a:t>
            </a:r>
            <a:r>
              <a:rPr lang="en-US" dirty="0"/>
              <a:t>event data model </a:t>
            </a:r>
            <a:r>
              <a:rPr lang="en-US" dirty="0" smtClean="0"/>
              <a:t>available. )</a:t>
            </a:r>
          </a:p>
          <a:p>
            <a:pPr lvl="1"/>
            <a:r>
              <a:rPr lang="en-GB" dirty="0" smtClean="0"/>
              <a:t>Linked with EUDAQ 2.0 release</a:t>
            </a:r>
            <a:endParaRPr lang="en-GB" dirty="0" smtClean="0"/>
          </a:p>
          <a:p>
            <a:r>
              <a:rPr lang="en-GB" b="0" dirty="0" smtClean="0"/>
              <a:t>MS62 , M27 ( Development of run control ready )</a:t>
            </a:r>
          </a:p>
          <a:p>
            <a:pPr lvl="1"/>
            <a:r>
              <a:rPr lang="en-GB" dirty="0"/>
              <a:t>R</a:t>
            </a:r>
            <a:r>
              <a:rPr lang="en-GB" dirty="0" smtClean="0"/>
              <a:t>eached </a:t>
            </a:r>
            <a:r>
              <a:rPr lang="en-GB" dirty="0" smtClean="0"/>
              <a:t>when EUDAQ 2.0 is </a:t>
            </a:r>
            <a:r>
              <a:rPr lang="en-GB" dirty="0" smtClean="0"/>
              <a:t>released</a:t>
            </a:r>
          </a:p>
          <a:p>
            <a:r>
              <a:rPr lang="en-GB" dirty="0" smtClean="0"/>
              <a:t>MS66 , M30 ( TLU ready hardware )</a:t>
            </a:r>
          </a:p>
          <a:p>
            <a:pPr lvl="1"/>
            <a:r>
              <a:rPr lang="en-GB" dirty="0" smtClean="0"/>
              <a:t>See </a:t>
            </a:r>
            <a:r>
              <a:rPr lang="en-GB" dirty="0" smtClean="0"/>
              <a:t>D5.2</a:t>
            </a:r>
          </a:p>
          <a:p>
            <a:r>
              <a:rPr lang="en-GB" dirty="0" smtClean="0"/>
              <a:t>MS67 , M30 ( Data quality tools ready )</a:t>
            </a:r>
          </a:p>
          <a:p>
            <a:pPr lvl="1"/>
            <a:r>
              <a:rPr lang="en-GB" dirty="0" smtClean="0"/>
              <a:t>Using DAQ4HEP </a:t>
            </a:r>
            <a:r>
              <a:rPr lang="en-GB" dirty="0" smtClean="0"/>
              <a:t>tools ( </a:t>
            </a:r>
            <a:r>
              <a:rPr lang="en-GB" dirty="0" err="1" smtClean="0"/>
              <a:t>Ete</a:t>
            </a:r>
            <a:r>
              <a:rPr lang="en-GB" dirty="0" smtClean="0"/>
              <a:t>, </a:t>
            </a:r>
            <a:r>
              <a:rPr lang="en-GB" dirty="0" err="1" smtClean="0"/>
              <a:t>Pingault</a:t>
            </a:r>
            <a:r>
              <a:rPr lang="en-GB" dirty="0" smtClean="0"/>
              <a:t> , </a:t>
            </a:r>
            <a:r>
              <a:rPr lang="en-GB" dirty="0" err="1" smtClean="0"/>
              <a:t>Mirabito</a:t>
            </a:r>
            <a:r>
              <a:rPr lang="en-GB" dirty="0" smtClean="0"/>
              <a:t>. </a:t>
            </a:r>
            <a:r>
              <a:rPr lang="en-GB" dirty="0" smtClean="0"/>
              <a:t>IN2P3 ) and enhancing integration with EUDAQ</a:t>
            </a:r>
          </a:p>
          <a:p>
            <a:pPr lvl="1"/>
            <a:r>
              <a:rPr lang="en-GB" dirty="0" smtClean="0"/>
              <a:t>Looks OK.</a:t>
            </a:r>
          </a:p>
          <a:p>
            <a:endParaRPr lang="en-GB" dirty="0" smtClean="0"/>
          </a:p>
          <a:p>
            <a:pPr lvl="1"/>
            <a:endParaRPr lang="en-GB" b="0" dirty="0" smtClean="0"/>
          </a:p>
          <a:p>
            <a:endParaRPr lang="en-GB" b="0" dirty="0" smtClean="0"/>
          </a:p>
          <a:p>
            <a:pPr lvl="1"/>
            <a:endParaRPr lang="en-GB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26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Planning - </a:t>
            </a:r>
            <a:br>
              <a:rPr lang="en-GB" dirty="0" smtClean="0"/>
            </a:br>
            <a:r>
              <a:rPr lang="en-GB" dirty="0" smtClean="0"/>
              <a:t>Milestones 1/2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973819" cy="365125"/>
          </a:xfrm>
        </p:spPr>
        <p:txBody>
          <a:bodyPr anchor="ctr"/>
          <a:lstStyle/>
          <a:p>
            <a:fld id="{34378CA6-008A-4B95-87F2-5A5ECC18892C}" type="datetime3">
              <a:rPr lang="en-US" sz="1100" smtClean="0"/>
              <a:t>7 April 2017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456727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MS68 ( Slow control system ready ) </a:t>
            </a:r>
            <a:r>
              <a:rPr lang="en-US" dirty="0"/>
              <a:t>, M30 </a:t>
            </a:r>
            <a:endParaRPr lang="en-US" dirty="0" smtClean="0"/>
          </a:p>
          <a:p>
            <a:pPr lvl="1"/>
            <a:r>
              <a:rPr lang="en-US" dirty="0"/>
              <a:t>Linkage toWP15.3.2</a:t>
            </a:r>
            <a:r>
              <a:rPr lang="en-US" sz="2000" dirty="0"/>
              <a:t> 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 smtClean="0"/>
              <a:t>use DQM4HEP </a:t>
            </a:r>
            <a:r>
              <a:rPr lang="en-US" dirty="0" smtClean="0"/>
              <a:t>framework</a:t>
            </a:r>
          </a:p>
          <a:p>
            <a:r>
              <a:rPr lang="en-US" dirty="0" smtClean="0"/>
              <a:t>MS80 </a:t>
            </a:r>
            <a:r>
              <a:rPr lang="en-US" dirty="0" smtClean="0"/>
              <a:t>(Common DAQ system ready for combined beam-tests) </a:t>
            </a:r>
            <a:r>
              <a:rPr lang="en-US" dirty="0"/>
              <a:t>, M36 </a:t>
            </a:r>
            <a:endParaRPr lang="en-US" dirty="0" smtClean="0"/>
          </a:p>
          <a:p>
            <a:pPr lvl="1"/>
            <a:r>
              <a:rPr lang="en-US" dirty="0" smtClean="0"/>
              <a:t>Already mounting common beam-tests between different ILC detector prototype DAQ systems.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Planning - </a:t>
            </a:r>
            <a:br>
              <a:rPr lang="en-GB" dirty="0"/>
            </a:br>
            <a:r>
              <a:rPr lang="en-GB" dirty="0"/>
              <a:t>Milestones </a:t>
            </a:r>
            <a:r>
              <a:rPr lang="en-GB" dirty="0" smtClean="0"/>
              <a:t>2/</a:t>
            </a:r>
            <a:r>
              <a:rPr lang="en-GB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9715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4245" y="1221151"/>
            <a:ext cx="8917944" cy="4886789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Common DAQ work-package exists to provide tools for beam-test users</a:t>
            </a:r>
          </a:p>
          <a:p>
            <a:pPr lvl="1"/>
            <a:r>
              <a:rPr lang="en-US" sz="2900" dirty="0" smtClean="0"/>
              <a:t>Linkage with many AIDA-2020 work-packages ( e.g. </a:t>
            </a:r>
            <a:r>
              <a:rPr lang="en-US" sz="2900" dirty="0"/>
              <a:t>, beam-line infrastructure </a:t>
            </a:r>
            <a:r>
              <a:rPr lang="en-US" sz="2900" dirty="0" smtClean="0"/>
              <a:t>, calorimeter )</a:t>
            </a:r>
          </a:p>
          <a:p>
            <a:pPr lvl="1"/>
            <a:r>
              <a:rPr lang="en-US" sz="2900" dirty="0" smtClean="0"/>
              <a:t>Linkages outside AIDA-2020 – e.g. LHC groups using beam-telescopes.</a:t>
            </a:r>
          </a:p>
          <a:p>
            <a:r>
              <a:rPr lang="en-US" sz="3200" dirty="0" smtClean="0"/>
              <a:t>Work on </a:t>
            </a:r>
          </a:p>
          <a:p>
            <a:pPr lvl="1"/>
            <a:r>
              <a:rPr lang="en-US" sz="2900" dirty="0" smtClean="0"/>
              <a:t>Hardware for synchronization (TLU)</a:t>
            </a:r>
          </a:p>
          <a:p>
            <a:pPr lvl="1"/>
            <a:r>
              <a:rPr lang="en-US" sz="2900" dirty="0" smtClean="0"/>
              <a:t>Data model for in-homogenous detectors</a:t>
            </a:r>
          </a:p>
          <a:p>
            <a:pPr lvl="1"/>
            <a:r>
              <a:rPr lang="en-US" sz="2900" dirty="0" smtClean="0"/>
              <a:t>DAQ Software (EUDAQ 2) – WP15.2</a:t>
            </a:r>
          </a:p>
          <a:p>
            <a:pPr lvl="1"/>
            <a:r>
              <a:rPr lang="en-US" sz="2900" dirty="0" smtClean="0"/>
              <a:t>DQM Software (using DQM4HEP)</a:t>
            </a:r>
          </a:p>
          <a:p>
            <a:r>
              <a:rPr lang="en-US" sz="3200" dirty="0" smtClean="0"/>
              <a:t>…. </a:t>
            </a:r>
            <a:r>
              <a:rPr lang="en-US" sz="3200" dirty="0"/>
              <a:t>g</a:t>
            </a:r>
            <a:r>
              <a:rPr lang="en-US" sz="3200" dirty="0" smtClean="0"/>
              <a:t>oing well. Expect to meet milestones on time ( or with only small delay )</a:t>
            </a:r>
          </a:p>
          <a:p>
            <a:pPr lvl="1"/>
            <a:endParaRPr lang="en-US" sz="2900" dirty="0" smtClean="0"/>
          </a:p>
          <a:p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156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Make software and hardware tools to make beam-test DAQ : </a:t>
            </a:r>
            <a:r>
              <a:rPr lang="en-US" sz="2900" dirty="0" smtClean="0"/>
              <a:t>Easier / Better / Nicer</a:t>
            </a:r>
          </a:p>
          <a:p>
            <a:r>
              <a:rPr lang="en-US" sz="2900" dirty="0" smtClean="0"/>
              <a:t>Focused on supporting Linear Collider R&amp;D, but aiming to be general.</a:t>
            </a:r>
          </a:p>
          <a:p>
            <a:r>
              <a:rPr lang="en-US" sz="2900" dirty="0" smtClean="0"/>
              <a:t>A tool-kit for making DAQ systems</a:t>
            </a:r>
          </a:p>
          <a:p>
            <a:pPr lvl="1"/>
            <a:r>
              <a:rPr lang="en-US" sz="2600" dirty="0" smtClean="0"/>
              <a:t>Inspired by XDAQ package</a:t>
            </a:r>
          </a:p>
          <a:p>
            <a:r>
              <a:rPr lang="en-US" sz="2900" dirty="0" smtClean="0"/>
              <a:t>Tools to build common DAQ systems from existing DAQ systems</a:t>
            </a:r>
          </a:p>
          <a:p>
            <a:pPr lvl="1"/>
            <a:r>
              <a:rPr lang="en-US" sz="2600" dirty="0" smtClean="0"/>
              <a:t>Common run-control</a:t>
            </a:r>
          </a:p>
          <a:p>
            <a:endParaRPr lang="en-US" sz="2900" dirty="0" smtClean="0"/>
          </a:p>
          <a:p>
            <a:endParaRPr lang="en-US" sz="2900" dirty="0" smtClean="0"/>
          </a:p>
          <a:p>
            <a:pPr lvl="1"/>
            <a:endParaRPr lang="en-US" sz="25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Aims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57606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521D4-B6A2-402E-A085-C880F30EB62E}" type="datetime3">
              <a:rPr lang="en-US" smtClean="0"/>
              <a:pPr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/>
              <a:t>Enhancements</a:t>
            </a:r>
            <a:br>
              <a:rPr lang="en-US" sz="4800" dirty="0" smtClean="0"/>
            </a:br>
            <a:r>
              <a:rPr lang="en-US" sz="4800" dirty="0" smtClean="0"/>
              <a:t>- Highlights</a:t>
            </a:r>
            <a:endParaRPr lang="en-US" sz="4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432400"/>
              </p:ext>
            </p:extLst>
          </p:nvPr>
        </p:nvGraphicFramePr>
        <p:xfrm>
          <a:off x="144699" y="1267240"/>
          <a:ext cx="8886762" cy="5387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983"/>
                <a:gridCol w="3581856"/>
                <a:gridCol w="3516923"/>
              </a:tblGrid>
              <a:tr h="51782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AIDA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AIDA-2020</a:t>
                      </a:r>
                      <a:endParaRPr lang="en-US" sz="2800" dirty="0"/>
                    </a:p>
                  </a:txBody>
                  <a:tcPr/>
                </a:tc>
              </a:tr>
              <a:tr h="904220"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DAQ software</a:t>
                      </a:r>
                    </a:p>
                    <a:p>
                      <a:r>
                        <a:rPr lang="en-US" sz="2200" b="1" dirty="0" smtClean="0"/>
                        <a:t>(EUDAQ)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Single data collector</a:t>
                      </a:r>
                    </a:p>
                    <a:p>
                      <a:r>
                        <a:rPr lang="en-US" sz="2200" dirty="0" smtClean="0"/>
                        <a:t>Fixed</a:t>
                      </a:r>
                      <a:r>
                        <a:rPr lang="en-US" sz="2200" baseline="0" dirty="0" smtClean="0"/>
                        <a:t> FSM</a:t>
                      </a:r>
                    </a:p>
                    <a:p>
                      <a:r>
                        <a:rPr lang="en-US" sz="2200" baseline="0" dirty="0" smtClean="0"/>
                        <a:t>Focused on beam telescope 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aseline="0" dirty="0" smtClean="0"/>
                        <a:t>Scalable data collector</a:t>
                      </a:r>
                    </a:p>
                    <a:p>
                      <a:r>
                        <a:rPr lang="en-US" sz="2200" baseline="0" dirty="0" smtClean="0"/>
                        <a:t>Flexible state machine</a:t>
                      </a:r>
                    </a:p>
                    <a:p>
                      <a:r>
                        <a:rPr lang="en-US" sz="2200" baseline="0" dirty="0" smtClean="0"/>
                        <a:t>General</a:t>
                      </a:r>
                    </a:p>
                  </a:txBody>
                  <a:tcPr/>
                </a:tc>
              </a:tr>
              <a:tr h="793769"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Data Model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Tag</a:t>
                      </a:r>
                      <a:r>
                        <a:rPr lang="en-US" sz="2200" baseline="0" dirty="0" smtClean="0"/>
                        <a:t> event with trigger 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Tag event with trigger and/or timestamp</a:t>
                      </a:r>
                      <a:endParaRPr lang="en-US" sz="2200" dirty="0"/>
                    </a:p>
                  </a:txBody>
                  <a:tcPr/>
                </a:tc>
              </a:tr>
              <a:tr h="855956"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Data Quality Monitoring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aseline="0" dirty="0" smtClean="0"/>
                        <a:t>Dedicated to pixel detectors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Use DQM4HEP framework -</a:t>
                      </a:r>
                      <a:r>
                        <a:rPr lang="en-US" sz="2200" baseline="0" dirty="0" smtClean="0"/>
                        <a:t> general</a:t>
                      </a:r>
                      <a:endParaRPr lang="en-US" sz="2200" dirty="0"/>
                    </a:p>
                  </a:txBody>
                  <a:tcPr/>
                </a:tc>
              </a:tr>
              <a:tr h="1145876"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Hardware</a:t>
                      </a:r>
                    </a:p>
                    <a:p>
                      <a:r>
                        <a:rPr lang="en-US" sz="2200" b="1" dirty="0" smtClean="0"/>
                        <a:t>(TLU)</a:t>
                      </a:r>
                      <a:endParaRPr lang="en-US" sz="2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Aging FPGA family</a:t>
                      </a:r>
                    </a:p>
                    <a:p>
                      <a:endParaRPr lang="en-US" sz="2200" dirty="0" smtClean="0"/>
                    </a:p>
                    <a:p>
                      <a:r>
                        <a:rPr lang="en-US" sz="2200" dirty="0" smtClean="0"/>
                        <a:t>4 trigger inputs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Current model FPGA</a:t>
                      </a:r>
                    </a:p>
                    <a:p>
                      <a:r>
                        <a:rPr lang="en-US" sz="2200" dirty="0" smtClean="0"/>
                        <a:t>6 trigger inputs</a:t>
                      </a:r>
                    </a:p>
                    <a:p>
                      <a:r>
                        <a:rPr lang="en-US" sz="2200" dirty="0" smtClean="0"/>
                        <a:t>Low jitter clock</a:t>
                      </a:r>
                      <a:endParaRPr lang="en-US" sz="2200" dirty="0"/>
                    </a:p>
                  </a:txBody>
                  <a:tcPr/>
                </a:tc>
              </a:tr>
              <a:tr h="976082">
                <a:tc>
                  <a:txBody>
                    <a:bodyPr/>
                    <a:lstStyle/>
                    <a:p>
                      <a:r>
                        <a:rPr lang="en-US" sz="2600" b="1" dirty="0" smtClean="0"/>
                        <a:t>Beam telescope</a:t>
                      </a:r>
                      <a:endParaRPr lang="en-US" sz="2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Trigger rate &lt; O(10kHz)</a:t>
                      </a:r>
                    </a:p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600" dirty="0" smtClean="0"/>
                        <a:t>Trigger rate &lt; O(1MHz)</a:t>
                      </a:r>
                      <a:endParaRPr lang="en-US" sz="2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787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3" t="660" r="18048" b="2504"/>
          <a:stretch/>
        </p:blipFill>
        <p:spPr>
          <a:xfrm>
            <a:off x="4065776" y="1441957"/>
            <a:ext cx="5089763" cy="405569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P. Baesso – University of Bristol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74821-0166-4E6E-8FC4-CA3D1FD48E1D}" type="datetime3">
              <a:rPr lang="en-US" smtClean="0"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 dirty="0"/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4008934" y="72026"/>
            <a:ext cx="5005670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Hardware</a:t>
            </a:r>
            <a:endParaRPr lang="en-US" sz="4800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89776" y="1221151"/>
            <a:ext cx="4065489" cy="52399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New </a:t>
            </a:r>
            <a:r>
              <a:rPr lang="en-GB" dirty="0"/>
              <a:t>hardware </a:t>
            </a:r>
            <a:r>
              <a:rPr lang="en-GB" dirty="0" smtClean="0"/>
              <a:t>based </a:t>
            </a:r>
            <a:r>
              <a:rPr lang="en-GB" dirty="0"/>
              <a:t>on the successful </a:t>
            </a:r>
            <a:r>
              <a:rPr lang="en-GB" dirty="0" err="1"/>
              <a:t>miniTLU</a:t>
            </a:r>
            <a:r>
              <a:rPr lang="en-GB" dirty="0"/>
              <a:t> </a:t>
            </a:r>
            <a:r>
              <a:rPr lang="en-GB" dirty="0" smtClean="0"/>
              <a:t>one</a:t>
            </a:r>
          </a:p>
          <a:p>
            <a:r>
              <a:rPr lang="en-GB" dirty="0"/>
              <a:t>More trigger inputs (4</a:t>
            </a:r>
            <a:r>
              <a:rPr lang="en-GB" dirty="0">
                <a:sym typeface="Wingdings"/>
              </a:rPr>
              <a:t>6)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/>
              <a:t>Increased </a:t>
            </a:r>
            <a:r>
              <a:rPr lang="en-GB" dirty="0"/>
              <a:t>number of DUT (3</a:t>
            </a:r>
            <a:r>
              <a:rPr lang="en-GB" dirty="0">
                <a:sym typeface="Wingdings"/>
              </a:rPr>
              <a:t>4</a:t>
            </a:r>
            <a:r>
              <a:rPr lang="en-GB" dirty="0" smtClean="0">
                <a:sym typeface="Wingdings"/>
              </a:rPr>
              <a:t>)</a:t>
            </a:r>
            <a:endParaRPr lang="en-GB" dirty="0" smtClean="0"/>
          </a:p>
          <a:p>
            <a:r>
              <a:rPr lang="en-GB" dirty="0" smtClean="0"/>
              <a:t>Multiple clock generation options</a:t>
            </a:r>
          </a:p>
          <a:p>
            <a:pPr lvl="1"/>
            <a:r>
              <a:rPr lang="en-GB" dirty="0" smtClean="0"/>
              <a:t>On-board oscillator</a:t>
            </a:r>
          </a:p>
          <a:p>
            <a:pPr lvl="1"/>
            <a:r>
              <a:rPr lang="en-GB" dirty="0" smtClean="0"/>
              <a:t>DUT</a:t>
            </a:r>
          </a:p>
          <a:p>
            <a:pPr lvl="1"/>
            <a:r>
              <a:rPr lang="en-GB" dirty="0" smtClean="0"/>
              <a:t>Differential LEMO</a:t>
            </a:r>
          </a:p>
          <a:p>
            <a:pPr lvl="1"/>
            <a:r>
              <a:rPr lang="en-GB" dirty="0" smtClean="0"/>
              <a:t>Highly configurable clock chip</a:t>
            </a:r>
          </a:p>
          <a:p>
            <a:r>
              <a:rPr lang="en-GB" dirty="0" smtClean="0"/>
              <a:t> mini-HDMI 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 HDMI connectors</a:t>
            </a:r>
          </a:p>
          <a:p>
            <a:r>
              <a:rPr lang="en-GB" dirty="0" smtClean="0"/>
              <a:t>Fast threshold discriminators for trigger detection</a:t>
            </a:r>
          </a:p>
          <a:p>
            <a:r>
              <a:rPr lang="en-GB" dirty="0" smtClean="0"/>
              <a:t>Firmware ported to Xilinx series 7 devices</a:t>
            </a:r>
          </a:p>
          <a:p>
            <a:r>
              <a:rPr lang="en-GB" dirty="0" smtClean="0"/>
              <a:t>Launching production in 2 weeks – contact us if interested in a unit 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119154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31703"/>
          <a:stretch/>
        </p:blipFill>
        <p:spPr>
          <a:xfrm>
            <a:off x="383209" y="1290638"/>
            <a:ext cx="8372819" cy="3337200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P. Baesso – University of Bristol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74821-0166-4E6E-8FC4-CA3D1FD48E1D}" type="datetime3">
              <a:rPr lang="en-US" smtClean="0"/>
              <a:t>6 April 2017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Latency test (non optimized)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399692" y="2321166"/>
            <a:ext cx="1203570" cy="156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53863" y="2041149"/>
            <a:ext cx="959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~116 ns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452898" y="2151889"/>
            <a:ext cx="1727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7030A0"/>
                </a:solidFill>
              </a:rPr>
              <a:t>TRIGGER TO DUT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2898" y="1077239"/>
            <a:ext cx="1727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>
                    <a:lumMod val="25000"/>
                  </a:schemeClr>
                </a:solidFill>
              </a:rPr>
              <a:t>INPUT PULSE</a:t>
            </a:r>
            <a:endParaRPr lang="en-GB" sz="1600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898" y="2703842"/>
            <a:ext cx="1727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1"/>
                </a:solidFill>
              </a:rPr>
              <a:t>40 MHz clock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2898" y="4157504"/>
            <a:ext cx="1727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Delay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055815" y="4326781"/>
            <a:ext cx="309489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123743" y="4005191"/>
            <a:ext cx="9590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~25 ns</a:t>
            </a:r>
            <a:endParaRPr lang="en-GB" sz="1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1251109" y="4925692"/>
            <a:ext cx="6638526" cy="632451"/>
            <a:chOff x="2240372" y="1543482"/>
            <a:chExt cx="6638526" cy="632451"/>
          </a:xfrm>
        </p:grpSpPr>
        <p:sp>
          <p:nvSpPr>
            <p:cNvPr id="27" name="Rectangle 26"/>
            <p:cNvSpPr/>
            <p:nvPr/>
          </p:nvSpPr>
          <p:spPr>
            <a:xfrm>
              <a:off x="2240372" y="1578708"/>
              <a:ext cx="1359234" cy="59722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accent1"/>
                  </a:solidFill>
                </a:rPr>
                <a:t>PULSE GENERATOR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697660" y="1588817"/>
              <a:ext cx="1641231" cy="55325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TLU</a:t>
              </a:r>
              <a:endParaRPr lang="en-GB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237667" y="1576180"/>
              <a:ext cx="1641231" cy="58282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accent1"/>
                  </a:solidFill>
                </a:rPr>
                <a:t>OSCILLOSCOPE</a:t>
              </a:r>
              <a:endParaRPr lang="en-GB" dirty="0">
                <a:solidFill>
                  <a:schemeClr val="accent1"/>
                </a:solidFill>
              </a:endParaRPr>
            </a:p>
          </p:txBody>
        </p:sp>
        <p:cxnSp>
          <p:nvCxnSpPr>
            <p:cNvPr id="30" name="Elbow Connector 29"/>
            <p:cNvCxnSpPr/>
            <p:nvPr/>
          </p:nvCxnSpPr>
          <p:spPr>
            <a:xfrm flipV="1">
              <a:off x="3589867" y="1865442"/>
              <a:ext cx="1107802" cy="569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/>
            <p:cNvCxnSpPr>
              <a:endCxn id="29" idx="2"/>
            </p:cNvCxnSpPr>
            <p:nvPr/>
          </p:nvCxnSpPr>
          <p:spPr>
            <a:xfrm>
              <a:off x="4140200" y="1862666"/>
              <a:ext cx="3918083" cy="296334"/>
            </a:xfrm>
            <a:prstGeom prst="bentConnector4">
              <a:avLst>
                <a:gd name="adj1" fmla="val -233"/>
                <a:gd name="adj2" fmla="val 202857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750827" y="1572025"/>
              <a:ext cx="90922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TRIGGER IN</a:t>
              </a:r>
              <a:endParaRPr lang="en-GB" sz="1200" dirty="0"/>
            </a:p>
          </p:txBody>
        </p:sp>
        <p:cxnSp>
          <p:nvCxnSpPr>
            <p:cNvPr id="33" name="Straight Arrow Connector 32"/>
            <p:cNvCxnSpPr>
              <a:stCxn id="28" idx="3"/>
              <a:endCxn id="29" idx="1"/>
            </p:cNvCxnSpPr>
            <p:nvPr/>
          </p:nvCxnSpPr>
          <p:spPr>
            <a:xfrm>
              <a:off x="6338891" y="1865442"/>
              <a:ext cx="898776" cy="2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400809" y="1543482"/>
              <a:ext cx="8467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DUT signal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28385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628650" y="1173163"/>
            <a:ext cx="7886700" cy="160972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en-US" altLang="zh-CN" sz="2400" dirty="0" err="1">
                <a:ea typeface="+mn-ea"/>
              </a:rPr>
              <a:t>RunControl</a:t>
            </a:r>
            <a:r>
              <a:rPr lang="en-US" altLang="zh-CN" sz="2400" dirty="0">
                <a:ea typeface="+mn-ea"/>
              </a:rPr>
              <a:t> maintains a database about the address of clients and sends command to them.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US" altLang="zh-CN" sz="2000" dirty="0">
                <a:ea typeface="+mn-ea"/>
              </a:rPr>
              <a:t>The Standard </a:t>
            </a:r>
            <a:r>
              <a:rPr lang="en-US" altLang="zh-CN" sz="2000" dirty="0" err="1">
                <a:ea typeface="+mn-ea"/>
              </a:rPr>
              <a:t>RunControl</a:t>
            </a:r>
            <a:r>
              <a:rPr lang="en-US" altLang="zh-CN" sz="2000" dirty="0">
                <a:ea typeface="+mn-ea"/>
              </a:rPr>
              <a:t> EUDAQ is enough for most user cases.</a:t>
            </a:r>
          </a:p>
        </p:txBody>
      </p:sp>
      <p:pic>
        <p:nvPicPr>
          <p:cNvPr id="18436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03" b="21510"/>
          <a:stretch>
            <a:fillRect/>
          </a:stretch>
        </p:blipFill>
        <p:spPr bwMode="auto">
          <a:xfrm>
            <a:off x="304800" y="3859400"/>
            <a:ext cx="7997825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文本框 2"/>
          <p:cNvSpPr txBox="1">
            <a:spLocks noChangeArrowheads="1"/>
          </p:cNvSpPr>
          <p:nvPr/>
        </p:nvSpPr>
        <p:spPr bwMode="auto">
          <a:xfrm>
            <a:off x="5367338" y="6224588"/>
            <a:ext cx="1670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800">
                <a:ea typeface="等线" charset="0"/>
                <a:cs typeface="等线" charset="0"/>
              </a:rPr>
              <a:t>FSM state</a:t>
            </a:r>
            <a:endParaRPr lang="zh-CN" altLang="en-US" sz="1800">
              <a:ea typeface="等线" charset="0"/>
              <a:cs typeface="等线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8650" y="2394125"/>
            <a:ext cx="8515350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lang="en-US" altLang="zh-CN" sz="2000" dirty="0">
                <a:ea typeface="等线" charset="0"/>
                <a:cs typeface="等线" charset="0"/>
              </a:rPr>
              <a:t>New in EUDAQ2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zh-CN" dirty="0">
                <a:ea typeface="等线" charset="0"/>
                <a:cs typeface="等线" charset="0"/>
              </a:rPr>
              <a:t>QT GUI is decoupled from </a:t>
            </a:r>
            <a:r>
              <a:rPr lang="en-US" altLang="zh-CN" dirty="0" err="1">
                <a:ea typeface="等线" charset="0"/>
                <a:cs typeface="等线" charset="0"/>
              </a:rPr>
              <a:t>RunControl</a:t>
            </a:r>
            <a:r>
              <a:rPr lang="en-US" altLang="zh-CN" dirty="0">
                <a:ea typeface="等线" charset="0"/>
                <a:cs typeface="等线" charset="0"/>
              </a:rPr>
              <a:t> and EUDET-</a:t>
            </a:r>
            <a:r>
              <a:rPr lang="en-US" altLang="zh-CN" dirty="0" err="1">
                <a:ea typeface="等线" charset="0"/>
                <a:cs typeface="等线" charset="0"/>
              </a:rPr>
              <a:t>telecope</a:t>
            </a:r>
            <a:endParaRPr lang="en-US" altLang="zh-CN" dirty="0">
              <a:ea typeface="等线" charset="0"/>
              <a:cs typeface="等线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en-US" altLang="zh-CN" dirty="0">
                <a:ea typeface="等线" charset="0"/>
                <a:cs typeface="等线" charset="0"/>
              </a:rPr>
              <a:t>User can reuse the GUI with their own </a:t>
            </a:r>
            <a:r>
              <a:rPr lang="en-US" altLang="zh-CN" dirty="0" err="1">
                <a:ea typeface="等线" charset="0"/>
                <a:cs typeface="等线" charset="0"/>
              </a:rPr>
              <a:t>RunControl</a:t>
            </a:r>
            <a:r>
              <a:rPr lang="en-US" altLang="zh-CN" dirty="0">
                <a:ea typeface="等线" charset="0"/>
                <a:cs typeface="等线" charset="0"/>
              </a:rPr>
              <a:t> without touch GUI code.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zh-CN" dirty="0">
                <a:ea typeface="等线" charset="0"/>
                <a:cs typeface="等线" charset="0"/>
              </a:rPr>
              <a:t>Provide flexible to have dedicated </a:t>
            </a:r>
            <a:r>
              <a:rPr lang="en-US" altLang="zh-CN" dirty="0" err="1">
                <a:ea typeface="等线" charset="0"/>
                <a:cs typeface="等线" charset="0"/>
              </a:rPr>
              <a:t>RunControl</a:t>
            </a:r>
            <a:r>
              <a:rPr lang="en-US" altLang="zh-CN" dirty="0">
                <a:ea typeface="等线" charset="0"/>
                <a:cs typeface="等线" charset="0"/>
              </a:rPr>
              <a:t> to integrate with other DAQ system .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zh-CN" dirty="0">
                <a:ea typeface="等线" charset="0"/>
                <a:cs typeface="等线" charset="0"/>
              </a:rPr>
              <a:t>The FSM states EUDAQ clients are checked by </a:t>
            </a:r>
            <a:r>
              <a:rPr lang="en-US" altLang="zh-CN" dirty="0" err="1">
                <a:ea typeface="等线" charset="0"/>
                <a:cs typeface="等线" charset="0"/>
              </a:rPr>
              <a:t>RunControl</a:t>
            </a:r>
            <a:endParaRPr lang="zh-CN" altLang="en-US" dirty="0">
              <a:ea typeface="等线" charset="0"/>
              <a:cs typeface="等线" charset="0"/>
            </a:endParaRPr>
          </a:p>
        </p:txBody>
      </p:sp>
      <p:sp>
        <p:nvSpPr>
          <p:cNvPr id="18439" name="文本框 18"/>
          <p:cNvSpPr txBox="1">
            <a:spLocks noChangeArrowheads="1"/>
          </p:cNvSpPr>
          <p:nvPr/>
        </p:nvSpPr>
        <p:spPr bwMode="auto">
          <a:xfrm>
            <a:off x="0" y="6519863"/>
            <a:ext cx="9144000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800">
                <a:solidFill>
                  <a:schemeClr val="bg1"/>
                </a:solidFill>
                <a:ea typeface="等线" charset="0"/>
                <a:cs typeface="等线" charset="0"/>
              </a:rPr>
              <a:t>04/04/2017     Yi Liu    DESY     EUDAQ: A common data acquisition framework                  5/14 </a:t>
            </a:r>
            <a:endParaRPr lang="zh-CN" altLang="en-US" sz="1800">
              <a:solidFill>
                <a:schemeClr val="bg1"/>
              </a:solidFill>
              <a:ea typeface="等线" charset="0"/>
              <a:cs typeface="等线" charset="0"/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4033381" y="1"/>
            <a:ext cx="5005670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DAQ Software – 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Run Control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178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3796202" y="148030"/>
            <a:ext cx="5014802" cy="88971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3200" dirty="0">
                <a:solidFill>
                  <a:schemeClr val="bg1"/>
                </a:solidFill>
                <a:latin typeface="Arial"/>
                <a:cs typeface="Arial"/>
              </a:rPr>
              <a:t>DAQ Software – </a:t>
            </a:r>
          </a:p>
          <a:p>
            <a:r>
              <a:rPr lang="en-US" sz="320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EUDAQ </a:t>
            </a:r>
            <a:r>
              <a:rPr lang="en-US" sz="3200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1 Event building</a:t>
            </a:r>
          </a:p>
        </p:txBody>
      </p:sp>
      <p:sp>
        <p:nvSpPr>
          <p:cNvPr id="90" name="TextShape 2"/>
          <p:cNvSpPr txBox="1"/>
          <p:nvPr/>
        </p:nvSpPr>
        <p:spPr>
          <a:xfrm>
            <a:off x="373575" y="1379109"/>
            <a:ext cx="8404121" cy="528360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52000" indent="-216000">
              <a:buBlip>
                <a:blip r:embed="rId2"/>
              </a:buBlip>
            </a:pPr>
            <a:r>
              <a:rPr lang="en-US" sz="1800" b="1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EUDAQ 1</a:t>
            </a:r>
            <a:r>
              <a:rPr lang="en-US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philosophy : common readout frames in synchronization with trigger id driven by the TLU → trigger number and event number are the same !</a:t>
            </a:r>
            <a:endParaRPr lang="en-US" sz="165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lvl="1" indent="-216000">
              <a:buClr>
                <a:srgbClr val="660066"/>
              </a:buClr>
              <a:buSzPct val="70000"/>
              <a:buFont typeface="Wingdings" charset="2"/>
              <a:buChar char=""/>
            </a:pPr>
            <a:endParaRPr lang="en-US" sz="13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lvl="1" indent="-216000">
              <a:buClr>
                <a:srgbClr val="660066"/>
              </a:buClr>
              <a:buSzPct val="70000"/>
              <a:buFont typeface="Wingdings" charset="2"/>
              <a:buChar char=""/>
            </a:pPr>
            <a:endParaRPr lang="en-US" sz="132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65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3"/>
          <p:cNvSpPr/>
          <p:nvPr/>
        </p:nvSpPr>
        <p:spPr>
          <a:xfrm>
            <a:off x="2108868" y="2462110"/>
            <a:ext cx="1911304" cy="859017"/>
          </a:xfrm>
          <a:prstGeom prst="rect">
            <a:avLst/>
          </a:prstGeom>
          <a:solidFill>
            <a:srgbClr val="FF33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DUT1Producer: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TextShape 4"/>
          <p:cNvSpPr txBox="1"/>
          <p:nvPr/>
        </p:nvSpPr>
        <p:spPr>
          <a:xfrm>
            <a:off x="903894" y="2282295"/>
            <a:ext cx="1205300" cy="41884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DUT1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Line 5"/>
          <p:cNvSpPr/>
          <p:nvPr/>
        </p:nvSpPr>
        <p:spPr>
          <a:xfrm>
            <a:off x="1211831" y="2924055"/>
            <a:ext cx="828787" cy="0"/>
          </a:xfrm>
          <a:prstGeom prst="line">
            <a:avLst/>
          </a:prstGeom>
          <a:ln w="36720">
            <a:solidFill>
              <a:srgbClr val="33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4" name="CustomShape 6"/>
          <p:cNvSpPr/>
          <p:nvPr/>
        </p:nvSpPr>
        <p:spPr>
          <a:xfrm rot="21570600">
            <a:off x="4094625" y="2439470"/>
            <a:ext cx="1372495" cy="751477"/>
          </a:xfrm>
          <a:custGeom>
            <a:avLst/>
            <a:gdLst/>
            <a:ahLst/>
            <a:cxnLst/>
            <a:rect l="0" t="0" r="r" b="b"/>
            <a:pathLst>
              <a:path w="4209" h="1728">
                <a:moveTo>
                  <a:pt x="0" y="436"/>
                </a:moveTo>
                <a:lnTo>
                  <a:pt x="3153" y="431"/>
                </a:lnTo>
                <a:lnTo>
                  <a:pt x="3150" y="0"/>
                </a:lnTo>
                <a:lnTo>
                  <a:pt x="4208" y="862"/>
                </a:lnTo>
                <a:lnTo>
                  <a:pt x="3164" y="1727"/>
                </a:lnTo>
                <a:lnTo>
                  <a:pt x="3160" y="1295"/>
                </a:lnTo>
                <a:lnTo>
                  <a:pt x="7" y="1300"/>
                </a:lnTo>
                <a:lnTo>
                  <a:pt x="0" y="436"/>
                </a:lnTo>
              </a:path>
            </a:pathLst>
          </a:custGeom>
          <a:solidFill>
            <a:srgbClr val="00008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3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RawDataEvent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3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</a:t>
            </a:r>
            <a:r>
              <a:rPr lang="en-US" sz="15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Line 7"/>
          <p:cNvSpPr/>
          <p:nvPr/>
        </p:nvSpPr>
        <p:spPr>
          <a:xfrm>
            <a:off x="1226526" y="3096903"/>
            <a:ext cx="828787" cy="0"/>
          </a:xfrm>
          <a:prstGeom prst="line">
            <a:avLst/>
          </a:prstGeom>
          <a:ln w="36720">
            <a:solidFill>
              <a:srgbClr val="33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Line 8"/>
          <p:cNvSpPr/>
          <p:nvPr/>
        </p:nvSpPr>
        <p:spPr>
          <a:xfrm>
            <a:off x="1241221" y="3269751"/>
            <a:ext cx="828787" cy="0"/>
          </a:xfrm>
          <a:prstGeom prst="line">
            <a:avLst/>
          </a:prstGeom>
          <a:ln w="36720">
            <a:solidFill>
              <a:srgbClr val="33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9"/>
          <p:cNvSpPr/>
          <p:nvPr/>
        </p:nvSpPr>
        <p:spPr>
          <a:xfrm>
            <a:off x="5553983" y="2415959"/>
            <a:ext cx="1644838" cy="3114318"/>
          </a:xfrm>
          <a:prstGeom prst="ellipse">
            <a:avLst/>
          </a:prstGeom>
          <a:solidFill>
            <a:srgbClr val="579D1C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DataCollector,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Merges together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RawDataEvents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6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 </a:t>
            </a:r>
            <a:r>
              <a:rPr lang="en-US"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same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6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 ID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10"/>
          <p:cNvSpPr/>
          <p:nvPr/>
        </p:nvSpPr>
        <p:spPr>
          <a:xfrm>
            <a:off x="6161694" y="4939893"/>
            <a:ext cx="2381538" cy="61171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Online conversio</a:t>
            </a: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 to other formats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(LCIO, etc) is </a:t>
            </a:r>
            <a:r>
              <a:rPr lang="en-US" sz="1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possible</a:t>
            </a:r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with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converters but </a:t>
            </a:r>
            <a:r>
              <a:rPr lang="en-US" sz="1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not necessary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CustomShape 11"/>
          <p:cNvSpPr/>
          <p:nvPr/>
        </p:nvSpPr>
        <p:spPr>
          <a:xfrm>
            <a:off x="2109520" y="3674661"/>
            <a:ext cx="1911631" cy="859017"/>
          </a:xfrm>
          <a:prstGeom prst="rect">
            <a:avLst/>
          </a:prstGeom>
          <a:solidFill>
            <a:srgbClr val="FF33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DUT2Producer: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TextShape 12"/>
          <p:cNvSpPr txBox="1"/>
          <p:nvPr/>
        </p:nvSpPr>
        <p:spPr>
          <a:xfrm>
            <a:off x="904547" y="3494846"/>
            <a:ext cx="1204974" cy="41884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DUT2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Line 13"/>
          <p:cNvSpPr/>
          <p:nvPr/>
        </p:nvSpPr>
        <p:spPr>
          <a:xfrm>
            <a:off x="1212484" y="4137041"/>
            <a:ext cx="828787" cy="0"/>
          </a:xfrm>
          <a:prstGeom prst="line">
            <a:avLst/>
          </a:prstGeom>
          <a:ln w="36720">
            <a:solidFill>
              <a:srgbClr val="33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Line 14"/>
          <p:cNvSpPr/>
          <p:nvPr/>
        </p:nvSpPr>
        <p:spPr>
          <a:xfrm>
            <a:off x="1227179" y="4309454"/>
            <a:ext cx="828787" cy="0"/>
          </a:xfrm>
          <a:prstGeom prst="line">
            <a:avLst/>
          </a:prstGeom>
          <a:ln w="36720">
            <a:solidFill>
              <a:srgbClr val="33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3" name="Line 15"/>
          <p:cNvSpPr/>
          <p:nvPr/>
        </p:nvSpPr>
        <p:spPr>
          <a:xfrm>
            <a:off x="1241874" y="4482302"/>
            <a:ext cx="828787" cy="0"/>
          </a:xfrm>
          <a:prstGeom prst="line">
            <a:avLst/>
          </a:prstGeom>
          <a:ln w="36720">
            <a:solidFill>
              <a:srgbClr val="33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4" name="CustomShape 16"/>
          <p:cNvSpPr/>
          <p:nvPr/>
        </p:nvSpPr>
        <p:spPr>
          <a:xfrm>
            <a:off x="2110174" y="4736568"/>
            <a:ext cx="1911631" cy="859017"/>
          </a:xfrm>
          <a:prstGeom prst="rect">
            <a:avLst/>
          </a:prstGeom>
          <a:solidFill>
            <a:srgbClr val="FF3399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TLUProducer: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Creates TLUEvents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(basically trigger ID and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200" b="0" strike="noStrike" spc="-1">
                <a:solidFill>
                  <a:srgbClr val="00008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timestamp)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TextShape 17"/>
          <p:cNvSpPr txBox="1"/>
          <p:nvPr/>
        </p:nvSpPr>
        <p:spPr>
          <a:xfrm>
            <a:off x="904874" y="4557189"/>
            <a:ext cx="1205300" cy="41884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1" i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TLU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Line 18"/>
          <p:cNvSpPr/>
          <p:nvPr/>
        </p:nvSpPr>
        <p:spPr>
          <a:xfrm>
            <a:off x="1213138" y="5198948"/>
            <a:ext cx="828787" cy="0"/>
          </a:xfrm>
          <a:prstGeom prst="line">
            <a:avLst/>
          </a:prstGeom>
          <a:ln w="36720">
            <a:solidFill>
              <a:srgbClr val="33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7" name="Line 19"/>
          <p:cNvSpPr/>
          <p:nvPr/>
        </p:nvSpPr>
        <p:spPr>
          <a:xfrm>
            <a:off x="1227832" y="5371797"/>
            <a:ext cx="828787" cy="0"/>
          </a:xfrm>
          <a:prstGeom prst="line">
            <a:avLst/>
          </a:prstGeom>
          <a:ln w="36720">
            <a:solidFill>
              <a:srgbClr val="33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8" name="Line 20"/>
          <p:cNvSpPr/>
          <p:nvPr/>
        </p:nvSpPr>
        <p:spPr>
          <a:xfrm>
            <a:off x="1242527" y="5544645"/>
            <a:ext cx="828787" cy="0"/>
          </a:xfrm>
          <a:prstGeom prst="line">
            <a:avLst/>
          </a:prstGeom>
          <a:ln w="36720">
            <a:solidFill>
              <a:srgbClr val="333333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9" name="CustomShape 21"/>
          <p:cNvSpPr/>
          <p:nvPr/>
        </p:nvSpPr>
        <p:spPr>
          <a:xfrm rot="21570600">
            <a:off x="4094625" y="3698607"/>
            <a:ext cx="1372495" cy="751477"/>
          </a:xfrm>
          <a:custGeom>
            <a:avLst/>
            <a:gdLst/>
            <a:ahLst/>
            <a:cxnLst/>
            <a:rect l="0" t="0" r="r" b="b"/>
            <a:pathLst>
              <a:path w="4208" h="1728">
                <a:moveTo>
                  <a:pt x="0" y="436"/>
                </a:moveTo>
                <a:lnTo>
                  <a:pt x="3152" y="431"/>
                </a:lnTo>
                <a:lnTo>
                  <a:pt x="3149" y="0"/>
                </a:lnTo>
                <a:lnTo>
                  <a:pt x="4207" y="862"/>
                </a:lnTo>
                <a:lnTo>
                  <a:pt x="3163" y="1727"/>
                </a:lnTo>
                <a:lnTo>
                  <a:pt x="3159" y="1295"/>
                </a:lnTo>
                <a:lnTo>
                  <a:pt x="7" y="1300"/>
                </a:lnTo>
                <a:lnTo>
                  <a:pt x="0" y="436"/>
                </a:lnTo>
              </a:path>
            </a:pathLst>
          </a:custGeom>
          <a:solidFill>
            <a:srgbClr val="00008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3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RawDataEvent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3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</a:t>
            </a:r>
            <a:r>
              <a:rPr lang="en-US" sz="15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22"/>
          <p:cNvSpPr/>
          <p:nvPr/>
        </p:nvSpPr>
        <p:spPr>
          <a:xfrm rot="21570600">
            <a:off x="4094625" y="4696512"/>
            <a:ext cx="1372495" cy="751477"/>
          </a:xfrm>
          <a:custGeom>
            <a:avLst/>
            <a:gdLst/>
            <a:ahLst/>
            <a:cxnLst/>
            <a:rect l="0" t="0" r="r" b="b"/>
            <a:pathLst>
              <a:path w="4208" h="1728">
                <a:moveTo>
                  <a:pt x="0" y="436"/>
                </a:moveTo>
                <a:lnTo>
                  <a:pt x="3152" y="431"/>
                </a:lnTo>
                <a:lnTo>
                  <a:pt x="3149" y="0"/>
                </a:lnTo>
                <a:lnTo>
                  <a:pt x="4207" y="862"/>
                </a:lnTo>
                <a:lnTo>
                  <a:pt x="3163" y="1727"/>
                </a:lnTo>
                <a:lnTo>
                  <a:pt x="3159" y="1295"/>
                </a:lnTo>
                <a:lnTo>
                  <a:pt x="7" y="1300"/>
                </a:lnTo>
                <a:lnTo>
                  <a:pt x="0" y="436"/>
                </a:lnTo>
              </a:path>
            </a:pathLst>
          </a:custGeom>
          <a:solidFill>
            <a:srgbClr val="000080"/>
          </a:solidFill>
          <a:ln>
            <a:solidFill>
              <a:srgbClr val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n-US" sz="13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RawDataEvent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3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Trigger</a:t>
            </a:r>
            <a:r>
              <a:rPr lang="en-US" sz="15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8915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矩形 6"/>
          <p:cNvSpPr>
            <a:spLocks noChangeArrowheads="1"/>
          </p:cNvSpPr>
          <p:nvPr/>
        </p:nvSpPr>
        <p:spPr bwMode="auto">
          <a:xfrm>
            <a:off x="403225" y="1332913"/>
            <a:ext cx="87407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zh-CN" sz="2000" dirty="0" smtClean="0">
                <a:ea typeface="等线" charset="0"/>
                <a:cs typeface="等线" charset="0"/>
              </a:rPr>
              <a:t>Using only a trigger ID to merge multiple data sources inefficient when integration time is different ( externally triggered / self-triggered / continuous integration</a:t>
            </a:r>
            <a:endParaRPr lang="en-US" altLang="zh-CN" sz="1200" dirty="0">
              <a:ea typeface="等线" charset="0"/>
              <a:cs typeface="等线" charset="0"/>
            </a:endParaRPr>
          </a:p>
        </p:txBody>
      </p:sp>
      <p:sp>
        <p:nvSpPr>
          <p:cNvPr id="21508" name="矩形 1"/>
          <p:cNvSpPr>
            <a:spLocks noChangeArrowheads="1"/>
          </p:cNvSpPr>
          <p:nvPr/>
        </p:nvSpPr>
        <p:spPr bwMode="auto">
          <a:xfrm>
            <a:off x="546099" y="5456238"/>
            <a:ext cx="83304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000" dirty="0" smtClean="0">
                <a:ea typeface="等线" charset="0"/>
                <a:cs typeface="等线" charset="0"/>
              </a:rPr>
              <a:t>- Users can write their own event builder</a:t>
            </a:r>
          </a:p>
          <a:p>
            <a:pPr eaLnBrk="1" hangingPunct="1"/>
            <a:r>
              <a:rPr lang="en-US" altLang="zh-CN" sz="2000" dirty="0" smtClean="0">
                <a:ea typeface="等线" charset="0"/>
                <a:cs typeface="等线" charset="0"/>
              </a:rPr>
              <a:t>- Generic </a:t>
            </a:r>
            <a:r>
              <a:rPr lang="en-US" altLang="zh-CN" sz="2000" dirty="0" err="1">
                <a:ea typeface="等线" charset="0"/>
                <a:cs typeface="等线" charset="0"/>
              </a:rPr>
              <a:t>DataCollectors</a:t>
            </a:r>
            <a:r>
              <a:rPr lang="en-US" altLang="zh-CN" sz="2000" dirty="0">
                <a:ea typeface="等线" charset="0"/>
                <a:cs typeface="等线" charset="0"/>
              </a:rPr>
              <a:t>  for direct synchronization by timestamp and trigger number cases are provided. (next page)</a:t>
            </a:r>
          </a:p>
        </p:txBody>
      </p:sp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966788" y="2551113"/>
          <a:ext cx="496887" cy="2206625"/>
        </p:xfrm>
        <a:graphic>
          <a:graphicData uri="http://schemas.openxmlformats.org/drawingml/2006/table">
            <a:tbl>
              <a:tblPr/>
              <a:tblGrid>
                <a:gridCol w="496887"/>
              </a:tblGrid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507" marR="91507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507" marR="91507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507" marR="91507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507" marR="91507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3CF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L="91507" marR="91507" horzOverflow="overflow"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1E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表格 21"/>
          <p:cNvGraphicFramePr>
            <a:graphicFrameLocks noGrp="1"/>
          </p:cNvGraphicFramePr>
          <p:nvPr/>
        </p:nvGraphicFramePr>
        <p:xfrm>
          <a:off x="1698625" y="2551113"/>
          <a:ext cx="508000" cy="2222504"/>
        </p:xfrm>
        <a:graphic>
          <a:graphicData uri="http://schemas.openxmlformats.org/drawingml/2006/table">
            <a:tbl>
              <a:tblPr/>
              <a:tblGrid>
                <a:gridCol w="508000"/>
              </a:tblGrid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8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8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8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8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</a:tr>
            </a:tbl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776288" y="2168525"/>
            <a:ext cx="952500" cy="3381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600">
                <a:solidFill>
                  <a:srgbClr val="548235"/>
                </a:solidFill>
                <a:ea typeface="等线" charset="0"/>
                <a:cs typeface="等线" charset="0"/>
              </a:rPr>
              <a:t>Stream 0</a:t>
            </a:r>
            <a:endParaRPr lang="zh-CN" altLang="en-US" sz="1600">
              <a:solidFill>
                <a:srgbClr val="548235"/>
              </a:solidFill>
              <a:ea typeface="等线" charset="0"/>
              <a:cs typeface="等线" charset="0"/>
            </a:endParaRPr>
          </a:p>
        </p:txBody>
      </p:sp>
      <p:sp>
        <p:nvSpPr>
          <p:cNvPr id="21544" name="文本框 33"/>
          <p:cNvSpPr txBox="1">
            <a:spLocks noChangeArrowheads="1"/>
          </p:cNvSpPr>
          <p:nvPr/>
        </p:nvSpPr>
        <p:spPr bwMode="auto">
          <a:xfrm>
            <a:off x="1592263" y="2154238"/>
            <a:ext cx="952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600">
                <a:solidFill>
                  <a:srgbClr val="FF0000"/>
                </a:solidFill>
                <a:ea typeface="等线" charset="0"/>
                <a:cs typeface="等线" charset="0"/>
              </a:rPr>
              <a:t>Stream 1</a:t>
            </a:r>
            <a:endParaRPr lang="zh-CN" altLang="en-US" sz="1600">
              <a:solidFill>
                <a:srgbClr val="FF0000"/>
              </a:solidFill>
              <a:ea typeface="等线" charset="0"/>
              <a:cs typeface="等线" charset="0"/>
            </a:endParaRPr>
          </a:p>
        </p:txBody>
      </p:sp>
      <p:sp>
        <p:nvSpPr>
          <p:cNvPr id="21545" name="文本框 34"/>
          <p:cNvSpPr txBox="1">
            <a:spLocks noChangeArrowheads="1"/>
          </p:cNvSpPr>
          <p:nvPr/>
        </p:nvSpPr>
        <p:spPr bwMode="auto">
          <a:xfrm>
            <a:off x="2724150" y="2173288"/>
            <a:ext cx="952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600">
                <a:solidFill>
                  <a:srgbClr val="0070C0"/>
                </a:solidFill>
                <a:ea typeface="等线" charset="0"/>
                <a:cs typeface="等线" charset="0"/>
              </a:rPr>
              <a:t>Stream n</a:t>
            </a:r>
            <a:endParaRPr lang="zh-CN" altLang="en-US" sz="1600">
              <a:solidFill>
                <a:srgbClr val="0070C0"/>
              </a:solidFill>
              <a:ea typeface="等线" charset="0"/>
              <a:cs typeface="等线" charset="0"/>
            </a:endParaRPr>
          </a:p>
        </p:txBody>
      </p:sp>
      <p:sp>
        <p:nvSpPr>
          <p:cNvPr id="21546" name="文本框 35"/>
          <p:cNvSpPr txBox="1">
            <a:spLocks noChangeArrowheads="1"/>
          </p:cNvSpPr>
          <p:nvPr/>
        </p:nvSpPr>
        <p:spPr bwMode="auto">
          <a:xfrm>
            <a:off x="2211388" y="2354263"/>
            <a:ext cx="11366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>
                <a:ea typeface="等线" charset="0"/>
                <a:cs typeface="等线" charset="0"/>
              </a:rPr>
              <a:t>……</a:t>
            </a:r>
            <a:endParaRPr lang="zh-CN" altLang="en-US" sz="1800">
              <a:ea typeface="等线" charset="0"/>
              <a:cs typeface="等线" charset="0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 flipV="1">
            <a:off x="636588" y="2514600"/>
            <a:ext cx="12700" cy="2259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48" name="文本框 65"/>
          <p:cNvSpPr txBox="1">
            <a:spLocks noChangeArrowheads="1"/>
          </p:cNvSpPr>
          <p:nvPr/>
        </p:nvSpPr>
        <p:spPr bwMode="auto">
          <a:xfrm rot="10800000">
            <a:off x="314325" y="2598738"/>
            <a:ext cx="4619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800">
                <a:ea typeface="等线" charset="0"/>
                <a:cs typeface="等线" charset="0"/>
              </a:rPr>
              <a:t>Time</a:t>
            </a:r>
            <a:endParaRPr lang="zh-CN" altLang="en-US" sz="1800">
              <a:ea typeface="等线" charset="0"/>
              <a:cs typeface="等线" charset="0"/>
            </a:endParaRPr>
          </a:p>
        </p:txBody>
      </p:sp>
      <p:graphicFrame>
        <p:nvGraphicFramePr>
          <p:cNvPr id="29" name="表格 28"/>
          <p:cNvGraphicFramePr>
            <a:graphicFrameLocks noGrp="1"/>
          </p:cNvGraphicFramePr>
          <p:nvPr/>
        </p:nvGraphicFramePr>
        <p:xfrm>
          <a:off x="2941638" y="4551363"/>
          <a:ext cx="508000" cy="214313"/>
        </p:xfrm>
        <a:graphic>
          <a:graphicData uri="http://schemas.openxmlformats.org/drawingml/2006/table">
            <a:tbl>
              <a:tblPr/>
              <a:tblGrid>
                <a:gridCol w="508000"/>
              </a:tblGrid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T="45924" marB="45924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表格 29"/>
          <p:cNvGraphicFramePr>
            <a:graphicFrameLocks noGrp="1"/>
          </p:cNvGraphicFramePr>
          <p:nvPr/>
        </p:nvGraphicFramePr>
        <p:xfrm>
          <a:off x="2941638" y="4230688"/>
          <a:ext cx="508000" cy="212844"/>
        </p:xfrm>
        <a:graphic>
          <a:graphicData uri="http://schemas.openxmlformats.org/drawingml/2006/table">
            <a:tbl>
              <a:tblPr/>
              <a:tblGrid>
                <a:gridCol w="5080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T="45462" marB="45462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2941638" y="3768725"/>
          <a:ext cx="508000" cy="407988"/>
        </p:xfrm>
        <a:graphic>
          <a:graphicData uri="http://schemas.openxmlformats.org/drawingml/2006/table">
            <a:tbl>
              <a:tblPr/>
              <a:tblGrid>
                <a:gridCol w="508000"/>
              </a:tblGrid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T="45576" marB="45576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表格 31"/>
          <p:cNvGraphicFramePr>
            <a:graphicFrameLocks noGrp="1"/>
          </p:cNvGraphicFramePr>
          <p:nvPr/>
        </p:nvGraphicFramePr>
        <p:xfrm>
          <a:off x="2936875" y="3063875"/>
          <a:ext cx="508000" cy="538163"/>
        </p:xfrm>
        <a:graphic>
          <a:graphicData uri="http://schemas.openxmlformats.org/drawingml/2006/table">
            <a:tbl>
              <a:tblPr/>
              <a:tblGrid>
                <a:gridCol w="508000"/>
              </a:tblGrid>
              <a:tr h="538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T="45924" marB="45924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表格 32"/>
          <p:cNvGraphicFramePr>
            <a:graphicFrameLocks noGrp="1"/>
          </p:cNvGraphicFramePr>
          <p:nvPr/>
        </p:nvGraphicFramePr>
        <p:xfrm>
          <a:off x="2936875" y="2535238"/>
          <a:ext cx="508000" cy="214313"/>
        </p:xfrm>
        <a:graphic>
          <a:graphicData uri="http://schemas.openxmlformats.org/drawingml/2006/table">
            <a:tbl>
              <a:tblPr/>
              <a:tblGrid>
                <a:gridCol w="508000"/>
              </a:tblGrid>
              <a:tr h="214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等线" charset="0"/>
                        <a:cs typeface="等线" charset="0"/>
                      </a:endParaRPr>
                    </a:p>
                  </a:txBody>
                  <a:tcPr marT="45846" marB="45846" horzOverflow="overflow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pic>
        <p:nvPicPr>
          <p:cNvPr id="21579" name="Picture 178" descr="Image result for probl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5" y="3314700"/>
            <a:ext cx="1184275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文本框 1"/>
          <p:cNvSpPr txBox="1">
            <a:spLocks noChangeArrowheads="1"/>
          </p:cNvSpPr>
          <p:nvPr/>
        </p:nvSpPr>
        <p:spPr bwMode="auto">
          <a:xfrm>
            <a:off x="4572000" y="3332163"/>
            <a:ext cx="3948113" cy="10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000" i="1" dirty="0">
                <a:solidFill>
                  <a:srgbClr val="FF0000"/>
                </a:solidFill>
                <a:ea typeface="+mn-ea"/>
              </a:rPr>
              <a:t>How to defined a physical event?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000" i="1" dirty="0">
                <a:solidFill>
                  <a:srgbClr val="FF0000"/>
                </a:solidFill>
                <a:ea typeface="+mn-ea"/>
              </a:rPr>
              <a:t>How to defined a valid trigger?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000" i="1" dirty="0">
                <a:solidFill>
                  <a:srgbClr val="FF0000"/>
                </a:solidFill>
                <a:ea typeface="+mn-ea"/>
              </a:rPr>
              <a:t>Which detector is the trigger device?</a:t>
            </a:r>
          </a:p>
        </p:txBody>
      </p:sp>
      <p:sp>
        <p:nvSpPr>
          <p:cNvPr id="3" name="矩形 2"/>
          <p:cNvSpPr/>
          <p:nvPr/>
        </p:nvSpPr>
        <p:spPr>
          <a:xfrm>
            <a:off x="3948113" y="2574925"/>
            <a:ext cx="4572000" cy="70802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altLang="zh-CN" sz="2000" dirty="0">
                <a:latin typeface="Calibri" panose="020F0502020204030204" pitchFamily="34" charset="0"/>
                <a:ea typeface="+mn-ea"/>
              </a:rPr>
              <a:t>In generic case, sub events can arrives in any random time.</a:t>
            </a:r>
          </a:p>
        </p:txBody>
      </p:sp>
      <p:cxnSp>
        <p:nvCxnSpPr>
          <p:cNvPr id="38" name="直接连接符 37"/>
          <p:cNvCxnSpPr>
            <a:cxnSpLocks/>
          </p:cNvCxnSpPr>
          <p:nvPr/>
        </p:nvCxnSpPr>
        <p:spPr>
          <a:xfrm flipH="1">
            <a:off x="0" y="520065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83" name="文本框 18"/>
          <p:cNvSpPr txBox="1">
            <a:spLocks noChangeArrowheads="1"/>
          </p:cNvSpPr>
          <p:nvPr/>
        </p:nvSpPr>
        <p:spPr bwMode="auto">
          <a:xfrm>
            <a:off x="0" y="6519863"/>
            <a:ext cx="9144000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defTabSz="457200">
              <a:defRPr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defTabSz="4572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defTabSz="457200"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altLang="zh-CN" sz="1800">
                <a:solidFill>
                  <a:schemeClr val="bg1"/>
                </a:solidFill>
                <a:ea typeface="等线" charset="0"/>
                <a:cs typeface="等线" charset="0"/>
              </a:rPr>
              <a:t>04/04/2017     Yi Liu    DESY     EUDAQ: A common data acquisition framework                  8/14 </a:t>
            </a:r>
            <a:endParaRPr lang="zh-CN" altLang="en-US" sz="1800">
              <a:solidFill>
                <a:schemeClr val="bg1"/>
              </a:solidFill>
              <a:ea typeface="等线" charset="0"/>
              <a:cs typeface="等线" charset="0"/>
            </a:endParaRPr>
          </a:p>
        </p:txBody>
      </p:sp>
      <p:sp>
        <p:nvSpPr>
          <p:cNvPr id="24" name="Title 5"/>
          <p:cNvSpPr txBox="1">
            <a:spLocks/>
          </p:cNvSpPr>
          <p:nvPr/>
        </p:nvSpPr>
        <p:spPr>
          <a:xfrm>
            <a:off x="3874644" y="1"/>
            <a:ext cx="5164407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DAQ Software – 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Event Building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358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AEB554-AD36-43C8-9DF6-A08380DEEEA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4408</TotalTime>
  <Words>2238</Words>
  <Application>Microsoft Macintosh PowerPoint</Application>
  <PresentationFormat>On-screen Show (4:3)</PresentationFormat>
  <Paragraphs>673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WP5: Data Acquisition System for Beam Tests</vt:lpstr>
      <vt:lpstr>Outline</vt:lpstr>
      <vt:lpstr>Aims</vt:lpstr>
      <vt:lpstr>Enhancements - Highlights</vt:lpstr>
      <vt:lpstr>PowerPoint Presentation</vt:lpstr>
      <vt:lpstr>Latency test (non optimized)</vt:lpstr>
      <vt:lpstr>PowerPoint Presentation</vt:lpstr>
      <vt:lpstr>PowerPoint Presentation</vt:lpstr>
      <vt:lpstr>PowerPoint Presentation</vt:lpstr>
      <vt:lpstr>Event sync  by Timestamp-pair</vt:lpstr>
      <vt:lpstr>PowerPoint Presentation</vt:lpstr>
      <vt:lpstr>Data Quality Monitoring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Combined Beam Tests CMS HGCAL / CALICE AHCAL </vt:lpstr>
      <vt:lpstr>Combined Beam Tests CMS HGCAL / CALICE AHCAL </vt:lpstr>
      <vt:lpstr>Combined Beam Tests – CMS HGCAL / CALICE AHCAL </vt:lpstr>
      <vt:lpstr>Project Planning - Deliverables</vt:lpstr>
      <vt:lpstr>Project Planning -  Milestones 1/2</vt:lpstr>
      <vt:lpstr>Project Planning -  Milestones 2/2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David Cussans</cp:lastModifiedBy>
  <cp:revision>50</cp:revision>
  <dcterms:created xsi:type="dcterms:W3CDTF">2016-05-09T08:38:51Z</dcterms:created>
  <dcterms:modified xsi:type="dcterms:W3CDTF">2017-04-07T07:44:20Z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