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72" r:id="rId3"/>
  </p:sldMasterIdLst>
  <p:notesMasterIdLst>
    <p:notesMasterId r:id="rId29"/>
  </p:notesMasterIdLst>
  <p:sldIdLst>
    <p:sldId id="256" r:id="rId4"/>
    <p:sldId id="258" r:id="rId5"/>
    <p:sldId id="327" r:id="rId6"/>
    <p:sldId id="291" r:id="rId7"/>
    <p:sldId id="319" r:id="rId8"/>
    <p:sldId id="333" r:id="rId9"/>
    <p:sldId id="295" r:id="rId10"/>
    <p:sldId id="334" r:id="rId11"/>
    <p:sldId id="335" r:id="rId12"/>
    <p:sldId id="336" r:id="rId13"/>
    <p:sldId id="338" r:id="rId14"/>
    <p:sldId id="331" r:id="rId15"/>
    <p:sldId id="296" r:id="rId16"/>
    <p:sldId id="325" r:id="rId17"/>
    <p:sldId id="339" r:id="rId18"/>
    <p:sldId id="321" r:id="rId19"/>
    <p:sldId id="300" r:id="rId20"/>
    <p:sldId id="343" r:id="rId21"/>
    <p:sldId id="302" r:id="rId22"/>
    <p:sldId id="340" r:id="rId23"/>
    <p:sldId id="326" r:id="rId24"/>
    <p:sldId id="341" r:id="rId25"/>
    <p:sldId id="306" r:id="rId26"/>
    <p:sldId id="342" r:id="rId27"/>
    <p:sldId id="307" r:id="rId28"/>
  </p:sldIdLst>
  <p:sldSz cx="9144000" cy="6858000" type="screen4x3"/>
  <p:notesSz cx="6858000" cy="9144000"/>
  <p:defaultTextStyle>
    <a:defPPr>
      <a:defRPr lang="en-US"/>
    </a:defPPr>
    <a:lvl1pPr marL="0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59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16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74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231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289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346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404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462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7EEB"/>
    <a:srgbClr val="171A6C"/>
    <a:srgbClr val="232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-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07/04/17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59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16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74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231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289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46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404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462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FA72CE-4710-DF42-9B48-DD541F9C0BB9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584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584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464400C-7870-9346-BE74-401D44D424C8}" type="slidenum">
              <a:rPr lang="en-US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300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301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464400C-7870-9346-BE74-401D44D424C8}" type="slidenum">
              <a:rPr lang="en-US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300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301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3E78DF7-1D6B-3F43-B5E7-5991C500592A}" type="slidenum">
              <a:rPr lang="en-US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50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50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3656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3E78DF7-1D6B-3F43-B5E7-5991C500592A}" type="slidenum">
              <a:rPr lang="en-US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50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50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3656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93762D0-A9C4-0C4D-A114-B3A38BAA4EE7}" type="slidenum">
              <a:rPr lang="en-US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710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710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93762D0-A9C4-0C4D-A114-B3A38BAA4EE7}" type="slidenum">
              <a:rPr lang="en-US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710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710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BAC67F0-8C7A-9C40-A7D3-B03BE39F113B}" type="slidenum">
              <a:rPr lang="en-US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812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813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FA72CE-4710-DF42-9B48-DD541F9C0BB9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584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584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FA72CE-4710-DF42-9B48-DD541F9C0BB9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584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584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620A798-529A-C64C-AAD8-728691B1D0D8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686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686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620A798-529A-C64C-AAD8-728691B1D0D8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686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686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9CCAF0B-E10A-7A4D-B7EA-D6CB50EE2616}" type="slidenum">
              <a:rPr lang="en-US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891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891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9CCAF0B-E10A-7A4D-B7EA-D6CB50EE2616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891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891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3974029-0983-6240-90EF-C0EFE088B103}" type="slidenum">
              <a:rPr lang="en-US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09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09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3974029-0983-6240-90EF-C0EFE088B103}" type="slidenum">
              <a:rPr lang="en-US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09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09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3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3" y="3578227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786" indent="0" algn="ctr">
              <a:buNone/>
              <a:defRPr sz="1500"/>
            </a:lvl2pPr>
            <a:lvl3pPr marL="685570" indent="0" algn="ctr">
              <a:buNone/>
              <a:defRPr sz="1400"/>
            </a:lvl3pPr>
            <a:lvl4pPr marL="1028356" indent="0" algn="ctr">
              <a:buNone/>
              <a:defRPr sz="1200"/>
            </a:lvl4pPr>
            <a:lvl5pPr marL="1371140" indent="0" algn="ctr">
              <a:buNone/>
              <a:defRPr sz="1200"/>
            </a:lvl5pPr>
            <a:lvl6pPr marL="1713925" indent="0" algn="ctr">
              <a:buNone/>
              <a:defRPr sz="1200"/>
            </a:lvl6pPr>
            <a:lvl7pPr marL="2056709" indent="0" algn="ctr">
              <a:buNone/>
              <a:defRPr sz="1200"/>
            </a:lvl7pPr>
            <a:lvl8pPr marL="2399494" indent="0" algn="ctr">
              <a:buNone/>
              <a:defRPr sz="1200"/>
            </a:lvl8pPr>
            <a:lvl9pPr marL="2742278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2" y="6356362"/>
            <a:ext cx="2057400" cy="365125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fr-FR" smtClean="0"/>
              <a:t>June 3rd,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AIDA-2020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628650" y="6032855"/>
            <a:ext cx="851535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0" tIns="45706" rIns="91410" bIns="45706">
            <a:spAutoFit/>
          </a:bodyPr>
          <a:lstStyle/>
          <a:p>
            <a:pPr algn="just"/>
            <a:r>
              <a:rPr lang="en-GB" sz="1000" b="0" i="1" dirty="0" smtClean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654168.</a:t>
            </a:r>
            <a:endParaRPr lang="en-GB" sz="10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562841" y="269788"/>
            <a:ext cx="5410200" cy="923330"/>
          </a:xfrm>
          <a:prstGeom prst="rect">
            <a:avLst/>
          </a:prstGeom>
          <a:noFill/>
        </p:spPr>
        <p:txBody>
          <a:bodyPr wrap="square" lIns="91410" tIns="45706" rIns="91410" bIns="45706" rtlCol="0">
            <a:spAutoFit/>
          </a:bodyPr>
          <a:lstStyle/>
          <a:p>
            <a:pPr algn="r"/>
            <a:r>
              <a:rPr lang="fr-CH" sz="2700" b="0" dirty="0" smtClean="0">
                <a:solidFill>
                  <a:schemeClr val="bg1"/>
                </a:solidFill>
                <a:latin typeface="+mn-lt"/>
              </a:rPr>
              <a:t>Advanced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European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Infrastructures</a:t>
            </a:r>
          </a:p>
          <a:p>
            <a:pPr algn="r"/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for Detectors at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Accelerators</a:t>
            </a:r>
            <a:endParaRPr lang="en-GB" sz="27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540" y="6008570"/>
            <a:ext cx="447110" cy="29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2" y="6356362"/>
            <a:ext cx="2057400" cy="365125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fr-FR" smtClean="0"/>
              <a:t>June 3rd,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9" y="365127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365127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2" y="6356362"/>
            <a:ext cx="2057400" cy="365125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fr-FR" smtClean="0"/>
              <a:t>June 3rd,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640" indent="0" algn="ctr">
              <a:buNone/>
              <a:defRPr/>
            </a:lvl2pPr>
            <a:lvl3pPr marL="829280" indent="0" algn="ctr">
              <a:buNone/>
              <a:defRPr/>
            </a:lvl3pPr>
            <a:lvl4pPr marL="1243920" indent="0" algn="ctr">
              <a:buNone/>
              <a:defRPr/>
            </a:lvl4pPr>
            <a:lvl5pPr marL="1658560" indent="0" algn="ctr">
              <a:buNone/>
              <a:defRPr/>
            </a:lvl5pPr>
            <a:lvl6pPr marL="2073201" indent="0" algn="ctr">
              <a:buNone/>
              <a:defRPr/>
            </a:lvl6pPr>
            <a:lvl7pPr marL="2487841" indent="0" algn="ctr">
              <a:buNone/>
              <a:defRPr/>
            </a:lvl7pPr>
            <a:lvl8pPr marL="2902481" indent="0" algn="ctr">
              <a:buNone/>
              <a:defRPr/>
            </a:lvl8pPr>
            <a:lvl9pPr marL="3317121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E03BB7B-5EAD-994E-9734-9A7EE36436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19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731BA3F-3080-A64F-8316-842E063E000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9272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880" y="4406865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640" indent="0">
              <a:buNone/>
              <a:defRPr sz="1600"/>
            </a:lvl2pPr>
            <a:lvl3pPr marL="829280" indent="0">
              <a:buNone/>
              <a:defRPr sz="1500"/>
            </a:lvl3pPr>
            <a:lvl4pPr marL="1243920" indent="0">
              <a:buNone/>
              <a:defRPr sz="1300"/>
            </a:lvl4pPr>
            <a:lvl5pPr marL="1658560" indent="0">
              <a:buNone/>
              <a:defRPr sz="1300"/>
            </a:lvl5pPr>
            <a:lvl6pPr marL="2073201" indent="0">
              <a:buNone/>
              <a:defRPr sz="1300"/>
            </a:lvl6pPr>
            <a:lvl7pPr marL="2487841" indent="0">
              <a:buNone/>
              <a:defRPr sz="1300"/>
            </a:lvl7pPr>
            <a:lvl8pPr marL="2902481" indent="0">
              <a:buNone/>
              <a:defRPr sz="1300"/>
            </a:lvl8pPr>
            <a:lvl9pPr marL="3317121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74ABF9E-C188-8B44-AAF4-2C35D04FEA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037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1" y="1203966"/>
            <a:ext cx="4079520" cy="4925317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4240" y="1203966"/>
            <a:ext cx="4080960" cy="4925317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93D99A0-A2F7-294B-9D64-758D69CFD8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2" y="275072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640" indent="0">
              <a:buNone/>
              <a:defRPr sz="1800" b="1"/>
            </a:lvl2pPr>
            <a:lvl3pPr marL="829280" indent="0">
              <a:buNone/>
              <a:defRPr sz="1600" b="1"/>
            </a:lvl3pPr>
            <a:lvl4pPr marL="1243920" indent="0">
              <a:buNone/>
              <a:defRPr sz="1500" b="1"/>
            </a:lvl4pPr>
            <a:lvl5pPr marL="1658560" indent="0">
              <a:buNone/>
              <a:defRPr sz="1500" b="1"/>
            </a:lvl5pPr>
            <a:lvl6pPr marL="2073201" indent="0">
              <a:buNone/>
              <a:defRPr sz="1500" b="1"/>
            </a:lvl6pPr>
            <a:lvl7pPr marL="2487841" indent="0">
              <a:buNone/>
              <a:defRPr sz="1500" b="1"/>
            </a:lvl7pPr>
            <a:lvl8pPr marL="2902481" indent="0">
              <a:buNone/>
              <a:defRPr sz="1500" b="1"/>
            </a:lvl8pPr>
            <a:lvl9pPr marL="3317121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640" indent="0">
              <a:buNone/>
              <a:defRPr sz="1800" b="1"/>
            </a:lvl2pPr>
            <a:lvl3pPr marL="829280" indent="0">
              <a:buNone/>
              <a:defRPr sz="1600" b="1"/>
            </a:lvl3pPr>
            <a:lvl4pPr marL="1243920" indent="0">
              <a:buNone/>
              <a:defRPr sz="1500" b="1"/>
            </a:lvl4pPr>
            <a:lvl5pPr marL="1658560" indent="0">
              <a:buNone/>
              <a:defRPr sz="1500" b="1"/>
            </a:lvl5pPr>
            <a:lvl6pPr marL="2073201" indent="0">
              <a:buNone/>
              <a:defRPr sz="1500" b="1"/>
            </a:lvl6pPr>
            <a:lvl7pPr marL="2487841" indent="0">
              <a:buNone/>
              <a:defRPr sz="1500" b="1"/>
            </a:lvl7pPr>
            <a:lvl8pPr marL="2902481" indent="0">
              <a:buNone/>
              <a:defRPr sz="1500" b="1"/>
            </a:lvl8pPr>
            <a:lvl9pPr marL="3317121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874A8FD-4357-3D48-ABDD-2E5295687B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1722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F. Gaede,W. Pokorski, WP3 Summary, AIDA Kickoff 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2A37B4B-9B19-6140-8C30-CBAF25A605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1783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F. Gaede,W. Pokorski, WP3 Summary, AIDA Kickoff 2015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C1DB1F2-645F-E842-A997-D1B0921A08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8794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23" y="273631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920" y="1434393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640" indent="0">
              <a:buNone/>
              <a:defRPr sz="1100"/>
            </a:lvl2pPr>
            <a:lvl3pPr marL="829280" indent="0">
              <a:buNone/>
              <a:defRPr sz="900"/>
            </a:lvl3pPr>
            <a:lvl4pPr marL="1243920" indent="0">
              <a:buNone/>
              <a:defRPr sz="800"/>
            </a:lvl4pPr>
            <a:lvl5pPr marL="1658560" indent="0">
              <a:buNone/>
              <a:defRPr sz="800"/>
            </a:lvl5pPr>
            <a:lvl6pPr marL="2073201" indent="0">
              <a:buNone/>
              <a:defRPr sz="800"/>
            </a:lvl6pPr>
            <a:lvl7pPr marL="2487841" indent="0">
              <a:buNone/>
              <a:defRPr sz="800"/>
            </a:lvl7pPr>
            <a:lvl8pPr marL="2902481" indent="0">
              <a:buNone/>
              <a:defRPr sz="800"/>
            </a:lvl8pPr>
            <a:lvl9pPr marL="3317121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F. Gaede,W. Pokorski, WP3 Summary, AIDA Kickoff 2015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B4FCED8-3A91-434C-80F8-6A3BCA80AC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594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" y="6356350"/>
            <a:ext cx="9143999" cy="501650"/>
          </a:xfrm>
        </p:spPr>
        <p:txBody>
          <a:bodyPr/>
          <a:lstStyle/>
          <a:p>
            <a:r>
              <a:rPr lang="en-GB" dirty="0" smtClean="0"/>
              <a:t>AIDA-2020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7" y="6424615"/>
            <a:ext cx="1481819" cy="365125"/>
          </a:xfrm>
          <a:prstGeom prst="rect">
            <a:avLst/>
          </a:prstGeom>
          <a:ln>
            <a:noFill/>
          </a:ln>
        </p:spPr>
        <p:txBody>
          <a:bodyPr lIns="91410" tIns="45706" rIns="91410" bIns="45706"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803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803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640" indent="0">
              <a:buNone/>
              <a:defRPr sz="2500"/>
            </a:lvl2pPr>
            <a:lvl3pPr marL="829280" indent="0">
              <a:buNone/>
              <a:defRPr sz="2200"/>
            </a:lvl3pPr>
            <a:lvl4pPr marL="1243920" indent="0">
              <a:buNone/>
              <a:defRPr sz="1800"/>
            </a:lvl4pPr>
            <a:lvl5pPr marL="1658560" indent="0">
              <a:buNone/>
              <a:defRPr sz="1800"/>
            </a:lvl5pPr>
            <a:lvl6pPr marL="2073201" indent="0">
              <a:buNone/>
              <a:defRPr sz="1800"/>
            </a:lvl6pPr>
            <a:lvl7pPr marL="2487841" indent="0">
              <a:buNone/>
              <a:defRPr sz="1800"/>
            </a:lvl7pPr>
            <a:lvl8pPr marL="2902481" indent="0">
              <a:buNone/>
              <a:defRPr sz="1800"/>
            </a:lvl8pPr>
            <a:lvl9pPr marL="3317121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803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640" indent="0">
              <a:buNone/>
              <a:defRPr sz="1100"/>
            </a:lvl2pPr>
            <a:lvl3pPr marL="829280" indent="0">
              <a:buNone/>
              <a:defRPr sz="900"/>
            </a:lvl3pPr>
            <a:lvl4pPr marL="1243920" indent="0">
              <a:buNone/>
              <a:defRPr sz="800"/>
            </a:lvl4pPr>
            <a:lvl5pPr marL="1658560" indent="0">
              <a:buNone/>
              <a:defRPr sz="800"/>
            </a:lvl5pPr>
            <a:lvl6pPr marL="2073201" indent="0">
              <a:buNone/>
              <a:defRPr sz="800"/>
            </a:lvl6pPr>
            <a:lvl7pPr marL="2487841" indent="0">
              <a:buNone/>
              <a:defRPr sz="800"/>
            </a:lvl7pPr>
            <a:lvl8pPr marL="2902481" indent="0">
              <a:buNone/>
              <a:defRPr sz="800"/>
            </a:lvl8pPr>
            <a:lvl9pPr marL="3317121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F. Gaede,W. Pokorski, WP3 Summary, AIDA Kickoff 2015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60AA98E-F4D3-FE4B-846F-8C36C98F91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938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F. Gaede,W. Pokorski, WP3 Summary, AIDA Kickoff 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3112825-C4CA-E74C-96B7-17EAFF6143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9979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1040" y="109451"/>
            <a:ext cx="2171520" cy="60198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6480" y="109451"/>
            <a:ext cx="6376320" cy="60198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F. Gaede,W. Pokorski, WP3 Summary, AIDA Kickoff 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4D649DD-D286-EB4F-B542-3144D91004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644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F. Gaede,W. Pokorski, WP3 Summary, AIDA Kickoff 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E03BB7B-5EAD-994E-9734-9A7EE36436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1589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731BA3F-3080-A64F-8316-842E063E000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0178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74ABF9E-C188-8B44-AAF4-2C35D04FEA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0734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1" y="1203966"/>
            <a:ext cx="4079520" cy="4925317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4240" y="1203966"/>
            <a:ext cx="4080960" cy="4925317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93D99A0-A2F7-294B-9D64-758D69CFD8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889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874A8FD-4357-3D48-ABDD-2E5295687B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73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2A37B4B-9B19-6140-8C30-CBAF25A605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3335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C1DB1F2-645F-E842-A997-D1B0921A08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07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5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7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57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3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1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39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67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49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27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2" y="6356362"/>
            <a:ext cx="2057400" cy="365125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fr-FR" smtClean="0"/>
              <a:t>June 3rd,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AIDA-2020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B4FCED8-3A91-434C-80F8-6A3BCA80AC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0116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60AA98E-F4D3-FE4B-846F-8C36C98F91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1761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F. Gaede,W. Pokorski, WP3 Summary, AIDA Kickoff 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3112825-C4CA-E74C-96B7-17EAFF6143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9961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1040" y="109451"/>
            <a:ext cx="2171520" cy="60198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6480" y="109451"/>
            <a:ext cx="6376320" cy="60198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F. Gaede,W. Pokorski, WP3 Summary, AIDA Kickoff 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4D649DD-D286-EB4F-B542-3144D91004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991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2" y="6356362"/>
            <a:ext cx="2057400" cy="365125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fr-FR" smtClean="0"/>
              <a:t>June 3rd, 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AIDA-2020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32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786" indent="0">
              <a:buNone/>
              <a:defRPr sz="1500" b="1"/>
            </a:lvl2pPr>
            <a:lvl3pPr marL="685570" indent="0">
              <a:buNone/>
              <a:defRPr sz="1400" b="1"/>
            </a:lvl3pPr>
            <a:lvl4pPr marL="1028356" indent="0">
              <a:buNone/>
              <a:defRPr sz="1200" b="1"/>
            </a:lvl4pPr>
            <a:lvl5pPr marL="1371140" indent="0">
              <a:buNone/>
              <a:defRPr sz="1200" b="1"/>
            </a:lvl5pPr>
            <a:lvl6pPr marL="1713925" indent="0">
              <a:buNone/>
              <a:defRPr sz="1200" b="1"/>
            </a:lvl6pPr>
            <a:lvl7pPr marL="2056709" indent="0">
              <a:buNone/>
              <a:defRPr sz="1200" b="1"/>
            </a:lvl7pPr>
            <a:lvl8pPr marL="2399494" indent="0">
              <a:buNone/>
              <a:defRPr sz="1200" b="1"/>
            </a:lvl8pPr>
            <a:lvl9pPr marL="274227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5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786" indent="0">
              <a:buNone/>
              <a:defRPr sz="1500" b="1"/>
            </a:lvl2pPr>
            <a:lvl3pPr marL="685570" indent="0">
              <a:buNone/>
              <a:defRPr sz="1400" b="1"/>
            </a:lvl3pPr>
            <a:lvl4pPr marL="1028356" indent="0">
              <a:buNone/>
              <a:defRPr sz="1200" b="1"/>
            </a:lvl4pPr>
            <a:lvl5pPr marL="1371140" indent="0">
              <a:buNone/>
              <a:defRPr sz="1200" b="1"/>
            </a:lvl5pPr>
            <a:lvl6pPr marL="1713925" indent="0">
              <a:buNone/>
              <a:defRPr sz="1200" b="1"/>
            </a:lvl6pPr>
            <a:lvl7pPr marL="2056709" indent="0">
              <a:buNone/>
              <a:defRPr sz="1200" b="1"/>
            </a:lvl7pPr>
            <a:lvl8pPr marL="2399494" indent="0">
              <a:buNone/>
              <a:defRPr sz="1200" b="1"/>
            </a:lvl8pPr>
            <a:lvl9pPr marL="274227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5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2" y="6356362"/>
            <a:ext cx="2057400" cy="365125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fr-FR" smtClean="0"/>
              <a:t>June 3rd,  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2" y="6356362"/>
            <a:ext cx="2057400" cy="365125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fr-FR" smtClean="0"/>
              <a:t>June 3rd,  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2" y="6356362"/>
            <a:ext cx="2057400" cy="365125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fr-FR" smtClean="0"/>
              <a:t>June 3rd,  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7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786" indent="0">
              <a:buNone/>
              <a:defRPr sz="1100"/>
            </a:lvl2pPr>
            <a:lvl3pPr marL="685570" indent="0">
              <a:buNone/>
              <a:defRPr sz="900"/>
            </a:lvl3pPr>
            <a:lvl4pPr marL="1028356" indent="0">
              <a:buNone/>
              <a:defRPr sz="700"/>
            </a:lvl4pPr>
            <a:lvl5pPr marL="1371140" indent="0">
              <a:buNone/>
              <a:defRPr sz="700"/>
            </a:lvl5pPr>
            <a:lvl6pPr marL="1713925" indent="0">
              <a:buNone/>
              <a:defRPr sz="700"/>
            </a:lvl6pPr>
            <a:lvl7pPr marL="2056709" indent="0">
              <a:buNone/>
              <a:defRPr sz="700"/>
            </a:lvl7pPr>
            <a:lvl8pPr marL="2399494" indent="0">
              <a:buNone/>
              <a:defRPr sz="700"/>
            </a:lvl8pPr>
            <a:lvl9pPr marL="274227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2" y="6356362"/>
            <a:ext cx="2057400" cy="365125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fr-FR" smtClean="0"/>
              <a:t>June 3rd, 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7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786" indent="0">
              <a:buNone/>
              <a:defRPr sz="2100"/>
            </a:lvl2pPr>
            <a:lvl3pPr marL="685570" indent="0">
              <a:buNone/>
              <a:defRPr sz="1800"/>
            </a:lvl3pPr>
            <a:lvl4pPr marL="1028356" indent="0">
              <a:buNone/>
              <a:defRPr sz="1500"/>
            </a:lvl4pPr>
            <a:lvl5pPr marL="1371140" indent="0">
              <a:buNone/>
              <a:defRPr sz="1500"/>
            </a:lvl5pPr>
            <a:lvl6pPr marL="1713925" indent="0">
              <a:buNone/>
              <a:defRPr sz="1500"/>
            </a:lvl6pPr>
            <a:lvl7pPr marL="2056709" indent="0">
              <a:buNone/>
              <a:defRPr sz="1500"/>
            </a:lvl7pPr>
            <a:lvl8pPr marL="2399494" indent="0">
              <a:buNone/>
              <a:defRPr sz="1500"/>
            </a:lvl8pPr>
            <a:lvl9pPr marL="2742278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786" indent="0">
              <a:buNone/>
              <a:defRPr sz="1100"/>
            </a:lvl2pPr>
            <a:lvl3pPr marL="685570" indent="0">
              <a:buNone/>
              <a:defRPr sz="900"/>
            </a:lvl3pPr>
            <a:lvl4pPr marL="1028356" indent="0">
              <a:buNone/>
              <a:defRPr sz="700"/>
            </a:lvl4pPr>
            <a:lvl5pPr marL="1371140" indent="0">
              <a:buNone/>
              <a:defRPr sz="700"/>
            </a:lvl5pPr>
            <a:lvl6pPr marL="1713925" indent="0">
              <a:buNone/>
              <a:defRPr sz="700"/>
            </a:lvl6pPr>
            <a:lvl7pPr marL="2056709" indent="0">
              <a:buNone/>
              <a:defRPr sz="700"/>
            </a:lvl7pPr>
            <a:lvl8pPr marL="2399494" indent="0">
              <a:buNone/>
              <a:defRPr sz="700"/>
            </a:lvl8pPr>
            <a:lvl9pPr marL="274227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2" y="6356362"/>
            <a:ext cx="2057400" cy="365125"/>
          </a:xfrm>
          <a:prstGeom prst="rect">
            <a:avLst/>
          </a:prstGeom>
        </p:spPr>
        <p:txBody>
          <a:bodyPr lIns="91410" tIns="45706" rIns="91410" bIns="45706"/>
          <a:lstStyle/>
          <a:p>
            <a:r>
              <a:rPr lang="fr-FR" smtClean="0"/>
              <a:t>June 3rd, 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3.png"/><Relationship Id="rId14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3.png"/><Relationship Id="rId14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70" y="1786897"/>
            <a:ext cx="7886700" cy="1325563"/>
          </a:xfrm>
          <a:prstGeom prst="rect">
            <a:avLst/>
          </a:prstGeom>
        </p:spPr>
        <p:txBody>
          <a:bodyPr vert="horz" lIns="91410" tIns="45706" rIns="91410" bIns="4570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10" tIns="45706" rIns="91410" bIns="45706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10" tIns="45706" rIns="91410" bIns="45706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AIDA-2020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3" y="6356350"/>
            <a:ext cx="715933" cy="501650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51993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lIns="91410" tIns="45706" rIns="91410" bIns="45706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8" y="106510"/>
            <a:ext cx="3619047" cy="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68557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392" indent="-171392" algn="l" defTabSz="68557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177" indent="-171392" algn="l" defTabSz="68557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6961" indent="-171392" algn="l" defTabSz="68557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746" indent="-171392" algn="l" defTabSz="68557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532" indent="-171392" algn="l" defTabSz="68557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318" indent="-171392" algn="l" defTabSz="68557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102" indent="-171392" algn="l" defTabSz="68557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0886" indent="-171392" algn="l" defTabSz="68557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3671" indent="-171392" algn="l" defTabSz="68557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5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786" algn="l" defTabSz="6855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570" algn="l" defTabSz="6855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356" algn="l" defTabSz="6855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140" algn="l" defTabSz="6855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3925" algn="l" defTabSz="6855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709" algn="l" defTabSz="6855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494" algn="l" defTabSz="6855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278" algn="l" defTabSz="6855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 Box 1"/>
          <p:cNvSpPr txBox="1">
            <a:spLocks noChangeArrowheads="1"/>
          </p:cNvSpPr>
          <p:nvPr/>
        </p:nvSpPr>
        <p:spPr bwMode="auto">
          <a:xfrm>
            <a:off x="0" y="6464839"/>
            <a:ext cx="9144000" cy="34563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33339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2927" tIns="41464" rIns="82927" bIns="41464" anchor="ctr"/>
          <a:lstStyle/>
          <a:p>
            <a:pPr defTabSz="41464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2200" smtClean="0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874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80960" y="109454"/>
            <a:ext cx="6861600" cy="655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0" y="1203966"/>
            <a:ext cx="8298720" cy="4925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5597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0"/>
            <a:r>
              <a:rPr lang="en-GB"/>
              <a:t>Second Outline Level</a:t>
            </a:r>
          </a:p>
          <a:p>
            <a:pPr lvl="1"/>
            <a:r>
              <a:rPr lang="en-GB"/>
              <a:t>Third Outline Level	</a:t>
            </a:r>
          </a:p>
          <a:p>
            <a:pPr lvl="2"/>
            <a:r>
              <a:rPr lang="en-GB"/>
              <a:t>Fourth Outline Level</a:t>
            </a:r>
          </a:p>
          <a:p>
            <a:pPr lvl="3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6483" y="6247376"/>
            <a:ext cx="212832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tabLst>
                <a:tab pos="656514" algn="l"/>
                <a:tab pos="1313025" algn="l"/>
                <a:tab pos="1969541" algn="l"/>
              </a:tabLst>
              <a:defRPr sz="1300">
                <a:solidFill>
                  <a:srgbClr val="FFFFFF"/>
                </a:solidFill>
              </a:defRPr>
            </a:lvl1pPr>
          </a:lstStyle>
          <a:p>
            <a:pPr defTabSz="41464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smtClean="0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1658882" y="6493645"/>
            <a:ext cx="5804640" cy="30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</a:tabLst>
              <a:defRPr sz="1600">
                <a:solidFill>
                  <a:srgbClr val="FFFFFF"/>
                </a:solidFill>
              </a:defRPr>
            </a:lvl1pPr>
          </a:lstStyle>
          <a:p>
            <a:pPr defTabSz="41464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dirty="0" smtClean="0">
                <a:latin typeface="Arial" charset="0"/>
                <a:ea typeface="ＭＳ Ｐゴシック" charset="0"/>
                <a:cs typeface="Arial" charset="0"/>
              </a:rPr>
              <a:t>F. </a:t>
            </a:r>
            <a:r>
              <a:rPr lang="en-US" dirty="0" err="1" smtClean="0">
                <a:latin typeface="Arial" charset="0"/>
                <a:ea typeface="ＭＳ Ｐゴシック" charset="0"/>
                <a:cs typeface="Arial" charset="0"/>
              </a:rPr>
              <a:t>Gaede,W</a:t>
            </a:r>
            <a:r>
              <a:rPr lang="en-US" dirty="0" smtClean="0">
                <a:latin typeface="Arial" charset="0"/>
                <a:ea typeface="ＭＳ Ｐゴシック" charset="0"/>
                <a:cs typeface="Arial" charset="0"/>
              </a:rPr>
              <a:t>. Pokorski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7812001" y="6428837"/>
            <a:ext cx="1199520" cy="349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tabLst>
                <a:tab pos="656514" algn="l"/>
              </a:tabLst>
              <a:defRPr sz="1300">
                <a:solidFill>
                  <a:srgbClr val="FFFFFF"/>
                </a:solidFill>
              </a:defRPr>
            </a:lvl1pPr>
          </a:lstStyle>
          <a:p>
            <a:pPr defTabSz="41464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fld id="{7F5E116E-5F0F-BC4C-9886-DC450CC0A87C}" type="slidenum">
              <a:rPr lang="en-US" smtClean="0">
                <a:latin typeface="Arial" charset="0"/>
                <a:ea typeface="ＭＳ Ｐゴシック" charset="0"/>
                <a:cs typeface="Arial" charset="0"/>
              </a:rPr>
              <a:pPr defTabSz="41464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t>‹#›</a:t>
            </a:fld>
            <a:endParaRPr lang="en-US" smtClean="0">
              <a:latin typeface="Arial" charset="0"/>
              <a:ea typeface="ＭＳ Ｐゴシック" charset="0"/>
              <a:cs typeface="Arial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0" y="6496523"/>
            <a:ext cx="483840" cy="345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2073600" y="0"/>
            <a:ext cx="861120" cy="512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63244" tIns="182441" rIns="81623" bIns="40811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defTabSz="41464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b="1" smtClean="0">
                <a:solidFill>
                  <a:srgbClr val="FFD320"/>
                </a:solidFill>
              </a:rPr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2035489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41464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00" b="1">
          <a:solidFill>
            <a:srgbClr val="FFFFFF"/>
          </a:solidFill>
          <a:latin typeface="+mj-lt"/>
          <a:ea typeface="+mj-ea"/>
          <a:cs typeface="+mj-cs"/>
        </a:defRPr>
      </a:lvl1pPr>
      <a:lvl2pPr marL="673790" indent="-259151" algn="ctr" defTabSz="41464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00" b="1">
          <a:solidFill>
            <a:srgbClr val="FFFFFF"/>
          </a:solidFill>
          <a:latin typeface="Arial" charset="0"/>
          <a:ea typeface="ＭＳ Ｐゴシック" charset="0"/>
          <a:cs typeface="MS Gothic" charset="0"/>
        </a:defRPr>
      </a:lvl2pPr>
      <a:lvl3pPr marL="1036599" indent="-207320" algn="ctr" defTabSz="41464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00" b="1">
          <a:solidFill>
            <a:srgbClr val="FFFFFF"/>
          </a:solidFill>
          <a:latin typeface="Arial" charset="0"/>
          <a:ea typeface="ＭＳ Ｐゴシック" charset="0"/>
          <a:cs typeface="MS Gothic" charset="0"/>
        </a:defRPr>
      </a:lvl3pPr>
      <a:lvl4pPr marL="1451240" indent="-207320" algn="ctr" defTabSz="41464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00" b="1">
          <a:solidFill>
            <a:srgbClr val="FFFFFF"/>
          </a:solidFill>
          <a:latin typeface="Arial" charset="0"/>
          <a:ea typeface="ＭＳ Ｐゴシック" charset="0"/>
          <a:cs typeface="MS Gothic" charset="0"/>
        </a:defRPr>
      </a:lvl4pPr>
      <a:lvl5pPr marL="1865880" indent="-207320" algn="ctr" defTabSz="41464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00" b="1">
          <a:solidFill>
            <a:srgbClr val="FFFFFF"/>
          </a:solidFill>
          <a:latin typeface="Arial" charset="0"/>
          <a:ea typeface="ＭＳ Ｐゴシック" charset="0"/>
          <a:cs typeface="MS Gothic" charset="0"/>
        </a:defRPr>
      </a:lvl5pPr>
      <a:lvl6pPr marL="2280522" indent="-207320" algn="ctr" defTabSz="41464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00" b="1">
          <a:solidFill>
            <a:srgbClr val="FFFFFF"/>
          </a:solidFill>
          <a:latin typeface="Arial" charset="0"/>
          <a:ea typeface="ＭＳ Ｐゴシック" charset="0"/>
          <a:cs typeface="MS Gothic" charset="0"/>
        </a:defRPr>
      </a:lvl6pPr>
      <a:lvl7pPr marL="2695161" indent="-207320" algn="ctr" defTabSz="41464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00" b="1">
          <a:solidFill>
            <a:srgbClr val="FFFFFF"/>
          </a:solidFill>
          <a:latin typeface="Arial" charset="0"/>
          <a:ea typeface="ＭＳ Ｐゴシック" charset="0"/>
          <a:cs typeface="MS Gothic" charset="0"/>
        </a:defRPr>
      </a:lvl7pPr>
      <a:lvl8pPr marL="3109802" indent="-207320" algn="ctr" defTabSz="41464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00" b="1">
          <a:solidFill>
            <a:srgbClr val="FFFFFF"/>
          </a:solidFill>
          <a:latin typeface="Arial" charset="0"/>
          <a:ea typeface="ＭＳ Ｐゴシック" charset="0"/>
          <a:cs typeface="MS Gothic" charset="0"/>
        </a:defRPr>
      </a:lvl8pPr>
      <a:lvl9pPr marL="3524441" indent="-207320" algn="ctr" defTabSz="41464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00" b="1">
          <a:solidFill>
            <a:srgbClr val="FFFFFF"/>
          </a:solidFill>
          <a:latin typeface="Arial" charset="0"/>
          <a:ea typeface="ＭＳ Ｐゴシック" charset="0"/>
          <a:cs typeface="MS Gothic" charset="0"/>
        </a:defRPr>
      </a:lvl9pPr>
    </p:titleStyle>
    <p:bodyStyle>
      <a:lvl1pPr marL="310981" indent="-310981" algn="l" defTabSz="414640" rtl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790" indent="-259151" algn="l" defTabSz="414640" rtl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charset="0"/>
        <a:defRPr sz="2500">
          <a:solidFill>
            <a:srgbClr val="000000"/>
          </a:solidFill>
          <a:latin typeface="+mn-lt"/>
          <a:ea typeface="+mn-ea"/>
          <a:cs typeface="+mn-cs"/>
        </a:defRPr>
      </a:lvl2pPr>
      <a:lvl3pPr marL="1036599" indent="-207320" algn="l" defTabSz="414640" rtl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451240" indent="-207320" algn="l" defTabSz="414640" rtl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4pPr>
      <a:lvl5pPr marL="1865880" indent="-207320" algn="l" defTabSz="414640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5pPr>
      <a:lvl6pPr marL="2280522" indent="-207320" algn="l" defTabSz="414640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6pPr>
      <a:lvl7pPr marL="2695161" indent="-207320" algn="l" defTabSz="414640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7pPr>
      <a:lvl8pPr marL="3109802" indent="-207320" algn="l" defTabSz="414640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8pPr>
      <a:lvl9pPr marL="3524441" indent="-207320" algn="l" defTabSz="414640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64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40" algn="l" defTabSz="41464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280" algn="l" defTabSz="41464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920" algn="l" defTabSz="41464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560" algn="l" defTabSz="41464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201" algn="l" defTabSz="41464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841" algn="l" defTabSz="41464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481" algn="l" defTabSz="41464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121" algn="l" defTabSz="41464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 Box 1"/>
          <p:cNvSpPr txBox="1">
            <a:spLocks noChangeArrowheads="1"/>
          </p:cNvSpPr>
          <p:nvPr/>
        </p:nvSpPr>
        <p:spPr bwMode="auto">
          <a:xfrm>
            <a:off x="0" y="6464839"/>
            <a:ext cx="9144000" cy="34563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33339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 defTabSz="4147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z="2200" smtClean="0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874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80960" y="109452"/>
            <a:ext cx="6861600" cy="655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0" y="1203966"/>
            <a:ext cx="8298720" cy="4925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560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0"/>
            <a:r>
              <a:rPr lang="en-GB"/>
              <a:t>Second Outline Level</a:t>
            </a:r>
          </a:p>
          <a:p>
            <a:pPr lvl="1"/>
            <a:r>
              <a:rPr lang="en-GB"/>
              <a:t>Third Outline Level	</a:t>
            </a:r>
          </a:p>
          <a:p>
            <a:pPr lvl="2"/>
            <a:r>
              <a:rPr lang="en-GB"/>
              <a:t>Fourth Outline Level</a:t>
            </a:r>
          </a:p>
          <a:p>
            <a:pPr lvl="3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6481" y="6247376"/>
            <a:ext cx="212832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tabLst>
                <a:tab pos="656650" algn="l"/>
                <a:tab pos="1313299" algn="l"/>
                <a:tab pos="1969949" algn="l"/>
              </a:tabLst>
              <a:defRPr sz="1300">
                <a:solidFill>
                  <a:srgbClr val="FFFFFF"/>
                </a:solidFill>
              </a:defRPr>
            </a:lvl1pPr>
          </a:lstStyle>
          <a:p>
            <a:pPr defTabSz="4147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smtClean="0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1658881" y="6493643"/>
            <a:ext cx="5804640" cy="30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  <a:defRPr sz="1600">
                <a:solidFill>
                  <a:srgbClr val="FFFFFF"/>
                </a:solidFill>
              </a:defRPr>
            </a:lvl1pPr>
          </a:lstStyle>
          <a:p>
            <a:pPr defTabSz="4147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mtClean="0">
                <a:latin typeface="Arial" charset="0"/>
                <a:ea typeface="ＭＳ Ｐゴシック" charset="0"/>
                <a:cs typeface="Arial" charset="0"/>
              </a:rPr>
              <a:t>F. Gaede,W. Pokorski, WP3 Summary, AIDA Kickoff 2015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7812001" y="6428835"/>
            <a:ext cx="1199520" cy="349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tabLst>
                <a:tab pos="656650" algn="l"/>
              </a:tabLst>
              <a:defRPr sz="1300">
                <a:solidFill>
                  <a:srgbClr val="FFFFFF"/>
                </a:solidFill>
              </a:defRPr>
            </a:lvl1pPr>
          </a:lstStyle>
          <a:p>
            <a:pPr defTabSz="4147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fld id="{7F5E116E-5F0F-BC4C-9886-DC450CC0A87C}" type="slidenum">
              <a:rPr lang="en-US" smtClean="0">
                <a:latin typeface="Arial" charset="0"/>
                <a:ea typeface="ＭＳ Ｐゴシック" charset="0"/>
                <a:cs typeface="Arial" charset="0"/>
              </a:rPr>
              <a:pPr defTabSz="4147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</a:pPr>
              <a:t>‹#›</a:t>
            </a:fld>
            <a:endParaRPr lang="en-US" smtClean="0">
              <a:latin typeface="Arial" charset="0"/>
              <a:ea typeface="ＭＳ Ｐゴシック" charset="0"/>
              <a:cs typeface="Arial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0" y="6496523"/>
            <a:ext cx="483840" cy="345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2073600" y="0"/>
            <a:ext cx="861120" cy="512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63278" tIns="182479" rIns="81639" bIns="40820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defTabSz="4147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b="1" smtClean="0">
                <a:solidFill>
                  <a:srgbClr val="FFD320"/>
                </a:solidFill>
              </a:rPr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2903216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defTabSz="4147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00" b="1">
          <a:solidFill>
            <a:srgbClr val="FFFFFF"/>
          </a:solidFill>
          <a:latin typeface="+mj-lt"/>
          <a:ea typeface="+mj-ea"/>
          <a:cs typeface="+mj-cs"/>
        </a:defRPr>
      </a:lvl1pPr>
      <a:lvl2pPr marL="673930" indent="-259204" algn="ctr" defTabSz="4147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00" b="1">
          <a:solidFill>
            <a:srgbClr val="FFFFFF"/>
          </a:solidFill>
          <a:latin typeface="Arial" charset="0"/>
          <a:ea typeface="ＭＳ Ｐゴシック" charset="0"/>
          <a:cs typeface="MS Gothic" charset="0"/>
        </a:defRPr>
      </a:lvl2pPr>
      <a:lvl3pPr marL="1036815" indent="-207363" algn="ctr" defTabSz="4147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00" b="1">
          <a:solidFill>
            <a:srgbClr val="FFFFFF"/>
          </a:solidFill>
          <a:latin typeface="Arial" charset="0"/>
          <a:ea typeface="ＭＳ Ｐゴシック" charset="0"/>
          <a:cs typeface="MS Gothic" charset="0"/>
        </a:defRPr>
      </a:lvl3pPr>
      <a:lvl4pPr marL="1451541" indent="-207363" algn="ctr" defTabSz="4147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00" b="1">
          <a:solidFill>
            <a:srgbClr val="FFFFFF"/>
          </a:solidFill>
          <a:latin typeface="Arial" charset="0"/>
          <a:ea typeface="ＭＳ Ｐゴシック" charset="0"/>
          <a:cs typeface="MS Gothic" charset="0"/>
        </a:defRPr>
      </a:lvl4pPr>
      <a:lvl5pPr marL="1866268" indent="-207363" algn="ctr" defTabSz="4147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00" b="1">
          <a:solidFill>
            <a:srgbClr val="FFFFFF"/>
          </a:solidFill>
          <a:latin typeface="Arial" charset="0"/>
          <a:ea typeface="ＭＳ Ｐゴシック" charset="0"/>
          <a:cs typeface="MS Gothic" charset="0"/>
        </a:defRPr>
      </a:lvl5pPr>
      <a:lvl6pPr marL="2280994" indent="-207363" algn="ctr" defTabSz="4147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00" b="1">
          <a:solidFill>
            <a:srgbClr val="FFFFFF"/>
          </a:solidFill>
          <a:latin typeface="Arial" charset="0"/>
          <a:ea typeface="ＭＳ Ｐゴシック" charset="0"/>
          <a:cs typeface="MS Gothic" charset="0"/>
        </a:defRPr>
      </a:lvl6pPr>
      <a:lvl7pPr marL="2695720" indent="-207363" algn="ctr" defTabSz="4147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00" b="1">
          <a:solidFill>
            <a:srgbClr val="FFFFFF"/>
          </a:solidFill>
          <a:latin typeface="Arial" charset="0"/>
          <a:ea typeface="ＭＳ Ｐゴシック" charset="0"/>
          <a:cs typeface="MS Gothic" charset="0"/>
        </a:defRPr>
      </a:lvl7pPr>
      <a:lvl8pPr marL="3110446" indent="-207363" algn="ctr" defTabSz="4147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00" b="1">
          <a:solidFill>
            <a:srgbClr val="FFFFFF"/>
          </a:solidFill>
          <a:latin typeface="Arial" charset="0"/>
          <a:ea typeface="ＭＳ Ｐゴシック" charset="0"/>
          <a:cs typeface="MS Gothic" charset="0"/>
        </a:defRPr>
      </a:lvl8pPr>
      <a:lvl9pPr marL="3525172" indent="-207363" algn="ctr" defTabSz="4147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00" b="1">
          <a:solidFill>
            <a:srgbClr val="FFFFFF"/>
          </a:solidFill>
          <a:latin typeface="Arial" charset="0"/>
          <a:ea typeface="ＭＳ Ｐゴシック" charset="0"/>
          <a:cs typeface="MS Gothic" charset="0"/>
        </a:defRPr>
      </a:lvl9pPr>
    </p:titleStyle>
    <p:bodyStyle>
      <a:lvl1pPr marL="311045" indent="-311045" algn="l" defTabSz="414726" rtl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930" indent="-259204" algn="l" defTabSz="414726" rtl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charset="0"/>
        <a:defRPr sz="2500">
          <a:solidFill>
            <a:srgbClr val="000000"/>
          </a:solidFill>
          <a:latin typeface="+mn-lt"/>
          <a:ea typeface="+mn-ea"/>
          <a:cs typeface="+mn-cs"/>
        </a:defRPr>
      </a:lvl2pPr>
      <a:lvl3pPr marL="1036815" indent="-207363" algn="l" defTabSz="414726" rtl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451541" indent="-207363" algn="l" defTabSz="414726" rtl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4pPr>
      <a:lvl5pPr marL="1866268" indent="-207363" algn="l" defTabSz="4147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5pPr>
      <a:lvl6pPr marL="2280994" indent="-207363" algn="l" defTabSz="4147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6pPr>
      <a:lvl7pPr marL="2695720" indent="-207363" algn="l" defTabSz="4147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7pPr>
      <a:lvl8pPr marL="3110446" indent="-207363" algn="l" defTabSz="4147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8pPr>
      <a:lvl9pPr marL="3525172" indent="-207363" algn="l" defTabSz="4147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6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gitlab.cern.ch/hgraslan/conditions-prototype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7" Type="http://schemas.openxmlformats.org/officeDocument/2006/relationships/image" Target="../media/image45.png"/><Relationship Id="rId8" Type="http://schemas.openxmlformats.org/officeDocument/2006/relationships/image" Target="../media/image46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3" y="1306576"/>
            <a:ext cx="8780746" cy="2203387"/>
          </a:xfrm>
        </p:spPr>
        <p:txBody>
          <a:bodyPr/>
          <a:lstStyle/>
          <a:p>
            <a:r>
              <a:rPr lang="en-GB" dirty="0" smtClean="0"/>
              <a:t>Advanced Software (WP3) summary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3" y="3549555"/>
            <a:ext cx="8780746" cy="1874218"/>
          </a:xfrm>
        </p:spPr>
        <p:txBody>
          <a:bodyPr/>
          <a:lstStyle/>
          <a:p>
            <a:r>
              <a:rPr lang="en-GB" dirty="0" smtClean="0"/>
              <a:t>Frank </a:t>
            </a:r>
            <a:r>
              <a:rPr lang="en-GB" dirty="0" err="1" smtClean="0"/>
              <a:t>Gaede</a:t>
            </a:r>
            <a:r>
              <a:rPr lang="en-GB" dirty="0" smtClean="0"/>
              <a:t>, DESY </a:t>
            </a:r>
          </a:p>
          <a:p>
            <a:r>
              <a:rPr lang="en-GB" dirty="0" err="1" smtClean="0"/>
              <a:t>Witek</a:t>
            </a:r>
            <a:r>
              <a:rPr lang="en-GB" dirty="0" smtClean="0"/>
              <a:t> Pokorski, CERN</a:t>
            </a:r>
          </a:p>
          <a:p>
            <a:r>
              <a:rPr lang="en-GB" dirty="0" smtClean="0"/>
              <a:t>AIDA-2020 Second Annual Meeting</a:t>
            </a:r>
          </a:p>
          <a:p>
            <a:r>
              <a:rPr lang="en-GB" dirty="0" smtClean="0"/>
              <a:t>07.04.2017</a:t>
            </a:r>
          </a:p>
        </p:txBody>
      </p:sp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DD4hep/</a:t>
            </a:r>
            <a:r>
              <a:rPr lang="en-US" dirty="0" err="1" smtClean="0"/>
              <a:t>DDAlign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F. Gaede,W. Pokorski</a:t>
            </a:r>
            <a:endParaRPr lang="en-US" dirty="0"/>
          </a:p>
        </p:txBody>
      </p:sp>
      <p:pic>
        <p:nvPicPr>
          <p:cNvPr id="6" name="Picture 5" descr="Screen Shot 2017-04-05 at 09.58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06" y="784850"/>
            <a:ext cx="4983703" cy="3572170"/>
          </a:xfrm>
          <a:prstGeom prst="rect">
            <a:avLst/>
          </a:prstGeom>
        </p:spPr>
      </p:pic>
      <p:pic>
        <p:nvPicPr>
          <p:cNvPr id="7" name="Picture 6" descr="Screen Shot 2017-04-05 at 10.07.59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" r="17880"/>
          <a:stretch/>
        </p:blipFill>
        <p:spPr>
          <a:xfrm>
            <a:off x="4894251" y="1492226"/>
            <a:ext cx="4249749" cy="3572170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050240" y="368679"/>
            <a:ext cx="1091520" cy="4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63227" tIns="179222" rIns="81615" bIns="40807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defTabSz="41459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800" dirty="0" err="1" smtClean="0">
                <a:solidFill>
                  <a:srgbClr val="FFFFFF"/>
                </a:solidFill>
              </a:rPr>
              <a:t>M.Frank</a:t>
            </a:r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flipV="1">
            <a:off x="5136855" y="2253802"/>
            <a:ext cx="1814342" cy="1134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 flipV="1">
            <a:off x="5187495" y="3594551"/>
            <a:ext cx="1814342" cy="1134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 flipV="1">
            <a:off x="606578" y="2588539"/>
            <a:ext cx="1956773" cy="4977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 flipV="1">
            <a:off x="1746304" y="2826089"/>
            <a:ext cx="986549" cy="1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 flipV="1">
            <a:off x="527064" y="3081972"/>
            <a:ext cx="1956773" cy="4977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13" name="Picture 12" descr="Screen Shot 2017-04-05 at 10.11.05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5" t="4689" r="10352" b="15066"/>
          <a:stretch/>
        </p:blipFill>
        <p:spPr>
          <a:xfrm>
            <a:off x="0" y="3699566"/>
            <a:ext cx="5179391" cy="3070087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 bwMode="auto">
          <a:xfrm>
            <a:off x="348692" y="4524771"/>
            <a:ext cx="3107917" cy="25142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1441997" y="5397207"/>
            <a:ext cx="3571743" cy="3054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>
            <a:off x="313354" y="5880911"/>
            <a:ext cx="1475689" cy="5263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08628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DD4hep/DDG4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F. Gaede,W. Pokorski</a:t>
            </a:r>
            <a:endParaRPr lang="en-US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481147" y="368679"/>
            <a:ext cx="1091520" cy="4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63227" tIns="179222" rIns="81615" bIns="40807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defTabSz="41459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800" dirty="0" err="1" smtClean="0">
                <a:solidFill>
                  <a:srgbClr val="FFFFFF"/>
                </a:solidFill>
              </a:rPr>
              <a:t>M.Frank</a:t>
            </a: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9" name="Picture 8" descr="Screen Shot 2017-04-05 at 10.1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69" y="1995878"/>
            <a:ext cx="8282188" cy="4241967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 bwMode="auto">
          <a:xfrm flipV="1">
            <a:off x="748416" y="3651552"/>
            <a:ext cx="1984437" cy="1134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 flipV="1">
            <a:off x="737076" y="4400007"/>
            <a:ext cx="2120512" cy="22681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14" name="Picture 13" descr="Screen Shot 2017-04-05 at 15.26.1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803" y="941238"/>
            <a:ext cx="4526480" cy="1984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727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426866"/>
            <a:ext cx="8666018" cy="2843684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err="1"/>
              <a:t>USolids</a:t>
            </a:r>
            <a:r>
              <a:rPr lang="en-US" dirty="0"/>
              <a:t> (Unified Solids) </a:t>
            </a:r>
            <a:r>
              <a:rPr lang="en-US" dirty="0" smtClean="0"/>
              <a:t>library: </a:t>
            </a:r>
            <a:r>
              <a:rPr lang="en-US" dirty="0"/>
              <a:t>started as AIDA project</a:t>
            </a:r>
          </a:p>
          <a:p>
            <a:pPr marL="757539" lvl="1" indent="-342900">
              <a:buFont typeface="Arial"/>
              <a:buChar char="•"/>
            </a:pPr>
            <a:r>
              <a:rPr lang="en-US" dirty="0" smtClean="0"/>
              <a:t>Aiming to develop </a:t>
            </a:r>
            <a:r>
              <a:rPr lang="en-US" dirty="0"/>
              <a:t>a new library of geometrical primitives to unify </a:t>
            </a:r>
            <a:r>
              <a:rPr lang="en-US" dirty="0" smtClean="0"/>
              <a:t>and improve algorithms </a:t>
            </a:r>
            <a:r>
              <a:rPr lang="en-US" dirty="0"/>
              <a:t>existing in Geant4 and </a:t>
            </a:r>
            <a:r>
              <a:rPr lang="en-US" dirty="0" smtClean="0"/>
              <a:t>ROOT</a:t>
            </a:r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dirty="0" err="1"/>
              <a:t>VecGeom</a:t>
            </a:r>
            <a:r>
              <a:rPr lang="en-US" dirty="0"/>
              <a:t>: started as </a:t>
            </a:r>
            <a:r>
              <a:rPr lang="en-US" dirty="0" smtClean="0"/>
              <a:t>a project for developing a </a:t>
            </a:r>
            <a:r>
              <a:rPr lang="en-US" dirty="0" err="1" smtClean="0"/>
              <a:t>vectorised</a:t>
            </a:r>
            <a:r>
              <a:rPr lang="en-US" dirty="0" smtClean="0"/>
              <a:t> geometry modeler (as main requirement of </a:t>
            </a:r>
            <a:r>
              <a:rPr lang="en-US" dirty="0" err="1" smtClean="0"/>
              <a:t>GeantV</a:t>
            </a:r>
            <a:r>
              <a:rPr lang="en-US" dirty="0" smtClean="0"/>
              <a:t>)</a:t>
            </a:r>
          </a:p>
          <a:p>
            <a:pPr marL="757539" lvl="1" indent="-342900">
              <a:buFont typeface="Arial"/>
              <a:buChar char="•"/>
            </a:pPr>
            <a:r>
              <a:rPr lang="en-US" dirty="0" smtClean="0"/>
              <a:t>Vectorization of algorithms, boost further performance and port to parallel architectures</a:t>
            </a: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Common Geometry Primitives library - WP3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12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0960" y="109454"/>
            <a:ext cx="4772294" cy="655269"/>
          </a:xfrm>
        </p:spPr>
        <p:txBody>
          <a:bodyPr/>
          <a:lstStyle/>
          <a:p>
            <a:r>
              <a:rPr lang="en-US" dirty="0" err="1" smtClean="0"/>
              <a:t>Usolids</a:t>
            </a:r>
            <a:r>
              <a:rPr lang="en-US" dirty="0" smtClean="0"/>
              <a:t>/</a:t>
            </a:r>
            <a:r>
              <a:rPr lang="en-US" dirty="0" err="1" smtClean="0"/>
              <a:t>VecGeom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38537" y="4255714"/>
            <a:ext cx="8564395" cy="2066505"/>
            <a:chOff x="1799411" y="1698244"/>
            <a:chExt cx="8564395" cy="206650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99411" y="2748974"/>
              <a:ext cx="8564395" cy="4514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2449069" y="3395417"/>
              <a:ext cx="7681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~1995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62127" y="3395417"/>
              <a:ext cx="7681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~2002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29888" y="3395417"/>
              <a:ext cx="7681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~2010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851593" y="3395417"/>
              <a:ext cx="7681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~2013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50141" y="1698244"/>
              <a:ext cx="113364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Geant4</a:t>
              </a:r>
            </a:p>
            <a:p>
              <a:r>
                <a:rPr lang="en-US" b="1" dirty="0"/>
                <a:t>geometry</a:t>
              </a:r>
            </a:p>
            <a:p>
              <a:r>
                <a:rPr lang="en-US" b="1" dirty="0"/>
                <a:t>modeler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42582" y="2186757"/>
              <a:ext cx="13122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ROOT/</a:t>
              </a:r>
              <a:r>
                <a:rPr lang="en-US" b="1" dirty="0" err="1"/>
                <a:t>TGeo</a:t>
              </a:r>
              <a:endParaRPr lang="en-US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518607" y="2186757"/>
              <a:ext cx="14280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AIDA </a:t>
              </a:r>
              <a:r>
                <a:rPr lang="en-US" b="1" dirty="0" err="1"/>
                <a:t>USolids</a:t>
              </a:r>
              <a:endParaRPr lang="en-US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669846" y="2185686"/>
              <a:ext cx="10945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/>
                <a:t>VecGeom</a:t>
              </a:r>
              <a:endParaRPr lang="en-US" b="1" dirty="0"/>
            </a:p>
          </p:txBody>
        </p:sp>
      </p:grpSp>
      <p:cxnSp>
        <p:nvCxnSpPr>
          <p:cNvPr id="17" name="Straight Connector 16"/>
          <p:cNvCxnSpPr/>
          <p:nvPr/>
        </p:nvCxnSpPr>
        <p:spPr bwMode="auto">
          <a:xfrm>
            <a:off x="952530" y="3640212"/>
            <a:ext cx="1587549" cy="1134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/>
          <p:nvPr/>
        </p:nvCxnSpPr>
        <p:spPr bwMode="auto">
          <a:xfrm flipV="1">
            <a:off x="7676934" y="2245364"/>
            <a:ext cx="884492" cy="1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 flipV="1">
            <a:off x="5085142" y="2483509"/>
            <a:ext cx="2308301" cy="4976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2" name="Text Box 3"/>
          <p:cNvSpPr txBox="1">
            <a:spLocks noChangeArrowheads="1"/>
          </p:cNvSpPr>
          <p:nvPr/>
        </p:nvSpPr>
        <p:spPr bwMode="auto">
          <a:xfrm>
            <a:off x="6201980" y="368679"/>
            <a:ext cx="2737533" cy="4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63227" tIns="179222" rIns="81615" bIns="40807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defTabSz="41459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800" dirty="0" err="1" smtClean="0">
                <a:solidFill>
                  <a:srgbClr val="FFFFFF"/>
                </a:solidFill>
              </a:rPr>
              <a:t>G.Cosmo</a:t>
            </a:r>
            <a:r>
              <a:rPr lang="en-US" sz="1800" dirty="0" smtClean="0">
                <a:solidFill>
                  <a:srgbClr val="FFFFFF"/>
                </a:solidFill>
              </a:rPr>
              <a:t>, M. </a:t>
            </a:r>
            <a:r>
              <a:rPr lang="en-US" sz="1800" dirty="0" err="1" smtClean="0">
                <a:solidFill>
                  <a:srgbClr val="FFFFFF"/>
                </a:solidFill>
              </a:rPr>
              <a:t>Gheata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303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F4E60C2-FCA7-1342-826A-D44434EAB730}" type="slidenum">
              <a:rPr lang="en-US"/>
              <a:pPr/>
              <a:t>13</a:t>
            </a:fld>
            <a:endParaRPr lang="en-US"/>
          </a:p>
        </p:txBody>
      </p:sp>
      <p:sp>
        <p:nvSpPr>
          <p:cNvPr id="1433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0959" y="109451"/>
            <a:ext cx="5508373" cy="656709"/>
          </a:xfrm>
          <a:ln/>
        </p:spPr>
        <p:txBody>
          <a:bodyPr tIns="25595"/>
          <a:lstStyle/>
          <a:p>
            <a:pPr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US" sz="2400" dirty="0" err="1"/>
              <a:t>USolids</a:t>
            </a:r>
            <a:r>
              <a:rPr lang="en-US" sz="2400" dirty="0"/>
              <a:t>/</a:t>
            </a:r>
            <a:r>
              <a:rPr lang="en-US" sz="2400" dirty="0" err="1" smtClean="0"/>
              <a:t>VecGeom</a:t>
            </a:r>
            <a:r>
              <a:rPr lang="en-US" sz="2400" dirty="0" smtClean="0"/>
              <a:t> MS </a:t>
            </a:r>
            <a:r>
              <a:rPr lang="en-US" sz="2400" dirty="0"/>
              <a:t>39 achieved 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020546" y="357339"/>
            <a:ext cx="2737533" cy="4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63227" tIns="179222" rIns="81615" bIns="40807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defTabSz="41459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800" dirty="0" err="1" smtClean="0">
                <a:solidFill>
                  <a:srgbClr val="FFFFFF"/>
                </a:solidFill>
              </a:rPr>
              <a:t>G.Cosmo</a:t>
            </a:r>
            <a:r>
              <a:rPr lang="en-US" sz="1800" dirty="0" smtClean="0">
                <a:solidFill>
                  <a:srgbClr val="FFFFFF"/>
                </a:solidFill>
              </a:rPr>
              <a:t>, M. </a:t>
            </a:r>
            <a:r>
              <a:rPr lang="en-US" sz="1800" dirty="0" err="1" smtClean="0">
                <a:solidFill>
                  <a:srgbClr val="FFFFFF"/>
                </a:solidFill>
              </a:rPr>
              <a:t>Gheata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64591" y="1067904"/>
            <a:ext cx="4307409" cy="5094357"/>
          </a:xfrm>
        </p:spPr>
        <p:txBody>
          <a:bodyPr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000" dirty="0" smtClean="0"/>
              <a:t>Running </a:t>
            </a:r>
            <a:r>
              <a:rPr lang="en-GB" sz="2000" dirty="0"/>
              <a:t>prototype of </a:t>
            </a:r>
            <a:r>
              <a:rPr lang="en-GB" sz="2000" dirty="0" err="1" smtClean="0"/>
              <a:t>USolids</a:t>
            </a:r>
            <a:r>
              <a:rPr lang="en-GB" sz="2000" dirty="0" smtClean="0"/>
              <a:t> </a:t>
            </a:r>
            <a:r>
              <a:rPr lang="en-GB" sz="2000" dirty="0"/>
              <a:t>using SIMD </a:t>
            </a:r>
            <a:r>
              <a:rPr lang="en-GB" sz="2000" dirty="0" smtClean="0"/>
              <a:t>instructions</a:t>
            </a:r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GB" sz="2000" dirty="0" err="1"/>
              <a:t>USolids</a:t>
            </a:r>
            <a:r>
              <a:rPr lang="en-GB" sz="2000" dirty="0"/>
              <a:t> package </a:t>
            </a:r>
            <a:r>
              <a:rPr lang="en-GB" sz="2000" dirty="0" smtClean="0"/>
              <a:t>revised </a:t>
            </a:r>
            <a:r>
              <a:rPr lang="en-GB" sz="2000" dirty="0"/>
              <a:t>and extended to support vector </a:t>
            </a:r>
            <a:r>
              <a:rPr lang="en-GB" sz="2000" dirty="0" smtClean="0"/>
              <a:t>signatures</a:t>
            </a:r>
            <a:endParaRPr lang="en-GB" sz="2000" dirty="0"/>
          </a:p>
          <a:p>
            <a:pPr marL="705709" lvl="1" indent="-342900">
              <a:buFont typeface="Arial"/>
              <a:buChar char="•"/>
            </a:pPr>
            <a:r>
              <a:rPr lang="en-GB" sz="1700" dirty="0" smtClean="0"/>
              <a:t>usage of SIMD </a:t>
            </a:r>
            <a:r>
              <a:rPr lang="en-GB" sz="1700" dirty="0"/>
              <a:t>(Single Instruction, Multiple Data) </a:t>
            </a:r>
            <a:endParaRPr lang="en-GB" sz="1700" dirty="0" smtClean="0"/>
          </a:p>
          <a:p>
            <a:pPr marL="705709" lvl="1" indent="-342900">
              <a:buFont typeface="Arial"/>
              <a:buChar char="•"/>
            </a:pPr>
            <a:r>
              <a:rPr lang="en-GB" sz="1700" dirty="0" smtClean="0"/>
              <a:t>extension of API to </a:t>
            </a:r>
            <a:r>
              <a:rPr lang="en-GB" sz="1700" dirty="0"/>
              <a:t>provide vector </a:t>
            </a:r>
            <a:r>
              <a:rPr lang="en-GB" sz="1700" dirty="0" smtClean="0"/>
              <a:t>signatures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/>
              <a:t>prototype is now available with </a:t>
            </a:r>
            <a:r>
              <a:rPr lang="en-GB" sz="2000" dirty="0" err="1"/>
              <a:t>VecGeom</a:t>
            </a:r>
            <a:r>
              <a:rPr lang="en-GB" sz="2000" dirty="0"/>
              <a:t> v00.03.00 and can be used for detector simulation in </a:t>
            </a:r>
            <a:r>
              <a:rPr lang="en-GB" sz="2000" dirty="0" smtClean="0"/>
              <a:t>Geant4 </a:t>
            </a:r>
            <a:r>
              <a:rPr lang="en-GB" sz="2000" dirty="0"/>
              <a:t>and from </a:t>
            </a:r>
            <a:r>
              <a:rPr lang="en-GB" sz="2000" dirty="0" smtClean="0"/>
              <a:t>ROOT</a:t>
            </a:r>
          </a:p>
          <a:p>
            <a:pPr marL="705709" lvl="1" indent="-342900">
              <a:buFont typeface="Arial"/>
              <a:buChar char="•"/>
            </a:pPr>
            <a:r>
              <a:rPr lang="en-GB" sz="1700" dirty="0" smtClean="0">
                <a:solidFill>
                  <a:srgbClr val="FF0000"/>
                </a:solidFill>
              </a:rPr>
              <a:t>required for MS42 </a:t>
            </a:r>
            <a:r>
              <a:rPr lang="en-US" sz="1700" dirty="0" smtClean="0">
                <a:solidFill>
                  <a:srgbClr val="FF0000"/>
                </a:solidFill>
              </a:rPr>
              <a:t> </a:t>
            </a:r>
            <a:endParaRPr lang="en-US" sz="1700" dirty="0" smtClean="0">
              <a:solidFill>
                <a:srgbClr val="FF0000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000" dirty="0" smtClean="0"/>
          </a:p>
        </p:txBody>
      </p:sp>
      <p:grpSp>
        <p:nvGrpSpPr>
          <p:cNvPr id="13" name="Group 12"/>
          <p:cNvGrpSpPr/>
          <p:nvPr/>
        </p:nvGrpSpPr>
        <p:grpSpPr>
          <a:xfrm>
            <a:off x="4344385" y="1609645"/>
            <a:ext cx="4694666" cy="3521000"/>
            <a:chOff x="4344385" y="1609645"/>
            <a:chExt cx="4694666" cy="35210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4385" y="1609645"/>
              <a:ext cx="4694666" cy="352100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4908" y="2302944"/>
              <a:ext cx="1510881" cy="1520572"/>
            </a:xfrm>
            <a:prstGeom prst="rect">
              <a:avLst/>
            </a:prstGeom>
          </p:spPr>
        </p:pic>
      </p:grpSp>
      <p:cxnSp>
        <p:nvCxnSpPr>
          <p:cNvPr id="16" name="Straight Connector 15"/>
          <p:cNvCxnSpPr/>
          <p:nvPr/>
        </p:nvCxnSpPr>
        <p:spPr bwMode="auto">
          <a:xfrm>
            <a:off x="578321" y="1383507"/>
            <a:ext cx="2199890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 flipV="1">
            <a:off x="601001" y="4626811"/>
            <a:ext cx="2324625" cy="2268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532963" y="2392787"/>
            <a:ext cx="3141079" cy="1134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98074848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F4E60C2-FCA7-1342-826A-D44434EAB730}" type="slidenum">
              <a:rPr lang="en-US"/>
              <a:pPr/>
              <a:t>14</a:t>
            </a:fld>
            <a:endParaRPr lang="en-US"/>
          </a:p>
        </p:txBody>
      </p:sp>
      <p:sp>
        <p:nvSpPr>
          <p:cNvPr id="1433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927317" y="98112"/>
            <a:ext cx="5464013" cy="656709"/>
          </a:xfrm>
          <a:ln/>
        </p:spPr>
        <p:txBody>
          <a:bodyPr tIns="25595"/>
          <a:lstStyle/>
          <a:p>
            <a:pPr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US" sz="2400" dirty="0" err="1"/>
              <a:t>USolids</a:t>
            </a:r>
            <a:r>
              <a:rPr lang="en-US" sz="2400" dirty="0"/>
              <a:t>/</a:t>
            </a:r>
            <a:r>
              <a:rPr lang="en-US" sz="2400" dirty="0" err="1" smtClean="0"/>
              <a:t>VecGeom</a:t>
            </a:r>
            <a:r>
              <a:rPr lang="en-US" sz="2400" dirty="0"/>
              <a:t> MS 42 achieved</a:t>
            </a:r>
            <a:br>
              <a:rPr lang="en-US" sz="2400" dirty="0"/>
            </a:br>
            <a:r>
              <a:rPr lang="en-US" sz="2400" dirty="0"/>
              <a:t> 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009206" y="391360"/>
            <a:ext cx="2737533" cy="4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63227" tIns="179222" rIns="81615" bIns="40807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defTabSz="41459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800" dirty="0" err="1" smtClean="0">
                <a:solidFill>
                  <a:srgbClr val="FFFFFF"/>
                </a:solidFill>
              </a:rPr>
              <a:t>G.Cosmo</a:t>
            </a:r>
            <a:r>
              <a:rPr lang="en-US" sz="1800" dirty="0" smtClean="0">
                <a:solidFill>
                  <a:srgbClr val="FFFFFF"/>
                </a:solidFill>
              </a:rPr>
              <a:t>, M. </a:t>
            </a:r>
            <a:r>
              <a:rPr lang="en-US" sz="1800" dirty="0" err="1" smtClean="0">
                <a:solidFill>
                  <a:srgbClr val="FFFFFF"/>
                </a:solidFill>
              </a:rPr>
              <a:t>Gheata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64590" y="952500"/>
            <a:ext cx="8739709" cy="5209761"/>
          </a:xfrm>
        </p:spPr>
        <p:txBody>
          <a:bodyPr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Running </a:t>
            </a:r>
            <a:r>
              <a:rPr lang="en-US" sz="2000" dirty="0"/>
              <a:t>prototype for Geant4 based simulation </a:t>
            </a:r>
            <a:r>
              <a:rPr lang="en-US" sz="2000" dirty="0" smtClean="0"/>
              <a:t>toolkit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/>
              <a:t>Geant4 simulation </a:t>
            </a:r>
            <a:r>
              <a:rPr lang="en-GB" sz="2000" dirty="0" smtClean="0"/>
              <a:t>toolkit </a:t>
            </a:r>
            <a:r>
              <a:rPr lang="en-GB" sz="2000" dirty="0"/>
              <a:t>can now make use of </a:t>
            </a:r>
            <a:r>
              <a:rPr lang="en-GB" sz="2000" dirty="0" err="1" smtClean="0"/>
              <a:t>VecGeom</a:t>
            </a:r>
            <a:r>
              <a:rPr lang="en-GB" sz="2000" dirty="0" smtClean="0"/>
              <a:t> </a:t>
            </a:r>
            <a:r>
              <a:rPr lang="en-GB" sz="2000" dirty="0" smtClean="0"/>
              <a:t>primitives replacing </a:t>
            </a:r>
            <a:r>
              <a:rPr lang="en-GB" sz="2000" dirty="0" smtClean="0"/>
              <a:t>the </a:t>
            </a:r>
            <a:r>
              <a:rPr lang="en-GB" sz="2000" dirty="0"/>
              <a:t>original Geant4 shapes </a:t>
            </a:r>
            <a:endParaRPr lang="en-GB" sz="2000" dirty="0" smtClean="0"/>
          </a:p>
          <a:p>
            <a:pPr marL="342900" indent="-342900">
              <a:buFont typeface="Arial"/>
              <a:buChar char="•"/>
            </a:pPr>
            <a:r>
              <a:rPr lang="en-GB" sz="2000" dirty="0" smtClean="0"/>
              <a:t>latest </a:t>
            </a:r>
            <a:r>
              <a:rPr lang="en-GB" sz="2000" dirty="0"/>
              <a:t>Geant4 release 10.3 </a:t>
            </a:r>
            <a:r>
              <a:rPr lang="en-GB" sz="2000" dirty="0" smtClean="0"/>
              <a:t>tested </a:t>
            </a:r>
            <a:r>
              <a:rPr lang="en-GB" sz="2000" dirty="0"/>
              <a:t>against </a:t>
            </a:r>
            <a:r>
              <a:rPr lang="en-GB" sz="2000" dirty="0" err="1"/>
              <a:t>VecGeom</a:t>
            </a:r>
            <a:r>
              <a:rPr lang="en-GB" sz="2000" dirty="0"/>
              <a:t> </a:t>
            </a:r>
            <a:r>
              <a:rPr lang="en-GB" sz="2000" dirty="0" smtClean="0"/>
              <a:t>v00.03.00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/>
              <a:t>Validation performed </a:t>
            </a:r>
            <a:r>
              <a:rPr lang="en-GB" sz="2000" dirty="0"/>
              <a:t>on realistic detector setups like the CMS or the </a:t>
            </a:r>
            <a:r>
              <a:rPr lang="en-GB" sz="2000" dirty="0" err="1"/>
              <a:t>LHCb</a:t>
            </a:r>
            <a:r>
              <a:rPr lang="en-GB" sz="2000" dirty="0"/>
              <a:t> full </a:t>
            </a:r>
            <a:r>
              <a:rPr lang="en-GB" sz="2000" dirty="0" smtClean="0"/>
              <a:t>geometries</a:t>
            </a:r>
            <a:endParaRPr lang="en-US" sz="2000" dirty="0" smtClean="0"/>
          </a:p>
          <a:p>
            <a:pPr marL="342900" indent="-342900">
              <a:buFont typeface="Arial"/>
              <a:buChar char="•"/>
            </a:pPr>
            <a:endParaRPr lang="en-US" sz="2000" dirty="0" smtClean="0"/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147" y="3363343"/>
            <a:ext cx="5672667" cy="2691554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 bwMode="auto">
          <a:xfrm>
            <a:off x="3073042" y="1281445"/>
            <a:ext cx="3719401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1241006" y="2454465"/>
            <a:ext cx="6481287" cy="6363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>
            <a:off x="6985217" y="2948458"/>
            <a:ext cx="2023441" cy="4977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4684750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0F5B196-47FD-B847-9E83-8395778677D1}" type="slidenum">
              <a:rPr lang="en-US"/>
              <a:pPr/>
              <a:t>15</a:t>
            </a:fld>
            <a:endParaRPr lang="en-US"/>
          </a:p>
        </p:txBody>
      </p:sp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0960" y="109451"/>
            <a:ext cx="5148540" cy="656709"/>
          </a:xfrm>
          <a:ln/>
        </p:spPr>
        <p:txBody>
          <a:bodyPr tIns="25595"/>
          <a:lstStyle/>
          <a:p>
            <a:pPr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US" dirty="0" smtClean="0"/>
              <a:t>Alignment </a:t>
            </a:r>
            <a:r>
              <a:rPr lang="en-US" sz="3200" dirty="0" smtClean="0"/>
              <a:t> toolkit</a:t>
            </a:r>
            <a:endParaRPr lang="en-US" dirty="0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6262149" y="368679"/>
            <a:ext cx="2881851" cy="4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63227" tIns="179222" rIns="81615" bIns="40807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defTabSz="41459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800" dirty="0" err="1" smtClean="0">
                <a:solidFill>
                  <a:srgbClr val="FFFFFF"/>
                </a:solidFill>
              </a:rPr>
              <a:t>S.Borghi</a:t>
            </a:r>
            <a:r>
              <a:rPr lang="en-US" sz="1800" dirty="0" smtClean="0">
                <a:solidFill>
                  <a:srgbClr val="FFFFFF"/>
                </a:solidFill>
              </a:rPr>
              <a:t>, </a:t>
            </a:r>
            <a:r>
              <a:rPr lang="en-US" sz="1800" dirty="0" err="1" smtClean="0">
                <a:solidFill>
                  <a:srgbClr val="FFFFFF"/>
                </a:solidFill>
              </a:rPr>
              <a:t>C.Burr</a:t>
            </a:r>
            <a:r>
              <a:rPr lang="en-US" sz="1800" dirty="0" smtClean="0">
                <a:solidFill>
                  <a:srgbClr val="FFFFFF"/>
                </a:solidFill>
              </a:rPr>
              <a:t>, </a:t>
            </a:r>
            <a:r>
              <a:rPr lang="en-US" sz="1800" dirty="0" err="1" smtClean="0">
                <a:solidFill>
                  <a:srgbClr val="FFFFFF"/>
                </a:solidFill>
              </a:rPr>
              <a:t>C.Parks</a:t>
            </a: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4" name="Picture 3" descr="Screen Shot 2017-04-05 at 11.39.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9091"/>
            <a:ext cx="6229713" cy="4394885"/>
          </a:xfrm>
          <a:prstGeom prst="rect">
            <a:avLst/>
          </a:prstGeom>
        </p:spPr>
      </p:pic>
      <p:pic>
        <p:nvPicPr>
          <p:cNvPr id="5" name="Picture 4" descr="Screen Shot 2017-04-05 at 12.01.2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360" y="1054639"/>
            <a:ext cx="3604640" cy="1921417"/>
          </a:xfrm>
          <a:prstGeom prst="rect">
            <a:avLst/>
          </a:prstGeom>
        </p:spPr>
      </p:pic>
      <p:pic>
        <p:nvPicPr>
          <p:cNvPr id="6" name="Picture 5" descr="Screen Shot 2017-04-05 at 12.15.3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249" y="3572170"/>
            <a:ext cx="3586751" cy="2721654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 bwMode="auto">
          <a:xfrm flipV="1">
            <a:off x="374208" y="1122682"/>
            <a:ext cx="2177210" cy="22681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15" name="Picture 14" descr="Screen Shot 2017-04-06 at 15.59.1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539006"/>
            <a:ext cx="5635800" cy="855589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stCxn id="15" idx="0"/>
          </p:cNvCxnSpPr>
          <p:nvPr/>
        </p:nvCxnSpPr>
        <p:spPr bwMode="auto">
          <a:xfrm flipV="1">
            <a:off x="2817901" y="4876296"/>
            <a:ext cx="3339522" cy="66271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12685402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0F5B196-47FD-B847-9E83-8395778677D1}" type="slidenum">
              <a:rPr lang="en-US"/>
              <a:pPr/>
              <a:t>16</a:t>
            </a:fld>
            <a:endParaRPr lang="en-US"/>
          </a:p>
        </p:txBody>
      </p:sp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0960" y="109451"/>
            <a:ext cx="5148540" cy="656709"/>
          </a:xfrm>
          <a:ln/>
        </p:spPr>
        <p:txBody>
          <a:bodyPr tIns="25595"/>
          <a:lstStyle/>
          <a:p>
            <a:pPr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US" dirty="0" smtClean="0"/>
              <a:t>Alignment </a:t>
            </a:r>
            <a:r>
              <a:rPr lang="en-US" sz="3200" dirty="0"/>
              <a:t>MS40 achieved</a:t>
            </a:r>
            <a:br>
              <a:rPr lang="en-US" sz="3200" dirty="0"/>
            </a:br>
            <a:endParaRPr lang="en-US" dirty="0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6262149" y="368679"/>
            <a:ext cx="2881851" cy="4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63227" tIns="179222" rIns="81615" bIns="40807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defTabSz="41459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800" dirty="0" err="1" smtClean="0">
                <a:solidFill>
                  <a:srgbClr val="FFFFFF"/>
                </a:solidFill>
              </a:rPr>
              <a:t>S.Borghi</a:t>
            </a:r>
            <a:r>
              <a:rPr lang="en-US" sz="1800" dirty="0" smtClean="0">
                <a:solidFill>
                  <a:srgbClr val="FFFFFF"/>
                </a:solidFill>
              </a:rPr>
              <a:t>, </a:t>
            </a:r>
            <a:r>
              <a:rPr lang="en-US" sz="1800" dirty="0" err="1" smtClean="0">
                <a:solidFill>
                  <a:srgbClr val="FFFFFF"/>
                </a:solidFill>
              </a:rPr>
              <a:t>C.Burr</a:t>
            </a:r>
            <a:r>
              <a:rPr lang="en-US" sz="1800" dirty="0" smtClean="0">
                <a:solidFill>
                  <a:srgbClr val="FFFFFF"/>
                </a:solidFill>
              </a:rPr>
              <a:t>, </a:t>
            </a:r>
            <a:r>
              <a:rPr lang="en-US" sz="1800" dirty="0" err="1" smtClean="0">
                <a:solidFill>
                  <a:srgbClr val="FFFFFF"/>
                </a:solidFill>
              </a:rPr>
              <a:t>C.Parks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77291" y="1372167"/>
            <a:ext cx="8633876" cy="2392909"/>
          </a:xfrm>
        </p:spPr>
        <p:txBody>
          <a:bodyPr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800" dirty="0"/>
              <a:t>Milestone: </a:t>
            </a:r>
            <a:r>
              <a:rPr lang="en-US" sz="1800" dirty="0" smtClean="0"/>
              <a:t>MS40 Running </a:t>
            </a:r>
            <a:r>
              <a:rPr lang="en-US" sz="1800" dirty="0"/>
              <a:t>prototype for alignment </a:t>
            </a:r>
            <a:r>
              <a:rPr lang="en-US" sz="1800" dirty="0" smtClean="0"/>
              <a:t>toolkit</a:t>
            </a:r>
          </a:p>
          <a:p>
            <a:pPr marL="342900" indent="-342900">
              <a:buFont typeface="Arial"/>
              <a:buChar char="•"/>
            </a:pPr>
            <a:r>
              <a:rPr lang="en-US" sz="1800" dirty="0" smtClean="0"/>
              <a:t>prototype </a:t>
            </a:r>
            <a:r>
              <a:rPr lang="en-US" sz="1800" dirty="0"/>
              <a:t>alignment package </a:t>
            </a:r>
            <a:r>
              <a:rPr lang="en-US" sz="1800" dirty="0" smtClean="0"/>
              <a:t>capable </a:t>
            </a:r>
            <a:r>
              <a:rPr lang="en-US" sz="1800" dirty="0"/>
              <a:t>of correcting misalignments </a:t>
            </a:r>
            <a:r>
              <a:rPr lang="en-US" sz="1800" dirty="0" smtClean="0"/>
              <a:t>in DD4hep geometries</a:t>
            </a:r>
          </a:p>
          <a:p>
            <a:pPr marL="705709" lvl="1" indent="-342900">
              <a:buFont typeface="Arial"/>
              <a:buChar char="•"/>
            </a:pPr>
            <a:r>
              <a:rPr lang="en-US" sz="1500" dirty="0" smtClean="0"/>
              <a:t>can be read back with </a:t>
            </a:r>
            <a:r>
              <a:rPr lang="en-US" sz="1500" dirty="0" err="1" smtClean="0"/>
              <a:t>DDAlign</a:t>
            </a:r>
            <a:endParaRPr lang="en-US" sz="1500" dirty="0" smtClean="0"/>
          </a:p>
          <a:p>
            <a:pPr marL="342900" indent="-342900">
              <a:buFont typeface="Arial"/>
              <a:buChar char="•"/>
            </a:pPr>
            <a:r>
              <a:rPr lang="en-US" sz="1800" dirty="0" smtClean="0"/>
              <a:t>preliminary </a:t>
            </a:r>
            <a:r>
              <a:rPr lang="en-US" sz="1800" dirty="0"/>
              <a:t>validation </a:t>
            </a:r>
            <a:r>
              <a:rPr lang="en-US" sz="1800" dirty="0" smtClean="0"/>
              <a:t>performed </a:t>
            </a:r>
            <a:r>
              <a:rPr lang="en-US" sz="1800" dirty="0"/>
              <a:t>to show the true alignment can successfully </a:t>
            </a:r>
            <a:r>
              <a:rPr lang="en-US" sz="1800" dirty="0" smtClean="0"/>
              <a:t>recovered; future </a:t>
            </a:r>
            <a:r>
              <a:rPr lang="en-US" sz="1800" dirty="0"/>
              <a:t>work </a:t>
            </a:r>
            <a:r>
              <a:rPr lang="en-US" sz="1800" dirty="0" smtClean="0"/>
              <a:t>further </a:t>
            </a:r>
            <a:r>
              <a:rPr lang="en-US" sz="1800" dirty="0"/>
              <a:t>improve the integration with DD4hep</a:t>
            </a:r>
            <a:r>
              <a:rPr lang="en-US" sz="1800" i="1" dirty="0"/>
              <a:t>.</a:t>
            </a: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 smtClean="0"/>
          </a:p>
        </p:txBody>
      </p:sp>
      <p:pic>
        <p:nvPicPr>
          <p:cNvPr id="11" name="image02.png" descr="Tx.png"/>
          <p:cNvPicPr/>
          <p:nvPr/>
        </p:nvPicPr>
        <p:blipFill>
          <a:blip r:embed="rId3"/>
          <a:srcRect l="273" r="272"/>
          <a:stretch>
            <a:fillRect/>
          </a:stretch>
        </p:blipFill>
        <p:spPr>
          <a:xfrm>
            <a:off x="1201737" y="3583940"/>
            <a:ext cx="2701925" cy="1925320"/>
          </a:xfrm>
          <a:prstGeom prst="rect">
            <a:avLst/>
          </a:prstGeom>
          <a:ln/>
        </p:spPr>
      </p:pic>
      <p:pic>
        <p:nvPicPr>
          <p:cNvPr id="12" name="image05.png" descr="Ty.png"/>
          <p:cNvPicPr/>
          <p:nvPr/>
        </p:nvPicPr>
        <p:blipFill>
          <a:blip r:embed="rId4"/>
          <a:srcRect t="75" b="75"/>
          <a:stretch>
            <a:fillRect/>
          </a:stretch>
        </p:blipFill>
        <p:spPr>
          <a:xfrm>
            <a:off x="4522787" y="3585527"/>
            <a:ext cx="2714625" cy="1922145"/>
          </a:xfrm>
          <a:prstGeom prst="rect">
            <a:avLst/>
          </a:prstGeom>
          <a:ln/>
        </p:spPr>
      </p:pic>
      <p:sp>
        <p:nvSpPr>
          <p:cNvPr id="2" name="Rectangle 1"/>
          <p:cNvSpPr/>
          <p:nvPr/>
        </p:nvSpPr>
        <p:spPr>
          <a:xfrm>
            <a:off x="508000" y="5657671"/>
            <a:ext cx="83185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Difference between the position of a detector element and the true position in x (left) and y (right). The blue points show the positions simulated with random misalignments. The green points show the position after running the alignment package.</a:t>
            </a:r>
            <a:endParaRPr lang="en-US" sz="1600" dirty="0"/>
          </a:p>
        </p:txBody>
      </p:sp>
      <p:cxnSp>
        <p:nvCxnSpPr>
          <p:cNvPr id="13" name="Straight Connector 12"/>
          <p:cNvCxnSpPr/>
          <p:nvPr/>
        </p:nvCxnSpPr>
        <p:spPr bwMode="auto">
          <a:xfrm flipV="1">
            <a:off x="2449362" y="1723714"/>
            <a:ext cx="3934854" cy="1134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 flipV="1">
            <a:off x="1700946" y="3356706"/>
            <a:ext cx="5862592" cy="34021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3565085" y="2129563"/>
            <a:ext cx="4794828" cy="1828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9122977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56BA85FE-367A-0B4A-A0E4-168D96BA8833}" type="slidenum">
              <a:rPr lang="en-US"/>
              <a:pPr/>
              <a:t>17</a:t>
            </a:fld>
            <a:endParaRPr lang="en-US"/>
          </a:p>
        </p:txBody>
      </p:sp>
      <p:sp>
        <p:nvSpPr>
          <p:cNvPr id="1843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0960" y="109451"/>
            <a:ext cx="4266596" cy="656709"/>
          </a:xfrm>
          <a:ln/>
        </p:spPr>
        <p:txBody>
          <a:bodyPr tIns="25595"/>
          <a:lstStyle/>
          <a:p>
            <a:pPr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US" dirty="0"/>
              <a:t>EDM Toolkit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6350000" y="368679"/>
            <a:ext cx="2409522" cy="4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63227" tIns="179222" rIns="81615" bIns="40807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defTabSz="41459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800" dirty="0" smtClean="0">
                <a:solidFill>
                  <a:srgbClr val="FFFFFF"/>
                </a:solidFill>
              </a:rPr>
              <a:t>B. </a:t>
            </a:r>
            <a:r>
              <a:rPr lang="en-US" sz="1800" dirty="0" err="1" smtClean="0">
                <a:solidFill>
                  <a:srgbClr val="FFFFFF"/>
                </a:solidFill>
              </a:rPr>
              <a:t>Hegner</a:t>
            </a:r>
            <a:r>
              <a:rPr lang="en-US" sz="1800" dirty="0" smtClean="0">
                <a:solidFill>
                  <a:srgbClr val="FFFFFF"/>
                </a:solidFill>
              </a:rPr>
              <a:t>, F. </a:t>
            </a:r>
            <a:r>
              <a:rPr lang="en-US" sz="1800" dirty="0" err="1" smtClean="0">
                <a:solidFill>
                  <a:srgbClr val="FFFFFF"/>
                </a:solidFill>
              </a:rPr>
              <a:t>Gaede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6" name="Shape 173"/>
          <p:cNvSpPr txBox="1">
            <a:spLocks/>
          </p:cNvSpPr>
          <p:nvPr/>
        </p:nvSpPr>
        <p:spPr bwMode="auto">
          <a:xfrm>
            <a:off x="226794" y="918557"/>
            <a:ext cx="8419838" cy="88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5597" rIns="0" bIns="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10981" indent="-310981" algn="l" defTabSz="414640" rtl="0" fontAlgn="base" hangingPunct="0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Clr>
                <a:srgbClr val="000000"/>
              </a:buClr>
              <a:buSzPct val="100000"/>
              <a:buFont typeface="Times New Roman" charset="0"/>
              <a:defRPr sz="25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73790" indent="-259151" algn="l" defTabSz="414640" rtl="0" fontAlgn="base" hangingPunct="0">
              <a:lnSpc>
                <a:spcPct val="93000"/>
              </a:lnSpc>
              <a:spcBef>
                <a:spcPct val="0"/>
              </a:spcBef>
              <a:spcAft>
                <a:spcPts val="1032"/>
              </a:spcAft>
              <a:buClr>
                <a:srgbClr val="000000"/>
              </a:buClr>
              <a:buSzPct val="100000"/>
              <a:buFont typeface="Times New Roman" charset="0"/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036599" indent="-207320" algn="l" defTabSz="414640" rtl="0" fontAlgn="base" hangingPunct="0">
              <a:lnSpc>
                <a:spcPct val="93000"/>
              </a:lnSpc>
              <a:spcBef>
                <a:spcPct val="0"/>
              </a:spcBef>
              <a:spcAft>
                <a:spcPts val="771"/>
              </a:spcAft>
              <a:buClr>
                <a:srgbClr val="000000"/>
              </a:buClr>
              <a:buSzPct val="100000"/>
              <a:buFont typeface="Times New Roman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451240" indent="-207320" algn="l" defTabSz="414640" rtl="0" fontAlgn="base" hangingPunct="0">
              <a:lnSpc>
                <a:spcPct val="93000"/>
              </a:lnSpc>
              <a:spcBef>
                <a:spcPct val="0"/>
              </a:spcBef>
              <a:spcAft>
                <a:spcPts val="522"/>
              </a:spcAft>
              <a:buClr>
                <a:srgbClr val="000000"/>
              </a:buClr>
              <a:buSzPct val="100000"/>
              <a:buFont typeface="Times New Roman" charset="0"/>
              <a:defRPr sz="16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865880" indent="-207320" algn="l" defTabSz="414640" rtl="0" fontAlgn="base" hangingPunct="0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charset="0"/>
              <a:defRPr sz="16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280522" indent="-207320" algn="l" defTabSz="414640" rtl="0" fontAlgn="base" hangingPunct="0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charset="0"/>
              <a:defRPr sz="16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695161" indent="-207320" algn="l" defTabSz="414640" rtl="0" fontAlgn="base" hangingPunct="0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charset="0"/>
              <a:defRPr sz="16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109802" indent="-207320" algn="l" defTabSz="414640" rtl="0" fontAlgn="base" hangingPunct="0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charset="0"/>
              <a:defRPr sz="16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524441" indent="-207320" algn="l" defTabSz="414640" rtl="0" fontAlgn="base" hangingPunct="0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charset="0"/>
              <a:defRPr sz="16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530" lvl="3" indent="-285750">
              <a:spcBef>
                <a:spcPts val="454"/>
              </a:spcBef>
              <a:buFont typeface="Arial"/>
              <a:buChar char="•"/>
              <a:tabLst>
                <a:tab pos="656880" algn="l"/>
                <a:tab pos="1313757" algn="l"/>
                <a:tab pos="1970638" algn="l"/>
                <a:tab pos="2627519" algn="l"/>
                <a:tab pos="3284399" algn="l"/>
                <a:tab pos="3941277" algn="l"/>
                <a:tab pos="4598157" algn="l"/>
                <a:tab pos="5255037" algn="l"/>
                <a:tab pos="5911917" algn="l"/>
                <a:tab pos="6568797" algn="l"/>
                <a:tab pos="7225676" algn="l"/>
                <a:tab pos="7882556" algn="l"/>
              </a:tabLst>
              <a:defRPr sz="1800"/>
            </a:pPr>
            <a:r>
              <a:rPr lang="en-US" sz="1800" dirty="0" smtClean="0">
                <a:solidFill>
                  <a:srgbClr val="3366FF"/>
                </a:solidFill>
              </a:rPr>
              <a:t>solving the problems of overly complex, deep object </a:t>
            </a:r>
            <a:r>
              <a:rPr lang="en-US" sz="1800" dirty="0" err="1" smtClean="0">
                <a:solidFill>
                  <a:srgbClr val="3366FF"/>
                </a:solidFill>
              </a:rPr>
              <a:t>hierachies</a:t>
            </a:r>
            <a:r>
              <a:rPr lang="en-US" sz="1800" dirty="0" smtClean="0">
                <a:solidFill>
                  <a:srgbClr val="3366FF"/>
                </a:solidFill>
              </a:rPr>
              <a:t> with many virtual function calls and non-optimal I/O performance</a:t>
            </a:r>
          </a:p>
          <a:p>
            <a:pPr marL="448530" lvl="3" indent="-285750">
              <a:spcBef>
                <a:spcPts val="454"/>
              </a:spcBef>
              <a:buFont typeface="Arial"/>
              <a:buChar char="•"/>
              <a:tabLst>
                <a:tab pos="656880" algn="l"/>
                <a:tab pos="1313757" algn="l"/>
                <a:tab pos="1970638" algn="l"/>
                <a:tab pos="2627519" algn="l"/>
                <a:tab pos="3284399" algn="l"/>
                <a:tab pos="3941277" algn="l"/>
                <a:tab pos="4598157" algn="l"/>
                <a:tab pos="5255037" algn="l"/>
                <a:tab pos="5911917" algn="l"/>
                <a:tab pos="6568797" algn="l"/>
                <a:tab pos="7225676" algn="l"/>
                <a:tab pos="7882556" algn="l"/>
              </a:tabLst>
              <a:defRPr sz="1800"/>
            </a:pPr>
            <a:r>
              <a:rPr lang="en-US" sz="1800" dirty="0" smtClean="0">
                <a:solidFill>
                  <a:srgbClr val="3366FF"/>
                </a:solidFill>
              </a:rPr>
              <a:t>exploiting C++ objects &lt;-&gt; Plain Old Data structures duality</a:t>
            </a:r>
          </a:p>
        </p:txBody>
      </p:sp>
      <p:pic>
        <p:nvPicPr>
          <p:cNvPr id="2" name="Picture 1" descr="Screen Shot 2017-04-06 at 16.06.4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9080"/>
            <a:ext cx="9144000" cy="4521441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 bwMode="auto">
          <a:xfrm flipV="1">
            <a:off x="566982" y="3073200"/>
            <a:ext cx="1621568" cy="1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510284" y="4275264"/>
            <a:ext cx="1213341" cy="22681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510284" y="5522688"/>
            <a:ext cx="1031907" cy="1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7081859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Shot 2017-04-06 at 16.19.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1960"/>
            <a:ext cx="5967301" cy="1842962"/>
          </a:xfrm>
          <a:prstGeom prst="rect">
            <a:avLst/>
          </a:prstGeom>
        </p:spPr>
      </p:pic>
      <p:sp>
        <p:nvSpPr>
          <p:cNvPr id="7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56BA85FE-367A-0B4A-A0E4-168D96BA8833}" type="slidenum">
              <a:rPr lang="en-US"/>
              <a:pPr/>
              <a:t>18</a:t>
            </a:fld>
            <a:endParaRPr lang="en-US"/>
          </a:p>
        </p:txBody>
      </p:sp>
      <p:sp>
        <p:nvSpPr>
          <p:cNvPr id="1843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0960" y="109451"/>
            <a:ext cx="4266596" cy="656709"/>
          </a:xfrm>
          <a:ln/>
        </p:spPr>
        <p:txBody>
          <a:bodyPr tIns="25595"/>
          <a:lstStyle/>
          <a:p>
            <a:pPr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US" dirty="0"/>
              <a:t>EDM </a:t>
            </a:r>
            <a:r>
              <a:rPr lang="en-US" dirty="0" smtClean="0"/>
              <a:t>Toolkit status</a:t>
            </a:r>
            <a:endParaRPr lang="en-US" dirty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6350000" y="368679"/>
            <a:ext cx="2409522" cy="4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63227" tIns="179222" rIns="81615" bIns="40807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defTabSz="41459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800" dirty="0" smtClean="0">
                <a:solidFill>
                  <a:srgbClr val="FFFFFF"/>
                </a:solidFill>
              </a:rPr>
              <a:t>B. </a:t>
            </a:r>
            <a:r>
              <a:rPr lang="en-US" sz="1800" dirty="0" err="1" smtClean="0">
                <a:solidFill>
                  <a:srgbClr val="FFFFFF"/>
                </a:solidFill>
              </a:rPr>
              <a:t>Hegner</a:t>
            </a:r>
            <a:r>
              <a:rPr lang="en-US" sz="1800" dirty="0" smtClean="0">
                <a:solidFill>
                  <a:srgbClr val="FFFFFF"/>
                </a:solidFill>
              </a:rPr>
              <a:t>, F. </a:t>
            </a:r>
            <a:r>
              <a:rPr lang="en-US" sz="1800" dirty="0" err="1" smtClean="0">
                <a:solidFill>
                  <a:srgbClr val="FFFFFF"/>
                </a:solidFill>
              </a:rPr>
              <a:t>Gaede</a:t>
            </a: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2" name="Picture 1" descr="Screen Shot 2017-04-06 at 16.11.2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722" y="2884826"/>
            <a:ext cx="4925656" cy="3871112"/>
          </a:xfrm>
          <a:prstGeom prst="rect">
            <a:avLst/>
          </a:prstGeom>
        </p:spPr>
      </p:pic>
      <p:pic>
        <p:nvPicPr>
          <p:cNvPr id="4" name="Picture 3" descr="Screen Shot 2017-04-06 at 16.15.5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47" y="3001181"/>
            <a:ext cx="2902947" cy="3606692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 bwMode="auto">
          <a:xfrm flipV="1">
            <a:off x="1644247" y="1326806"/>
            <a:ext cx="4320402" cy="1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 flipV="1">
            <a:off x="526607" y="2840033"/>
            <a:ext cx="4320402" cy="1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 flipV="1">
            <a:off x="3939838" y="6707049"/>
            <a:ext cx="4320402" cy="1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6977591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165CCF8-3B7E-0D42-9178-108B811DDA2E}" type="slidenum">
              <a:rPr lang="en-US"/>
              <a:pPr/>
              <a:t>19</a:t>
            </a:fld>
            <a:endParaRPr lang="en-US"/>
          </a:p>
        </p:txBody>
      </p:sp>
      <p:sp>
        <p:nvSpPr>
          <p:cNvPr id="2048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0960" y="109451"/>
            <a:ext cx="6863040" cy="656709"/>
          </a:xfrm>
          <a:ln/>
        </p:spPr>
        <p:txBody>
          <a:bodyPr tIns="25595"/>
          <a:lstStyle/>
          <a:p>
            <a:pPr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US" dirty="0"/>
              <a:t>Framework </a:t>
            </a:r>
            <a:r>
              <a:rPr lang="en-US" dirty="0" smtClean="0"/>
              <a:t>Extensions                 </a:t>
            </a:r>
            <a:endParaRPr lang="en-US" dirty="0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7053254" y="224567"/>
            <a:ext cx="1654428" cy="518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63227" tIns="179222" rIns="81615" bIns="40807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defTabSz="41459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800" dirty="0" err="1" smtClean="0">
                <a:solidFill>
                  <a:srgbClr val="FFFFFF"/>
                </a:solidFill>
              </a:rPr>
              <a:t>H.Grasland</a:t>
            </a:r>
            <a:r>
              <a:rPr lang="en-US" sz="1800" dirty="0" smtClean="0">
                <a:solidFill>
                  <a:srgbClr val="FFFFFF"/>
                </a:solidFill>
              </a:rPr>
              <a:t> et al</a:t>
            </a: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2" name="Picture 1" descr="Screen Shot 2017-04-06 at 16.26.27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" t="17002"/>
          <a:stretch/>
        </p:blipFill>
        <p:spPr>
          <a:xfrm>
            <a:off x="725737" y="2018560"/>
            <a:ext cx="7658507" cy="384571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 bwMode="auto">
          <a:xfrm>
            <a:off x="1133963" y="2551552"/>
            <a:ext cx="2086494" cy="11338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4847009" y="2567869"/>
            <a:ext cx="2773227" cy="17702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>
            <a:off x="5073802" y="4280243"/>
            <a:ext cx="2977340" cy="29042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1138948" y="4892615"/>
            <a:ext cx="3272171" cy="6361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 flipV="1">
            <a:off x="1683250" y="5329905"/>
            <a:ext cx="732093" cy="16319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 flipV="1">
            <a:off x="6735745" y="5341245"/>
            <a:ext cx="1428794" cy="1134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21" name="Picture 20" descr="Screen Shot 2017-04-06 at 16.35.0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65" y="1247690"/>
            <a:ext cx="7797761" cy="622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82014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AIDA-2020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95258" y="164848"/>
            <a:ext cx="4032404" cy="997868"/>
          </a:xfrm>
        </p:spPr>
        <p:txBody>
          <a:bodyPr>
            <a:normAutofit/>
          </a:bodyPr>
          <a:lstStyle/>
          <a:p>
            <a:r>
              <a:rPr lang="en-GB" sz="5400" dirty="0" smtClean="0"/>
              <a:t>Content</a:t>
            </a:r>
            <a:endParaRPr lang="en-GB" sz="5400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867472" y="2262292"/>
            <a:ext cx="8011048" cy="2442719"/>
          </a:xfrm>
        </p:spPr>
        <p:txBody>
          <a:bodyPr>
            <a:normAutofit/>
          </a:bodyPr>
          <a:lstStyle/>
          <a:p>
            <a:pPr marL="318640" indent="-318640">
              <a:buSzPct val="100000"/>
              <a:defRPr sz="1800"/>
            </a:pPr>
            <a:r>
              <a:rPr lang="en-GB" sz="3600" dirty="0" smtClean="0"/>
              <a:t>Overview of WP3</a:t>
            </a:r>
          </a:p>
          <a:p>
            <a:pPr marL="661425" lvl="1" indent="-318640">
              <a:buSzPct val="100000"/>
              <a:defRPr sz="1800"/>
            </a:pPr>
            <a:r>
              <a:rPr lang="en-GB" sz="3300" dirty="0" smtClean="0"/>
              <a:t>Deliverables and milestones</a:t>
            </a:r>
          </a:p>
          <a:p>
            <a:pPr marL="318640" indent="-318640">
              <a:buSzPct val="100000"/>
              <a:defRPr sz="1800"/>
            </a:pPr>
            <a:r>
              <a:rPr lang="en-GB" sz="3600" dirty="0" smtClean="0"/>
              <a:t>Status of the tasks</a:t>
            </a:r>
          </a:p>
          <a:p>
            <a:pPr marL="318640" indent="-318640">
              <a:buSzPct val="100000"/>
              <a:defRPr sz="1800"/>
            </a:pPr>
            <a:r>
              <a:rPr lang="en-GB" sz="3600" dirty="0" smtClean="0"/>
              <a:t>Conclusion</a:t>
            </a:r>
          </a:p>
          <a:p>
            <a:pPr marL="318640" indent="-318640">
              <a:buSzPct val="100000"/>
              <a:defRPr sz="1800"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736024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165CCF8-3B7E-0D42-9178-108B811DDA2E}" type="slidenum">
              <a:rPr lang="en-US"/>
              <a:pPr/>
              <a:t>20</a:t>
            </a:fld>
            <a:endParaRPr lang="en-US"/>
          </a:p>
        </p:txBody>
      </p:sp>
      <p:sp>
        <p:nvSpPr>
          <p:cNvPr id="2048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0960" y="109451"/>
            <a:ext cx="6863040" cy="656709"/>
          </a:xfrm>
          <a:ln/>
        </p:spPr>
        <p:txBody>
          <a:bodyPr tIns="25595"/>
          <a:lstStyle/>
          <a:p>
            <a:pPr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US" dirty="0"/>
              <a:t>Framework </a:t>
            </a:r>
            <a:r>
              <a:rPr lang="en-US" dirty="0" smtClean="0"/>
              <a:t>Extensions                 </a:t>
            </a:r>
            <a:endParaRPr 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19640" y="1079500"/>
            <a:ext cx="8332027" cy="5174238"/>
          </a:xfrm>
          <a:ln/>
        </p:spPr>
        <p:txBody>
          <a:bodyPr tIns="19195"/>
          <a:lstStyle/>
          <a:p>
            <a:pPr marL="0" indent="0"/>
            <a:r>
              <a:rPr lang="en-US" sz="2400" dirty="0" smtClean="0">
                <a:solidFill>
                  <a:srgbClr val="3333CC"/>
                </a:solidFill>
              </a:rPr>
              <a:t>Milestone MS41 achieved</a:t>
            </a:r>
          </a:p>
          <a:p>
            <a:pPr marL="0" indent="0"/>
            <a:r>
              <a:rPr lang="en-GB" sz="2400" cap="small" dirty="0"/>
              <a:t>Running prototype for parallel algorithm scheduling </a:t>
            </a:r>
            <a:r>
              <a:rPr lang="en-GB" sz="2400" cap="small" dirty="0" smtClean="0"/>
              <a:t>mechanism</a:t>
            </a:r>
            <a:endParaRPr lang="en-GB" sz="2400" i="1" dirty="0"/>
          </a:p>
          <a:p>
            <a:pPr marL="342900" indent="-342900">
              <a:buFont typeface="Arial"/>
              <a:buChar char="•"/>
            </a:pPr>
            <a:r>
              <a:rPr lang="en-GB" sz="2400" dirty="0" smtClean="0"/>
              <a:t>main focus on the concurrent detector condition handling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 smtClean="0"/>
              <a:t>common </a:t>
            </a:r>
            <a:r>
              <a:rPr lang="en-GB" sz="2400" dirty="0"/>
              <a:t>condition handling interface for the Gaudi </a:t>
            </a:r>
            <a:r>
              <a:rPr lang="en-GB" sz="2400" dirty="0" smtClean="0"/>
              <a:t>framework implemented allowing in particular to </a:t>
            </a:r>
          </a:p>
          <a:p>
            <a:pPr marL="705709" lvl="1" indent="-342900">
              <a:buFont typeface="Arial"/>
              <a:buChar char="•"/>
            </a:pPr>
            <a:r>
              <a:rPr lang="en-GB" sz="1800" dirty="0" smtClean="0"/>
              <a:t>Register condition inputs and outputs</a:t>
            </a:r>
            <a:endParaRPr lang="en-US" sz="1800" dirty="0" smtClean="0"/>
          </a:p>
          <a:p>
            <a:pPr marL="705709" lvl="1" indent="-342900">
              <a:buFont typeface="Arial"/>
              <a:buChar char="•"/>
            </a:pPr>
            <a:r>
              <a:rPr lang="en-GB" sz="1800" dirty="0" smtClean="0"/>
              <a:t>Allocate and access condition storage through a backend-agnostic interface</a:t>
            </a:r>
            <a:endParaRPr lang="en-US" sz="1800" dirty="0" smtClean="0"/>
          </a:p>
          <a:p>
            <a:pPr marL="705709" lvl="1" indent="-342900">
              <a:buFont typeface="Arial"/>
              <a:buChar char="•"/>
            </a:pPr>
            <a:r>
              <a:rPr lang="en-GB" sz="1800" dirty="0" smtClean="0"/>
              <a:t>Tune balance between event processing efficiency and condition memory usage.</a:t>
            </a:r>
            <a:endParaRPr lang="en-US" sz="1800" dirty="0" smtClean="0"/>
          </a:p>
          <a:p>
            <a:pPr marL="705709" lvl="1" indent="-342900">
              <a:buFont typeface="Arial"/>
              <a:buChar char="•"/>
            </a:pPr>
            <a:r>
              <a:rPr lang="en-GB" sz="1800" dirty="0" smtClean="0"/>
              <a:t>Delegate the processing of the “raw” conditions to Gaudi algorithms</a:t>
            </a:r>
          </a:p>
          <a:p>
            <a:pPr marL="342900" indent="-342900">
              <a:buFont typeface="Arial"/>
              <a:buChar char="•"/>
            </a:pPr>
            <a:r>
              <a:rPr lang="uz-Cyrl-UZ" sz="1800" u="sng" dirty="0" smtClean="0">
                <a:hlinkClick r:id="rId3"/>
              </a:rPr>
              <a:t>https</a:t>
            </a:r>
            <a:r>
              <a:rPr lang="uz-Cyrl-UZ" sz="1800" u="sng" dirty="0">
                <a:hlinkClick r:id="rId3"/>
              </a:rPr>
              <a:t>://gitlab.cern.ch/hgraslan/conditions-prototype</a:t>
            </a:r>
            <a:r>
              <a:rPr lang="en-US" sz="1800" dirty="0"/>
              <a:t> </a:t>
            </a:r>
            <a:endParaRPr lang="en-US" sz="1800" cap="small" dirty="0" smtClean="0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7143972" y="213227"/>
            <a:ext cx="1767824" cy="518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63227" tIns="179222" rIns="81615" bIns="40807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defTabSz="41459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800" dirty="0" err="1" smtClean="0">
                <a:solidFill>
                  <a:srgbClr val="FFFFFF"/>
                </a:solidFill>
              </a:rPr>
              <a:t>H.Grasland</a:t>
            </a:r>
            <a:r>
              <a:rPr lang="en-US" sz="1800" dirty="0" smtClean="0">
                <a:solidFill>
                  <a:srgbClr val="FFFFFF"/>
                </a:solidFill>
              </a:rPr>
              <a:t> et al</a:t>
            </a:r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flipV="1">
            <a:off x="1998870" y="3209283"/>
            <a:ext cx="3795685" cy="4369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1082249" y="4042099"/>
            <a:ext cx="3895852" cy="17701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1070909" y="4382306"/>
            <a:ext cx="3876569" cy="1955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>
            <a:off x="1048229" y="5028698"/>
            <a:ext cx="1469170" cy="6361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1082249" y="5697771"/>
            <a:ext cx="2580454" cy="17702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 flipV="1">
            <a:off x="5253585" y="5046870"/>
            <a:ext cx="3349285" cy="23794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6651943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tIns="25595"/>
          <a:lstStyle/>
          <a:p>
            <a:pPr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US"/>
              <a:t>Advanced tracking tools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9747" y="1150607"/>
            <a:ext cx="8298720" cy="4925317"/>
          </a:xfrm>
        </p:spPr>
        <p:txBody>
          <a:bodyPr/>
          <a:lstStyle/>
          <a:p>
            <a:pPr marL="457200" indent="-457200">
              <a:lnSpc>
                <a:spcPct val="70000"/>
              </a:lnSpc>
              <a:buFont typeface="Arial"/>
              <a:buChar char="•"/>
            </a:pPr>
            <a:endParaRPr lang="en-US" sz="2400" dirty="0" smtClean="0"/>
          </a:p>
          <a:p>
            <a:pPr marL="457200" indent="-457200">
              <a:lnSpc>
                <a:spcPct val="70000"/>
              </a:lnSpc>
              <a:buFont typeface="Arial"/>
              <a:buChar char="•"/>
            </a:pPr>
            <a:endParaRPr lang="en-US" sz="1700" dirty="0" smtClean="0"/>
          </a:p>
        </p:txBody>
      </p:sp>
      <p:sp>
        <p:nvSpPr>
          <p:cNvPr id="7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F. Gaede,W. Pokorski, WP3 Summary, AIDA Kickoff 2015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B7A1C6A-3E88-4F4E-8D5E-30E4ABE37C02}" type="slidenum">
              <a:rPr lang="en-US"/>
              <a:pPr/>
              <a:t>21</a:t>
            </a:fld>
            <a:endParaRPr lang="en-US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6727518" y="432711"/>
            <a:ext cx="1147667" cy="4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63227" tIns="179222" rIns="81615" bIns="40807"/>
          <a:lstStyle/>
          <a:p>
            <a:pPr defTabSz="41459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dirty="0" err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t>F.Gaede</a:t>
            </a:r>
            <a:r>
              <a:rPr lang="en-US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t>, H. </a:t>
            </a:r>
            <a:r>
              <a:rPr lang="en-US" dirty="0" err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t>Grasland</a:t>
            </a: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51743" y="901812"/>
            <a:ext cx="659156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T</a:t>
            </a:r>
            <a:r>
              <a:rPr lang="en-US" sz="2000" dirty="0" smtClean="0"/>
              <a:t>ask objectives</a:t>
            </a:r>
          </a:p>
          <a:p>
            <a:pPr marL="742809" lvl="1" indent="-285750"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Development </a:t>
            </a:r>
            <a:r>
              <a:rPr lang="en-US" sz="2000" dirty="0">
                <a:solidFill>
                  <a:srgbClr val="FF0000"/>
                </a:solidFill>
              </a:rPr>
              <a:t>of advanced parallel algorithms for </a:t>
            </a:r>
            <a:r>
              <a:rPr lang="en-US" sz="2000" dirty="0" smtClean="0">
                <a:solidFill>
                  <a:srgbClr val="FF0000"/>
                </a:solidFill>
              </a:rPr>
              <a:t>track finding </a:t>
            </a:r>
            <a:r>
              <a:rPr lang="en-US" sz="2000" dirty="0"/>
              <a:t>and </a:t>
            </a:r>
            <a:r>
              <a:rPr lang="en-US" sz="2000" dirty="0" smtClean="0"/>
              <a:t>fitting </a:t>
            </a:r>
            <a:r>
              <a:rPr lang="en-US" sz="2000" dirty="0"/>
              <a:t>in AIDA Tracking Tool toolkit (</a:t>
            </a:r>
            <a:r>
              <a:rPr lang="en-US" sz="2000" dirty="0" err="1"/>
              <a:t>aidaTT</a:t>
            </a:r>
            <a:r>
              <a:rPr lang="en-US" sz="2000" dirty="0"/>
              <a:t>) Application to LHC and </a:t>
            </a:r>
            <a:r>
              <a:rPr lang="en-US" sz="2000" dirty="0" smtClean="0"/>
              <a:t>LC</a:t>
            </a:r>
          </a:p>
          <a:p>
            <a:endParaRPr lang="en-US" sz="2000" dirty="0"/>
          </a:p>
        </p:txBody>
      </p:sp>
      <p:pic>
        <p:nvPicPr>
          <p:cNvPr id="4" name="Picture 3" descr="Screen Shot 2017-04-07 at 09.59.3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433" y="2252869"/>
            <a:ext cx="3898567" cy="402562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75882" y="2346299"/>
            <a:ext cx="525750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ACTS </a:t>
            </a:r>
            <a:r>
              <a:rPr lang="en-US" dirty="0" smtClean="0"/>
              <a:t>(A </a:t>
            </a:r>
            <a:r>
              <a:rPr lang="en-US" dirty="0"/>
              <a:t>Common Tracking </a:t>
            </a:r>
            <a:r>
              <a:rPr lang="en-US" dirty="0" smtClean="0"/>
              <a:t>Software) </a:t>
            </a:r>
            <a:r>
              <a:rPr lang="en-US" dirty="0"/>
              <a:t>was released as open source software</a:t>
            </a:r>
          </a:p>
          <a:p>
            <a:pPr marL="742809" lvl="1" indent="-285750">
              <a:buFont typeface="Arial"/>
              <a:buChar char="•"/>
            </a:pPr>
            <a:r>
              <a:rPr lang="en-US" dirty="0"/>
              <a:t>Based on ATLAS Run2 tracking software</a:t>
            </a:r>
          </a:p>
          <a:p>
            <a:pPr marL="742809" lvl="1" indent="-285750">
              <a:buFont typeface="Arial"/>
              <a:buChar char="•"/>
            </a:pPr>
            <a:r>
              <a:rPr lang="en-US" dirty="0"/>
              <a:t>Used for FCC, use planned for ATLAS Run3, interest from </a:t>
            </a:r>
            <a:r>
              <a:rPr lang="en-US" dirty="0" smtClean="0"/>
              <a:t>LC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Decided</a:t>
            </a:r>
            <a:r>
              <a:rPr lang="en-US" dirty="0"/>
              <a:t> to invest large fraction of the </a:t>
            </a:r>
            <a:r>
              <a:rPr lang="en-US" dirty="0">
                <a:solidFill>
                  <a:srgbClr val="FF0000"/>
                </a:solidFill>
              </a:rPr>
              <a:t>work in </a:t>
            </a:r>
            <a:r>
              <a:rPr lang="en-US" dirty="0" smtClean="0">
                <a:solidFill>
                  <a:srgbClr val="FF0000"/>
                </a:solidFill>
              </a:rPr>
              <a:t>ACTS </a:t>
            </a:r>
            <a:endParaRPr lang="en-US" dirty="0">
              <a:solidFill>
                <a:srgbClr val="FF0000"/>
              </a:solidFill>
            </a:endParaRPr>
          </a:p>
          <a:p>
            <a:pPr marL="742809" lvl="1" indent="-285750">
              <a:buFont typeface="Arial"/>
              <a:buChar char="•"/>
            </a:pPr>
            <a:r>
              <a:rPr lang="en-US" dirty="0"/>
              <a:t>Parallelization of track </a:t>
            </a:r>
            <a:r>
              <a:rPr lang="en-US" dirty="0" smtClean="0"/>
              <a:t>finding </a:t>
            </a:r>
            <a:r>
              <a:rPr lang="en-US" dirty="0"/>
              <a:t>and </a:t>
            </a:r>
            <a:r>
              <a:rPr lang="en-US" dirty="0" smtClean="0"/>
              <a:t>fitting tools</a:t>
            </a:r>
          </a:p>
          <a:p>
            <a:pPr marL="742809" lvl="1" indent="-285750">
              <a:buFont typeface="Arial"/>
              <a:buChar char="•"/>
            </a:pPr>
            <a:r>
              <a:rPr lang="en-US" dirty="0" smtClean="0"/>
              <a:t>Integration </a:t>
            </a:r>
            <a:r>
              <a:rPr lang="en-US" dirty="0"/>
              <a:t>of generic pattern recognition tools from </a:t>
            </a:r>
            <a:r>
              <a:rPr lang="en-US" dirty="0" err="1"/>
              <a:t>aidaTT</a:t>
            </a:r>
            <a:r>
              <a:rPr lang="en-US" dirty="0"/>
              <a:t> Investigate application of ACTS to LC software 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5897650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tIns="25595"/>
          <a:lstStyle/>
          <a:p>
            <a:pPr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US"/>
              <a:t>Advanced tracking tools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9747" y="1150607"/>
            <a:ext cx="8298720" cy="4925317"/>
          </a:xfrm>
        </p:spPr>
        <p:txBody>
          <a:bodyPr/>
          <a:lstStyle/>
          <a:p>
            <a:pPr marL="457200" indent="-457200">
              <a:lnSpc>
                <a:spcPct val="70000"/>
              </a:lnSpc>
              <a:buFont typeface="Arial"/>
              <a:buChar char="•"/>
            </a:pPr>
            <a:endParaRPr lang="en-US" sz="2400" dirty="0" smtClean="0"/>
          </a:p>
          <a:p>
            <a:pPr marL="457200" indent="-457200">
              <a:lnSpc>
                <a:spcPct val="70000"/>
              </a:lnSpc>
              <a:buFont typeface="Arial"/>
              <a:buChar char="•"/>
            </a:pPr>
            <a:r>
              <a:rPr lang="en-US" sz="2400" dirty="0" smtClean="0"/>
              <a:t>recent LAL work on ACTS (A Common Tracking System) </a:t>
            </a:r>
            <a:endParaRPr lang="en-US" sz="2400" dirty="0"/>
          </a:p>
          <a:p>
            <a:pPr marL="820009" lvl="1" indent="-457200">
              <a:lnSpc>
                <a:spcPct val="70000"/>
              </a:lnSpc>
              <a:buFont typeface="Arial"/>
              <a:buChar char="•"/>
            </a:pPr>
            <a:r>
              <a:rPr lang="en-US" sz="2000" dirty="0"/>
              <a:t>made the ACTS test framework </a:t>
            </a:r>
            <a:r>
              <a:rPr lang="en-US" sz="2000" dirty="0" smtClean="0">
                <a:solidFill>
                  <a:srgbClr val="FF0000"/>
                </a:solidFill>
              </a:rPr>
              <a:t>multithreaded</a:t>
            </a:r>
            <a:r>
              <a:rPr lang="en-US" sz="2000" dirty="0" smtClean="0"/>
              <a:t>, allowing to process </a:t>
            </a:r>
            <a:r>
              <a:rPr lang="en-US" sz="2000" dirty="0"/>
              <a:t>multiple events in parallel</a:t>
            </a:r>
          </a:p>
          <a:p>
            <a:pPr marL="820009" lvl="1" indent="-457200">
              <a:lnSpc>
                <a:spcPct val="70000"/>
              </a:lnSpc>
              <a:buFont typeface="Arial"/>
              <a:buChar char="•"/>
            </a:pPr>
            <a:r>
              <a:rPr lang="en-US" sz="2000" dirty="0" smtClean="0"/>
              <a:t>Recent activity: </a:t>
            </a:r>
            <a:r>
              <a:rPr lang="en-US" sz="2000" dirty="0" smtClean="0"/>
              <a:t>working on </a:t>
            </a:r>
            <a:r>
              <a:rPr lang="en-US" sz="2000" dirty="0" smtClean="0">
                <a:solidFill>
                  <a:srgbClr val="FF0000"/>
                </a:solidFill>
              </a:rPr>
              <a:t>consistent </a:t>
            </a:r>
            <a:r>
              <a:rPr lang="en-US" sz="2000" dirty="0" err="1" smtClean="0">
                <a:solidFill>
                  <a:srgbClr val="FF0000"/>
                </a:solidFill>
              </a:rPr>
              <a:t>implemention</a:t>
            </a:r>
            <a:r>
              <a:rPr lang="en-US" sz="2000" dirty="0" smtClean="0">
                <a:solidFill>
                  <a:srgbClr val="FF0000"/>
                </a:solidFill>
              </a:rPr>
              <a:t> of </a:t>
            </a:r>
            <a:r>
              <a:rPr lang="en-US" sz="2000" i="1" dirty="0" err="1" smtClean="0">
                <a:solidFill>
                  <a:schemeClr val="accent2"/>
                </a:solidFill>
              </a:rPr>
              <a:t>const</a:t>
            </a:r>
            <a:r>
              <a:rPr lang="en-US" sz="2000" i="1" dirty="0" smtClean="0">
                <a:solidFill>
                  <a:schemeClr val="accent2"/>
                </a:solidFill>
              </a:rPr>
              <a:t> correctness </a:t>
            </a:r>
            <a:r>
              <a:rPr lang="en-US" sz="2000" dirty="0" smtClean="0"/>
              <a:t>in ACTS ( remove </a:t>
            </a:r>
            <a:r>
              <a:rPr lang="en-US" sz="2000" i="1" dirty="0" smtClean="0">
                <a:solidFill>
                  <a:schemeClr val="accent2"/>
                </a:solidFill>
              </a:rPr>
              <a:t>mutable</a:t>
            </a:r>
            <a:r>
              <a:rPr lang="en-US" sz="2000" dirty="0" smtClean="0">
                <a:solidFill>
                  <a:schemeClr val="accent2"/>
                </a:solidFill>
              </a:rPr>
              <a:t> </a:t>
            </a:r>
            <a:r>
              <a:rPr lang="en-US" sz="2000" dirty="0" smtClean="0"/>
              <a:t>in code) </a:t>
            </a:r>
          </a:p>
          <a:p>
            <a:pPr marL="820009" lvl="1" indent="-457200">
              <a:lnSpc>
                <a:spcPct val="70000"/>
              </a:lnSpc>
              <a:buFont typeface="Arial"/>
              <a:buChar char="•"/>
            </a:pPr>
            <a:endParaRPr lang="en-US" sz="2000" dirty="0" smtClean="0"/>
          </a:p>
          <a:p>
            <a:pPr marL="457200" indent="-457200">
              <a:lnSpc>
                <a:spcPct val="70000"/>
              </a:lnSpc>
              <a:buFont typeface="Arial"/>
              <a:buChar char="•"/>
            </a:pPr>
            <a:r>
              <a:rPr lang="en-US" sz="2400" dirty="0" smtClean="0"/>
              <a:t>DESY</a:t>
            </a:r>
          </a:p>
          <a:p>
            <a:pPr marL="820009" lvl="1" indent="-457200">
              <a:lnSpc>
                <a:spcPct val="70000"/>
              </a:lnSpc>
              <a:buFont typeface="Arial"/>
              <a:buChar char="•"/>
            </a:pPr>
            <a:r>
              <a:rPr lang="en-US" sz="2000" dirty="0" smtClean="0"/>
              <a:t>Current focus on </a:t>
            </a:r>
            <a:r>
              <a:rPr lang="en-US" sz="2000" dirty="0" smtClean="0">
                <a:solidFill>
                  <a:srgbClr val="FF0000"/>
                </a:solidFill>
              </a:rPr>
              <a:t>validation</a:t>
            </a:r>
            <a:r>
              <a:rPr lang="en-US" sz="2000" dirty="0" smtClean="0"/>
              <a:t> of tracking tools for two </a:t>
            </a:r>
            <a:r>
              <a:rPr lang="en-US" sz="2000" dirty="0" smtClean="0">
                <a:solidFill>
                  <a:srgbClr val="FF0000"/>
                </a:solidFill>
              </a:rPr>
              <a:t>new ILD </a:t>
            </a:r>
            <a:r>
              <a:rPr lang="en-US" sz="2000" dirty="0" smtClean="0"/>
              <a:t>simulation models for large MC production</a:t>
            </a:r>
          </a:p>
          <a:p>
            <a:pPr marL="820009" lvl="1" indent="-457200">
              <a:lnSpc>
                <a:spcPct val="70000"/>
              </a:lnSpc>
              <a:buFont typeface="Arial"/>
              <a:buChar char="•"/>
            </a:pPr>
            <a:r>
              <a:rPr lang="en-US" sz="2000" dirty="0" smtClean="0"/>
              <a:t>Started to </a:t>
            </a:r>
            <a:r>
              <a:rPr lang="en-US" sz="2000" dirty="0" smtClean="0">
                <a:solidFill>
                  <a:srgbClr val="FF0000"/>
                </a:solidFill>
              </a:rPr>
              <a:t>evaluate use of ACTS </a:t>
            </a:r>
            <a:r>
              <a:rPr lang="en-US" sz="2000" dirty="0" smtClean="0"/>
              <a:t>for </a:t>
            </a:r>
            <a:r>
              <a:rPr lang="en-US" sz="2000" dirty="0" err="1" smtClean="0"/>
              <a:t>iLCSoft</a:t>
            </a:r>
            <a:endParaRPr lang="en-US" sz="2000" dirty="0" smtClean="0"/>
          </a:p>
          <a:p>
            <a:pPr marL="820009" lvl="1" indent="-457200">
              <a:lnSpc>
                <a:spcPct val="70000"/>
              </a:lnSpc>
              <a:buFont typeface="Arial"/>
              <a:buChar char="•"/>
            </a:pPr>
            <a:r>
              <a:rPr lang="en-US" sz="2000" dirty="0" smtClean="0"/>
              <a:t>Plan to </a:t>
            </a:r>
            <a:r>
              <a:rPr lang="en-US" sz="2000" dirty="0" smtClean="0">
                <a:solidFill>
                  <a:srgbClr val="FF0000"/>
                </a:solidFill>
              </a:rPr>
              <a:t>contribute generic pattern recognition algorithms </a:t>
            </a:r>
            <a:r>
              <a:rPr lang="en-US" sz="2000" dirty="0" smtClean="0"/>
              <a:t>from </a:t>
            </a:r>
            <a:r>
              <a:rPr lang="en-US" sz="2000" dirty="0" err="1" smtClean="0"/>
              <a:t>iLCSoft</a:t>
            </a:r>
            <a:r>
              <a:rPr lang="en-US" sz="2000" dirty="0" smtClean="0"/>
              <a:t> (developed in AIDA) to the </a:t>
            </a:r>
            <a:r>
              <a:rPr lang="en-US" sz="2000" dirty="0" smtClean="0">
                <a:solidFill>
                  <a:srgbClr val="FF0000"/>
                </a:solidFill>
              </a:rPr>
              <a:t>ACTS</a:t>
            </a:r>
            <a:r>
              <a:rPr lang="en-US" sz="2000" dirty="0" smtClean="0"/>
              <a:t> ecosystem </a:t>
            </a:r>
          </a:p>
          <a:p>
            <a:pPr marL="1182818" lvl="2" indent="-457200">
              <a:lnSpc>
                <a:spcPct val="70000"/>
              </a:lnSpc>
              <a:buFont typeface="Arial"/>
              <a:buChar char="•"/>
            </a:pPr>
            <a:r>
              <a:rPr lang="en-US" sz="1700" dirty="0" smtClean="0"/>
              <a:t>Activity planned for second half of the year  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F. Gaede,W. Pokorski, WP3 Summary, AIDA Kickoff 2015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B7A1C6A-3E88-4F4E-8D5E-30E4ABE37C02}" type="slidenum">
              <a:rPr lang="en-US"/>
              <a:pPr/>
              <a:t>22</a:t>
            </a:fld>
            <a:endParaRPr lang="en-US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6727518" y="432711"/>
            <a:ext cx="1147667" cy="4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63227" tIns="179222" rIns="81615" bIns="40807"/>
          <a:lstStyle/>
          <a:p>
            <a:pPr defTabSz="41459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dirty="0" err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t>F.Gaede</a:t>
            </a:r>
            <a:r>
              <a:rPr lang="en-US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t>, H. </a:t>
            </a:r>
            <a:r>
              <a:rPr lang="en-US" dirty="0" err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t>Grasland</a:t>
            </a: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62464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DBA3797D-8C03-FF46-B0AE-2771EA42104A}" type="slidenum">
              <a:rPr lang="en-US"/>
              <a:pPr/>
              <a:t>23</a:t>
            </a:fld>
            <a:endParaRPr lang="en-US"/>
          </a:p>
        </p:txBody>
      </p:sp>
      <p:sp>
        <p:nvSpPr>
          <p:cNvPr id="2457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0960" y="109451"/>
            <a:ext cx="4100286" cy="656709"/>
          </a:xfrm>
          <a:ln/>
        </p:spPr>
        <p:txBody>
          <a:bodyPr tIns="25595"/>
          <a:lstStyle/>
          <a:p>
            <a:pPr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US" dirty="0"/>
              <a:t>Advanced PFA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5510696" y="302418"/>
            <a:ext cx="3523675" cy="4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63227" tIns="179222" rIns="81615" bIns="40807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defTabSz="41459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800" dirty="0" err="1" smtClean="0">
                <a:solidFill>
                  <a:srgbClr val="FFFFFF"/>
                </a:solidFill>
              </a:rPr>
              <a:t>L.Escudero</a:t>
            </a:r>
            <a:r>
              <a:rPr lang="en-US" sz="1800" dirty="0" smtClean="0">
                <a:solidFill>
                  <a:srgbClr val="FFFFFF"/>
                </a:solidFill>
              </a:rPr>
              <a:t> for the Pandora team</a:t>
            </a: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548" y="934043"/>
            <a:ext cx="8384244" cy="5312284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 bwMode="auto">
          <a:xfrm flipV="1">
            <a:off x="696701" y="1360827"/>
            <a:ext cx="3158776" cy="498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640003" y="2170963"/>
            <a:ext cx="3294851" cy="636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719381" y="2760654"/>
            <a:ext cx="6764780" cy="636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929620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DBA3797D-8C03-FF46-B0AE-2771EA42104A}" type="slidenum">
              <a:rPr lang="en-US"/>
              <a:pPr/>
              <a:t>24</a:t>
            </a:fld>
            <a:endParaRPr lang="en-US"/>
          </a:p>
        </p:txBody>
      </p:sp>
      <p:sp>
        <p:nvSpPr>
          <p:cNvPr id="2457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0960" y="109451"/>
            <a:ext cx="4100286" cy="656709"/>
          </a:xfrm>
          <a:ln/>
        </p:spPr>
        <p:txBody>
          <a:bodyPr tIns="25595"/>
          <a:lstStyle/>
          <a:p>
            <a:pPr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US" dirty="0"/>
              <a:t>Advanced PFA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6565649" y="368679"/>
            <a:ext cx="2501851" cy="4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63227" tIns="179222" rIns="81615" bIns="40807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defTabSz="41459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800" dirty="0" err="1">
                <a:solidFill>
                  <a:srgbClr val="FFFFFF"/>
                </a:solidFill>
              </a:rPr>
              <a:t>L.Escudero</a:t>
            </a: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380" y="28498"/>
            <a:ext cx="2428820" cy="2330267"/>
          </a:xfrm>
          <a:prstGeom prst="rect">
            <a:avLst/>
          </a:prstGeom>
        </p:spPr>
      </p:pic>
      <p:pic>
        <p:nvPicPr>
          <p:cNvPr id="3" name="Picture 2" descr="Screen Shot 2017-04-06 at 16.55.1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10" y="752609"/>
            <a:ext cx="4093609" cy="3096257"/>
          </a:xfrm>
          <a:prstGeom prst="rect">
            <a:avLst/>
          </a:prstGeom>
        </p:spPr>
      </p:pic>
      <p:pic>
        <p:nvPicPr>
          <p:cNvPr id="4" name="Picture 3" descr="Screen Shot 2017-04-06 at 16.58.5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19432"/>
            <a:ext cx="6129329" cy="981920"/>
          </a:xfrm>
          <a:prstGeom prst="rect">
            <a:avLst/>
          </a:prstGeom>
        </p:spPr>
      </p:pic>
      <p:pic>
        <p:nvPicPr>
          <p:cNvPr id="5" name="Picture 4" descr="Screen Shot 2017-04-06 at 17.00.29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299" y="2370106"/>
            <a:ext cx="4532625" cy="1482733"/>
          </a:xfrm>
          <a:prstGeom prst="rect">
            <a:avLst/>
          </a:prstGeom>
        </p:spPr>
      </p:pic>
      <p:pic>
        <p:nvPicPr>
          <p:cNvPr id="6" name="Picture 5" descr="Screen Shot 2017-04-06 at 17.03.27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060" y="5097128"/>
            <a:ext cx="6014259" cy="168149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 bwMode="auto">
          <a:xfrm flipV="1">
            <a:off x="394972" y="1070432"/>
            <a:ext cx="2206246" cy="4981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 flipV="1">
            <a:off x="5062462" y="3334026"/>
            <a:ext cx="2047491" cy="1632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 flipV="1">
            <a:off x="4699593" y="4368656"/>
            <a:ext cx="709414" cy="498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141059" y="4532400"/>
            <a:ext cx="992905" cy="636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 flipV="1">
            <a:off x="2681138" y="6067019"/>
            <a:ext cx="4031927" cy="16321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9" name="Picture 8" descr="Screen Shot 2017-04-07 at 08.57.1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81217"/>
            <a:ext cx="2347491" cy="17581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0869" y="3589131"/>
            <a:ext cx="50468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FF0000"/>
                </a:solidFill>
              </a:rPr>
              <a:t>MicroBooNE</a:t>
            </a:r>
            <a:r>
              <a:rPr lang="en-US" sz="1100" b="1" dirty="0">
                <a:solidFill>
                  <a:srgbClr val="FF0000"/>
                </a:solidFill>
              </a:rPr>
              <a:t> paper in preparation!(with the Editorial Board now)</a:t>
            </a:r>
            <a:endParaRPr 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18574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D7643C8-541E-7A47-8FDE-42C1E89CC82E}" type="slidenum">
              <a:rPr lang="en-US"/>
              <a:pPr/>
              <a:t>25</a:t>
            </a:fld>
            <a:endParaRPr lang="en-US"/>
          </a:p>
        </p:txBody>
      </p:sp>
      <p:sp>
        <p:nvSpPr>
          <p:cNvPr id="2560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0960" y="109451"/>
            <a:ext cx="6863040" cy="656709"/>
          </a:xfrm>
          <a:ln/>
        </p:spPr>
        <p:txBody>
          <a:bodyPr tIns="25599"/>
          <a:lstStyle/>
          <a:p>
            <a:pPr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</a:tabLst>
            </a:pPr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6480" y="1258765"/>
            <a:ext cx="8300160" cy="4871959"/>
          </a:xfrm>
          <a:ln/>
        </p:spPr>
        <p:txBody>
          <a:bodyPr tIns="19199"/>
          <a:lstStyle/>
          <a:p>
            <a:pPr marL="521234" lvl="2" indent="-162707">
              <a:buSzPct val="37000"/>
              <a:buBlip>
                <a:blip r:embed="rId3"/>
              </a:buBlip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en-US" dirty="0" smtClean="0"/>
              <a:t>AIDA-2020 Advance Software WP3 addresses core, simulation and reconstruction software for HEP</a:t>
            </a:r>
          </a:p>
          <a:p>
            <a:pPr marL="521234" lvl="2" indent="-162707">
              <a:buSzPct val="37000"/>
              <a:buBlip>
                <a:blip r:embed="rId3"/>
              </a:buBlip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en-US" dirty="0" smtClean="0"/>
              <a:t>all the WP3 tasks going according to the plan</a:t>
            </a:r>
          </a:p>
          <a:p>
            <a:pPr marL="935960" lvl="3" indent="-162707">
              <a:buSzPct val="37000"/>
              <a:buBlip>
                <a:blip r:embed="rId3"/>
              </a:buBlip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en-US" dirty="0" smtClean="0"/>
              <a:t>good progress in the software development</a:t>
            </a:r>
          </a:p>
          <a:p>
            <a:pPr marL="935960" lvl="3" indent="-162707">
              <a:buSzPct val="37000"/>
              <a:buBlip>
                <a:blip r:embed="rId3"/>
              </a:buBlip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en-US" dirty="0" smtClean="0"/>
              <a:t>good communication</a:t>
            </a:r>
          </a:p>
          <a:p>
            <a:pPr marL="1350687" lvl="4" indent="-162707">
              <a:buSzPct val="37000"/>
              <a:buBlip>
                <a:blip r:embed="rId3"/>
              </a:buBlip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en-US" dirty="0"/>
              <a:t>running regular </a:t>
            </a:r>
            <a:r>
              <a:rPr lang="en-US" dirty="0" smtClean="0"/>
              <a:t>phone </a:t>
            </a:r>
            <a:r>
              <a:rPr lang="en-US" dirty="0"/>
              <a:t>meetings (every ~6 weeks) with all the WP3 task coordinators </a:t>
            </a:r>
            <a:r>
              <a:rPr lang="en-US" dirty="0" smtClean="0"/>
              <a:t>invited</a:t>
            </a:r>
            <a:endParaRPr lang="en-US" dirty="0"/>
          </a:p>
          <a:p>
            <a:pPr marL="521234" lvl="2" indent="-162707">
              <a:buSzPct val="37000"/>
              <a:buBlip>
                <a:blip r:embed="rId3"/>
              </a:buBlip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endParaRPr lang="en-US" dirty="0" smtClean="0"/>
          </a:p>
          <a:p>
            <a:pPr marL="521234" lvl="2" indent="-162707">
              <a:buSzPct val="37000"/>
              <a:buBlip>
                <a:blip r:embed="rId3"/>
              </a:buBlip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en-US" dirty="0" smtClean="0"/>
              <a:t>all milestones until now achieved on time</a:t>
            </a:r>
          </a:p>
          <a:p>
            <a:pPr marL="521234" lvl="2" indent="-162707">
              <a:buSzPct val="37000"/>
              <a:buBlip>
                <a:blip r:embed="rId3"/>
              </a:buBlip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en-US" dirty="0" smtClean="0"/>
              <a:t>next deliverables for M32+ all well within the reach</a:t>
            </a:r>
          </a:p>
          <a:p>
            <a:pPr marL="521234" lvl="2" indent="-162707">
              <a:buSzPct val="37000"/>
              <a:buBlip>
                <a:blip r:embed="rId3"/>
              </a:buBlip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1777302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Advanced simulation and reconstruction for HEP</a:t>
            </a:r>
          </a:p>
          <a:p>
            <a:r>
              <a:rPr lang="en-US" sz="2000" dirty="0">
                <a:solidFill>
                  <a:srgbClr val="3366FF"/>
                </a:solidFill>
              </a:rPr>
              <a:t>Core software</a:t>
            </a:r>
          </a:p>
          <a:p>
            <a:pPr lvl="1"/>
            <a:r>
              <a:rPr lang="en-US" dirty="0"/>
              <a:t>DD4hep and </a:t>
            </a:r>
            <a:r>
              <a:rPr lang="en-US" dirty="0" err="1"/>
              <a:t>USolids</a:t>
            </a:r>
            <a:r>
              <a:rPr lang="en-US" dirty="0"/>
              <a:t> extensions</a:t>
            </a:r>
          </a:p>
          <a:p>
            <a:pPr lvl="1"/>
            <a:r>
              <a:rPr lang="en-US" dirty="0"/>
              <a:t>alignment and conditions data </a:t>
            </a:r>
          </a:p>
          <a:p>
            <a:pPr lvl="1"/>
            <a:r>
              <a:rPr lang="en-US" dirty="0"/>
              <a:t>EDM toolkit and framework extensions</a:t>
            </a:r>
          </a:p>
          <a:p>
            <a:r>
              <a:rPr lang="en-US" sz="2000" dirty="0">
                <a:solidFill>
                  <a:srgbClr val="3366FF"/>
                </a:solidFill>
              </a:rPr>
              <a:t>Simulation</a:t>
            </a:r>
          </a:p>
          <a:p>
            <a:pPr lvl="1"/>
            <a:r>
              <a:rPr lang="en-US" dirty="0"/>
              <a:t>DDG4: Geant4 based simulation toolkit</a:t>
            </a:r>
          </a:p>
          <a:p>
            <a:r>
              <a:rPr lang="en-US" sz="2000" dirty="0">
                <a:solidFill>
                  <a:srgbClr val="3366FF"/>
                </a:solidFill>
              </a:rPr>
              <a:t>Reconstruction	</a:t>
            </a:r>
          </a:p>
          <a:p>
            <a:pPr lvl="1"/>
            <a:r>
              <a:rPr lang="en-US" dirty="0"/>
              <a:t>advanced tracking tools</a:t>
            </a:r>
          </a:p>
          <a:p>
            <a:pPr lvl="1"/>
            <a:r>
              <a:rPr lang="en-US" dirty="0"/>
              <a:t>advanced particle flow algorithms</a:t>
            </a:r>
          </a:p>
          <a:p>
            <a:endParaRPr lang="en-US" sz="2400" dirty="0"/>
          </a:p>
          <a:p>
            <a:r>
              <a:rPr lang="en-US" sz="2000" dirty="0">
                <a:solidFill>
                  <a:srgbClr val="FF6600"/>
                </a:solidFill>
              </a:rPr>
              <a:t>address high performance computing in all tasks: parallelization, </a:t>
            </a:r>
            <a:r>
              <a:rPr lang="en-US" sz="2000" dirty="0" err="1">
                <a:solidFill>
                  <a:srgbClr val="FF6600"/>
                </a:solidFill>
              </a:rPr>
              <a:t>vectorization</a:t>
            </a:r>
            <a:r>
              <a:rPr lang="en-US" sz="2000" dirty="0">
                <a:solidFill>
                  <a:srgbClr val="FF6600"/>
                </a:solidFill>
              </a:rPr>
              <a:t> → added </a:t>
            </a:r>
            <a:r>
              <a:rPr lang="en-US" sz="2000" dirty="0" smtClean="0">
                <a:solidFill>
                  <a:srgbClr val="FF6600"/>
                </a:solidFill>
              </a:rPr>
              <a:t>value</a:t>
            </a:r>
          </a:p>
          <a:p>
            <a:r>
              <a:rPr lang="en-US" sz="2000" dirty="0"/>
              <a:t>Partners: </a:t>
            </a:r>
          </a:p>
          <a:p>
            <a:pPr lvl="1"/>
            <a:r>
              <a:rPr lang="en-US" dirty="0"/>
              <a:t>CERN, DESY, LAL, LLR, U-Manchester, U-Cambridge </a:t>
            </a:r>
          </a:p>
          <a:p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WP3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346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/>
          </p:cNvSpPr>
          <p:nvPr>
            <p:ph type="title"/>
          </p:nvPr>
        </p:nvSpPr>
        <p:spPr>
          <a:xfrm>
            <a:off x="4420503" y="109499"/>
            <a:ext cx="3321483" cy="65698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4000" dirty="0">
                <a:solidFill>
                  <a:schemeClr val="bg1">
                    <a:lumMod val="95000"/>
                  </a:schemeClr>
                </a:solidFill>
              </a:rPr>
              <a:t>WP3 </a:t>
            </a:r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</a:rPr>
              <a:t>Overview</a:t>
            </a:r>
            <a:endParaRPr sz="4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4" name="Shape 174"/>
          <p:cNvSpPr>
            <a:spLocks noGrp="1"/>
          </p:cNvSpPr>
          <p:nvPr>
            <p:ph type="sldNum" sz="quarter" idx="4294967295"/>
          </p:nvPr>
        </p:nvSpPr>
        <p:spPr>
          <a:xfrm>
            <a:off x="7950555" y="6517019"/>
            <a:ext cx="911050" cy="179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2973" tIns="41487" rIns="82973" bIns="41487"/>
          <a:lstStyle>
            <a:lvl1pPr>
              <a:tabLst>
                <a:tab pos="656880" algn="l"/>
              </a:tabLst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300">
                <a:solidFill>
                  <a:srgbClr val="FFFFFF"/>
                </a:solidFill>
              </a:rPr>
              <a:t>4</a:t>
            </a:fld>
            <a:endParaRPr sz="1300">
              <a:solidFill>
                <a:srgbClr val="FFFFFF"/>
              </a:solidFill>
            </a:endParaRPr>
          </a:p>
        </p:txBody>
      </p:sp>
      <p:pic>
        <p:nvPicPr>
          <p:cNvPr id="5" name="Picture 4" descr="Screen Shot 2015-06-19 at 16.15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081" y="1245522"/>
            <a:ext cx="6584307" cy="5447630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3708399" y="2667000"/>
            <a:ext cx="5842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444067" y="2667000"/>
            <a:ext cx="5842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871134" y="3564467"/>
            <a:ext cx="1904999" cy="8466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3014133" y="4157133"/>
            <a:ext cx="431800" cy="1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862667" y="4732867"/>
            <a:ext cx="414866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896534" y="5317067"/>
            <a:ext cx="1591733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879601" y="6053667"/>
            <a:ext cx="2133599" cy="8466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4123267" y="4157133"/>
            <a:ext cx="1397000" cy="8468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9326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/>
          </p:cNvSpPr>
          <p:nvPr>
            <p:ph type="title"/>
          </p:nvPr>
        </p:nvSpPr>
        <p:spPr>
          <a:xfrm>
            <a:off x="4579251" y="109499"/>
            <a:ext cx="3596238" cy="656985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4000" dirty="0">
                <a:solidFill>
                  <a:srgbClr val="FFFFFF"/>
                </a:solidFill>
              </a:rPr>
              <a:t>WP3 </a:t>
            </a:r>
            <a:r>
              <a:rPr lang="en-US" sz="4000" dirty="0" smtClean="0">
                <a:solidFill>
                  <a:srgbClr val="FFFFFF"/>
                </a:solidFill>
              </a:rPr>
              <a:t>Milestones and deliverables</a:t>
            </a:r>
            <a:endParaRPr sz="4000" dirty="0">
              <a:solidFill>
                <a:srgbClr val="FFFFFF"/>
              </a:solidFill>
            </a:endParaRPr>
          </a:p>
        </p:txBody>
      </p:sp>
      <p:sp>
        <p:nvSpPr>
          <p:cNvPr id="174" name="Shape 174"/>
          <p:cNvSpPr>
            <a:spLocks noGrp="1"/>
          </p:cNvSpPr>
          <p:nvPr>
            <p:ph type="sldNum" sz="quarter" idx="4294967295"/>
          </p:nvPr>
        </p:nvSpPr>
        <p:spPr>
          <a:xfrm>
            <a:off x="7950555" y="6517019"/>
            <a:ext cx="911050" cy="179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2973" tIns="41487" rIns="82973" bIns="41487"/>
          <a:lstStyle>
            <a:lvl1pPr>
              <a:tabLst>
                <a:tab pos="656880" algn="l"/>
              </a:tabLst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300">
                <a:solidFill>
                  <a:srgbClr val="FFFFFF"/>
                </a:solidFill>
              </a:rPr>
              <a:t>5</a:t>
            </a:fld>
            <a:endParaRPr sz="1300">
              <a:solidFill>
                <a:srgbClr val="FF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51434"/>
            <a:ext cx="9144000" cy="2736093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367151" y="1909963"/>
            <a:ext cx="802486" cy="490483"/>
          </a:xfrm>
          <a:prstGeom prst="ellipse">
            <a:avLst/>
          </a:prstGeom>
          <a:gradFill flip="none" rotWithShape="1">
            <a:gsLst>
              <a:gs pos="0">
                <a:schemeClr val="accent1">
                  <a:satMod val="103000"/>
                  <a:lumMod val="102000"/>
                  <a:tint val="94000"/>
                  <a:alpha val="0"/>
                </a:schemeClr>
              </a:gs>
              <a:gs pos="50000">
                <a:schemeClr val="accent1">
                  <a:satMod val="110000"/>
                  <a:lumMod val="100000"/>
                  <a:shade val="100000"/>
                  <a:alpha val="0"/>
                </a:schemeClr>
              </a:gs>
              <a:gs pos="100000">
                <a:schemeClr val="accent1">
                  <a:lumMod val="99000"/>
                  <a:satMod val="120000"/>
                  <a:shade val="78000"/>
                  <a:alpha val="0"/>
                </a:schemeClr>
              </a:gs>
            </a:gsLst>
            <a:lin ang="5400000" scaled="0"/>
            <a:tileRect/>
          </a:gradFill>
          <a:ln w="76200" cmpd="sng"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229481" y="1352558"/>
            <a:ext cx="346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 milestones for M21 achieved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901793" y="3450604"/>
            <a:ext cx="2391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8000"/>
                </a:solidFill>
              </a:rPr>
              <a:t>achieved</a:t>
            </a:r>
            <a:endParaRPr lang="en-US" sz="2800" dirty="0">
              <a:solidFill>
                <a:srgbClr val="008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378537" y="2455331"/>
            <a:ext cx="802486" cy="1143877"/>
          </a:xfrm>
          <a:prstGeom prst="ellipse">
            <a:avLst/>
          </a:prstGeom>
          <a:gradFill flip="none" rotWithShape="1">
            <a:gsLst>
              <a:gs pos="0">
                <a:schemeClr val="accent1">
                  <a:satMod val="103000"/>
                  <a:lumMod val="102000"/>
                  <a:tint val="94000"/>
                  <a:alpha val="0"/>
                </a:schemeClr>
              </a:gs>
              <a:gs pos="50000">
                <a:schemeClr val="accent1">
                  <a:satMod val="110000"/>
                  <a:lumMod val="100000"/>
                  <a:shade val="100000"/>
                  <a:alpha val="0"/>
                </a:schemeClr>
              </a:gs>
              <a:gs pos="100000">
                <a:schemeClr val="accent1">
                  <a:lumMod val="99000"/>
                  <a:satMod val="120000"/>
                  <a:shade val="78000"/>
                  <a:alpha val="0"/>
                </a:schemeClr>
              </a:gs>
            </a:gsLst>
            <a:lin ang="5400000" scaled="0"/>
            <a:tileRect/>
          </a:gradFill>
          <a:ln w="762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071126" y="1621804"/>
            <a:ext cx="1526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3"/>
                </a:solidFill>
              </a:rPr>
              <a:t>achieved</a:t>
            </a:r>
            <a:endParaRPr lang="en-US" sz="2800" dirty="0">
              <a:solidFill>
                <a:schemeClr val="accent3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03800"/>
            <a:ext cx="9144000" cy="1552973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8366914" y="4919131"/>
            <a:ext cx="675486" cy="1786469"/>
          </a:xfrm>
          <a:prstGeom prst="ellipse">
            <a:avLst/>
          </a:prstGeom>
          <a:gradFill flip="none" rotWithShape="1">
            <a:gsLst>
              <a:gs pos="0">
                <a:schemeClr val="accent1">
                  <a:satMod val="103000"/>
                  <a:lumMod val="102000"/>
                  <a:tint val="94000"/>
                  <a:alpha val="0"/>
                </a:schemeClr>
              </a:gs>
              <a:gs pos="50000">
                <a:schemeClr val="accent1">
                  <a:satMod val="110000"/>
                  <a:lumMod val="100000"/>
                  <a:shade val="100000"/>
                  <a:alpha val="0"/>
                </a:schemeClr>
              </a:gs>
              <a:gs pos="100000">
                <a:schemeClr val="accent1">
                  <a:lumMod val="99000"/>
                  <a:satMod val="120000"/>
                  <a:shade val="78000"/>
                  <a:alpha val="0"/>
                </a:schemeClr>
              </a:gs>
            </a:gsLst>
            <a:lin ang="5400000" scaled="0"/>
            <a:tileRect/>
          </a:gradFill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51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/>
              <a:t> </a:t>
            </a:r>
            <a:r>
              <a:rPr lang="en-US" dirty="0" smtClean="0"/>
              <a:t>Annual Meeting WP3 session</a:t>
            </a:r>
            <a:endParaRPr lang="en-US" dirty="0"/>
          </a:p>
        </p:txBody>
      </p:sp>
      <p:pic>
        <p:nvPicPr>
          <p:cNvPr id="14" name="Picture 13" descr="Screen Shot 2017-04-04 at 16.41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3" y="1197234"/>
            <a:ext cx="4564512" cy="4168774"/>
          </a:xfrm>
          <a:prstGeom prst="rect">
            <a:avLst/>
          </a:prstGeom>
        </p:spPr>
      </p:pic>
      <p:pic>
        <p:nvPicPr>
          <p:cNvPr id="15" name="Picture 14" descr="Screen Shot 2017-04-04 at 16.41.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375" y="2132735"/>
            <a:ext cx="4495625" cy="404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432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289ACC0-2CDE-5443-B4C3-B2A61F5581FC}" type="slidenum">
              <a:rPr lang="en-US"/>
              <a:pPr/>
              <a:t>7</a:t>
            </a:fld>
            <a:endParaRPr lang="en-US"/>
          </a:p>
        </p:txBody>
      </p:sp>
      <p:sp>
        <p:nvSpPr>
          <p:cNvPr id="133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0960" y="109451"/>
            <a:ext cx="6863040" cy="656709"/>
          </a:xfrm>
          <a:ln/>
        </p:spPr>
        <p:txBody>
          <a:bodyPr tIns="25595"/>
          <a:lstStyle/>
          <a:p>
            <a:pPr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US" dirty="0" smtClean="0"/>
              <a:t>DD4hep - goals</a:t>
            </a:r>
            <a:endParaRPr lang="en-US" dirty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050240" y="380019"/>
            <a:ext cx="1091520" cy="4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63227" tIns="179222" rIns="81615" bIns="40807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defTabSz="41459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800" dirty="0" err="1" smtClean="0">
                <a:solidFill>
                  <a:srgbClr val="FFFFFF"/>
                </a:solidFill>
              </a:rPr>
              <a:t>M.Frank</a:t>
            </a: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3" name="Picture 2" descr="Screen Shot 2017-04-04 at 14.40.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9628"/>
            <a:ext cx="5830101" cy="3349658"/>
          </a:xfrm>
          <a:prstGeom prst="rect">
            <a:avLst/>
          </a:prstGeom>
        </p:spPr>
      </p:pic>
      <p:pic>
        <p:nvPicPr>
          <p:cNvPr id="6" name="Picture 5" descr="Screen Shot 2017-04-04 at 16.56.1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465" y="3402067"/>
            <a:ext cx="2905571" cy="28917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39078" y="4547429"/>
            <a:ext cx="2585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core modules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78265" y="5765810"/>
            <a:ext cx="3923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simulation using Geant4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37893" y="4942952"/>
            <a:ext cx="3923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c</a:t>
            </a:r>
            <a:r>
              <a:rPr lang="en-US" sz="2400" dirty="0" smtClean="0">
                <a:solidFill>
                  <a:srgbClr val="FF0000"/>
                </a:solidFill>
              </a:rPr>
              <a:t>urrent main development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3878156" y="3867016"/>
            <a:ext cx="3163759" cy="952579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>
            <a:stCxn id="13" idx="3"/>
          </p:cNvCxnSpPr>
          <p:nvPr/>
        </p:nvCxnSpPr>
        <p:spPr bwMode="auto">
          <a:xfrm flipV="1">
            <a:off x="5601780" y="5454647"/>
            <a:ext cx="1349417" cy="541996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>
            <a:stCxn id="14" idx="3"/>
          </p:cNvCxnSpPr>
          <p:nvPr/>
        </p:nvCxnSpPr>
        <p:spPr bwMode="auto">
          <a:xfrm flipV="1">
            <a:off x="5561408" y="4762894"/>
            <a:ext cx="2228923" cy="410891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>
            <a:stCxn id="14" idx="3"/>
          </p:cNvCxnSpPr>
          <p:nvPr/>
        </p:nvCxnSpPr>
        <p:spPr bwMode="auto">
          <a:xfrm>
            <a:off x="5561408" y="5173785"/>
            <a:ext cx="2421697" cy="133439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13315" name="Picture 13314" descr="Screen Shot 2017-04-05 at 10.13.3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692" y="1065981"/>
            <a:ext cx="3673308" cy="2109282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 bwMode="auto">
          <a:xfrm flipV="1">
            <a:off x="1700696" y="1225082"/>
            <a:ext cx="2692732" cy="11788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1592920" y="1645478"/>
            <a:ext cx="2691950" cy="10597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 flipV="1">
            <a:off x="3335130" y="2970696"/>
            <a:ext cx="2153479" cy="1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>
            <a:off x="936486" y="3597968"/>
            <a:ext cx="3856384" cy="13249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3622362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289ACC0-2CDE-5443-B4C3-B2A61F5581FC}" type="slidenum">
              <a:rPr lang="en-US"/>
              <a:pPr/>
              <a:t>8</a:t>
            </a:fld>
            <a:endParaRPr lang="en-US"/>
          </a:p>
        </p:txBody>
      </p:sp>
      <p:sp>
        <p:nvSpPr>
          <p:cNvPr id="133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0960" y="109451"/>
            <a:ext cx="6863040" cy="656709"/>
          </a:xfrm>
          <a:ln/>
        </p:spPr>
        <p:txBody>
          <a:bodyPr tIns="25595"/>
          <a:lstStyle/>
          <a:p>
            <a:pPr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US" dirty="0" smtClean="0"/>
              <a:t>DD4hep/</a:t>
            </a:r>
            <a:r>
              <a:rPr lang="en-US" dirty="0" err="1" smtClean="0"/>
              <a:t>DDCond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050240" y="368679"/>
            <a:ext cx="1091520" cy="4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63227" tIns="179222" rIns="81615" bIns="40807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defTabSz="41459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800" dirty="0" err="1" smtClean="0">
                <a:solidFill>
                  <a:srgbClr val="FFFFFF"/>
                </a:solidFill>
              </a:rPr>
              <a:t>M.Frank</a:t>
            </a: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5" name="Picture 4" descr="Screen Shot 2017-04-05 at 09.42.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36" y="875085"/>
            <a:ext cx="6368129" cy="4103274"/>
          </a:xfrm>
          <a:prstGeom prst="rect">
            <a:avLst/>
          </a:prstGeom>
        </p:spPr>
      </p:pic>
      <p:pic>
        <p:nvPicPr>
          <p:cNvPr id="9" name="Picture 8" descr="Screen Shot 2017-04-05 at 09.43.2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880" y="4161862"/>
            <a:ext cx="4286120" cy="22425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 bwMode="auto">
          <a:xfrm flipV="1">
            <a:off x="3061702" y="2925778"/>
            <a:ext cx="3209117" cy="1134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 flipV="1">
            <a:off x="458570" y="1871137"/>
            <a:ext cx="5574117" cy="16319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5676407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/>
              <a:t>F. </a:t>
            </a:r>
            <a:r>
              <a:rPr lang="en-US" dirty="0" err="1"/>
              <a:t>Gaede,W</a:t>
            </a:r>
            <a:r>
              <a:rPr lang="en-US" dirty="0"/>
              <a:t>. </a:t>
            </a:r>
            <a:r>
              <a:rPr lang="en-US" dirty="0" smtClean="0"/>
              <a:t>Pokorski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289ACC0-2CDE-5443-B4C3-B2A61F5581FC}" type="slidenum">
              <a:rPr lang="en-US"/>
              <a:pPr/>
              <a:t>9</a:t>
            </a:fld>
            <a:endParaRPr lang="en-US"/>
          </a:p>
        </p:txBody>
      </p:sp>
      <p:sp>
        <p:nvSpPr>
          <p:cNvPr id="133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0960" y="109451"/>
            <a:ext cx="6863040" cy="656709"/>
          </a:xfrm>
          <a:ln/>
        </p:spPr>
        <p:txBody>
          <a:bodyPr tIns="25595"/>
          <a:lstStyle/>
          <a:p>
            <a:pPr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US" dirty="0" smtClean="0"/>
              <a:t>DD4hep/</a:t>
            </a:r>
            <a:r>
              <a:rPr lang="en-US" dirty="0" err="1" smtClean="0"/>
              <a:t>DDCond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050240" y="368679"/>
            <a:ext cx="1091520" cy="4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63227" tIns="179222" rIns="81615" bIns="40807"/>
          <a:lstStyle>
            <a:lvl1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defTabSz="414597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sz="1800" dirty="0" err="1" smtClean="0">
                <a:solidFill>
                  <a:srgbClr val="FFFFFF"/>
                </a:solidFill>
              </a:rPr>
              <a:t>M.Frank</a:t>
            </a: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2" name="Picture 1" descr="Screen Shot 2017-04-05 at 09.45.5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9898"/>
            <a:ext cx="4688104" cy="3356705"/>
          </a:xfrm>
          <a:prstGeom prst="rect">
            <a:avLst/>
          </a:prstGeom>
        </p:spPr>
      </p:pic>
      <p:pic>
        <p:nvPicPr>
          <p:cNvPr id="3" name="Picture 2" descr="Screen Shot 2017-04-05 at 09.51.3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200" y="950365"/>
            <a:ext cx="4724800" cy="3290878"/>
          </a:xfrm>
          <a:prstGeom prst="rect">
            <a:avLst/>
          </a:prstGeom>
        </p:spPr>
      </p:pic>
      <p:pic>
        <p:nvPicPr>
          <p:cNvPr id="4" name="Picture 3" descr="Screen Shot 2017-04-05 at 09.54.5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230" y="4329444"/>
            <a:ext cx="5438826" cy="2188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66279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MS Gothic"/>
      </a:majorFont>
      <a:minorFont>
        <a:latin typeface="Arial"/>
        <a:ea typeface="ＭＳ Ｐゴシック"/>
        <a:cs typeface="MS 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MS Gothic"/>
      </a:majorFont>
      <a:minorFont>
        <a:latin typeface="Arial"/>
        <a:ea typeface="ＭＳ Ｐゴシック"/>
        <a:cs typeface="MS 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19233</TotalTime>
  <Words>1054</Words>
  <Application>Microsoft Macintosh PowerPoint</Application>
  <PresentationFormat>On-screen Show (4:3)</PresentationFormat>
  <Paragraphs>201</Paragraphs>
  <Slides>25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Office Theme</vt:lpstr>
      <vt:lpstr>1_Office Theme</vt:lpstr>
      <vt:lpstr>2_Office Theme</vt:lpstr>
      <vt:lpstr>Advanced Software (WP3) summary </vt:lpstr>
      <vt:lpstr>Content</vt:lpstr>
      <vt:lpstr>WP3 Overview</vt:lpstr>
      <vt:lpstr>WP3 Overview</vt:lpstr>
      <vt:lpstr>WP3 Milestones and deliverables</vt:lpstr>
      <vt:lpstr>2nd Annual Meeting WP3 session</vt:lpstr>
      <vt:lpstr>DD4hep - goals</vt:lpstr>
      <vt:lpstr>DD4hep/DDCond </vt:lpstr>
      <vt:lpstr>DD4hep/DDCond </vt:lpstr>
      <vt:lpstr>DD4hep/DDAlign</vt:lpstr>
      <vt:lpstr>DD4hep/DDG4</vt:lpstr>
      <vt:lpstr>Usolids/VecGeom</vt:lpstr>
      <vt:lpstr>USolids/VecGeom MS 39 achieved </vt:lpstr>
      <vt:lpstr>USolids/VecGeom MS 42 achieved  </vt:lpstr>
      <vt:lpstr>Alignment  toolkit</vt:lpstr>
      <vt:lpstr>Alignment MS40 achieved </vt:lpstr>
      <vt:lpstr>EDM Toolkit</vt:lpstr>
      <vt:lpstr>EDM Toolkit status</vt:lpstr>
      <vt:lpstr>Framework Extensions                 </vt:lpstr>
      <vt:lpstr>Framework Extensions                 </vt:lpstr>
      <vt:lpstr>Advanced tracking tools</vt:lpstr>
      <vt:lpstr>Advanced tracking tools</vt:lpstr>
      <vt:lpstr>Advanced PFA</vt:lpstr>
      <vt:lpstr>Advanced PFA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Witold Pokorski</cp:lastModifiedBy>
  <cp:revision>618</cp:revision>
  <dcterms:created xsi:type="dcterms:W3CDTF">2015-04-17T13:06:14Z</dcterms:created>
  <dcterms:modified xsi:type="dcterms:W3CDTF">2017-04-07T08:06:21Z</dcterms:modified>
</cp:coreProperties>
</file>