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wdp" ContentType="image/vnd.ms-photo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9" r:id="rId2"/>
    <p:sldId id="285" r:id="rId3"/>
    <p:sldId id="284" r:id="rId4"/>
    <p:sldId id="265" r:id="rId5"/>
    <p:sldId id="262" r:id="rId6"/>
    <p:sldId id="287" r:id="rId7"/>
    <p:sldId id="344" r:id="rId8"/>
    <p:sldId id="322" r:id="rId9"/>
    <p:sldId id="295" r:id="rId10"/>
    <p:sldId id="323" r:id="rId11"/>
    <p:sldId id="325" r:id="rId12"/>
    <p:sldId id="326" r:id="rId13"/>
    <p:sldId id="327" r:id="rId14"/>
    <p:sldId id="343" r:id="rId15"/>
    <p:sldId id="341" r:id="rId16"/>
    <p:sldId id="324" r:id="rId17"/>
    <p:sldId id="338" r:id="rId18"/>
    <p:sldId id="342" r:id="rId19"/>
    <p:sldId id="328" r:id="rId20"/>
    <p:sldId id="345" r:id="rId21"/>
    <p:sldId id="330" r:id="rId22"/>
    <p:sldId id="331" r:id="rId23"/>
    <p:sldId id="332" r:id="rId24"/>
    <p:sldId id="336" r:id="rId25"/>
    <p:sldId id="337" r:id="rId26"/>
    <p:sldId id="333" r:id="rId27"/>
    <p:sldId id="335" r:id="rId28"/>
    <p:sldId id="340" r:id="rId29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274AD067-A8AF-1F4A-A568-268192CBFA55}">
          <p14:sldIdLst>
            <p14:sldId id="259"/>
            <p14:sldId id="285"/>
            <p14:sldId id="284"/>
            <p14:sldId id="265"/>
            <p14:sldId id="262"/>
            <p14:sldId id="287"/>
            <p14:sldId id="344"/>
            <p14:sldId id="322"/>
            <p14:sldId id="295"/>
            <p14:sldId id="323"/>
            <p14:sldId id="325"/>
            <p14:sldId id="326"/>
            <p14:sldId id="327"/>
            <p14:sldId id="343"/>
            <p14:sldId id="341"/>
            <p14:sldId id="324"/>
            <p14:sldId id="338"/>
            <p14:sldId id="342"/>
            <p14:sldId id="328"/>
            <p14:sldId id="345"/>
            <p14:sldId id="330"/>
            <p14:sldId id="331"/>
            <p14:sldId id="332"/>
            <p14:sldId id="336"/>
            <p14:sldId id="337"/>
            <p14:sldId id="333"/>
            <p14:sldId id="335"/>
            <p14:sldId id="34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as.p@web.de" initials="e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0"/>
    <a:srgbClr val="0144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0A1B5D5-9B99-4C35-A422-299274C87663}" styleName="Mittlere Formatvorlage 1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25" autoAdjust="0"/>
    <p:restoredTop sz="91433"/>
  </p:normalViewPr>
  <p:slideViewPr>
    <p:cSldViewPr>
      <p:cViewPr varScale="1">
        <p:scale>
          <a:sx n="92" d="100"/>
          <a:sy n="92" d="100"/>
        </p:scale>
        <p:origin x="608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106" d="100"/>
          <a:sy n="106" d="100"/>
        </p:scale>
        <p:origin x="4120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commentAuthors" Target="commentAuthor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4" Type="http://schemas.openxmlformats.org/officeDocument/2006/relationships/image" Target="../media/image50.emf"/><Relationship Id="rId5" Type="http://schemas.openxmlformats.org/officeDocument/2006/relationships/image" Target="../media/image51.emf"/><Relationship Id="rId1" Type="http://schemas.openxmlformats.org/officeDocument/2006/relationships/image" Target="../media/image47.emf"/><Relationship Id="rId2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5FBDE5-6A55-E64B-9301-3BEDA35AE535}" type="datetimeFigureOut">
              <a:rPr lang="en-US" smtClean="0"/>
              <a:t>4/6/17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00CCE6-50BA-3F42-B982-14D45BCA568E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5161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/>
              <a:t>Textmasterformate durch Klicken bearbeiten</a:t>
            </a:r>
          </a:p>
          <a:p>
            <a:pPr lvl="1"/>
            <a:r>
              <a:rPr lang="de-AT"/>
              <a:t>Zweite Ebene</a:t>
            </a:r>
          </a:p>
          <a:p>
            <a:pPr lvl="2"/>
            <a:r>
              <a:rPr lang="de-AT"/>
              <a:t>Dritte Ebene</a:t>
            </a:r>
          </a:p>
          <a:p>
            <a:pPr lvl="3"/>
            <a:r>
              <a:rPr lang="de-AT"/>
              <a:t>Vierte Ebene</a:t>
            </a:r>
          </a:p>
          <a:p>
            <a:pPr lvl="4"/>
            <a:r>
              <a:rPr lang="de-AT"/>
              <a:t>Fünfte Ebene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AECD22E-80B3-7A46-8324-4925B6A66493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0859081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CD22E-80B3-7A46-8324-4925B6A66493}" type="slidenum">
              <a:rPr lang="de-AT" smtClean="0"/>
              <a:pPr/>
              <a:t>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00454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7A0D0-32CF-47AB-859F-DD651ED60112}" type="slidenum">
              <a:rPr lang="de-AT" altLang="de-DE" smtClean="0"/>
              <a:pPr/>
              <a:t>11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571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7A0D0-32CF-47AB-859F-DD651ED60112}" type="slidenum">
              <a:rPr lang="de-AT" altLang="de-DE" smtClean="0"/>
              <a:pPr/>
              <a:t>12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2005158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7A0D0-32CF-47AB-859F-DD651ED60112}" type="slidenum">
              <a:rPr lang="de-AT" altLang="de-DE" smtClean="0"/>
              <a:pPr/>
              <a:t>13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57547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baseline="0" dirty="0" smtClean="0">
              <a:latin typeface="Times" pitchFamily="1" charset="0"/>
              <a:ea typeface="Times New Roman" pitchFamily="1" charset="0"/>
              <a:cs typeface="Times New Roman" pitchFamily="1" charset="0"/>
            </a:endParaRP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8C096C-FF9F-F14D-A4E0-C378D4CAA6B5}" type="slidenum">
              <a:rPr lang="en-US" smtClean="0"/>
              <a:pPr/>
              <a:t>17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54297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CD22E-80B3-7A46-8324-4925B6A66493}" type="slidenum">
              <a:rPr lang="de-AT" smtClean="0"/>
              <a:pPr/>
              <a:t>18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92806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7A0D0-32CF-47AB-859F-DD651ED60112}" type="slidenum">
              <a:rPr lang="de-AT" altLang="de-DE" smtClean="0"/>
              <a:pPr/>
              <a:t>19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8303823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E1DDD-8355-4FAB-9ACF-90AEAC6D4B36}" type="slidenum">
              <a:rPr lang="de-AT" altLang="en-US" smtClean="0"/>
              <a:pPr/>
              <a:t>25</a:t>
            </a:fld>
            <a:endParaRPr lang="de-AT" altLang="en-US"/>
          </a:p>
        </p:txBody>
      </p:sp>
    </p:spTree>
    <p:extLst>
      <p:ext uri="{BB962C8B-B14F-4D97-AF65-F5344CB8AC3E}">
        <p14:creationId xmlns:p14="http://schemas.microsoft.com/office/powerpoint/2010/main" val="1981519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6189663"/>
            <a:ext cx="4608512" cy="407987"/>
          </a:xfrm>
        </p:spPr>
        <p:txBody>
          <a:bodyPr anchor="ctr"/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Conference on Nose-Picking</a:t>
            </a:r>
            <a:endParaRPr lang="de-AT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5689600" y="6215063"/>
            <a:ext cx="2770188" cy="333375"/>
          </a:xfrm>
        </p:spPr>
        <p:txBody>
          <a:bodyPr anchor="t"/>
          <a:lstStyle>
            <a:lvl1pPr algn="r">
              <a:defRPr sz="16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124075" y="5613400"/>
            <a:ext cx="4895850" cy="477838"/>
          </a:xfrm>
        </p:spPr>
        <p:txBody>
          <a:bodyPr anchor="t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4316413"/>
            <a:ext cx="7773988" cy="122396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de-AT" noProof="0" smtClean="0"/>
              <a:t>Title of my presentation</a:t>
            </a:r>
          </a:p>
        </p:txBody>
      </p:sp>
      <p:pic>
        <p:nvPicPr>
          <p:cNvPr id="8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4319464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4536" y="0"/>
            <a:ext cx="4319464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87" y="0"/>
            <a:ext cx="6552728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Bild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751" y="25908"/>
            <a:ext cx="832097" cy="720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34CF62-B52D-AD4E-B253-31271E92D83F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0749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836613"/>
            <a:ext cx="2058988" cy="55451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613"/>
            <a:ext cx="6029325" cy="55451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E03160F-5324-3341-A1EE-B61D86A58029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4632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54E6196-65B6-AE43-85DF-96FD4C8FE68F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6931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D21B784-6FBD-D74A-9606-E924AE328C4E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22859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752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B78E8DA-3280-704F-8A01-AA46A71060FB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4102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2938E8A-2602-554D-BB79-ACAD9A7B5FEF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6401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BFDEB2-BFCB-A345-A925-9324BAA13C14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0243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F899483-05FE-234B-ABDB-4EDD325FE8E3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34139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5CF7DE-0C18-604B-8B06-D7F7DFEF35D1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9573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35FDE9-3BCB-5642-A58C-46D153C95287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960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4319464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4536" y="0"/>
            <a:ext cx="4319464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LOGO_top-banner_en"/>
          <p:cNvPicPr>
            <a:picLocks noChangeAspect="1" noChangeArrowheads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6552728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836613"/>
            <a:ext cx="8229600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Titelmasterformat durch Klicken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/>
              <a:t>Textmasterformate durch Klicken bearbeiten</a:t>
            </a:r>
          </a:p>
          <a:p>
            <a:pPr lvl="1"/>
            <a:r>
              <a:rPr lang="de-AT" dirty="0"/>
              <a:t>Zweite Ebene</a:t>
            </a:r>
          </a:p>
          <a:p>
            <a:pPr lvl="2"/>
            <a:r>
              <a:rPr lang="de-AT" dirty="0"/>
              <a:t>Dritte Ebene</a:t>
            </a:r>
          </a:p>
          <a:p>
            <a:pPr lvl="3"/>
            <a:r>
              <a:rPr lang="de-AT" dirty="0"/>
              <a:t>Vierte Ebene</a:t>
            </a:r>
          </a:p>
          <a:p>
            <a:pPr lvl="4"/>
            <a:r>
              <a:rPr lang="de-AT" dirty="0"/>
              <a:t>Fünfte Ebene</a:t>
            </a:r>
          </a:p>
        </p:txBody>
      </p:sp>
      <p:sp>
        <p:nvSpPr>
          <p:cNvPr id="1034" name="Line 10"/>
          <p:cNvSpPr>
            <a:spLocks noChangeShapeType="1"/>
          </p:cNvSpPr>
          <p:nvPr userDrawn="1"/>
        </p:nvSpPr>
        <p:spPr bwMode="auto">
          <a:xfrm>
            <a:off x="0" y="6597650"/>
            <a:ext cx="9144000" cy="0"/>
          </a:xfrm>
          <a:prstGeom prst="line">
            <a:avLst/>
          </a:prstGeom>
          <a:noFill/>
          <a:ln w="25400">
            <a:solidFill>
              <a:srgbClr val="0061A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61A0"/>
                </a:solidFill>
              </a:defRPr>
            </a:lvl1pPr>
          </a:lstStyle>
          <a:p>
            <a:fld id="{90295924-777E-0D4A-902E-C884438486C3}" type="slidenum">
              <a:rPr lang="de-AT"/>
              <a:pPr/>
              <a:t>‹Nr.›</a:t>
            </a:fld>
            <a:endParaRPr lang="de-AT"/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051050" y="6597650"/>
            <a:ext cx="4824413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18351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61A0"/>
                </a:solidFill>
              </a:defRPr>
            </a:lvl1pPr>
          </a:lstStyle>
          <a:p>
            <a:r>
              <a:rPr lang="de-AT" smtClean="0"/>
              <a:t>06.04.17</a:t>
            </a:r>
            <a:endParaRPr lang="de-AT"/>
          </a:p>
        </p:txBody>
      </p:sp>
      <p:pic>
        <p:nvPicPr>
          <p:cNvPr id="5" name="Bild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751" y="25908"/>
            <a:ext cx="832097" cy="7208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61A0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000">
          <a:solidFill>
            <a:srgbClr val="0061A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600">
          <a:solidFill>
            <a:srgbClr val="0061A0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>
          <a:solidFill>
            <a:srgbClr val="0061A0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61A0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61A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5" Type="http://schemas.openxmlformats.org/officeDocument/2006/relationships/image" Target="../media/image3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4" Type="http://schemas.openxmlformats.org/officeDocument/2006/relationships/image" Target="../media/image45.tiff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5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47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48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49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5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7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Relationship Id="rId3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7.png"/><Relationship Id="rId3" Type="http://schemas.openxmlformats.org/officeDocument/2006/relationships/image" Target="../media/image6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gif"/><Relationship Id="rId5" Type="http://schemas.openxmlformats.org/officeDocument/2006/relationships/image" Target="../media/image10.gif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jpg"/><Relationship Id="rId10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Relationship Id="rId3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png"/><Relationship Id="rId5" Type="http://schemas.microsoft.com/office/2007/relationships/hdphoto" Target="../media/hdphoto1.wdp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12" y="764704"/>
            <a:ext cx="9157712" cy="609329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5877272"/>
            <a:ext cx="9144000" cy="1008112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266308" y="6525344"/>
            <a:ext cx="2770188" cy="333375"/>
          </a:xfrm>
        </p:spPr>
        <p:txBody>
          <a:bodyPr/>
          <a:lstStyle/>
          <a:p>
            <a:r>
              <a:rPr lang="de-AT" smtClean="0">
                <a:solidFill>
                  <a:srgbClr val="FFFFFF"/>
                </a:solidFill>
              </a:rPr>
              <a:t>06.04.17</a:t>
            </a:r>
            <a:endParaRPr lang="de-AT" dirty="0">
              <a:solidFill>
                <a:srgbClr val="FFFFFF"/>
              </a:solidFill>
            </a:endParaRP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79512" y="6453336"/>
            <a:ext cx="4608512" cy="407987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2</a:t>
            </a:r>
            <a:r>
              <a:rPr lang="en-US" baseline="30000" dirty="0" smtClean="0">
                <a:solidFill>
                  <a:srgbClr val="FFFFFF"/>
                </a:solidFill>
              </a:rPr>
              <a:t>st</a:t>
            </a:r>
            <a:r>
              <a:rPr lang="en-US" dirty="0" smtClean="0">
                <a:solidFill>
                  <a:srgbClr val="FFFFFF"/>
                </a:solidFill>
              </a:rPr>
              <a:t> annual meeting AIDA-2020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764704"/>
            <a:ext cx="9144000" cy="1512168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006" y="764558"/>
            <a:ext cx="7773988" cy="1440306"/>
          </a:xfrm>
        </p:spPr>
        <p:txBody>
          <a:bodyPr>
            <a:normAutofit fontScale="90000"/>
          </a:bodyPr>
          <a:lstStyle/>
          <a:p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Task 2.5 Pre-</a:t>
            </a:r>
            <a:r>
              <a:rPr lang="en-US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industrialisation</a:t>
            </a:r>
            <a:r>
              <a:rPr lang="en-US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of large area silicon detectors </a:t>
            </a:r>
            <a:r>
              <a:rPr lang="en-US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/>
            </a:r>
            <a:br>
              <a:rPr lang="en-US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</a:br>
            <a:r>
              <a:rPr lang="en-US" sz="2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(</a:t>
            </a:r>
            <a:r>
              <a:rPr lang="en-US" sz="2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OEAW, CNRS-LLR, KIT, </a:t>
            </a:r>
            <a:r>
              <a:rPr lang="en-US" sz="270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UNILIV</a:t>
            </a:r>
            <a:r>
              <a:rPr lang="en-US" sz="2700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, </a:t>
            </a:r>
            <a:r>
              <a:rPr lang="en-US" sz="2700" spc="50" dirty="0" err="1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UniFreiburg</a:t>
            </a:r>
            <a:r>
              <a:rPr lang="en-US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) </a:t>
            </a:r>
            <a:endParaRPr lang="en-US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124075" y="5975498"/>
            <a:ext cx="4895850" cy="477838"/>
          </a:xfrm>
        </p:spPr>
        <p:txBody>
          <a:bodyPr/>
          <a:lstStyle/>
          <a:p>
            <a:r>
              <a:rPr lang="de-AT" smtClean="0">
                <a:solidFill>
                  <a:schemeClr val="bg1"/>
                </a:solidFill>
              </a:rPr>
              <a:t>Thomas Bergauer</a:t>
            </a:r>
            <a:endParaRPr lang="de-AT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sensors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8E8DA-3280-704F-8A01-AA46A71060FB}" type="slidenum">
              <a:rPr lang="de-AT" smtClean="0"/>
              <a:pPr/>
              <a:t>10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sp>
        <p:nvSpPr>
          <p:cNvPr id="2" name="Textfeld 1"/>
          <p:cNvSpPr txBox="1"/>
          <p:nvPr/>
        </p:nvSpPr>
        <p:spPr>
          <a:xfrm>
            <a:off x="899592" y="5229200"/>
            <a:ext cx="5173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”CMS” should read KIT and HEPHY-ÖAW</a:t>
            </a:r>
          </a:p>
          <a:p>
            <a:r>
              <a:rPr lang="en-US" dirty="0" smtClean="0"/>
              <a:t>“ATLAS” should read “Freiburg” and “</a:t>
            </a:r>
            <a:r>
              <a:rPr lang="en-US" dirty="0" err="1" smtClean="0"/>
              <a:t>Uliverpool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61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</a:t>
            </a:r>
            <a:endParaRPr lang="de-AT" altLang="de-DE" sz="1400" dirty="0" smtClean="0"/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06.04.17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7" y="784008"/>
            <a:ext cx="9136443" cy="576262"/>
          </a:xfrm>
        </p:spPr>
        <p:txBody>
          <a:bodyPr/>
          <a:lstStyle/>
          <a:p>
            <a:pPr eaLnBrk="1" hangingPunct="1"/>
            <a:r>
              <a:rPr lang="en-US" altLang="de-DE" sz="2800" dirty="0" smtClean="0">
                <a:solidFill>
                  <a:srgbClr val="01446F"/>
                </a:solidFill>
              </a:rPr>
              <a:t>Specifications and Wafer Layout</a:t>
            </a:r>
          </a:p>
        </p:txBody>
      </p:sp>
      <p:sp>
        <p:nvSpPr>
          <p:cNvPr id="11" name="Textfeld 3"/>
          <p:cNvSpPr txBox="1">
            <a:spLocks noChangeArrowheads="1"/>
          </p:cNvSpPr>
          <p:nvPr/>
        </p:nvSpPr>
        <p:spPr bwMode="auto">
          <a:xfrm>
            <a:off x="7558" y="1389236"/>
            <a:ext cx="6468652" cy="5424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77500" lnSpcReduction="20000"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0061A0"/>
                </a:solidFill>
              </a:rPr>
              <a:t>Specifications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High resistive float-zone p-type base material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Resistivity of 7 </a:t>
            </a:r>
            <a:r>
              <a:rPr lang="en-US" altLang="en-US" sz="2200" dirty="0" err="1" smtClean="0">
                <a:solidFill>
                  <a:srgbClr val="0061A0"/>
                </a:solidFill>
              </a:rPr>
              <a:t>kΩ</a:t>
            </a:r>
            <a:r>
              <a:rPr lang="en-US" altLang="en-US" sz="2200" dirty="0" smtClean="0">
                <a:solidFill>
                  <a:srgbClr val="0061A0"/>
                </a:solidFill>
              </a:rPr>
              <a:t> cm 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200 </a:t>
            </a:r>
            <a:r>
              <a:rPr lang="en-US" altLang="en-US" sz="2200" dirty="0" err="1" smtClean="0">
                <a:solidFill>
                  <a:srgbClr val="0061A0"/>
                </a:solidFill>
              </a:rPr>
              <a:t>μm</a:t>
            </a:r>
            <a:r>
              <a:rPr lang="en-US" altLang="en-US" sz="2200" dirty="0" smtClean="0">
                <a:solidFill>
                  <a:srgbClr val="0061A0"/>
                </a:solidFill>
              </a:rPr>
              <a:t> physical and active thickness</a:t>
            </a:r>
            <a:br>
              <a:rPr lang="en-US" altLang="en-US" sz="2200" dirty="0" smtClean="0">
                <a:solidFill>
                  <a:srgbClr val="0061A0"/>
                </a:solidFill>
              </a:rPr>
            </a:br>
            <a:endParaRPr lang="en-US" altLang="en-US" sz="2200" dirty="0" smtClean="0">
              <a:solidFill>
                <a:srgbClr val="0061A0"/>
              </a:solidFill>
            </a:endParaRP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b="1" dirty="0" smtClean="0">
                <a:solidFill>
                  <a:srgbClr val="0061A0"/>
                </a:solidFill>
              </a:rPr>
              <a:t>Wafer Layout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Main sensor 2S long </a:t>
            </a:r>
            <a:r>
              <a:rPr lang="en-US" altLang="en-US" sz="2200" dirty="0" smtClean="0">
                <a:solidFill>
                  <a:srgbClr val="0061A0"/>
                </a:solidFill>
                <a:sym typeface="Wingdings"/>
              </a:rPr>
              <a:t> </a:t>
            </a:r>
            <a:r>
              <a:rPr lang="en-US" altLang="en-US" sz="2200" dirty="0" smtClean="0">
                <a:solidFill>
                  <a:srgbClr val="0061A0"/>
                </a:solidFill>
              </a:rPr>
              <a:t>elongated version of 2S for CMS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>
                <a:solidFill>
                  <a:srgbClr val="0061A0"/>
                </a:solidFill>
              </a:rPr>
              <a:t> ≅ </a:t>
            </a:r>
            <a:r>
              <a:rPr lang="en-US" altLang="en-US" sz="2200" dirty="0" smtClean="0">
                <a:solidFill>
                  <a:srgbClr val="0061A0"/>
                </a:solidFill>
              </a:rPr>
              <a:t>10 cm x 15 cm, strip length ≅ 7.5 cm, w/p ≅ 0.25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2032 strips segmented into two parts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8 different baby sensors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Irradiations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P-stop geometry studies, etc.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Test structures 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Diodes, MOS, GCD, dielectric breakdown, etc. 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“HGC-shaped” test diode </a:t>
            </a: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altLang="en-US" sz="2200" dirty="0" smtClean="0">
              <a:solidFill>
                <a:srgbClr val="0061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36229" y="1298209"/>
            <a:ext cx="2096526" cy="2017906"/>
          </a:xfrm>
          <a:prstGeom prst="rect">
            <a:avLst/>
          </a:prstGeom>
        </p:spPr>
      </p:pic>
      <p:grpSp>
        <p:nvGrpSpPr>
          <p:cNvPr id="39" name="Gruppierung 14342"/>
          <p:cNvGrpSpPr/>
          <p:nvPr/>
        </p:nvGrpSpPr>
        <p:grpSpPr>
          <a:xfrm>
            <a:off x="6541349" y="3138908"/>
            <a:ext cx="2636213" cy="3374070"/>
            <a:chOff x="6298493" y="1073209"/>
            <a:chExt cx="3232084" cy="4668518"/>
          </a:xfrm>
        </p:grpSpPr>
        <p:pic>
          <p:nvPicPr>
            <p:cNvPr id="51" name="Bild 1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7152" y="1442541"/>
              <a:ext cx="2439361" cy="3890556"/>
            </a:xfrm>
            <a:prstGeom prst="rect">
              <a:avLst/>
            </a:prstGeom>
          </p:spPr>
        </p:pic>
        <p:sp>
          <p:nvSpPr>
            <p:cNvPr id="41" name="Textfeld 26"/>
            <p:cNvSpPr txBox="1"/>
            <p:nvPr/>
          </p:nvSpPr>
          <p:spPr>
            <a:xfrm>
              <a:off x="8782496" y="1073209"/>
              <a:ext cx="2880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mtClean="0"/>
                <a:t>1</a:t>
              </a:r>
              <a:endParaRPr lang="de-DE"/>
            </a:p>
          </p:txBody>
        </p:sp>
        <p:sp>
          <p:nvSpPr>
            <p:cNvPr id="43" name="Textfeld 35"/>
            <p:cNvSpPr txBox="1"/>
            <p:nvPr/>
          </p:nvSpPr>
          <p:spPr>
            <a:xfrm>
              <a:off x="6298493" y="5213896"/>
              <a:ext cx="857940" cy="511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1017</a:t>
              </a:r>
              <a:endParaRPr lang="de-DE" dirty="0"/>
            </a:p>
          </p:txBody>
        </p:sp>
        <p:sp>
          <p:nvSpPr>
            <p:cNvPr id="44" name="Textfeld 36"/>
            <p:cNvSpPr txBox="1"/>
            <p:nvPr/>
          </p:nvSpPr>
          <p:spPr>
            <a:xfrm>
              <a:off x="8492770" y="5230702"/>
              <a:ext cx="1037807" cy="511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2032</a:t>
              </a:r>
              <a:endParaRPr lang="de-DE" dirty="0"/>
            </a:p>
          </p:txBody>
        </p:sp>
        <p:cxnSp>
          <p:nvCxnSpPr>
            <p:cNvPr id="45" name="Gerade Verbindung mit Pfeil 14335"/>
            <p:cNvCxnSpPr/>
            <p:nvPr/>
          </p:nvCxnSpPr>
          <p:spPr>
            <a:xfrm>
              <a:off x="8492770" y="1521070"/>
              <a:ext cx="0" cy="370963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mit Pfeil 39"/>
            <p:cNvCxnSpPr/>
            <p:nvPr/>
          </p:nvCxnSpPr>
          <p:spPr>
            <a:xfrm>
              <a:off x="7733295" y="1521070"/>
              <a:ext cx="0" cy="1866748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feld 41"/>
            <p:cNvSpPr txBox="1"/>
            <p:nvPr/>
          </p:nvSpPr>
          <p:spPr>
            <a:xfrm>
              <a:off x="6517454" y="2413017"/>
              <a:ext cx="1409489" cy="511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mtClean="0"/>
                <a:t>7.56 cm</a:t>
              </a:r>
              <a:endParaRPr lang="de-DE" dirty="0"/>
            </a:p>
          </p:txBody>
        </p:sp>
        <p:sp>
          <p:nvSpPr>
            <p:cNvPr id="48" name="Textfeld 42"/>
            <p:cNvSpPr txBox="1"/>
            <p:nvPr/>
          </p:nvSpPr>
          <p:spPr>
            <a:xfrm>
              <a:off x="7156433" y="3703466"/>
              <a:ext cx="1690216" cy="511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15.12 cm</a:t>
              </a:r>
              <a:endParaRPr lang="de-DE" dirty="0"/>
            </a:p>
          </p:txBody>
        </p:sp>
        <p:cxnSp>
          <p:nvCxnSpPr>
            <p:cNvPr id="49" name="Gerade Verbindung mit Pfeil 43"/>
            <p:cNvCxnSpPr/>
            <p:nvPr/>
          </p:nvCxnSpPr>
          <p:spPr>
            <a:xfrm>
              <a:off x="6609803" y="4937886"/>
              <a:ext cx="2194058" cy="3282"/>
            </a:xfrm>
            <a:prstGeom prst="straightConnector1">
              <a:avLst/>
            </a:prstGeom>
            <a:ln w="254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feld 47"/>
            <p:cNvSpPr txBox="1"/>
            <p:nvPr/>
          </p:nvSpPr>
          <p:spPr>
            <a:xfrm>
              <a:off x="7160127" y="4444216"/>
              <a:ext cx="12366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smtClean="0"/>
                <a:t>9.13 cm</a:t>
              </a:r>
              <a:endParaRPr lang="de-DE" dirty="0"/>
            </a:p>
          </p:txBody>
        </p:sp>
      </p:grpSp>
      <p:sp>
        <p:nvSpPr>
          <p:cNvPr id="62" name="Textfeld 26"/>
          <p:cNvSpPr txBox="1"/>
          <p:nvPr/>
        </p:nvSpPr>
        <p:spPr>
          <a:xfrm>
            <a:off x="6499104" y="3140968"/>
            <a:ext cx="737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1016</a:t>
            </a:r>
            <a:endParaRPr lang="de-DE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11</a:t>
            </a:fld>
            <a:endParaRPr lang="de-AT" altLang="en-US"/>
          </a:p>
        </p:txBody>
      </p:sp>
      <p:sp>
        <p:nvSpPr>
          <p:cNvPr id="20" name="Rectangle 30"/>
          <p:cNvSpPr/>
          <p:nvPr/>
        </p:nvSpPr>
        <p:spPr>
          <a:xfrm>
            <a:off x="4501152" y="97493"/>
            <a:ext cx="30823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Tracker </a:t>
            </a:r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159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</a:t>
            </a:r>
            <a:endParaRPr lang="de-AT" altLang="de-DE" sz="1400" dirty="0" smtClean="0"/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06.04.17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84008"/>
            <a:ext cx="9144000" cy="576262"/>
          </a:xfrm>
        </p:spPr>
        <p:txBody>
          <a:bodyPr/>
          <a:lstStyle/>
          <a:p>
            <a:pPr eaLnBrk="1" hangingPunct="1"/>
            <a:r>
              <a:rPr lang="en-US" altLang="de-DE" sz="2800" dirty="0" smtClean="0">
                <a:solidFill>
                  <a:srgbClr val="01446F"/>
                </a:solidFill>
              </a:rPr>
              <a:t>Split Groups of 1</a:t>
            </a:r>
            <a:r>
              <a:rPr lang="en-US" altLang="de-DE" sz="2800" baseline="30000" dirty="0" smtClean="0">
                <a:solidFill>
                  <a:srgbClr val="01446F"/>
                </a:solidFill>
              </a:rPr>
              <a:t>st</a:t>
            </a:r>
            <a:r>
              <a:rPr lang="en-US" altLang="de-DE" sz="2800" dirty="0" smtClean="0">
                <a:solidFill>
                  <a:srgbClr val="01446F"/>
                </a:solidFill>
              </a:rPr>
              <a:t> batch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4211083" y="3429000"/>
          <a:ext cx="4839070" cy="2501325"/>
        </p:xfrm>
        <a:graphic>
          <a:graphicData uri="http://schemas.openxmlformats.org/drawingml/2006/table">
            <a:tbl>
              <a:tblPr/>
              <a:tblGrid>
                <a:gridCol w="1033384"/>
                <a:gridCol w="151193"/>
                <a:gridCol w="151193"/>
                <a:gridCol w="151193"/>
                <a:gridCol w="177054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  <a:gridCol w="151193"/>
              </a:tblGrid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PSpray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PSpray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A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PSpray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B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early A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early B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 early C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late A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late B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Pstop late C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Rpoly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A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Rpoly B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Rpoly C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Rpoly D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i-FI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18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6675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Rpoly E</a:t>
                      </a:r>
                    </a:p>
                  </a:txBody>
                  <a:tcPr marL="10403" marR="10403" marT="1040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 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23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24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s-I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0403" marR="10403" marT="1040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Textfeld 3"/>
          <p:cNvSpPr txBox="1">
            <a:spLocks noChangeArrowheads="1"/>
          </p:cNvSpPr>
          <p:nvPr/>
        </p:nvSpPr>
        <p:spPr bwMode="auto">
          <a:xfrm>
            <a:off x="7557" y="1533252"/>
            <a:ext cx="9136443" cy="1535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 fontScale="85000" lnSpcReduction="20000"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Infineon processed 25 wafers in total </a:t>
            </a:r>
            <a:endParaRPr lang="en-US" altLang="en-US" sz="2200" dirty="0">
              <a:solidFill>
                <a:srgbClr val="0061A0"/>
              </a:solidFill>
              <a:sym typeface="Wingdings"/>
            </a:endParaRP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  <a:sym typeface="Wingdings"/>
              </a:rPr>
              <a:t>23 delivered to HEPHY</a:t>
            </a:r>
            <a:endParaRPr lang="en-US" altLang="en-US" sz="2200" dirty="0" smtClean="0">
              <a:solidFill>
                <a:srgbClr val="0061A0"/>
              </a:solidFill>
            </a:endParaRP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Four 2S long assembled to modules for beam tests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200" dirty="0" smtClean="0">
                <a:solidFill>
                  <a:srgbClr val="0061A0"/>
                </a:solidFill>
              </a:rPr>
              <a:t>One 2S long destroyed during handling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altLang="en-US" sz="2200" dirty="0" smtClean="0">
              <a:solidFill>
                <a:srgbClr val="0061A0"/>
              </a:solidFill>
            </a:endParaRP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altLang="en-US" sz="2200" dirty="0" smtClean="0">
              <a:solidFill>
                <a:srgbClr val="0061A0"/>
              </a:solidFill>
            </a:endParaRPr>
          </a:p>
        </p:txBody>
      </p:sp>
      <p:sp>
        <p:nvSpPr>
          <p:cNvPr id="4" name="Right Brace 3"/>
          <p:cNvSpPr/>
          <p:nvPr/>
        </p:nvSpPr>
        <p:spPr>
          <a:xfrm>
            <a:off x="5724128" y="1412776"/>
            <a:ext cx="504056" cy="1584176"/>
          </a:xfrm>
          <a:prstGeom prst="rightBrac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96947" y="1909582"/>
            <a:ext cx="2821969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18 2S long sensors available for detailed testing</a:t>
            </a:r>
            <a:endParaRPr lang="en-US" sz="1600" dirty="0"/>
          </a:p>
        </p:txBody>
      </p:sp>
      <p:sp>
        <p:nvSpPr>
          <p:cNvPr id="19" name="Textfeld 3"/>
          <p:cNvSpPr txBox="1">
            <a:spLocks noChangeArrowheads="1"/>
          </p:cNvSpPr>
          <p:nvPr/>
        </p:nvSpPr>
        <p:spPr bwMode="auto">
          <a:xfrm>
            <a:off x="7557" y="3330186"/>
            <a:ext cx="4204403" cy="2979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b="1" u="sng" dirty="0" smtClean="0">
                <a:solidFill>
                  <a:srgbClr val="0061A0"/>
                </a:solidFill>
              </a:rPr>
              <a:t>Split groups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dirty="0" smtClean="0">
                <a:solidFill>
                  <a:srgbClr val="0061A0"/>
                </a:solidFill>
                <a:sym typeface="Wingdings"/>
              </a:rPr>
              <a:t>6 different realizations of </a:t>
            </a:r>
            <a:r>
              <a:rPr lang="en-US" altLang="en-US" sz="1900" dirty="0" err="1" smtClean="0">
                <a:solidFill>
                  <a:srgbClr val="0061A0"/>
                </a:solidFill>
                <a:sym typeface="Wingdings"/>
              </a:rPr>
              <a:t>Pstop</a:t>
            </a:r>
            <a:endParaRPr lang="en-US" altLang="en-US" sz="1900" dirty="0" smtClean="0">
              <a:solidFill>
                <a:srgbClr val="0061A0"/>
              </a:solidFill>
              <a:sym typeface="Wingdings"/>
            </a:endParaRP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dirty="0" smtClean="0">
                <a:solidFill>
                  <a:srgbClr val="0061A0"/>
                </a:solidFill>
                <a:sym typeface="Wingdings"/>
              </a:rPr>
              <a:t>3 different implantation doses</a:t>
            </a:r>
          </a:p>
          <a:p>
            <a:pPr lvl="1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dirty="0" smtClean="0">
                <a:solidFill>
                  <a:srgbClr val="0061A0"/>
                </a:solidFill>
                <a:sym typeface="Wingdings"/>
              </a:rPr>
              <a:t>2 different thermal budgets</a:t>
            </a:r>
            <a:endParaRPr lang="en-US" altLang="en-US" sz="1900" dirty="0">
              <a:solidFill>
                <a:srgbClr val="0061A0"/>
              </a:solidFill>
              <a:sym typeface="Wingdings"/>
            </a:endParaRP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dirty="0" smtClean="0">
                <a:solidFill>
                  <a:srgbClr val="0061A0"/>
                </a:solidFill>
              </a:rPr>
              <a:t>2 different </a:t>
            </a:r>
            <a:r>
              <a:rPr lang="en-US" altLang="en-US" sz="1900" dirty="0" err="1" smtClean="0">
                <a:solidFill>
                  <a:srgbClr val="0061A0"/>
                </a:solidFill>
              </a:rPr>
              <a:t>Pspray</a:t>
            </a:r>
            <a:r>
              <a:rPr lang="en-US" altLang="en-US" sz="1900" dirty="0" smtClean="0">
                <a:solidFill>
                  <a:srgbClr val="0061A0"/>
                </a:solidFill>
              </a:rPr>
              <a:t> implantation doses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1900" dirty="0" smtClean="0">
                <a:solidFill>
                  <a:srgbClr val="0061A0"/>
                </a:solidFill>
              </a:rPr>
              <a:t>5 different </a:t>
            </a:r>
            <a:r>
              <a:rPr lang="en-US" altLang="en-US" sz="1900" dirty="0" err="1" smtClean="0">
                <a:solidFill>
                  <a:srgbClr val="0061A0"/>
                </a:solidFill>
              </a:rPr>
              <a:t>R</a:t>
            </a:r>
            <a:r>
              <a:rPr lang="en-US" altLang="en-US" sz="1900" baseline="-25000" dirty="0" err="1" smtClean="0">
                <a:solidFill>
                  <a:srgbClr val="0061A0"/>
                </a:solidFill>
              </a:rPr>
              <a:t>poly</a:t>
            </a:r>
            <a:r>
              <a:rPr lang="en-US" altLang="en-US" sz="1900" dirty="0" smtClean="0">
                <a:solidFill>
                  <a:srgbClr val="0061A0"/>
                </a:solidFill>
              </a:rPr>
              <a:t> implantations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altLang="en-US" sz="1900" dirty="0" smtClean="0">
              <a:solidFill>
                <a:srgbClr val="0061A0"/>
              </a:solidFill>
            </a:endParaRPr>
          </a:p>
          <a:p>
            <a:pPr lvl="2">
              <a:spcAft>
                <a:spcPts val="1000"/>
              </a:spcAft>
              <a:buFont typeface="Arial" panose="020B0604020202020204" pitchFamily="34" charset="0"/>
              <a:buChar char="•"/>
            </a:pPr>
            <a:endParaRPr lang="en-US" altLang="en-US" sz="1900" dirty="0" smtClean="0">
              <a:solidFill>
                <a:srgbClr val="0061A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12</a:t>
            </a:fld>
            <a:endParaRPr lang="de-AT" altLang="en-US"/>
          </a:p>
        </p:txBody>
      </p:sp>
      <p:sp>
        <p:nvSpPr>
          <p:cNvPr id="13" name="Rectangle 30"/>
          <p:cNvSpPr/>
          <p:nvPr/>
        </p:nvSpPr>
        <p:spPr>
          <a:xfrm>
            <a:off x="4501152" y="97493"/>
            <a:ext cx="30823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Tracker </a:t>
            </a:r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476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</a:t>
            </a:r>
            <a:endParaRPr lang="de-AT" altLang="de-DE" sz="1400" dirty="0" smtClean="0"/>
          </a:p>
        </p:txBody>
      </p:sp>
      <p:sp>
        <p:nvSpPr>
          <p:cNvPr id="14340" name="Date Placeholder 5"/>
          <p:cNvSpPr>
            <a:spLocks noGrp="1"/>
          </p:cNvSpPr>
          <p:nvPr>
            <p:ph type="dt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06.04.17</a:t>
            </a:r>
          </a:p>
        </p:txBody>
      </p:sp>
      <p:sp>
        <p:nvSpPr>
          <p:cNvPr id="14341" name="Rectangle 2"/>
          <p:cNvSpPr>
            <a:spLocks noGrp="1" noChangeArrowheads="1"/>
          </p:cNvSpPr>
          <p:nvPr>
            <p:ph type="title"/>
          </p:nvPr>
        </p:nvSpPr>
        <p:spPr>
          <a:xfrm>
            <a:off x="7557" y="784008"/>
            <a:ext cx="9136443" cy="576262"/>
          </a:xfrm>
        </p:spPr>
        <p:txBody>
          <a:bodyPr/>
          <a:lstStyle/>
          <a:p>
            <a:pPr eaLnBrk="1" hangingPunct="1"/>
            <a:r>
              <a:rPr lang="en-US" altLang="de-DE" sz="2800" dirty="0" smtClean="0">
                <a:solidFill>
                  <a:srgbClr val="01446F"/>
                </a:solidFill>
              </a:rPr>
              <a:t>Coupling Capacitance Issues</a:t>
            </a:r>
            <a:endParaRPr lang="en-US" altLang="de-DE" sz="2800" baseline="-25000" dirty="0" smtClean="0">
              <a:solidFill>
                <a:srgbClr val="01446F"/>
              </a:solidFill>
            </a:endParaRPr>
          </a:p>
        </p:txBody>
      </p:sp>
      <p:sp>
        <p:nvSpPr>
          <p:cNvPr id="17" name="Textfeld 3"/>
          <p:cNvSpPr txBox="1">
            <a:spLocks noChangeArrowheads="1"/>
          </p:cNvSpPr>
          <p:nvPr/>
        </p:nvSpPr>
        <p:spPr bwMode="auto">
          <a:xfrm>
            <a:off x="7557" y="1417174"/>
            <a:ext cx="9136443" cy="142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>
            <a:normAutofit fontScale="92500" lnSpcReduction="10000"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300" dirty="0" smtClean="0">
                <a:solidFill>
                  <a:srgbClr val="0061A0"/>
                </a:solidFill>
              </a:rPr>
              <a:t>The coupling capacitance of 2S long sensor shows a dependency on the </a:t>
            </a:r>
            <a:r>
              <a:rPr lang="en-US" altLang="en-US" sz="2300" b="1" dirty="0" smtClean="0">
                <a:solidFill>
                  <a:srgbClr val="0061A0"/>
                </a:solidFill>
              </a:rPr>
              <a:t>measuring frequency and amplitude </a:t>
            </a:r>
            <a:r>
              <a:rPr lang="en-US" altLang="en-US" sz="2300" dirty="0" smtClean="0">
                <a:solidFill>
                  <a:srgbClr val="0061A0"/>
                </a:solidFill>
              </a:rPr>
              <a:t>and </a:t>
            </a:r>
            <a:r>
              <a:rPr lang="en-US" altLang="en-US" sz="2300" b="1" dirty="0" smtClean="0">
                <a:solidFill>
                  <a:srgbClr val="0061A0"/>
                </a:solidFill>
              </a:rPr>
              <a:t>strip number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300" dirty="0" smtClean="0">
                <a:solidFill>
                  <a:srgbClr val="0061A0"/>
                </a:solidFill>
              </a:rPr>
              <a:t>Tracked to Schottky contact (</a:t>
            </a:r>
            <a:r>
              <a:rPr lang="en-US" altLang="en-US" sz="2300" b="1" dirty="0" smtClean="0">
                <a:solidFill>
                  <a:srgbClr val="0061A0"/>
                </a:solidFill>
              </a:rPr>
              <a:t>too low strip implantation</a:t>
            </a:r>
            <a:r>
              <a:rPr lang="en-US" altLang="en-US" sz="2300" dirty="0" smtClean="0">
                <a:solidFill>
                  <a:srgbClr val="0061A0"/>
                </a:solidFill>
              </a:rPr>
              <a:t>) and </a:t>
            </a:r>
            <a:r>
              <a:rPr lang="en-US" altLang="en-US" sz="2300" b="1" dirty="0" smtClean="0">
                <a:solidFill>
                  <a:srgbClr val="0061A0"/>
                </a:solidFill>
              </a:rPr>
              <a:t>differences in metallization</a:t>
            </a:r>
            <a:r>
              <a:rPr lang="en-US" altLang="en-US" sz="2300" dirty="0" smtClean="0">
                <a:solidFill>
                  <a:srgbClr val="0061A0"/>
                </a:solidFill>
              </a:rPr>
              <a:t> in 1</a:t>
            </a:r>
            <a:r>
              <a:rPr lang="en-US" altLang="en-US" sz="2300" baseline="30000" dirty="0" smtClean="0">
                <a:solidFill>
                  <a:srgbClr val="0061A0"/>
                </a:solidFill>
              </a:rPr>
              <a:t>st</a:t>
            </a:r>
            <a:r>
              <a:rPr lang="en-US" altLang="en-US" sz="2300" dirty="0" smtClean="0">
                <a:solidFill>
                  <a:srgbClr val="0061A0"/>
                </a:solidFill>
              </a:rPr>
              <a:t> batch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4469" y="2862071"/>
            <a:ext cx="2965971" cy="230194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13</a:t>
            </a:fld>
            <a:endParaRPr lang="de-AT" altLang="en-US"/>
          </a:p>
        </p:txBody>
      </p:sp>
      <p:pic>
        <p:nvPicPr>
          <p:cNvPr id="1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" y="2990303"/>
            <a:ext cx="2965971" cy="1977314"/>
          </a:xfrm>
          <a:prstGeom prst="rect">
            <a:avLst/>
          </a:prstGeom>
        </p:spPr>
      </p:pic>
      <p:pic>
        <p:nvPicPr>
          <p:cNvPr id="1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6501" y="3136132"/>
            <a:ext cx="3290072" cy="1645036"/>
          </a:xfrm>
          <a:prstGeom prst="rect">
            <a:avLst/>
          </a:prstGeom>
        </p:spPr>
      </p:pic>
      <p:sp>
        <p:nvSpPr>
          <p:cNvPr id="22" name="Textfeld 3"/>
          <p:cNvSpPr txBox="1">
            <a:spLocks noChangeArrowheads="1"/>
          </p:cNvSpPr>
          <p:nvPr/>
        </p:nvSpPr>
        <p:spPr bwMode="auto">
          <a:xfrm>
            <a:off x="107505" y="5079230"/>
            <a:ext cx="5668996" cy="1331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46800">
            <a:norm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300" dirty="0" smtClean="0">
                <a:solidFill>
                  <a:srgbClr val="0061A0"/>
                </a:solidFill>
              </a:rPr>
              <a:t>Implantation significantly improved on 2</a:t>
            </a:r>
            <a:r>
              <a:rPr lang="en-US" altLang="en-US" sz="2300" baseline="30000" dirty="0" smtClean="0">
                <a:solidFill>
                  <a:srgbClr val="0061A0"/>
                </a:solidFill>
              </a:rPr>
              <a:t>nd</a:t>
            </a:r>
            <a:r>
              <a:rPr lang="en-US" altLang="en-US" sz="2300" dirty="0" smtClean="0">
                <a:solidFill>
                  <a:srgbClr val="0061A0"/>
                </a:solidFill>
              </a:rPr>
              <a:t> batch</a:t>
            </a:r>
          </a:p>
          <a:p>
            <a:pPr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altLang="en-US" sz="2300" dirty="0" smtClean="0">
                <a:solidFill>
                  <a:srgbClr val="0061A0"/>
                </a:solidFill>
              </a:rPr>
              <a:t>Metal line thickness improved a bit</a:t>
            </a:r>
          </a:p>
        </p:txBody>
      </p:sp>
      <p:pic>
        <p:nvPicPr>
          <p:cNvPr id="23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781167"/>
            <a:ext cx="3334902" cy="166745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947828" y="6228318"/>
            <a:ext cx="1111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batch</a:t>
            </a:r>
            <a:endParaRPr lang="en-US"/>
          </a:p>
        </p:txBody>
      </p:sp>
      <p:sp>
        <p:nvSpPr>
          <p:cNvPr id="25" name="Textfeld 24"/>
          <p:cNvSpPr txBox="1"/>
          <p:nvPr/>
        </p:nvSpPr>
        <p:spPr>
          <a:xfrm>
            <a:off x="8025367" y="2787824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batch</a:t>
            </a:r>
            <a:endParaRPr lang="en-US" dirty="0"/>
          </a:p>
        </p:txBody>
      </p:sp>
      <p:sp>
        <p:nvSpPr>
          <p:cNvPr id="15" name="Rectangle 30"/>
          <p:cNvSpPr/>
          <p:nvPr/>
        </p:nvSpPr>
        <p:spPr>
          <a:xfrm>
            <a:off x="4501152" y="97493"/>
            <a:ext cx="30823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Tracker </a:t>
            </a:r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9784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17365"/>
            <a:ext cx="8229600" cy="576262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r>
              <a:rPr lang="en-US" dirty="0" smtClean="0"/>
              <a:t>Sensor Bow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5157191"/>
            <a:ext cx="7772400" cy="1367433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altLang="x-none" sz="2000" dirty="0"/>
              <a:t>Application of vacuum visibly flattens 2S sensor on the chuck</a:t>
            </a:r>
          </a:p>
          <a:p>
            <a:r>
              <a:rPr lang="en-US" altLang="x-none" sz="2000" dirty="0"/>
              <a:t>CMS reports sensor bows of 160um and 80um</a:t>
            </a:r>
          </a:p>
          <a:p>
            <a:r>
              <a:rPr lang="en-US" altLang="x-none" sz="2000" dirty="0" smtClean="0"/>
              <a:t>ATLAS 03_2S </a:t>
            </a:r>
            <a:r>
              <a:rPr lang="en-US" altLang="x-none" sz="2000" dirty="0"/>
              <a:t>seems to have bow about 400um…</a:t>
            </a:r>
          </a:p>
        </p:txBody>
      </p:sp>
      <p:pic>
        <p:nvPicPr>
          <p:cNvPr id="27654" name="Picture 7" descr="IFX_03_2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1579166"/>
            <a:ext cx="4427537" cy="264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1397"/>
            <a:ext cx="4667250" cy="292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479425" y="4551363"/>
            <a:ext cx="1924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/>
              <a:t>CMS 2S Sensors</a:t>
            </a:r>
          </a:p>
        </p:txBody>
      </p:sp>
      <p:sp>
        <p:nvSpPr>
          <p:cNvPr id="27657" name="TextBox 10"/>
          <p:cNvSpPr txBox="1">
            <a:spLocks noChangeArrowheads="1"/>
          </p:cNvSpPr>
          <p:nvPr/>
        </p:nvSpPr>
        <p:spPr bwMode="auto">
          <a:xfrm>
            <a:off x="7185025" y="4037013"/>
            <a:ext cx="9048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x-none" sz="2000"/>
              <a:t> 03_2S 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51050" y="6597650"/>
            <a:ext cx="4824413" cy="2603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Thomas Bergauer</a:t>
            </a:r>
            <a:endParaRPr lang="de-AT" altLang="de-DE" sz="1400" dirty="0" smtClean="0"/>
          </a:p>
        </p:txBody>
      </p:sp>
      <p:sp>
        <p:nvSpPr>
          <p:cNvPr id="12" name="Date Placeholder 5"/>
          <p:cNvSpPr>
            <a:spLocks noGrp="1"/>
          </p:cNvSpPr>
          <p:nvPr>
            <p:ph type="dt" sz="quarter" idx="12"/>
          </p:nvPr>
        </p:nvSpPr>
        <p:spPr>
          <a:xfrm>
            <a:off x="0" y="6597650"/>
            <a:ext cx="1835150" cy="2603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rgbClr val="0061A0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>
                <a:solidFill>
                  <a:srgbClr val="0061A0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200">
                <a:solidFill>
                  <a:srgbClr val="0061A0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AT" altLang="de-DE" sz="1400" smtClean="0"/>
              <a:t>06.04.17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2C6CDB90-4027-4416-AB17-F3160C77E149}" type="slidenum">
              <a:rPr lang="de-AT" altLang="en-US" smtClean="0"/>
              <a:pPr/>
              <a:t>14</a:t>
            </a:fld>
            <a:endParaRPr lang="de-AT" altLang="en-US"/>
          </a:p>
        </p:txBody>
      </p:sp>
      <p:sp>
        <p:nvSpPr>
          <p:cNvPr id="15" name="Rectangle 30"/>
          <p:cNvSpPr/>
          <p:nvPr/>
        </p:nvSpPr>
        <p:spPr>
          <a:xfrm>
            <a:off x="4501152" y="97493"/>
            <a:ext cx="30823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Tracker </a:t>
            </a:r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063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 Stability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81360" y="1628353"/>
            <a:ext cx="5210720" cy="47529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CMS found more stable </a:t>
            </a:r>
            <a:r>
              <a:rPr lang="en-US" smtClean="0"/>
              <a:t>IV </a:t>
            </a:r>
            <a:br>
              <a:rPr lang="en-US" smtClean="0"/>
            </a:br>
            <a:r>
              <a:rPr lang="en-US" smtClean="0"/>
              <a:t>for </a:t>
            </a:r>
            <a:r>
              <a:rPr lang="en-US" dirty="0" smtClean="0"/>
              <a:t>smaller sensors rather the large 2S ones (15x10cm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ATLAS also saw vacuum dependence of current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“Training” allowed to achieve higher breakthrough voltages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Both saw humidity dependence of breakthrough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With feedback provided to IFX they are working on improvements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pic>
        <p:nvPicPr>
          <p:cNvPr id="10" name="Picture 16" descr="2SIV_only_03_2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18"/>
          <a:stretch/>
        </p:blipFill>
        <p:spPr bwMode="auto">
          <a:xfrm>
            <a:off x="6405204" y="3045829"/>
            <a:ext cx="2525848" cy="1374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3113" y="1479443"/>
            <a:ext cx="2249728" cy="1499819"/>
          </a:xfrm>
          <a:prstGeom prst="rect">
            <a:avLst/>
          </a:prstGeom>
        </p:spPr>
      </p:pic>
      <p:pic>
        <p:nvPicPr>
          <p:cNvPr id="14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2092" y="1501146"/>
            <a:ext cx="2184618" cy="1456412"/>
          </a:xfrm>
          <a:prstGeom prst="rect">
            <a:avLst/>
          </a:prstGeom>
        </p:spPr>
      </p:pic>
      <p:pic>
        <p:nvPicPr>
          <p:cNvPr id="15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164" y="4590512"/>
            <a:ext cx="2879888" cy="1919925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6802040" y="1165392"/>
            <a:ext cx="1739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CMS 2S vs. Diodes</a:t>
            </a:r>
            <a:endParaRPr lang="en-US" sz="1400" dirty="0"/>
          </a:p>
        </p:txBody>
      </p:sp>
      <p:sp>
        <p:nvSpPr>
          <p:cNvPr id="17" name="Textfeld 16"/>
          <p:cNvSpPr txBox="1"/>
          <p:nvPr/>
        </p:nvSpPr>
        <p:spPr>
          <a:xfrm rot="16200000">
            <a:off x="5303427" y="3639677"/>
            <a:ext cx="14954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ATLAS </a:t>
            </a:r>
            <a:r>
              <a:rPr lang="en-US" sz="1400" smtClean="0"/>
              <a:t>”training”</a:t>
            </a:r>
            <a:endParaRPr lang="en-US" sz="1400" dirty="0"/>
          </a:p>
        </p:txBody>
      </p:sp>
      <p:sp>
        <p:nvSpPr>
          <p:cNvPr id="18" name="Textfeld 17"/>
          <p:cNvSpPr txBox="1"/>
          <p:nvPr/>
        </p:nvSpPr>
        <p:spPr>
          <a:xfrm rot="16200000">
            <a:off x="5123522" y="5288750"/>
            <a:ext cx="11689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Humidity </a:t>
            </a:r>
            <a:br>
              <a:rPr lang="en-US" sz="1400" smtClean="0"/>
            </a:br>
            <a:r>
              <a:rPr lang="en-US" sz="1400" smtClean="0"/>
              <a:t>dependence</a:t>
            </a:r>
            <a:endParaRPr lang="en-US" sz="1400" dirty="0"/>
          </a:p>
        </p:txBody>
      </p:sp>
      <p:sp>
        <p:nvSpPr>
          <p:cNvPr id="19" name="Rectangle 30"/>
          <p:cNvSpPr/>
          <p:nvPr/>
        </p:nvSpPr>
        <p:spPr>
          <a:xfrm>
            <a:off x="4501152" y="97493"/>
            <a:ext cx="308238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Tracker </a:t>
            </a:r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77743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HGC Sensors</a:t>
            </a:r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1B784-6FBD-D74A-9606-E924AE328C4E}" type="slidenum">
              <a:rPr lang="de-AT" smtClean="0"/>
              <a:pPr/>
              <a:t>16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5488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720080"/>
          </a:xfrm>
        </p:spPr>
        <p:txBody>
          <a:bodyPr/>
          <a:lstStyle/>
          <a:p>
            <a:r>
              <a:rPr lang="en-US" smtClean="0">
                <a:ea typeface="ＭＳ Ｐゴシック" pitchFamily="1" charset="-128"/>
                <a:cs typeface="ＭＳ Ｐゴシック" pitchFamily="1" charset="-128"/>
              </a:rPr>
              <a:t>CMS Phase </a:t>
            </a:r>
            <a:r>
              <a:rPr lang="en-US" dirty="0">
                <a:ea typeface="ＭＳ Ｐゴシック" pitchFamily="1" charset="-128"/>
                <a:cs typeface="ＭＳ Ｐゴシック" pitchFamily="1" charset="-128"/>
              </a:rPr>
              <a:t>II </a:t>
            </a:r>
            <a:r>
              <a:rPr lang="en-US">
                <a:ea typeface="ＭＳ Ｐゴシック" pitchFamily="1" charset="-128"/>
                <a:cs typeface="ＭＳ Ｐゴシック" pitchFamily="1" charset="-128"/>
              </a:rPr>
              <a:t>Endcap </a:t>
            </a:r>
            <a:r>
              <a:rPr lang="en-US" smtClean="0">
                <a:ea typeface="ＭＳ Ｐゴシック" pitchFamily="1" charset="-128"/>
                <a:cs typeface="ＭＳ Ｐゴシック" pitchFamily="1" charset="-128"/>
              </a:rPr>
              <a:t>Calorimeter</a:t>
            </a:r>
            <a:endParaRPr lang="en-US" sz="2400" dirty="0">
              <a:ea typeface="ＭＳ Ｐゴシック" pitchFamily="1" charset="-128"/>
              <a:cs typeface="ＭＳ Ｐゴシック" pitchFamily="1" charset="-128"/>
            </a:endParaRPr>
          </a:p>
        </p:txBody>
      </p:sp>
      <p:pic>
        <p:nvPicPr>
          <p:cNvPr id="9" name="Picture 8" descr="cmsIMG_8948b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670" y="1752421"/>
            <a:ext cx="4504149" cy="30963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3256" y="1695618"/>
            <a:ext cx="4365918" cy="3158231"/>
          </a:xfrm>
          <a:prstGeom prst="rect">
            <a:avLst/>
          </a:prstGeom>
        </p:spPr>
      </p:pic>
      <p:sp>
        <p:nvSpPr>
          <p:cNvPr id="7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</a:p>
        </p:txBody>
      </p:sp>
      <p:pic>
        <p:nvPicPr>
          <p:cNvPr id="8" name="Grafik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" t="18005" r="3261" b="2008"/>
          <a:stretch/>
        </p:blipFill>
        <p:spPr>
          <a:xfrm>
            <a:off x="5184819" y="5142769"/>
            <a:ext cx="3381287" cy="1165961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432272" y="5181981"/>
            <a:ext cx="4139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Planned upgrade project to be installed during LS3 (2023-2025)</a:t>
            </a:r>
            <a:endParaRPr lang="en-US" dirty="0">
              <a:solidFill>
                <a:srgbClr val="0061A0"/>
              </a:solidFill>
            </a:endParaRPr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17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8786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576262"/>
          </a:xfrm>
        </p:spPr>
        <p:txBody>
          <a:bodyPr/>
          <a:lstStyle/>
          <a:p>
            <a:r>
              <a:rPr lang="de-DE" dirty="0" smtClean="0"/>
              <a:t>Test Beam Setup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18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47" y="4136424"/>
            <a:ext cx="3143349" cy="2357512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012521"/>
            <a:ext cx="5724128" cy="1520413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3527376" y="4603596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/>
              <a:t>250 </a:t>
            </a:r>
            <a:r>
              <a:rPr lang="de-DE" dirty="0" err="1" smtClean="0"/>
              <a:t>GeV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passing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8 </a:t>
            </a:r>
            <a:r>
              <a:rPr lang="de-DE" dirty="0" err="1" smtClean="0"/>
              <a:t>layers</a:t>
            </a:r>
            <a:endParaRPr lang="en-US" dirty="0"/>
          </a:p>
        </p:txBody>
      </p:sp>
      <p:sp>
        <p:nvSpPr>
          <p:cNvPr id="12" name="Textfeld 11"/>
          <p:cNvSpPr txBox="1"/>
          <p:nvPr/>
        </p:nvSpPr>
        <p:spPr>
          <a:xfrm>
            <a:off x="251520" y="1556990"/>
            <a:ext cx="5183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Modules built using 6“ sensor from HPK and SKIROC readout chip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Modules mounted on absorber plates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used for </a:t>
            </a:r>
            <a:r>
              <a:rPr lang="en-US" sz="2000" dirty="0" err="1" smtClean="0">
                <a:solidFill>
                  <a:srgbClr val="0061A0"/>
                </a:solidFill>
              </a:rPr>
              <a:t>Testbeam</a:t>
            </a:r>
            <a:r>
              <a:rPr lang="en-US" sz="2000" dirty="0" smtClean="0">
                <a:solidFill>
                  <a:srgbClr val="0061A0"/>
                </a:solidFill>
              </a:rPr>
              <a:t> at FNAL (July 2016)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61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61A0"/>
                </a:solidFill>
              </a:rPr>
              <a:t>HGC EE prototype up to 16 layers was successfully constructed and operated</a:t>
            </a:r>
            <a:endParaRPr lang="en-US" sz="2000" dirty="0">
              <a:solidFill>
                <a:srgbClr val="0061A0"/>
              </a:solidFill>
            </a:endParaRPr>
          </a:p>
        </p:txBody>
      </p:sp>
      <p:pic>
        <p:nvPicPr>
          <p:cNvPr id="13" name="Grafik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10"/>
          <a:stretch/>
        </p:blipFill>
        <p:spPr>
          <a:xfrm>
            <a:off x="5940152" y="1547506"/>
            <a:ext cx="2938917" cy="2470899"/>
          </a:xfrm>
          <a:prstGeom prst="rect">
            <a:avLst/>
          </a:prstGeom>
        </p:spPr>
      </p:pic>
      <p:sp>
        <p:nvSpPr>
          <p:cNvPr id="14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</a:p>
        </p:txBody>
      </p:sp>
    </p:spTree>
    <p:extLst>
      <p:ext uri="{BB962C8B-B14F-4D97-AF65-F5344CB8AC3E}">
        <p14:creationId xmlns:p14="http://schemas.microsoft.com/office/powerpoint/2010/main" val="210691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rafik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714898" y="1633753"/>
            <a:ext cx="2559143" cy="2555086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t="2276" r="20863" b="2276"/>
          <a:stretch/>
        </p:blipFill>
        <p:spPr>
          <a:xfrm>
            <a:off x="107505" y="1628800"/>
            <a:ext cx="2483958" cy="25179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65010"/>
            <a:ext cx="9144000" cy="576262"/>
          </a:xfrm>
        </p:spPr>
        <p:txBody>
          <a:bodyPr/>
          <a:lstStyle/>
          <a:p>
            <a:r>
              <a:rPr lang="de-AT" dirty="0" smtClean="0"/>
              <a:t>8-inch Infineon Prototype </a:t>
            </a:r>
            <a:r>
              <a:rPr lang="de-AT" dirty="0" smtClean="0"/>
              <a:t>Wafer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2EBEBF-4A4C-4B96-8481-2EB95ECCF061}" type="slidenum">
              <a:rPr lang="de-AT" altLang="de-DE" smtClean="0"/>
              <a:pPr/>
              <a:t>19</a:t>
            </a:fld>
            <a:endParaRPr lang="de-AT" alt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altLang="de-DE" smtClean="0"/>
              <a:t>Thomas Bergauer</a:t>
            </a:r>
            <a:endParaRPr lang="de-AT" alt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altLang="de-DE" smtClean="0"/>
              <a:t>06.04.17</a:t>
            </a:r>
            <a:endParaRPr lang="de-AT" altLang="de-DE"/>
          </a:p>
        </p:txBody>
      </p:sp>
      <p:sp>
        <p:nvSpPr>
          <p:cNvPr id="9" name="TextBox 8"/>
          <p:cNvSpPr txBox="1"/>
          <p:nvPr/>
        </p:nvSpPr>
        <p:spPr>
          <a:xfrm>
            <a:off x="3461556" y="4221089"/>
            <a:ext cx="32443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Wafer</a:t>
            </a:r>
            <a:r>
              <a:rPr lang="en-US" sz="1600" b="1" dirty="0" smtClean="0">
                <a:solidFill>
                  <a:srgbClr val="0061A0"/>
                </a:solidFill>
              </a:rPr>
              <a:t> </a:t>
            </a:r>
            <a:r>
              <a:rPr lang="en-US" sz="1600" dirty="0" smtClean="0">
                <a:solidFill>
                  <a:srgbClr val="0061A0"/>
                </a:solidFill>
              </a:rPr>
              <a:t>Thickness: </a:t>
            </a:r>
            <a:r>
              <a:rPr lang="en-US" sz="1600" b="1" dirty="0" smtClean="0">
                <a:solidFill>
                  <a:srgbClr val="0061A0"/>
                </a:solidFill>
              </a:rPr>
              <a:t>200 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61A0"/>
                </a:solidFill>
              </a:rPr>
              <a:t>235</a:t>
            </a:r>
            <a:r>
              <a:rPr lang="en-US" sz="1600" dirty="0" smtClean="0">
                <a:solidFill>
                  <a:srgbClr val="0061A0"/>
                </a:solidFill>
              </a:rPr>
              <a:t> cells (diodes)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~</a:t>
            </a:r>
            <a:r>
              <a:rPr lang="en-US" sz="1600" b="1" dirty="0" smtClean="0">
                <a:solidFill>
                  <a:srgbClr val="0061A0"/>
                </a:solidFill>
              </a:rPr>
              <a:t>1 cm² </a:t>
            </a:r>
            <a:r>
              <a:rPr lang="en-US" sz="1600" dirty="0" smtClean="0">
                <a:solidFill>
                  <a:srgbClr val="0061A0"/>
                </a:solidFill>
              </a:rPr>
              <a:t>pad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rgbClr val="0061A0"/>
                </a:solidFill>
              </a:rPr>
              <a:t>Hexagonal</a:t>
            </a:r>
            <a:r>
              <a:rPr lang="en-US" sz="1600" dirty="0" smtClean="0">
                <a:solidFill>
                  <a:srgbClr val="0061A0"/>
                </a:solidFill>
              </a:rPr>
              <a:t> structure to use the space on wafer more efficiently</a:t>
            </a:r>
            <a:endParaRPr lang="en-US" sz="1600" dirty="0" smtClean="0">
              <a:solidFill>
                <a:srgbClr val="0061A0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2219526"/>
            <a:ext cx="2041085" cy="1495997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6732240" y="1772209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600" dirty="0" err="1">
                <a:solidFill>
                  <a:srgbClr val="0061A0"/>
                </a:solidFill>
              </a:rPr>
              <a:t>Each</a:t>
            </a:r>
            <a:r>
              <a:rPr lang="de-AT" sz="1600" dirty="0">
                <a:solidFill>
                  <a:srgbClr val="0061A0"/>
                </a:solidFill>
              </a:rPr>
              <a:t> </a:t>
            </a:r>
            <a:r>
              <a:rPr lang="de-AT" sz="1600" dirty="0" err="1">
                <a:solidFill>
                  <a:srgbClr val="0061A0"/>
                </a:solidFill>
              </a:rPr>
              <a:t>cell</a:t>
            </a:r>
            <a:r>
              <a:rPr lang="de-AT" sz="1600" dirty="0">
                <a:solidFill>
                  <a:srgbClr val="0061A0"/>
                </a:solidFill>
              </a:rPr>
              <a:t>: n-on-p </a:t>
            </a:r>
            <a:r>
              <a:rPr lang="de-AT" sz="1600" b="1" dirty="0">
                <a:solidFill>
                  <a:srgbClr val="0061A0"/>
                </a:solidFill>
              </a:rPr>
              <a:t>Diode</a:t>
            </a:r>
          </a:p>
        </p:txBody>
      </p:sp>
      <p:sp>
        <p:nvSpPr>
          <p:cNvPr id="8" name="Pfeil nach rechts 7"/>
          <p:cNvSpPr/>
          <p:nvPr/>
        </p:nvSpPr>
        <p:spPr>
          <a:xfrm>
            <a:off x="2763947" y="2708920"/>
            <a:ext cx="792088" cy="343842"/>
          </a:xfrm>
          <a:prstGeom prst="rightArrow">
            <a:avLst/>
          </a:prstGeom>
          <a:solidFill>
            <a:srgbClr val="0061A0"/>
          </a:solidFill>
          <a:ln>
            <a:solidFill>
              <a:srgbClr val="0061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8"/>
          <p:cNvSpPr txBox="1"/>
          <p:nvPr/>
        </p:nvSpPr>
        <p:spPr>
          <a:xfrm>
            <a:off x="107505" y="4221089"/>
            <a:ext cx="324432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8-inch n-on-p Wafer designed</a:t>
            </a:r>
            <a:r>
              <a:rPr lang="en-US" sz="1600" b="1" dirty="0" smtClean="0">
                <a:solidFill>
                  <a:srgbClr val="0061A0"/>
                </a:solidFill>
              </a:rPr>
              <a:t/>
            </a:r>
            <a:br>
              <a:rPr lang="en-US" sz="1600" b="1" dirty="0" smtClean="0">
                <a:solidFill>
                  <a:srgbClr val="0061A0"/>
                </a:solidFill>
              </a:rPr>
            </a:br>
            <a:endParaRPr lang="en-US" sz="1600" dirty="0" smtClean="0">
              <a:solidFill>
                <a:srgbClr val="0061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Wafer </a:t>
            </a:r>
            <a:r>
              <a:rPr lang="en-US" sz="1600" b="1" dirty="0" smtClean="0">
                <a:solidFill>
                  <a:srgbClr val="0061A0"/>
                </a:solidFill>
              </a:rPr>
              <a:t>production: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First 5 wafers of order </a:t>
            </a:r>
            <a:r>
              <a:rPr lang="en-US" sz="1600" b="1" dirty="0" smtClean="0">
                <a:solidFill>
                  <a:srgbClr val="0061A0"/>
                </a:solidFill>
              </a:rPr>
              <a:t>arrived</a:t>
            </a:r>
            <a:r>
              <a:rPr lang="en-US" sz="1600" dirty="0" smtClean="0">
                <a:solidFill>
                  <a:srgbClr val="0061A0"/>
                </a:solidFill>
              </a:rPr>
              <a:t> in November 2016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Next 16 wafers of order arrived in February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61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b="1" dirty="0" smtClean="0">
              <a:solidFill>
                <a:srgbClr val="0061A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444208" y="4221088"/>
            <a:ext cx="26642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Large size of sensor  (≈ 18 cm x 16,5 cm) no standard size, therefore new measurement setups need to be developed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61A0"/>
                </a:solidFill>
              </a:rPr>
              <a:t>Size leads to additional difficulties in irradiations of full 8“ sensor</a:t>
            </a:r>
            <a:endParaRPr lang="en-US" sz="1600" dirty="0">
              <a:solidFill>
                <a:srgbClr val="0061A0"/>
              </a:solidFill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80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Demand on Sensors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06.04.17</a:t>
            </a:r>
            <a:endParaRPr lang="de-AT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1" t="9799" r="12586" b="6272"/>
          <a:stretch/>
        </p:blipFill>
        <p:spPr bwMode="auto">
          <a:xfrm>
            <a:off x="4788024" y="1494751"/>
            <a:ext cx="4286938" cy="3148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5496" y="1628775"/>
            <a:ext cx="4896544" cy="4886998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Silicon surface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Today: Up to 200 m</a:t>
            </a:r>
            <a:r>
              <a:rPr lang="en-GB" baseline="30000" dirty="0" smtClean="0"/>
              <a:t>2</a:t>
            </a:r>
            <a:r>
              <a:rPr lang="en-GB" dirty="0" smtClean="0"/>
              <a:t> (CMS)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Similar size for the upgrades of CMS and ATLAS (</a:t>
            </a:r>
            <a:r>
              <a:rPr lang="de-AT" dirty="0" smtClean="0"/>
              <a:t>~200 m</a:t>
            </a:r>
            <a:r>
              <a:rPr lang="de-AT" baseline="30000" dirty="0" smtClean="0"/>
              <a:t>2</a:t>
            </a:r>
            <a:r>
              <a:rPr lang="de-AT" dirty="0" smtClean="0"/>
              <a:t> </a:t>
            </a:r>
            <a:r>
              <a:rPr lang="de-AT" dirty="0" err="1" smtClean="0"/>
              <a:t>each</a:t>
            </a:r>
            <a:r>
              <a:rPr lang="de-AT" dirty="0" smtClean="0"/>
              <a:t>)</a:t>
            </a:r>
            <a:endParaRPr lang="en-GB" dirty="0" smtClean="0"/>
          </a:p>
          <a:p>
            <a:pPr lvl="1">
              <a:lnSpc>
                <a:spcPct val="120000"/>
              </a:lnSpc>
            </a:pPr>
            <a:r>
              <a:rPr lang="en-GB" dirty="0" smtClean="0"/>
              <a:t>Significant increase for CMS </a:t>
            </a:r>
            <a:r>
              <a:rPr lang="en-GB" dirty="0" err="1" smtClean="0"/>
              <a:t>HGCal</a:t>
            </a:r>
            <a:r>
              <a:rPr lang="en-GB" dirty="0" smtClean="0"/>
              <a:t> ~ </a:t>
            </a:r>
            <a:r>
              <a:rPr lang="en-GB" dirty="0"/>
              <a:t>6</a:t>
            </a:r>
            <a:r>
              <a:rPr lang="en-GB" dirty="0" smtClean="0"/>
              <a:t>00 m</a:t>
            </a:r>
            <a:r>
              <a:rPr lang="en-GB" baseline="30000" dirty="0" smtClean="0"/>
              <a:t>2</a:t>
            </a:r>
            <a:br>
              <a:rPr lang="en-GB" baseline="30000" dirty="0" smtClean="0"/>
            </a:br>
            <a:endParaRPr lang="en-GB" baseline="30000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Wafer Size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NA11 started with 2” and 3”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Today 6” (150 mm) is standard (used by LHC Experiments)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GB" b="1" dirty="0" smtClean="0">
                <a:sym typeface="Wingdings"/>
              </a:rPr>
              <a:t> Introduced in the Industry in the 80ies!</a:t>
            </a:r>
            <a:endParaRPr lang="en-GB" b="1" dirty="0" smtClean="0"/>
          </a:p>
          <a:p>
            <a:pPr lvl="1">
              <a:lnSpc>
                <a:spcPct val="120000"/>
              </a:lnSpc>
            </a:pPr>
            <a:endParaRPr lang="en-GB" dirty="0" smtClean="0"/>
          </a:p>
          <a:p>
            <a:pPr marL="0" indent="0">
              <a:lnSpc>
                <a:spcPct val="120000"/>
              </a:lnSpc>
              <a:buNone/>
            </a:pPr>
            <a:endParaRPr lang="en-GB" dirty="0"/>
          </a:p>
        </p:txBody>
      </p:sp>
      <p:pic>
        <p:nvPicPr>
          <p:cNvPr id="17" name="Picture 16" descr="wafer-size-history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54" b="10152"/>
          <a:stretch/>
        </p:blipFill>
        <p:spPr>
          <a:xfrm>
            <a:off x="5004048" y="4653136"/>
            <a:ext cx="3960440" cy="179062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2</a:t>
            </a:fld>
            <a:endParaRPr lang="de-AT"/>
          </a:p>
        </p:txBody>
      </p:sp>
      <p:sp>
        <p:nvSpPr>
          <p:cNvPr id="10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</a:p>
        </p:txBody>
      </p:sp>
    </p:spTree>
    <p:extLst>
      <p:ext uri="{BB962C8B-B14F-4D97-AF65-F5344CB8AC3E}">
        <p14:creationId xmlns:p14="http://schemas.microsoft.com/office/powerpoint/2010/main" val="1140304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Challenges</a:t>
            </a: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5C039-3E0E-4AEF-B6BF-5C97872DBCBF}" type="slidenum">
              <a:rPr lang="de-AT" altLang="en-US" smtClean="0"/>
              <a:pPr/>
              <a:t>20</a:t>
            </a:fld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pic>
        <p:nvPicPr>
          <p:cNvPr id="8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3910293"/>
            <a:ext cx="3780685" cy="2527640"/>
          </a:xfrm>
          <a:prstGeom prst="rect">
            <a:avLst/>
          </a:prstGeom>
        </p:spPr>
      </p:pic>
      <p:sp>
        <p:nvSpPr>
          <p:cNvPr id="10" name="Inhaltsplatzhalter 2"/>
          <p:cNvSpPr>
            <a:spLocks noGrp="1"/>
          </p:cNvSpPr>
          <p:nvPr>
            <p:ph sz="half" idx="1"/>
          </p:nvPr>
        </p:nvSpPr>
        <p:spPr>
          <a:xfrm>
            <a:off x="179512" y="1628776"/>
            <a:ext cx="4824536" cy="26549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&gt;200 individual diodes without any bias rail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IV/CV curves not fully significant due to lateral extension of depletion zone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/>
              <a:t>Ways for characterization:</a:t>
            </a:r>
            <a:endParaRPr lang="en-US" sz="2000" dirty="0" smtClean="0"/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Single </a:t>
            </a:r>
            <a:r>
              <a:rPr lang="en-US" sz="1800" dirty="0" smtClean="0"/>
              <a:t>Needle (by motorized </a:t>
            </a:r>
            <a:r>
              <a:rPr lang="en-US" sz="1800" dirty="0"/>
              <a:t>XYZ-table; </a:t>
            </a:r>
            <a:r>
              <a:rPr lang="en-US" sz="1800" dirty="0" smtClean="0"/>
              <a:t>preferred by Infineon)</a:t>
            </a:r>
            <a:endParaRPr lang="en-US" sz="1800" dirty="0" smtClean="0"/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7-Needle-Probecard (HPK)</a:t>
            </a:r>
            <a:endParaRPr lang="en-US" sz="1800" dirty="0" smtClean="0"/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Full probe card (switching card developed by CERN</a:t>
            </a:r>
            <a:r>
              <a:rPr lang="en-US" sz="1800" dirty="0" smtClean="0"/>
              <a:t>)</a:t>
            </a:r>
            <a:endParaRPr lang="en-US" sz="1800" dirty="0" smtClean="0"/>
          </a:p>
        </p:txBody>
      </p:sp>
      <p:sp>
        <p:nvSpPr>
          <p:cNvPr id="9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893747"/>
            <a:ext cx="1800200" cy="1478952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63364" y="1887821"/>
            <a:ext cx="1600996" cy="1493390"/>
          </a:xfrm>
          <a:prstGeom prst="rect">
            <a:avLst/>
          </a:prstGeom>
        </p:spPr>
      </p:pic>
      <p:pic>
        <p:nvPicPr>
          <p:cNvPr id="14" name="Grafik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5" t="4503" r="3926" b="4380"/>
          <a:stretch/>
        </p:blipFill>
        <p:spPr>
          <a:xfrm>
            <a:off x="815254" y="4603759"/>
            <a:ext cx="3563888" cy="190074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3562681" y="4315891"/>
            <a:ext cx="5773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0 V</a:t>
            </a:r>
            <a:endParaRPr lang="en-US"/>
          </a:p>
        </p:txBody>
      </p:sp>
      <p:sp>
        <p:nvSpPr>
          <p:cNvPr id="16" name="Textfeld 15"/>
          <p:cNvSpPr txBox="1"/>
          <p:nvPr/>
        </p:nvSpPr>
        <p:spPr>
          <a:xfrm>
            <a:off x="1135847" y="4318451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 - 36.2 V</a:t>
            </a:r>
            <a:endParaRPr lang="en-US"/>
          </a:p>
        </p:txBody>
      </p:sp>
      <p:sp>
        <p:nvSpPr>
          <p:cNvPr id="17" name="Textfeld 16"/>
          <p:cNvSpPr txBox="1"/>
          <p:nvPr/>
        </p:nvSpPr>
        <p:spPr>
          <a:xfrm>
            <a:off x="3281956" y="6167383"/>
            <a:ext cx="82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/>
              <a:t>125 V</a:t>
            </a:r>
            <a:endParaRPr lang="en-US"/>
          </a:p>
        </p:txBody>
      </p:sp>
      <p:cxnSp>
        <p:nvCxnSpPr>
          <p:cNvPr id="18" name="Gerade Verbindung mit Pfeil 17"/>
          <p:cNvCxnSpPr/>
          <p:nvPr/>
        </p:nvCxnSpPr>
        <p:spPr>
          <a:xfrm flipH="1">
            <a:off x="4248087" y="4468062"/>
            <a:ext cx="304219" cy="173901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>
          <a:xfrm>
            <a:off x="5141231" y="3381211"/>
            <a:ext cx="18790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CERN switching card</a:t>
            </a:r>
            <a:endParaRPr lang="en-US" sz="1400" dirty="0"/>
          </a:p>
        </p:txBody>
      </p:sp>
      <p:sp>
        <p:nvSpPr>
          <p:cNvPr id="20" name="Textfeld 19"/>
          <p:cNvSpPr txBox="1"/>
          <p:nvPr/>
        </p:nvSpPr>
        <p:spPr>
          <a:xfrm>
            <a:off x="5187377" y="6145559"/>
            <a:ext cx="202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Planned HEPHY </a:t>
            </a:r>
            <a:r>
              <a:rPr lang="en-US" sz="1400" dirty="0" smtClean="0"/>
              <a:t>Setup</a:t>
            </a:r>
            <a:endParaRPr lang="en-US" sz="1400" dirty="0"/>
          </a:p>
        </p:txBody>
      </p:sp>
      <p:sp>
        <p:nvSpPr>
          <p:cNvPr id="21" name="Textfeld 20"/>
          <p:cNvSpPr txBox="1"/>
          <p:nvPr/>
        </p:nvSpPr>
        <p:spPr>
          <a:xfrm>
            <a:off x="7239999" y="3409255"/>
            <a:ext cx="1806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/>
              <a:t>CERN 6” probe card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387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2982" y="904356"/>
            <a:ext cx="8668599" cy="576262"/>
          </a:xfrm>
        </p:spPr>
        <p:txBody>
          <a:bodyPr/>
          <a:lstStyle/>
          <a:p>
            <a:r>
              <a:rPr lang="en-US" dirty="0" smtClean="0"/>
              <a:t>IV Curves of 200 µm thick IFX HGC Sensors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21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/>
          </p:nvPr>
        </p:nvGraphicFramePr>
        <p:xfrm>
          <a:off x="-5379" y="1704704"/>
          <a:ext cx="3081757" cy="2359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" name="Acrobat Document" r:id="rId3" imgW="4902052" imgH="3752719" progId="AcroExch.Document.DC">
                  <p:embed/>
                </p:oleObj>
              </mc:Choice>
              <mc:Fallback>
                <p:oleObj name="Acrobat Document" r:id="rId3" imgW="4902052" imgH="375271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5379" y="1704704"/>
                        <a:ext cx="3081757" cy="23592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kt 7"/>
          <p:cNvGraphicFramePr>
            <a:graphicFrameLocks noChangeAspect="1"/>
          </p:cNvGraphicFramePr>
          <p:nvPr>
            <p:extLst/>
          </p:nvPr>
        </p:nvGraphicFramePr>
        <p:xfrm>
          <a:off x="3076379" y="1740905"/>
          <a:ext cx="2981806" cy="22827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7" name="Acrobat Document" r:id="rId5" imgW="4902052" imgH="3752719" progId="AcroExch.Document.DC">
                  <p:embed/>
                </p:oleObj>
              </mc:Choice>
              <mc:Fallback>
                <p:oleObj name="Acrobat Document" r:id="rId5" imgW="4902052" imgH="375271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76379" y="1740905"/>
                        <a:ext cx="2981806" cy="22827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kt 8"/>
          <p:cNvGraphicFramePr>
            <a:graphicFrameLocks noChangeAspect="1"/>
          </p:cNvGraphicFramePr>
          <p:nvPr>
            <p:extLst/>
          </p:nvPr>
        </p:nvGraphicFramePr>
        <p:xfrm>
          <a:off x="6058185" y="1744748"/>
          <a:ext cx="3046623" cy="233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8" name="Acrobat Document" r:id="rId7" imgW="4902052" imgH="3752719" progId="AcroExch.Document.DC">
                  <p:embed/>
                </p:oleObj>
              </mc:Choice>
              <mc:Fallback>
                <p:oleObj name="Acrobat Document" r:id="rId7" imgW="4902052" imgH="375271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058185" y="1744748"/>
                        <a:ext cx="3046623" cy="2332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kt 9"/>
          <p:cNvGraphicFramePr>
            <a:graphicFrameLocks noChangeAspect="1"/>
          </p:cNvGraphicFramePr>
          <p:nvPr>
            <p:extLst/>
          </p:nvPr>
        </p:nvGraphicFramePr>
        <p:xfrm>
          <a:off x="3131839" y="4268331"/>
          <a:ext cx="2926345" cy="2240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9" name="Acrobat Document" r:id="rId9" imgW="4902052" imgH="3752719" progId="AcroExch.Document.DC">
                  <p:embed/>
                </p:oleObj>
              </mc:Choice>
              <mc:Fallback>
                <p:oleObj name="Acrobat Document" r:id="rId9" imgW="4902052" imgH="375271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31839" y="4268331"/>
                        <a:ext cx="2926345" cy="22402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kt 10"/>
          <p:cNvGraphicFramePr>
            <a:graphicFrameLocks noChangeAspect="1"/>
          </p:cNvGraphicFramePr>
          <p:nvPr>
            <p:extLst/>
          </p:nvPr>
        </p:nvGraphicFramePr>
        <p:xfrm>
          <a:off x="6058185" y="4247695"/>
          <a:ext cx="3046623" cy="2332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Acrobat Document" r:id="rId11" imgW="4902052" imgH="3752719" progId="AcroExch.Document.DC">
                  <p:embed/>
                </p:oleObj>
              </mc:Choice>
              <mc:Fallback>
                <p:oleObj name="Acrobat Document" r:id="rId11" imgW="4902052" imgH="3752719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058185" y="4247695"/>
                        <a:ext cx="3046623" cy="233232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87066" y="4247695"/>
            <a:ext cx="31167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Single Needle IV-Curves with HV on Needle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Backplane on GND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Temperature  22 +/-1 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Humidity 45-50%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61A0"/>
                </a:solidFill>
              </a:rPr>
              <a:t>All IV-curves measured by hand at the moment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0061A0"/>
                </a:solidFill>
              </a:rPr>
              <a:t>~8 hours per wafer</a:t>
            </a:r>
            <a:endParaRPr lang="en-US" dirty="0"/>
          </a:p>
        </p:txBody>
      </p:sp>
      <p:sp>
        <p:nvSpPr>
          <p:cNvPr id="3" name="Textfeld 2"/>
          <p:cNvSpPr txBox="1"/>
          <p:nvPr/>
        </p:nvSpPr>
        <p:spPr>
          <a:xfrm>
            <a:off x="1979712" y="3140968"/>
            <a:ext cx="144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2</a:t>
            </a:r>
            <a:endParaRPr lang="en-US" dirty="0"/>
          </a:p>
        </p:txBody>
      </p:sp>
      <p:sp>
        <p:nvSpPr>
          <p:cNvPr id="13" name="Textfeld 12"/>
          <p:cNvSpPr txBox="1"/>
          <p:nvPr/>
        </p:nvSpPr>
        <p:spPr>
          <a:xfrm>
            <a:off x="4944472" y="2984944"/>
            <a:ext cx="144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3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8089900" y="3354276"/>
            <a:ext cx="144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8</a:t>
            </a:r>
            <a:endParaRPr lang="en-US" dirty="0"/>
          </a:p>
        </p:txBody>
      </p:sp>
      <p:sp>
        <p:nvSpPr>
          <p:cNvPr id="15" name="Textfeld 14"/>
          <p:cNvSpPr txBox="1"/>
          <p:nvPr/>
        </p:nvSpPr>
        <p:spPr>
          <a:xfrm>
            <a:off x="4949239" y="5690188"/>
            <a:ext cx="144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14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8089900" y="5817355"/>
            <a:ext cx="14407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20</a:t>
            </a:r>
            <a:endParaRPr lang="en-US" dirty="0"/>
          </a:p>
        </p:txBody>
      </p:sp>
      <p:sp>
        <p:nvSpPr>
          <p:cNvPr id="17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02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855514"/>
            <a:ext cx="9144000" cy="576262"/>
          </a:xfrm>
        </p:spPr>
        <p:txBody>
          <a:bodyPr/>
          <a:lstStyle/>
          <a:p>
            <a:r>
              <a:rPr lang="de-DE" sz="2800" dirty="0"/>
              <a:t>IV </a:t>
            </a:r>
            <a:r>
              <a:rPr lang="de-DE" sz="2800" dirty="0" err="1"/>
              <a:t>Curves</a:t>
            </a:r>
            <a:r>
              <a:rPr lang="de-DE" sz="2800" dirty="0"/>
              <a:t> </a:t>
            </a:r>
            <a:r>
              <a:rPr lang="de-DE" sz="2800" dirty="0" err="1"/>
              <a:t>of</a:t>
            </a:r>
            <a:r>
              <a:rPr lang="de-DE" sz="2800" dirty="0"/>
              <a:t> </a:t>
            </a:r>
            <a:r>
              <a:rPr lang="de-DE" sz="2800" dirty="0" smtClean="0"/>
              <a:t>300 (350) </a:t>
            </a:r>
            <a:r>
              <a:rPr lang="de-DE" sz="2800" dirty="0"/>
              <a:t>µm </a:t>
            </a:r>
            <a:r>
              <a:rPr lang="de-DE" sz="2800" dirty="0" err="1"/>
              <a:t>thick</a:t>
            </a:r>
            <a:r>
              <a:rPr lang="de-DE" sz="2800" dirty="0"/>
              <a:t> IFX HGC Sensors</a:t>
            </a:r>
            <a:endParaRPr lang="en-US" sz="28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2" t="11396" r="9571"/>
          <a:stretch/>
        </p:blipFill>
        <p:spPr>
          <a:xfrm>
            <a:off x="35496" y="1614485"/>
            <a:ext cx="2972240" cy="2292794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22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9" t="10029" r="9651" b="-887"/>
          <a:stretch/>
        </p:blipFill>
        <p:spPr>
          <a:xfrm>
            <a:off x="3026924" y="1614485"/>
            <a:ext cx="2954541" cy="232305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860190" y="3020758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4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950419" y="3042931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6</a:t>
            </a:r>
            <a:endParaRPr lang="en-US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5" t="11151" r="9825"/>
          <a:stretch/>
        </p:blipFill>
        <p:spPr>
          <a:xfrm>
            <a:off x="35496" y="4218132"/>
            <a:ext cx="2972240" cy="230721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927242" y="576208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16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11151" r="9825"/>
          <a:stretch/>
        </p:blipFill>
        <p:spPr>
          <a:xfrm>
            <a:off x="3059832" y="4218132"/>
            <a:ext cx="2885423" cy="226077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9" t="11151" r="9825"/>
          <a:stretch/>
        </p:blipFill>
        <p:spPr>
          <a:xfrm>
            <a:off x="6194738" y="4263426"/>
            <a:ext cx="2827615" cy="221548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4810715" y="56986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18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7870225" y="566124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Wafer 25</a:t>
            </a:r>
            <a:endParaRPr lang="en-US" dirty="0"/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1" r="221" b="20041"/>
          <a:stretch/>
        </p:blipFill>
        <p:spPr>
          <a:xfrm>
            <a:off x="6332463" y="1846401"/>
            <a:ext cx="2689890" cy="1828962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6332463" y="3675363"/>
            <a:ext cx="2776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T= (23 ± 2)°</a:t>
            </a:r>
            <a:endParaRPr lang="en-US" dirty="0"/>
          </a:p>
        </p:txBody>
      </p:sp>
      <p:sp>
        <p:nvSpPr>
          <p:cNvPr id="20" name="Textfeld 19"/>
          <p:cNvSpPr txBox="1"/>
          <p:nvPr/>
        </p:nvSpPr>
        <p:spPr>
          <a:xfrm>
            <a:off x="7721785" y="3675073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H: 45-50%</a:t>
            </a:r>
            <a:endParaRPr lang="en-US" dirty="0"/>
          </a:p>
        </p:txBody>
      </p:sp>
      <p:sp>
        <p:nvSpPr>
          <p:cNvPr id="21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6011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908720"/>
            <a:ext cx="9144000" cy="576262"/>
          </a:xfrm>
        </p:spPr>
        <p:txBody>
          <a:bodyPr/>
          <a:lstStyle/>
          <a:p>
            <a:r>
              <a:rPr lang="en-US" sz="2800" dirty="0" smtClean="0"/>
              <a:t>Current Statistics for Single Needle Measurements</a:t>
            </a:r>
            <a:endParaRPr lang="en-US" sz="28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2702485"/>
            <a:ext cx="4813554" cy="3683508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23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81"/>
          <a:stretch/>
        </p:blipFill>
        <p:spPr>
          <a:xfrm>
            <a:off x="4499992" y="2636160"/>
            <a:ext cx="4505415" cy="3855661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>
          <a:xfrm>
            <a:off x="1156253" y="3714277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200µm</a:t>
            </a:r>
            <a:endParaRPr lang="en-US"/>
          </a:p>
        </p:txBody>
      </p:sp>
      <p:sp>
        <p:nvSpPr>
          <p:cNvPr id="12" name="Textfeld 11"/>
          <p:cNvSpPr txBox="1"/>
          <p:nvPr/>
        </p:nvSpPr>
        <p:spPr>
          <a:xfrm>
            <a:off x="5591802" y="3264254"/>
            <a:ext cx="1356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300-350µm</a:t>
            </a:r>
            <a:endParaRPr lang="en-US" dirty="0"/>
          </a:p>
        </p:txBody>
      </p:sp>
      <p:sp>
        <p:nvSpPr>
          <p:cNvPr id="13" name="Inhaltsplatzhalter 7"/>
          <p:cNvSpPr txBox="1">
            <a:spLocks/>
          </p:cNvSpPr>
          <p:nvPr/>
        </p:nvSpPr>
        <p:spPr bwMode="auto">
          <a:xfrm>
            <a:off x="457200" y="1628776"/>
            <a:ext cx="8229600" cy="1368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Plots show the presence of a defect cell on a wafer (high maximum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Mean/Median shows that implantation dose “p-stop 2” gives lower currents</a:t>
            </a:r>
            <a:endParaRPr lang="en-US" sz="2000" dirty="0"/>
          </a:p>
        </p:txBody>
      </p:sp>
      <p:sp>
        <p:nvSpPr>
          <p:cNvPr id="11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327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9303" y="881852"/>
            <a:ext cx="8229600" cy="576262"/>
          </a:xfrm>
        </p:spPr>
        <p:txBody>
          <a:bodyPr/>
          <a:lstStyle/>
          <a:p>
            <a:r>
              <a:rPr lang="en-US" sz="2800" dirty="0" smtClean="0"/>
              <a:t>Single Needle IV mapped to geometry</a:t>
            </a:r>
            <a:endParaRPr lang="en-US" sz="28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52" y="2696247"/>
            <a:ext cx="3528392" cy="3469340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24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26" y="2822972"/>
            <a:ext cx="3635054" cy="3475854"/>
          </a:xfrm>
          <a:prstGeom prst="rect">
            <a:avLst/>
          </a:prstGeom>
        </p:spPr>
      </p:pic>
      <p:cxnSp>
        <p:nvCxnSpPr>
          <p:cNvPr id="12" name="Gerader Verbinder 11"/>
          <p:cNvCxnSpPr/>
          <p:nvPr/>
        </p:nvCxnSpPr>
        <p:spPr>
          <a:xfrm>
            <a:off x="1812203" y="3060148"/>
            <a:ext cx="0" cy="280613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 flipH="1" flipV="1">
            <a:off x="498006" y="4448227"/>
            <a:ext cx="2610341" cy="1499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>
          <a:xfrm>
            <a:off x="2316753" y="28754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21 µm</a:t>
            </a:r>
            <a:endParaRPr lang="en-US" dirty="0"/>
          </a:p>
        </p:txBody>
      </p:sp>
      <p:sp>
        <p:nvSpPr>
          <p:cNvPr id="16" name="Textfeld 15"/>
          <p:cNvSpPr txBox="1"/>
          <p:nvPr/>
        </p:nvSpPr>
        <p:spPr>
          <a:xfrm>
            <a:off x="433051" y="287548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40 µm</a:t>
            </a:r>
            <a:endParaRPr lang="en-US" dirty="0"/>
          </a:p>
        </p:txBody>
      </p:sp>
      <p:sp>
        <p:nvSpPr>
          <p:cNvPr id="17" name="Textfeld 16"/>
          <p:cNvSpPr txBox="1"/>
          <p:nvPr/>
        </p:nvSpPr>
        <p:spPr>
          <a:xfrm>
            <a:off x="2393427" y="5578697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60 µm</a:t>
            </a:r>
            <a:endParaRPr lang="en-US" dirty="0"/>
          </a:p>
        </p:txBody>
      </p:sp>
      <p:sp>
        <p:nvSpPr>
          <p:cNvPr id="18" name="Textfeld 17"/>
          <p:cNvSpPr txBox="1"/>
          <p:nvPr/>
        </p:nvSpPr>
        <p:spPr>
          <a:xfrm>
            <a:off x="444051" y="5559906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80 µm</a:t>
            </a:r>
            <a:endParaRPr lang="en-US" dirty="0"/>
          </a:p>
        </p:txBody>
      </p:sp>
      <p:sp>
        <p:nvSpPr>
          <p:cNvPr id="20" name="Textfeld 19"/>
          <p:cNvSpPr txBox="1"/>
          <p:nvPr/>
        </p:nvSpPr>
        <p:spPr>
          <a:xfrm>
            <a:off x="395536" y="6012577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„break </a:t>
            </a:r>
            <a:r>
              <a:rPr lang="de-DE" dirty="0" err="1" smtClean="0"/>
              <a:t>through</a:t>
            </a:r>
            <a:r>
              <a:rPr lang="de-DE" dirty="0" smtClean="0"/>
              <a:t> </a:t>
            </a:r>
            <a:r>
              <a:rPr lang="de-DE" dirty="0" err="1" smtClean="0"/>
              <a:t>voltage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sz="1400" dirty="0" smtClean="0"/>
              <a:t>(50 µA </a:t>
            </a:r>
            <a:r>
              <a:rPr lang="de-DE" sz="1400" dirty="0" err="1" smtClean="0"/>
              <a:t>compliance</a:t>
            </a:r>
            <a:r>
              <a:rPr lang="de-DE" sz="1400" dirty="0" smtClean="0"/>
              <a:t>)</a:t>
            </a:r>
            <a:endParaRPr lang="en-US" sz="1400" dirty="0"/>
          </a:p>
        </p:txBody>
      </p:sp>
      <p:sp>
        <p:nvSpPr>
          <p:cNvPr id="21" name="Textfeld 20"/>
          <p:cNvSpPr txBox="1"/>
          <p:nvPr/>
        </p:nvSpPr>
        <p:spPr>
          <a:xfrm>
            <a:off x="5534276" y="6156012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Current</a:t>
            </a:r>
            <a:r>
              <a:rPr lang="de-DE" dirty="0" smtClean="0"/>
              <a:t> @ 200 V</a:t>
            </a:r>
            <a:endParaRPr lang="en-US" dirty="0"/>
          </a:p>
        </p:txBody>
      </p:sp>
      <p:cxnSp>
        <p:nvCxnSpPr>
          <p:cNvPr id="22" name="Gerader Verbinder 21"/>
          <p:cNvCxnSpPr/>
          <p:nvPr/>
        </p:nvCxnSpPr>
        <p:spPr>
          <a:xfrm>
            <a:off x="6647569" y="3088374"/>
            <a:ext cx="0" cy="29042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 flipH="1">
            <a:off x="5336443" y="4491758"/>
            <a:ext cx="2622253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feld 23"/>
          <p:cNvSpPr txBox="1"/>
          <p:nvPr/>
        </p:nvSpPr>
        <p:spPr>
          <a:xfrm>
            <a:off x="7260475" y="290501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21 µm</a:t>
            </a:r>
            <a:endParaRPr lang="en-US" dirty="0"/>
          </a:p>
        </p:txBody>
      </p:sp>
      <p:sp>
        <p:nvSpPr>
          <p:cNvPr id="25" name="Textfeld 24"/>
          <p:cNvSpPr txBox="1"/>
          <p:nvPr/>
        </p:nvSpPr>
        <p:spPr>
          <a:xfrm>
            <a:off x="5213997" y="297802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40 µm</a:t>
            </a:r>
            <a:endParaRPr lang="en-US" dirty="0"/>
          </a:p>
        </p:txBody>
      </p:sp>
      <p:sp>
        <p:nvSpPr>
          <p:cNvPr id="26" name="Textfeld 25"/>
          <p:cNvSpPr txBox="1"/>
          <p:nvPr/>
        </p:nvSpPr>
        <p:spPr>
          <a:xfrm>
            <a:off x="7262936" y="564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60 µm</a:t>
            </a:r>
            <a:endParaRPr lang="en-US" dirty="0"/>
          </a:p>
        </p:txBody>
      </p:sp>
      <p:sp>
        <p:nvSpPr>
          <p:cNvPr id="27" name="Textfeld 26"/>
          <p:cNvSpPr txBox="1"/>
          <p:nvPr/>
        </p:nvSpPr>
        <p:spPr>
          <a:xfrm>
            <a:off x="5130737" y="564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80 µm</a:t>
            </a:r>
            <a:endParaRPr lang="en-US" dirty="0"/>
          </a:p>
        </p:txBody>
      </p:sp>
      <p:sp>
        <p:nvSpPr>
          <p:cNvPr id="29" name="Textfeld 28"/>
          <p:cNvSpPr txBox="1"/>
          <p:nvPr/>
        </p:nvSpPr>
        <p:spPr>
          <a:xfrm>
            <a:off x="4482665" y="2556426"/>
            <a:ext cx="42129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Pads on outside </a:t>
            </a:r>
            <a:r>
              <a:rPr lang="de-DE" sz="1600" dirty="0" err="1" smtClean="0"/>
              <a:t>draw</a:t>
            </a:r>
            <a:r>
              <a:rPr lang="de-DE" sz="1600" dirty="0" smtClean="0"/>
              <a:t> ~ 2 </a:t>
            </a:r>
            <a:r>
              <a:rPr lang="de-DE" sz="1600" dirty="0" err="1" smtClean="0"/>
              <a:t>times</a:t>
            </a:r>
            <a:r>
              <a:rPr lang="de-DE" sz="1600" dirty="0" smtClean="0"/>
              <a:t>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current</a:t>
            </a:r>
            <a:endParaRPr lang="de-DE" sz="1600" dirty="0" smtClean="0"/>
          </a:p>
        </p:txBody>
      </p:sp>
      <p:sp>
        <p:nvSpPr>
          <p:cNvPr id="30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  <p:sp>
        <p:nvSpPr>
          <p:cNvPr id="31" name="Inhaltsplatzhalter 2"/>
          <p:cNvSpPr txBox="1">
            <a:spLocks/>
          </p:cNvSpPr>
          <p:nvPr/>
        </p:nvSpPr>
        <p:spPr bwMode="auto">
          <a:xfrm>
            <a:off x="457200" y="1628775"/>
            <a:ext cx="8229600" cy="1109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7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r>
              <a:rPr lang="en-US" kern="0" dirty="0" smtClean="0"/>
              <a:t>IV curves mapped to 8“ 256 pad HGC sensor geometry</a:t>
            </a:r>
          </a:p>
          <a:p>
            <a:r>
              <a:rPr lang="en-US" kern="0" dirty="0" smtClean="0"/>
              <a:t>4 Quadrants with different pad spacing can be seen in voltage and current behavior</a:t>
            </a:r>
          </a:p>
          <a:p>
            <a:endParaRPr lang="en-US" kern="0" dirty="0" smtClean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8586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nhaltsplatzhalt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2120" y="1706839"/>
            <a:ext cx="4414775" cy="3378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607" y="834204"/>
            <a:ext cx="8229600" cy="576262"/>
          </a:xfrm>
        </p:spPr>
        <p:txBody>
          <a:bodyPr/>
          <a:lstStyle/>
          <a:p>
            <a:r>
              <a:rPr lang="de-DE" dirty="0" smtClean="0"/>
              <a:t>2D Breakdown Simulation</a:t>
            </a:r>
            <a:endParaRPr lang="en-US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52"/>
          <a:stretch/>
        </p:blipFill>
        <p:spPr>
          <a:xfrm>
            <a:off x="-5842" y="4399533"/>
            <a:ext cx="4145794" cy="2153729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Inhaltsplatzhalter 2"/>
              <p:cNvSpPr txBox="1">
                <a:spLocks/>
              </p:cNvSpPr>
              <p:nvPr/>
            </p:nvSpPr>
            <p:spPr bwMode="auto">
              <a:xfrm>
                <a:off x="190004" y="1495974"/>
                <a:ext cx="7982396" cy="236507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3000" kern="1200">
                    <a:solidFill>
                      <a:srgbClr val="0061A0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600" kern="1200">
                    <a:solidFill>
                      <a:srgbClr val="0061A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•"/>
                  <a:defRPr sz="2200" kern="1200">
                    <a:solidFill>
                      <a:srgbClr val="0061A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 kern="1200">
                    <a:solidFill>
                      <a:srgbClr val="0061A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 kern="1200">
                    <a:solidFill>
                      <a:srgbClr val="0061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000" b="1" dirty="0" smtClean="0"/>
                  <a:t>TCAD </a:t>
                </a:r>
                <a:r>
                  <a:rPr lang="en-US" sz="2000" b="1" dirty="0" err="1" smtClean="0"/>
                  <a:t>Sentaurus</a:t>
                </a:r>
                <a:r>
                  <a:rPr lang="en-US" sz="2000" b="1" dirty="0" smtClean="0"/>
                  <a:t> Synopsys</a:t>
                </a:r>
                <a:r>
                  <a:rPr lang="en-US" sz="2000" dirty="0"/>
                  <a:t>: Finite element semiconductor simulation package (1D,2D,3D) </a:t>
                </a:r>
                <a:endParaRPr lang="en-US" sz="2000" dirty="0" smtClean="0"/>
              </a:p>
              <a:p>
                <a:r>
                  <a:rPr lang="en-US" sz="2000" dirty="0" smtClean="0"/>
                  <a:t>2 Pad Geometry (2D)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Mesh</a:t>
                </a:r>
                <a:r>
                  <a:rPr lang="en-US" sz="2000" dirty="0"/>
                  <a:t>: ~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1.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∗</m:t>
                    </m:r>
                    <m:sSup>
                      <m:sSupPr>
                        <m:ctrlPr>
                          <a:rPr lang="en-US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  <a:r>
                  <a:rPr lang="en-US" sz="2000" dirty="0" smtClean="0"/>
                  <a:t>elements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dirty="0" smtClean="0"/>
                  <a:t>Both Pads grounded</a:t>
                </a:r>
                <a:endParaRPr lang="en-US" sz="2000" dirty="0"/>
              </a:p>
            </p:txBody>
          </p:sp>
        </mc:Choice>
        <mc:Fallback>
          <p:sp>
            <p:nvSpPr>
              <p:cNvPr id="10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0004" y="1495974"/>
                <a:ext cx="7982396" cy="2365074"/>
              </a:xfrm>
              <a:prstGeom prst="rect">
                <a:avLst/>
              </a:prstGeom>
              <a:blipFill rotWithShape="0">
                <a:blip r:embed="rId5"/>
                <a:stretch>
                  <a:fillRect l="-687" t="-103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/>
          <p:cNvSpPr txBox="1"/>
          <p:nvPr/>
        </p:nvSpPr>
        <p:spPr>
          <a:xfrm>
            <a:off x="2699792" y="3998054"/>
            <a:ext cx="1771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err="1" smtClean="0"/>
              <a:t>Metal</a:t>
            </a:r>
            <a:r>
              <a:rPr lang="de-DE" sz="1600" dirty="0" smtClean="0"/>
              <a:t> </a:t>
            </a:r>
            <a:r>
              <a:rPr lang="de-DE" sz="1600" dirty="0" err="1" smtClean="0"/>
              <a:t>overhang</a:t>
            </a:r>
            <a:endParaRPr lang="en-US" sz="1600" dirty="0"/>
          </a:p>
        </p:txBody>
      </p:sp>
      <p:sp>
        <p:nvSpPr>
          <p:cNvPr id="12" name="Geschweifte Klammer rechts 11"/>
          <p:cNvSpPr/>
          <p:nvPr/>
        </p:nvSpPr>
        <p:spPr>
          <a:xfrm rot="16200000">
            <a:off x="2827005" y="4022053"/>
            <a:ext cx="154776" cy="783886"/>
          </a:xfrm>
          <a:prstGeom prst="rightBrace">
            <a:avLst>
              <a:gd name="adj1" fmla="val 49622"/>
              <a:gd name="adj2" fmla="val 51069"/>
            </a:avLst>
          </a:prstGeom>
          <a:ln w="19050">
            <a:solidFill>
              <a:srgbClr val="0061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eschweifte Klammer rechts 14"/>
          <p:cNvSpPr/>
          <p:nvPr/>
        </p:nvSpPr>
        <p:spPr>
          <a:xfrm rot="16200000">
            <a:off x="2099838" y="4215578"/>
            <a:ext cx="149396" cy="212356"/>
          </a:xfrm>
          <a:prstGeom prst="rightBrace">
            <a:avLst>
              <a:gd name="adj1" fmla="val 49622"/>
              <a:gd name="adj2" fmla="val 51069"/>
            </a:avLst>
          </a:prstGeom>
          <a:ln w="19050">
            <a:solidFill>
              <a:srgbClr val="0061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feld 15"/>
          <p:cNvSpPr txBox="1"/>
          <p:nvPr/>
        </p:nvSpPr>
        <p:spPr>
          <a:xfrm>
            <a:off x="1790594" y="3865734"/>
            <a:ext cx="8155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smtClean="0"/>
              <a:t>P-</a:t>
            </a:r>
            <a:r>
              <a:rPr lang="de-DE" sz="1600" dirty="0" err="1" smtClean="0"/>
              <a:t>Stop</a:t>
            </a:r>
            <a:endParaRPr lang="en-US" sz="1600" dirty="0"/>
          </a:p>
        </p:txBody>
      </p:sp>
      <p:sp>
        <p:nvSpPr>
          <p:cNvPr id="17" name="Textfeld 16"/>
          <p:cNvSpPr txBox="1"/>
          <p:nvPr/>
        </p:nvSpPr>
        <p:spPr>
          <a:xfrm>
            <a:off x="323225" y="3961065"/>
            <a:ext cx="1439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Pad </a:t>
            </a:r>
            <a:r>
              <a:rPr lang="de-DE" sz="1600" dirty="0" err="1" smtClean="0"/>
              <a:t>Implant</a:t>
            </a:r>
            <a:endParaRPr lang="en-US" sz="1600" dirty="0"/>
          </a:p>
        </p:txBody>
      </p:sp>
      <p:sp>
        <p:nvSpPr>
          <p:cNvPr id="18" name="Geschweifte Klammer rechts 17"/>
          <p:cNvSpPr/>
          <p:nvPr/>
        </p:nvSpPr>
        <p:spPr>
          <a:xfrm rot="16200000">
            <a:off x="643866" y="4040890"/>
            <a:ext cx="146652" cy="658949"/>
          </a:xfrm>
          <a:prstGeom prst="rightBrace">
            <a:avLst>
              <a:gd name="adj1" fmla="val 49622"/>
              <a:gd name="adj2" fmla="val 51069"/>
            </a:avLst>
          </a:prstGeom>
          <a:ln w="19050">
            <a:solidFill>
              <a:srgbClr val="0061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feld 19"/>
          <p:cNvSpPr txBox="1"/>
          <p:nvPr/>
        </p:nvSpPr>
        <p:spPr>
          <a:xfrm>
            <a:off x="605716" y="5620742"/>
            <a:ext cx="16724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P- </a:t>
            </a:r>
            <a:r>
              <a:rPr lang="de-DE" dirty="0" err="1" smtClean="0"/>
              <a:t>bulk</a:t>
            </a:r>
            <a:r>
              <a:rPr lang="de-DE" dirty="0" smtClean="0"/>
              <a:t> </a:t>
            </a:r>
            <a:r>
              <a:rPr lang="de-DE" dirty="0" err="1" smtClean="0"/>
              <a:t>doping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>
            <a:off x="415922" y="4697776"/>
            <a:ext cx="1744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N- pad </a:t>
            </a:r>
            <a:r>
              <a:rPr lang="de-DE" dirty="0" err="1" smtClean="0"/>
              <a:t>implant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25</a:t>
            </a:fld>
            <a:endParaRPr lang="de-AT" altLang="en-US"/>
          </a:p>
        </p:txBody>
      </p:sp>
      <p:sp>
        <p:nvSpPr>
          <p:cNvPr id="23" name="Textfeld 22"/>
          <p:cNvSpPr txBox="1"/>
          <p:nvPr/>
        </p:nvSpPr>
        <p:spPr>
          <a:xfrm>
            <a:off x="4744910" y="5155085"/>
            <a:ext cx="42666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Larger</a:t>
            </a:r>
            <a:r>
              <a:rPr lang="en-US" dirty="0" smtClean="0">
                <a:solidFill>
                  <a:srgbClr val="0061A0"/>
                </a:solidFill>
              </a:rPr>
              <a:t> pad to pad distance leads to </a:t>
            </a:r>
            <a:r>
              <a:rPr lang="en-US" dirty="0" smtClean="0">
                <a:solidFill>
                  <a:srgbClr val="FF0000"/>
                </a:solidFill>
              </a:rPr>
              <a:t>lower</a:t>
            </a:r>
            <a:r>
              <a:rPr lang="en-US" dirty="0" smtClean="0">
                <a:solidFill>
                  <a:srgbClr val="0061A0"/>
                </a:solidFill>
              </a:rPr>
              <a:t> breakdown voltage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In contradiction to single needle measurements</a:t>
            </a:r>
            <a:endParaRPr lang="en-US" dirty="0" smtClean="0">
              <a:solidFill>
                <a:srgbClr val="0061A0"/>
              </a:solidFill>
            </a:endParaRPr>
          </a:p>
        </p:txBody>
      </p:sp>
      <p:sp>
        <p:nvSpPr>
          <p:cNvPr id="25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7027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76262"/>
          </a:xfrm>
        </p:spPr>
        <p:txBody>
          <a:bodyPr/>
          <a:lstStyle/>
          <a:p>
            <a:r>
              <a:rPr lang="en-US" sz="2800" dirty="0" smtClean="0"/>
              <a:t>Metal Overhang at 21µm pad distance</a:t>
            </a:r>
            <a:endParaRPr lang="en-US" sz="2800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5" t="3326"/>
          <a:stretch/>
        </p:blipFill>
        <p:spPr>
          <a:xfrm>
            <a:off x="5796136" y="3425913"/>
            <a:ext cx="3347864" cy="3099431"/>
          </a:xfrm>
        </p:spPr>
      </p:pic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CDB90-4027-4416-AB17-F3160C77E149}" type="slidenum">
              <a:rPr lang="de-AT" altLang="en-US" smtClean="0"/>
              <a:pPr/>
              <a:t>26</a:t>
            </a:fld>
            <a:endParaRPr lang="de-AT" alt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sp>
        <p:nvSpPr>
          <p:cNvPr id="11" name="Textfeld 10"/>
          <p:cNvSpPr txBox="1"/>
          <p:nvPr/>
        </p:nvSpPr>
        <p:spPr>
          <a:xfrm>
            <a:off x="4814898" y="6083863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Current</a:t>
            </a:r>
            <a:r>
              <a:rPr lang="de-DE" dirty="0" smtClean="0"/>
              <a:t> @ 100 V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56" y="1542662"/>
            <a:ext cx="2793923" cy="209544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" name="Rad 2"/>
          <p:cNvSpPr/>
          <p:nvPr/>
        </p:nvSpPr>
        <p:spPr>
          <a:xfrm>
            <a:off x="6931861" y="4156421"/>
            <a:ext cx="235607" cy="207227"/>
          </a:xfrm>
          <a:prstGeom prst="donut">
            <a:avLst>
              <a:gd name="adj" fmla="val 234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5" name="Gerader Verbinder 14"/>
          <p:cNvCxnSpPr>
            <a:stCxn id="3" idx="2"/>
          </p:cNvCxnSpPr>
          <p:nvPr/>
        </p:nvCxnSpPr>
        <p:spPr>
          <a:xfrm flipH="1" flipV="1">
            <a:off x="5578255" y="3665041"/>
            <a:ext cx="1353606" cy="59499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r Verbinder 15"/>
          <p:cNvCxnSpPr/>
          <p:nvPr/>
        </p:nvCxnSpPr>
        <p:spPr>
          <a:xfrm flipV="1">
            <a:off x="7167623" y="3638104"/>
            <a:ext cx="1220801" cy="6353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Inhaltsplatzhalter 7"/>
          <p:cNvSpPr txBox="1">
            <a:spLocks/>
          </p:cNvSpPr>
          <p:nvPr/>
        </p:nvSpPr>
        <p:spPr bwMode="auto">
          <a:xfrm>
            <a:off x="251520" y="1628775"/>
            <a:ext cx="4789040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6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2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 kern="12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Sensor design contains four regions with different pad distances 21/40/60/80µm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en-US" dirty="0" smtClean="0"/>
              <a:t>Region with 21µm pad distance: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Metal overhang design value 5 µm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Metal overhang here &lt; </a:t>
            </a:r>
            <a:r>
              <a:rPr lang="en-US" dirty="0" smtClean="0"/>
              <a:t>1µm</a:t>
            </a:r>
            <a:endParaRPr lang="en-US" dirty="0" smtClean="0"/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High current of cell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Issue caused by process: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Metal </a:t>
            </a:r>
            <a:r>
              <a:rPr lang="en-US" dirty="0"/>
              <a:t>deposition after backside thinning, thus small sag during photolithography and metal etching causing inhomogeneous metal etching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-&gt; Infineon is working on </a:t>
            </a:r>
            <a:r>
              <a:rPr lang="en-US" dirty="0" smtClean="0"/>
              <a:t>improvement</a:t>
            </a: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cxnSp>
        <p:nvCxnSpPr>
          <p:cNvPr id="19" name="Gerade Verbindung mit Pfeil 18"/>
          <p:cNvCxnSpPr/>
          <p:nvPr/>
        </p:nvCxnSpPr>
        <p:spPr>
          <a:xfrm flipV="1">
            <a:off x="3813087" y="3425913"/>
            <a:ext cx="1623009" cy="393755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1528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100-140µm thick sensors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5400600" cy="482483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000" dirty="0" smtClean="0"/>
              <a:t>Infineon produced 8” sensors with both, physical and active thickness of 140µm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Unclear if mechanical stability of such thin sensors is feasible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No decision if IFX will offer 140µm for the series production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We are working on two alternative approaches with Infineon: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Epitaxial sensors (currently only n-type bulk available)</a:t>
            </a:r>
          </a:p>
          <a:p>
            <a:pPr lvl="1">
              <a:lnSpc>
                <a:spcPct val="120000"/>
              </a:lnSpc>
            </a:pPr>
            <a:r>
              <a:rPr lang="en-US" sz="1800" dirty="0" smtClean="0"/>
              <a:t>New process with alternative backside processing (improves quality on all thicknesses, especially on metal overhang)</a:t>
            </a:r>
          </a:p>
          <a:p>
            <a:pPr lvl="1">
              <a:lnSpc>
                <a:spcPct val="120000"/>
              </a:lnSpc>
            </a:pPr>
            <a:endParaRPr lang="en-US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089900" y="6597650"/>
            <a:ext cx="1054100" cy="260350"/>
          </a:xfrm>
        </p:spPr>
        <p:txBody>
          <a:bodyPr/>
          <a:lstStyle/>
          <a:p>
            <a:fld id="{E5A5C039-3E0E-4AEF-B6BF-5C97872DBCBF}" type="slidenum">
              <a:rPr lang="de-AT" altLang="en-US" smtClean="0"/>
              <a:pPr/>
              <a:t>27</a:t>
            </a:fld>
            <a:endParaRPr lang="de-AT" alt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altLang="en-US" smtClean="0"/>
              <a:t>Thomas Bergauer</a:t>
            </a:r>
            <a:endParaRPr lang="de-AT" alt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altLang="en-US" smtClean="0"/>
              <a:t>06.04.17</a:t>
            </a:r>
            <a:endParaRPr lang="de-AT" altLang="en-US"/>
          </a:p>
        </p:txBody>
      </p:sp>
      <p:sp>
        <p:nvSpPr>
          <p:cNvPr id="8" name="Rechteck 7"/>
          <p:cNvSpPr/>
          <p:nvPr/>
        </p:nvSpPr>
        <p:spPr>
          <a:xfrm>
            <a:off x="5796136" y="1772816"/>
            <a:ext cx="3168352" cy="45365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feld 8"/>
          <p:cNvSpPr txBox="1"/>
          <p:nvPr/>
        </p:nvSpPr>
        <p:spPr>
          <a:xfrm>
            <a:off x="5915097" y="1999749"/>
            <a:ext cx="286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Old epitaxial HPK sensors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for comparison:</a:t>
            </a:r>
          </a:p>
        </p:txBody>
      </p:sp>
      <p:pic>
        <p:nvPicPr>
          <p:cNvPr id="10" name="Inhaltsplatzhalter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57" r="22419"/>
          <a:stretch/>
        </p:blipFill>
        <p:spPr bwMode="auto">
          <a:xfrm>
            <a:off x="8048903" y="2821355"/>
            <a:ext cx="731081" cy="741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Inhaltsplatzhalt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77" y="4005262"/>
            <a:ext cx="2917895" cy="2232879"/>
          </a:xfrm>
        </p:spPr>
      </p:pic>
      <p:sp>
        <p:nvSpPr>
          <p:cNvPr id="13" name="Textfeld 12"/>
          <p:cNvSpPr txBox="1"/>
          <p:nvPr/>
        </p:nvSpPr>
        <p:spPr>
          <a:xfrm>
            <a:off x="5915096" y="2636912"/>
            <a:ext cx="213391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Planar diodes with </a:t>
            </a:r>
          </a:p>
          <a:p>
            <a:r>
              <a:rPr lang="en-US" dirty="0" smtClean="0"/>
              <a:t>Epi thickness of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  50 µm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  70 µm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100 µm</a:t>
            </a:r>
          </a:p>
        </p:txBody>
      </p:sp>
      <p:sp>
        <p:nvSpPr>
          <p:cNvPr id="14" name="Rectangle 30"/>
          <p:cNvSpPr/>
          <p:nvPr/>
        </p:nvSpPr>
        <p:spPr>
          <a:xfrm>
            <a:off x="4811075" y="97493"/>
            <a:ext cx="246253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HGC sensors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91871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628775"/>
            <a:ext cx="8229600" cy="482456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Monopoly situation in planar large-area silicon detectors </a:t>
            </a:r>
            <a:r>
              <a:rPr lang="en-US" dirty="0" smtClean="0"/>
              <a:t>exists</a:t>
            </a:r>
            <a:endParaRPr 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CMS and ATLAS performed a market survey to find interested companies for providing sensors for the trackers of both experiments (~200m</a:t>
            </a:r>
            <a:r>
              <a:rPr lang="en-US" baseline="30000" dirty="0" smtClean="0"/>
              <a:t>2</a:t>
            </a:r>
            <a:r>
              <a:rPr lang="en-US" dirty="0" smtClean="0"/>
              <a:t> each)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CMS </a:t>
            </a:r>
            <a:r>
              <a:rPr lang="en-US" dirty="0" err="1" smtClean="0"/>
              <a:t>HGCal</a:t>
            </a:r>
            <a:r>
              <a:rPr lang="en-US" dirty="0" smtClean="0"/>
              <a:t> adds another 600m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All with the same </a:t>
            </a:r>
            <a:r>
              <a:rPr lang="en-US" dirty="0" smtClean="0"/>
              <a:t>timescale </a:t>
            </a:r>
            <a:r>
              <a:rPr lang="en-US" dirty="0" smtClean="0"/>
              <a:t>(Phase II Upgrade 2023-2025)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European vendor Infineon interested in large-volume productions, e.g.: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Prototype sensors for CMS tracker and </a:t>
            </a:r>
            <a:r>
              <a:rPr lang="en-US" dirty="0" err="1" smtClean="0"/>
              <a:t>HGCal</a:t>
            </a:r>
            <a:r>
              <a:rPr lang="en-US" dirty="0" smtClean="0"/>
              <a:t> produced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ATLAS evaluated sensors as Step 2 of market survey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Constant improvement visible from batch to </a:t>
            </a:r>
            <a:r>
              <a:rPr lang="en-US" dirty="0" smtClean="0"/>
              <a:t>batch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Challenges Academia </a:t>
            </a:r>
            <a:r>
              <a:rPr lang="mr-IN" dirty="0" smtClean="0"/>
              <a:t>–</a:t>
            </a:r>
            <a:r>
              <a:rPr lang="en-US" dirty="0" smtClean="0"/>
              <a:t> Industry</a:t>
            </a:r>
          </a:p>
          <a:p>
            <a:pPr marL="742950" lvl="2" indent="-342900">
              <a:lnSpc>
                <a:spcPct val="120000"/>
              </a:lnSpc>
            </a:pPr>
            <a:r>
              <a:rPr lang="en-US" sz="2600" dirty="0"/>
              <a:t>Project started on technical </a:t>
            </a:r>
            <a:r>
              <a:rPr lang="en-US" sz="2600" dirty="0" smtClean="0"/>
              <a:t>side without involvement of business/legal departments</a:t>
            </a:r>
          </a:p>
          <a:p>
            <a:pPr marL="742950" lvl="2" indent="-342900">
              <a:lnSpc>
                <a:spcPct val="120000"/>
              </a:lnSpc>
            </a:pPr>
            <a:r>
              <a:rPr lang="en-US" sz="2600" dirty="0" smtClean="0"/>
              <a:t>This changed now as project became more mature</a:t>
            </a:r>
          </a:p>
          <a:p>
            <a:pPr marL="742950" lvl="2" indent="-342900">
              <a:lnSpc>
                <a:spcPct val="120000"/>
              </a:lnSpc>
            </a:pPr>
            <a:r>
              <a:rPr lang="en-US" sz="2600" dirty="0" smtClean="0"/>
              <a:t>Now </a:t>
            </a:r>
            <a:r>
              <a:rPr lang="en-US" sz="2600" dirty="0"/>
              <a:t>also </a:t>
            </a:r>
            <a:r>
              <a:rPr lang="en-US" sz="2600" dirty="0" smtClean="0"/>
              <a:t>administrative / legal / IP discussion for prototype orders via CERN</a:t>
            </a:r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 smtClean="0"/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8E8DA-3280-704F-8A01-AA46A71060FB}" type="slidenum">
              <a:rPr lang="de-AT" smtClean="0"/>
              <a:pPr/>
              <a:t>28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13455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Vendors known to the HEP community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775"/>
            <a:ext cx="4274061" cy="4796581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 smtClean="0"/>
              <a:t>Small Scale Production</a:t>
            </a:r>
            <a:br>
              <a:rPr lang="en-GB" dirty="0" smtClean="0"/>
            </a:br>
            <a:r>
              <a:rPr lang="en-GB" dirty="0" smtClean="0"/>
              <a:t>(few 10-100 wafers per year)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Many institutes and companies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6” available at many sites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Broad spectra of quality and price </a:t>
            </a:r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endParaRPr lang="en-GB" dirty="0" smtClean="0"/>
          </a:p>
          <a:p>
            <a:pPr>
              <a:lnSpc>
                <a:spcPct val="120000"/>
              </a:lnSpc>
            </a:pPr>
            <a:r>
              <a:rPr lang="en-GB" dirty="0" smtClean="0"/>
              <a:t>For large scale production</a:t>
            </a:r>
            <a:br>
              <a:rPr lang="en-GB" dirty="0" smtClean="0"/>
            </a:br>
            <a:r>
              <a:rPr lang="en-GB" dirty="0" smtClean="0"/>
              <a:t>(few 1.000 – 10.000 wafers per year)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Up to now only one producer</a:t>
            </a:r>
          </a:p>
          <a:p>
            <a:pPr lvl="1">
              <a:lnSpc>
                <a:spcPct val="120000"/>
              </a:lnSpc>
            </a:pPr>
            <a:r>
              <a:rPr lang="en-GB" dirty="0" smtClean="0"/>
              <a:t>Japanese company</a:t>
            </a:r>
          </a:p>
          <a:p>
            <a:pPr>
              <a:lnSpc>
                <a:spcPct val="120000"/>
              </a:lnSpc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06.04.17</a:t>
            </a:r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FC12CB-A520-4F4E-BEA4-45EB8084916E}" type="slidenum">
              <a:rPr lang="de-AT" smtClean="0"/>
              <a:pPr>
                <a:defRPr/>
              </a:pPr>
              <a:t>3</a:t>
            </a:fld>
            <a:endParaRPr lang="de-AT"/>
          </a:p>
        </p:txBody>
      </p:sp>
      <p:grpSp>
        <p:nvGrpSpPr>
          <p:cNvPr id="20" name="Group 19"/>
          <p:cNvGrpSpPr/>
          <p:nvPr/>
        </p:nvGrpSpPr>
        <p:grpSpPr>
          <a:xfrm>
            <a:off x="4644008" y="1788289"/>
            <a:ext cx="4176464" cy="2252706"/>
            <a:chOff x="4644008" y="1572265"/>
            <a:chExt cx="4176464" cy="2252706"/>
          </a:xfrm>
        </p:grpSpPr>
        <p:pic>
          <p:nvPicPr>
            <p:cNvPr id="21" name="Picture 20" descr="17247dfed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05878" y="2112622"/>
              <a:ext cx="2142386" cy="380274"/>
            </a:xfrm>
            <a:prstGeom prst="rect">
              <a:avLst/>
            </a:prstGeom>
          </p:spPr>
        </p:pic>
        <p:pic>
          <p:nvPicPr>
            <p:cNvPr id="22" name="Picture 21" descr="logo_cnm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64288" y="3356992"/>
              <a:ext cx="1559932" cy="467979"/>
            </a:xfrm>
            <a:prstGeom prst="rect">
              <a:avLst/>
            </a:prstGeom>
          </p:spPr>
        </p:pic>
        <p:pic>
          <p:nvPicPr>
            <p:cNvPr id="23" name="Picture 22" descr="sintef-logo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99852" y="1628800"/>
              <a:ext cx="1616364" cy="335868"/>
            </a:xfrm>
            <a:prstGeom prst="rect">
              <a:avLst/>
            </a:prstGeom>
          </p:spPr>
        </p:pic>
        <p:pic>
          <p:nvPicPr>
            <p:cNvPr id="24" name="Picture 23" descr="canberra-areva_logo_146px.gi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10707" y="1844824"/>
              <a:ext cx="1249725" cy="573505"/>
            </a:xfrm>
            <a:prstGeom prst="rect">
              <a:avLst/>
            </a:prstGeom>
          </p:spPr>
        </p:pic>
        <p:pic>
          <p:nvPicPr>
            <p:cNvPr id="25" name="Picture 24" descr="logo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7496" y="3284984"/>
              <a:ext cx="1966752" cy="531023"/>
            </a:xfrm>
            <a:prstGeom prst="rect">
              <a:avLst/>
            </a:prstGeom>
          </p:spPr>
        </p:pic>
        <p:pic>
          <p:nvPicPr>
            <p:cNvPr id="26" name="Picture 25" descr="Screenshot 2015-02-15 13.15.04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4368" y="2492896"/>
              <a:ext cx="917316" cy="707005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44008" y="2492896"/>
              <a:ext cx="2623967" cy="787190"/>
            </a:xfrm>
            <a:prstGeom prst="rect">
              <a:avLst/>
            </a:prstGeom>
          </p:spPr>
        </p:pic>
        <p:pic>
          <p:nvPicPr>
            <p:cNvPr id="28" name="Picture 27" descr="logo-fp.jp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1090" y="1572265"/>
              <a:ext cx="1129382" cy="416575"/>
            </a:xfrm>
            <a:prstGeom prst="rect">
              <a:avLst/>
            </a:prstGeom>
          </p:spPr>
        </p:pic>
      </p:grpSp>
      <p:pic>
        <p:nvPicPr>
          <p:cNvPr id="29" name="Picture 28" descr="69c2b4f4d9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864199"/>
            <a:ext cx="4282184" cy="653033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453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Dual Source Strategy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842" y="5031120"/>
            <a:ext cx="9126158" cy="13502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To have (at least) a second option which can immediately take over in case of problems is </a:t>
            </a:r>
            <a:r>
              <a:rPr lang="en-US" dirty="0"/>
              <a:t>in </a:t>
            </a:r>
            <a:r>
              <a:rPr lang="en-US" dirty="0" smtClean="0"/>
              <a:t>principle not a bad idea</a:t>
            </a:r>
          </a:p>
          <a:p>
            <a:pPr lvl="1"/>
            <a:r>
              <a:rPr lang="en-US" dirty="0" smtClean="0"/>
              <a:t>Imagine: quality issues, bankruptcy, earthquakes,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8749"/>
            <a:ext cx="9144000" cy="3402419"/>
          </a:xfrm>
          <a:prstGeom prst="rect">
            <a:avLst/>
          </a:prstGeom>
        </p:spPr>
      </p:pic>
      <p:sp>
        <p:nvSpPr>
          <p:cNvPr id="8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531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313" y="908621"/>
            <a:ext cx="8229600" cy="936203"/>
          </a:xfrm>
        </p:spPr>
        <p:txBody>
          <a:bodyPr/>
          <a:lstStyle/>
          <a:p>
            <a:r>
              <a:rPr lang="en-US" dirty="0" smtClean="0"/>
              <a:t>Common CMS/ATLAS Market survey for Tracker Sensors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918"/>
          </a:xfrm>
        </p:spPr>
        <p:txBody>
          <a:bodyPr>
            <a:normAutofit fontScale="70000" lnSpcReduction="20000"/>
          </a:bodyPr>
          <a:lstStyle/>
          <a:p>
            <a:pPr marL="57150" indent="0">
              <a:lnSpc>
                <a:spcPct val="120000"/>
              </a:lnSpc>
              <a:buNone/>
            </a:pPr>
            <a:r>
              <a:rPr lang="en-GB" b="1" dirty="0"/>
              <a:t>Enabling factors:</a:t>
            </a:r>
          </a:p>
          <a:p>
            <a:pPr marL="571500" indent="-514350">
              <a:lnSpc>
                <a:spcPct val="120000"/>
              </a:lnSpc>
            </a:pPr>
            <a:r>
              <a:rPr lang="en-GB" dirty="0"/>
              <a:t>Strip sensors for ATLAS and CMS are very similar</a:t>
            </a:r>
          </a:p>
          <a:p>
            <a:pPr marL="571500" indent="-514350">
              <a:lnSpc>
                <a:spcPct val="120000"/>
              </a:lnSpc>
            </a:pPr>
            <a:r>
              <a:rPr lang="en-GB" dirty="0"/>
              <a:t>Different specifications are not </a:t>
            </a:r>
            <a:r>
              <a:rPr lang="en-GB" dirty="0" smtClean="0"/>
              <a:t>so significant </a:t>
            </a:r>
            <a:r>
              <a:rPr lang="en-GB" dirty="0"/>
              <a:t>for the production</a:t>
            </a:r>
          </a:p>
          <a:p>
            <a:pPr marL="57150" indent="0">
              <a:lnSpc>
                <a:spcPct val="120000"/>
              </a:lnSpc>
              <a:buNone/>
            </a:pPr>
            <a:endParaRPr lang="en-GB" b="1" dirty="0"/>
          </a:p>
          <a:p>
            <a:pPr marL="57150" indent="0">
              <a:lnSpc>
                <a:spcPct val="120000"/>
              </a:lnSpc>
              <a:buNone/>
            </a:pPr>
            <a:r>
              <a:rPr lang="en-GB" b="1" dirty="0"/>
              <a:t>Advantages:</a:t>
            </a:r>
          </a:p>
          <a:p>
            <a:pPr marL="571500" indent="-514350">
              <a:lnSpc>
                <a:spcPct val="120000"/>
              </a:lnSpc>
            </a:pPr>
            <a:r>
              <a:rPr lang="en-GB" dirty="0"/>
              <a:t>Shows the combined demand of the largest projects of the coming years to interested companies</a:t>
            </a:r>
          </a:p>
          <a:p>
            <a:pPr marL="571500" indent="-514350">
              <a:lnSpc>
                <a:spcPct val="120000"/>
              </a:lnSpc>
            </a:pPr>
            <a:r>
              <a:rPr lang="en-GB" dirty="0" smtClean="0"/>
              <a:t>We can share qualification work among the two collaborations</a:t>
            </a:r>
          </a:p>
          <a:p>
            <a:pPr marL="571500" indent="-514350">
              <a:lnSpc>
                <a:spcPct val="120000"/>
              </a:lnSpc>
            </a:pPr>
            <a:r>
              <a:rPr lang="en-GB" dirty="0" smtClean="0"/>
              <a:t>BUT: A very </a:t>
            </a:r>
            <a:r>
              <a:rPr lang="en-GB" dirty="0"/>
              <a:t>large fraction of sensor production is not reflected in this </a:t>
            </a:r>
            <a:r>
              <a:rPr lang="en-GB" dirty="0" smtClean="0"/>
              <a:t>MS: CMS High Granularity Calorimeter</a:t>
            </a:r>
            <a:endParaRPr lang="en-GB" dirty="0"/>
          </a:p>
          <a:p>
            <a:pPr marL="971550" lvl="1" indent="-514350">
              <a:lnSpc>
                <a:spcPct val="120000"/>
              </a:lnSpc>
            </a:pPr>
            <a:r>
              <a:rPr lang="en-GB" dirty="0"/>
              <a:t>Nevertheless, we are syncing these efforts between tracker and </a:t>
            </a:r>
            <a:r>
              <a:rPr lang="en-GB" dirty="0" err="1" smtClean="0"/>
              <a:t>HGCal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5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sp>
        <p:nvSpPr>
          <p:cNvPr id="7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3864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CMS/ATLAS Market Survey Procedure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GB" i="1" dirty="0"/>
              <a:t>Each interested company has to successfully pass a three step qualification procedure to be eligible to receive the Invitation to Tender!</a:t>
            </a:r>
          </a:p>
          <a:p>
            <a:pPr marL="0" indent="0">
              <a:lnSpc>
                <a:spcPct val="120000"/>
              </a:lnSpc>
              <a:buNone/>
            </a:pPr>
            <a:endParaRPr lang="en-GB" b="1" dirty="0" smtClean="0"/>
          </a:p>
          <a:p>
            <a:pPr>
              <a:lnSpc>
                <a:spcPct val="120000"/>
              </a:lnSpc>
            </a:pPr>
            <a:r>
              <a:rPr lang="en-GB" b="1" dirty="0"/>
              <a:t>Step 1:</a:t>
            </a:r>
            <a:r>
              <a:rPr lang="en-GB" dirty="0"/>
              <a:t> Companies need to return the </a:t>
            </a:r>
            <a:r>
              <a:rPr lang="en-GB" b="1" i="1" dirty="0"/>
              <a:t>“</a:t>
            </a:r>
            <a:r>
              <a:rPr lang="en-GB" i="1" dirty="0"/>
              <a:t>Technical Questionnaire”</a:t>
            </a:r>
            <a:r>
              <a:rPr lang="en-GB" dirty="0"/>
              <a:t> document where the responses need to fulfil the requirements set in the “</a:t>
            </a:r>
            <a:r>
              <a:rPr lang="en-GB" i="1" dirty="0"/>
              <a:t>Qualification Criteria” </a:t>
            </a:r>
            <a:r>
              <a:rPr lang="en-GB" dirty="0" smtClean="0"/>
              <a:t>document </a:t>
            </a:r>
            <a:r>
              <a:rPr lang="en-GB" b="1" dirty="0" smtClean="0">
                <a:solidFill>
                  <a:srgbClr val="FF0000"/>
                </a:solidFill>
              </a:rPr>
              <a:t>-&gt; ADIA-2020 Milestone MS30 (2016)</a:t>
            </a:r>
            <a:br>
              <a:rPr lang="en-GB" b="1" dirty="0" smtClean="0">
                <a:solidFill>
                  <a:srgbClr val="FF0000"/>
                </a:solidFill>
              </a:rPr>
            </a:br>
            <a:endParaRPr lang="en-GB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GB" b="1" dirty="0" smtClean="0"/>
              <a:t>Step </a:t>
            </a:r>
            <a:r>
              <a:rPr lang="en-GB" b="1" dirty="0"/>
              <a:t>2:</a:t>
            </a:r>
            <a:r>
              <a:rPr lang="en-GB" dirty="0"/>
              <a:t> Companies need to provide samples free of </a:t>
            </a:r>
            <a:r>
              <a:rPr lang="en-GB" dirty="0" smtClean="0"/>
              <a:t>charge of functional devices of e.g. previous project </a:t>
            </a:r>
            <a:r>
              <a:rPr lang="en-GB" b="1" dirty="0" smtClean="0">
                <a:solidFill>
                  <a:srgbClr val="FF0000"/>
                </a:solidFill>
              </a:rPr>
              <a:t>-&gt; reported here</a:t>
            </a:r>
          </a:p>
          <a:p>
            <a:pPr lvl="1">
              <a:lnSpc>
                <a:spcPct val="120000"/>
              </a:lnSpc>
            </a:pPr>
            <a:r>
              <a:rPr lang="en-GB" b="1" dirty="0" smtClean="0"/>
              <a:t>ATLAS and CMS qualified samples developed by HEPHY-ÖAW </a:t>
            </a:r>
            <a:r>
              <a:rPr lang="en-GB" b="1" dirty="0"/>
              <a:t>as 8” proof-of-principle</a:t>
            </a:r>
          </a:p>
          <a:p>
            <a:pPr>
              <a:lnSpc>
                <a:spcPct val="120000"/>
              </a:lnSpc>
            </a:pPr>
            <a:endParaRPr lang="en-GB" b="1" dirty="0" smtClean="0"/>
          </a:p>
          <a:p>
            <a:pPr>
              <a:lnSpc>
                <a:spcPct val="120000"/>
              </a:lnSpc>
            </a:pPr>
            <a:r>
              <a:rPr lang="en-GB" sz="1900" b="1" dirty="0" smtClean="0"/>
              <a:t>(Step 3:</a:t>
            </a:r>
            <a:r>
              <a:rPr lang="en-GB" sz="1900" dirty="0" smtClean="0"/>
              <a:t> CMS/ATLAS orders </a:t>
            </a:r>
            <a:r>
              <a:rPr lang="en-GB" sz="1900" dirty="0"/>
              <a:t>(and </a:t>
            </a:r>
            <a:r>
              <a:rPr lang="en-GB" sz="1900" dirty="0" smtClean="0"/>
              <a:t>remunerates) </a:t>
            </a:r>
            <a:r>
              <a:rPr lang="en-GB" sz="1900" dirty="0"/>
              <a:t>a batch of prototype </a:t>
            </a:r>
            <a:r>
              <a:rPr lang="en-GB" sz="1900" dirty="0" smtClean="0"/>
              <a:t>sensors according to CMS layout and specs)</a:t>
            </a:r>
            <a:endParaRPr lang="en-GB" sz="19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E8D50D2-570E-5741-B8A0-5264D420920A}" type="slidenum">
              <a:rPr lang="de-AT" smtClean="0"/>
              <a:pPr>
                <a:defRPr/>
              </a:pPr>
              <a:t>6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Thomas Bergauer</a:t>
            </a:r>
            <a:endParaRPr lang="de-A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de-AT" smtClean="0"/>
              <a:t>06.04.17</a:t>
            </a:r>
            <a:endParaRPr lang="de-AT" dirty="0"/>
          </a:p>
        </p:txBody>
      </p:sp>
      <p:sp>
        <p:nvSpPr>
          <p:cNvPr id="7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096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 Survey results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107504" y="1628353"/>
            <a:ext cx="3528392" cy="4752975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ADIA-2020 Milestone MS30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Eight </a:t>
            </a:r>
            <a:r>
              <a:rPr lang="en-US" sz="2400" dirty="0" smtClean="0"/>
              <a:t>companies replied to the </a:t>
            </a:r>
            <a:r>
              <a:rPr lang="en-US" sz="2400" dirty="0"/>
              <a:t>m</a:t>
            </a:r>
            <a:r>
              <a:rPr lang="en-US" sz="2400" dirty="0" smtClean="0"/>
              <a:t>arket survey</a:t>
            </a:r>
            <a:endParaRPr lang="en-US" sz="2400" dirty="0" smtClean="0"/>
          </a:p>
          <a:p>
            <a:pPr lvl="1">
              <a:lnSpc>
                <a:spcPct val="120000"/>
              </a:lnSpc>
            </a:pPr>
            <a:r>
              <a:rPr lang="en-US" sz="2000" b="1" dirty="0" smtClean="0">
                <a:solidFill>
                  <a:schemeClr val="tx1"/>
                </a:solidFill>
              </a:rPr>
              <a:t>Some “usual suspects”</a:t>
            </a:r>
          </a:p>
          <a:p>
            <a:pPr lvl="1">
              <a:lnSpc>
                <a:spcPct val="120000"/>
              </a:lnSpc>
            </a:pPr>
            <a:r>
              <a:rPr lang="en-US" sz="2000" b="1" dirty="0" smtClean="0">
                <a:solidFill>
                  <a:srgbClr val="C00000"/>
                </a:solidFill>
              </a:rPr>
              <a:t>some jumped into business only recently</a:t>
            </a:r>
            <a:br>
              <a:rPr lang="en-US" sz="2000" b="1" dirty="0" smtClean="0">
                <a:solidFill>
                  <a:srgbClr val="C00000"/>
                </a:solidFill>
              </a:rPr>
            </a:br>
            <a:endParaRPr lang="en-US" sz="2000" b="1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400" dirty="0" smtClean="0"/>
              <a:t>Existing collaborations with “new” companies:</a:t>
            </a:r>
          </a:p>
          <a:p>
            <a:pPr lvl="1">
              <a:lnSpc>
                <a:spcPct val="120000"/>
              </a:lnSpc>
            </a:pPr>
            <a:r>
              <a:rPr lang="en-US" sz="2000" dirty="0" smtClean="0"/>
              <a:t>Infineon (CMS, HEPHY)</a:t>
            </a:r>
          </a:p>
          <a:p>
            <a:pPr lvl="1">
              <a:lnSpc>
                <a:spcPct val="120000"/>
              </a:lnSpc>
            </a:pPr>
            <a:r>
              <a:rPr lang="en-US" sz="2000" dirty="0" err="1" smtClean="0"/>
              <a:t>Novati</a:t>
            </a:r>
            <a:r>
              <a:rPr lang="en-US" sz="2000" dirty="0" smtClean="0"/>
              <a:t> (CMS, US groups)</a:t>
            </a:r>
          </a:p>
          <a:p>
            <a:pPr lvl="1">
              <a:lnSpc>
                <a:spcPct val="120000"/>
              </a:lnSpc>
            </a:pPr>
            <a:r>
              <a:rPr lang="en-US" sz="2000" dirty="0" err="1" smtClean="0"/>
              <a:t>Lfoundry</a:t>
            </a:r>
            <a:r>
              <a:rPr lang="en-US" sz="2000" dirty="0" smtClean="0"/>
              <a:t> (CALICE)</a:t>
            </a:r>
            <a:endParaRPr lang="en-US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7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 (HEPHY Vienna)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16 June 2016</a:t>
            </a:r>
            <a:endParaRPr lang="de-AT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/>
          </p:nvPr>
        </p:nvGraphicFramePr>
        <p:xfrm>
          <a:off x="4716015" y="4752424"/>
          <a:ext cx="4248472" cy="17729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36104"/>
                <a:gridCol w="1656184"/>
                <a:gridCol w="1656184"/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AC-Coupled</a:t>
                      </a:r>
                      <a:r>
                        <a:rPr lang="en-US" sz="1600" baseline="0" dirty="0" smtClean="0"/>
                        <a:t> strip sensors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DC-coupled</a:t>
                      </a:r>
                      <a:r>
                        <a:rPr lang="en-US" sz="1600" baseline="0" dirty="0" smtClean="0"/>
                        <a:t> PS-p sensors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ATLAS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23’000 on 6”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0" dirty="0" smtClean="0"/>
                        <a:t>27’500 sensors ≈ 23’500 6” wafers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8’500 sensors ≈ 4’250 6” wafers 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644007" y="4397042"/>
            <a:ext cx="4314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Demand according to Markey Survey:</a:t>
            </a:r>
            <a:endParaRPr lang="en-US" b="1" dirty="0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/>
          </p:nvPr>
        </p:nvGraphicFramePr>
        <p:xfrm>
          <a:off x="3707904" y="1496174"/>
          <a:ext cx="5256584" cy="274951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40159"/>
                <a:gridCol w="792088"/>
                <a:gridCol w="696421"/>
                <a:gridCol w="1156354"/>
                <a:gridCol w="1171562"/>
              </a:tblGrid>
              <a:tr h="492666"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Company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Country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Wafer</a:t>
                      </a:r>
                      <a:r>
                        <a:rPr lang="de-DE" sz="16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de-DE" sz="16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size</a:t>
                      </a:r>
                      <a:endParaRPr lang="de-DE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AC-</a:t>
                      </a:r>
                      <a:r>
                        <a:rPr lang="de-D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Coupled</a:t>
                      </a:r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de-D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strip</a:t>
                      </a:r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de-D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sensors</a:t>
                      </a:r>
                      <a:endParaRPr lang="de-DE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DC-</a:t>
                      </a:r>
                      <a:r>
                        <a:rPr lang="de-D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coupled</a:t>
                      </a:r>
                      <a:r>
                        <a:rPr lang="de-DE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PS-p </a:t>
                      </a:r>
                      <a:r>
                        <a:rPr lang="de-DE" sz="16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sensors</a:t>
                      </a:r>
                      <a:endParaRPr lang="de-DE" sz="1600" b="1" i="0" u="none" strike="noStrike" dirty="0">
                        <a:solidFill>
                          <a:srgbClr val="FFFFFF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Advacam</a:t>
                      </a: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de-DE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(</a:t>
                      </a: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VTT)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Finland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6“/(8“)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BEL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India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6“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CiS</a:t>
                      </a:r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Erfurt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DE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4“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Hamamatsu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Japan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6“/(8“)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Infineon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AT/DE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8“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Lfoundry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Italy</a:t>
                      </a:r>
                      <a:endParaRPr lang="de-DE" sz="1600" b="0" i="0" u="none" strike="noStrike" dirty="0">
                        <a:solidFill>
                          <a:srgbClr val="C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8“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Micron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UK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6“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  <a:tr h="281142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 err="1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Tezzaron</a:t>
                      </a:r>
                      <a:r>
                        <a:rPr lang="de-DE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/Novati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charset="0"/>
                        </a:rPr>
                        <a:t>USA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8“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x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10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532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Infineon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8229600" cy="1897917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Although other companies also replied to market survey, we are concentrating to only one company here, since there is already a fruitful collaboration between them and HEPHY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Infineon is an European Semiconductor company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Focus on power devices -&gt; experience with fully depleted devices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8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pic>
        <p:nvPicPr>
          <p:cNvPr id="9" name="Picture 2" descr="IMG_0125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17" y="3662291"/>
            <a:ext cx="4376914" cy="2214683"/>
          </a:xfrm>
          <a:prstGeom prst="rect">
            <a:avLst/>
          </a:prstGeom>
        </p:spPr>
      </p:pic>
      <p:sp>
        <p:nvSpPr>
          <p:cNvPr id="10" name="Inhaltsplatzhalter 1"/>
          <p:cNvSpPr txBox="1">
            <a:spLocks/>
          </p:cNvSpPr>
          <p:nvPr/>
        </p:nvSpPr>
        <p:spPr bwMode="auto">
          <a:xfrm>
            <a:off x="453716" y="5946070"/>
            <a:ext cx="540060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 marL="0" indent="0">
              <a:buFontTx/>
              <a:buNone/>
            </a:pPr>
            <a:r>
              <a:rPr lang="en-US" sz="1800" kern="0" dirty="0" smtClean="0">
                <a:solidFill>
                  <a:schemeClr val="tx1"/>
                </a:solidFill>
              </a:rPr>
              <a:t>6” p-on-n sensors (2012) </a:t>
            </a:r>
            <a:r>
              <a:rPr lang="en-US" sz="1800" kern="0" dirty="0" smtClean="0">
                <a:solidFill>
                  <a:schemeClr val="tx1"/>
                </a:solidFill>
                <a:sym typeface="Wingdings"/>
              </a:rPr>
              <a:t> bare 8” wafer (2014)</a:t>
            </a:r>
            <a:endParaRPr lang="en-US" sz="1800" kern="0" dirty="0">
              <a:solidFill>
                <a:schemeClr val="tx1"/>
              </a:solidFill>
            </a:endParaRPr>
          </a:p>
        </p:txBody>
      </p:sp>
      <p:pic>
        <p:nvPicPr>
          <p:cNvPr id="1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070711" y="3609247"/>
            <a:ext cx="2197500" cy="2170583"/>
          </a:xfrm>
          <a:prstGeom prst="rect">
            <a:avLst/>
          </a:prstGeom>
        </p:spPr>
      </p:pic>
      <p:sp>
        <p:nvSpPr>
          <p:cNvPr id="12" name="Inhaltsplatzhalter 1"/>
          <p:cNvSpPr txBox="1">
            <a:spLocks/>
          </p:cNvSpPr>
          <p:nvPr/>
        </p:nvSpPr>
        <p:spPr bwMode="auto">
          <a:xfrm>
            <a:off x="5950571" y="5876974"/>
            <a:ext cx="2437779" cy="576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0061A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0061A0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61A0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rgbClr val="0061A0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rgbClr val="0061A0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FontTx/>
              <a:buNone/>
            </a:pPr>
            <a:r>
              <a:rPr lang="en-US" sz="1800" kern="0" dirty="0" smtClean="0">
                <a:solidFill>
                  <a:schemeClr val="tx1"/>
                </a:solidFill>
              </a:rPr>
              <a:t>Fully processed </a:t>
            </a:r>
            <a:br>
              <a:rPr lang="en-US" sz="1800" kern="0" dirty="0" smtClean="0">
                <a:solidFill>
                  <a:schemeClr val="tx1"/>
                </a:solidFill>
              </a:rPr>
            </a:br>
            <a:r>
              <a:rPr lang="en-US" sz="1800" kern="0" dirty="0" smtClean="0">
                <a:solidFill>
                  <a:schemeClr val="tx1"/>
                </a:solidFill>
              </a:rPr>
              <a:t>8” wafer (end 2015)</a:t>
            </a:r>
            <a:endParaRPr lang="en-US" sz="1800" kern="0" dirty="0">
              <a:solidFill>
                <a:schemeClr val="tx1"/>
              </a:solidFill>
            </a:endParaRPr>
          </a:p>
        </p:txBody>
      </p:sp>
      <p:sp>
        <p:nvSpPr>
          <p:cNvPr id="14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46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ollaboration HEPHY -- Infineon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>
          <a:xfrm>
            <a:off x="129748" y="1628775"/>
            <a:ext cx="5522372" cy="475255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 smtClean="0"/>
              <a:t>2009: Project started between HEPHY and IFX</a:t>
            </a:r>
            <a:br>
              <a:rPr lang="en-US" sz="1600" b="1" dirty="0" smtClean="0"/>
            </a:br>
            <a:r>
              <a:rPr lang="en-US" sz="1600" dirty="0" smtClean="0"/>
              <a:t>by private contacts and a “semi-official” visit of HEPHY staff and students to Infineon Villach</a:t>
            </a:r>
            <a:endParaRPr lang="en-US" sz="1600" b="1" dirty="0" smtClean="0"/>
          </a:p>
          <a:p>
            <a:pPr>
              <a:lnSpc>
                <a:spcPct val="120000"/>
              </a:lnSpc>
            </a:pPr>
            <a:r>
              <a:rPr lang="en-US" sz="1600" b="1" dirty="0" smtClean="0"/>
              <a:t>2012: First production of 6” p-on-n sensors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Goal: </a:t>
            </a:r>
            <a:r>
              <a:rPr lang="en-US" sz="1400" b="1" dirty="0" smtClean="0"/>
              <a:t>re-produce the current CMS tracker sensors</a:t>
            </a:r>
            <a:endParaRPr lang="en-US" sz="1400" b="1" dirty="0" smtClean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Several batches in 5 different runs with good quality, but some issues, eventually tracked down to charge-ups</a:t>
            </a:r>
          </a:p>
          <a:p>
            <a:pPr>
              <a:lnSpc>
                <a:spcPct val="120000"/>
              </a:lnSpc>
            </a:pPr>
            <a:r>
              <a:rPr lang="en-US" sz="1600" b="1" dirty="0" smtClean="0"/>
              <a:t>Since </a:t>
            </a:r>
            <a:r>
              <a:rPr lang="en-US" sz="1600" b="1" dirty="0"/>
              <a:t>2014: Working on 8” </a:t>
            </a:r>
            <a:r>
              <a:rPr lang="en-US" sz="1600" b="1" dirty="0" smtClean="0"/>
              <a:t>n-in-p process for </a:t>
            </a:r>
            <a:r>
              <a:rPr lang="en-US" sz="1600" b="1" dirty="0"/>
              <a:t>CMS </a:t>
            </a:r>
            <a:r>
              <a:rPr lang="en-US" sz="1600" b="1" dirty="0" smtClean="0"/>
              <a:t>tracker phase </a:t>
            </a:r>
            <a:r>
              <a:rPr lang="en-US" sz="1600" b="1" dirty="0"/>
              <a:t>II </a:t>
            </a:r>
            <a:r>
              <a:rPr lang="en-US" sz="1600" b="1" dirty="0" smtClean="0"/>
              <a:t>upgrade</a:t>
            </a:r>
            <a:endParaRPr lang="en-US" sz="1600" b="1" dirty="0"/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First production finished in October 2015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Second batch currently under production with many improvements</a:t>
            </a:r>
            <a:endParaRPr lang="en-US" sz="1600" dirty="0" smtClean="0"/>
          </a:p>
          <a:p>
            <a:pPr>
              <a:lnSpc>
                <a:spcPct val="120000"/>
              </a:lnSpc>
            </a:pPr>
            <a:r>
              <a:rPr lang="en-US" sz="1600" b="1" dirty="0" smtClean="0"/>
              <a:t>Since 2015: Development of sensors for CMS High-granularity calorimeter</a:t>
            </a:r>
          </a:p>
          <a:p>
            <a:pPr lvl="1">
              <a:lnSpc>
                <a:spcPct val="120000"/>
              </a:lnSpc>
            </a:pPr>
            <a:r>
              <a:rPr lang="en-US" sz="1400" dirty="0" smtClean="0"/>
              <a:t>~15 wafers delivered with different thicknesses</a:t>
            </a:r>
          </a:p>
          <a:p>
            <a:pPr>
              <a:lnSpc>
                <a:spcPct val="120000"/>
              </a:lnSpc>
            </a:pPr>
            <a:endParaRPr lang="en-US" sz="16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4E6196-65B6-AE43-85DF-96FD4C8FE68F}" type="slidenum">
              <a:rPr lang="de-AT" smtClean="0"/>
              <a:pPr/>
              <a:t>9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Thomas Bergauer</a:t>
            </a:r>
            <a:endParaRPr lang="de-AT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de-AT" smtClean="0"/>
              <a:t>06.04.17</a:t>
            </a:r>
            <a:endParaRPr lang="de-AT"/>
          </a:p>
        </p:txBody>
      </p:sp>
      <p:sp>
        <p:nvSpPr>
          <p:cNvPr id="35" name="Foliennummernplatzhalter 4"/>
          <p:cNvSpPr txBox="1">
            <a:spLocks/>
          </p:cNvSpPr>
          <p:nvPr/>
        </p:nvSpPr>
        <p:spPr bwMode="auto">
          <a:xfrm>
            <a:off x="8089900" y="6597650"/>
            <a:ext cx="105410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AT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61A0"/>
                </a:solidFill>
                <a:latin typeface="Arial" charset="0"/>
                <a:ea typeface="ＭＳ Ｐゴシック" charset="0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>
              <a:defRPr/>
            </a:pPr>
            <a:fld id="{6ADAC2B2-042E-497A-AB82-9656B44F9A5C}" type="slidenum">
              <a:rPr lang="de-AT" smtClean="0"/>
              <a:pPr>
                <a:defRPr/>
              </a:pPr>
              <a:t>9</a:t>
            </a:fld>
            <a:endParaRPr lang="de-AT"/>
          </a:p>
        </p:txBody>
      </p:sp>
      <p:grpSp>
        <p:nvGrpSpPr>
          <p:cNvPr id="60" name="Group 18"/>
          <p:cNvGrpSpPr/>
          <p:nvPr/>
        </p:nvGrpSpPr>
        <p:grpSpPr>
          <a:xfrm>
            <a:off x="6542005" y="4970838"/>
            <a:ext cx="2319513" cy="1530842"/>
            <a:chOff x="5580113" y="4509120"/>
            <a:chExt cx="3563888" cy="2055217"/>
          </a:xfrm>
        </p:grpSpPr>
        <p:pic>
          <p:nvPicPr>
            <p:cNvPr id="61" name="Picture 19" descr="MiniModule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80113" y="4509120"/>
              <a:ext cx="3563888" cy="2055217"/>
            </a:xfrm>
            <a:prstGeom prst="rect">
              <a:avLst/>
            </a:prstGeom>
          </p:spPr>
        </p:pic>
        <p:sp>
          <p:nvSpPr>
            <p:cNvPr id="62" name="Titel 6"/>
            <p:cNvSpPr txBox="1">
              <a:spLocks/>
            </p:cNvSpPr>
            <p:nvPr/>
          </p:nvSpPr>
          <p:spPr bwMode="auto">
            <a:xfrm>
              <a:off x="5580113" y="6022299"/>
              <a:ext cx="3542619" cy="542038"/>
            </a:xfrm>
            <a:prstGeom prst="rect">
              <a:avLst/>
            </a:prstGeom>
            <a:solidFill>
              <a:schemeClr val="tx1">
                <a:alpha val="32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FAA26D3D-D897-4be2-8F04-BA451C77F1D7}">
                <ma14:placeholderFlag xmlns:ma14="http://schemas.microsoft.com/office/mac/drawingml/2011/main" val="1"/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+mj-lt"/>
                  <a:ea typeface="+mj-ea"/>
                  <a:cs typeface="ＭＳ Ｐゴシック" charset="0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3200" b="1">
                  <a:solidFill>
                    <a:srgbClr val="0061A0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400" dirty="0" smtClean="0">
                  <a:solidFill>
                    <a:schemeClr val="bg1"/>
                  </a:solidFill>
                </a:rPr>
                <a:t>Module equipped with </a:t>
              </a:r>
              <a:r>
                <a:rPr lang="en-GB" sz="1400" smtClean="0">
                  <a:solidFill>
                    <a:schemeClr val="bg1"/>
                  </a:solidFill>
                </a:rPr>
                <a:t>Infineon sensors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64" name="Picture 5" descr="Rint_STI_Batch1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658" r="11255" b="2633"/>
          <a:stretch/>
        </p:blipFill>
        <p:spPr>
          <a:xfrm>
            <a:off x="5833478" y="3183655"/>
            <a:ext cx="3014197" cy="1657993"/>
          </a:xfrm>
          <a:prstGeom prst="rect">
            <a:avLst/>
          </a:prstGeom>
        </p:spPr>
      </p:pic>
      <p:pic>
        <p:nvPicPr>
          <p:cNvPr id="65" name="Bild 6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8" b="98387" l="938" r="99219"/>
                    </a14:imgEffect>
                    <a14:imgEffect>
                      <a14:sharpenSoften amount="35000"/>
                    </a14:imgEffect>
                    <a14:imgEffect>
                      <a14:brightnessContrast bright="50000" contrast="-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186465" y="1553547"/>
            <a:ext cx="1537482" cy="1489436"/>
          </a:xfrm>
          <a:prstGeom prst="rect">
            <a:avLst/>
          </a:prstGeom>
        </p:spPr>
      </p:pic>
      <p:sp>
        <p:nvSpPr>
          <p:cNvPr id="67" name="Textfeld 66"/>
          <p:cNvSpPr txBox="1"/>
          <p:nvPr/>
        </p:nvSpPr>
        <p:spPr>
          <a:xfrm>
            <a:off x="5883765" y="1550527"/>
            <a:ext cx="1120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6“ p-on-</a:t>
            </a:r>
            <a:r>
              <a:rPr lang="de-DE" dirty="0" err="1" smtClean="0"/>
              <a:t>n</a:t>
            </a:r>
            <a:endParaRPr lang="de-DE" dirty="0"/>
          </a:p>
          <a:p>
            <a:pPr algn="r"/>
            <a:r>
              <a:rPr lang="de-DE" dirty="0" smtClean="0"/>
              <a:t>Wafers: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7596337" y="3645024"/>
            <a:ext cx="648072" cy="1080120"/>
          </a:xfrm>
          <a:prstGeom prst="rect">
            <a:avLst/>
          </a:prstGeom>
          <a:solidFill>
            <a:schemeClr val="accent1">
              <a:alpha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Textfeld 67"/>
          <p:cNvSpPr txBox="1"/>
          <p:nvPr/>
        </p:nvSpPr>
        <p:spPr>
          <a:xfrm>
            <a:off x="6794311" y="3107230"/>
            <a:ext cx="2105063" cy="738664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Charge-up during dicing</a:t>
            </a:r>
          </a:p>
          <a:p>
            <a:r>
              <a:rPr lang="en-US" sz="1400" dirty="0" smtClean="0"/>
              <a:t>generates zone with low</a:t>
            </a:r>
          </a:p>
          <a:p>
            <a:r>
              <a:rPr lang="en-US" sz="1400" dirty="0" smtClean="0"/>
              <a:t>Inter-strip resistance</a:t>
            </a:r>
            <a:endParaRPr lang="en-US" sz="1400" dirty="0"/>
          </a:p>
        </p:txBody>
      </p:sp>
      <p:sp>
        <p:nvSpPr>
          <p:cNvPr id="18" name="Rectangle 30"/>
          <p:cNvSpPr/>
          <p:nvPr/>
        </p:nvSpPr>
        <p:spPr>
          <a:xfrm>
            <a:off x="4720503" y="97493"/>
            <a:ext cx="264367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reflection stA="25000" endPos="75000" dist="12700" dir="5400000" sy="-100000" algn="bl" rotWithShape="0"/>
                </a:effectLst>
              </a:rPr>
              <a:t>Market Survey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reflection stA="25000" endPos="75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27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1672</Words>
  <Application>Microsoft Macintosh PowerPoint</Application>
  <PresentationFormat>Bildschirmpräsentation (4:3)</PresentationFormat>
  <Paragraphs>815</Paragraphs>
  <Slides>28</Slides>
  <Notes>8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7" baseType="lpstr">
      <vt:lpstr>Calibri</vt:lpstr>
      <vt:lpstr>Cambria Math</vt:lpstr>
      <vt:lpstr>ＭＳ Ｐゴシック</vt:lpstr>
      <vt:lpstr>Times</vt:lpstr>
      <vt:lpstr>Times New Roman</vt:lpstr>
      <vt:lpstr>Wingdings</vt:lpstr>
      <vt:lpstr>Arial</vt:lpstr>
      <vt:lpstr>Standarddesign</vt:lpstr>
      <vt:lpstr>Acrobat Document</vt:lpstr>
      <vt:lpstr>Task 2.5 Pre-industrialisation of large area silicon detectors  (OEAW, CNRS-LLR, KIT, UNILIV, UniFreiburg) </vt:lpstr>
      <vt:lpstr>Demand on Sensors</vt:lpstr>
      <vt:lpstr>Vendors known to the HEP community</vt:lpstr>
      <vt:lpstr>Dual Source Strategy</vt:lpstr>
      <vt:lpstr>Common CMS/ATLAS Market survey for Tracker Sensors</vt:lpstr>
      <vt:lpstr>CMS/ATLAS Market Survey Procedure</vt:lpstr>
      <vt:lpstr>Market Survey results</vt:lpstr>
      <vt:lpstr>Focus on Infineon</vt:lpstr>
      <vt:lpstr>Collaboration HEPHY -- Infineon</vt:lpstr>
      <vt:lpstr>Tracker sensors</vt:lpstr>
      <vt:lpstr>Specifications and Wafer Layout</vt:lpstr>
      <vt:lpstr>Split Groups of 1st batch</vt:lpstr>
      <vt:lpstr>Coupling Capacitance Issues</vt:lpstr>
      <vt:lpstr>Sensor Bow</vt:lpstr>
      <vt:lpstr>HV Stability</vt:lpstr>
      <vt:lpstr>HGC Sensors</vt:lpstr>
      <vt:lpstr>CMS Phase II Endcap Calorimeter</vt:lpstr>
      <vt:lpstr>Test Beam Setup</vt:lpstr>
      <vt:lpstr>8-inch Infineon Prototype Wafer</vt:lpstr>
      <vt:lpstr>Measurement Challenges</vt:lpstr>
      <vt:lpstr>IV Curves of 200 µm thick IFX HGC Sensors</vt:lpstr>
      <vt:lpstr>IV Curves of 300 (350) µm thick IFX HGC Sensors</vt:lpstr>
      <vt:lpstr>Current Statistics for Single Needle Measurements</vt:lpstr>
      <vt:lpstr>Single Needle IV mapped to geometry</vt:lpstr>
      <vt:lpstr>2D Breakdown Simulation</vt:lpstr>
      <vt:lpstr>Metal Overhang at 21µm pad distance</vt:lpstr>
      <vt:lpstr>100-140µm thick sensors</vt:lpstr>
      <vt:lpstr>Summary</vt:lpstr>
    </vt:vector>
  </TitlesOfParts>
  <Company>HEPHY</Company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Thomas Bergauer</dc:creator>
  <cp:lastModifiedBy>Thomas Bergauer</cp:lastModifiedBy>
  <cp:revision>519</cp:revision>
  <dcterms:created xsi:type="dcterms:W3CDTF">2008-09-01T14:36:39Z</dcterms:created>
  <dcterms:modified xsi:type="dcterms:W3CDTF">2017-04-06T08:16:34Z</dcterms:modified>
</cp:coreProperties>
</file>