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sldIdLst>
    <p:sldId id="256" r:id="rId2"/>
    <p:sldId id="258" r:id="rId3"/>
    <p:sldId id="278" r:id="rId4"/>
    <p:sldId id="286" r:id="rId5"/>
    <p:sldId id="287" r:id="rId6"/>
    <p:sldId id="288" r:id="rId7"/>
    <p:sldId id="289" r:id="rId8"/>
    <p:sldId id="284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00FF00"/>
    <a:srgbClr val="000000"/>
    <a:srgbClr val="2326A5"/>
    <a:srgbClr val="5B9BD5"/>
    <a:srgbClr val="171A6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6866" autoAdjust="0"/>
  </p:normalViewPr>
  <p:slideViewPr>
    <p:cSldViewPr snapToGrid="0">
      <p:cViewPr varScale="1">
        <p:scale>
          <a:sx n="94" d="100"/>
          <a:sy n="94" d="100"/>
        </p:scale>
        <p:origin x="960" y="6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F59687-C613-4C83-A0F4-1BC6CC93F1E1}" type="datetimeFigureOut">
              <a:rPr lang="en-GB" smtClean="0"/>
              <a:t>04/04/2017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3C095F-DFB4-48DB-AE73-9852A816E97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73233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84170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3C095F-DFB4-48DB-AE73-9852A816E97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16626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890" y="1340285"/>
            <a:ext cx="8780746" cy="2169678"/>
          </a:xfrm>
        </p:spPr>
        <p:txBody>
          <a:bodyPr anchor="ctr"/>
          <a:lstStyle>
            <a:lvl1pPr algn="ctr">
              <a:defRPr sz="4500" b="1">
                <a:solidFill>
                  <a:srgbClr val="171A6C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890" y="3578224"/>
            <a:ext cx="8780746" cy="1845545"/>
          </a:xfrm>
        </p:spPr>
        <p:txBody>
          <a:bodyPr anchor="ctr">
            <a:normAutofit/>
          </a:bodyPr>
          <a:lstStyle>
            <a:lvl1pPr marL="0" indent="0" algn="ctr">
              <a:buNone/>
              <a:defRPr sz="2100" b="0">
                <a:solidFill>
                  <a:srgbClr val="171A6C"/>
                </a:solidFill>
              </a:defRPr>
            </a:lvl1pPr>
            <a:lvl2pPr marL="342892" indent="0" algn="ctr">
              <a:buNone/>
              <a:defRPr sz="1500"/>
            </a:lvl2pPr>
            <a:lvl3pPr marL="685783" indent="0" algn="ctr">
              <a:buNone/>
              <a:defRPr sz="1350"/>
            </a:lvl3pPr>
            <a:lvl4pPr marL="1028675" indent="0" algn="ctr">
              <a:buNone/>
              <a:defRPr sz="1200"/>
            </a:lvl4pPr>
            <a:lvl5pPr marL="1371566" indent="0" algn="ctr">
              <a:buNone/>
              <a:defRPr sz="1200"/>
            </a:lvl5pPr>
            <a:lvl6pPr marL="1714457" indent="0" algn="ctr">
              <a:buNone/>
              <a:defRPr sz="1200"/>
            </a:lvl6pPr>
            <a:lvl7pPr marL="2057348" indent="0" algn="ctr">
              <a:buNone/>
              <a:defRPr sz="1200"/>
            </a:lvl7pPr>
            <a:lvl8pPr marL="2400240" indent="0" algn="ctr">
              <a:buNone/>
              <a:defRPr sz="1200"/>
            </a:lvl8pPr>
            <a:lvl9pPr marL="2743132" indent="0" algn="ctr">
              <a:buNone/>
              <a:defRPr sz="12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04 April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WP15 Session, 2nd Annual Meeting, Paris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ext Box 14"/>
          <p:cNvSpPr txBox="1">
            <a:spLocks noChangeArrowheads="1"/>
          </p:cNvSpPr>
          <p:nvPr userDrawn="1"/>
        </p:nvSpPr>
        <p:spPr bwMode="auto">
          <a:xfrm>
            <a:off x="628650" y="6032852"/>
            <a:ext cx="8515350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2">
                    <a:alpha val="39999"/>
                  </a:schemeClr>
                </a:solidFill>
              </a14:hiddenFill>
            </a:ext>
            <a:ext uri="{91240B29-F687-4F45-9708-019B960494DF}">
              <a14:hiddenLine xmlns:a14="http://schemas.microsoft.com/office/drawing/2010/main" w="12700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just"/>
            <a:r>
              <a:rPr lang="en-GB" sz="1000" b="0" i="1" dirty="0" smtClean="0">
                <a:solidFill>
                  <a:srgbClr val="444444"/>
                </a:solidFill>
                <a:effectLst/>
              </a:rPr>
              <a:t>This project has received funding from the European Union’s Horizon 2020 Research and Innovation programme under Grant Agreement no. 654168.</a:t>
            </a:r>
            <a:endParaRPr lang="en-GB" sz="1000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3733800" y="135467"/>
            <a:ext cx="5410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2700" b="0" noProof="0" dirty="0" smtClean="0">
                <a:solidFill>
                  <a:schemeClr val="bg1"/>
                </a:solidFill>
                <a:latin typeface="+mn-lt"/>
              </a:rPr>
              <a:t>Advanced</a:t>
            </a:r>
            <a:r>
              <a:rPr lang="en-GB" sz="2700" b="0" baseline="0" noProof="0" dirty="0" smtClean="0">
                <a:solidFill>
                  <a:schemeClr val="bg1"/>
                </a:solidFill>
                <a:latin typeface="+mn-lt"/>
              </a:rPr>
              <a:t> European Infrastructures</a:t>
            </a:r>
          </a:p>
          <a:p>
            <a:pPr algn="r"/>
            <a:r>
              <a:rPr lang="en-GB" sz="2700" b="0" baseline="0" noProof="0" dirty="0" smtClean="0">
                <a:solidFill>
                  <a:schemeClr val="bg1"/>
                </a:solidFill>
                <a:latin typeface="+mn-lt"/>
              </a:rPr>
              <a:t>for Detectors at Accelerators</a:t>
            </a:r>
            <a:endParaRPr lang="en-GB" sz="2700" b="0" noProof="0" dirty="0">
              <a:solidFill>
                <a:schemeClr val="bg1"/>
              </a:solidFill>
              <a:latin typeface="+mn-lt"/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81540" y="6008570"/>
            <a:ext cx="447110" cy="2947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3380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788203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04 April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WP15 Session, 2nd Annual Meeting, Paris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  <p:sp>
        <p:nvSpPr>
          <p:cNvPr id="8" name="Title 10"/>
          <p:cNvSpPr txBox="1">
            <a:spLocks/>
          </p:cNvSpPr>
          <p:nvPr userDrawn="1"/>
        </p:nvSpPr>
        <p:spPr>
          <a:xfrm>
            <a:off x="3556800" y="33563"/>
            <a:ext cx="5346132" cy="10772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236914" y="6424612"/>
            <a:ext cx="1481819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77521D4-B6A2-402E-A085-C880F30EB62E}" type="datetime3">
              <a:rPr lang="en-US" smtClean="0"/>
              <a:pPr/>
              <a:t>4 April 2017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87971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914" y="1290181"/>
            <a:ext cx="8666018" cy="4886789"/>
          </a:xfrm>
        </p:spPr>
        <p:txBody>
          <a:bodyPr/>
          <a:lstStyle>
            <a:lvl1pPr>
              <a:buClr>
                <a:srgbClr val="F2B53C"/>
              </a:buClr>
              <a:defRPr b="0">
                <a:solidFill>
                  <a:srgbClr val="171A6C"/>
                </a:solidFill>
              </a:defRPr>
            </a:lvl1pPr>
            <a:lvl2pPr>
              <a:buClr>
                <a:srgbClr val="F2B53C"/>
              </a:buClr>
              <a:defRPr b="0">
                <a:solidFill>
                  <a:srgbClr val="171A6C"/>
                </a:solidFill>
              </a:defRPr>
            </a:lvl2pPr>
            <a:lvl3pPr>
              <a:buClr>
                <a:srgbClr val="F2B53C"/>
              </a:buClr>
              <a:defRPr b="0">
                <a:solidFill>
                  <a:srgbClr val="171A6C"/>
                </a:solidFill>
              </a:defRPr>
            </a:lvl3pPr>
            <a:lvl4pPr>
              <a:buClr>
                <a:srgbClr val="F2B53C"/>
              </a:buClr>
              <a:defRPr b="0">
                <a:solidFill>
                  <a:srgbClr val="171A6C"/>
                </a:solidFill>
              </a:defRPr>
            </a:lvl4pPr>
            <a:lvl5pPr>
              <a:buClr>
                <a:srgbClr val="F2B53C"/>
              </a:buClr>
              <a:defRPr b="0">
                <a:solidFill>
                  <a:srgbClr val="171A6C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" y="6356350"/>
            <a:ext cx="9143999" cy="501650"/>
          </a:xfrm>
        </p:spPr>
        <p:txBody>
          <a:bodyPr/>
          <a:lstStyle/>
          <a:p>
            <a:r>
              <a:rPr lang="en-GB" smtClean="0"/>
              <a:t>AIDA-2020 WP15 Session, 2nd Annual Meeting, Paris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36914" y="6424612"/>
            <a:ext cx="1481819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lvl1pPr>
              <a:defRPr sz="1100">
                <a:solidFill>
                  <a:srgbClr val="171A6C"/>
                </a:solidFill>
              </a:defRPr>
            </a:lvl1pPr>
          </a:lstStyle>
          <a:p>
            <a:r>
              <a:rPr lang="en-US" smtClean="0"/>
              <a:t>04 April 2017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3556800" y="33563"/>
            <a:ext cx="5346132" cy="1077238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82082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7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72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89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783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67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566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457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348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24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132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04 April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WP15 Session, 2nd Annual Meeting, Paris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236914" y="6424612"/>
            <a:ext cx="1481819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77521D4-B6A2-402E-A085-C880F30EB62E}" type="datetime3">
              <a:rPr lang="en-US" smtClean="0"/>
              <a:pPr/>
              <a:t>4 April 2017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12671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04 April 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WP15 Session, 2nd Annual Meeting, Paris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10"/>
          <p:cNvSpPr>
            <a:spLocks noGrp="1"/>
          </p:cNvSpPr>
          <p:nvPr>
            <p:ph type="title"/>
          </p:nvPr>
        </p:nvSpPr>
        <p:spPr>
          <a:xfrm>
            <a:off x="3556800" y="33563"/>
            <a:ext cx="5346132" cy="1077238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8" name="Date Placeholder 3"/>
          <p:cNvSpPr txBox="1">
            <a:spLocks/>
          </p:cNvSpPr>
          <p:nvPr userDrawn="1"/>
        </p:nvSpPr>
        <p:spPr>
          <a:xfrm>
            <a:off x="236914" y="6424612"/>
            <a:ext cx="1481819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77521D4-B6A2-402E-A085-C880F30EB62E}" type="datetime3">
              <a:rPr lang="en-US" smtClean="0"/>
              <a:pPr/>
              <a:t>4 April 2017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203414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2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892" indent="0">
              <a:buNone/>
              <a:defRPr sz="1500" b="1"/>
            </a:lvl2pPr>
            <a:lvl3pPr marL="685783" indent="0">
              <a:buNone/>
              <a:defRPr sz="1350" b="1"/>
            </a:lvl3pPr>
            <a:lvl4pPr marL="1028675" indent="0">
              <a:buNone/>
              <a:defRPr sz="1200" b="1"/>
            </a:lvl4pPr>
            <a:lvl5pPr marL="1371566" indent="0">
              <a:buNone/>
              <a:defRPr sz="1200" b="1"/>
            </a:lvl5pPr>
            <a:lvl6pPr marL="1714457" indent="0">
              <a:buNone/>
              <a:defRPr sz="1200" b="1"/>
            </a:lvl6pPr>
            <a:lvl7pPr marL="2057348" indent="0">
              <a:buNone/>
              <a:defRPr sz="1200" b="1"/>
            </a:lvl7pPr>
            <a:lvl8pPr marL="2400240" indent="0">
              <a:buNone/>
              <a:defRPr sz="1200" b="1"/>
            </a:lvl8pPr>
            <a:lvl9pPr marL="2743132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2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04 April 2017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WP15 Session, 2nd Annual Meeting, Paris</a:t>
            </a:r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Title 10"/>
          <p:cNvSpPr>
            <a:spLocks noGrp="1"/>
          </p:cNvSpPr>
          <p:nvPr>
            <p:ph type="title"/>
          </p:nvPr>
        </p:nvSpPr>
        <p:spPr>
          <a:xfrm>
            <a:off x="3556800" y="33563"/>
            <a:ext cx="5346132" cy="1077238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>
          <a:xfrm>
            <a:off x="236914" y="6424612"/>
            <a:ext cx="1481819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77521D4-B6A2-402E-A085-C880F30EB62E}" type="datetime3">
              <a:rPr lang="en-US" smtClean="0"/>
              <a:pPr/>
              <a:t>4 April 2017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841045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04 April 2017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WP15 Session, 2nd Annual Meeting, Paris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  <p:sp>
        <p:nvSpPr>
          <p:cNvPr id="6" name="Date Placeholder 3"/>
          <p:cNvSpPr txBox="1">
            <a:spLocks/>
          </p:cNvSpPr>
          <p:nvPr userDrawn="1"/>
        </p:nvSpPr>
        <p:spPr>
          <a:xfrm>
            <a:off x="236914" y="6424612"/>
            <a:ext cx="1481819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77521D4-B6A2-402E-A085-C880F30EB62E}" type="datetime3">
              <a:rPr lang="en-US" smtClean="0"/>
              <a:pPr/>
              <a:t>4 April 2017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78559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04 April 2017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WP15 Session, 2nd Annual Meeting, Paris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  <p:sp>
        <p:nvSpPr>
          <p:cNvPr id="7" name="Title 10"/>
          <p:cNvSpPr>
            <a:spLocks noGrp="1"/>
          </p:cNvSpPr>
          <p:nvPr>
            <p:ph type="title"/>
          </p:nvPr>
        </p:nvSpPr>
        <p:spPr>
          <a:xfrm>
            <a:off x="3556800" y="33563"/>
            <a:ext cx="5346132" cy="1077238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5" name="Date Placeholder 3"/>
          <p:cNvSpPr txBox="1">
            <a:spLocks/>
          </p:cNvSpPr>
          <p:nvPr userDrawn="1"/>
        </p:nvSpPr>
        <p:spPr>
          <a:xfrm>
            <a:off x="236914" y="6424612"/>
            <a:ext cx="1481819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77521D4-B6A2-402E-A085-C880F30EB62E}" type="datetime3">
              <a:rPr lang="en-US" smtClean="0"/>
              <a:pPr/>
              <a:t>4 April 2017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441437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310400"/>
            <a:ext cx="2949178" cy="7470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1310400"/>
            <a:ext cx="4629150" cy="455065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04 April 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WP15 Session, 2nd Annual Meeting, Paris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itle 10"/>
          <p:cNvSpPr txBox="1">
            <a:spLocks/>
          </p:cNvSpPr>
          <p:nvPr userDrawn="1"/>
        </p:nvSpPr>
        <p:spPr>
          <a:xfrm>
            <a:off x="3556800" y="33563"/>
            <a:ext cx="5346132" cy="10772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8" name="Date Placeholder 3"/>
          <p:cNvSpPr txBox="1">
            <a:spLocks/>
          </p:cNvSpPr>
          <p:nvPr userDrawn="1"/>
        </p:nvSpPr>
        <p:spPr>
          <a:xfrm>
            <a:off x="236914" y="6424612"/>
            <a:ext cx="1481819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77521D4-B6A2-402E-A085-C880F30EB62E}" type="datetime3">
              <a:rPr lang="en-US" smtClean="0"/>
              <a:pPr/>
              <a:t>4 April 2017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97812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1260000"/>
            <a:ext cx="2949178" cy="797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1260000"/>
            <a:ext cx="4629150" cy="4601059"/>
          </a:xfrm>
        </p:spPr>
        <p:txBody>
          <a:bodyPr/>
          <a:lstStyle>
            <a:lvl1pPr marL="0" indent="0">
              <a:buNone/>
              <a:defRPr sz="2400"/>
            </a:lvl1pPr>
            <a:lvl2pPr marL="342892" indent="0">
              <a:buNone/>
              <a:defRPr sz="2100"/>
            </a:lvl2pPr>
            <a:lvl3pPr marL="685783" indent="0">
              <a:buNone/>
              <a:defRPr sz="1800"/>
            </a:lvl3pPr>
            <a:lvl4pPr marL="1028675" indent="0">
              <a:buNone/>
              <a:defRPr sz="1500"/>
            </a:lvl4pPr>
            <a:lvl5pPr marL="1371566" indent="0">
              <a:buNone/>
              <a:defRPr sz="1500"/>
            </a:lvl5pPr>
            <a:lvl6pPr marL="1714457" indent="0">
              <a:buNone/>
              <a:defRPr sz="1500"/>
            </a:lvl6pPr>
            <a:lvl7pPr marL="2057348" indent="0">
              <a:buNone/>
              <a:defRPr sz="1500"/>
            </a:lvl7pPr>
            <a:lvl8pPr marL="2400240" indent="0">
              <a:buNone/>
              <a:defRPr sz="1500"/>
            </a:lvl8pPr>
            <a:lvl9pPr marL="2743132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892" indent="0">
              <a:buNone/>
              <a:defRPr sz="1050"/>
            </a:lvl2pPr>
            <a:lvl3pPr marL="685783" indent="0">
              <a:buNone/>
              <a:defRPr sz="900"/>
            </a:lvl3pPr>
            <a:lvl4pPr marL="1028675" indent="0">
              <a:buNone/>
              <a:defRPr sz="750"/>
            </a:lvl4pPr>
            <a:lvl5pPr marL="1371566" indent="0">
              <a:buNone/>
              <a:defRPr sz="750"/>
            </a:lvl5pPr>
            <a:lvl6pPr marL="1714457" indent="0">
              <a:buNone/>
              <a:defRPr sz="750"/>
            </a:lvl6pPr>
            <a:lvl7pPr marL="2057348" indent="0">
              <a:buNone/>
              <a:defRPr sz="750"/>
            </a:lvl7pPr>
            <a:lvl8pPr marL="2400240" indent="0">
              <a:buNone/>
              <a:defRPr sz="750"/>
            </a:lvl8pPr>
            <a:lvl9pPr marL="2743132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8650" y="6356359"/>
            <a:ext cx="2057400" cy="365125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04 April 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WP15 Session, 2nd Annual Meeting, Paris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itle 10"/>
          <p:cNvSpPr txBox="1">
            <a:spLocks/>
          </p:cNvSpPr>
          <p:nvPr userDrawn="1"/>
        </p:nvSpPr>
        <p:spPr>
          <a:xfrm>
            <a:off x="3556800" y="33563"/>
            <a:ext cx="5346132" cy="10772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685783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300" b="1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8" name="Date Placeholder 3"/>
          <p:cNvSpPr txBox="1">
            <a:spLocks/>
          </p:cNvSpPr>
          <p:nvPr userDrawn="1"/>
        </p:nvSpPr>
        <p:spPr>
          <a:xfrm>
            <a:off x="236914" y="6424612"/>
            <a:ext cx="1481819" cy="365125"/>
          </a:xfrm>
          <a:prstGeom prst="rect">
            <a:avLst/>
          </a:prstGeom>
          <a:ln>
            <a:noFill/>
          </a:ln>
        </p:spPr>
        <p:txBody>
          <a:bodyPr anchor="ctr"/>
          <a:lstStyle>
            <a:defPPr>
              <a:defRPr lang="en-US"/>
            </a:defPPr>
            <a:lvl1pPr marL="0" algn="l" defTabSz="914400" rtl="0" eaLnBrk="1" latinLnBrk="0" hangingPunct="1">
              <a:defRPr sz="1100" kern="1200">
                <a:solidFill>
                  <a:srgbClr val="171A6C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77521D4-B6A2-402E-A085-C880F30EB62E}" type="datetime3">
              <a:rPr lang="en-US" smtClean="0"/>
              <a:pPr/>
              <a:t>4 April 2017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826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1367" y="1786897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3291848"/>
            <a:ext cx="7886700" cy="28851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" y="6356350"/>
            <a:ext cx="9143999" cy="501650"/>
          </a:xfrm>
          <a:prstGeom prst="rect">
            <a:avLst/>
          </a:prstGeom>
          <a:gradFill>
            <a:gsLst>
              <a:gs pos="2000">
                <a:schemeClr val="bg1"/>
              </a:gs>
              <a:gs pos="64000">
                <a:srgbClr val="2A2A7F"/>
              </a:gs>
              <a:gs pos="100000">
                <a:srgbClr val="2A2A7F"/>
              </a:gs>
            </a:gsLst>
            <a:lin ang="0" scaled="0"/>
          </a:gradFill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AIDA-2020 WP15 Session, 2nd Annual Meeting, Paris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8070" y="6356350"/>
            <a:ext cx="715933" cy="5016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FC4456CD-832E-41F2-9893-C7650CCC537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4" y="0"/>
            <a:ext cx="9143996" cy="1165397"/>
          </a:xfrm>
          <a:prstGeom prst="rect">
            <a:avLst/>
          </a:prstGeom>
          <a:gradFill>
            <a:gsLst>
              <a:gs pos="2000">
                <a:schemeClr val="bg1"/>
              </a:gs>
              <a:gs pos="64000">
                <a:srgbClr val="2A2A7F"/>
              </a:gs>
              <a:gs pos="100000">
                <a:srgbClr val="2A2A7F"/>
              </a:gs>
            </a:gsLst>
            <a:lin ang="0" scaled="0"/>
          </a:gradFill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293" y="258908"/>
            <a:ext cx="2483842" cy="653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405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iming>
    <p:tnLst>
      <p:par>
        <p:cTn id="1" dur="indefinite" restart="never" nodeType="tmRoot"/>
      </p:par>
    </p:tnLst>
  </p:timing>
  <p:hf hdr="0"/>
  <p:txStyles>
    <p:titleStyle>
      <a:lvl1pPr algn="l" defTabSz="685783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46" indent="-171446" algn="l" defTabSz="685783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3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28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20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12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03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795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686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577" indent="-171446" algn="l" defTabSz="685783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89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783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675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566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457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348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240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132" algn="l" defTabSz="685783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aida2020.web.cern.ch/science/publications" TargetMode="External"/><Relationship Id="rId2" Type="http://schemas.openxmlformats.org/officeDocument/2006/relationships/hyperlink" Target="http://cds.cern.ch/collection/AIDA-2020?ln=en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channel/UCIpwLrDr1w3TNL9t7wLZH1g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sz="7200" dirty="0" smtClean="0"/>
              <a:t>WP-15</a:t>
            </a:r>
            <a:r>
              <a:rPr lang="en-GB" dirty="0" smtClean="0"/>
              <a:t/>
            </a:r>
            <a:br>
              <a:rPr lang="en-GB" dirty="0" smtClean="0"/>
            </a:br>
            <a:r>
              <a:rPr lang="en-GB" sz="5300" dirty="0" smtClean="0"/>
              <a:t>Upgrade </a:t>
            </a:r>
            <a:r>
              <a:rPr lang="en-GB" sz="5300" dirty="0"/>
              <a:t>of beam and irradiation test </a:t>
            </a:r>
            <a:r>
              <a:rPr lang="en-GB" sz="5300" dirty="0" smtClean="0"/>
              <a:t>infrastructure</a:t>
            </a:r>
            <a:endParaRPr lang="en-GB" sz="53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890" y="3946443"/>
            <a:ext cx="8780746" cy="470169"/>
          </a:xfrm>
        </p:spPr>
        <p:txBody>
          <a:bodyPr/>
          <a:lstStyle/>
          <a:p>
            <a:r>
              <a:rPr lang="it-IT" u="sng" dirty="0"/>
              <a:t>Federico Ravotti</a:t>
            </a:r>
            <a:r>
              <a:rPr lang="it-IT" dirty="0"/>
              <a:t> (CERN) </a:t>
            </a:r>
            <a:r>
              <a:rPr lang="it-IT" dirty="0" smtClean="0"/>
              <a:t>&amp; Marcel </a:t>
            </a:r>
            <a:r>
              <a:rPr lang="it-IT" dirty="0"/>
              <a:t>Stanitzki (DESY</a:t>
            </a:r>
            <a:r>
              <a:rPr lang="it-IT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4135144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GB" b="1" dirty="0"/>
              <a:t>Task 15.1</a:t>
            </a:r>
            <a:r>
              <a:rPr lang="en-GB" dirty="0"/>
              <a:t>: Scientific coordination (CERN, DESY)</a:t>
            </a:r>
          </a:p>
          <a:p>
            <a:pPr marL="0" indent="0">
              <a:buNone/>
            </a:pPr>
            <a:endParaRPr lang="en-GB" dirty="0"/>
          </a:p>
          <a:p>
            <a:r>
              <a:rPr lang="en-GB" b="1" dirty="0"/>
              <a:t>Task 15.2</a:t>
            </a:r>
            <a:r>
              <a:rPr lang="en-GB" dirty="0"/>
              <a:t>: Improvements of test beam infrastructure for high </a:t>
            </a:r>
            <a:r>
              <a:rPr lang="en-GB" dirty="0" smtClean="0"/>
              <a:t>precision</a:t>
            </a:r>
          </a:p>
          <a:p>
            <a:pPr marL="0" indent="0">
              <a:buNone/>
            </a:pPr>
            <a:r>
              <a:rPr lang="en-GB" dirty="0"/>
              <a:t> </a:t>
            </a:r>
            <a:r>
              <a:rPr lang="en-GB" dirty="0" smtClean="0"/>
              <a:t>                     tracking (CERN, DESY</a:t>
            </a:r>
            <a:r>
              <a:rPr lang="en-GB" dirty="0"/>
              <a:t>)</a:t>
            </a:r>
          </a:p>
          <a:p>
            <a:endParaRPr lang="en-GB" dirty="0"/>
          </a:p>
          <a:p>
            <a:r>
              <a:rPr lang="en-GB" b="1" dirty="0"/>
              <a:t>Task 15.3</a:t>
            </a:r>
            <a:r>
              <a:rPr lang="en-GB" dirty="0"/>
              <a:t>: Improvements of the DESY test beam infrastructure (DESY)</a:t>
            </a:r>
          </a:p>
          <a:p>
            <a:endParaRPr lang="en-GB" dirty="0"/>
          </a:p>
          <a:p>
            <a:r>
              <a:rPr lang="en-GB" b="1" dirty="0"/>
              <a:t>Task 15.4</a:t>
            </a:r>
            <a:r>
              <a:rPr lang="en-GB" dirty="0"/>
              <a:t>: Improvements of the test beam infrastructure at LNF (INFN)</a:t>
            </a:r>
          </a:p>
          <a:p>
            <a:endParaRPr lang="en-GB" dirty="0"/>
          </a:p>
          <a:p>
            <a:r>
              <a:rPr lang="en-GB" b="1" dirty="0"/>
              <a:t>Task 15.5</a:t>
            </a:r>
            <a:r>
              <a:rPr lang="en-GB" dirty="0"/>
              <a:t>: Improvements of the infrastructure for irradiation </a:t>
            </a:r>
            <a:r>
              <a:rPr lang="en-GB" dirty="0" smtClean="0"/>
              <a:t>tests</a:t>
            </a:r>
          </a:p>
          <a:p>
            <a:pPr marL="0" indent="0">
              <a:buNone/>
            </a:pPr>
            <a:r>
              <a:rPr lang="en-GB" dirty="0" smtClean="0"/>
              <a:t>                      (CERN</a:t>
            </a:r>
            <a:r>
              <a:rPr lang="en-GB" dirty="0"/>
              <a:t>, INFN, VU, INRNE, JSI, USFD</a:t>
            </a:r>
            <a:r>
              <a:rPr lang="en-GB" dirty="0" smtClean="0"/>
              <a:t>*)</a:t>
            </a:r>
          </a:p>
          <a:p>
            <a:pPr marL="0" indent="0">
              <a:buNone/>
            </a:pPr>
            <a:endParaRPr lang="fr-CH" b="0" dirty="0" smtClean="0"/>
          </a:p>
          <a:p>
            <a:pPr marL="0" indent="0">
              <a:buNone/>
            </a:pPr>
            <a:r>
              <a:rPr lang="fr-CH" sz="1200" baseline="30000" dirty="0" smtClean="0"/>
              <a:t>*</a:t>
            </a:r>
            <a:r>
              <a:rPr lang="en-GB" sz="1200" dirty="0" smtClean="0"/>
              <a:t>associated </a:t>
            </a:r>
            <a:r>
              <a:rPr lang="en-GB" sz="1200" dirty="0"/>
              <a:t>partner linked to </a:t>
            </a:r>
            <a:r>
              <a:rPr lang="en-GB" sz="1200" dirty="0" smtClean="0"/>
              <a:t>CERN</a:t>
            </a:r>
            <a:endParaRPr lang="en-GB" sz="1200" b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WP15 Session, 2nd Annual Meeting, Paris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2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WP 15 Structure</a:t>
            </a: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36913" y="6424612"/>
            <a:ext cx="1328997" cy="365125"/>
          </a:xfrm>
        </p:spPr>
        <p:txBody>
          <a:bodyPr anchor="ctr"/>
          <a:lstStyle/>
          <a:p>
            <a:r>
              <a:rPr lang="en-US" sz="1100" smtClean="0"/>
              <a:t>04 April 2017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7360248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WP15 Session, 2nd Annual Meeting, Paris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 April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3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Milestones</a:t>
            </a:r>
            <a:endParaRPr lang="en-GB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29115" t="14973" r="8256" b="1316"/>
          <a:stretch/>
        </p:blipFill>
        <p:spPr>
          <a:xfrm>
            <a:off x="105253" y="1159722"/>
            <a:ext cx="6444000" cy="520384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05252" y="4824226"/>
            <a:ext cx="3960000" cy="288000"/>
          </a:xfrm>
          <a:prstGeom prst="rect">
            <a:avLst/>
          </a:prstGeom>
          <a:solidFill>
            <a:srgbClr val="FFFF00">
              <a:alpha val="40000"/>
            </a:srgbClr>
          </a:solidFill>
          <a:effectLst/>
        </p:spPr>
        <p:txBody>
          <a:bodyPr wrap="square" lIns="0" tIns="0" rIns="0" bIns="0" rtlCol="0">
            <a:spAutoFit/>
          </a:bodyPr>
          <a:lstStyle/>
          <a:p>
            <a:endParaRPr lang="en-GB" sz="1600" b="1" dirty="0"/>
          </a:p>
        </p:txBody>
      </p:sp>
      <p:sp>
        <p:nvSpPr>
          <p:cNvPr id="11" name="Rectangle 10"/>
          <p:cNvSpPr/>
          <p:nvPr/>
        </p:nvSpPr>
        <p:spPr>
          <a:xfrm>
            <a:off x="4065252" y="5055944"/>
            <a:ext cx="25392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2800">
              <a:buClr>
                <a:srgbClr val="000000"/>
              </a:buClr>
              <a:buSzPct val="75000"/>
            </a:pPr>
            <a:r>
              <a:rPr lang="en-US" spc="-1" dirty="0" smtClean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</a:rPr>
              <a:t>delayed ?</a:t>
            </a:r>
            <a:endParaRPr lang="en-US" spc="-1" dirty="0">
              <a:solidFill>
                <a:srgbClr val="FF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065252" y="4763176"/>
            <a:ext cx="31889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2800">
              <a:buClr>
                <a:srgbClr val="000000"/>
              </a:buClr>
              <a:buSzPct val="75000"/>
            </a:pPr>
            <a:r>
              <a:rPr lang="en-US" spc="-1" dirty="0" smtClean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</a:rPr>
              <a:t>delayed: late sensor delivery …</a:t>
            </a:r>
            <a:endParaRPr lang="en-US" spc="-1" dirty="0">
              <a:solidFill>
                <a:srgbClr val="FF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5251" y="5109048"/>
            <a:ext cx="3960000" cy="246221"/>
          </a:xfrm>
          <a:prstGeom prst="rect">
            <a:avLst/>
          </a:prstGeom>
          <a:solidFill>
            <a:schemeClr val="accent6">
              <a:lumMod val="75000"/>
              <a:alpha val="40000"/>
            </a:schemeClr>
          </a:solidFill>
          <a:effectLst/>
        </p:spPr>
        <p:txBody>
          <a:bodyPr wrap="square" lIns="0" tIns="0" rIns="0" bIns="0" rtlCol="0">
            <a:spAutoFit/>
          </a:bodyPr>
          <a:lstStyle/>
          <a:p>
            <a:endParaRPr lang="en-GB" sz="16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526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/>
          <a:srcRect l="35593" t="24208" r="22368" b="35457"/>
          <a:stretch/>
        </p:blipFill>
        <p:spPr>
          <a:xfrm>
            <a:off x="185798" y="1176107"/>
            <a:ext cx="8818798" cy="5111980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WP15 Session, 2nd Annual Meeting, Paris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 April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4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Deliverables</a:t>
            </a:r>
            <a:endParaRPr lang="en-GB" dirty="0"/>
          </a:p>
        </p:txBody>
      </p:sp>
      <p:grpSp>
        <p:nvGrpSpPr>
          <p:cNvPr id="2" name="Group 1"/>
          <p:cNvGrpSpPr/>
          <p:nvPr/>
        </p:nvGrpSpPr>
        <p:grpSpPr>
          <a:xfrm>
            <a:off x="236914" y="2061291"/>
            <a:ext cx="8767682" cy="3891996"/>
            <a:chOff x="236914" y="2061291"/>
            <a:chExt cx="8767682" cy="3891996"/>
          </a:xfrm>
        </p:grpSpPr>
        <p:sp>
          <p:nvSpPr>
            <p:cNvPr id="8" name="TextBox 7"/>
            <p:cNvSpPr txBox="1"/>
            <p:nvPr/>
          </p:nvSpPr>
          <p:spPr>
            <a:xfrm>
              <a:off x="236914" y="2061291"/>
              <a:ext cx="8767682" cy="338554"/>
            </a:xfrm>
            <a:prstGeom prst="rect">
              <a:avLst/>
            </a:prstGeom>
            <a:solidFill>
              <a:srgbClr val="00FF00">
                <a:alpha val="40000"/>
              </a:srgbClr>
            </a:solidFill>
            <a:effectLst/>
          </p:spPr>
          <p:txBody>
            <a:bodyPr wrap="square" rtlCol="0">
              <a:spAutoFit/>
            </a:bodyPr>
            <a:lstStyle/>
            <a:p>
              <a:endParaRPr lang="en-GB" sz="1600" b="1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36914" y="3891213"/>
              <a:ext cx="5321849" cy="338554"/>
            </a:xfrm>
            <a:prstGeom prst="rect">
              <a:avLst/>
            </a:prstGeom>
            <a:solidFill>
              <a:srgbClr val="FFFF00">
                <a:alpha val="40000"/>
              </a:srgbClr>
            </a:solidFill>
            <a:effectLst/>
          </p:spPr>
          <p:txBody>
            <a:bodyPr wrap="square" rtlCol="0">
              <a:spAutoFit/>
            </a:bodyPr>
            <a:lstStyle/>
            <a:p>
              <a:endParaRPr lang="en-GB" sz="1600" b="1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236914" y="5614733"/>
              <a:ext cx="5321849" cy="338554"/>
            </a:xfrm>
            <a:prstGeom prst="rect">
              <a:avLst/>
            </a:prstGeom>
            <a:solidFill>
              <a:srgbClr val="FFFF00">
                <a:alpha val="40000"/>
              </a:srgbClr>
            </a:solidFill>
            <a:effectLst/>
          </p:spPr>
          <p:txBody>
            <a:bodyPr wrap="square" rtlCol="0">
              <a:spAutoFit/>
            </a:bodyPr>
            <a:lstStyle/>
            <a:p>
              <a:endParaRPr lang="en-GB" sz="1600" b="1" dirty="0"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236913" y="2806975"/>
            <a:ext cx="5321849" cy="720000"/>
          </a:xfrm>
          <a:prstGeom prst="rect">
            <a:avLst/>
          </a:prstGeom>
          <a:solidFill>
            <a:schemeClr val="accent6">
              <a:lumMod val="75000"/>
              <a:alpha val="40000"/>
            </a:schemeClr>
          </a:solidFill>
          <a:effectLst/>
        </p:spPr>
        <p:txBody>
          <a:bodyPr wrap="square" rtlCol="0">
            <a:spAutoFit/>
          </a:bodyPr>
          <a:lstStyle/>
          <a:p>
            <a:endParaRPr lang="en-GB" sz="1600" b="1" dirty="0"/>
          </a:p>
        </p:txBody>
      </p:sp>
      <p:sp>
        <p:nvSpPr>
          <p:cNvPr id="14" name="Rectangle 13"/>
          <p:cNvSpPr/>
          <p:nvPr/>
        </p:nvSpPr>
        <p:spPr>
          <a:xfrm>
            <a:off x="5558762" y="3166975"/>
            <a:ext cx="278205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2800">
              <a:buClr>
                <a:srgbClr val="000000"/>
              </a:buClr>
              <a:buSzPct val="75000"/>
            </a:pPr>
            <a:r>
              <a:rPr lang="en-US" spc="-1" dirty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</a:rPr>
              <a:t>d</a:t>
            </a:r>
            <a:r>
              <a:rPr lang="en-US" spc="-1" dirty="0" smtClean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</a:rPr>
              <a:t>elayed to M35 ?</a:t>
            </a:r>
            <a:endParaRPr lang="en-US" spc="-1" dirty="0">
              <a:solidFill>
                <a:srgbClr val="FF0000"/>
              </a:solidFill>
              <a:uFill>
                <a:solidFill>
                  <a:srgbClr val="FFFFFF"/>
                </a:solidFill>
              </a:uFill>
            </a:endParaRPr>
          </a:p>
        </p:txBody>
      </p:sp>
    </p:spTree>
    <p:extLst>
      <p:ext uri="{BB962C8B-B14F-4D97-AF65-F5344CB8AC3E}">
        <p14:creationId xmlns:p14="http://schemas.microsoft.com/office/powerpoint/2010/main" val="3059893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36914" y="1184933"/>
            <a:ext cx="5491628" cy="5171416"/>
          </a:xfrm>
        </p:spPr>
        <p:txBody>
          <a:bodyPr>
            <a:noAutofit/>
          </a:bodyPr>
          <a:lstStyle/>
          <a:p>
            <a:r>
              <a:rPr lang="en-GB" sz="2800" dirty="0"/>
              <a:t>The BTTB series has been a very successful format </a:t>
            </a:r>
            <a:r>
              <a:rPr lang="en-GB" sz="2800" dirty="0" smtClean="0"/>
              <a:t>for:</a:t>
            </a:r>
            <a:endParaRPr lang="en-GB" sz="2800" dirty="0"/>
          </a:p>
          <a:p>
            <a:pPr lvl="1"/>
            <a:r>
              <a:rPr lang="en-GB" sz="2400" dirty="0" smtClean="0"/>
              <a:t>test beam </a:t>
            </a:r>
            <a:r>
              <a:rPr lang="en-GB" sz="2400" dirty="0"/>
              <a:t>&amp; </a:t>
            </a:r>
            <a:r>
              <a:rPr lang="en-GB" sz="2400" dirty="0" smtClean="0"/>
              <a:t>irradiation facilities </a:t>
            </a:r>
            <a:r>
              <a:rPr lang="en-GB" sz="2400" dirty="0"/>
              <a:t>users</a:t>
            </a:r>
          </a:p>
          <a:p>
            <a:pPr lvl="1"/>
            <a:r>
              <a:rPr lang="en-GB" sz="2400" dirty="0" smtClean="0"/>
              <a:t>beam telescope users</a:t>
            </a:r>
            <a:endParaRPr lang="en-GB" sz="2400" dirty="0"/>
          </a:p>
          <a:p>
            <a:pPr lvl="1"/>
            <a:r>
              <a:rPr lang="en-GB" sz="2400" dirty="0" smtClean="0"/>
              <a:t>facility coordinators</a:t>
            </a:r>
          </a:p>
          <a:p>
            <a:pPr lvl="1"/>
            <a:endParaRPr lang="en-GB" dirty="0"/>
          </a:p>
          <a:p>
            <a:r>
              <a:rPr lang="en-GB" sz="2800" dirty="0" smtClean="0"/>
              <a:t>WP15 has </a:t>
            </a:r>
            <a:r>
              <a:rPr lang="en-GB" sz="2800" dirty="0"/>
              <a:t>a large overlap of activities </a:t>
            </a:r>
            <a:r>
              <a:rPr lang="en-GB" sz="2800" dirty="0" smtClean="0"/>
              <a:t>and participants with BTTB (Tasks 15.2, 15.3, 15.4)</a:t>
            </a:r>
          </a:p>
          <a:p>
            <a:endParaRPr lang="en-US" sz="2500" dirty="0" smtClean="0"/>
          </a:p>
          <a:p>
            <a:r>
              <a:rPr lang="en-US" sz="2800" dirty="0" smtClean="0"/>
              <a:t>Upgrade activities for irradiation facilities (Task 15.5) are driven by user requirements</a:t>
            </a:r>
            <a:endParaRPr lang="en-GB" sz="1200" b="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WP15 Session, 2nd Annual Meeting, Paris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5</a:t>
            </a:fld>
            <a:endParaRPr lang="en-GB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WP15 Meeting at BTTB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>
            <a:off x="236913" y="6424612"/>
            <a:ext cx="1328997" cy="365125"/>
          </a:xfrm>
        </p:spPr>
        <p:txBody>
          <a:bodyPr anchor="ctr"/>
          <a:lstStyle/>
          <a:p>
            <a:r>
              <a:rPr lang="en-US" sz="1100" smtClean="0"/>
              <a:t>04 April 2017</a:t>
            </a:r>
            <a:endParaRPr lang="en-GB" sz="1400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8542" y="1184932"/>
            <a:ext cx="3328704" cy="2353260"/>
          </a:xfrm>
          <a:prstGeom prst="rect">
            <a:avLst/>
          </a:prstGeom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0601" y="3538192"/>
            <a:ext cx="3224586" cy="2418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95200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800" dirty="0" smtClean="0"/>
              <a:t>AIDA-2020 </a:t>
            </a:r>
            <a:r>
              <a:rPr lang="en-GB" sz="2800" dirty="0"/>
              <a:t>comes with a certain amount of </a:t>
            </a:r>
            <a:r>
              <a:rPr lang="en-GB" sz="2800" dirty="0" smtClean="0"/>
              <a:t>paperwork:</a:t>
            </a:r>
            <a:endParaRPr lang="en-GB" sz="2800" dirty="0"/>
          </a:p>
          <a:p>
            <a:pPr lvl="1"/>
            <a:r>
              <a:rPr lang="en-GB" sz="2400" dirty="0"/>
              <a:t>Annual Reports, Milestone Reports, Deliverable </a:t>
            </a:r>
            <a:r>
              <a:rPr lang="en-GB" sz="2400" dirty="0" smtClean="0"/>
              <a:t>Reports, etc…</a:t>
            </a:r>
          </a:p>
          <a:p>
            <a:pPr lvl="1"/>
            <a:r>
              <a:rPr lang="en-GB" sz="2400" dirty="0" smtClean="0"/>
              <a:t>contractual </a:t>
            </a:r>
            <a:r>
              <a:rPr lang="en-GB" sz="2400" dirty="0"/>
              <a:t>obligation with the </a:t>
            </a:r>
            <a:r>
              <a:rPr lang="en-GB" sz="2400" dirty="0" smtClean="0"/>
              <a:t>EU</a:t>
            </a:r>
          </a:p>
          <a:p>
            <a:pPr lvl="1"/>
            <a:r>
              <a:rPr lang="en-US" sz="2400" dirty="0" smtClean="0"/>
              <a:t>re</a:t>
            </a:r>
            <a:r>
              <a:rPr lang="en-GB" sz="2400" dirty="0" smtClean="0"/>
              <a:t>ports </a:t>
            </a:r>
            <a:r>
              <a:rPr lang="en-GB" sz="2400" dirty="0"/>
              <a:t>need to be read &amp; edited by WP15 management, AIDA-2020 management before being uploaded on the EU system.</a:t>
            </a:r>
          </a:p>
          <a:p>
            <a:pPr marL="342891" lvl="1" indent="0">
              <a:buNone/>
            </a:pPr>
            <a:endParaRPr lang="en-GB" sz="2400" dirty="0"/>
          </a:p>
          <a:p>
            <a:r>
              <a:rPr lang="en-GB" sz="2800" dirty="0" smtClean="0"/>
              <a:t>Coming reports:</a:t>
            </a:r>
            <a:endParaRPr lang="en-GB" sz="2800" dirty="0"/>
          </a:p>
          <a:p>
            <a:pPr lvl="1"/>
            <a:r>
              <a:rPr lang="en-GB" sz="2400" dirty="0" smtClean="0"/>
              <a:t>MS59:</a:t>
            </a:r>
            <a:r>
              <a:rPr lang="en-GB" sz="2400" dirty="0"/>
              <a:t>	Silicon strip reference tracker hardware </a:t>
            </a:r>
            <a:r>
              <a:rPr lang="en-GB" sz="2400" dirty="0" smtClean="0"/>
              <a:t>ready</a:t>
            </a:r>
          </a:p>
          <a:p>
            <a:pPr lvl="1"/>
            <a:r>
              <a:rPr lang="en-GB" sz="2400" dirty="0" smtClean="0">
                <a:solidFill>
                  <a:srgbClr val="008000"/>
                </a:solidFill>
              </a:rPr>
              <a:t>D15.1:</a:t>
            </a:r>
            <a:r>
              <a:rPr lang="en-GB" sz="2400" dirty="0">
                <a:solidFill>
                  <a:srgbClr val="008000"/>
                </a:solidFill>
              </a:rPr>
              <a:t>	CERN pixel beam telescope for the PS</a:t>
            </a:r>
            <a:endParaRPr lang="en-GB" sz="2400" dirty="0" smtClean="0">
              <a:solidFill>
                <a:srgbClr val="008000"/>
              </a:solidFill>
            </a:endParaRPr>
          </a:p>
          <a:p>
            <a:pPr lvl="1"/>
            <a:r>
              <a:rPr lang="en-GB" sz="2400" dirty="0" smtClean="0"/>
              <a:t>D15.6:</a:t>
            </a:r>
            <a:r>
              <a:rPr lang="en-GB" sz="2400" dirty="0"/>
              <a:t>	CERN proton facility </a:t>
            </a:r>
            <a:r>
              <a:rPr lang="en-GB" sz="2400" dirty="0" smtClean="0"/>
              <a:t>upgrade</a:t>
            </a:r>
          </a:p>
          <a:p>
            <a:pPr lvl="1"/>
            <a:r>
              <a:rPr lang="en-GB" sz="2400" dirty="0" smtClean="0"/>
              <a:t>D15.10: GIF</a:t>
            </a:r>
            <a:r>
              <a:rPr lang="en-GB" sz="2400" dirty="0"/>
              <a:t>++ gas system</a:t>
            </a:r>
            <a:endParaRPr lang="en-GB" sz="2400" dirty="0" smtClean="0"/>
          </a:p>
          <a:p>
            <a:pPr marL="342891" lvl="1" indent="0">
              <a:buNone/>
            </a:pPr>
            <a:endParaRPr lang="en-GB" sz="24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WP15 Session, 2nd Annual Meeting, Paris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 April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6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Reporting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duotone>
              <a:prstClr val="black"/>
              <a:srgbClr val="00FF00">
                <a:tint val="45000"/>
                <a:satMod val="40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9708" y="4545473"/>
            <a:ext cx="628740" cy="646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539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236914" y="1290182"/>
            <a:ext cx="8666018" cy="4512972"/>
          </a:xfrm>
        </p:spPr>
        <p:txBody>
          <a:bodyPr>
            <a:normAutofit/>
          </a:bodyPr>
          <a:lstStyle/>
          <a:p>
            <a:r>
              <a:rPr lang="en-US" sz="2400" dirty="0" smtClean="0"/>
              <a:t>27 records for WP15 in CDS so far (including official reports)</a:t>
            </a:r>
          </a:p>
          <a:p>
            <a:pPr lvl="1"/>
            <a:r>
              <a:rPr lang="en-US" sz="2000" dirty="0" smtClean="0">
                <a:hlinkClick r:id="rId2"/>
              </a:rPr>
              <a:t>http</a:t>
            </a:r>
            <a:r>
              <a:rPr lang="en-US" sz="2000" dirty="0">
                <a:hlinkClick r:id="rId2"/>
              </a:rPr>
              <a:t>://</a:t>
            </a:r>
            <a:r>
              <a:rPr lang="en-US" sz="2000" dirty="0" smtClean="0">
                <a:hlinkClick r:id="rId2"/>
              </a:rPr>
              <a:t>cds.cern.ch/collection/AIDA-2020?ln=en</a:t>
            </a:r>
            <a:endParaRPr lang="en-US" sz="2000" dirty="0" smtClean="0"/>
          </a:p>
          <a:p>
            <a:pPr marL="342891" lvl="1" indent="0">
              <a:buNone/>
            </a:pPr>
            <a:endParaRPr lang="en-GB" sz="2000" dirty="0" smtClean="0"/>
          </a:p>
          <a:p>
            <a:r>
              <a:rPr lang="en-GB" sz="2400" dirty="0" smtClean="0"/>
              <a:t>Please, let us know about your publications related to </a:t>
            </a:r>
            <a:r>
              <a:rPr lang="en-GB" sz="2400" dirty="0"/>
              <a:t>WP15 </a:t>
            </a:r>
            <a:r>
              <a:rPr lang="en-GB" sz="2400" dirty="0" smtClean="0"/>
              <a:t>activities:</a:t>
            </a:r>
          </a:p>
          <a:p>
            <a:pPr lvl="1"/>
            <a:r>
              <a:rPr lang="en-GB" sz="2000" i="1" dirty="0" smtClean="0"/>
              <a:t>journal </a:t>
            </a:r>
            <a:r>
              <a:rPr lang="en-GB" sz="2000" i="1" dirty="0"/>
              <a:t>publications, conference/workshop papers, scientific/technical notes, academic dissertations, posters, presentations and handouts, press </a:t>
            </a:r>
            <a:r>
              <a:rPr lang="en-GB" sz="2000" i="1" dirty="0" smtClean="0"/>
              <a:t>articles</a:t>
            </a:r>
            <a:r>
              <a:rPr lang="en-GB" sz="2000" dirty="0" smtClean="0"/>
              <a:t>, </a:t>
            </a:r>
            <a:r>
              <a:rPr lang="en-GB" sz="2000" dirty="0" err="1" smtClean="0"/>
              <a:t>etc</a:t>
            </a:r>
            <a:r>
              <a:rPr lang="en-GB" sz="2000" dirty="0" smtClean="0"/>
              <a:t> …</a:t>
            </a:r>
          </a:p>
          <a:p>
            <a:pPr lvl="1"/>
            <a:r>
              <a:rPr lang="en-GB" sz="2000" dirty="0" smtClean="0"/>
              <a:t>please</a:t>
            </a:r>
            <a:r>
              <a:rPr lang="en-GB" sz="2000" dirty="0"/>
              <a:t>, remember the AIDA-2020 acknowledgement </a:t>
            </a:r>
            <a:r>
              <a:rPr lang="en-GB" sz="2000" dirty="0" smtClean="0"/>
              <a:t>text: </a:t>
            </a:r>
            <a:r>
              <a:rPr lang="en-GB" sz="2000" dirty="0" smtClean="0">
                <a:hlinkClick r:id="rId3"/>
              </a:rPr>
              <a:t>http</a:t>
            </a:r>
            <a:r>
              <a:rPr lang="en-GB" sz="2000" dirty="0">
                <a:hlinkClick r:id="rId3"/>
              </a:rPr>
              <a:t>://</a:t>
            </a:r>
            <a:r>
              <a:rPr lang="en-GB" sz="2000" dirty="0" smtClean="0">
                <a:hlinkClick r:id="rId3"/>
              </a:rPr>
              <a:t>aida2020.web.cern.ch/science/publications</a:t>
            </a:r>
            <a:endParaRPr lang="en-GB" sz="2000" dirty="0" smtClean="0"/>
          </a:p>
          <a:p>
            <a:pPr lvl="1"/>
            <a:endParaRPr lang="en-US" sz="2000" dirty="0"/>
          </a:p>
          <a:p>
            <a:r>
              <a:rPr lang="en-GB" sz="2300" dirty="0"/>
              <a:t>AIDA-2020 Transnational Access (TA) </a:t>
            </a:r>
            <a:r>
              <a:rPr lang="en-GB" sz="2300" dirty="0" smtClean="0"/>
              <a:t>promotional videos:</a:t>
            </a:r>
          </a:p>
          <a:p>
            <a:pPr lvl="1"/>
            <a:r>
              <a:rPr lang="en-GB" sz="2000" dirty="0">
                <a:hlinkClick r:id="rId4"/>
              </a:rPr>
              <a:t>https://</a:t>
            </a:r>
            <a:r>
              <a:rPr lang="en-GB" sz="2000" dirty="0" smtClean="0">
                <a:hlinkClick r:id="rId4"/>
              </a:rPr>
              <a:t>www.youtube.com/channel/UCIpwLrDr1w3TNL9t7wLZH1g</a:t>
            </a:r>
            <a:endParaRPr lang="en-GB" sz="2000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WP15 Session, 2nd Annual Meeting, Paris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 April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7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Outreach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21200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37223" t="20979" r="24999" b="25922"/>
          <a:stretch/>
        </p:blipFill>
        <p:spPr>
          <a:xfrm>
            <a:off x="4" y="1200881"/>
            <a:ext cx="5990794" cy="5087205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AIDA-2020 WP15 Session, 2nd Annual Meeting, Paris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04 April 2017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4456CD-832E-41F2-9893-C7650CCC5376}" type="slidenum">
              <a:rPr lang="en-GB" smtClean="0"/>
              <a:t>8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Today’s </a:t>
            </a:r>
            <a:r>
              <a:rPr lang="en-US" dirty="0" smtClean="0"/>
              <a:t>(Final) Program </a:t>
            </a:r>
            <a:r>
              <a:rPr lang="en-US" dirty="0" smtClean="0"/>
              <a:t>…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 rot="20313151">
            <a:off x="6384058" y="1807887"/>
            <a:ext cx="25392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2800" algn="ctr">
              <a:buClr>
                <a:srgbClr val="000000"/>
              </a:buClr>
              <a:buSzPct val="75000"/>
            </a:pPr>
            <a:r>
              <a:rPr lang="en-US" spc="-1" dirty="0" smtClean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</a:rPr>
              <a:t>Test-beams &amp; Tracking</a:t>
            </a:r>
            <a:endParaRPr lang="en-US" spc="-1" dirty="0">
              <a:solidFill>
                <a:srgbClr val="FF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10" name="Rectangle 9"/>
          <p:cNvSpPr/>
          <p:nvPr/>
        </p:nvSpPr>
        <p:spPr>
          <a:xfrm rot="20313151">
            <a:off x="6384057" y="3497931"/>
            <a:ext cx="253927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2800" algn="ctr">
              <a:buClr>
                <a:srgbClr val="000000"/>
              </a:buClr>
              <a:buSzPct val="75000"/>
            </a:pPr>
            <a:r>
              <a:rPr lang="en-US" spc="-1" dirty="0" smtClean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</a:rPr>
              <a:t>Irradiation Facilities</a:t>
            </a:r>
            <a:endParaRPr lang="en-US" spc="-1" dirty="0">
              <a:solidFill>
                <a:srgbClr val="FF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9" name="Right Brace 8"/>
          <p:cNvSpPr/>
          <p:nvPr/>
        </p:nvSpPr>
        <p:spPr>
          <a:xfrm>
            <a:off x="5987200" y="1618688"/>
            <a:ext cx="481305" cy="831743"/>
          </a:xfrm>
          <a:prstGeom prst="rightBrace">
            <a:avLst>
              <a:gd name="adj1" fmla="val 8333"/>
              <a:gd name="adj2" fmla="val 50711"/>
            </a:avLst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ight Brace 11"/>
          <p:cNvSpPr/>
          <p:nvPr/>
        </p:nvSpPr>
        <p:spPr>
          <a:xfrm>
            <a:off x="5987199" y="2518695"/>
            <a:ext cx="481305" cy="2845785"/>
          </a:xfrm>
          <a:prstGeom prst="rightBrace">
            <a:avLst>
              <a:gd name="adj1" fmla="val 8333"/>
              <a:gd name="adj2" fmla="val 50711"/>
            </a:avLst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35729" t="19179" r="22135" b="12454"/>
          <a:stretch/>
        </p:blipFill>
        <p:spPr>
          <a:xfrm>
            <a:off x="57666" y="1180031"/>
            <a:ext cx="5890247" cy="5151966"/>
          </a:xfrm>
          <a:prstGeom prst="rect">
            <a:avLst/>
          </a:prstGeom>
        </p:spPr>
      </p:pic>
      <p:sp>
        <p:nvSpPr>
          <p:cNvPr id="13" name="Right Brace 12"/>
          <p:cNvSpPr/>
          <p:nvPr/>
        </p:nvSpPr>
        <p:spPr>
          <a:xfrm>
            <a:off x="5993436" y="5410411"/>
            <a:ext cx="481305" cy="831743"/>
          </a:xfrm>
          <a:prstGeom prst="rightBrace">
            <a:avLst>
              <a:gd name="adj1" fmla="val 8333"/>
              <a:gd name="adj2" fmla="val 50711"/>
            </a:avLst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/>
          <p:cNvSpPr/>
          <p:nvPr/>
        </p:nvSpPr>
        <p:spPr>
          <a:xfrm rot="20313151">
            <a:off x="6384057" y="4988573"/>
            <a:ext cx="253927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2800" algn="ctr">
              <a:buClr>
                <a:srgbClr val="000000"/>
              </a:buClr>
              <a:buSzPct val="75000"/>
            </a:pPr>
            <a:r>
              <a:rPr lang="en-US" spc="-1" dirty="0" smtClean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</a:rPr>
              <a:t>Short update </a:t>
            </a:r>
            <a:r>
              <a:rPr lang="en-US" spc="-1" dirty="0" smtClean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</a:rPr>
              <a:t>from</a:t>
            </a:r>
          </a:p>
          <a:p>
            <a:pPr marL="82800" algn="ctr">
              <a:buClr>
                <a:srgbClr val="000000"/>
              </a:buClr>
              <a:buSzPct val="75000"/>
            </a:pPr>
            <a:r>
              <a:rPr lang="en-US" spc="-1" dirty="0" smtClean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</a:rPr>
              <a:t>LNF (WP 15.4) and </a:t>
            </a:r>
          </a:p>
          <a:p>
            <a:pPr marL="82800" algn="ctr">
              <a:buClr>
                <a:srgbClr val="000000"/>
              </a:buClr>
              <a:buSzPct val="75000"/>
            </a:pPr>
            <a:r>
              <a:rPr lang="en-US" spc="-1" dirty="0" smtClean="0">
                <a:solidFill>
                  <a:srgbClr val="FF0000"/>
                </a:solidFill>
                <a:uFill>
                  <a:solidFill>
                    <a:srgbClr val="FFFFFF"/>
                  </a:solidFill>
                </a:uFill>
              </a:rPr>
              <a:t>USDF (WP 15.5)</a:t>
            </a:r>
            <a:endParaRPr lang="en-US" spc="-1" dirty="0">
              <a:solidFill>
                <a:srgbClr val="FF0000"/>
              </a:solidFill>
              <a:uFill>
                <a:solidFill>
                  <a:srgbClr val="FFFFFF"/>
                </a:solidFill>
              </a:uFill>
            </a:endParaRPr>
          </a:p>
        </p:txBody>
      </p:sp>
    </p:spTree>
    <p:extLst>
      <p:ext uri="{BB962C8B-B14F-4D97-AF65-F5344CB8AC3E}">
        <p14:creationId xmlns:p14="http://schemas.microsoft.com/office/powerpoint/2010/main" val="3738604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AIDA-2020">
      <a:dk1>
        <a:srgbClr val="171A6C"/>
      </a:dk1>
      <a:lt1>
        <a:srgbClr val="FFFFFF"/>
      </a:lt1>
      <a:dk2>
        <a:srgbClr val="FFFFFF"/>
      </a:dk2>
      <a:lt2>
        <a:srgbClr val="FFFFFF"/>
      </a:lt2>
      <a:accent1>
        <a:srgbClr val="171A6C"/>
      </a:accent1>
      <a:accent2>
        <a:srgbClr val="4246D6"/>
      </a:accent2>
      <a:accent3>
        <a:srgbClr val="8789E5"/>
      </a:accent3>
      <a:accent4>
        <a:srgbClr val="C0C2F1"/>
      </a:accent4>
      <a:accent5>
        <a:srgbClr val="F2B53C"/>
      </a:accent5>
      <a:accent6>
        <a:srgbClr val="F9DDA5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IDA-2020_PowerPoint template-master file" id="{9FCF5474-3BEE-4A2F-8627-4954CBBE91E0}" vid="{25C60E07-C0BA-4867-868D-16DD711DE68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2384</TotalTime>
  <Words>381</Words>
  <Application>Microsoft Office PowerPoint</Application>
  <PresentationFormat>On-screen Show (4:3)</PresentationFormat>
  <Paragraphs>80</Paragraphs>
  <Slides>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WP-15 Upgrade of beam and irradiation test infrastructure</vt:lpstr>
      <vt:lpstr>WP 15 Structure</vt:lpstr>
      <vt:lpstr>Milestones</vt:lpstr>
      <vt:lpstr>Deliverables</vt:lpstr>
      <vt:lpstr>WP15 Meeting at BTTB</vt:lpstr>
      <vt:lpstr>Reporting</vt:lpstr>
      <vt:lpstr>Outreach</vt:lpstr>
      <vt:lpstr>Today’s (Final) Program …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sabrina El yacoubi</dc:creator>
  <cp:lastModifiedBy>Federico Ravotti</cp:lastModifiedBy>
  <cp:revision>193</cp:revision>
  <dcterms:created xsi:type="dcterms:W3CDTF">2015-04-17T13:06:14Z</dcterms:created>
  <dcterms:modified xsi:type="dcterms:W3CDTF">2017-04-04T05:47:57Z</dcterms:modified>
</cp:coreProperties>
</file>