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315" r:id="rId2"/>
    <p:sldId id="317" r:id="rId3"/>
    <p:sldId id="318" r:id="rId4"/>
    <p:sldId id="319" r:id="rId5"/>
    <p:sldId id="320" r:id="rId6"/>
    <p:sldId id="321" r:id="rId7"/>
    <p:sldId id="322" r:id="rId8"/>
    <p:sldId id="325" r:id="rId9"/>
    <p:sldId id="302" r:id="rId10"/>
    <p:sldId id="303" r:id="rId11"/>
    <p:sldId id="304" r:id="rId12"/>
    <p:sldId id="305" r:id="rId13"/>
    <p:sldId id="306" r:id="rId14"/>
    <p:sldId id="307" r:id="rId15"/>
    <p:sldId id="308" r:id="rId16"/>
    <p:sldId id="309" r:id="rId17"/>
    <p:sldId id="326" r:id="rId18"/>
    <p:sldId id="327" r:id="rId19"/>
    <p:sldId id="311" r:id="rId20"/>
    <p:sldId id="313" r:id="rId21"/>
    <p:sldId id="330" r:id="rId22"/>
    <p:sldId id="331" r:id="rId23"/>
    <p:sldId id="329" r:id="rId24"/>
    <p:sldId id="31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2C9FD1-FA4F-C549-8721-CFE063C1A0E9}" type="datetimeFigureOut">
              <a:rPr lang="en-US" smtClean="0"/>
              <a:t>03/04/17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E77EE35-D050-5F48-A46E-E4CFF99F27D1}" type="slidenum">
              <a:rPr lang="en-US" smtClean="0"/>
              <a:t>‹#›</a:t>
            </a:fld>
            <a:endParaRPr lang="en-US"/>
          </a:p>
        </p:txBody>
      </p:sp>
    </p:spTree>
    <p:extLst>
      <p:ext uri="{BB962C8B-B14F-4D97-AF65-F5344CB8AC3E}">
        <p14:creationId xmlns:p14="http://schemas.microsoft.com/office/powerpoint/2010/main" val="10458230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0EE457-726D-46F6-B2A7-1511CB351AC3}" type="datetimeFigureOut">
              <a:rPr lang="en-US" smtClean="0"/>
              <a:pPr/>
              <a:t>03/04/17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92497D-25DB-4B38-A718-A5E8567DF318}" type="slidenum">
              <a:rPr lang="en-US" smtClean="0"/>
              <a:pPr/>
              <a:t>‹#›</a:t>
            </a:fld>
            <a:endParaRPr lang="en-US"/>
          </a:p>
        </p:txBody>
      </p:sp>
    </p:spTree>
    <p:extLst>
      <p:ext uri="{BB962C8B-B14F-4D97-AF65-F5344CB8AC3E}">
        <p14:creationId xmlns:p14="http://schemas.microsoft.com/office/powerpoint/2010/main" val="25050269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2206F2D0-0F91-4EFB-8F30-B9D014E699A2}" type="slidenum">
              <a:rPr lang="en-GB" altLang="en-US"/>
              <a:pPr/>
              <a:t>2</a:t>
            </a:fld>
            <a:endParaRPr lang="en-GB" altLang="en-US"/>
          </a:p>
        </p:txBody>
      </p:sp>
      <p:sp>
        <p:nvSpPr>
          <p:cNvPr id="623618" name="Rectangle 7"/>
          <p:cNvSpPr txBox="1">
            <a:spLocks noGrp="1" noChangeArrowheads="1"/>
          </p:cNvSpPr>
          <p:nvPr/>
        </p:nvSpPr>
        <p:spPr bwMode="auto">
          <a:xfrm>
            <a:off x="3811588" y="9359900"/>
            <a:ext cx="291782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72" tIns="45336" rIns="90672" bIns="45336" anchor="b"/>
          <a:lstStyle>
            <a:lvl1pPr algn="l" defTabSz="906463">
              <a:defRPr>
                <a:solidFill>
                  <a:schemeClr val="tx1"/>
                </a:solidFill>
                <a:latin typeface="Arial" panose="020B0604020202020204" pitchFamily="34" charset="0"/>
              </a:defRPr>
            </a:lvl1pPr>
            <a:lvl2pPr marL="736600" indent="-282575" algn="l" defTabSz="906463">
              <a:defRPr>
                <a:solidFill>
                  <a:schemeClr val="tx1"/>
                </a:solidFill>
                <a:latin typeface="Arial" panose="020B0604020202020204" pitchFamily="34" charset="0"/>
              </a:defRPr>
            </a:lvl2pPr>
            <a:lvl3pPr marL="1133475" indent="-227013" algn="l" defTabSz="906463">
              <a:defRPr>
                <a:solidFill>
                  <a:schemeClr val="tx1"/>
                </a:solidFill>
                <a:latin typeface="Arial" panose="020B0604020202020204" pitchFamily="34" charset="0"/>
              </a:defRPr>
            </a:lvl3pPr>
            <a:lvl4pPr marL="1587500" indent="-227013" algn="l" defTabSz="906463">
              <a:defRPr>
                <a:solidFill>
                  <a:schemeClr val="tx1"/>
                </a:solidFill>
                <a:latin typeface="Arial" panose="020B0604020202020204" pitchFamily="34" charset="0"/>
              </a:defRPr>
            </a:lvl4pPr>
            <a:lvl5pPr marL="2039938" indent="-227013" algn="l" defTabSz="906463">
              <a:defRPr>
                <a:solidFill>
                  <a:schemeClr val="tx1"/>
                </a:solidFill>
                <a:latin typeface="Arial" panose="020B0604020202020204" pitchFamily="34" charset="0"/>
              </a:defRPr>
            </a:lvl5pPr>
            <a:lvl6pPr marL="2497138" indent="-227013" defTabSz="906463" fontAlgn="base">
              <a:spcBef>
                <a:spcPct val="0"/>
              </a:spcBef>
              <a:spcAft>
                <a:spcPct val="0"/>
              </a:spcAft>
              <a:defRPr>
                <a:solidFill>
                  <a:schemeClr val="tx1"/>
                </a:solidFill>
                <a:latin typeface="Arial" panose="020B0604020202020204" pitchFamily="34" charset="0"/>
              </a:defRPr>
            </a:lvl6pPr>
            <a:lvl7pPr marL="2954338" indent="-227013" defTabSz="906463" fontAlgn="base">
              <a:spcBef>
                <a:spcPct val="0"/>
              </a:spcBef>
              <a:spcAft>
                <a:spcPct val="0"/>
              </a:spcAft>
              <a:defRPr>
                <a:solidFill>
                  <a:schemeClr val="tx1"/>
                </a:solidFill>
                <a:latin typeface="Arial" panose="020B0604020202020204" pitchFamily="34" charset="0"/>
              </a:defRPr>
            </a:lvl7pPr>
            <a:lvl8pPr marL="3411538" indent="-227013" defTabSz="906463" fontAlgn="base">
              <a:spcBef>
                <a:spcPct val="0"/>
              </a:spcBef>
              <a:spcAft>
                <a:spcPct val="0"/>
              </a:spcAft>
              <a:defRPr>
                <a:solidFill>
                  <a:schemeClr val="tx1"/>
                </a:solidFill>
                <a:latin typeface="Arial" panose="020B0604020202020204" pitchFamily="34" charset="0"/>
              </a:defRPr>
            </a:lvl8pPr>
            <a:lvl9pPr marL="3868738" indent="-227013" defTabSz="906463" fontAlgn="base">
              <a:spcBef>
                <a:spcPct val="0"/>
              </a:spcBef>
              <a:spcAft>
                <a:spcPct val="0"/>
              </a:spcAft>
              <a:defRPr>
                <a:solidFill>
                  <a:schemeClr val="tx1"/>
                </a:solidFill>
                <a:latin typeface="Arial" panose="020B0604020202020204" pitchFamily="34" charset="0"/>
              </a:defRPr>
            </a:lvl9pPr>
          </a:lstStyle>
          <a:p>
            <a:pPr algn="r" eaLnBrk="0" hangingPunct="0"/>
            <a:fld id="{AEC7D78D-1EC6-4D1B-BD46-98AEE454E987}" type="slidenum">
              <a:rPr lang="sl-SI" altLang="en-US" sz="1200"/>
              <a:pPr algn="r" eaLnBrk="0" hangingPunct="0"/>
              <a:t>2</a:t>
            </a:fld>
            <a:endParaRPr lang="sl-SI" altLang="en-US" sz="1200"/>
          </a:p>
        </p:txBody>
      </p:sp>
      <p:sp>
        <p:nvSpPr>
          <p:cNvPr id="623619" name="Slide Image Placeholder 1"/>
          <p:cNvSpPr>
            <a:spLocks noGrp="1" noRot="1" noChangeAspect="1" noTextEdit="1"/>
          </p:cNvSpPr>
          <p:nvPr>
            <p:ph type="sldImg"/>
          </p:nvPr>
        </p:nvSpPr>
        <p:spPr>
          <a:xfrm>
            <a:off x="903288" y="739775"/>
            <a:ext cx="4926012" cy="3694113"/>
          </a:xfrm>
          <a:ln/>
        </p:spPr>
      </p:sp>
      <p:sp>
        <p:nvSpPr>
          <p:cNvPr id="623620" name="Notes Placeholder 2"/>
          <p:cNvSpPr>
            <a:spLocks noGrp="1"/>
          </p:cNvSpPr>
          <p:nvPr>
            <p:ph type="body" idx="1"/>
          </p:nvPr>
        </p:nvSpPr>
        <p:spPr>
          <a:xfrm>
            <a:off x="896938" y="4679950"/>
            <a:ext cx="4937125" cy="4435475"/>
          </a:xfrm>
        </p:spPr>
        <p:txBody>
          <a:bodyPr lIns="90672" tIns="45336" rIns="90672" bIns="45336"/>
          <a:lstStyle/>
          <a:p>
            <a:endParaRPr lang="sl-SI" altLang="en-US"/>
          </a:p>
        </p:txBody>
      </p:sp>
      <p:sp>
        <p:nvSpPr>
          <p:cNvPr id="623621" name="Slide Number Placeholder 3"/>
          <p:cNvSpPr txBox="1">
            <a:spLocks noGrp="1"/>
          </p:cNvSpPr>
          <p:nvPr/>
        </p:nvSpPr>
        <p:spPr bwMode="auto">
          <a:xfrm>
            <a:off x="3813175" y="9361488"/>
            <a:ext cx="291782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72" tIns="45336" rIns="90672" bIns="45336" anchor="b"/>
          <a:lstStyle>
            <a:lvl1pPr algn="l" defTabSz="906463">
              <a:defRPr>
                <a:solidFill>
                  <a:schemeClr val="tx1"/>
                </a:solidFill>
                <a:latin typeface="Arial" panose="020B0604020202020204" pitchFamily="34" charset="0"/>
              </a:defRPr>
            </a:lvl1pPr>
            <a:lvl2pPr marL="736600" indent="-282575" algn="l" defTabSz="906463">
              <a:defRPr>
                <a:solidFill>
                  <a:schemeClr val="tx1"/>
                </a:solidFill>
                <a:latin typeface="Arial" panose="020B0604020202020204" pitchFamily="34" charset="0"/>
              </a:defRPr>
            </a:lvl2pPr>
            <a:lvl3pPr marL="1133475" indent="-227013" algn="l" defTabSz="906463">
              <a:defRPr>
                <a:solidFill>
                  <a:schemeClr val="tx1"/>
                </a:solidFill>
                <a:latin typeface="Arial" panose="020B0604020202020204" pitchFamily="34" charset="0"/>
              </a:defRPr>
            </a:lvl3pPr>
            <a:lvl4pPr marL="1587500" indent="-227013" algn="l" defTabSz="906463">
              <a:defRPr>
                <a:solidFill>
                  <a:schemeClr val="tx1"/>
                </a:solidFill>
                <a:latin typeface="Arial" panose="020B0604020202020204" pitchFamily="34" charset="0"/>
              </a:defRPr>
            </a:lvl4pPr>
            <a:lvl5pPr marL="2039938" indent="-227013" algn="l" defTabSz="906463">
              <a:defRPr>
                <a:solidFill>
                  <a:schemeClr val="tx1"/>
                </a:solidFill>
                <a:latin typeface="Arial" panose="020B0604020202020204" pitchFamily="34" charset="0"/>
              </a:defRPr>
            </a:lvl5pPr>
            <a:lvl6pPr marL="2497138" indent="-227013" defTabSz="906463" fontAlgn="base">
              <a:spcBef>
                <a:spcPct val="0"/>
              </a:spcBef>
              <a:spcAft>
                <a:spcPct val="0"/>
              </a:spcAft>
              <a:defRPr>
                <a:solidFill>
                  <a:schemeClr val="tx1"/>
                </a:solidFill>
                <a:latin typeface="Arial" panose="020B0604020202020204" pitchFamily="34" charset="0"/>
              </a:defRPr>
            </a:lvl6pPr>
            <a:lvl7pPr marL="2954338" indent="-227013" defTabSz="906463" fontAlgn="base">
              <a:spcBef>
                <a:spcPct val="0"/>
              </a:spcBef>
              <a:spcAft>
                <a:spcPct val="0"/>
              </a:spcAft>
              <a:defRPr>
                <a:solidFill>
                  <a:schemeClr val="tx1"/>
                </a:solidFill>
                <a:latin typeface="Arial" panose="020B0604020202020204" pitchFamily="34" charset="0"/>
              </a:defRPr>
            </a:lvl7pPr>
            <a:lvl8pPr marL="3411538" indent="-227013" defTabSz="906463" fontAlgn="base">
              <a:spcBef>
                <a:spcPct val="0"/>
              </a:spcBef>
              <a:spcAft>
                <a:spcPct val="0"/>
              </a:spcAft>
              <a:defRPr>
                <a:solidFill>
                  <a:schemeClr val="tx1"/>
                </a:solidFill>
                <a:latin typeface="Arial" panose="020B0604020202020204" pitchFamily="34" charset="0"/>
              </a:defRPr>
            </a:lvl8pPr>
            <a:lvl9pPr marL="3868738" indent="-227013" defTabSz="906463" fontAlgn="base">
              <a:spcBef>
                <a:spcPct val="0"/>
              </a:spcBef>
              <a:spcAft>
                <a:spcPct val="0"/>
              </a:spcAft>
              <a:defRPr>
                <a:solidFill>
                  <a:schemeClr val="tx1"/>
                </a:solidFill>
                <a:latin typeface="Arial" panose="020B0604020202020204" pitchFamily="34" charset="0"/>
              </a:defRPr>
            </a:lvl9pPr>
          </a:lstStyle>
          <a:p>
            <a:pPr algn="r" eaLnBrk="0" hangingPunct="0"/>
            <a:fld id="{49DFC5EA-6FBA-41D4-BDF9-35C54396958C}" type="slidenum">
              <a:rPr lang="en-US" altLang="en-US" sz="1200">
                <a:latin typeface="Times New Roman" panose="02020603050405020304" pitchFamily="18" charset="0"/>
              </a:rPr>
              <a:pPr algn="r" eaLnBrk="0" hangingPunct="0"/>
              <a:t>2</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532010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92497D-25DB-4B38-A718-A5E8567DF318}" type="slidenum">
              <a:rPr lang="en-US" smtClean="0"/>
              <a:pPr/>
              <a:t>17</a:t>
            </a:fld>
            <a:endParaRPr lang="en-US"/>
          </a:p>
        </p:txBody>
      </p:sp>
    </p:spTree>
    <p:extLst>
      <p:ext uri="{BB962C8B-B14F-4D97-AF65-F5344CB8AC3E}">
        <p14:creationId xmlns:p14="http://schemas.microsoft.com/office/powerpoint/2010/main" val="4159916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6" name="Slide Number Placeholder 5"/>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6" name="Slide Number Placeholder 5"/>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6" name="Slide Number Placeholder 5"/>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90872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95536" y="1052736"/>
            <a:ext cx="8229600" cy="517403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6" name="Slide Number Placeholder 5"/>
          <p:cNvSpPr>
            <a:spLocks noGrp="1"/>
          </p:cNvSpPr>
          <p:nvPr>
            <p:ph type="sldNum" sz="quarter" idx="12"/>
          </p:nvPr>
        </p:nvSpPr>
        <p:spPr/>
        <p:txBody>
          <a:bodyPr/>
          <a:lstStyle/>
          <a:p>
            <a:fld id="{987CBD2A-04D7-4F77-BCFA-23190D59E91D}"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92280" y="21719"/>
            <a:ext cx="2051720" cy="537086"/>
          </a:xfrm>
          <a:prstGeom prst="rect">
            <a:avLst/>
          </a:prstGeom>
        </p:spPr>
      </p:pic>
      <p:sp>
        <p:nvSpPr>
          <p:cNvPr id="9" name="Rectangle 8"/>
          <p:cNvSpPr/>
          <p:nvPr userDrawn="1"/>
        </p:nvSpPr>
        <p:spPr>
          <a:xfrm rot="10800000">
            <a:off x="395536" y="836712"/>
            <a:ext cx="8286808" cy="142876"/>
          </a:xfrm>
          <a:prstGeom prst="rect">
            <a:avLst/>
          </a:prstGeom>
          <a:gradFill>
            <a:gsLst>
              <a:gs pos="0">
                <a:srgbClr val="FFF200"/>
              </a:gs>
              <a:gs pos="45000">
                <a:srgbClr val="FF7A00"/>
              </a:gs>
              <a:gs pos="70000">
                <a:srgbClr val="FF0300"/>
              </a:gs>
              <a:gs pos="100000">
                <a:srgbClr val="4D0808"/>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6" name="Slide Number Placeholder 5"/>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AIDA2020, Paris, 4/4/2017</a:t>
            </a:r>
            <a:endParaRPr lang="en-US"/>
          </a:p>
        </p:txBody>
      </p:sp>
      <p:sp>
        <p:nvSpPr>
          <p:cNvPr id="6" name="Footer Placeholder 5"/>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a:t>
            </a:fld>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7677150" y="0"/>
            <a:ext cx="1466850" cy="561975"/>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AIDA2020, Paris, 4/4/2017</a:t>
            </a:r>
            <a:endParaRPr lang="en-US"/>
          </a:p>
        </p:txBody>
      </p:sp>
      <p:sp>
        <p:nvSpPr>
          <p:cNvPr id="8" name="Footer Placeholder 7"/>
          <p:cNvSpPr>
            <a:spLocks noGrp="1"/>
          </p:cNvSpPr>
          <p:nvPr>
            <p:ph type="ftr" sz="quarter" idx="11"/>
          </p:nvPr>
        </p:nvSpPr>
        <p:spPr/>
        <p:txBody>
          <a:bodyPr/>
          <a:lstStyle/>
          <a:p>
            <a:r>
              <a:rPr lang="en-US" smtClean="0"/>
              <a:t>M.Mikuž: JSI Irradiation Channel</a:t>
            </a:r>
            <a:endParaRPr lang="en-US"/>
          </a:p>
        </p:txBody>
      </p:sp>
      <p:sp>
        <p:nvSpPr>
          <p:cNvPr id="9" name="Slide Number Placeholder 8"/>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AIDA2020, Paris, 4/4/2017</a:t>
            </a:r>
            <a:endParaRPr lang="en-US"/>
          </a:p>
        </p:txBody>
      </p:sp>
      <p:sp>
        <p:nvSpPr>
          <p:cNvPr id="4" name="Footer Placeholder 3"/>
          <p:cNvSpPr>
            <a:spLocks noGrp="1"/>
          </p:cNvSpPr>
          <p:nvPr>
            <p:ph type="ftr" sz="quarter" idx="11"/>
          </p:nvPr>
        </p:nvSpPr>
        <p:spPr/>
        <p:txBody>
          <a:bodyPr/>
          <a:lstStyle/>
          <a:p>
            <a:r>
              <a:rPr lang="en-US" smtClean="0"/>
              <a:t>M.Mikuž: JSI Irradiation Channel</a:t>
            </a:r>
            <a:endParaRPr lang="en-US"/>
          </a:p>
        </p:txBody>
      </p:sp>
      <p:sp>
        <p:nvSpPr>
          <p:cNvPr id="5" name="Slide Number Placeholder 4"/>
          <p:cNvSpPr>
            <a:spLocks noGrp="1"/>
          </p:cNvSpPr>
          <p:nvPr>
            <p:ph type="sldNum" sz="quarter" idx="12"/>
          </p:nvPr>
        </p:nvSpPr>
        <p:spPr/>
        <p:txBody>
          <a:bodyPr/>
          <a:lstStyle/>
          <a:p>
            <a:fld id="{987CBD2A-04D7-4F77-BCFA-23190D59E91D}"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92280" y="21719"/>
            <a:ext cx="2051720" cy="53708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AIDA2020, Paris, 4/4/2017</a:t>
            </a:r>
            <a:endParaRPr lang="en-US"/>
          </a:p>
        </p:txBody>
      </p:sp>
      <p:sp>
        <p:nvSpPr>
          <p:cNvPr id="3" name="Footer Placeholder 2"/>
          <p:cNvSpPr>
            <a:spLocks noGrp="1"/>
          </p:cNvSpPr>
          <p:nvPr>
            <p:ph type="ftr" sz="quarter" idx="11"/>
          </p:nvPr>
        </p:nvSpPr>
        <p:spPr/>
        <p:txBody>
          <a:bodyPr/>
          <a:lstStyle/>
          <a:p>
            <a:r>
              <a:rPr lang="en-US" smtClean="0"/>
              <a:t>M.Mikuž: JSI Irradiation Channel</a:t>
            </a:r>
            <a:endParaRPr lang="en-US"/>
          </a:p>
        </p:txBody>
      </p:sp>
      <p:sp>
        <p:nvSpPr>
          <p:cNvPr id="4" name="Slide Number Placeholder 3"/>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AIDA2020, Paris, 4/4/2017</a:t>
            </a:r>
            <a:endParaRPr lang="en-US"/>
          </a:p>
        </p:txBody>
      </p:sp>
      <p:sp>
        <p:nvSpPr>
          <p:cNvPr id="6" name="Footer Placeholder 5"/>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AIDA2020, Paris, 4/4/2017</a:t>
            </a:r>
            <a:endParaRPr lang="en-US"/>
          </a:p>
        </p:txBody>
      </p:sp>
      <p:sp>
        <p:nvSpPr>
          <p:cNvPr id="6" name="Footer Placeholder 5"/>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13216"/>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68760"/>
            <a:ext cx="8229600" cy="485740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AIDA2020, Paris, 4/4/2017</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M.Mikuž: JSI Irradiation Channel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7CBD2A-04D7-4F77-BCFA-23190D59E91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4.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72816"/>
            <a:ext cx="7772400" cy="3241651"/>
          </a:xfrm>
        </p:spPr>
        <p:txBody>
          <a:bodyPr>
            <a:normAutofit fontScale="90000"/>
          </a:bodyPr>
          <a:lstStyle/>
          <a:p>
            <a:r>
              <a:rPr lang="en-US" sz="4900" b="1" dirty="0" smtClean="0"/>
              <a:t/>
            </a:r>
            <a:br>
              <a:rPr lang="en-US" sz="4900" b="1" dirty="0" smtClean="0"/>
            </a:br>
            <a:r>
              <a:rPr lang="en-US" sz="4900" b="1" dirty="0" smtClean="0"/>
              <a:t>Transport System </a:t>
            </a:r>
            <a:r>
              <a:rPr lang="en-US" sz="4900" b="1" dirty="0"/>
              <a:t>for </a:t>
            </a:r>
            <a:r>
              <a:rPr lang="en-US" sz="4900" b="1" dirty="0" smtClean="0"/>
              <a:t/>
            </a:r>
            <a:br>
              <a:rPr lang="en-US" sz="4900" b="1" dirty="0" smtClean="0"/>
            </a:br>
            <a:r>
              <a:rPr lang="en-US" sz="4900" b="1" dirty="0" smtClean="0"/>
              <a:t>Large </a:t>
            </a:r>
            <a:r>
              <a:rPr lang="en-US" sz="4900" b="1" dirty="0"/>
              <a:t>objects </a:t>
            </a:r>
            <a:r>
              <a:rPr lang="en-US" sz="4900" b="1" dirty="0" smtClean="0"/>
              <a:t>at </a:t>
            </a:r>
            <a:br>
              <a:rPr lang="en-US" sz="4900" b="1" dirty="0" smtClean="0"/>
            </a:br>
            <a:r>
              <a:rPr lang="en-US" sz="4900" b="1" dirty="0" smtClean="0"/>
              <a:t>Ljubljana </a:t>
            </a:r>
            <a:r>
              <a:rPr lang="en-US" sz="4900" b="1" dirty="0"/>
              <a:t>JSI TRIGA </a:t>
            </a:r>
            <a:r>
              <a:rPr lang="en-US" sz="4900" b="1" dirty="0" smtClean="0"/>
              <a:t>Reactor</a:t>
            </a:r>
            <a:r>
              <a:rPr lang="en-US" sz="3600" b="1" dirty="0" smtClean="0"/>
              <a:t/>
            </a:r>
            <a:br>
              <a:rPr lang="en-US" sz="3600" b="1" dirty="0" smtClean="0"/>
            </a:br>
            <a:r>
              <a:rPr lang="en-US" sz="3600" b="1" dirty="0" smtClean="0"/>
              <a:t>(part of WP15.5</a:t>
            </a:r>
            <a:r>
              <a:rPr lang="en-US" sz="3600" b="1" dirty="0"/>
              <a:t>)</a:t>
            </a:r>
            <a:r>
              <a:rPr lang="en-US" b="1" dirty="0" smtClean="0"/>
              <a:t/>
            </a:r>
            <a:br>
              <a:rPr lang="en-US" b="1" dirty="0" smtClean="0"/>
            </a:br>
            <a:endParaRPr lang="en-GB" dirty="0"/>
          </a:p>
        </p:txBody>
      </p:sp>
      <p:sp>
        <p:nvSpPr>
          <p:cNvPr id="3" name="Subtitle 2"/>
          <p:cNvSpPr>
            <a:spLocks noGrp="1"/>
          </p:cNvSpPr>
          <p:nvPr>
            <p:ph type="subTitle" idx="1"/>
          </p:nvPr>
        </p:nvSpPr>
        <p:spPr>
          <a:xfrm>
            <a:off x="467544" y="4869160"/>
            <a:ext cx="8208912" cy="1680592"/>
          </a:xfrm>
        </p:spPr>
        <p:txBody>
          <a:bodyPr>
            <a:normAutofit lnSpcReduction="10000"/>
          </a:bodyPr>
          <a:lstStyle/>
          <a:p>
            <a:r>
              <a:rPr lang="en-US" sz="2400" dirty="0" smtClean="0"/>
              <a:t>V. Radulović,</a:t>
            </a:r>
            <a:r>
              <a:rPr lang="sl-SI" sz="2400" dirty="0" smtClean="0"/>
              <a:t> L. Snoj. V. Cindro,</a:t>
            </a:r>
          </a:p>
          <a:p>
            <a:r>
              <a:rPr lang="en-US" sz="2400" dirty="0"/>
              <a:t>Marko Miku</a:t>
            </a:r>
            <a:r>
              <a:rPr lang="sl-SI" sz="2400" dirty="0"/>
              <a:t>ž</a:t>
            </a:r>
            <a:endParaRPr lang="sl-SI" sz="2400" dirty="0" smtClean="0"/>
          </a:p>
          <a:p>
            <a:r>
              <a:rPr lang="sl-SI" sz="2400" dirty="0" smtClean="0"/>
              <a:t>J. Stefan Inst. &amp; Univ. Ljubljana, Slovenia</a:t>
            </a:r>
          </a:p>
          <a:p>
            <a:r>
              <a:rPr lang="en-GB" sz="2400" dirty="0" smtClean="0"/>
              <a:t>AIDA2020 2</a:t>
            </a:r>
            <a:r>
              <a:rPr lang="en-GB" sz="2400" baseline="30000" dirty="0" smtClean="0"/>
              <a:t>nd</a:t>
            </a:r>
            <a:r>
              <a:rPr lang="en-GB" sz="2400" dirty="0" smtClean="0"/>
              <a:t> Annual Meeting, Paris, April 4, 2017</a:t>
            </a:r>
            <a:endParaRPr lang="en-US" sz="2400" dirty="0"/>
          </a:p>
        </p:txBody>
      </p:sp>
      <p:pic>
        <p:nvPicPr>
          <p:cNvPr id="6" name="Picture 5"/>
          <p:cNvPicPr>
            <a:picLocks noChangeAspect="1"/>
          </p:cNvPicPr>
          <p:nvPr/>
        </p:nvPicPr>
        <p:blipFill>
          <a:blip r:embed="rId2"/>
          <a:stretch>
            <a:fillRect/>
          </a:stretch>
        </p:blipFill>
        <p:spPr>
          <a:xfrm>
            <a:off x="1115616" y="32085"/>
            <a:ext cx="6840760" cy="1790731"/>
          </a:xfrm>
          <a:prstGeom prst="rect">
            <a:avLst/>
          </a:prstGeom>
        </p:spPr>
      </p:pic>
    </p:spTree>
    <p:extLst>
      <p:ext uri="{BB962C8B-B14F-4D97-AF65-F5344CB8AC3E}">
        <p14:creationId xmlns:p14="http://schemas.microsoft.com/office/powerpoint/2010/main" val="270915154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800" dirty="0"/>
              <a:t>E</a:t>
            </a:r>
            <a:r>
              <a:rPr lang="en-US" sz="2800" dirty="0" smtClean="0"/>
              <a:t>xtraction of cold neutron source used in the past for neutron </a:t>
            </a:r>
            <a:r>
              <a:rPr lang="en-US" sz="2800" dirty="0" err="1" smtClean="0"/>
              <a:t>diffractometry</a:t>
            </a:r>
            <a:endParaRPr lang="en-US" sz="2800" dirty="0" smtClean="0"/>
          </a:p>
          <a:p>
            <a:r>
              <a:rPr lang="en-US" sz="2800" dirty="0"/>
              <a:t>D</a:t>
            </a:r>
            <a:r>
              <a:rPr lang="en-US" sz="2800" dirty="0" smtClean="0"/>
              <a:t>econtamination and inspection of channel interior</a:t>
            </a:r>
          </a:p>
          <a:p>
            <a:endParaRPr lang="en-US" sz="2800" dirty="0" smtClean="0"/>
          </a:p>
          <a:p>
            <a:r>
              <a:rPr lang="en-US" sz="2800" dirty="0" smtClean="0"/>
              <a:t>Documentation required to obtain the authorization for the installation of the irradiation device from TRIGA Reactor Safety Committee and Slovenian Nuclear Safety Administration </a:t>
            </a:r>
          </a:p>
          <a:p>
            <a:endParaRPr lang="en-US" sz="2800" dirty="0" smtClean="0"/>
          </a:p>
          <a:p>
            <a:r>
              <a:rPr lang="en-US" sz="2800" dirty="0" smtClean="0"/>
              <a:t>Authorization granted in August 2016</a:t>
            </a:r>
          </a:p>
          <a:p>
            <a:r>
              <a:rPr lang="en-US" sz="2800" dirty="0"/>
              <a:t>C</a:t>
            </a:r>
            <a:r>
              <a:rPr lang="en-US" sz="2800" dirty="0" smtClean="0"/>
              <a:t>hannel completed in October 2016</a:t>
            </a:r>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7" name="Title 1"/>
          <p:cNvSpPr>
            <a:spLocks noGrp="1"/>
          </p:cNvSpPr>
          <p:nvPr>
            <p:ph type="title"/>
          </p:nvPr>
        </p:nvSpPr>
        <p:spPr>
          <a:xfrm>
            <a:off x="395536" y="0"/>
            <a:ext cx="8229600" cy="908720"/>
          </a:xfrm>
        </p:spPr>
        <p:txBody>
          <a:bodyPr/>
          <a:lstStyle/>
          <a:p>
            <a:r>
              <a:rPr lang="sl-SI" dirty="0" smtClean="0"/>
              <a:t>Chronology</a:t>
            </a:r>
            <a:endParaRPr lang="sl-SI" dirty="0"/>
          </a:p>
        </p:txBody>
      </p:sp>
      <p:sp>
        <p:nvSpPr>
          <p:cNvPr id="12" name="Slide Number Placeholder 11"/>
          <p:cNvSpPr>
            <a:spLocks noGrp="1"/>
          </p:cNvSpPr>
          <p:nvPr>
            <p:ph type="sldNum" sz="quarter" idx="12"/>
          </p:nvPr>
        </p:nvSpPr>
        <p:spPr/>
        <p:txBody>
          <a:bodyPr/>
          <a:lstStyle/>
          <a:p>
            <a:fld id="{987CBD2A-04D7-4F77-BCFA-23190D59E91D}" type="slidenum">
              <a:rPr lang="en-US" smtClean="0"/>
              <a:pPr/>
              <a:t>10</a:t>
            </a:fld>
            <a:endParaRPr lang="en-US" dirty="0"/>
          </a:p>
        </p:txBody>
      </p:sp>
    </p:spTree>
    <p:extLst>
      <p:ext uri="{BB962C8B-B14F-4D97-AF65-F5344CB8AC3E}">
        <p14:creationId xmlns:p14="http://schemas.microsoft.com/office/powerpoint/2010/main" val="16005648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457199" y="6356350"/>
            <a:ext cx="2462595" cy="365125"/>
          </a:xfrm>
        </p:spPr>
        <p:txBody>
          <a:bodyPr/>
          <a:lstStyle/>
          <a:p>
            <a:r>
              <a:rPr lang="en-US" smtClean="0"/>
              <a:t>AIDA2020, Paris, 4/4/2017</a:t>
            </a:r>
            <a:endParaRPr lang="en-US" dirty="0"/>
          </a:p>
        </p:txBody>
      </p:sp>
      <p:sp>
        <p:nvSpPr>
          <p:cNvPr id="4" name="Footer Placeholder 3"/>
          <p:cNvSpPr>
            <a:spLocks noGrp="1"/>
          </p:cNvSpPr>
          <p:nvPr>
            <p:ph type="ftr" sz="quarter" idx="11"/>
          </p:nvPr>
        </p:nvSpPr>
        <p:spPr/>
        <p:txBody>
          <a:bodyPr/>
          <a:lstStyle/>
          <a:p>
            <a:r>
              <a:rPr lang="en-US" smtClean="0"/>
              <a:t>M.Mikuž: JSI Irradiation Channel</a:t>
            </a:r>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915816" y="4221088"/>
            <a:ext cx="2808314" cy="2027133"/>
          </a:xfrm>
          <a:prstGeom prst="rect">
            <a:avLst/>
          </a:prstGeom>
        </p:spPr>
      </p:pic>
      <p:pic>
        <p:nvPicPr>
          <p:cNvPr id="9" name="Picture 8"/>
          <p:cNvPicPr/>
          <p:nvPr/>
        </p:nvPicPr>
        <p:blipFill>
          <a:blip r:embed="rId3" cstate="print">
            <a:extLst>
              <a:ext uri="{28A0092B-C50C-407E-A947-70E740481C1C}">
                <a14:useLocalDpi xmlns:a14="http://schemas.microsoft.com/office/drawing/2010/main"/>
              </a:ext>
            </a:extLst>
          </a:blip>
          <a:stretch>
            <a:fillRect/>
          </a:stretch>
        </p:blipFill>
        <p:spPr>
          <a:xfrm>
            <a:off x="1043608" y="1052736"/>
            <a:ext cx="7056784" cy="2952328"/>
          </a:xfrm>
          <a:prstGeom prst="rect">
            <a:avLst/>
          </a:prstGeom>
        </p:spPr>
      </p:pic>
      <p:sp>
        <p:nvSpPr>
          <p:cNvPr id="10" name="Title 1"/>
          <p:cNvSpPr>
            <a:spLocks noGrp="1"/>
          </p:cNvSpPr>
          <p:nvPr>
            <p:ph type="title"/>
          </p:nvPr>
        </p:nvSpPr>
        <p:spPr>
          <a:xfrm>
            <a:off x="395536" y="0"/>
            <a:ext cx="8229600" cy="908720"/>
          </a:xfrm>
        </p:spPr>
        <p:txBody>
          <a:bodyPr/>
          <a:lstStyle/>
          <a:p>
            <a:r>
              <a:rPr lang="sl-SI" dirty="0" smtClean="0"/>
              <a:t>Detailed View</a:t>
            </a:r>
            <a:endParaRPr lang="sl-SI" dirty="0"/>
          </a:p>
        </p:txBody>
      </p:sp>
      <p:sp>
        <p:nvSpPr>
          <p:cNvPr id="3" name="Slide Number Placeholder 2"/>
          <p:cNvSpPr>
            <a:spLocks noGrp="1"/>
          </p:cNvSpPr>
          <p:nvPr>
            <p:ph type="sldNum" sz="quarter" idx="12"/>
          </p:nvPr>
        </p:nvSpPr>
        <p:spPr/>
        <p:txBody>
          <a:bodyPr/>
          <a:lstStyle/>
          <a:p>
            <a:fld id="{987CBD2A-04D7-4F77-BCFA-23190D59E91D}" type="slidenum">
              <a:rPr lang="en-US" smtClean="0"/>
              <a:pPr/>
              <a:t>11</a:t>
            </a:fld>
            <a:endParaRPr lang="en-US"/>
          </a:p>
        </p:txBody>
      </p:sp>
    </p:spTree>
    <p:extLst>
      <p:ext uri="{BB962C8B-B14F-4D97-AF65-F5344CB8AC3E}">
        <p14:creationId xmlns:p14="http://schemas.microsoft.com/office/powerpoint/2010/main" val="14156981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pic>
        <p:nvPicPr>
          <p:cNvPr id="7" name="Picture 6"/>
          <p:cNvPicPr/>
          <p:nvPr/>
        </p:nvPicPr>
        <p:blipFill>
          <a:blip r:embed="rId2">
            <a:extLst>
              <a:ext uri="{28A0092B-C50C-407E-A947-70E740481C1C}">
                <a14:useLocalDpi xmlns:a14="http://schemas.microsoft.com/office/drawing/2010/main"/>
              </a:ext>
            </a:extLst>
          </a:blip>
          <a:stretch>
            <a:fillRect/>
          </a:stretch>
        </p:blipFill>
        <p:spPr>
          <a:xfrm>
            <a:off x="1475656" y="2708920"/>
            <a:ext cx="6120130" cy="3487420"/>
          </a:xfrm>
          <a:prstGeom prst="rect">
            <a:avLst/>
          </a:prstGeom>
        </p:spPr>
      </p:pic>
      <p:sp>
        <p:nvSpPr>
          <p:cNvPr id="8" name="TextBox 7"/>
          <p:cNvSpPr txBox="1"/>
          <p:nvPr/>
        </p:nvSpPr>
        <p:spPr>
          <a:xfrm>
            <a:off x="611560" y="1052736"/>
            <a:ext cx="7776864" cy="1384995"/>
          </a:xfrm>
          <a:prstGeom prst="rect">
            <a:avLst/>
          </a:prstGeom>
          <a:noFill/>
        </p:spPr>
        <p:txBody>
          <a:bodyPr wrap="square" rtlCol="0">
            <a:spAutoFit/>
          </a:bodyPr>
          <a:lstStyle/>
          <a:p>
            <a:pPr marL="285750" indent="-285750">
              <a:buFont typeface="Arial"/>
              <a:buChar char="•"/>
            </a:pPr>
            <a:r>
              <a:rPr lang="en-US" sz="2800" dirty="0" err="1" smtClean="0"/>
              <a:t>Aluminium</a:t>
            </a:r>
            <a:r>
              <a:rPr lang="en-US" sz="2800" dirty="0" smtClean="0"/>
              <a:t> liner with </a:t>
            </a:r>
            <a:r>
              <a:rPr lang="en-US" sz="2800" dirty="0"/>
              <a:t>14.6 cm inside diameter</a:t>
            </a:r>
            <a:endParaRPr lang="en-US" sz="2800" dirty="0" smtClean="0"/>
          </a:p>
          <a:p>
            <a:pPr marL="285750" indent="-285750">
              <a:buFont typeface="Arial"/>
              <a:buChar char="•"/>
            </a:pPr>
            <a:r>
              <a:rPr lang="en-US" sz="2800" dirty="0" smtClean="0"/>
              <a:t>Protection of internal components</a:t>
            </a:r>
          </a:p>
          <a:p>
            <a:pPr marL="285750" indent="-285750">
              <a:buFont typeface="Arial"/>
              <a:buChar char="•"/>
            </a:pPr>
            <a:r>
              <a:rPr lang="en-US" sz="2800" dirty="0"/>
              <a:t>F</a:t>
            </a:r>
            <a:r>
              <a:rPr lang="en-US" sz="2800" dirty="0" smtClean="0"/>
              <a:t>acilitates insertion and withdrawal of samples  </a:t>
            </a:r>
            <a:endParaRPr lang="en-US" sz="2800" dirty="0"/>
          </a:p>
        </p:txBody>
      </p:sp>
      <p:sp>
        <p:nvSpPr>
          <p:cNvPr id="9" name="Title 1"/>
          <p:cNvSpPr>
            <a:spLocks noGrp="1"/>
          </p:cNvSpPr>
          <p:nvPr>
            <p:ph type="title"/>
          </p:nvPr>
        </p:nvSpPr>
        <p:spPr>
          <a:xfrm>
            <a:off x="395536" y="0"/>
            <a:ext cx="8229600" cy="908720"/>
          </a:xfrm>
        </p:spPr>
        <p:txBody>
          <a:bodyPr/>
          <a:lstStyle/>
          <a:p>
            <a:r>
              <a:rPr lang="sl-SI" dirty="0" smtClean="0"/>
              <a:t>Insertion Tube</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12</a:t>
            </a:fld>
            <a:endParaRPr lang="en-US"/>
          </a:p>
        </p:txBody>
      </p:sp>
    </p:spTree>
    <p:extLst>
      <p:ext uri="{BB962C8B-B14F-4D97-AF65-F5344CB8AC3E}">
        <p14:creationId xmlns:p14="http://schemas.microsoft.com/office/powerpoint/2010/main" val="28218877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MG_2530.JPG"/>
          <p:cNvPicPr>
            <a:picLocks noGrp="1" noChangeAspect="1"/>
          </p:cNvPicPr>
          <p:nvPr>
            <p:ph idx="1"/>
          </p:nvPr>
        </p:nvPicPr>
        <p:blipFill>
          <a:blip r:embed="rId2" cstate="print">
            <a:extLst>
              <a:ext uri="{28A0092B-C50C-407E-A947-70E740481C1C}">
                <a14:useLocalDpi xmlns:a14="http://schemas.microsoft.com/office/drawing/2010/main"/>
              </a:ext>
            </a:extLst>
          </a:blip>
          <a:srcRect l="-18187" r="-18187"/>
          <a:stretch>
            <a:fillRect/>
          </a:stretch>
        </p:blipFill>
        <p:spPr>
          <a:xfrm>
            <a:off x="971600" y="2636912"/>
            <a:ext cx="6722058" cy="3696873"/>
          </a:xfrm>
        </p:spPr>
      </p:pic>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3" name="TextBox 2"/>
          <p:cNvSpPr txBox="1"/>
          <p:nvPr/>
        </p:nvSpPr>
        <p:spPr>
          <a:xfrm>
            <a:off x="395536" y="1052736"/>
            <a:ext cx="8424936" cy="1384995"/>
          </a:xfrm>
          <a:prstGeom prst="rect">
            <a:avLst/>
          </a:prstGeom>
          <a:noFill/>
        </p:spPr>
        <p:txBody>
          <a:bodyPr wrap="square" rtlCol="0">
            <a:spAutoFit/>
          </a:bodyPr>
          <a:lstStyle/>
          <a:p>
            <a:pPr marL="285750" indent="-285750">
              <a:buFont typeface="Arial"/>
              <a:buChar char="•"/>
            </a:pPr>
            <a:r>
              <a:rPr lang="en-US" sz="2800" dirty="0"/>
              <a:t>S</a:t>
            </a:r>
            <a:r>
              <a:rPr lang="en-US" sz="2800" dirty="0" smtClean="0"/>
              <a:t>ample support structure  made from PE100 </a:t>
            </a:r>
          </a:p>
          <a:p>
            <a:pPr marL="285750" indent="-285750">
              <a:buFont typeface="Arial"/>
              <a:buChar char="•"/>
            </a:pPr>
            <a:r>
              <a:rPr lang="en-US" sz="2800" dirty="0" smtClean="0"/>
              <a:t>Support jig for sample should be custom made !</a:t>
            </a:r>
          </a:p>
          <a:p>
            <a:pPr marL="285750" indent="-285750">
              <a:buFont typeface="Arial"/>
              <a:buChar char="•"/>
            </a:pPr>
            <a:r>
              <a:rPr lang="en-US" sz="2800" dirty="0"/>
              <a:t>A</a:t>
            </a:r>
            <a:r>
              <a:rPr lang="en-US" sz="2800" dirty="0" smtClean="0"/>
              <a:t>llows routing of cables to the sample</a:t>
            </a:r>
            <a:endParaRPr lang="en-US" sz="2800" dirty="0"/>
          </a:p>
        </p:txBody>
      </p:sp>
      <p:sp>
        <p:nvSpPr>
          <p:cNvPr id="8" name="Title 1"/>
          <p:cNvSpPr>
            <a:spLocks noGrp="1"/>
          </p:cNvSpPr>
          <p:nvPr>
            <p:ph type="title"/>
          </p:nvPr>
        </p:nvSpPr>
        <p:spPr>
          <a:xfrm>
            <a:off x="395536" y="0"/>
            <a:ext cx="8229600" cy="908720"/>
          </a:xfrm>
        </p:spPr>
        <p:txBody>
          <a:bodyPr>
            <a:normAutofit/>
          </a:bodyPr>
          <a:lstStyle/>
          <a:p>
            <a:r>
              <a:rPr lang="sl-SI" dirty="0" smtClean="0"/>
              <a:t>Sample Support Structure</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13</a:t>
            </a:fld>
            <a:endParaRPr lang="en-US"/>
          </a:p>
        </p:txBody>
      </p:sp>
    </p:spTree>
    <p:extLst>
      <p:ext uri="{BB962C8B-B14F-4D97-AF65-F5344CB8AC3E}">
        <p14:creationId xmlns:p14="http://schemas.microsoft.com/office/powerpoint/2010/main" val="20325446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pic>
        <p:nvPicPr>
          <p:cNvPr id="7" name="Picture 6"/>
          <p:cNvPicPr/>
          <p:nvPr/>
        </p:nvPicPr>
        <p:blipFill>
          <a:blip r:embed="rId2" cstate="print">
            <a:extLst>
              <a:ext uri="{28A0092B-C50C-407E-A947-70E740481C1C}">
                <a14:useLocalDpi xmlns:a14="http://schemas.microsoft.com/office/drawing/2010/main"/>
              </a:ext>
            </a:extLst>
          </a:blip>
          <a:stretch>
            <a:fillRect/>
          </a:stretch>
        </p:blipFill>
        <p:spPr>
          <a:xfrm>
            <a:off x="1331640" y="2636912"/>
            <a:ext cx="6336704" cy="3658359"/>
          </a:xfrm>
          <a:prstGeom prst="rect">
            <a:avLst/>
          </a:prstGeom>
        </p:spPr>
      </p:pic>
      <p:sp>
        <p:nvSpPr>
          <p:cNvPr id="8" name="TextBox 7"/>
          <p:cNvSpPr txBox="1"/>
          <p:nvPr/>
        </p:nvSpPr>
        <p:spPr>
          <a:xfrm>
            <a:off x="323528" y="1196752"/>
            <a:ext cx="7609776" cy="1661993"/>
          </a:xfrm>
          <a:prstGeom prst="rect">
            <a:avLst/>
          </a:prstGeom>
          <a:noFill/>
        </p:spPr>
        <p:txBody>
          <a:bodyPr wrap="none" rtlCol="0">
            <a:spAutoFit/>
          </a:bodyPr>
          <a:lstStyle/>
          <a:p>
            <a:pPr marL="285750" indent="-285750">
              <a:buFont typeface="Arial"/>
              <a:buChar char="•"/>
            </a:pPr>
            <a:r>
              <a:rPr lang="en-US" sz="2800" dirty="0"/>
              <a:t>N</a:t>
            </a:r>
            <a:r>
              <a:rPr lang="en-US" sz="2800" dirty="0" smtClean="0"/>
              <a:t>eutron shield  made from borated polyethylene</a:t>
            </a:r>
          </a:p>
          <a:p>
            <a:pPr marL="285750" indent="-285750">
              <a:buFont typeface="Arial"/>
              <a:buChar char="•"/>
            </a:pPr>
            <a:r>
              <a:rPr lang="en-US" sz="2800" dirty="0"/>
              <a:t>G</a:t>
            </a:r>
            <a:r>
              <a:rPr lang="en-US" sz="2800" dirty="0" smtClean="0"/>
              <a:t>amma dose rate at </a:t>
            </a:r>
            <a:r>
              <a:rPr lang="en-US" sz="2800" dirty="0" smtClean="0"/>
              <a:t>surface </a:t>
            </a:r>
            <a:r>
              <a:rPr lang="en-US" sz="2800" dirty="0" smtClean="0"/>
              <a:t>of </a:t>
            </a:r>
            <a:r>
              <a:rPr lang="en-US" sz="2800" dirty="0" err="1" smtClean="0"/>
              <a:t>Pb</a:t>
            </a:r>
            <a:r>
              <a:rPr lang="en-US" sz="2800" dirty="0" smtClean="0"/>
              <a:t> ≈ </a:t>
            </a:r>
            <a:r>
              <a:rPr lang="en-US" sz="2800" dirty="0" err="1" smtClean="0"/>
              <a:t>mSv</a:t>
            </a:r>
            <a:r>
              <a:rPr lang="en-US" sz="2800" dirty="0" smtClean="0"/>
              <a:t>/h</a:t>
            </a:r>
          </a:p>
          <a:p>
            <a:pPr marL="285750" indent="-285750">
              <a:buFont typeface="Arial"/>
              <a:buChar char="•"/>
            </a:pPr>
            <a:r>
              <a:rPr lang="en-US" sz="2800" dirty="0"/>
              <a:t>C</a:t>
            </a:r>
            <a:r>
              <a:rPr lang="en-US" sz="2800" dirty="0" smtClean="0"/>
              <a:t>oncrete bricks  </a:t>
            </a:r>
          </a:p>
          <a:p>
            <a:pPr marL="285750" indent="-285750">
              <a:buFont typeface="Arial"/>
              <a:buChar char="•"/>
            </a:pPr>
            <a:endParaRPr lang="en-US" dirty="0"/>
          </a:p>
        </p:txBody>
      </p:sp>
      <p:sp>
        <p:nvSpPr>
          <p:cNvPr id="9" name="Title 1"/>
          <p:cNvSpPr>
            <a:spLocks noGrp="1"/>
          </p:cNvSpPr>
          <p:nvPr>
            <p:ph type="title"/>
          </p:nvPr>
        </p:nvSpPr>
        <p:spPr>
          <a:xfrm>
            <a:off x="395536" y="0"/>
            <a:ext cx="8229600" cy="908720"/>
          </a:xfrm>
        </p:spPr>
        <p:txBody>
          <a:bodyPr/>
          <a:lstStyle/>
          <a:p>
            <a:r>
              <a:rPr lang="sl-SI" dirty="0" smtClean="0"/>
              <a:t>Shielding Plug</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14</a:t>
            </a:fld>
            <a:endParaRPr lang="en-US"/>
          </a:p>
        </p:txBody>
      </p:sp>
    </p:spTree>
    <p:extLst>
      <p:ext uri="{BB962C8B-B14F-4D97-AF65-F5344CB8AC3E}">
        <p14:creationId xmlns:p14="http://schemas.microsoft.com/office/powerpoint/2010/main" val="12095143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pic>
        <p:nvPicPr>
          <p:cNvPr id="7" name="Picture 6"/>
          <p:cNvPicPr/>
          <p:nvPr/>
        </p:nvPicPr>
        <p:blipFill>
          <a:blip r:embed="rId2" cstate="print">
            <a:extLst>
              <a:ext uri="{28A0092B-C50C-407E-A947-70E740481C1C}">
                <a14:useLocalDpi xmlns:a14="http://schemas.microsoft.com/office/drawing/2010/main"/>
              </a:ext>
            </a:extLst>
          </a:blip>
          <a:stretch>
            <a:fillRect/>
          </a:stretch>
        </p:blipFill>
        <p:spPr>
          <a:xfrm>
            <a:off x="755576" y="980728"/>
            <a:ext cx="7488832" cy="5400600"/>
          </a:xfrm>
          <a:prstGeom prst="rect">
            <a:avLst/>
          </a:prstGeom>
        </p:spPr>
      </p:pic>
      <p:sp>
        <p:nvSpPr>
          <p:cNvPr id="8" name="Title 1"/>
          <p:cNvSpPr>
            <a:spLocks noGrp="1"/>
          </p:cNvSpPr>
          <p:nvPr>
            <p:ph type="title"/>
          </p:nvPr>
        </p:nvSpPr>
        <p:spPr>
          <a:xfrm>
            <a:off x="395536" y="0"/>
            <a:ext cx="8229600" cy="908720"/>
          </a:xfrm>
        </p:spPr>
        <p:txBody>
          <a:bodyPr/>
          <a:lstStyle/>
          <a:p>
            <a:r>
              <a:rPr lang="sl-SI" dirty="0" smtClean="0"/>
              <a:t>Plug Insertion</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15</a:t>
            </a:fld>
            <a:endParaRPr lang="en-US"/>
          </a:p>
        </p:txBody>
      </p:sp>
    </p:spTree>
    <p:extLst>
      <p:ext uri="{BB962C8B-B14F-4D97-AF65-F5344CB8AC3E}">
        <p14:creationId xmlns:p14="http://schemas.microsoft.com/office/powerpoint/2010/main" val="18397993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MG_2526.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89403" y="1223936"/>
            <a:ext cx="7806538" cy="4293295"/>
          </a:xfrm>
        </p:spPr>
      </p:pic>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8" name="Title 1"/>
          <p:cNvSpPr>
            <a:spLocks noGrp="1"/>
          </p:cNvSpPr>
          <p:nvPr>
            <p:ph type="title"/>
          </p:nvPr>
        </p:nvSpPr>
        <p:spPr>
          <a:xfrm>
            <a:off x="395536" y="0"/>
            <a:ext cx="8229600" cy="908720"/>
          </a:xfrm>
        </p:spPr>
        <p:txBody>
          <a:bodyPr/>
          <a:lstStyle/>
          <a:p>
            <a:r>
              <a:rPr lang="sl-SI" dirty="0" smtClean="0"/>
              <a:t>Channel Closed</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16</a:t>
            </a:fld>
            <a:endParaRPr lang="en-US"/>
          </a:p>
        </p:txBody>
      </p:sp>
    </p:spTree>
    <p:extLst>
      <p:ext uri="{BB962C8B-B14F-4D97-AF65-F5344CB8AC3E}">
        <p14:creationId xmlns:p14="http://schemas.microsoft.com/office/powerpoint/2010/main" val="24267434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Channel </a:t>
            </a:r>
            <a:r>
              <a:rPr lang="en-GB" dirty="0"/>
              <a:t>C</a:t>
            </a:r>
            <a:r>
              <a:rPr lang="en-GB" dirty="0" smtClean="0"/>
              <a:t>haracteristics</a:t>
            </a:r>
            <a:endParaRPr lang="en-GB" dirty="0"/>
          </a:p>
        </p:txBody>
      </p:sp>
      <p:sp>
        <p:nvSpPr>
          <p:cNvPr id="3" name="Content Placeholder 2"/>
          <p:cNvSpPr>
            <a:spLocks noGrp="1"/>
          </p:cNvSpPr>
          <p:nvPr>
            <p:ph idx="1"/>
          </p:nvPr>
        </p:nvSpPr>
        <p:spPr/>
        <p:txBody>
          <a:bodyPr>
            <a:normAutofit/>
          </a:bodyPr>
          <a:lstStyle/>
          <a:p>
            <a:r>
              <a:rPr lang="en-GB" dirty="0"/>
              <a:t>I</a:t>
            </a:r>
            <a:r>
              <a:rPr lang="en-GB" dirty="0" smtClean="0"/>
              <a:t>nner diameter: </a:t>
            </a:r>
            <a:r>
              <a:rPr lang="en-GB" dirty="0" smtClean="0">
                <a:solidFill>
                  <a:srgbClr val="008000"/>
                </a:solidFill>
              </a:rPr>
              <a:t>14 cm</a:t>
            </a:r>
          </a:p>
          <a:p>
            <a:r>
              <a:rPr lang="en-GB" dirty="0"/>
              <a:t>N</a:t>
            </a:r>
            <a:r>
              <a:rPr lang="en-GB" dirty="0" smtClean="0"/>
              <a:t>eutron flux characterisation: </a:t>
            </a:r>
          </a:p>
          <a:p>
            <a:pPr lvl="1"/>
            <a:r>
              <a:rPr lang="en-GB" dirty="0" smtClean="0"/>
              <a:t>L. Snoj et al., Appl. Rad. </a:t>
            </a:r>
            <a:r>
              <a:rPr lang="en-GB" dirty="0" err="1" smtClean="0"/>
              <a:t>Isot</a:t>
            </a:r>
            <a:r>
              <a:rPr lang="en-GB" dirty="0" smtClean="0"/>
              <a:t>. 70 (2012) 483–488 </a:t>
            </a:r>
          </a:p>
          <a:p>
            <a:r>
              <a:rPr lang="en-GB" dirty="0" smtClean="0"/>
              <a:t>Predicted neutron flux: </a:t>
            </a:r>
            <a:r>
              <a:rPr lang="en-GB" dirty="0" smtClean="0"/>
              <a:t>1.3e12 </a:t>
            </a:r>
            <a:r>
              <a:rPr lang="en-GB" dirty="0" smtClean="0"/>
              <a:t>n/cm</a:t>
            </a:r>
            <a:r>
              <a:rPr lang="en-GB" baseline="30000" dirty="0" smtClean="0"/>
              <a:t>2</a:t>
            </a:r>
            <a:r>
              <a:rPr lang="en-GB" dirty="0" smtClean="0"/>
              <a:t>s</a:t>
            </a:r>
          </a:p>
          <a:p>
            <a:pPr lvl="1"/>
            <a:r>
              <a:rPr lang="en-GB" dirty="0"/>
              <a:t>T</a:t>
            </a:r>
            <a:r>
              <a:rPr lang="en-GB" dirty="0" smtClean="0"/>
              <a:t>hermal (E&lt;0.625 </a:t>
            </a:r>
            <a:r>
              <a:rPr lang="en-GB" dirty="0" err="1" smtClean="0"/>
              <a:t>eV</a:t>
            </a:r>
            <a:r>
              <a:rPr lang="en-GB" dirty="0" smtClean="0"/>
              <a:t>): 58 %</a:t>
            </a:r>
          </a:p>
          <a:p>
            <a:pPr lvl="1"/>
            <a:r>
              <a:rPr lang="en-GB" dirty="0" smtClean="0"/>
              <a:t>Epithermal (0.625 </a:t>
            </a:r>
            <a:r>
              <a:rPr lang="en-GB" dirty="0" err="1" smtClean="0"/>
              <a:t>eV</a:t>
            </a:r>
            <a:r>
              <a:rPr lang="en-GB" dirty="0" smtClean="0"/>
              <a:t> &lt; E &lt; 100 </a:t>
            </a:r>
            <a:r>
              <a:rPr lang="en-GB" dirty="0" err="1" smtClean="0"/>
              <a:t>keV</a:t>
            </a:r>
            <a:r>
              <a:rPr lang="en-GB" dirty="0" smtClean="0"/>
              <a:t>): 25 %</a:t>
            </a:r>
          </a:p>
          <a:p>
            <a:pPr lvl="1"/>
            <a:r>
              <a:rPr lang="en-GB" dirty="0" smtClean="0"/>
              <a:t>Fast ( E &gt; 100 </a:t>
            </a:r>
            <a:r>
              <a:rPr lang="en-GB" dirty="0" err="1" smtClean="0"/>
              <a:t>keV</a:t>
            </a:r>
            <a:r>
              <a:rPr lang="en-GB" dirty="0" smtClean="0"/>
              <a:t>): 17 % -</a:t>
            </a:r>
            <a:r>
              <a:rPr lang="en-GB" dirty="0"/>
              <a:t>&gt; </a:t>
            </a:r>
            <a:r>
              <a:rPr lang="en-GB" dirty="0" smtClean="0"/>
              <a:t>2.3e11 </a:t>
            </a:r>
            <a:r>
              <a:rPr lang="en-GB" dirty="0"/>
              <a:t>n/</a:t>
            </a:r>
            <a:r>
              <a:rPr lang="en-GB" dirty="0" smtClean="0"/>
              <a:t>cm</a:t>
            </a:r>
            <a:r>
              <a:rPr lang="en-GB" baseline="30000" dirty="0" smtClean="0"/>
              <a:t>2</a:t>
            </a:r>
            <a:r>
              <a:rPr lang="en-GB" dirty="0" smtClean="0"/>
              <a:t>s </a:t>
            </a:r>
          </a:p>
          <a:p>
            <a:pPr lvl="2"/>
            <a:r>
              <a:rPr lang="en-GB" sz="3200" dirty="0">
                <a:solidFill>
                  <a:srgbClr val="008000"/>
                </a:solidFill>
              </a:rPr>
              <a:t>1e15 </a:t>
            </a:r>
            <a:r>
              <a:rPr lang="en-GB" sz="3200" dirty="0" err="1" smtClean="0">
                <a:solidFill>
                  <a:srgbClr val="008000"/>
                </a:solidFill>
              </a:rPr>
              <a:t>n</a:t>
            </a:r>
            <a:r>
              <a:rPr lang="en-GB" sz="3200" baseline="-25000" dirty="0" err="1" smtClean="0">
                <a:solidFill>
                  <a:srgbClr val="008000"/>
                </a:solidFill>
              </a:rPr>
              <a:t>eq</a:t>
            </a:r>
            <a:r>
              <a:rPr lang="en-GB" sz="3200" dirty="0" smtClean="0">
                <a:solidFill>
                  <a:srgbClr val="008000"/>
                </a:solidFill>
              </a:rPr>
              <a:t>/cm</a:t>
            </a:r>
            <a:r>
              <a:rPr lang="en-GB" sz="3200" baseline="30000" dirty="0" smtClean="0">
                <a:solidFill>
                  <a:srgbClr val="008000"/>
                </a:solidFill>
              </a:rPr>
              <a:t>2</a:t>
            </a:r>
            <a:r>
              <a:rPr lang="en-GB" sz="3200" dirty="0" smtClean="0">
                <a:solidFill>
                  <a:srgbClr val="008000"/>
                </a:solidFill>
              </a:rPr>
              <a:t> </a:t>
            </a:r>
            <a:r>
              <a:rPr lang="en-GB" sz="3200" dirty="0">
                <a:solidFill>
                  <a:srgbClr val="008000"/>
                </a:solidFill>
              </a:rPr>
              <a:t>in </a:t>
            </a:r>
            <a:r>
              <a:rPr lang="en-GB" sz="3200" dirty="0" smtClean="0">
                <a:solidFill>
                  <a:srgbClr val="008000"/>
                </a:solidFill>
              </a:rPr>
              <a:t>1 ½ hours</a:t>
            </a:r>
            <a:endParaRPr lang="en-GB" sz="3200" dirty="0">
              <a:solidFill>
                <a:srgbClr val="008000"/>
              </a:solidFill>
            </a:endParaRPr>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17</a:t>
            </a:fld>
            <a:endParaRPr lang="en-US"/>
          </a:p>
        </p:txBody>
      </p:sp>
    </p:spTree>
    <p:extLst>
      <p:ext uri="{BB962C8B-B14F-4D97-AF65-F5344CB8AC3E}">
        <p14:creationId xmlns:p14="http://schemas.microsoft.com/office/powerpoint/2010/main" val="11837317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a:t>N</a:t>
            </a:r>
            <a:r>
              <a:rPr lang="sl-SI" dirty="0" smtClean="0"/>
              <a:t>eutron </a:t>
            </a:r>
            <a:r>
              <a:rPr lang="sl-SI" dirty="0"/>
              <a:t>S</a:t>
            </a:r>
            <a:r>
              <a:rPr lang="sl-SI" dirty="0" smtClean="0"/>
              <a:t>pectra</a:t>
            </a:r>
            <a:endParaRPr lang="sl-SI" dirty="0"/>
          </a:p>
        </p:txBody>
      </p:sp>
      <p:graphicFrame>
        <p:nvGraphicFramePr>
          <p:cNvPr id="4" name="Object 3"/>
          <p:cNvGraphicFramePr>
            <a:graphicFrameLocks noChangeAspect="1"/>
          </p:cNvGraphicFramePr>
          <p:nvPr>
            <p:extLst>
              <p:ext uri="{D42A27DB-BD31-4B8C-83A1-F6EECF244321}">
                <p14:modId xmlns:p14="http://schemas.microsoft.com/office/powerpoint/2010/main" val="322954304"/>
              </p:ext>
            </p:extLst>
          </p:nvPr>
        </p:nvGraphicFramePr>
        <p:xfrm>
          <a:off x="827584" y="1556792"/>
          <a:ext cx="7255219" cy="5095097"/>
        </p:xfrm>
        <a:graphic>
          <a:graphicData uri="http://schemas.openxmlformats.org/presentationml/2006/ole">
            <mc:AlternateContent xmlns:mc="http://schemas.openxmlformats.org/markup-compatibility/2006">
              <mc:Choice xmlns:v="urn:schemas-microsoft-com:vml" Requires="v">
                <p:oleObj spid="_x0000_s10249" name="Graph" r:id="rId3" imgW="4132440" imgH="2901600" progId="Origin50.Graph">
                  <p:embed/>
                </p:oleObj>
              </mc:Choice>
              <mc:Fallback>
                <p:oleObj name="Graph" r:id="rId3" imgW="4132440" imgH="2901600" progId="Origin50.Graph">
                  <p:embed/>
                  <p:pic>
                    <p:nvPicPr>
                      <p:cNvPr id="0" name=""/>
                      <p:cNvPicPr/>
                      <p:nvPr/>
                    </p:nvPicPr>
                    <p:blipFill>
                      <a:blip r:embed="rId4"/>
                      <a:stretch>
                        <a:fillRect/>
                      </a:stretch>
                    </p:blipFill>
                    <p:spPr>
                      <a:xfrm>
                        <a:off x="827584" y="1556792"/>
                        <a:ext cx="7255219" cy="5095097"/>
                      </a:xfrm>
                      <a:prstGeom prst="rect">
                        <a:avLst/>
                      </a:prstGeom>
                    </p:spPr>
                  </p:pic>
                </p:oleObj>
              </mc:Fallback>
            </mc:AlternateContent>
          </a:graphicData>
        </a:graphic>
      </p:graphicFrame>
      <p:sp>
        <p:nvSpPr>
          <p:cNvPr id="5" name="Date Placeholder 4"/>
          <p:cNvSpPr>
            <a:spLocks noGrp="1"/>
          </p:cNvSpPr>
          <p:nvPr>
            <p:ph type="dt" sz="half" idx="10"/>
          </p:nvPr>
        </p:nvSpPr>
        <p:spPr/>
        <p:txBody>
          <a:bodyPr/>
          <a:lstStyle/>
          <a:p>
            <a:r>
              <a:rPr lang="en-US" smtClean="0"/>
              <a:t>AIDA2020, Paris, 4/4/2017</a:t>
            </a:r>
            <a:endParaRPr lang="en-US"/>
          </a:p>
        </p:txBody>
      </p:sp>
      <p:sp>
        <p:nvSpPr>
          <p:cNvPr id="6" name="Footer Placeholder 5"/>
          <p:cNvSpPr>
            <a:spLocks noGrp="1"/>
          </p:cNvSpPr>
          <p:nvPr>
            <p:ph type="ftr" sz="quarter" idx="11"/>
          </p:nvPr>
        </p:nvSpPr>
        <p:spPr/>
        <p:txBody>
          <a:bodyPr/>
          <a:lstStyle/>
          <a:p>
            <a:r>
              <a:rPr lang="en-US" smtClean="0"/>
              <a:t>M.Mikuž: JSI Irradiation Channel</a:t>
            </a:r>
            <a:endParaRPr lang="en-US"/>
          </a:p>
        </p:txBody>
      </p:sp>
      <p:cxnSp>
        <p:nvCxnSpPr>
          <p:cNvPr id="9" name="Straight Arrow Connector 8"/>
          <p:cNvCxnSpPr/>
          <p:nvPr/>
        </p:nvCxnSpPr>
        <p:spPr>
          <a:xfrm flipH="1">
            <a:off x="6588224" y="2852936"/>
            <a:ext cx="1224136" cy="1008112"/>
          </a:xfrm>
          <a:prstGeom prst="straightConnector1">
            <a:avLst/>
          </a:prstGeom>
          <a:ln w="38100" cmpd="sng">
            <a:solidFill>
              <a:srgbClr val="F317FF"/>
            </a:solidFill>
            <a:tailEnd type="arrow"/>
          </a:ln>
        </p:spPr>
        <p:style>
          <a:lnRef idx="2">
            <a:schemeClr val="accent2"/>
          </a:lnRef>
          <a:fillRef idx="0">
            <a:schemeClr val="accent2"/>
          </a:fillRef>
          <a:effectRef idx="1">
            <a:schemeClr val="accent2"/>
          </a:effectRef>
          <a:fontRef idx="minor">
            <a:schemeClr val="tx1"/>
          </a:fontRef>
        </p:style>
      </p:cxnSp>
      <p:sp>
        <p:nvSpPr>
          <p:cNvPr id="11" name="TextBox 10"/>
          <p:cNvSpPr txBox="1"/>
          <p:nvPr/>
        </p:nvSpPr>
        <p:spPr>
          <a:xfrm>
            <a:off x="7189399" y="2420888"/>
            <a:ext cx="1999315" cy="369332"/>
          </a:xfrm>
          <a:prstGeom prst="rect">
            <a:avLst/>
          </a:prstGeom>
          <a:noFill/>
        </p:spPr>
        <p:txBody>
          <a:bodyPr wrap="none" rtlCol="0">
            <a:spAutoFit/>
          </a:bodyPr>
          <a:lstStyle/>
          <a:p>
            <a:r>
              <a:rPr lang="en-GB" b="1" dirty="0" smtClean="0">
                <a:solidFill>
                  <a:srgbClr val="F317FF"/>
                </a:solidFill>
              </a:rPr>
              <a:t>Tangential channel</a:t>
            </a:r>
            <a:endParaRPr lang="en-GB" b="1" dirty="0">
              <a:solidFill>
                <a:srgbClr val="F317FF"/>
              </a:solidFill>
            </a:endParaRPr>
          </a:p>
        </p:txBody>
      </p:sp>
      <p:sp>
        <p:nvSpPr>
          <p:cNvPr id="12" name="Rectangle 11"/>
          <p:cNvSpPr/>
          <p:nvPr/>
        </p:nvSpPr>
        <p:spPr>
          <a:xfrm>
            <a:off x="2123728" y="2132856"/>
            <a:ext cx="936104" cy="3672408"/>
          </a:xfrm>
          <a:prstGeom prst="rect">
            <a:avLst/>
          </a:prstGeom>
          <a:solidFill>
            <a:schemeClr val="tx2">
              <a:lumMod val="20000"/>
              <a:lumOff val="80000"/>
              <a:alpha val="33000"/>
            </a:schemeClr>
          </a:solidFill>
          <a:ln w="381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accent1"/>
              </a:solidFill>
            </a:endParaRPr>
          </a:p>
        </p:txBody>
      </p:sp>
      <p:sp>
        <p:nvSpPr>
          <p:cNvPr id="13" name="Rectangle 12"/>
          <p:cNvSpPr/>
          <p:nvPr/>
        </p:nvSpPr>
        <p:spPr>
          <a:xfrm>
            <a:off x="3059832" y="2132856"/>
            <a:ext cx="2880320" cy="3672408"/>
          </a:xfrm>
          <a:prstGeom prst="rect">
            <a:avLst/>
          </a:prstGeom>
          <a:solidFill>
            <a:schemeClr val="accent3">
              <a:lumMod val="40000"/>
              <a:lumOff val="60000"/>
              <a:alpha val="33000"/>
            </a:schemeClr>
          </a:solidFill>
          <a:ln w="381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accent1"/>
              </a:solidFill>
            </a:endParaRPr>
          </a:p>
        </p:txBody>
      </p:sp>
      <p:sp>
        <p:nvSpPr>
          <p:cNvPr id="14" name="Rectangle 13"/>
          <p:cNvSpPr/>
          <p:nvPr/>
        </p:nvSpPr>
        <p:spPr>
          <a:xfrm>
            <a:off x="5940152" y="2132856"/>
            <a:ext cx="1152128" cy="3672408"/>
          </a:xfrm>
          <a:prstGeom prst="rect">
            <a:avLst/>
          </a:prstGeom>
          <a:solidFill>
            <a:schemeClr val="accent6">
              <a:lumMod val="20000"/>
              <a:lumOff val="80000"/>
              <a:alpha val="33000"/>
            </a:schemeClr>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accent1"/>
              </a:solidFill>
            </a:endParaRPr>
          </a:p>
        </p:txBody>
      </p:sp>
      <p:sp>
        <p:nvSpPr>
          <p:cNvPr id="15" name="TextBox 14"/>
          <p:cNvSpPr txBox="1"/>
          <p:nvPr/>
        </p:nvSpPr>
        <p:spPr>
          <a:xfrm>
            <a:off x="2051720" y="1772816"/>
            <a:ext cx="979505" cy="369332"/>
          </a:xfrm>
          <a:prstGeom prst="rect">
            <a:avLst/>
          </a:prstGeom>
          <a:noFill/>
        </p:spPr>
        <p:txBody>
          <a:bodyPr wrap="none" rtlCol="0">
            <a:spAutoFit/>
          </a:bodyPr>
          <a:lstStyle/>
          <a:p>
            <a:r>
              <a:rPr lang="en-GB" b="1" dirty="0" smtClean="0">
                <a:solidFill>
                  <a:schemeClr val="tx2">
                    <a:lumMod val="75000"/>
                  </a:schemeClr>
                </a:solidFill>
              </a:rPr>
              <a:t>Thermal</a:t>
            </a:r>
            <a:endParaRPr lang="en-GB" b="1" dirty="0">
              <a:solidFill>
                <a:schemeClr val="tx2">
                  <a:lumMod val="75000"/>
                </a:schemeClr>
              </a:solidFill>
            </a:endParaRPr>
          </a:p>
        </p:txBody>
      </p:sp>
      <p:sp>
        <p:nvSpPr>
          <p:cNvPr id="17" name="TextBox 16"/>
          <p:cNvSpPr txBox="1"/>
          <p:nvPr/>
        </p:nvSpPr>
        <p:spPr>
          <a:xfrm>
            <a:off x="3923928" y="1772816"/>
            <a:ext cx="1302873" cy="369332"/>
          </a:xfrm>
          <a:prstGeom prst="rect">
            <a:avLst/>
          </a:prstGeom>
          <a:noFill/>
        </p:spPr>
        <p:txBody>
          <a:bodyPr wrap="none" rtlCol="0">
            <a:spAutoFit/>
          </a:bodyPr>
          <a:lstStyle/>
          <a:p>
            <a:r>
              <a:rPr lang="en-GB" b="1" dirty="0" smtClean="0">
                <a:solidFill>
                  <a:schemeClr val="accent3">
                    <a:lumMod val="75000"/>
                  </a:schemeClr>
                </a:solidFill>
              </a:rPr>
              <a:t>Epi-thermal</a:t>
            </a:r>
            <a:endParaRPr lang="en-GB" b="1" dirty="0">
              <a:solidFill>
                <a:schemeClr val="accent3">
                  <a:lumMod val="75000"/>
                </a:schemeClr>
              </a:solidFill>
            </a:endParaRPr>
          </a:p>
        </p:txBody>
      </p:sp>
      <p:sp>
        <p:nvSpPr>
          <p:cNvPr id="18" name="TextBox 17"/>
          <p:cNvSpPr txBox="1"/>
          <p:nvPr/>
        </p:nvSpPr>
        <p:spPr>
          <a:xfrm>
            <a:off x="6300192" y="1772816"/>
            <a:ext cx="576675" cy="369332"/>
          </a:xfrm>
          <a:prstGeom prst="rect">
            <a:avLst/>
          </a:prstGeom>
          <a:noFill/>
        </p:spPr>
        <p:txBody>
          <a:bodyPr wrap="none" rtlCol="0">
            <a:spAutoFit/>
          </a:bodyPr>
          <a:lstStyle/>
          <a:p>
            <a:r>
              <a:rPr lang="en-GB" b="1" dirty="0" smtClean="0">
                <a:solidFill>
                  <a:srgbClr val="FF0000"/>
                </a:solidFill>
              </a:rPr>
              <a:t>Fast</a:t>
            </a:r>
            <a:endParaRPr lang="en-GB" b="1" dirty="0">
              <a:solidFill>
                <a:srgbClr val="FF0000"/>
              </a:solidFill>
            </a:endParaRPr>
          </a:p>
        </p:txBody>
      </p:sp>
      <p:sp>
        <p:nvSpPr>
          <p:cNvPr id="3" name="Slide Number Placeholder 2"/>
          <p:cNvSpPr>
            <a:spLocks noGrp="1"/>
          </p:cNvSpPr>
          <p:nvPr>
            <p:ph type="sldNum" sz="quarter" idx="12"/>
          </p:nvPr>
        </p:nvSpPr>
        <p:spPr/>
        <p:txBody>
          <a:bodyPr/>
          <a:lstStyle/>
          <a:p>
            <a:fld id="{987CBD2A-04D7-4F77-BCFA-23190D59E91D}" type="slidenum">
              <a:rPr lang="en-US" smtClean="0"/>
              <a:pPr/>
              <a:t>18</a:t>
            </a:fld>
            <a:endParaRPr lang="en-US"/>
          </a:p>
        </p:txBody>
      </p:sp>
    </p:spTree>
    <p:extLst>
      <p:ext uri="{BB962C8B-B14F-4D97-AF65-F5344CB8AC3E}">
        <p14:creationId xmlns:p14="http://schemas.microsoft.com/office/powerpoint/2010/main" val="131609358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6012160" y="4077072"/>
            <a:ext cx="2461067" cy="2284613"/>
          </a:xfrm>
          <a:prstGeom prst="rect">
            <a:avLst/>
          </a:prstGeom>
        </p:spPr>
      </p:pic>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9552" y="2276872"/>
            <a:ext cx="7683500" cy="1892300"/>
          </a:xfrm>
          <a:prstGeom prst="rect">
            <a:avLst/>
          </a:prstGeom>
        </p:spPr>
      </p:pic>
      <p:sp>
        <p:nvSpPr>
          <p:cNvPr id="3" name="TextBox 2"/>
          <p:cNvSpPr txBox="1"/>
          <p:nvPr/>
        </p:nvSpPr>
        <p:spPr>
          <a:xfrm>
            <a:off x="539552" y="1052736"/>
            <a:ext cx="4724370" cy="1015663"/>
          </a:xfrm>
          <a:prstGeom prst="rect">
            <a:avLst/>
          </a:prstGeom>
          <a:noFill/>
        </p:spPr>
        <p:txBody>
          <a:bodyPr wrap="none" rtlCol="0">
            <a:spAutoFit/>
          </a:bodyPr>
          <a:lstStyle/>
          <a:p>
            <a:pPr marL="285750" indent="-285750">
              <a:buFont typeface="Arial"/>
              <a:buChar char="•"/>
            </a:pPr>
            <a:r>
              <a:rPr lang="en-US" sz="2000" dirty="0" smtClean="0"/>
              <a:t>Thermal neutrons &lt;0.625 </a:t>
            </a:r>
            <a:r>
              <a:rPr lang="en-US" sz="2000" dirty="0" err="1" smtClean="0"/>
              <a:t>eV</a:t>
            </a:r>
            <a:endParaRPr lang="en-US" sz="2000" dirty="0" smtClean="0"/>
          </a:p>
          <a:p>
            <a:pPr marL="285750" indent="-285750">
              <a:buFont typeface="Arial"/>
              <a:buChar char="•"/>
            </a:pPr>
            <a:r>
              <a:rPr lang="en-US" sz="2000" dirty="0" smtClean="0"/>
              <a:t>Epithermal neutrons 0.625 </a:t>
            </a:r>
            <a:r>
              <a:rPr lang="en-US" sz="2000" dirty="0" err="1" smtClean="0"/>
              <a:t>eV</a:t>
            </a:r>
            <a:r>
              <a:rPr lang="en-US" sz="2000" dirty="0" smtClean="0"/>
              <a:t> – 0.1 MeV</a:t>
            </a:r>
          </a:p>
          <a:p>
            <a:pPr marL="285750" indent="-285750">
              <a:buFont typeface="Arial"/>
              <a:buChar char="•"/>
            </a:pPr>
            <a:r>
              <a:rPr lang="en-US" sz="2000" dirty="0" smtClean="0"/>
              <a:t>Fast neutrons &gt; 0.1 MeV</a:t>
            </a:r>
            <a:endParaRPr lang="en-US" sz="2000" dirty="0"/>
          </a:p>
        </p:txBody>
      </p:sp>
      <p:cxnSp>
        <p:nvCxnSpPr>
          <p:cNvPr id="10" name="Straight Arrow Connector 9"/>
          <p:cNvCxnSpPr>
            <a:stCxn id="13" idx="1"/>
          </p:cNvCxnSpPr>
          <p:nvPr/>
        </p:nvCxnSpPr>
        <p:spPr>
          <a:xfrm flipH="1" flipV="1">
            <a:off x="5220072" y="1556792"/>
            <a:ext cx="864096" cy="11265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084168" y="1484784"/>
            <a:ext cx="1661069" cy="369332"/>
          </a:xfrm>
          <a:prstGeom prst="rect">
            <a:avLst/>
          </a:prstGeom>
          <a:noFill/>
        </p:spPr>
        <p:txBody>
          <a:bodyPr wrap="none" rtlCol="0">
            <a:spAutoFit/>
          </a:bodyPr>
          <a:lstStyle/>
          <a:p>
            <a:r>
              <a:rPr lang="en-US" dirty="0" smtClean="0"/>
              <a:t>Core simulation</a:t>
            </a:r>
            <a:endParaRPr lang="en-US" dirty="0"/>
          </a:p>
        </p:txBody>
      </p:sp>
      <p:sp>
        <p:nvSpPr>
          <p:cNvPr id="14" name="TextBox 13"/>
          <p:cNvSpPr txBox="1"/>
          <p:nvPr/>
        </p:nvSpPr>
        <p:spPr>
          <a:xfrm>
            <a:off x="905434" y="4597476"/>
            <a:ext cx="5226736" cy="707886"/>
          </a:xfrm>
          <a:prstGeom prst="rect">
            <a:avLst/>
          </a:prstGeom>
          <a:noFill/>
        </p:spPr>
        <p:txBody>
          <a:bodyPr wrap="none" rtlCol="0">
            <a:spAutoFit/>
          </a:bodyPr>
          <a:lstStyle/>
          <a:p>
            <a:r>
              <a:rPr lang="en-US" sz="2000" dirty="0" smtClean="0"/>
              <a:t>Agreement with measurements in small channel </a:t>
            </a:r>
          </a:p>
          <a:p>
            <a:r>
              <a:rPr lang="en-US" sz="2000" dirty="0" smtClean="0"/>
              <a:t>within 10 %</a:t>
            </a:r>
            <a:endParaRPr lang="en-US" sz="2000" dirty="0"/>
          </a:p>
        </p:txBody>
      </p:sp>
      <p:sp>
        <p:nvSpPr>
          <p:cNvPr id="15" name="Title 1"/>
          <p:cNvSpPr>
            <a:spLocks noGrp="1"/>
          </p:cNvSpPr>
          <p:nvPr>
            <p:ph type="title"/>
          </p:nvPr>
        </p:nvSpPr>
        <p:spPr>
          <a:xfrm>
            <a:off x="395536" y="0"/>
            <a:ext cx="8229600" cy="908720"/>
          </a:xfrm>
        </p:spPr>
        <p:txBody>
          <a:bodyPr/>
          <a:lstStyle/>
          <a:p>
            <a:r>
              <a:rPr lang="sl-SI" dirty="0" smtClean="0"/>
              <a:t>Predicted Fluxes</a:t>
            </a:r>
            <a:endParaRPr lang="sl-SI" dirty="0"/>
          </a:p>
        </p:txBody>
      </p:sp>
      <p:sp>
        <p:nvSpPr>
          <p:cNvPr id="12" name="Slide Number Placeholder 11"/>
          <p:cNvSpPr>
            <a:spLocks noGrp="1"/>
          </p:cNvSpPr>
          <p:nvPr>
            <p:ph type="sldNum" sz="quarter" idx="12"/>
          </p:nvPr>
        </p:nvSpPr>
        <p:spPr/>
        <p:txBody>
          <a:bodyPr/>
          <a:lstStyle/>
          <a:p>
            <a:fld id="{987CBD2A-04D7-4F77-BCFA-23190D59E91D}" type="slidenum">
              <a:rPr lang="en-US" smtClean="0"/>
              <a:pPr/>
              <a:t>19</a:t>
            </a:fld>
            <a:endParaRPr lang="en-US"/>
          </a:p>
        </p:txBody>
      </p:sp>
    </p:spTree>
    <p:extLst>
      <p:ext uri="{BB962C8B-B14F-4D97-AF65-F5344CB8AC3E}">
        <p14:creationId xmlns:p14="http://schemas.microsoft.com/office/powerpoint/2010/main" val="334703765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M.Mikuž: JSI Irradiation Channel</a:t>
            </a:r>
            <a:endParaRPr lang="en-US" dirty="0"/>
          </a:p>
        </p:txBody>
      </p:sp>
      <p:pic>
        <p:nvPicPr>
          <p:cNvPr id="622595" name="Picture 9" descr="vrata hala dalec"/>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563938" y="981075"/>
            <a:ext cx="2736850"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2596" name="Rectangle 6"/>
          <p:cNvSpPr>
            <a:spLocks noGrp="1" noChangeArrowheads="1"/>
          </p:cNvSpPr>
          <p:nvPr>
            <p:ph type="title"/>
          </p:nvPr>
        </p:nvSpPr>
        <p:spPr>
          <a:xfrm>
            <a:off x="699986" y="21430"/>
            <a:ext cx="7886700" cy="815281"/>
          </a:xfrm>
        </p:spPr>
        <p:txBody>
          <a:bodyPr lIns="91440" tIns="45720" rIns="91440" bIns="45720">
            <a:normAutofit/>
          </a:bodyPr>
          <a:lstStyle/>
          <a:p>
            <a:r>
              <a:rPr lang="sv-SE" altLang="en-US" dirty="0"/>
              <a:t>TRIGA Mark II </a:t>
            </a:r>
            <a:r>
              <a:rPr lang="sv-SE" altLang="en-US" dirty="0" err="1" smtClean="0"/>
              <a:t>Reactor</a:t>
            </a:r>
            <a:endParaRPr lang="sl-SI" altLang="en-US" dirty="0"/>
          </a:p>
        </p:txBody>
      </p:sp>
      <p:sp>
        <p:nvSpPr>
          <p:cNvPr id="622597" name="Rectangle 5"/>
          <p:cNvSpPr>
            <a:spLocks noGrp="1" noChangeArrowheads="1"/>
          </p:cNvSpPr>
          <p:nvPr>
            <p:ph type="body" idx="1"/>
          </p:nvPr>
        </p:nvSpPr>
        <p:spPr>
          <a:xfrm>
            <a:off x="250824" y="3429000"/>
            <a:ext cx="4177159" cy="2952328"/>
          </a:xfrm>
        </p:spPr>
        <p:txBody>
          <a:bodyPr>
            <a:normAutofit fontScale="92500" lnSpcReduction="20000"/>
          </a:bodyPr>
          <a:lstStyle/>
          <a:p>
            <a:pPr>
              <a:lnSpc>
                <a:spcPct val="80000"/>
              </a:lnSpc>
            </a:pPr>
            <a:r>
              <a:rPr lang="sl-SI" altLang="en-US" dirty="0"/>
              <a:t>1</a:t>
            </a:r>
            <a:r>
              <a:rPr lang="sl-SI" altLang="en-US" baseline="30000" dirty="0"/>
              <a:t>st</a:t>
            </a:r>
            <a:r>
              <a:rPr lang="sl-SI" altLang="en-US" dirty="0"/>
              <a:t> criticality: </a:t>
            </a:r>
          </a:p>
          <a:p>
            <a:pPr lvl="1">
              <a:lnSpc>
                <a:spcPct val="80000"/>
              </a:lnSpc>
            </a:pPr>
            <a:r>
              <a:rPr lang="sl-SI" altLang="en-US" sz="3000" dirty="0"/>
              <a:t>31</a:t>
            </a:r>
            <a:r>
              <a:rPr lang="sl-SI" altLang="en-US" sz="3000" baseline="30000" dirty="0"/>
              <a:t>st</a:t>
            </a:r>
            <a:r>
              <a:rPr lang="sl-SI" altLang="en-US" sz="3000" dirty="0"/>
              <a:t> May, 1966</a:t>
            </a:r>
          </a:p>
          <a:p>
            <a:pPr>
              <a:lnSpc>
                <a:spcPct val="80000"/>
              </a:lnSpc>
            </a:pPr>
            <a:r>
              <a:rPr lang="sl-SI" altLang="en-US" dirty="0"/>
              <a:t>P</a:t>
            </a:r>
            <a:r>
              <a:rPr lang="sl-SI" altLang="en-US" baseline="-25000" dirty="0"/>
              <a:t>max</a:t>
            </a:r>
            <a:r>
              <a:rPr lang="sl-SI" altLang="en-US" dirty="0"/>
              <a:t> </a:t>
            </a:r>
          </a:p>
          <a:p>
            <a:pPr lvl="1">
              <a:lnSpc>
                <a:spcPct val="80000"/>
              </a:lnSpc>
            </a:pPr>
            <a:r>
              <a:rPr lang="sl-SI" altLang="en-US" sz="3000" dirty="0"/>
              <a:t>250 kW (steady state)</a:t>
            </a:r>
          </a:p>
          <a:p>
            <a:pPr lvl="1">
              <a:lnSpc>
                <a:spcPct val="80000"/>
              </a:lnSpc>
            </a:pPr>
            <a:r>
              <a:rPr lang="sl-SI" altLang="en-US" sz="3000" dirty="0"/>
              <a:t>1 GW (pulse)</a:t>
            </a:r>
          </a:p>
          <a:p>
            <a:pPr>
              <a:lnSpc>
                <a:spcPct val="80000"/>
              </a:lnSpc>
            </a:pPr>
            <a:r>
              <a:rPr lang="sl-SI" altLang="en-US" dirty="0"/>
              <a:t>Fuel</a:t>
            </a:r>
          </a:p>
          <a:p>
            <a:pPr lvl="1">
              <a:lnSpc>
                <a:spcPct val="80000"/>
              </a:lnSpc>
            </a:pPr>
            <a:r>
              <a:rPr lang="sl-SI" altLang="en-US" sz="3000" dirty="0"/>
              <a:t>UZrH (12 wt. % U)</a:t>
            </a:r>
          </a:p>
          <a:p>
            <a:pPr lvl="1">
              <a:lnSpc>
                <a:spcPct val="80000"/>
              </a:lnSpc>
            </a:pPr>
            <a:r>
              <a:rPr lang="sl-SI" altLang="en-US" sz="3000" dirty="0"/>
              <a:t>e</a:t>
            </a:r>
            <a:r>
              <a:rPr lang="sl-SI" altLang="en-US" sz="3000" dirty="0" smtClean="0"/>
              <a:t>nrichment = </a:t>
            </a:r>
            <a:r>
              <a:rPr lang="sl-SI" altLang="en-US" sz="3000" dirty="0"/>
              <a:t>20 %</a:t>
            </a:r>
          </a:p>
          <a:p>
            <a:pPr>
              <a:lnSpc>
                <a:spcPct val="80000"/>
              </a:lnSpc>
            </a:pPr>
            <a:endParaRPr lang="sl-SI" altLang="en-US" sz="2000" dirty="0"/>
          </a:p>
        </p:txBody>
      </p:sp>
      <p:pic>
        <p:nvPicPr>
          <p:cNvPr id="622598" name="Picture 6" descr="105-0597_IMG"/>
          <p:cNvPicPr>
            <a:picLocks noChangeAspect="1" noChangeArrowheads="1"/>
          </p:cNvPicPr>
          <p:nvPr/>
        </p:nvPicPr>
        <p:blipFill>
          <a:blip r:embed="rId4" cstate="print">
            <a:lum bright="-12000"/>
            <a:extLst>
              <a:ext uri="{28A0092B-C50C-407E-A947-70E740481C1C}">
                <a14:useLocalDpi xmlns:a14="http://schemas.microsoft.com/office/drawing/2010/main"/>
              </a:ext>
            </a:extLst>
          </a:blip>
          <a:srcRect/>
          <a:stretch>
            <a:fillRect/>
          </a:stretch>
        </p:blipFill>
        <p:spPr bwMode="auto">
          <a:xfrm>
            <a:off x="5940425" y="1268413"/>
            <a:ext cx="3024188" cy="2473325"/>
          </a:xfrm>
          <a:prstGeom prst="rect">
            <a:avLst/>
          </a:prstGeom>
          <a:noFill/>
          <a:extLst>
            <a:ext uri="{909E8E84-426E-40dd-AFC4-6F175D3DCCD1}">
              <a14:hiddenFill xmlns:a14="http://schemas.microsoft.com/office/drawing/2010/main">
                <a:solidFill>
                  <a:srgbClr val="FFFFFF"/>
                </a:solidFill>
              </a14:hiddenFill>
            </a:ext>
          </a:extLst>
        </p:spPr>
      </p:pic>
      <p:pic>
        <p:nvPicPr>
          <p:cNvPr id="622599" name="Picture 7" descr="DSC_8688"/>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07950" y="981075"/>
            <a:ext cx="3455988" cy="2293938"/>
          </a:xfrm>
          <a:prstGeom prst="rect">
            <a:avLst/>
          </a:prstGeom>
          <a:noFill/>
          <a:extLst>
            <a:ext uri="{909E8E84-426E-40dd-AFC4-6F175D3DCCD1}">
              <a14:hiddenFill xmlns:a14="http://schemas.microsoft.com/office/drawing/2010/main">
                <a:solidFill>
                  <a:srgbClr val="FFFFFF"/>
                </a:solidFill>
              </a14:hiddenFill>
            </a:ext>
          </a:extLst>
        </p:spPr>
      </p:pic>
      <p:pic>
        <p:nvPicPr>
          <p:cNvPr id="622600" name="Picture 8" descr="DSC_0961"/>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284663" y="3716338"/>
            <a:ext cx="3671887" cy="2439987"/>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r>
              <a:rPr lang="en-US" smtClean="0"/>
              <a:t>AIDA2020, Paris, 4/4/2017</a:t>
            </a:r>
            <a:endParaRPr lang="en-US" dirty="0"/>
          </a:p>
        </p:txBody>
      </p:sp>
      <p:sp>
        <p:nvSpPr>
          <p:cNvPr id="5" name="Slide Number Placeholder 4"/>
          <p:cNvSpPr>
            <a:spLocks noGrp="1"/>
          </p:cNvSpPr>
          <p:nvPr>
            <p:ph type="sldNum" sz="quarter" idx="12"/>
          </p:nvPr>
        </p:nvSpPr>
        <p:spPr/>
        <p:txBody>
          <a:bodyPr/>
          <a:lstStyle/>
          <a:p>
            <a:fld id="{987CBD2A-04D7-4F77-BCFA-23190D59E91D}" type="slidenum">
              <a:rPr lang="en-US" smtClean="0"/>
              <a:pPr/>
              <a:t>2</a:t>
            </a:fld>
            <a:endParaRPr lang="en-US"/>
          </a:p>
        </p:txBody>
      </p:sp>
    </p:spTree>
    <p:extLst>
      <p:ext uri="{BB962C8B-B14F-4D97-AF65-F5344CB8AC3E}">
        <p14:creationId xmlns:p14="http://schemas.microsoft.com/office/powerpoint/2010/main" val="41492782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pic>
        <p:nvPicPr>
          <p:cNvPr id="7" name="Content Placeholder 6" descr="F:\vladimir\Clanki\002_VR_Konference\2012_NENE2012_Triga ex-core\spectra1.png"/>
          <p:cNvPicPr>
            <a:picLocks noGrp="1"/>
          </p:cNvPicPr>
          <p:nvPr>
            <p:ph idx="1"/>
          </p:nvPr>
        </p:nvPicPr>
        <p:blipFill>
          <a:blip r:embed="rId2" cstate="print">
            <a:extLst>
              <a:ext uri="{28A0092B-C50C-407E-A947-70E740481C1C}">
                <a14:useLocalDpi xmlns:a14="http://schemas.microsoft.com/office/drawing/2010/main"/>
              </a:ext>
            </a:extLst>
          </a:blip>
          <a:srcRect l="-20608" r="-20608"/>
          <a:stretch>
            <a:fillRect/>
          </a:stretch>
        </p:blipFill>
        <p:spPr bwMode="auto">
          <a:xfrm>
            <a:off x="179512" y="1340768"/>
            <a:ext cx="8229600" cy="4525963"/>
          </a:xfrm>
          <a:prstGeom prst="rect">
            <a:avLst/>
          </a:prstGeom>
          <a:noFill/>
          <a:ln>
            <a:noFill/>
          </a:ln>
        </p:spPr>
      </p:pic>
      <p:sp>
        <p:nvSpPr>
          <p:cNvPr id="8" name="Title 1"/>
          <p:cNvSpPr>
            <a:spLocks noGrp="1"/>
          </p:cNvSpPr>
          <p:nvPr>
            <p:ph type="title"/>
          </p:nvPr>
        </p:nvSpPr>
        <p:spPr>
          <a:xfrm>
            <a:off x="395536" y="0"/>
            <a:ext cx="8229600" cy="908720"/>
          </a:xfrm>
        </p:spPr>
        <p:txBody>
          <a:bodyPr/>
          <a:lstStyle/>
          <a:p>
            <a:r>
              <a:rPr lang="sl-SI" dirty="0" smtClean="0"/>
              <a:t>Flux Along Channel</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20</a:t>
            </a:fld>
            <a:endParaRPr lang="en-US"/>
          </a:p>
        </p:txBody>
      </p:sp>
    </p:spTree>
    <p:extLst>
      <p:ext uri="{BB962C8B-B14F-4D97-AF65-F5344CB8AC3E}">
        <p14:creationId xmlns:p14="http://schemas.microsoft.com/office/powerpoint/2010/main" val="29628658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8" name="Title 1"/>
          <p:cNvSpPr>
            <a:spLocks noGrp="1"/>
          </p:cNvSpPr>
          <p:nvPr>
            <p:ph type="title"/>
          </p:nvPr>
        </p:nvSpPr>
        <p:spPr>
          <a:xfrm>
            <a:off x="395536" y="0"/>
            <a:ext cx="8229600" cy="908720"/>
          </a:xfrm>
        </p:spPr>
        <p:txBody>
          <a:bodyPr/>
          <a:lstStyle/>
          <a:p>
            <a:r>
              <a:rPr lang="sl-SI" dirty="0" smtClean="0"/>
              <a:t>Neutron Flux Measurement</a:t>
            </a:r>
            <a:endParaRPr lang="sl-SI" dirty="0"/>
          </a:p>
        </p:txBody>
      </p:sp>
      <p:sp>
        <p:nvSpPr>
          <p:cNvPr id="2" name="Content Placeholder 1"/>
          <p:cNvSpPr>
            <a:spLocks noGrp="1"/>
          </p:cNvSpPr>
          <p:nvPr>
            <p:ph idx="1"/>
          </p:nvPr>
        </p:nvSpPr>
        <p:spPr/>
        <p:txBody>
          <a:bodyPr/>
          <a:lstStyle/>
          <a:p>
            <a:endParaRPr lang="en-GB" dirty="0"/>
          </a:p>
        </p:txBody>
      </p:sp>
      <p:pic>
        <p:nvPicPr>
          <p:cNvPr id="9" name="Picture 8"/>
          <p:cNvPicPr>
            <a:picLocks noChangeAspect="1"/>
          </p:cNvPicPr>
          <p:nvPr/>
        </p:nvPicPr>
        <p:blipFill>
          <a:blip r:embed="rId2"/>
          <a:stretch>
            <a:fillRect/>
          </a:stretch>
        </p:blipFill>
        <p:spPr>
          <a:xfrm>
            <a:off x="0" y="1124744"/>
            <a:ext cx="9144000" cy="4915382"/>
          </a:xfrm>
          <a:prstGeom prst="rect">
            <a:avLst/>
          </a:prstGeom>
        </p:spPr>
      </p:pic>
      <p:sp>
        <p:nvSpPr>
          <p:cNvPr id="3" name="Slide Number Placeholder 2"/>
          <p:cNvSpPr>
            <a:spLocks noGrp="1"/>
          </p:cNvSpPr>
          <p:nvPr>
            <p:ph type="sldNum" sz="quarter" idx="12"/>
          </p:nvPr>
        </p:nvSpPr>
        <p:spPr/>
        <p:txBody>
          <a:bodyPr/>
          <a:lstStyle/>
          <a:p>
            <a:fld id="{987CBD2A-04D7-4F77-BCFA-23190D59E91D}" type="slidenum">
              <a:rPr lang="en-US" smtClean="0"/>
              <a:pPr/>
              <a:t>21</a:t>
            </a:fld>
            <a:endParaRPr lang="en-US"/>
          </a:p>
        </p:txBody>
      </p:sp>
    </p:spTree>
    <p:extLst>
      <p:ext uri="{BB962C8B-B14F-4D97-AF65-F5344CB8AC3E}">
        <p14:creationId xmlns:p14="http://schemas.microsoft.com/office/powerpoint/2010/main" val="7547551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8" name="Title 1"/>
          <p:cNvSpPr>
            <a:spLocks noGrp="1"/>
          </p:cNvSpPr>
          <p:nvPr>
            <p:ph type="title"/>
          </p:nvPr>
        </p:nvSpPr>
        <p:spPr>
          <a:xfrm>
            <a:off x="395536" y="0"/>
            <a:ext cx="8229600" cy="908720"/>
          </a:xfrm>
        </p:spPr>
        <p:txBody>
          <a:bodyPr/>
          <a:lstStyle/>
          <a:p>
            <a:r>
              <a:rPr lang="sl-SI" dirty="0" smtClean="0"/>
              <a:t>Neutron Flux</a:t>
            </a:r>
            <a:endParaRPr lang="sl-SI" dirty="0"/>
          </a:p>
        </p:txBody>
      </p:sp>
      <p:sp>
        <p:nvSpPr>
          <p:cNvPr id="2" name="Content Placeholder 1"/>
          <p:cNvSpPr>
            <a:spLocks noGrp="1"/>
          </p:cNvSpPr>
          <p:nvPr>
            <p:ph idx="1"/>
          </p:nvPr>
        </p:nvSpPr>
        <p:spPr>
          <a:xfrm>
            <a:off x="395536" y="1135285"/>
            <a:ext cx="8229600" cy="5174035"/>
          </a:xfrm>
        </p:spPr>
        <p:txBody>
          <a:bodyPr/>
          <a:lstStyle/>
          <a:p>
            <a:r>
              <a:rPr lang="en-GB" dirty="0" smtClean="0"/>
              <a:t>Flux measured by Au 197(</a:t>
            </a:r>
            <a:r>
              <a:rPr lang="en-GB" dirty="0" err="1" smtClean="0"/>
              <a:t>n,γ</a:t>
            </a:r>
            <a:r>
              <a:rPr lang="en-GB" dirty="0" smtClean="0"/>
              <a:t>)</a:t>
            </a:r>
          </a:p>
          <a:p>
            <a:pPr lvl="1"/>
            <a:r>
              <a:rPr lang="en-GB" dirty="0" smtClean="0"/>
              <a:t>measures (mostly) thermal flux</a:t>
            </a:r>
          </a:p>
          <a:p>
            <a:pPr lvl="1"/>
            <a:r>
              <a:rPr lang="en-GB" dirty="0" smtClean="0"/>
              <a:t>scaled by simulated spectrum to total flux</a:t>
            </a:r>
          </a:p>
          <a:p>
            <a:r>
              <a:rPr lang="en-GB" dirty="0" smtClean="0"/>
              <a:t>Au - measured total flux </a:t>
            </a:r>
            <a:r>
              <a:rPr lang="en-GB" dirty="0" smtClean="0"/>
              <a:t>2.67e12 </a:t>
            </a:r>
            <a:r>
              <a:rPr lang="en-GB" dirty="0" smtClean="0"/>
              <a:t>n</a:t>
            </a:r>
            <a:r>
              <a:rPr lang="en-GB" dirty="0" smtClean="0"/>
              <a:t>/cm</a:t>
            </a:r>
            <a:r>
              <a:rPr lang="en-GB" baseline="30000" dirty="0" smtClean="0"/>
              <a:t>2</a:t>
            </a:r>
            <a:r>
              <a:rPr lang="en-GB" dirty="0" smtClean="0"/>
              <a:t>s</a:t>
            </a:r>
            <a:endParaRPr lang="en-GB" dirty="0" smtClean="0"/>
          </a:p>
          <a:p>
            <a:pPr lvl="1"/>
            <a:r>
              <a:rPr lang="en-GB" dirty="0" smtClean="0"/>
              <a:t>uniformity &lt; 10 % on 10 cm x 10 cm</a:t>
            </a:r>
          </a:p>
          <a:p>
            <a:r>
              <a:rPr lang="en-GB" dirty="0" smtClean="0"/>
              <a:t>PIN - measured NIEL flux </a:t>
            </a:r>
            <a:r>
              <a:rPr lang="en-GB" dirty="0" smtClean="0"/>
              <a:t>3.9e11 </a:t>
            </a:r>
            <a:r>
              <a:rPr lang="en-GB" dirty="0"/>
              <a:t>n</a:t>
            </a:r>
            <a:r>
              <a:rPr lang="en-GB" dirty="0" smtClean="0"/>
              <a:t>/cm</a:t>
            </a:r>
            <a:r>
              <a:rPr lang="en-GB" baseline="30000" dirty="0" smtClean="0"/>
              <a:t>2</a:t>
            </a:r>
            <a:r>
              <a:rPr lang="en-GB" dirty="0" smtClean="0"/>
              <a:t>s </a:t>
            </a:r>
            <a:endParaRPr lang="en-GB" dirty="0" smtClean="0"/>
          </a:p>
          <a:p>
            <a:pPr lvl="1"/>
            <a:r>
              <a:rPr lang="en-GB" dirty="0"/>
              <a:t>NIEL hardness factor for total spectrum </a:t>
            </a:r>
            <a:r>
              <a:rPr lang="en-GB" dirty="0" smtClean="0"/>
              <a:t>0.146</a:t>
            </a:r>
          </a:p>
          <a:p>
            <a:pPr lvl="1"/>
            <a:r>
              <a:rPr lang="en-GB" dirty="0"/>
              <a:t>h</a:t>
            </a:r>
            <a:r>
              <a:rPr lang="en-GB" dirty="0" smtClean="0"/>
              <a:t>ardness factor for </a:t>
            </a:r>
            <a:r>
              <a:rPr lang="en-GB" i="1" dirty="0" smtClean="0"/>
              <a:t>E</a:t>
            </a:r>
            <a:r>
              <a:rPr lang="en-GB" i="1" baseline="-25000" dirty="0" smtClean="0"/>
              <a:t>n</a:t>
            </a:r>
            <a:r>
              <a:rPr lang="en-GB" dirty="0" smtClean="0"/>
              <a:t> &gt; 0.1 MeV: 0.83</a:t>
            </a:r>
          </a:p>
          <a:p>
            <a:r>
              <a:rPr lang="en-GB" dirty="0" smtClean="0"/>
              <a:t>Twice the predicted value !</a:t>
            </a:r>
          </a:p>
          <a:p>
            <a:pPr lvl="1"/>
            <a:endParaRPr lang="en-GB" dirty="0"/>
          </a:p>
          <a:p>
            <a:pPr lvl="1"/>
            <a:endParaRPr lang="en-GB" dirty="0" smtClean="0"/>
          </a:p>
        </p:txBody>
      </p:sp>
      <p:sp>
        <p:nvSpPr>
          <p:cNvPr id="3" name="Slide Number Placeholder 2"/>
          <p:cNvSpPr>
            <a:spLocks noGrp="1"/>
          </p:cNvSpPr>
          <p:nvPr>
            <p:ph type="sldNum" sz="quarter" idx="12"/>
          </p:nvPr>
        </p:nvSpPr>
        <p:spPr/>
        <p:txBody>
          <a:bodyPr/>
          <a:lstStyle/>
          <a:p>
            <a:fld id="{987CBD2A-04D7-4F77-BCFA-23190D59E91D}" type="slidenum">
              <a:rPr lang="en-US" smtClean="0"/>
              <a:pPr/>
              <a:t>22</a:t>
            </a:fld>
            <a:endParaRPr lang="en-US"/>
          </a:p>
        </p:txBody>
      </p:sp>
    </p:spTree>
    <p:extLst>
      <p:ext uri="{BB962C8B-B14F-4D97-AF65-F5344CB8AC3E}">
        <p14:creationId xmlns:p14="http://schemas.microsoft.com/office/powerpoint/2010/main" val="169885944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Gamma Flux</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rcRect l="-6338" r="-6338"/>
          <a:stretch>
            <a:fillRect/>
          </a:stretch>
        </p:blipFill>
        <p:spPr>
          <a:xfrm>
            <a:off x="395536" y="980728"/>
            <a:ext cx="8229600" cy="4525963"/>
          </a:xfrm>
        </p:spPr>
      </p:pic>
      <p:sp>
        <p:nvSpPr>
          <p:cNvPr id="5" name="Rectangle 4"/>
          <p:cNvSpPr/>
          <p:nvPr/>
        </p:nvSpPr>
        <p:spPr>
          <a:xfrm>
            <a:off x="395536" y="5301208"/>
            <a:ext cx="6696744" cy="1292662"/>
          </a:xfrm>
          <a:prstGeom prst="rect">
            <a:avLst/>
          </a:prstGeom>
        </p:spPr>
        <p:txBody>
          <a:bodyPr wrap="square">
            <a:spAutoFit/>
          </a:bodyPr>
          <a:lstStyle/>
          <a:p>
            <a:pPr marL="285750" indent="-285750">
              <a:buFont typeface="Arial"/>
              <a:buChar char="•"/>
            </a:pPr>
            <a:r>
              <a:rPr lang="en-US" sz="2000" dirty="0"/>
              <a:t>M</a:t>
            </a:r>
            <a:r>
              <a:rPr lang="en-US" sz="2000" dirty="0" smtClean="0"/>
              <a:t>easured gamma flux profile</a:t>
            </a:r>
          </a:p>
          <a:p>
            <a:pPr marL="285750" indent="-285750">
              <a:buFont typeface="Arial"/>
              <a:buChar char="•"/>
            </a:pPr>
            <a:r>
              <a:rPr lang="en-US" sz="2000" dirty="0"/>
              <a:t>D</a:t>
            </a:r>
            <a:r>
              <a:rPr lang="en-US" sz="2000" dirty="0" smtClean="0"/>
              <a:t>ose rate several  10 </a:t>
            </a:r>
            <a:r>
              <a:rPr lang="en-US" sz="2000" dirty="0" err="1" smtClean="0"/>
              <a:t>kGy</a:t>
            </a:r>
            <a:r>
              <a:rPr lang="en-US" sz="2000" dirty="0" smtClean="0"/>
              <a:t>/h (very preliminary!!) – </a:t>
            </a:r>
          </a:p>
          <a:p>
            <a:pPr marL="285750" indent="-285750">
              <a:buFont typeface="Arial"/>
              <a:buChar char="•"/>
            </a:pPr>
            <a:r>
              <a:rPr lang="en-US" sz="2000" dirty="0" smtClean="0"/>
              <a:t>Resulting in several </a:t>
            </a:r>
            <a:r>
              <a:rPr lang="en-US" sz="2000" dirty="0" err="1" smtClean="0"/>
              <a:t>kGy</a:t>
            </a:r>
            <a:r>
              <a:rPr lang="en-US" sz="2000" dirty="0" smtClean="0"/>
              <a:t> for 10</a:t>
            </a:r>
            <a:r>
              <a:rPr lang="en-US" sz="2000" baseline="30000" dirty="0" smtClean="0"/>
              <a:t>14</a:t>
            </a:r>
            <a:r>
              <a:rPr lang="en-US" sz="2000" dirty="0" smtClean="0"/>
              <a:t> n</a:t>
            </a:r>
            <a:r>
              <a:rPr lang="en-US" sz="2000" baseline="-25000" dirty="0" smtClean="0"/>
              <a:t>eq</a:t>
            </a:r>
            <a:r>
              <a:rPr lang="en-US" sz="2000" dirty="0" smtClean="0"/>
              <a:t>cm</a:t>
            </a:r>
            <a:r>
              <a:rPr lang="en-US" sz="2000" baseline="30000" dirty="0" smtClean="0"/>
              <a:t>-2</a:t>
            </a:r>
            <a:endParaRPr lang="en-US" dirty="0" smtClean="0"/>
          </a:p>
          <a:p>
            <a:pPr marL="285750" indent="-285750">
              <a:buFont typeface="Arial"/>
              <a:buChar char="•"/>
            </a:pPr>
            <a:endParaRPr lang="en-US" dirty="0"/>
          </a:p>
        </p:txBody>
      </p:sp>
      <p:sp>
        <p:nvSpPr>
          <p:cNvPr id="3" name="Date Placeholder 2"/>
          <p:cNvSpPr>
            <a:spLocks noGrp="1"/>
          </p:cNvSpPr>
          <p:nvPr>
            <p:ph type="dt" sz="half" idx="10"/>
          </p:nvPr>
        </p:nvSpPr>
        <p:spPr/>
        <p:txBody>
          <a:bodyPr/>
          <a:lstStyle/>
          <a:p>
            <a:r>
              <a:rPr lang="en-US" smtClean="0"/>
              <a:t>AIDA2020, Paris, 4/4/2017</a:t>
            </a:r>
            <a:endParaRPr lang="en-US"/>
          </a:p>
        </p:txBody>
      </p:sp>
      <p:sp>
        <p:nvSpPr>
          <p:cNvPr id="6" name="Footer Placeholder 5"/>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23</a:t>
            </a:fld>
            <a:endParaRPr lang="en-US"/>
          </a:p>
        </p:txBody>
      </p:sp>
    </p:spTree>
    <p:extLst>
      <p:ext uri="{BB962C8B-B14F-4D97-AF65-F5344CB8AC3E}">
        <p14:creationId xmlns:p14="http://schemas.microsoft.com/office/powerpoint/2010/main" val="35002817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New irradiation facility at JSI reactor installed and being commissioned</a:t>
            </a:r>
          </a:p>
          <a:p>
            <a:pPr lvl="1"/>
            <a:r>
              <a:rPr lang="en-US" dirty="0" smtClean="0"/>
              <a:t>characterization in progress</a:t>
            </a:r>
          </a:p>
          <a:p>
            <a:pPr lvl="1"/>
            <a:r>
              <a:rPr lang="en-US" dirty="0" smtClean="0"/>
              <a:t>first</a:t>
            </a:r>
            <a:r>
              <a:rPr lang="en-US" dirty="0" smtClean="0"/>
              <a:t> </a:t>
            </a:r>
            <a:r>
              <a:rPr lang="en-US" dirty="0" smtClean="0"/>
              <a:t>measurements indicate 2x predicted flux</a:t>
            </a:r>
          </a:p>
          <a:p>
            <a:pPr lvl="1"/>
            <a:endParaRPr lang="en-US" dirty="0" smtClean="0"/>
          </a:p>
          <a:p>
            <a:r>
              <a:rPr lang="en-US" dirty="0" smtClean="0"/>
              <a:t>Allows irradiation of ~12 x 20 cm samples</a:t>
            </a:r>
          </a:p>
          <a:p>
            <a:pPr lvl="1"/>
            <a:r>
              <a:rPr lang="en-US" dirty="0" smtClean="0"/>
              <a:t>services possible  </a:t>
            </a:r>
          </a:p>
          <a:p>
            <a:r>
              <a:rPr lang="en-US" dirty="0" smtClean="0"/>
              <a:t>10</a:t>
            </a:r>
            <a:r>
              <a:rPr lang="en-US" baseline="30000" dirty="0" smtClean="0"/>
              <a:t>15 </a:t>
            </a:r>
            <a:r>
              <a:rPr lang="en-US" dirty="0" smtClean="0"/>
              <a:t>n</a:t>
            </a:r>
            <a:r>
              <a:rPr lang="en-US" baseline="-25000" dirty="0" smtClean="0"/>
              <a:t>eq</a:t>
            </a:r>
            <a:r>
              <a:rPr lang="en-US" dirty="0" smtClean="0"/>
              <a:t>cm</a:t>
            </a:r>
            <a:r>
              <a:rPr lang="en-US" baseline="30000" dirty="0" smtClean="0"/>
              <a:t>-2  </a:t>
            </a:r>
            <a:r>
              <a:rPr lang="en-US" dirty="0" smtClean="0"/>
              <a:t>in less than one hour</a:t>
            </a:r>
          </a:p>
          <a:p>
            <a:r>
              <a:rPr lang="en-US" dirty="0"/>
              <a:t>R</a:t>
            </a:r>
            <a:r>
              <a:rPr lang="en-US" dirty="0" smtClean="0"/>
              <a:t>eady to receive samples!</a:t>
            </a:r>
          </a:p>
          <a:p>
            <a:pPr marL="0" indent="0">
              <a:buNone/>
            </a:pPr>
            <a:endParaRPr lang="en-US" dirty="0" smtClean="0"/>
          </a:p>
          <a:p>
            <a:endParaRPr lang="en-US" dirty="0"/>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24</a:t>
            </a:fld>
            <a:endParaRPr lang="en-US"/>
          </a:p>
        </p:txBody>
      </p:sp>
    </p:spTree>
    <p:extLst>
      <p:ext uri="{BB962C8B-B14F-4D97-AF65-F5344CB8AC3E}">
        <p14:creationId xmlns:p14="http://schemas.microsoft.com/office/powerpoint/2010/main" val="36053766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endParaRPr lang="en-US" altLang="en-US" smtClean="0"/>
          </a:p>
        </p:txBody>
      </p:sp>
      <p:pic>
        <p:nvPicPr>
          <p:cNvPr id="7171" name="Picture 4"/>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563938" y="2612983"/>
            <a:ext cx="5580061" cy="3719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Content Placeholder 3"/>
          <p:cNvPicPr>
            <a:picLocks noGrp="1" noChangeAspect="1"/>
          </p:cNvPicPr>
          <p:nvPr>
            <p:ph idx="1"/>
          </p:nvPr>
        </p:nvPicPr>
        <p:blipFill>
          <a:blip r:embed="rId3">
            <a:extLst>
              <a:ext uri="{28A0092B-C50C-407E-A947-70E740481C1C}">
                <a14:useLocalDpi xmlns:a14="http://schemas.microsoft.com/office/drawing/2010/main"/>
              </a:ext>
            </a:extLst>
          </a:blip>
          <a:srcRect/>
          <a:stretch>
            <a:fillRect/>
          </a:stretch>
        </p:blipFill>
        <p:spPr>
          <a:xfrm>
            <a:off x="-26988" y="0"/>
            <a:ext cx="4598988" cy="3068638"/>
          </a:xfrm>
        </p:spPr>
      </p:pic>
      <p:pic>
        <p:nvPicPr>
          <p:cNvPr id="7173" name="Picture 5"/>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572000" y="0"/>
            <a:ext cx="4572000" cy="303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0" y="3068638"/>
            <a:ext cx="4351338"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smtClean="0"/>
              <a:t>AIDA2020, Paris, 4/4/2017</a:t>
            </a:r>
            <a:endParaRPr lang="en-US"/>
          </a:p>
        </p:txBody>
      </p:sp>
      <p:sp>
        <p:nvSpPr>
          <p:cNvPr id="3" name="Footer Placeholder 2"/>
          <p:cNvSpPr>
            <a:spLocks noGrp="1"/>
          </p:cNvSpPr>
          <p:nvPr>
            <p:ph type="ftr" sz="quarter" idx="11"/>
          </p:nvPr>
        </p:nvSpPr>
        <p:spPr/>
        <p:txBody>
          <a:bodyPr/>
          <a:lstStyle/>
          <a:p>
            <a:r>
              <a:rPr lang="en-US" smtClean="0"/>
              <a:t>M.Mikuž: JSI Irradiation Channel</a:t>
            </a:r>
            <a:endParaRPr lang="en-US"/>
          </a:p>
        </p:txBody>
      </p:sp>
      <p:sp>
        <p:nvSpPr>
          <p:cNvPr id="5" name="Slide Number Placeholder 4"/>
          <p:cNvSpPr>
            <a:spLocks noGrp="1"/>
          </p:cNvSpPr>
          <p:nvPr>
            <p:ph type="sldNum" sz="quarter" idx="12"/>
          </p:nvPr>
        </p:nvSpPr>
        <p:spPr/>
        <p:txBody>
          <a:bodyPr/>
          <a:lstStyle/>
          <a:p>
            <a:fld id="{987CBD2A-04D7-4F77-BCFA-23190D59E91D}" type="slidenum">
              <a:rPr lang="en-US" smtClean="0"/>
              <a:pPr/>
              <a:t>3</a:t>
            </a:fld>
            <a:endParaRPr lang="en-US"/>
          </a:p>
        </p:txBody>
      </p:sp>
    </p:spTree>
    <p:extLst>
      <p:ext uri="{BB962C8B-B14F-4D97-AF65-F5344CB8AC3E}">
        <p14:creationId xmlns:p14="http://schemas.microsoft.com/office/powerpoint/2010/main" val="36176434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r>
              <a:rPr lang="sl-SI" altLang="en-US"/>
              <a:t>Naris</a:t>
            </a:r>
            <a:endParaRPr lang="en-US" altLang="en-US"/>
          </a:p>
        </p:txBody>
      </p:sp>
      <p:pic>
        <p:nvPicPr>
          <p:cNvPr id="25605" name="Picture 5" descr="side_view_of_the_TRIGA_reactor_gc99_013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323"/>
            <a:ext cx="9180513" cy="6411912"/>
          </a:xfrm>
          <a:prstGeom prst="rect">
            <a:avLst/>
          </a:prstGeom>
          <a:solidFill>
            <a:schemeClr val="bg1"/>
          </a:solidFill>
          <a:ln>
            <a:noFill/>
          </a:ln>
        </p:spPr>
      </p:pic>
      <p:sp>
        <p:nvSpPr>
          <p:cNvPr id="2" name="Date Placeholder 1"/>
          <p:cNvSpPr>
            <a:spLocks noGrp="1"/>
          </p:cNvSpPr>
          <p:nvPr>
            <p:ph type="dt" sz="half" idx="10"/>
          </p:nvPr>
        </p:nvSpPr>
        <p:spPr/>
        <p:txBody>
          <a:bodyPr/>
          <a:lstStyle/>
          <a:p>
            <a:r>
              <a:rPr lang="en-US" smtClean="0"/>
              <a:t>AIDA2020, Paris, 4/4/2017</a:t>
            </a:r>
            <a:endParaRPr lang="en-US"/>
          </a:p>
        </p:txBody>
      </p:sp>
      <p:sp>
        <p:nvSpPr>
          <p:cNvPr id="3" name="Footer Placeholder 2"/>
          <p:cNvSpPr>
            <a:spLocks noGrp="1"/>
          </p:cNvSpPr>
          <p:nvPr>
            <p:ph type="ftr" sz="quarter" idx="11"/>
          </p:nvPr>
        </p:nvSpPr>
        <p:spPr/>
        <p:txBody>
          <a:bodyPr/>
          <a:lstStyle/>
          <a:p>
            <a:r>
              <a:rPr lang="en-US" smtClean="0"/>
              <a:t>M.Mikuž: JSI Irradiation Channel</a:t>
            </a:r>
            <a:endParaRPr lang="en-US"/>
          </a:p>
        </p:txBody>
      </p:sp>
      <p:sp>
        <p:nvSpPr>
          <p:cNvPr id="5" name="Slide Number Placeholder 4"/>
          <p:cNvSpPr>
            <a:spLocks noGrp="1"/>
          </p:cNvSpPr>
          <p:nvPr>
            <p:ph type="sldNum" sz="quarter" idx="12"/>
          </p:nvPr>
        </p:nvSpPr>
        <p:spPr/>
        <p:txBody>
          <a:bodyPr/>
          <a:lstStyle/>
          <a:p>
            <a:fld id="{987CBD2A-04D7-4F77-BCFA-23190D59E91D}" type="slidenum">
              <a:rPr lang="en-US" smtClean="0"/>
              <a:pPr/>
              <a:t>4</a:t>
            </a:fld>
            <a:endParaRPr lang="en-US"/>
          </a:p>
        </p:txBody>
      </p:sp>
    </p:spTree>
    <p:extLst>
      <p:ext uri="{BB962C8B-B14F-4D97-AF65-F5344CB8AC3E}">
        <p14:creationId xmlns:p14="http://schemas.microsoft.com/office/powerpoint/2010/main" val="201609724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sl-SI" altLang="en-US"/>
              <a:t>TLORIS</a:t>
            </a:r>
            <a:endParaRPr lang="en-US" altLang="en-US"/>
          </a:p>
        </p:txBody>
      </p:sp>
      <p:pic>
        <p:nvPicPr>
          <p:cNvPr id="24580" name="Picture 4" descr="top_view_of_the_TRIGA_reactor_06-ga50000-270"/>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7504" y="50160"/>
            <a:ext cx="8784976" cy="6362006"/>
          </a:xfrm>
          <a:prstGeom prst="rect">
            <a:avLst/>
          </a:prstGeom>
          <a:solidFill>
            <a:schemeClr val="bg1"/>
          </a:solidFill>
        </p:spPr>
      </p:pic>
      <p:cxnSp>
        <p:nvCxnSpPr>
          <p:cNvPr id="4" name="Straight Arrow Connector 3"/>
          <p:cNvCxnSpPr>
            <a:stCxn id="8" idx="2"/>
            <a:endCxn id="10" idx="1"/>
          </p:cNvCxnSpPr>
          <p:nvPr/>
        </p:nvCxnSpPr>
        <p:spPr>
          <a:xfrm>
            <a:off x="2170566" y="1082353"/>
            <a:ext cx="2873034" cy="231064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 name="Date Placeholder 2"/>
          <p:cNvSpPr>
            <a:spLocks noGrp="1"/>
          </p:cNvSpPr>
          <p:nvPr>
            <p:ph type="dt" sz="half" idx="10"/>
          </p:nvPr>
        </p:nvSpPr>
        <p:spPr/>
        <p:txBody>
          <a:bodyPr/>
          <a:lstStyle/>
          <a:p>
            <a:r>
              <a:rPr lang="en-US" smtClean="0"/>
              <a:t>AIDA2020, Paris, 4/4/2017</a:t>
            </a:r>
            <a:endParaRPr lang="en-US"/>
          </a:p>
        </p:txBody>
      </p:sp>
      <p:sp>
        <p:nvSpPr>
          <p:cNvPr id="6" name="Footer Placeholder 5"/>
          <p:cNvSpPr>
            <a:spLocks noGrp="1"/>
          </p:cNvSpPr>
          <p:nvPr>
            <p:ph type="ftr" sz="quarter" idx="11"/>
          </p:nvPr>
        </p:nvSpPr>
        <p:spPr/>
        <p:txBody>
          <a:bodyPr/>
          <a:lstStyle/>
          <a:p>
            <a:r>
              <a:rPr lang="en-US" smtClean="0"/>
              <a:t>M.Mikuž: JSI Irradiation Channel</a:t>
            </a:r>
            <a:endParaRPr lang="en-US"/>
          </a:p>
        </p:txBody>
      </p:sp>
      <p:sp>
        <p:nvSpPr>
          <p:cNvPr id="8" name="TextBox 7"/>
          <p:cNvSpPr txBox="1"/>
          <p:nvPr/>
        </p:nvSpPr>
        <p:spPr>
          <a:xfrm>
            <a:off x="611560" y="620688"/>
            <a:ext cx="3118011" cy="461665"/>
          </a:xfrm>
          <a:prstGeom prst="rect">
            <a:avLst/>
          </a:prstGeom>
          <a:noFill/>
        </p:spPr>
        <p:txBody>
          <a:bodyPr wrap="none" rtlCol="0">
            <a:spAutoFit/>
          </a:bodyPr>
          <a:lstStyle/>
          <a:p>
            <a:r>
              <a:rPr lang="sl-SI" sz="2400" b="1" dirty="0" smtClean="0">
                <a:solidFill>
                  <a:schemeClr val="accent2"/>
                </a:solidFill>
              </a:rPr>
              <a:t>New irradiation facility</a:t>
            </a:r>
            <a:endParaRPr lang="sl-SI" sz="2400" b="1" dirty="0">
              <a:solidFill>
                <a:schemeClr val="accent2"/>
              </a:solidFill>
            </a:endParaRPr>
          </a:p>
        </p:txBody>
      </p:sp>
      <p:sp>
        <p:nvSpPr>
          <p:cNvPr id="10" name="Rectangle 9"/>
          <p:cNvSpPr/>
          <p:nvPr/>
        </p:nvSpPr>
        <p:spPr>
          <a:xfrm>
            <a:off x="5043600" y="3212976"/>
            <a:ext cx="72008" cy="360040"/>
          </a:xfrm>
          <a:prstGeom prst="rect">
            <a:avLst/>
          </a:prstGeom>
          <a:solidFill>
            <a:schemeClr val="accent2"/>
          </a:solidFill>
          <a:ln w="3810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2" name="Slide Number Placeholder 1"/>
          <p:cNvSpPr>
            <a:spLocks noGrp="1"/>
          </p:cNvSpPr>
          <p:nvPr>
            <p:ph type="sldNum" sz="quarter" idx="12"/>
          </p:nvPr>
        </p:nvSpPr>
        <p:spPr/>
        <p:txBody>
          <a:bodyPr/>
          <a:lstStyle/>
          <a:p>
            <a:fld id="{987CBD2A-04D7-4F77-BCFA-23190D59E91D}" type="slidenum">
              <a:rPr lang="en-US" smtClean="0"/>
              <a:pPr/>
              <a:t>5</a:t>
            </a:fld>
            <a:endParaRPr lang="en-US"/>
          </a:p>
        </p:txBody>
      </p:sp>
    </p:spTree>
    <p:extLst>
      <p:ext uri="{BB962C8B-B14F-4D97-AF65-F5344CB8AC3E}">
        <p14:creationId xmlns:p14="http://schemas.microsoft.com/office/powerpoint/2010/main" val="3629324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smtClean="0"/>
              <a:t>TRIGA </a:t>
            </a:r>
            <a:r>
              <a:rPr lang="sl-SI" dirty="0"/>
              <a:t>I</a:t>
            </a:r>
            <a:r>
              <a:rPr lang="sl-SI" dirty="0" smtClean="0"/>
              <a:t>rradiation </a:t>
            </a:r>
            <a:r>
              <a:rPr lang="sl-SI" dirty="0"/>
              <a:t>C</a:t>
            </a:r>
            <a:r>
              <a:rPr lang="sl-SI" dirty="0" smtClean="0"/>
              <a:t>hannels</a:t>
            </a:r>
            <a:endParaRPr lang="en-US" dirty="0"/>
          </a:p>
        </p:txBody>
      </p:sp>
      <p:pic>
        <p:nvPicPr>
          <p:cNvPr id="5" name="Content Placeholder 4"/>
          <p:cNvPicPr>
            <a:picLocks noGrp="1" noChangeAspect="1"/>
          </p:cNvPicPr>
          <p:nvPr>
            <p:ph idx="1"/>
          </p:nvPr>
        </p:nvPicPr>
        <p:blipFill>
          <a:blip r:embed="rId2"/>
          <a:stretch>
            <a:fillRect/>
          </a:stretch>
        </p:blipFill>
        <p:spPr>
          <a:xfrm>
            <a:off x="2051720" y="1628800"/>
            <a:ext cx="5102461" cy="4536504"/>
          </a:xfrm>
          <a:prstGeom prst="rect">
            <a:avLst/>
          </a:prstGeom>
        </p:spPr>
      </p:pic>
      <p:sp>
        <p:nvSpPr>
          <p:cNvPr id="4" name="Footer Placeholder 3"/>
          <p:cNvSpPr>
            <a:spLocks noGrp="1"/>
          </p:cNvSpPr>
          <p:nvPr>
            <p:ph type="ftr" sz="quarter" idx="10"/>
          </p:nvPr>
        </p:nvSpPr>
        <p:spPr/>
        <p:txBody>
          <a:bodyPr/>
          <a:lstStyle/>
          <a:p>
            <a:pPr>
              <a:defRPr/>
            </a:pPr>
            <a:r>
              <a:rPr lang="sl-SI" smtClean="0"/>
              <a:t>M.Mikuž: JSI Irradiation Channel</a:t>
            </a:r>
            <a:endParaRPr lang="en-US"/>
          </a:p>
        </p:txBody>
      </p:sp>
      <p:sp>
        <p:nvSpPr>
          <p:cNvPr id="3" name="Date Placeholder 2"/>
          <p:cNvSpPr>
            <a:spLocks noGrp="1"/>
          </p:cNvSpPr>
          <p:nvPr>
            <p:ph type="dt" sz="half" idx="10"/>
          </p:nvPr>
        </p:nvSpPr>
        <p:spPr/>
        <p:txBody>
          <a:bodyPr/>
          <a:lstStyle/>
          <a:p>
            <a:r>
              <a:rPr lang="en-US" smtClean="0"/>
              <a:t>AIDA2020, Paris, 4/4/2017</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6</a:t>
            </a:fld>
            <a:endParaRPr lang="en-US"/>
          </a:p>
        </p:txBody>
      </p:sp>
    </p:spTree>
    <p:extLst>
      <p:ext uri="{BB962C8B-B14F-4D97-AF65-F5344CB8AC3E}">
        <p14:creationId xmlns:p14="http://schemas.microsoft.com/office/powerpoint/2010/main" val="29173590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err="1" smtClean="0"/>
              <a:t>Goal</a:t>
            </a:r>
            <a:endParaRPr lang="sl-SI" dirty="0"/>
          </a:p>
        </p:txBody>
      </p:sp>
      <p:sp>
        <p:nvSpPr>
          <p:cNvPr id="3" name="Content Placeholder 2"/>
          <p:cNvSpPr>
            <a:spLocks noGrp="1"/>
          </p:cNvSpPr>
          <p:nvPr>
            <p:ph idx="1"/>
          </p:nvPr>
        </p:nvSpPr>
        <p:spPr/>
        <p:txBody>
          <a:bodyPr/>
          <a:lstStyle/>
          <a:p>
            <a:endParaRPr lang="en-GB" dirty="0" smtClean="0"/>
          </a:p>
          <a:p>
            <a:pPr marL="0" indent="0">
              <a:buNone/>
            </a:pPr>
            <a:endParaRPr lang="en-GB" dirty="0" smtClean="0"/>
          </a:p>
          <a:p>
            <a:r>
              <a:rPr lang="en-GB" dirty="0" smtClean="0"/>
              <a:t>Develop and install a large sample irradiation (2R &lt; 15 cm) facility in the tangential channel of the JSI TRIGA reactor</a:t>
            </a:r>
          </a:p>
          <a:p>
            <a:endParaRPr lang="en-GB" dirty="0"/>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sp>
        <p:nvSpPr>
          <p:cNvPr id="7" name="Slide Number Placeholder 6"/>
          <p:cNvSpPr>
            <a:spLocks noGrp="1"/>
          </p:cNvSpPr>
          <p:nvPr>
            <p:ph type="sldNum" sz="quarter" idx="12"/>
          </p:nvPr>
        </p:nvSpPr>
        <p:spPr/>
        <p:txBody>
          <a:bodyPr/>
          <a:lstStyle/>
          <a:p>
            <a:fld id="{987CBD2A-04D7-4F77-BCFA-23190D59E91D}" type="slidenum">
              <a:rPr lang="en-US" smtClean="0"/>
              <a:pPr/>
              <a:t>7</a:t>
            </a:fld>
            <a:endParaRPr lang="en-US"/>
          </a:p>
        </p:txBody>
      </p:sp>
    </p:spTree>
    <p:extLst>
      <p:ext uri="{BB962C8B-B14F-4D97-AF65-F5344CB8AC3E}">
        <p14:creationId xmlns:p14="http://schemas.microsoft.com/office/powerpoint/2010/main" val="316483479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 15.9 in M18</a:t>
            </a:r>
            <a:endParaRPr lang="en-US" dirty="0"/>
          </a:p>
        </p:txBody>
      </p:sp>
      <p:sp>
        <p:nvSpPr>
          <p:cNvPr id="3" name="Content Placeholder 2"/>
          <p:cNvSpPr>
            <a:spLocks noGrp="1"/>
          </p:cNvSpPr>
          <p:nvPr>
            <p:ph idx="1"/>
          </p:nvPr>
        </p:nvSpPr>
        <p:spPr>
          <a:xfrm>
            <a:off x="395536" y="1700808"/>
            <a:ext cx="8229600" cy="4525963"/>
          </a:xfrm>
        </p:spPr>
        <p:txBody>
          <a:bodyPr>
            <a:normAutofit fontScale="47500" lnSpcReduction="20000"/>
          </a:bodyPr>
          <a:lstStyle/>
          <a:p>
            <a:pPr marL="0" indent="0">
              <a:buNone/>
            </a:pPr>
            <a:r>
              <a:rPr lang="en-US" sz="9600" dirty="0" smtClean="0"/>
              <a:t>Transport </a:t>
            </a:r>
            <a:r>
              <a:rPr lang="en-US" sz="9600" dirty="0"/>
              <a:t>system for neutron </a:t>
            </a:r>
            <a:r>
              <a:rPr lang="en-US" sz="9600" dirty="0" smtClean="0"/>
              <a:t>irradiation </a:t>
            </a:r>
            <a:r>
              <a:rPr lang="en-US" sz="9600" dirty="0"/>
              <a:t>of large </a:t>
            </a:r>
            <a:r>
              <a:rPr lang="en-US" sz="9600" dirty="0" smtClean="0"/>
              <a:t>objects at JSI: </a:t>
            </a:r>
          </a:p>
          <a:p>
            <a:r>
              <a:rPr lang="en-GB" sz="5900" i="1" dirty="0"/>
              <a:t>In the framework of the AIDA-2020 project, Work Package 15 - Upgrade of beam and irradiation test infrastructure, a new irradiation device / transport system which will enable the irradiation of larger samples, up to 12 cm in diameter, has been installed in the Tangential Channel of the JSI TRIGA reactor in Ljubljana, Slovenia. This report documents the design and installation of the irradiation device / transport system</a:t>
            </a:r>
            <a:r>
              <a:rPr lang="en-GB" sz="3400" i="1" dirty="0" smtClean="0"/>
              <a:t>.</a:t>
            </a:r>
            <a:endParaRPr lang="en-GB" sz="3400" dirty="0"/>
          </a:p>
        </p:txBody>
      </p:sp>
      <p:sp>
        <p:nvSpPr>
          <p:cNvPr id="4" name="Date Placeholder 3"/>
          <p:cNvSpPr>
            <a:spLocks noGrp="1"/>
          </p:cNvSpPr>
          <p:nvPr>
            <p:ph type="dt" sz="half" idx="10"/>
          </p:nvPr>
        </p:nvSpPr>
        <p:spPr/>
        <p:txBody>
          <a:bodyPr/>
          <a:lstStyle/>
          <a:p>
            <a:r>
              <a:rPr lang="en-US" smtClean="0"/>
              <a:t>AIDA2020, Paris, 4/4/2017</a:t>
            </a:r>
            <a:endParaRPr lang="en-US"/>
          </a:p>
        </p:txBody>
      </p:sp>
      <p:sp>
        <p:nvSpPr>
          <p:cNvPr id="5" name="Footer Placeholder 4"/>
          <p:cNvSpPr>
            <a:spLocks noGrp="1"/>
          </p:cNvSpPr>
          <p:nvPr>
            <p:ph type="ftr" sz="quarter" idx="11"/>
          </p:nvPr>
        </p:nvSpPr>
        <p:spPr/>
        <p:txBody>
          <a:bodyPr/>
          <a:lstStyle/>
          <a:p>
            <a:r>
              <a:rPr lang="en-US" smtClean="0"/>
              <a:t>M.Mikuž: JSI Irradiation Channel</a:t>
            </a:r>
            <a:endParaRPr lang="en-US"/>
          </a:p>
        </p:txBody>
      </p:sp>
      <p:pic>
        <p:nvPicPr>
          <p:cNvPr id="7" name="Picture 6"/>
          <p:cNvPicPr>
            <a:picLocks noChangeAspect="1"/>
          </p:cNvPicPr>
          <p:nvPr/>
        </p:nvPicPr>
        <p:blipFill>
          <a:blip r:embed="rId2"/>
          <a:stretch>
            <a:fillRect/>
          </a:stretch>
        </p:blipFill>
        <p:spPr>
          <a:xfrm>
            <a:off x="-16789" y="1052736"/>
            <a:ext cx="9144000" cy="537882"/>
          </a:xfrm>
          <a:prstGeom prst="rect">
            <a:avLst/>
          </a:prstGeom>
        </p:spPr>
      </p:pic>
      <p:sp>
        <p:nvSpPr>
          <p:cNvPr id="8" name="Slide Number Placeholder 7"/>
          <p:cNvSpPr>
            <a:spLocks noGrp="1"/>
          </p:cNvSpPr>
          <p:nvPr>
            <p:ph type="sldNum" sz="quarter" idx="12"/>
          </p:nvPr>
        </p:nvSpPr>
        <p:spPr/>
        <p:txBody>
          <a:bodyPr/>
          <a:lstStyle/>
          <a:p>
            <a:fld id="{987CBD2A-04D7-4F77-BCFA-23190D59E91D}" type="slidenum">
              <a:rPr lang="en-US" smtClean="0"/>
              <a:pPr/>
              <a:t>8</a:t>
            </a:fld>
            <a:endParaRPr lang="en-US"/>
          </a:p>
        </p:txBody>
      </p:sp>
    </p:spTree>
    <p:extLst>
      <p:ext uri="{BB962C8B-B14F-4D97-AF65-F5344CB8AC3E}">
        <p14:creationId xmlns:p14="http://schemas.microsoft.com/office/powerpoint/2010/main" val="10009425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457199" y="6356350"/>
            <a:ext cx="2462595" cy="365125"/>
          </a:xfrm>
        </p:spPr>
        <p:txBody>
          <a:bodyPr/>
          <a:lstStyle/>
          <a:p>
            <a:r>
              <a:rPr lang="en-US" smtClean="0"/>
              <a:t>AIDA2020, Paris, 4/4/2017</a:t>
            </a:r>
            <a:endParaRPr lang="en-US" dirty="0"/>
          </a:p>
        </p:txBody>
      </p:sp>
      <p:sp>
        <p:nvSpPr>
          <p:cNvPr id="4" name="Footer Placeholder 3"/>
          <p:cNvSpPr>
            <a:spLocks noGrp="1"/>
          </p:cNvSpPr>
          <p:nvPr>
            <p:ph type="ftr" sz="quarter" idx="11"/>
          </p:nvPr>
        </p:nvSpPr>
        <p:spPr/>
        <p:txBody>
          <a:bodyPr/>
          <a:lstStyle/>
          <a:p>
            <a:r>
              <a:rPr lang="en-US" smtClean="0"/>
              <a:t>M.Mikuž: JSI Irradiation Channel</a:t>
            </a:r>
            <a:endParaRPr lang="en-US"/>
          </a:p>
        </p:txBody>
      </p:sp>
      <p:pic>
        <p:nvPicPr>
          <p:cNvPr id="7" name="Picture 6"/>
          <p:cNvPicPr/>
          <p:nvPr/>
        </p:nvPicPr>
        <p:blipFill>
          <a:blip r:embed="rId2" cstate="print">
            <a:extLst>
              <a:ext uri="{28A0092B-C50C-407E-A947-70E740481C1C}">
                <a14:useLocalDpi xmlns:a14="http://schemas.microsoft.com/office/drawing/2010/main"/>
              </a:ext>
            </a:extLst>
          </a:blip>
          <a:stretch>
            <a:fillRect/>
          </a:stretch>
        </p:blipFill>
        <p:spPr>
          <a:xfrm>
            <a:off x="1763688" y="1196752"/>
            <a:ext cx="5387619" cy="5254571"/>
          </a:xfrm>
          <a:prstGeom prst="rect">
            <a:avLst/>
          </a:prstGeom>
        </p:spPr>
      </p:pic>
      <p:sp>
        <p:nvSpPr>
          <p:cNvPr id="8" name="Title 1"/>
          <p:cNvSpPr>
            <a:spLocks noGrp="1"/>
          </p:cNvSpPr>
          <p:nvPr>
            <p:ph type="title"/>
          </p:nvPr>
        </p:nvSpPr>
        <p:spPr>
          <a:xfrm>
            <a:off x="395536" y="0"/>
            <a:ext cx="8229600" cy="908720"/>
          </a:xfrm>
        </p:spPr>
        <p:txBody>
          <a:bodyPr/>
          <a:lstStyle/>
          <a:p>
            <a:r>
              <a:rPr lang="sl-SI" dirty="0" smtClean="0"/>
              <a:t>3-d Modelling</a:t>
            </a:r>
            <a:endParaRPr lang="sl-SI" dirty="0"/>
          </a:p>
        </p:txBody>
      </p:sp>
      <p:sp>
        <p:nvSpPr>
          <p:cNvPr id="2" name="Slide Number Placeholder 1"/>
          <p:cNvSpPr>
            <a:spLocks noGrp="1"/>
          </p:cNvSpPr>
          <p:nvPr>
            <p:ph type="sldNum" sz="quarter" idx="12"/>
          </p:nvPr>
        </p:nvSpPr>
        <p:spPr/>
        <p:txBody>
          <a:bodyPr/>
          <a:lstStyle/>
          <a:p>
            <a:fld id="{987CBD2A-04D7-4F77-BCFA-23190D59E91D}" type="slidenum">
              <a:rPr lang="en-US" smtClean="0"/>
              <a:pPr/>
              <a:t>9</a:t>
            </a:fld>
            <a:endParaRPr lang="en-US"/>
          </a:p>
        </p:txBody>
      </p:sp>
    </p:spTree>
    <p:extLst>
      <p:ext uri="{BB962C8B-B14F-4D97-AF65-F5344CB8AC3E}">
        <p14:creationId xmlns:p14="http://schemas.microsoft.com/office/powerpoint/2010/main" val="321335071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21368</TotalTime>
  <Words>951</Words>
  <Application>Microsoft Macintosh PowerPoint</Application>
  <PresentationFormat>On-screen Show (4:3)</PresentationFormat>
  <Paragraphs>168</Paragraphs>
  <Slides>24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Office Theme</vt:lpstr>
      <vt:lpstr>Graph</vt:lpstr>
      <vt:lpstr> Transport System for  Large objects at  Ljubljana JSI TRIGA Reactor (part of WP15.5) </vt:lpstr>
      <vt:lpstr>TRIGA Mark II Reactor</vt:lpstr>
      <vt:lpstr>PowerPoint Presentation</vt:lpstr>
      <vt:lpstr>Naris</vt:lpstr>
      <vt:lpstr>TLORIS</vt:lpstr>
      <vt:lpstr>TRIGA Irradiation Channels</vt:lpstr>
      <vt:lpstr>Goal</vt:lpstr>
      <vt:lpstr>Deliverable 15.9 in M18</vt:lpstr>
      <vt:lpstr>3-d Modelling</vt:lpstr>
      <vt:lpstr>Chronology</vt:lpstr>
      <vt:lpstr>Detailed View</vt:lpstr>
      <vt:lpstr>Insertion Tube</vt:lpstr>
      <vt:lpstr>Sample Support Structure</vt:lpstr>
      <vt:lpstr>Shielding Plug</vt:lpstr>
      <vt:lpstr>Plug Insertion</vt:lpstr>
      <vt:lpstr>Channel Closed</vt:lpstr>
      <vt:lpstr>Channel Characteristics</vt:lpstr>
      <vt:lpstr>Neutron Spectra</vt:lpstr>
      <vt:lpstr>Predicted Fluxes</vt:lpstr>
      <vt:lpstr>Flux Along Channel</vt:lpstr>
      <vt:lpstr>Neutron Flux Measurement</vt:lpstr>
      <vt:lpstr>Neutron Flux</vt:lpstr>
      <vt:lpstr>Gamma Flux</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WP7 Access to European irradiation facilities</dc:title>
  <dc:creator>mm</dc:creator>
  <cp:lastModifiedBy>Marko Mikuz</cp:lastModifiedBy>
  <cp:revision>123</cp:revision>
  <dcterms:created xsi:type="dcterms:W3CDTF">2009-09-29T13:02:27Z</dcterms:created>
  <dcterms:modified xsi:type="dcterms:W3CDTF">2017-04-04T12:20:49Z</dcterms:modified>
</cp:coreProperties>
</file>