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36"/>
  </p:notesMasterIdLst>
  <p:sldIdLst>
    <p:sldId id="272" r:id="rId2"/>
    <p:sldId id="337" r:id="rId3"/>
    <p:sldId id="293" r:id="rId4"/>
    <p:sldId id="339" r:id="rId5"/>
    <p:sldId id="273" r:id="rId6"/>
    <p:sldId id="274" r:id="rId7"/>
    <p:sldId id="340" r:id="rId8"/>
    <p:sldId id="314" r:id="rId9"/>
    <p:sldId id="286" r:id="rId10"/>
    <p:sldId id="312" r:id="rId11"/>
    <p:sldId id="311" r:id="rId12"/>
    <p:sldId id="313" r:id="rId13"/>
    <p:sldId id="285" r:id="rId14"/>
    <p:sldId id="341" r:id="rId15"/>
    <p:sldId id="287" r:id="rId16"/>
    <p:sldId id="324" r:id="rId17"/>
    <p:sldId id="325" r:id="rId18"/>
    <p:sldId id="326" r:id="rId19"/>
    <p:sldId id="327" r:id="rId20"/>
    <p:sldId id="328" r:id="rId21"/>
    <p:sldId id="342" r:id="rId22"/>
    <p:sldId id="297" r:id="rId23"/>
    <p:sldId id="335" r:id="rId24"/>
    <p:sldId id="330" r:id="rId25"/>
    <p:sldId id="271" r:id="rId26"/>
    <p:sldId id="315" r:id="rId27"/>
    <p:sldId id="316" r:id="rId28"/>
    <p:sldId id="317" r:id="rId29"/>
    <p:sldId id="318" r:id="rId30"/>
    <p:sldId id="319" r:id="rId31"/>
    <p:sldId id="320" r:id="rId32"/>
    <p:sldId id="321" r:id="rId33"/>
    <p:sldId id="322" r:id="rId34"/>
    <p:sldId id="323" r:id="rId3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EEC0"/>
    <a:srgbClr val="F1E2C7"/>
    <a:srgbClr val="9291BD"/>
    <a:srgbClr val="D3CAEE"/>
    <a:srgbClr val="FFFFCC"/>
    <a:srgbClr val="FFCCFF"/>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97" autoAdjust="0"/>
    <p:restoredTop sz="90447" autoAdjust="0"/>
  </p:normalViewPr>
  <p:slideViewPr>
    <p:cSldViewPr snapToGrid="0" snapToObjects="1">
      <p:cViewPr varScale="1">
        <p:scale>
          <a:sx n="80" d="100"/>
          <a:sy n="80" d="100"/>
        </p:scale>
        <p:origin x="1694"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C42960F-C520-4A85-A3E3-5B41B366282D}" type="doc">
      <dgm:prSet loTypeId="urn:microsoft.com/office/officeart/2005/8/layout/radial1" loCatId="cycle" qsTypeId="urn:microsoft.com/office/officeart/2005/8/quickstyle/simple3" qsCatId="simple" csTypeId="urn:microsoft.com/office/officeart/2005/8/colors/accent1_2" csCatId="accent1" phldr="1"/>
      <dgm:spPr/>
      <dgm:t>
        <a:bodyPr/>
        <a:lstStyle/>
        <a:p>
          <a:endParaRPr lang="en-GB"/>
        </a:p>
      </dgm:t>
    </dgm:pt>
    <dgm:pt modelId="{40C1C922-270F-4447-B81C-81B13447317D}">
      <dgm:prSet phldrT="[Text]">
        <dgm:style>
          <a:lnRef idx="2">
            <a:schemeClr val="dk1"/>
          </a:lnRef>
          <a:fillRef idx="1">
            <a:schemeClr val="lt1"/>
          </a:fillRef>
          <a:effectRef idx="0">
            <a:schemeClr val="dk1"/>
          </a:effectRef>
          <a:fontRef idx="minor">
            <a:schemeClr val="dk1"/>
          </a:fontRef>
        </dgm:style>
      </dgm:prSet>
      <dgm:spPr/>
      <dgm:t>
        <a:bodyPr/>
        <a:lstStyle/>
        <a:p>
          <a:r>
            <a:rPr lang="en-GB" b="1" dirty="0" smtClean="0"/>
            <a:t>SAMPLES MANAGER</a:t>
          </a:r>
          <a:endParaRPr lang="en-GB" b="1" dirty="0"/>
        </a:p>
      </dgm:t>
    </dgm:pt>
    <dgm:pt modelId="{20A76131-3DD7-4AB0-97F2-59A2EB5C000D}" type="parTrans" cxnId="{1A4919FE-BC6A-4B37-9DC7-9AB0ADCBBB40}">
      <dgm:prSet/>
      <dgm:spPr/>
      <dgm:t>
        <a:bodyPr/>
        <a:lstStyle/>
        <a:p>
          <a:endParaRPr lang="en-GB"/>
        </a:p>
      </dgm:t>
    </dgm:pt>
    <dgm:pt modelId="{E6F3E8A6-F993-4765-9B4B-7707792DB21B}" type="sibTrans" cxnId="{1A4919FE-BC6A-4B37-9DC7-9AB0ADCBBB40}">
      <dgm:prSet/>
      <dgm:spPr/>
      <dgm:t>
        <a:bodyPr/>
        <a:lstStyle/>
        <a:p>
          <a:endParaRPr lang="en-GB"/>
        </a:p>
      </dgm:t>
    </dgm:pt>
    <dgm:pt modelId="{A6371F69-DE66-4CB8-95C0-00D7C50D88AB}">
      <dgm:prSet phldrT="[Text]"/>
      <dgm:spPr>
        <a:solidFill>
          <a:srgbClr val="92D050"/>
        </a:solidFill>
        <a:ln>
          <a:solidFill>
            <a:schemeClr val="bg1"/>
          </a:solidFill>
        </a:ln>
      </dgm:spPr>
      <dgm:t>
        <a:bodyPr/>
        <a:lstStyle/>
        <a:p>
          <a:endParaRPr lang="en-GB" b="1" dirty="0" smtClean="0">
            <a:latin typeface="Calibri" panose="020F0502020204030204" pitchFamily="34" charset="0"/>
          </a:endParaRPr>
        </a:p>
      </dgm:t>
    </dgm:pt>
    <dgm:pt modelId="{842DF018-8620-4987-823A-07740883B0F9}" type="parTrans" cxnId="{11E9B296-E574-4DEA-8DF5-119BD66D7704}">
      <dgm:prSet>
        <dgm:style>
          <a:lnRef idx="1">
            <a:schemeClr val="dk1"/>
          </a:lnRef>
          <a:fillRef idx="0">
            <a:schemeClr val="dk1"/>
          </a:fillRef>
          <a:effectRef idx="0">
            <a:schemeClr val="dk1"/>
          </a:effectRef>
          <a:fontRef idx="minor">
            <a:schemeClr val="tx1"/>
          </a:fontRef>
        </dgm:style>
      </dgm:prSet>
      <dgm:spPr>
        <a:ln w="28575">
          <a:headEnd type="triangle"/>
        </a:ln>
      </dgm:spPr>
      <dgm:t>
        <a:bodyPr/>
        <a:lstStyle/>
        <a:p>
          <a:endParaRPr lang="en-GB"/>
        </a:p>
      </dgm:t>
    </dgm:pt>
    <dgm:pt modelId="{EF3EC6A0-26AE-452E-9679-73EF467310B9}" type="sibTrans" cxnId="{11E9B296-E574-4DEA-8DF5-119BD66D7704}">
      <dgm:prSet/>
      <dgm:spPr/>
      <dgm:t>
        <a:bodyPr/>
        <a:lstStyle/>
        <a:p>
          <a:endParaRPr lang="en-GB"/>
        </a:p>
      </dgm:t>
    </dgm:pt>
    <dgm:pt modelId="{FCC466D4-8E1E-4587-ABA1-8D0DDA63F867}">
      <dgm:prSet phldrT="[Text]" custT="1"/>
      <dgm:spPr>
        <a:solidFill>
          <a:schemeClr val="accent1"/>
        </a:solidFill>
        <a:ln>
          <a:solidFill>
            <a:schemeClr val="bg1"/>
          </a:solidFill>
        </a:ln>
      </dgm:spPr>
      <dgm:t>
        <a:bodyPr lIns="0" tIns="0" rIns="0" bIns="0"/>
        <a:lstStyle/>
        <a:p>
          <a:endParaRPr lang="en-GB" sz="1200" b="1" dirty="0">
            <a:latin typeface="Calibri" panose="020F0502020204030204" pitchFamily="34" charset="0"/>
          </a:endParaRPr>
        </a:p>
      </dgm:t>
    </dgm:pt>
    <dgm:pt modelId="{E00568A7-FB5C-44F3-A964-BFE1558AE5D4}" type="parTrans" cxnId="{8D3F862A-0EFD-4679-AF54-10563EC933A1}">
      <dgm:prSet>
        <dgm:style>
          <a:lnRef idx="1">
            <a:schemeClr val="dk1"/>
          </a:lnRef>
          <a:fillRef idx="0">
            <a:schemeClr val="dk1"/>
          </a:fillRef>
          <a:effectRef idx="0">
            <a:schemeClr val="dk1"/>
          </a:effectRef>
          <a:fontRef idx="minor">
            <a:schemeClr val="tx1"/>
          </a:fontRef>
        </dgm:style>
      </dgm:prSet>
      <dgm:spPr>
        <a:ln w="28575">
          <a:solidFill>
            <a:schemeClr val="accent1"/>
          </a:solidFill>
          <a:headEnd type="triangle"/>
          <a:tailEnd type="triangle"/>
        </a:ln>
      </dgm:spPr>
      <dgm:t>
        <a:bodyPr/>
        <a:lstStyle/>
        <a:p>
          <a:endParaRPr lang="en-GB"/>
        </a:p>
      </dgm:t>
    </dgm:pt>
    <dgm:pt modelId="{8854F8A0-13EE-4C78-B9FC-F4F23A6491A7}" type="sibTrans" cxnId="{8D3F862A-0EFD-4679-AF54-10563EC933A1}">
      <dgm:prSet/>
      <dgm:spPr/>
      <dgm:t>
        <a:bodyPr/>
        <a:lstStyle/>
        <a:p>
          <a:endParaRPr lang="en-GB"/>
        </a:p>
      </dgm:t>
    </dgm:pt>
    <dgm:pt modelId="{DEE8B2A7-9654-4929-B21F-B14ED083ABF2}">
      <dgm:prSet phldrT="[Text]"/>
      <dgm:spPr>
        <a:solidFill>
          <a:schemeClr val="accent1"/>
        </a:solidFill>
        <a:ln>
          <a:solidFill>
            <a:schemeClr val="bg1"/>
          </a:solidFill>
        </a:ln>
      </dgm:spPr>
      <dgm:t>
        <a:bodyPr/>
        <a:lstStyle/>
        <a:p>
          <a:endParaRPr lang="en-GB" b="1" dirty="0">
            <a:latin typeface="Calibri" panose="020F0502020204030204" pitchFamily="34" charset="0"/>
          </a:endParaRPr>
        </a:p>
      </dgm:t>
    </dgm:pt>
    <dgm:pt modelId="{09951ADB-6C66-48E9-8622-5731D1F0FDE7}" type="parTrans" cxnId="{DD4CA8FC-0C42-4490-8E9E-CD75D1461862}">
      <dgm:prSet>
        <dgm:style>
          <a:lnRef idx="1">
            <a:schemeClr val="dk1"/>
          </a:lnRef>
          <a:fillRef idx="0">
            <a:schemeClr val="dk1"/>
          </a:fillRef>
          <a:effectRef idx="0">
            <a:schemeClr val="dk1"/>
          </a:effectRef>
          <a:fontRef idx="minor">
            <a:schemeClr val="tx1"/>
          </a:fontRef>
        </dgm:style>
      </dgm:prSet>
      <dgm:spPr>
        <a:ln w="28575">
          <a:solidFill>
            <a:schemeClr val="accent1"/>
          </a:solidFill>
          <a:headEnd type="triangle"/>
          <a:tailEnd type="triangle"/>
        </a:ln>
      </dgm:spPr>
      <dgm:t>
        <a:bodyPr/>
        <a:lstStyle/>
        <a:p>
          <a:endParaRPr lang="en-GB"/>
        </a:p>
      </dgm:t>
    </dgm:pt>
    <dgm:pt modelId="{D4AEDF65-257A-4727-A400-DA07728D7443}" type="sibTrans" cxnId="{DD4CA8FC-0C42-4490-8E9E-CD75D1461862}">
      <dgm:prSet/>
      <dgm:spPr/>
      <dgm:t>
        <a:bodyPr/>
        <a:lstStyle/>
        <a:p>
          <a:endParaRPr lang="en-GB"/>
        </a:p>
      </dgm:t>
    </dgm:pt>
    <dgm:pt modelId="{2832BD07-3A72-403B-BFD5-A1F50F2C9625}">
      <dgm:prSet phldrT="[Text]" custT="1"/>
      <dgm:spPr>
        <a:solidFill>
          <a:srgbClr val="92D050"/>
        </a:solidFill>
        <a:ln>
          <a:solidFill>
            <a:schemeClr val="bg1"/>
          </a:solidFill>
        </a:ln>
      </dgm:spPr>
      <dgm:t>
        <a:bodyPr/>
        <a:lstStyle/>
        <a:p>
          <a:endParaRPr lang="en-GB" sz="1050" b="1" dirty="0">
            <a:latin typeface="Calibri" panose="020F0502020204030204" pitchFamily="34" charset="0"/>
          </a:endParaRPr>
        </a:p>
      </dgm:t>
    </dgm:pt>
    <dgm:pt modelId="{5F52B7F5-E3AB-4F41-BBA8-AC14BB4A1AA2}" type="sibTrans" cxnId="{022336D2-65AD-450F-8505-E407BC1830C1}">
      <dgm:prSet/>
      <dgm:spPr/>
      <dgm:t>
        <a:bodyPr/>
        <a:lstStyle/>
        <a:p>
          <a:endParaRPr lang="en-GB"/>
        </a:p>
      </dgm:t>
    </dgm:pt>
    <dgm:pt modelId="{5F3BA73A-6052-475B-BE7B-EAA6E25E3434}" type="parTrans" cxnId="{022336D2-65AD-450F-8505-E407BC1830C1}">
      <dgm:prSet>
        <dgm:style>
          <a:lnRef idx="1">
            <a:schemeClr val="dk1"/>
          </a:lnRef>
          <a:fillRef idx="0">
            <a:schemeClr val="dk1"/>
          </a:fillRef>
          <a:effectRef idx="0">
            <a:schemeClr val="dk1"/>
          </a:effectRef>
          <a:fontRef idx="minor">
            <a:schemeClr val="tx1"/>
          </a:fontRef>
        </dgm:style>
      </dgm:prSet>
      <dgm:spPr>
        <a:ln w="28575">
          <a:headEnd type="triangle"/>
        </a:ln>
      </dgm:spPr>
      <dgm:t>
        <a:bodyPr/>
        <a:lstStyle/>
        <a:p>
          <a:endParaRPr lang="en-GB"/>
        </a:p>
      </dgm:t>
    </dgm:pt>
    <dgm:pt modelId="{0ADA9E1D-2929-4DAB-A30C-AC03CE1B0E2C}">
      <dgm:prSet phldrT="[Text]" custScaleX="80963" custScaleY="80963" custRadScaleRad="108880" custRadScaleInc="-153639"/>
      <dgm:spPr/>
      <dgm:t>
        <a:bodyPr/>
        <a:lstStyle/>
        <a:p>
          <a:endParaRPr lang="en-GB"/>
        </a:p>
      </dgm:t>
    </dgm:pt>
    <dgm:pt modelId="{3E13B6E2-F6AE-4FE5-AB09-84A950AF0103}" type="parTrans" cxnId="{3DA8BC87-9A88-46CE-B982-ECB5316BED5B}">
      <dgm:prSet/>
      <dgm:spPr/>
      <dgm:t>
        <a:bodyPr/>
        <a:lstStyle/>
        <a:p>
          <a:endParaRPr lang="en-GB"/>
        </a:p>
      </dgm:t>
    </dgm:pt>
    <dgm:pt modelId="{6D7297A0-EE43-4467-8CDE-3E20299741FA}" type="sibTrans" cxnId="{3DA8BC87-9A88-46CE-B982-ECB5316BED5B}">
      <dgm:prSet/>
      <dgm:spPr/>
      <dgm:t>
        <a:bodyPr/>
        <a:lstStyle/>
        <a:p>
          <a:endParaRPr lang="en-GB"/>
        </a:p>
      </dgm:t>
    </dgm:pt>
    <dgm:pt modelId="{427DFE47-58D1-4228-B215-64BE78C92BF7}">
      <dgm:prSet phldrT="[Text]"/>
      <dgm:spPr>
        <a:solidFill>
          <a:schemeClr val="accent1"/>
        </a:solidFill>
        <a:ln>
          <a:solidFill>
            <a:schemeClr val="bg1"/>
          </a:solidFill>
        </a:ln>
        <a:effectLst/>
      </dgm:spPr>
      <dgm:t>
        <a:bodyPr/>
        <a:lstStyle/>
        <a:p>
          <a:endParaRPr lang="en-GB" b="1" dirty="0">
            <a:latin typeface="Calibri" panose="020F0502020204030204" pitchFamily="34" charset="0"/>
          </a:endParaRPr>
        </a:p>
      </dgm:t>
    </dgm:pt>
    <dgm:pt modelId="{1282C0FF-2CA7-47D5-BD5F-9DC7B95FF215}" type="parTrans" cxnId="{ED13882D-E1A1-4FE8-877A-22C739D4E50D}">
      <dgm:prSet>
        <dgm:style>
          <a:lnRef idx="1">
            <a:schemeClr val="dk1"/>
          </a:lnRef>
          <a:fillRef idx="0">
            <a:schemeClr val="dk1"/>
          </a:fillRef>
          <a:effectRef idx="0">
            <a:schemeClr val="dk1"/>
          </a:effectRef>
          <a:fontRef idx="minor">
            <a:schemeClr val="tx1"/>
          </a:fontRef>
        </dgm:style>
      </dgm:prSet>
      <dgm:spPr>
        <a:ln w="28575">
          <a:solidFill>
            <a:schemeClr val="accent1"/>
          </a:solidFill>
          <a:headEnd type="triangle"/>
          <a:tailEnd type="triangle"/>
        </a:ln>
      </dgm:spPr>
      <dgm:t>
        <a:bodyPr/>
        <a:lstStyle/>
        <a:p>
          <a:endParaRPr lang="en-GB"/>
        </a:p>
      </dgm:t>
    </dgm:pt>
    <dgm:pt modelId="{8BBBE63E-5A9A-4769-8673-728BB26E913F}" type="sibTrans" cxnId="{ED13882D-E1A1-4FE8-877A-22C739D4E50D}">
      <dgm:prSet/>
      <dgm:spPr/>
      <dgm:t>
        <a:bodyPr/>
        <a:lstStyle/>
        <a:p>
          <a:endParaRPr lang="en-GB"/>
        </a:p>
      </dgm:t>
    </dgm:pt>
    <dgm:pt modelId="{2299F78A-D6B9-45EB-B12E-BA9FA9F2AE2D}">
      <dgm:prSet phldrT="[Text]"/>
      <dgm:spPr>
        <a:solidFill>
          <a:srgbClr val="92D050"/>
        </a:solidFill>
        <a:ln>
          <a:solidFill>
            <a:schemeClr val="bg1"/>
          </a:solidFill>
        </a:ln>
      </dgm:spPr>
      <dgm:t>
        <a:bodyPr/>
        <a:lstStyle/>
        <a:p>
          <a:endParaRPr lang="en-GB" b="1" dirty="0">
            <a:latin typeface="Calibri" panose="020F0502020204030204" pitchFamily="34" charset="0"/>
          </a:endParaRPr>
        </a:p>
      </dgm:t>
    </dgm:pt>
    <dgm:pt modelId="{4102A5BB-458A-45DC-8546-F2EDF565826F}" type="parTrans" cxnId="{69801DEB-0315-418C-AAB5-76AAD85BCF8B}">
      <dgm:prSet>
        <dgm:style>
          <a:lnRef idx="1">
            <a:schemeClr val="dk1"/>
          </a:lnRef>
          <a:fillRef idx="0">
            <a:schemeClr val="dk1"/>
          </a:fillRef>
          <a:effectRef idx="0">
            <a:schemeClr val="dk1"/>
          </a:effectRef>
          <a:fontRef idx="minor">
            <a:schemeClr val="tx1"/>
          </a:fontRef>
        </dgm:style>
      </dgm:prSet>
      <dgm:spPr>
        <a:ln w="28575">
          <a:headEnd type="none"/>
          <a:tailEnd type="triangle"/>
        </a:ln>
      </dgm:spPr>
      <dgm:t>
        <a:bodyPr/>
        <a:lstStyle/>
        <a:p>
          <a:endParaRPr lang="en-GB"/>
        </a:p>
      </dgm:t>
    </dgm:pt>
    <dgm:pt modelId="{FF0F3B66-F78B-4B6A-A2DE-2015DF869B8C}" type="sibTrans" cxnId="{69801DEB-0315-418C-AAB5-76AAD85BCF8B}">
      <dgm:prSet/>
      <dgm:spPr/>
      <dgm:t>
        <a:bodyPr/>
        <a:lstStyle/>
        <a:p>
          <a:endParaRPr lang="en-GB"/>
        </a:p>
      </dgm:t>
    </dgm:pt>
    <dgm:pt modelId="{D11C745D-CD01-4218-A791-87471C8F093F}" type="pres">
      <dgm:prSet presAssocID="{EC42960F-C520-4A85-A3E3-5B41B366282D}" presName="cycle" presStyleCnt="0">
        <dgm:presLayoutVars>
          <dgm:chMax val="1"/>
          <dgm:dir/>
          <dgm:animLvl val="ctr"/>
          <dgm:resizeHandles val="exact"/>
        </dgm:presLayoutVars>
      </dgm:prSet>
      <dgm:spPr/>
      <dgm:t>
        <a:bodyPr/>
        <a:lstStyle/>
        <a:p>
          <a:endParaRPr lang="en-GB"/>
        </a:p>
      </dgm:t>
    </dgm:pt>
    <dgm:pt modelId="{B964791B-B30D-404E-BAAB-1E9BB8949DF6}" type="pres">
      <dgm:prSet presAssocID="{40C1C922-270F-4447-B81C-81B13447317D}" presName="centerShape" presStyleLbl="node0" presStyleIdx="0" presStyleCnt="1" custScaleX="120319" custScaleY="112493" custLinFactNeighborX="0" custLinFactNeighborY="-119"/>
      <dgm:spPr/>
      <dgm:t>
        <a:bodyPr/>
        <a:lstStyle/>
        <a:p>
          <a:endParaRPr lang="en-GB"/>
        </a:p>
      </dgm:t>
    </dgm:pt>
    <dgm:pt modelId="{66A471D7-AC97-4468-9EC3-E810C86C6B80}" type="pres">
      <dgm:prSet presAssocID="{842DF018-8620-4987-823A-07740883B0F9}" presName="Name9" presStyleLbl="parChTrans1D2" presStyleIdx="0" presStyleCnt="6"/>
      <dgm:spPr/>
      <dgm:t>
        <a:bodyPr/>
        <a:lstStyle/>
        <a:p>
          <a:endParaRPr lang="en-GB"/>
        </a:p>
      </dgm:t>
    </dgm:pt>
    <dgm:pt modelId="{609E3E75-8CAA-4B1D-ABDF-AFDC36626881}" type="pres">
      <dgm:prSet presAssocID="{842DF018-8620-4987-823A-07740883B0F9}" presName="connTx" presStyleLbl="parChTrans1D2" presStyleIdx="0" presStyleCnt="6"/>
      <dgm:spPr/>
      <dgm:t>
        <a:bodyPr/>
        <a:lstStyle/>
        <a:p>
          <a:endParaRPr lang="en-GB"/>
        </a:p>
      </dgm:t>
    </dgm:pt>
    <dgm:pt modelId="{54FC186E-C54D-46F2-84ED-2F4055BEE131}" type="pres">
      <dgm:prSet presAssocID="{A6371F69-DE66-4CB8-95C0-00D7C50D88AB}" presName="node" presStyleLbl="node1" presStyleIdx="0" presStyleCnt="6" custScaleX="105414" custScaleY="105414" custRadScaleRad="95103" custRadScaleInc="-1592">
        <dgm:presLayoutVars>
          <dgm:bulletEnabled val="1"/>
        </dgm:presLayoutVars>
      </dgm:prSet>
      <dgm:spPr/>
      <dgm:t>
        <a:bodyPr/>
        <a:lstStyle/>
        <a:p>
          <a:endParaRPr lang="en-GB"/>
        </a:p>
      </dgm:t>
    </dgm:pt>
    <dgm:pt modelId="{0C514529-E655-4E88-BD3D-31AC46E2A9BD}" type="pres">
      <dgm:prSet presAssocID="{5F3BA73A-6052-475B-BE7B-EAA6E25E3434}" presName="Name9" presStyleLbl="parChTrans1D2" presStyleIdx="1" presStyleCnt="6"/>
      <dgm:spPr/>
      <dgm:t>
        <a:bodyPr/>
        <a:lstStyle/>
        <a:p>
          <a:endParaRPr lang="en-GB"/>
        </a:p>
      </dgm:t>
    </dgm:pt>
    <dgm:pt modelId="{E6644AF7-A06D-4B17-82EA-01F1C5347096}" type="pres">
      <dgm:prSet presAssocID="{5F3BA73A-6052-475B-BE7B-EAA6E25E3434}" presName="connTx" presStyleLbl="parChTrans1D2" presStyleIdx="1" presStyleCnt="6"/>
      <dgm:spPr/>
      <dgm:t>
        <a:bodyPr/>
        <a:lstStyle/>
        <a:p>
          <a:endParaRPr lang="en-GB"/>
        </a:p>
      </dgm:t>
    </dgm:pt>
    <dgm:pt modelId="{BA91B225-B266-4D25-BC84-2DFF2C7C6DD2}" type="pres">
      <dgm:prSet presAssocID="{2832BD07-3A72-403B-BFD5-A1F50F2C9625}" presName="node" presStyleLbl="node1" presStyleIdx="1" presStyleCnt="6" custScaleX="105414" custScaleY="105414" custRadScaleRad="117566" custRadScaleInc="-3040">
        <dgm:presLayoutVars>
          <dgm:bulletEnabled val="1"/>
        </dgm:presLayoutVars>
      </dgm:prSet>
      <dgm:spPr/>
      <dgm:t>
        <a:bodyPr/>
        <a:lstStyle/>
        <a:p>
          <a:endParaRPr lang="en-GB"/>
        </a:p>
      </dgm:t>
    </dgm:pt>
    <dgm:pt modelId="{C7635C73-E4B5-4422-86E3-4F52702EAB43}" type="pres">
      <dgm:prSet presAssocID="{E00568A7-FB5C-44F3-A964-BFE1558AE5D4}" presName="Name9" presStyleLbl="parChTrans1D2" presStyleIdx="2" presStyleCnt="6"/>
      <dgm:spPr/>
      <dgm:t>
        <a:bodyPr/>
        <a:lstStyle/>
        <a:p>
          <a:endParaRPr lang="en-GB"/>
        </a:p>
      </dgm:t>
    </dgm:pt>
    <dgm:pt modelId="{B2188C73-27BB-4482-B3B8-DDC5E1249A33}" type="pres">
      <dgm:prSet presAssocID="{E00568A7-FB5C-44F3-A964-BFE1558AE5D4}" presName="connTx" presStyleLbl="parChTrans1D2" presStyleIdx="2" presStyleCnt="6"/>
      <dgm:spPr/>
      <dgm:t>
        <a:bodyPr/>
        <a:lstStyle/>
        <a:p>
          <a:endParaRPr lang="en-GB"/>
        </a:p>
      </dgm:t>
    </dgm:pt>
    <dgm:pt modelId="{1310EE9D-21C3-44D4-B37F-6227B46B2C3E}" type="pres">
      <dgm:prSet presAssocID="{FCC466D4-8E1E-4587-ABA1-8D0DDA63F867}" presName="node" presStyleLbl="node1" presStyleIdx="2" presStyleCnt="6" custScaleX="100557" custScaleY="100557" custRadScaleRad="119845" custRadScaleInc="-6603">
        <dgm:presLayoutVars>
          <dgm:bulletEnabled val="1"/>
        </dgm:presLayoutVars>
      </dgm:prSet>
      <dgm:spPr/>
      <dgm:t>
        <a:bodyPr/>
        <a:lstStyle/>
        <a:p>
          <a:endParaRPr lang="en-GB"/>
        </a:p>
      </dgm:t>
    </dgm:pt>
    <dgm:pt modelId="{2E5EB2F2-E669-422B-8A52-FC82CB7FC5C9}" type="pres">
      <dgm:prSet presAssocID="{09951ADB-6C66-48E9-8622-5731D1F0FDE7}" presName="Name9" presStyleLbl="parChTrans1D2" presStyleIdx="3" presStyleCnt="6"/>
      <dgm:spPr/>
      <dgm:t>
        <a:bodyPr/>
        <a:lstStyle/>
        <a:p>
          <a:endParaRPr lang="en-GB"/>
        </a:p>
      </dgm:t>
    </dgm:pt>
    <dgm:pt modelId="{07C60972-390B-4B2B-8759-190F9E4D87D6}" type="pres">
      <dgm:prSet presAssocID="{09951ADB-6C66-48E9-8622-5731D1F0FDE7}" presName="connTx" presStyleLbl="parChTrans1D2" presStyleIdx="3" presStyleCnt="6"/>
      <dgm:spPr/>
      <dgm:t>
        <a:bodyPr/>
        <a:lstStyle/>
        <a:p>
          <a:endParaRPr lang="en-GB"/>
        </a:p>
      </dgm:t>
    </dgm:pt>
    <dgm:pt modelId="{A8AEA2DA-C230-4600-BEC6-8A2D3F4A47E0}" type="pres">
      <dgm:prSet presAssocID="{DEE8B2A7-9654-4929-B21F-B14ED083ABF2}" presName="node" presStyleLbl="node1" presStyleIdx="3" presStyleCnt="6" custScaleX="100557" custScaleY="100557" custRadScaleRad="97638" custRadScaleInc="2538">
        <dgm:presLayoutVars>
          <dgm:bulletEnabled val="1"/>
        </dgm:presLayoutVars>
      </dgm:prSet>
      <dgm:spPr/>
      <dgm:t>
        <a:bodyPr/>
        <a:lstStyle/>
        <a:p>
          <a:endParaRPr lang="en-GB"/>
        </a:p>
      </dgm:t>
    </dgm:pt>
    <dgm:pt modelId="{966F7E30-7A5B-4DA5-9449-164544F9AAF5}" type="pres">
      <dgm:prSet presAssocID="{1282C0FF-2CA7-47D5-BD5F-9DC7B95FF215}" presName="Name9" presStyleLbl="parChTrans1D2" presStyleIdx="4" presStyleCnt="6"/>
      <dgm:spPr/>
      <dgm:t>
        <a:bodyPr/>
        <a:lstStyle/>
        <a:p>
          <a:endParaRPr lang="en-GB"/>
        </a:p>
      </dgm:t>
    </dgm:pt>
    <dgm:pt modelId="{D3547185-DEF4-4E62-BDAC-D7F4C843F8A4}" type="pres">
      <dgm:prSet presAssocID="{1282C0FF-2CA7-47D5-BD5F-9DC7B95FF215}" presName="connTx" presStyleLbl="parChTrans1D2" presStyleIdx="4" presStyleCnt="6"/>
      <dgm:spPr/>
      <dgm:t>
        <a:bodyPr/>
        <a:lstStyle/>
        <a:p>
          <a:endParaRPr lang="en-GB"/>
        </a:p>
      </dgm:t>
    </dgm:pt>
    <dgm:pt modelId="{C2F5BBB6-2DB4-44D6-9315-C1F3020BE515}" type="pres">
      <dgm:prSet presAssocID="{427DFE47-58D1-4228-B215-64BE78C92BF7}" presName="node" presStyleLbl="node1" presStyleIdx="4" presStyleCnt="6" custScaleX="100557" custScaleY="100557" custRadScaleRad="121487" custRadScaleInc="9720">
        <dgm:presLayoutVars>
          <dgm:bulletEnabled val="1"/>
        </dgm:presLayoutVars>
      </dgm:prSet>
      <dgm:spPr/>
      <dgm:t>
        <a:bodyPr/>
        <a:lstStyle/>
        <a:p>
          <a:endParaRPr lang="en-GB"/>
        </a:p>
      </dgm:t>
    </dgm:pt>
    <dgm:pt modelId="{F4EA5EE6-811B-4724-9C84-40CE54343A7C}" type="pres">
      <dgm:prSet presAssocID="{4102A5BB-458A-45DC-8546-F2EDF565826F}" presName="Name9" presStyleLbl="parChTrans1D2" presStyleIdx="5" presStyleCnt="6"/>
      <dgm:spPr/>
      <dgm:t>
        <a:bodyPr/>
        <a:lstStyle/>
        <a:p>
          <a:endParaRPr lang="en-GB"/>
        </a:p>
      </dgm:t>
    </dgm:pt>
    <dgm:pt modelId="{0559C12A-88BD-48E5-8F41-4E0B06C4D6E8}" type="pres">
      <dgm:prSet presAssocID="{4102A5BB-458A-45DC-8546-F2EDF565826F}" presName="connTx" presStyleLbl="parChTrans1D2" presStyleIdx="5" presStyleCnt="6"/>
      <dgm:spPr/>
      <dgm:t>
        <a:bodyPr/>
        <a:lstStyle/>
        <a:p>
          <a:endParaRPr lang="en-GB"/>
        </a:p>
      </dgm:t>
    </dgm:pt>
    <dgm:pt modelId="{87D8F6B5-9C17-4E34-BB8F-B878E8DD56DB}" type="pres">
      <dgm:prSet presAssocID="{2299F78A-D6B9-45EB-B12E-BA9FA9F2AE2D}" presName="node" presStyleLbl="node1" presStyleIdx="5" presStyleCnt="6" custScaleX="105414" custScaleY="105414" custRadScaleRad="120589" custRadScaleInc="-12167">
        <dgm:presLayoutVars>
          <dgm:bulletEnabled val="1"/>
        </dgm:presLayoutVars>
      </dgm:prSet>
      <dgm:spPr/>
      <dgm:t>
        <a:bodyPr/>
        <a:lstStyle/>
        <a:p>
          <a:endParaRPr lang="en-GB"/>
        </a:p>
      </dgm:t>
    </dgm:pt>
  </dgm:ptLst>
  <dgm:cxnLst>
    <dgm:cxn modelId="{F2FA399E-9FE0-4068-9621-26A31EF90892}" type="presOf" srcId="{2299F78A-D6B9-45EB-B12E-BA9FA9F2AE2D}" destId="{87D8F6B5-9C17-4E34-BB8F-B878E8DD56DB}" srcOrd="0" destOrd="0" presId="urn:microsoft.com/office/officeart/2005/8/layout/radial1"/>
    <dgm:cxn modelId="{DD4CA8FC-0C42-4490-8E9E-CD75D1461862}" srcId="{40C1C922-270F-4447-B81C-81B13447317D}" destId="{DEE8B2A7-9654-4929-B21F-B14ED083ABF2}" srcOrd="3" destOrd="0" parTransId="{09951ADB-6C66-48E9-8622-5731D1F0FDE7}" sibTransId="{D4AEDF65-257A-4727-A400-DA07728D7443}"/>
    <dgm:cxn modelId="{1A4919FE-BC6A-4B37-9DC7-9AB0ADCBBB40}" srcId="{EC42960F-C520-4A85-A3E3-5B41B366282D}" destId="{40C1C922-270F-4447-B81C-81B13447317D}" srcOrd="0" destOrd="0" parTransId="{20A76131-3DD7-4AB0-97F2-59A2EB5C000D}" sibTransId="{E6F3E8A6-F993-4765-9B4B-7707792DB21B}"/>
    <dgm:cxn modelId="{69801DEB-0315-418C-AAB5-76AAD85BCF8B}" srcId="{40C1C922-270F-4447-B81C-81B13447317D}" destId="{2299F78A-D6B9-45EB-B12E-BA9FA9F2AE2D}" srcOrd="5" destOrd="0" parTransId="{4102A5BB-458A-45DC-8546-F2EDF565826F}" sibTransId="{FF0F3B66-F78B-4B6A-A2DE-2015DF869B8C}"/>
    <dgm:cxn modelId="{B9DE5242-EE04-40B2-B386-E8194B3239BD}" type="presOf" srcId="{09951ADB-6C66-48E9-8622-5731D1F0FDE7}" destId="{2E5EB2F2-E669-422B-8A52-FC82CB7FC5C9}" srcOrd="0" destOrd="0" presId="urn:microsoft.com/office/officeart/2005/8/layout/radial1"/>
    <dgm:cxn modelId="{80541630-4C00-4E7D-BBDA-B0EDFDCE0AE2}" type="presOf" srcId="{A6371F69-DE66-4CB8-95C0-00D7C50D88AB}" destId="{54FC186E-C54D-46F2-84ED-2F4055BEE131}" srcOrd="0" destOrd="0" presId="urn:microsoft.com/office/officeart/2005/8/layout/radial1"/>
    <dgm:cxn modelId="{96477A31-AEC6-4DD3-9C43-26AE136260A6}" type="presOf" srcId="{427DFE47-58D1-4228-B215-64BE78C92BF7}" destId="{C2F5BBB6-2DB4-44D6-9315-C1F3020BE515}" srcOrd="0" destOrd="0" presId="urn:microsoft.com/office/officeart/2005/8/layout/radial1"/>
    <dgm:cxn modelId="{B35E25B3-A23D-4CD3-A99D-9577E05CC8FF}" type="presOf" srcId="{DEE8B2A7-9654-4929-B21F-B14ED083ABF2}" destId="{A8AEA2DA-C230-4600-BEC6-8A2D3F4A47E0}" srcOrd="0" destOrd="0" presId="urn:microsoft.com/office/officeart/2005/8/layout/radial1"/>
    <dgm:cxn modelId="{78796399-CBB5-48EE-A459-C1F09C9669ED}" type="presOf" srcId="{842DF018-8620-4987-823A-07740883B0F9}" destId="{66A471D7-AC97-4468-9EC3-E810C86C6B80}" srcOrd="0" destOrd="0" presId="urn:microsoft.com/office/officeart/2005/8/layout/radial1"/>
    <dgm:cxn modelId="{01604649-FE21-4301-93BC-3DEE04246178}" type="presOf" srcId="{4102A5BB-458A-45DC-8546-F2EDF565826F}" destId="{0559C12A-88BD-48E5-8F41-4E0B06C4D6E8}" srcOrd="1" destOrd="0" presId="urn:microsoft.com/office/officeart/2005/8/layout/radial1"/>
    <dgm:cxn modelId="{B775FAF5-C007-4BD5-BE0F-B6D124A0C5DB}" type="presOf" srcId="{4102A5BB-458A-45DC-8546-F2EDF565826F}" destId="{F4EA5EE6-811B-4724-9C84-40CE54343A7C}" srcOrd="0" destOrd="0" presId="urn:microsoft.com/office/officeart/2005/8/layout/radial1"/>
    <dgm:cxn modelId="{3C387BF5-80CB-4674-AF8A-5896A3D4123A}" type="presOf" srcId="{FCC466D4-8E1E-4587-ABA1-8D0DDA63F867}" destId="{1310EE9D-21C3-44D4-B37F-6227B46B2C3E}" srcOrd="0" destOrd="0" presId="urn:microsoft.com/office/officeart/2005/8/layout/radial1"/>
    <dgm:cxn modelId="{33BEB80E-E384-49CE-8ED0-273F3EED95AE}" type="presOf" srcId="{EC42960F-C520-4A85-A3E3-5B41B366282D}" destId="{D11C745D-CD01-4218-A791-87471C8F093F}" srcOrd="0" destOrd="0" presId="urn:microsoft.com/office/officeart/2005/8/layout/radial1"/>
    <dgm:cxn modelId="{23E64982-C2E5-4929-8491-B6FD7BC38888}" type="presOf" srcId="{1282C0FF-2CA7-47D5-BD5F-9DC7B95FF215}" destId="{966F7E30-7A5B-4DA5-9449-164544F9AAF5}" srcOrd="0" destOrd="0" presId="urn:microsoft.com/office/officeart/2005/8/layout/radial1"/>
    <dgm:cxn modelId="{ED13882D-E1A1-4FE8-877A-22C739D4E50D}" srcId="{40C1C922-270F-4447-B81C-81B13447317D}" destId="{427DFE47-58D1-4228-B215-64BE78C92BF7}" srcOrd="4" destOrd="0" parTransId="{1282C0FF-2CA7-47D5-BD5F-9DC7B95FF215}" sibTransId="{8BBBE63E-5A9A-4769-8673-728BB26E913F}"/>
    <dgm:cxn modelId="{5E631D3E-8B4E-4B5F-9591-E5B77ACC7343}" type="presOf" srcId="{E00568A7-FB5C-44F3-A964-BFE1558AE5D4}" destId="{C7635C73-E4B5-4422-86E3-4F52702EAB43}" srcOrd="0" destOrd="0" presId="urn:microsoft.com/office/officeart/2005/8/layout/radial1"/>
    <dgm:cxn modelId="{49D5091D-814C-4F97-9EB3-1DD3B7703CAE}" type="presOf" srcId="{842DF018-8620-4987-823A-07740883B0F9}" destId="{609E3E75-8CAA-4B1D-ABDF-AFDC36626881}" srcOrd="1" destOrd="0" presId="urn:microsoft.com/office/officeart/2005/8/layout/radial1"/>
    <dgm:cxn modelId="{773338E6-5FFA-4C4F-964F-053F9A0A2826}" type="presOf" srcId="{40C1C922-270F-4447-B81C-81B13447317D}" destId="{B964791B-B30D-404E-BAAB-1E9BB8949DF6}" srcOrd="0" destOrd="0" presId="urn:microsoft.com/office/officeart/2005/8/layout/radial1"/>
    <dgm:cxn modelId="{8E95569D-7C89-4333-B7FC-159A27E7FA73}" type="presOf" srcId="{5F3BA73A-6052-475B-BE7B-EAA6E25E3434}" destId="{0C514529-E655-4E88-BD3D-31AC46E2A9BD}" srcOrd="0" destOrd="0" presId="urn:microsoft.com/office/officeart/2005/8/layout/radial1"/>
    <dgm:cxn modelId="{8D3F862A-0EFD-4679-AF54-10563EC933A1}" srcId="{40C1C922-270F-4447-B81C-81B13447317D}" destId="{FCC466D4-8E1E-4587-ABA1-8D0DDA63F867}" srcOrd="2" destOrd="0" parTransId="{E00568A7-FB5C-44F3-A964-BFE1558AE5D4}" sibTransId="{8854F8A0-13EE-4C78-B9FC-F4F23A6491A7}"/>
    <dgm:cxn modelId="{72835AF4-4CF2-4D65-A296-D77CDD619032}" type="presOf" srcId="{E00568A7-FB5C-44F3-A964-BFE1558AE5D4}" destId="{B2188C73-27BB-4482-B3B8-DDC5E1249A33}" srcOrd="1" destOrd="0" presId="urn:microsoft.com/office/officeart/2005/8/layout/radial1"/>
    <dgm:cxn modelId="{11E9B296-E574-4DEA-8DF5-119BD66D7704}" srcId="{40C1C922-270F-4447-B81C-81B13447317D}" destId="{A6371F69-DE66-4CB8-95C0-00D7C50D88AB}" srcOrd="0" destOrd="0" parTransId="{842DF018-8620-4987-823A-07740883B0F9}" sibTransId="{EF3EC6A0-26AE-452E-9679-73EF467310B9}"/>
    <dgm:cxn modelId="{3DA8BC87-9A88-46CE-B982-ECB5316BED5B}" srcId="{EC42960F-C520-4A85-A3E3-5B41B366282D}" destId="{0ADA9E1D-2929-4DAB-A30C-AC03CE1B0E2C}" srcOrd="1" destOrd="0" parTransId="{3E13B6E2-F6AE-4FE5-AB09-84A950AF0103}" sibTransId="{6D7297A0-EE43-4467-8CDE-3E20299741FA}"/>
    <dgm:cxn modelId="{970E3D3A-6C42-46D1-9384-F52A3BF1454C}" type="presOf" srcId="{1282C0FF-2CA7-47D5-BD5F-9DC7B95FF215}" destId="{D3547185-DEF4-4E62-BDAC-D7F4C843F8A4}" srcOrd="1" destOrd="0" presId="urn:microsoft.com/office/officeart/2005/8/layout/radial1"/>
    <dgm:cxn modelId="{022336D2-65AD-450F-8505-E407BC1830C1}" srcId="{40C1C922-270F-4447-B81C-81B13447317D}" destId="{2832BD07-3A72-403B-BFD5-A1F50F2C9625}" srcOrd="1" destOrd="0" parTransId="{5F3BA73A-6052-475B-BE7B-EAA6E25E3434}" sibTransId="{5F52B7F5-E3AB-4F41-BBA8-AC14BB4A1AA2}"/>
    <dgm:cxn modelId="{A03C5243-480C-44E4-9F23-6EEC332268DB}" type="presOf" srcId="{5F3BA73A-6052-475B-BE7B-EAA6E25E3434}" destId="{E6644AF7-A06D-4B17-82EA-01F1C5347096}" srcOrd="1" destOrd="0" presId="urn:microsoft.com/office/officeart/2005/8/layout/radial1"/>
    <dgm:cxn modelId="{5253ADB9-3268-4EEC-9028-3948530206E7}" type="presOf" srcId="{09951ADB-6C66-48E9-8622-5731D1F0FDE7}" destId="{07C60972-390B-4B2B-8759-190F9E4D87D6}" srcOrd="1" destOrd="0" presId="urn:microsoft.com/office/officeart/2005/8/layout/radial1"/>
    <dgm:cxn modelId="{41252F38-58DD-427A-9AD5-920DF667EC66}" type="presOf" srcId="{2832BD07-3A72-403B-BFD5-A1F50F2C9625}" destId="{BA91B225-B266-4D25-BC84-2DFF2C7C6DD2}" srcOrd="0" destOrd="0" presId="urn:microsoft.com/office/officeart/2005/8/layout/radial1"/>
    <dgm:cxn modelId="{1186AED1-E7FC-4955-9825-E846FEAE8BD2}" type="presParOf" srcId="{D11C745D-CD01-4218-A791-87471C8F093F}" destId="{B964791B-B30D-404E-BAAB-1E9BB8949DF6}" srcOrd="0" destOrd="0" presId="urn:microsoft.com/office/officeart/2005/8/layout/radial1"/>
    <dgm:cxn modelId="{FBC08BA4-003E-42C2-93C6-0A16668260EA}" type="presParOf" srcId="{D11C745D-CD01-4218-A791-87471C8F093F}" destId="{66A471D7-AC97-4468-9EC3-E810C86C6B80}" srcOrd="1" destOrd="0" presId="urn:microsoft.com/office/officeart/2005/8/layout/radial1"/>
    <dgm:cxn modelId="{4558333C-5BD6-4E7F-B0DD-346EDC811591}" type="presParOf" srcId="{66A471D7-AC97-4468-9EC3-E810C86C6B80}" destId="{609E3E75-8CAA-4B1D-ABDF-AFDC36626881}" srcOrd="0" destOrd="0" presId="urn:microsoft.com/office/officeart/2005/8/layout/radial1"/>
    <dgm:cxn modelId="{7B10088C-972B-4249-BA70-3EA81B3C8526}" type="presParOf" srcId="{D11C745D-CD01-4218-A791-87471C8F093F}" destId="{54FC186E-C54D-46F2-84ED-2F4055BEE131}" srcOrd="2" destOrd="0" presId="urn:microsoft.com/office/officeart/2005/8/layout/radial1"/>
    <dgm:cxn modelId="{90506361-F1DC-4FAE-AE81-E0ABF684EE6A}" type="presParOf" srcId="{D11C745D-CD01-4218-A791-87471C8F093F}" destId="{0C514529-E655-4E88-BD3D-31AC46E2A9BD}" srcOrd="3" destOrd="0" presId="urn:microsoft.com/office/officeart/2005/8/layout/radial1"/>
    <dgm:cxn modelId="{0DB878E1-116C-4D1E-B558-9E27BDB1F7A0}" type="presParOf" srcId="{0C514529-E655-4E88-BD3D-31AC46E2A9BD}" destId="{E6644AF7-A06D-4B17-82EA-01F1C5347096}" srcOrd="0" destOrd="0" presId="urn:microsoft.com/office/officeart/2005/8/layout/radial1"/>
    <dgm:cxn modelId="{C500CA2E-471B-4BF9-AF5E-64E4C0867335}" type="presParOf" srcId="{D11C745D-CD01-4218-A791-87471C8F093F}" destId="{BA91B225-B266-4D25-BC84-2DFF2C7C6DD2}" srcOrd="4" destOrd="0" presId="urn:microsoft.com/office/officeart/2005/8/layout/radial1"/>
    <dgm:cxn modelId="{E42F1D2F-69FE-40F3-AA03-E2E220889AE4}" type="presParOf" srcId="{D11C745D-CD01-4218-A791-87471C8F093F}" destId="{C7635C73-E4B5-4422-86E3-4F52702EAB43}" srcOrd="5" destOrd="0" presId="urn:microsoft.com/office/officeart/2005/8/layout/radial1"/>
    <dgm:cxn modelId="{480350F3-5265-472C-AAEE-A8A4F6E97BC0}" type="presParOf" srcId="{C7635C73-E4B5-4422-86E3-4F52702EAB43}" destId="{B2188C73-27BB-4482-B3B8-DDC5E1249A33}" srcOrd="0" destOrd="0" presId="urn:microsoft.com/office/officeart/2005/8/layout/radial1"/>
    <dgm:cxn modelId="{AACC5793-B615-4EE3-896A-9F20BA1240D3}" type="presParOf" srcId="{D11C745D-CD01-4218-A791-87471C8F093F}" destId="{1310EE9D-21C3-44D4-B37F-6227B46B2C3E}" srcOrd="6" destOrd="0" presId="urn:microsoft.com/office/officeart/2005/8/layout/radial1"/>
    <dgm:cxn modelId="{1D0ECB4F-2143-4CC2-B4C7-6A51DB82FA28}" type="presParOf" srcId="{D11C745D-CD01-4218-A791-87471C8F093F}" destId="{2E5EB2F2-E669-422B-8A52-FC82CB7FC5C9}" srcOrd="7" destOrd="0" presId="urn:microsoft.com/office/officeart/2005/8/layout/radial1"/>
    <dgm:cxn modelId="{29C37015-6C3E-4996-B9C6-F7567AB7D8AA}" type="presParOf" srcId="{2E5EB2F2-E669-422B-8A52-FC82CB7FC5C9}" destId="{07C60972-390B-4B2B-8759-190F9E4D87D6}" srcOrd="0" destOrd="0" presId="urn:microsoft.com/office/officeart/2005/8/layout/radial1"/>
    <dgm:cxn modelId="{006ADB76-0289-4901-BBD2-79D153B28275}" type="presParOf" srcId="{D11C745D-CD01-4218-A791-87471C8F093F}" destId="{A8AEA2DA-C230-4600-BEC6-8A2D3F4A47E0}" srcOrd="8" destOrd="0" presId="urn:microsoft.com/office/officeart/2005/8/layout/radial1"/>
    <dgm:cxn modelId="{09EEF833-B2E8-4662-B36E-4086AE2C3337}" type="presParOf" srcId="{D11C745D-CD01-4218-A791-87471C8F093F}" destId="{966F7E30-7A5B-4DA5-9449-164544F9AAF5}" srcOrd="9" destOrd="0" presId="urn:microsoft.com/office/officeart/2005/8/layout/radial1"/>
    <dgm:cxn modelId="{A8C2A2A1-02EF-48CE-83CA-EF9F681E023E}" type="presParOf" srcId="{966F7E30-7A5B-4DA5-9449-164544F9AAF5}" destId="{D3547185-DEF4-4E62-BDAC-D7F4C843F8A4}" srcOrd="0" destOrd="0" presId="urn:microsoft.com/office/officeart/2005/8/layout/radial1"/>
    <dgm:cxn modelId="{04995A55-0E58-42ED-87D0-2FB1F448F6F0}" type="presParOf" srcId="{D11C745D-CD01-4218-A791-87471C8F093F}" destId="{C2F5BBB6-2DB4-44D6-9315-C1F3020BE515}" srcOrd="10" destOrd="0" presId="urn:microsoft.com/office/officeart/2005/8/layout/radial1"/>
    <dgm:cxn modelId="{67A13945-0F81-4828-BC96-DBD64BA6C1B3}" type="presParOf" srcId="{D11C745D-CD01-4218-A791-87471C8F093F}" destId="{F4EA5EE6-811B-4724-9C84-40CE54343A7C}" srcOrd="11" destOrd="0" presId="urn:microsoft.com/office/officeart/2005/8/layout/radial1"/>
    <dgm:cxn modelId="{AF985AEF-EBDC-4D87-AAAB-DA41E2EA1B90}" type="presParOf" srcId="{F4EA5EE6-811B-4724-9C84-40CE54343A7C}" destId="{0559C12A-88BD-48E5-8F41-4E0B06C4D6E8}" srcOrd="0" destOrd="0" presId="urn:microsoft.com/office/officeart/2005/8/layout/radial1"/>
    <dgm:cxn modelId="{A31B5E49-1E6B-476C-B3DB-25A57CED77B0}" type="presParOf" srcId="{D11C745D-CD01-4218-A791-87471C8F093F}" destId="{87D8F6B5-9C17-4E34-BB8F-B878E8DD56DB}" srcOrd="12"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4791B-B30D-404E-BAAB-1E9BB8949DF6}">
      <dsp:nvSpPr>
        <dsp:cNvPr id="0" name=""/>
        <dsp:cNvSpPr/>
      </dsp:nvSpPr>
      <dsp:spPr>
        <a:xfrm>
          <a:off x="1876734" y="1499701"/>
          <a:ext cx="1444414" cy="1350464"/>
        </a:xfrm>
        <a:prstGeom prst="ellipse">
          <a:avLst/>
        </a:prstGeom>
        <a:solidFill>
          <a:schemeClr val="lt1"/>
        </a:solidFill>
        <a:ln w="19050" cap="flat" cmpd="sng" algn="ctr">
          <a:solidFill>
            <a:schemeClr val="dk1"/>
          </a:solidFill>
          <a:prstDash val="solid"/>
        </a:ln>
        <a:effectLst/>
        <a:scene3d>
          <a:camera prst="orthographicFront"/>
          <a:lightRig rig="flat" dir="t"/>
        </a:scene3d>
        <a:sp3d/>
      </dsp:spPr>
      <dsp:style>
        <a:lnRef idx="2">
          <a:schemeClr val="dk1"/>
        </a:lnRef>
        <a:fillRef idx="1">
          <a:schemeClr val="lt1"/>
        </a:fillRef>
        <a:effectRef idx="0">
          <a:schemeClr val="dk1"/>
        </a:effectRef>
        <a:fontRef idx="minor">
          <a:schemeClr val="dk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t>SAMPLES MANAGER</a:t>
          </a:r>
          <a:endParaRPr lang="en-GB" sz="1400" b="1" kern="1200" dirty="0"/>
        </a:p>
      </dsp:txBody>
      <dsp:txXfrm>
        <a:off x="2088264" y="1697472"/>
        <a:ext cx="1021354" cy="954922"/>
      </dsp:txXfrm>
    </dsp:sp>
    <dsp:sp modelId="{66A471D7-AC97-4468-9EC3-E810C86C6B80}">
      <dsp:nvSpPr>
        <dsp:cNvPr id="0" name=""/>
        <dsp:cNvSpPr/>
      </dsp:nvSpPr>
      <dsp:spPr>
        <a:xfrm rot="16171272">
          <a:off x="2506146" y="1392509"/>
          <a:ext cx="172860" cy="41572"/>
        </a:xfrm>
        <a:custGeom>
          <a:avLst/>
          <a:gdLst/>
          <a:ahLst/>
          <a:cxnLst/>
          <a:rect l="0" t="0" r="0" b="0"/>
          <a:pathLst>
            <a:path>
              <a:moveTo>
                <a:pt x="0" y="20786"/>
              </a:moveTo>
              <a:lnTo>
                <a:pt x="172860" y="20786"/>
              </a:lnTo>
            </a:path>
          </a:pathLst>
        </a:custGeom>
        <a:noFill/>
        <a:ln w="28575" cap="flat" cmpd="sng" algn="ctr">
          <a:solidFill>
            <a:schemeClr val="dk1">
              <a:shade val="60000"/>
              <a:satMod val="300000"/>
            </a:schemeClr>
          </a:solidFill>
          <a:prstDash val="solid"/>
          <a:head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88255" y="1408974"/>
        <a:ext cx="8643" cy="8643"/>
      </dsp:txXfrm>
    </dsp:sp>
    <dsp:sp modelId="{54FC186E-C54D-46F2-84ED-2F4055BEE131}">
      <dsp:nvSpPr>
        <dsp:cNvPr id="0" name=""/>
        <dsp:cNvSpPr/>
      </dsp:nvSpPr>
      <dsp:spPr>
        <a:xfrm>
          <a:off x="1953825" y="61408"/>
          <a:ext cx="1265482" cy="1265482"/>
        </a:xfrm>
        <a:prstGeom prst="ellipse">
          <a:avLst/>
        </a:prstGeom>
        <a:solidFill>
          <a:srgbClr val="92D050"/>
        </a:solidFill>
        <a:ln>
          <a:solidFill>
            <a:schemeClr val="bg1"/>
          </a:solid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endParaRPr lang="en-GB" sz="5700" b="1" kern="1200" dirty="0" smtClean="0">
            <a:latin typeface="Calibri" panose="020F0502020204030204" pitchFamily="34" charset="0"/>
          </a:endParaRPr>
        </a:p>
      </dsp:txBody>
      <dsp:txXfrm>
        <a:off x="2139151" y="246734"/>
        <a:ext cx="894830" cy="894830"/>
      </dsp:txXfrm>
    </dsp:sp>
    <dsp:sp modelId="{0C514529-E655-4E88-BD3D-31AC46E2A9BD}">
      <dsp:nvSpPr>
        <dsp:cNvPr id="0" name=""/>
        <dsp:cNvSpPr/>
      </dsp:nvSpPr>
      <dsp:spPr>
        <a:xfrm rot="19751257">
          <a:off x="3173119" y="1665100"/>
          <a:ext cx="491609" cy="41572"/>
        </a:xfrm>
        <a:custGeom>
          <a:avLst/>
          <a:gdLst/>
          <a:ahLst/>
          <a:cxnLst/>
          <a:rect l="0" t="0" r="0" b="0"/>
          <a:pathLst>
            <a:path>
              <a:moveTo>
                <a:pt x="0" y="20786"/>
              </a:moveTo>
              <a:lnTo>
                <a:pt x="491609" y="20786"/>
              </a:lnTo>
            </a:path>
          </a:pathLst>
        </a:custGeom>
        <a:noFill/>
        <a:ln w="28575" cap="flat" cmpd="sng" algn="ctr">
          <a:solidFill>
            <a:schemeClr val="dk1">
              <a:shade val="60000"/>
              <a:satMod val="300000"/>
            </a:schemeClr>
          </a:solidFill>
          <a:prstDash val="solid"/>
          <a:head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406633" y="1673596"/>
        <a:ext cx="24580" cy="24580"/>
      </dsp:txXfrm>
    </dsp:sp>
    <dsp:sp modelId="{BA91B225-B266-4D25-BC84-2DFF2C7C6DD2}">
      <dsp:nvSpPr>
        <dsp:cNvPr id="0" name=""/>
        <dsp:cNvSpPr/>
      </dsp:nvSpPr>
      <dsp:spPr>
        <a:xfrm>
          <a:off x="3540721" y="603129"/>
          <a:ext cx="1265482" cy="1265482"/>
        </a:xfrm>
        <a:prstGeom prst="ellipse">
          <a:avLst/>
        </a:prstGeom>
        <a:solidFill>
          <a:srgbClr val="92D050"/>
        </a:solidFill>
        <a:ln>
          <a:solidFill>
            <a:schemeClr val="bg1"/>
          </a:solid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985" tIns="6985" rIns="6985" bIns="6985" numCol="1" spcCol="1270" anchor="ctr" anchorCtr="0">
          <a:noAutofit/>
        </a:bodyPr>
        <a:lstStyle/>
        <a:p>
          <a:pPr lvl="0" algn="ctr" defTabSz="466725">
            <a:lnSpc>
              <a:spcPct val="90000"/>
            </a:lnSpc>
            <a:spcBef>
              <a:spcPct val="0"/>
            </a:spcBef>
            <a:spcAft>
              <a:spcPct val="35000"/>
            </a:spcAft>
          </a:pPr>
          <a:endParaRPr lang="en-GB" sz="1050" b="1" kern="1200" dirty="0">
            <a:latin typeface="Calibri" panose="020F0502020204030204" pitchFamily="34" charset="0"/>
          </a:endParaRPr>
        </a:p>
      </dsp:txBody>
      <dsp:txXfrm>
        <a:off x="3726047" y="788455"/>
        <a:ext cx="894830" cy="894830"/>
      </dsp:txXfrm>
    </dsp:sp>
    <dsp:sp modelId="{C7635C73-E4B5-4422-86E3-4F52702EAB43}">
      <dsp:nvSpPr>
        <dsp:cNvPr id="0" name=""/>
        <dsp:cNvSpPr/>
      </dsp:nvSpPr>
      <dsp:spPr>
        <a:xfrm rot="1687167">
          <a:off x="3193025" y="2620713"/>
          <a:ext cx="558004" cy="41572"/>
        </a:xfrm>
        <a:custGeom>
          <a:avLst/>
          <a:gdLst/>
          <a:ahLst/>
          <a:cxnLst/>
          <a:rect l="0" t="0" r="0" b="0"/>
          <a:pathLst>
            <a:path>
              <a:moveTo>
                <a:pt x="0" y="20786"/>
              </a:moveTo>
              <a:lnTo>
                <a:pt x="558004" y="20786"/>
              </a:lnTo>
            </a:path>
          </a:pathLst>
        </a:custGeom>
        <a:noFill/>
        <a:ln w="28575" cap="flat" cmpd="sng" algn="ctr">
          <a:solidFill>
            <a:schemeClr val="accent1"/>
          </a:solidFill>
          <a:prstDash val="solid"/>
          <a:headEnd type="triangle"/>
          <a:tail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a:off x="3458077" y="2627549"/>
        <a:ext cx="27900" cy="27900"/>
      </dsp:txXfrm>
    </dsp:sp>
    <dsp:sp modelId="{1310EE9D-21C3-44D4-B37F-6227B46B2C3E}">
      <dsp:nvSpPr>
        <dsp:cNvPr id="0" name=""/>
        <dsp:cNvSpPr/>
      </dsp:nvSpPr>
      <dsp:spPr>
        <a:xfrm>
          <a:off x="3646855" y="2453887"/>
          <a:ext cx="1207174" cy="1207174"/>
        </a:xfrm>
        <a:prstGeom prst="ellipse">
          <a:avLst/>
        </a:prstGeom>
        <a:solidFill>
          <a:schemeClr val="accent1"/>
        </a:solidFill>
        <a:ln>
          <a:solidFill>
            <a:schemeClr val="bg1"/>
          </a:solid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GB" sz="1200" b="1" kern="1200" dirty="0">
            <a:latin typeface="Calibri" panose="020F0502020204030204" pitchFamily="34" charset="0"/>
          </a:endParaRPr>
        </a:p>
      </dsp:txBody>
      <dsp:txXfrm>
        <a:off x="3823642" y="2630674"/>
        <a:ext cx="853600" cy="853600"/>
      </dsp:txXfrm>
    </dsp:sp>
    <dsp:sp modelId="{2E5EB2F2-E669-422B-8A52-FC82CB7FC5C9}">
      <dsp:nvSpPr>
        <dsp:cNvPr id="0" name=""/>
        <dsp:cNvSpPr/>
      </dsp:nvSpPr>
      <dsp:spPr>
        <a:xfrm rot="5445573">
          <a:off x="2463834" y="2953822"/>
          <a:ext cx="249010" cy="41572"/>
        </a:xfrm>
        <a:custGeom>
          <a:avLst/>
          <a:gdLst/>
          <a:ahLst/>
          <a:cxnLst/>
          <a:rect l="0" t="0" r="0" b="0"/>
          <a:pathLst>
            <a:path>
              <a:moveTo>
                <a:pt x="0" y="20786"/>
              </a:moveTo>
              <a:lnTo>
                <a:pt x="249010" y="20786"/>
              </a:lnTo>
            </a:path>
          </a:pathLst>
        </a:custGeom>
        <a:noFill/>
        <a:ln w="28575" cap="flat" cmpd="sng" algn="ctr">
          <a:solidFill>
            <a:schemeClr val="accent1"/>
          </a:solidFill>
          <a:prstDash val="solid"/>
          <a:headEnd type="triangle"/>
          <a:tail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2582114" y="2968383"/>
        <a:ext cx="12450" cy="12450"/>
      </dsp:txXfrm>
    </dsp:sp>
    <dsp:sp modelId="{A8AEA2DA-C230-4600-BEC6-8A2D3F4A47E0}">
      <dsp:nvSpPr>
        <dsp:cNvPr id="0" name=""/>
        <dsp:cNvSpPr/>
      </dsp:nvSpPr>
      <dsp:spPr>
        <a:xfrm>
          <a:off x="1975100" y="3099050"/>
          <a:ext cx="1207174" cy="1207174"/>
        </a:xfrm>
        <a:prstGeom prst="ellipse">
          <a:avLst/>
        </a:prstGeom>
        <a:solidFill>
          <a:schemeClr val="accent1"/>
        </a:solidFill>
        <a:ln>
          <a:solidFill>
            <a:schemeClr val="bg1"/>
          </a:solid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endParaRPr lang="en-GB" sz="5500" b="1" kern="1200" dirty="0">
            <a:latin typeface="Calibri" panose="020F0502020204030204" pitchFamily="34" charset="0"/>
          </a:endParaRPr>
        </a:p>
      </dsp:txBody>
      <dsp:txXfrm>
        <a:off x="2151887" y="3275837"/>
        <a:ext cx="853600" cy="853600"/>
      </dsp:txXfrm>
    </dsp:sp>
    <dsp:sp modelId="{966F7E30-7A5B-4DA5-9449-164544F9AAF5}">
      <dsp:nvSpPr>
        <dsp:cNvPr id="0" name=""/>
        <dsp:cNvSpPr/>
      </dsp:nvSpPr>
      <dsp:spPr>
        <a:xfrm rot="9168969">
          <a:off x="1415222" y="2612390"/>
          <a:ext cx="582915" cy="41572"/>
        </a:xfrm>
        <a:custGeom>
          <a:avLst/>
          <a:gdLst/>
          <a:ahLst/>
          <a:cxnLst/>
          <a:rect l="0" t="0" r="0" b="0"/>
          <a:pathLst>
            <a:path>
              <a:moveTo>
                <a:pt x="0" y="20786"/>
              </a:moveTo>
              <a:lnTo>
                <a:pt x="582915" y="20786"/>
              </a:lnTo>
            </a:path>
          </a:pathLst>
        </a:custGeom>
        <a:noFill/>
        <a:ln w="28575" cap="flat" cmpd="sng" algn="ctr">
          <a:solidFill>
            <a:schemeClr val="accent1"/>
          </a:solidFill>
          <a:prstDash val="solid"/>
          <a:headEnd type="triangle"/>
          <a:tail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692107" y="2618603"/>
        <a:ext cx="29145" cy="29145"/>
      </dsp:txXfrm>
    </dsp:sp>
    <dsp:sp modelId="{C2F5BBB6-2DB4-44D6-9315-C1F3020BE515}">
      <dsp:nvSpPr>
        <dsp:cNvPr id="0" name=""/>
        <dsp:cNvSpPr/>
      </dsp:nvSpPr>
      <dsp:spPr>
        <a:xfrm>
          <a:off x="306910" y="2438487"/>
          <a:ext cx="1207174" cy="1207174"/>
        </a:xfrm>
        <a:prstGeom prst="ellipse">
          <a:avLst/>
        </a:prstGeom>
        <a:solidFill>
          <a:schemeClr val="accent1"/>
        </a:solidFill>
        <a:ln>
          <a:solidFill>
            <a:schemeClr val="bg1"/>
          </a:solid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4925" tIns="34925" rIns="34925" bIns="34925" numCol="1" spcCol="1270" anchor="ctr" anchorCtr="0">
          <a:noAutofit/>
        </a:bodyPr>
        <a:lstStyle/>
        <a:p>
          <a:pPr lvl="0" algn="ctr" defTabSz="2444750">
            <a:lnSpc>
              <a:spcPct val="90000"/>
            </a:lnSpc>
            <a:spcBef>
              <a:spcPct val="0"/>
            </a:spcBef>
            <a:spcAft>
              <a:spcPct val="35000"/>
            </a:spcAft>
          </a:pPr>
          <a:endParaRPr lang="en-GB" sz="5500" b="1" kern="1200" dirty="0">
            <a:latin typeface="Calibri" panose="020F0502020204030204" pitchFamily="34" charset="0"/>
          </a:endParaRPr>
        </a:p>
      </dsp:txBody>
      <dsp:txXfrm>
        <a:off x="483697" y="2615274"/>
        <a:ext cx="853600" cy="853600"/>
      </dsp:txXfrm>
    </dsp:sp>
    <dsp:sp modelId="{F4EA5EE6-811B-4724-9C84-40CE54343A7C}">
      <dsp:nvSpPr>
        <dsp:cNvPr id="0" name=""/>
        <dsp:cNvSpPr/>
      </dsp:nvSpPr>
      <dsp:spPr>
        <a:xfrm rot="12374909">
          <a:off x="1452008" y="1720673"/>
          <a:ext cx="535751" cy="41572"/>
        </a:xfrm>
        <a:custGeom>
          <a:avLst/>
          <a:gdLst/>
          <a:ahLst/>
          <a:cxnLst/>
          <a:rect l="0" t="0" r="0" b="0"/>
          <a:pathLst>
            <a:path>
              <a:moveTo>
                <a:pt x="0" y="20786"/>
              </a:moveTo>
              <a:lnTo>
                <a:pt x="535751" y="20786"/>
              </a:lnTo>
            </a:path>
          </a:pathLst>
        </a:custGeom>
        <a:noFill/>
        <a:ln w="28575" cap="flat" cmpd="sng" algn="ctr">
          <a:solidFill>
            <a:schemeClr val="dk1">
              <a:shade val="60000"/>
              <a:satMod val="300000"/>
            </a:schemeClr>
          </a:solidFill>
          <a:prstDash val="solid"/>
          <a:headEnd type="none"/>
          <a:tailEnd type="triangle"/>
        </a:ln>
        <a:effectLst/>
      </dsp:spPr>
      <dsp:style>
        <a:lnRef idx="1">
          <a:schemeClr val="dk1"/>
        </a:lnRef>
        <a:fillRef idx="0">
          <a:schemeClr val="dk1"/>
        </a:fillRef>
        <a:effectRef idx="0">
          <a:schemeClr val="dk1"/>
        </a:effectRef>
        <a:fontRef idx="minor">
          <a:schemeClr val="tx1"/>
        </a:fontRef>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a:p>
      </dsp:txBody>
      <dsp:txXfrm rot="10800000">
        <a:off x="1706490" y="1728066"/>
        <a:ext cx="26787" cy="26787"/>
      </dsp:txXfrm>
    </dsp:sp>
    <dsp:sp modelId="{87D8F6B5-9C17-4E34-BB8F-B878E8DD56DB}">
      <dsp:nvSpPr>
        <dsp:cNvPr id="0" name=""/>
        <dsp:cNvSpPr/>
      </dsp:nvSpPr>
      <dsp:spPr>
        <a:xfrm>
          <a:off x="279393" y="710407"/>
          <a:ext cx="1265482" cy="1265482"/>
        </a:xfrm>
        <a:prstGeom prst="ellipse">
          <a:avLst/>
        </a:prstGeom>
        <a:solidFill>
          <a:srgbClr val="92D050"/>
        </a:solidFill>
        <a:ln>
          <a:solidFill>
            <a:schemeClr val="bg1"/>
          </a:solidFill>
        </a:ln>
        <a:effectLst>
          <a:glow rad="63500">
            <a:schemeClr val="accent1">
              <a:hueOff val="0"/>
              <a:satOff val="0"/>
              <a:lumOff val="0"/>
              <a:alphaOff val="0"/>
              <a:tint val="30000"/>
              <a:shade val="95000"/>
              <a:satMod val="300000"/>
              <a:alpha val="50000"/>
            </a:schemeClr>
          </a:glo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36195" tIns="36195" rIns="36195" bIns="36195" numCol="1" spcCol="1270" anchor="ctr" anchorCtr="0">
          <a:noAutofit/>
        </a:bodyPr>
        <a:lstStyle/>
        <a:p>
          <a:pPr lvl="0" algn="ctr" defTabSz="2533650">
            <a:lnSpc>
              <a:spcPct val="90000"/>
            </a:lnSpc>
            <a:spcBef>
              <a:spcPct val="0"/>
            </a:spcBef>
            <a:spcAft>
              <a:spcPct val="35000"/>
            </a:spcAft>
          </a:pPr>
          <a:endParaRPr lang="en-GB" sz="5700" b="1" kern="1200" dirty="0">
            <a:latin typeface="Calibri" panose="020F0502020204030204" pitchFamily="34" charset="0"/>
          </a:endParaRPr>
        </a:p>
      </dsp:txBody>
      <dsp:txXfrm>
        <a:off x="464719" y="895733"/>
        <a:ext cx="894830" cy="894830"/>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01A8022-03C0-4BA5-9166-46F401630BB6}" type="datetimeFigureOut">
              <a:rPr lang="en-GB" smtClean="0"/>
              <a:t>04/04/2017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38BAAA-A71D-41AD-A016-4CB07602BD06}" type="slidenum">
              <a:rPr lang="en-GB" smtClean="0"/>
              <a:t>‹#›</a:t>
            </a:fld>
            <a:endParaRPr lang="en-GB"/>
          </a:p>
        </p:txBody>
      </p:sp>
    </p:spTree>
    <p:extLst>
      <p:ext uri="{BB962C8B-B14F-4D97-AF65-F5344CB8AC3E}">
        <p14:creationId xmlns:p14="http://schemas.microsoft.com/office/powerpoint/2010/main" val="6616212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a:t>
            </a:fld>
            <a:endParaRPr lang="en-GB"/>
          </a:p>
        </p:txBody>
      </p:sp>
    </p:spTree>
    <p:extLst>
      <p:ext uri="{BB962C8B-B14F-4D97-AF65-F5344CB8AC3E}">
        <p14:creationId xmlns:p14="http://schemas.microsoft.com/office/powerpoint/2010/main" val="37959162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But first let’s</a:t>
            </a:r>
            <a:r>
              <a:rPr lang="en-GB" baseline="0" dirty="0" smtClean="0"/>
              <a:t> the progress on this project. We started by the knowledge we had from the irradiations of the IRRAD facility and then  we also explored the technologies and the software used in other facilities to manipulate the data.  With this knowledge be formed the user communities, the features and the use cases of the IRRAD facility. All these are described in this AIDA-2020-MS16 report.  Here you can see some use case and sequence diagrams used there. </a:t>
            </a:r>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11</a:t>
            </a:fld>
            <a:endParaRPr lang="en-GB"/>
          </a:p>
        </p:txBody>
      </p:sp>
    </p:spTree>
    <p:extLst>
      <p:ext uri="{BB962C8B-B14F-4D97-AF65-F5344CB8AC3E}">
        <p14:creationId xmlns:p14="http://schemas.microsoft.com/office/powerpoint/2010/main" val="4008954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But first let’s</a:t>
            </a:r>
            <a:r>
              <a:rPr lang="en-GB" baseline="0" dirty="0" smtClean="0"/>
              <a:t> the progress on this project. We started by the knowledge we had from the irradiations of the IRRAD facility and then  we also explored the technologies and the software used in other facilities to manipulate the data.  With this knowledge be formed the user communities, the features and the use cases of the IRRAD facility. All these are described in this AIDA-2020-MS16 report.  Here you can see some use case and sequence diagrams used there. </a:t>
            </a:r>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12</a:t>
            </a:fld>
            <a:endParaRPr lang="en-GB"/>
          </a:p>
        </p:txBody>
      </p:sp>
    </p:spTree>
    <p:extLst>
      <p:ext uri="{BB962C8B-B14F-4D97-AF65-F5344CB8AC3E}">
        <p14:creationId xmlns:p14="http://schemas.microsoft.com/office/powerpoint/2010/main" val="50965127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Here you have the old but still in use interface. However for the reason that I previously mentioned we</a:t>
            </a:r>
            <a:r>
              <a:rPr lang="en-GB" baseline="0" dirty="0" smtClean="0"/>
              <a:t> are planning to build a new system that will integrate all the </a:t>
            </a:r>
            <a:r>
              <a:rPr lang="en-GB" baseline="0" dirty="0" err="1" smtClean="0"/>
              <a:t>irrad</a:t>
            </a:r>
            <a:r>
              <a:rPr lang="en-GB" baseline="0" dirty="0" smtClean="0"/>
              <a:t> components data.  For these components I’m going to speak in a while. </a:t>
            </a:r>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13</a:t>
            </a:fld>
            <a:endParaRPr lang="en-GB"/>
          </a:p>
        </p:txBody>
      </p:sp>
    </p:spTree>
    <p:extLst>
      <p:ext uri="{BB962C8B-B14F-4D97-AF65-F5344CB8AC3E}">
        <p14:creationId xmlns:p14="http://schemas.microsoft.com/office/powerpoint/2010/main" val="38968685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14</a:t>
            </a:fld>
            <a:endParaRPr lang="en-GB"/>
          </a:p>
        </p:txBody>
      </p:sp>
    </p:spTree>
    <p:extLst>
      <p:ext uri="{BB962C8B-B14F-4D97-AF65-F5344CB8AC3E}">
        <p14:creationId xmlns:p14="http://schemas.microsoft.com/office/powerpoint/2010/main" val="14254668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21</a:t>
            </a:fld>
            <a:endParaRPr lang="en-GB"/>
          </a:p>
        </p:txBody>
      </p:sp>
    </p:spTree>
    <p:extLst>
      <p:ext uri="{BB962C8B-B14F-4D97-AF65-F5344CB8AC3E}">
        <p14:creationId xmlns:p14="http://schemas.microsoft.com/office/powerpoint/2010/main" val="31938503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938BAAA-A71D-41AD-A016-4CB07602BD06}" type="slidenum">
              <a:rPr lang="en-GB" smtClean="0"/>
              <a:t>28</a:t>
            </a:fld>
            <a:endParaRPr lang="en-GB"/>
          </a:p>
        </p:txBody>
      </p:sp>
    </p:spTree>
    <p:extLst>
      <p:ext uri="{BB962C8B-B14F-4D97-AF65-F5344CB8AC3E}">
        <p14:creationId xmlns:p14="http://schemas.microsoft.com/office/powerpoint/2010/main" val="1704774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2</a:t>
            </a:fld>
            <a:endParaRPr lang="en-GB"/>
          </a:p>
        </p:txBody>
      </p:sp>
    </p:spTree>
    <p:extLst>
      <p:ext uri="{BB962C8B-B14F-4D97-AF65-F5344CB8AC3E}">
        <p14:creationId xmlns:p14="http://schemas.microsoft.com/office/powerpoint/2010/main" val="38745722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3</a:t>
            </a:fld>
            <a:endParaRPr lang="en-GB"/>
          </a:p>
        </p:txBody>
      </p:sp>
    </p:spTree>
    <p:extLst>
      <p:ext uri="{BB962C8B-B14F-4D97-AF65-F5344CB8AC3E}">
        <p14:creationId xmlns:p14="http://schemas.microsoft.com/office/powerpoint/2010/main" val="35170814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4</a:t>
            </a:fld>
            <a:endParaRPr lang="en-GB"/>
          </a:p>
        </p:txBody>
      </p:sp>
    </p:spTree>
    <p:extLst>
      <p:ext uri="{BB962C8B-B14F-4D97-AF65-F5344CB8AC3E}">
        <p14:creationId xmlns:p14="http://schemas.microsoft.com/office/powerpoint/2010/main" val="2556263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smtClean="0"/>
          </a:p>
        </p:txBody>
      </p:sp>
      <p:sp>
        <p:nvSpPr>
          <p:cNvPr id="4" name="Slide Number Placeholder 3"/>
          <p:cNvSpPr>
            <a:spLocks noGrp="1"/>
          </p:cNvSpPr>
          <p:nvPr>
            <p:ph type="sldNum" sz="quarter" idx="10"/>
          </p:nvPr>
        </p:nvSpPr>
        <p:spPr/>
        <p:txBody>
          <a:bodyPr/>
          <a:lstStyle/>
          <a:p>
            <a:fld id="{E938BAAA-A71D-41AD-A016-4CB07602BD06}" type="slidenum">
              <a:rPr lang="en-GB" smtClean="0"/>
              <a:t>6</a:t>
            </a:fld>
            <a:endParaRPr lang="en-GB"/>
          </a:p>
        </p:txBody>
      </p:sp>
    </p:spTree>
    <p:extLst>
      <p:ext uri="{BB962C8B-B14F-4D97-AF65-F5344CB8AC3E}">
        <p14:creationId xmlns:p14="http://schemas.microsoft.com/office/powerpoint/2010/main" val="32330940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7</a:t>
            </a:fld>
            <a:endParaRPr lang="en-GB"/>
          </a:p>
        </p:txBody>
      </p:sp>
    </p:spTree>
    <p:extLst>
      <p:ext uri="{BB962C8B-B14F-4D97-AF65-F5344CB8AC3E}">
        <p14:creationId xmlns:p14="http://schemas.microsoft.com/office/powerpoint/2010/main" val="42369671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8</a:t>
            </a:fld>
            <a:endParaRPr lang="en-GB"/>
          </a:p>
        </p:txBody>
      </p:sp>
    </p:spTree>
    <p:extLst>
      <p:ext uri="{BB962C8B-B14F-4D97-AF65-F5344CB8AC3E}">
        <p14:creationId xmlns:p14="http://schemas.microsoft.com/office/powerpoint/2010/main" val="4370377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Validation</a:t>
            </a:r>
            <a:r>
              <a:rPr lang="en-GB" baseline="0" dirty="0" smtClean="0"/>
              <a:t> on going for the next months.</a:t>
            </a:r>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9</a:t>
            </a:fld>
            <a:endParaRPr lang="en-GB"/>
          </a:p>
        </p:txBody>
      </p:sp>
    </p:spTree>
    <p:extLst>
      <p:ext uri="{BB962C8B-B14F-4D97-AF65-F5344CB8AC3E}">
        <p14:creationId xmlns:p14="http://schemas.microsoft.com/office/powerpoint/2010/main" val="2222411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938BAAA-A71D-41AD-A016-4CB07602BD06}" type="slidenum">
              <a:rPr lang="en-GB" smtClean="0"/>
              <a:t>10</a:t>
            </a:fld>
            <a:endParaRPr lang="en-GB"/>
          </a:p>
        </p:txBody>
      </p:sp>
    </p:spTree>
    <p:extLst>
      <p:ext uri="{BB962C8B-B14F-4D97-AF65-F5344CB8AC3E}">
        <p14:creationId xmlns:p14="http://schemas.microsoft.com/office/powerpoint/2010/main" val="2188408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ctr">
              <a:defRPr/>
            </a:lvl1pPr>
          </a:lstStyle>
          <a:p>
            <a:r>
              <a:rPr kumimoji="0" lang="en-US" dirty="0" smtClean="0"/>
              <a:t>CERN</a:t>
            </a:r>
            <a:endParaRPr kumimoji="0" lang="en-US" dirty="0"/>
          </a:p>
        </p:txBody>
      </p:sp>
      <p:sp>
        <p:nvSpPr>
          <p:cNvPr id="3" name="Espace réservé du contenu 2"/>
          <p:cNvSpPr>
            <a:spLocks noGrp="1"/>
          </p:cNvSpPr>
          <p:nvPr>
            <p:ph idx="1" hasCustomPrompt="1"/>
          </p:nvPr>
        </p:nvSpPr>
        <p:spPr/>
        <p:txBody>
          <a:bodyPr>
            <a:normAutofit/>
          </a:bodyPr>
          <a:lstStyle>
            <a:lvl1pPr marL="322326" marR="0" indent="-285750" algn="l" defTabSz="914400" rtl="0" eaLnBrk="1" fontAlgn="auto" latinLnBrk="0" hangingPunct="1">
              <a:lnSpc>
                <a:spcPct val="100000"/>
              </a:lnSpc>
              <a:spcBef>
                <a:spcPct val="20000"/>
              </a:spcBef>
              <a:spcAft>
                <a:spcPts val="0"/>
              </a:spcAft>
              <a:buClr>
                <a:schemeClr val="tx1"/>
              </a:buClr>
              <a:buSzPct val="80000"/>
              <a:buFont typeface="Wingdings" panose="05000000000000000000" pitchFamily="2" charset="2"/>
              <a:buChar char="Ø"/>
              <a:tabLst/>
              <a:defRPr sz="1400" baseline="0"/>
            </a:lvl1pPr>
          </a:lstStyle>
          <a:p>
            <a:pPr lvl="0" eaLnBrk="1" latinLnBrk="0" hangingPunct="1"/>
            <a:r>
              <a:rPr lang="fr-FR" dirty="0" smtClean="0"/>
              <a:t>Conseil Européen pour la Recherche Nucléaire (</a:t>
            </a:r>
            <a:r>
              <a:rPr kumimoji="0" lang="en-US" sz="1400" dirty="0" smtClean="0"/>
              <a:t>European </a:t>
            </a:r>
            <a:r>
              <a:rPr kumimoji="0" lang="en-US" sz="1400" dirty="0" err="1" smtClean="0"/>
              <a:t>Organisation</a:t>
            </a:r>
            <a:r>
              <a:rPr kumimoji="0" lang="en-US" sz="1400" dirty="0" smtClean="0"/>
              <a:t> for Nuclear Research).</a:t>
            </a:r>
          </a:p>
          <a:p>
            <a:pPr lvl="0" eaLnBrk="1" latinLnBrk="0" hangingPunct="1"/>
            <a:r>
              <a:rPr kumimoji="0" lang="en-US" sz="1400" dirty="0" smtClean="0"/>
              <a:t>Foundation 1954, in </a:t>
            </a:r>
            <a:r>
              <a:rPr lang="en-GB" dirty="0" smtClean="0"/>
              <a:t>Franco-Swiss border near Geneva.</a:t>
            </a:r>
          </a:p>
          <a:p>
            <a:pPr lvl="0" eaLnBrk="1" latinLnBrk="0" hangingPunct="1"/>
            <a:r>
              <a:rPr lang="en-US" dirty="0" smtClean="0"/>
              <a:t>One of Europe's first joint ventures for scientific reasons.</a:t>
            </a:r>
          </a:p>
          <a:p>
            <a:pPr lvl="0" eaLnBrk="1" latinLnBrk="0" hangingPunct="1"/>
            <a:r>
              <a:rPr lang="en-US" dirty="0" smtClean="0"/>
              <a:t>Particle physics.</a:t>
            </a:r>
          </a:p>
          <a:p>
            <a:pPr marL="322326" marR="0" lvl="0" indent="-285750" algn="l" defTabSz="914400" rtl="0" eaLnBrk="1" fontAlgn="auto" latinLnBrk="0" hangingPunct="1">
              <a:lnSpc>
                <a:spcPct val="100000"/>
              </a:lnSpc>
              <a:spcBef>
                <a:spcPct val="20000"/>
              </a:spcBef>
              <a:spcAft>
                <a:spcPts val="0"/>
              </a:spcAft>
              <a:buClr>
                <a:schemeClr val="tx1"/>
              </a:buClr>
              <a:buSzPct val="80000"/>
              <a:buFont typeface="Wingdings" panose="05000000000000000000" pitchFamily="2" charset="2"/>
              <a:buChar char="Ø"/>
              <a:tabLst/>
              <a:defRPr/>
            </a:pPr>
            <a:r>
              <a:rPr kumimoji="0" lang="en-US" sz="1400" dirty="0" smtClean="0"/>
              <a:t>Particles accelerated in a 27km circumference tunnel, 80m above the ground. </a:t>
            </a:r>
          </a:p>
          <a:p>
            <a:pPr lvl="0" eaLnBrk="1" latinLnBrk="0" hangingPunct="1"/>
            <a:endParaRPr lang="en-GB" dirty="0" smtClean="0"/>
          </a:p>
          <a:p>
            <a:pPr lvl="0" eaLnBrk="1" latinLnBrk="0" hangingPunct="1"/>
            <a:endParaRPr kumimoji="0" lang="en-US" sz="1400" dirty="0" smtClean="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44000" y="2669939"/>
            <a:ext cx="4570168" cy="2917261"/>
          </a:xfrm>
          <a:prstGeom prst="rect">
            <a:avLst/>
          </a:prstGeom>
        </p:spPr>
      </p:pic>
    </p:spTree>
    <p:extLst>
      <p:ext uri="{BB962C8B-B14F-4D97-AF65-F5344CB8AC3E}">
        <p14:creationId xmlns:p14="http://schemas.microsoft.com/office/powerpoint/2010/main" val="32332625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933964613"/>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04/04/2017</a:t>
            </a:r>
            <a:endParaRPr lang="en-US" dirty="0"/>
          </a:p>
        </p:txBody>
      </p:sp>
      <p:sp>
        <p:nvSpPr>
          <p:cNvPr id="4" name="Footer Placeholder 3"/>
          <p:cNvSpPr>
            <a:spLocks noGrp="1"/>
          </p:cNvSpPr>
          <p:nvPr>
            <p:ph type="ftr" sz="quarter" idx="11"/>
          </p:nvPr>
        </p:nvSpPr>
        <p:spPr/>
        <p:txBody>
          <a:bodyPr/>
          <a:lstStyle/>
          <a:p>
            <a:r>
              <a:rPr lang="en-US" smtClean="0"/>
              <a:t>AIDA-2020 WP15</a:t>
            </a:r>
            <a:endParaRPr lang="en-US" dirty="0"/>
          </a:p>
        </p:txBody>
      </p:sp>
      <p:sp>
        <p:nvSpPr>
          <p:cNvPr id="5" name="Slide Number Placeholder 4"/>
          <p:cNvSpPr>
            <a:spLocks noGrp="1"/>
          </p:cNvSpPr>
          <p:nvPr>
            <p:ph type="sldNum" sz="quarter" idx="12"/>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40697473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4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lgn="ctr">
              <a:defRPr/>
            </a:lvl1pPr>
          </a:lstStyle>
          <a:p>
            <a:r>
              <a:rPr kumimoji="0" lang="en-US" dirty="0" smtClean="0"/>
              <a:t>CERN</a:t>
            </a:r>
            <a:endParaRPr kumimoji="0" lang="en-US" dirty="0"/>
          </a:p>
        </p:txBody>
      </p:sp>
      <p:sp>
        <p:nvSpPr>
          <p:cNvPr id="3" name="Espace réservé du contenu 2"/>
          <p:cNvSpPr>
            <a:spLocks noGrp="1"/>
          </p:cNvSpPr>
          <p:nvPr>
            <p:ph idx="1" hasCustomPrompt="1"/>
          </p:nvPr>
        </p:nvSpPr>
        <p:spPr/>
        <p:txBody>
          <a:bodyPr>
            <a:normAutofit/>
          </a:bodyPr>
          <a:lstStyle>
            <a:lvl1pPr marL="322326" marR="0" indent="-285750" algn="l" defTabSz="914400" rtl="0" eaLnBrk="1" fontAlgn="auto" latinLnBrk="0" hangingPunct="1">
              <a:lnSpc>
                <a:spcPct val="100000"/>
              </a:lnSpc>
              <a:spcBef>
                <a:spcPct val="20000"/>
              </a:spcBef>
              <a:spcAft>
                <a:spcPts val="0"/>
              </a:spcAft>
              <a:buClr>
                <a:schemeClr val="tx1"/>
              </a:buClr>
              <a:buSzPct val="80000"/>
              <a:buFont typeface="Wingdings" panose="05000000000000000000" pitchFamily="2" charset="2"/>
              <a:buChar char="Ø"/>
              <a:tabLst/>
              <a:defRPr sz="1400" baseline="0"/>
            </a:lvl1pPr>
          </a:lstStyle>
          <a:p>
            <a:pPr lvl="0" eaLnBrk="1" latinLnBrk="0" hangingPunct="1"/>
            <a:r>
              <a:rPr lang="fr-FR" dirty="0" smtClean="0"/>
              <a:t>Conseil Européen pour la Recherche Nucléaire (</a:t>
            </a:r>
            <a:r>
              <a:rPr kumimoji="0" lang="en-US" sz="1400" dirty="0" smtClean="0"/>
              <a:t>European </a:t>
            </a:r>
            <a:r>
              <a:rPr kumimoji="0" lang="en-US" sz="1400" dirty="0" err="1" smtClean="0"/>
              <a:t>Organisation</a:t>
            </a:r>
            <a:r>
              <a:rPr kumimoji="0" lang="en-US" sz="1400" dirty="0" smtClean="0"/>
              <a:t> for Nuclear Research).</a:t>
            </a:r>
          </a:p>
          <a:p>
            <a:pPr lvl="0" eaLnBrk="1" latinLnBrk="0" hangingPunct="1"/>
            <a:r>
              <a:rPr kumimoji="0" lang="en-US" sz="1400" dirty="0" smtClean="0"/>
              <a:t>Foundation 1954, in </a:t>
            </a:r>
            <a:r>
              <a:rPr lang="en-GB" dirty="0" smtClean="0"/>
              <a:t>Franco-Swiss border near Geneva.</a:t>
            </a:r>
          </a:p>
          <a:p>
            <a:pPr lvl="0" eaLnBrk="1" latinLnBrk="0" hangingPunct="1"/>
            <a:r>
              <a:rPr lang="en-US" dirty="0" smtClean="0"/>
              <a:t>One of Europe's first joint ventures for scientific reasons.</a:t>
            </a:r>
          </a:p>
          <a:p>
            <a:pPr lvl="0" eaLnBrk="1" latinLnBrk="0" hangingPunct="1"/>
            <a:r>
              <a:rPr lang="en-US" dirty="0" smtClean="0"/>
              <a:t>Particle physics.</a:t>
            </a:r>
          </a:p>
          <a:p>
            <a:pPr marL="322326" marR="0" lvl="0" indent="-285750" algn="l" defTabSz="914400" rtl="0" eaLnBrk="1" fontAlgn="auto" latinLnBrk="0" hangingPunct="1">
              <a:lnSpc>
                <a:spcPct val="100000"/>
              </a:lnSpc>
              <a:spcBef>
                <a:spcPct val="20000"/>
              </a:spcBef>
              <a:spcAft>
                <a:spcPts val="0"/>
              </a:spcAft>
              <a:buClr>
                <a:schemeClr val="tx1"/>
              </a:buClr>
              <a:buSzPct val="80000"/>
              <a:buFont typeface="Wingdings" panose="05000000000000000000" pitchFamily="2" charset="2"/>
              <a:buChar char="Ø"/>
              <a:tabLst/>
              <a:defRPr/>
            </a:pPr>
            <a:r>
              <a:rPr kumimoji="0" lang="en-US" sz="1400" dirty="0" smtClean="0"/>
              <a:t>Particles accelerated in a 27km circumference tunnel, 80m above the ground. </a:t>
            </a:r>
          </a:p>
          <a:p>
            <a:pPr lvl="0" eaLnBrk="1" latinLnBrk="0" hangingPunct="1"/>
            <a:endParaRPr lang="en-GB" dirty="0" smtClean="0"/>
          </a:p>
          <a:p>
            <a:pPr lvl="0" eaLnBrk="1" latinLnBrk="0" hangingPunct="1"/>
            <a:endParaRPr kumimoji="0" lang="en-US" sz="1400" dirty="0" smtClean="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4" name="Picture 3"/>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1944000" y="2669939"/>
            <a:ext cx="4570168" cy="2917261"/>
          </a:xfrm>
          <a:prstGeom prst="rect">
            <a:avLst/>
          </a:prstGeom>
        </p:spPr>
      </p:pic>
    </p:spTree>
    <p:extLst>
      <p:ext uri="{BB962C8B-B14F-4D97-AF65-F5344CB8AC3E}">
        <p14:creationId xmlns:p14="http://schemas.microsoft.com/office/powerpoint/2010/main" val="3193470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9946" y="1706400"/>
            <a:ext cx="8226854" cy="1369257"/>
          </a:xfrm>
        </p:spPr>
        <p:txBody>
          <a:bodyPr>
            <a:noAutofit/>
          </a:bodyPr>
          <a:lstStyle>
            <a:lvl1pPr algn="l">
              <a:defRPr sz="2800"/>
            </a:lvl1pPr>
          </a:lstStyle>
          <a:p>
            <a:r>
              <a:rPr kumimoji="0" lang="en-US" dirty="0" smtClean="0"/>
              <a:t>An adaptive multi-profile system for the data analysis, valuation and the management of the CERN IRRAD proton facility.</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hasCustomPrompt="1"/>
          </p:nvPr>
        </p:nvSpPr>
        <p:spPr>
          <a:xfrm>
            <a:off x="457200" y="3391124"/>
            <a:ext cx="2743200" cy="419653"/>
          </a:xfrm>
        </p:spPr>
        <p:txBody>
          <a:bodyPr lIns="45720" tIns="0" rIns="45720" bIns="0" anchor="b"/>
          <a:lstStyle>
            <a:lvl1pPr marL="0" indent="0" algn="l">
              <a:buNone/>
              <a:defRPr sz="1400" baseline="0"/>
            </a:lvl1pPr>
            <a:lvl2pPr>
              <a:buNone/>
              <a:defRPr sz="1200"/>
            </a:lvl2pPr>
            <a:lvl3pPr>
              <a:buNone/>
              <a:defRPr sz="1000"/>
            </a:lvl3pPr>
            <a:lvl4pPr>
              <a:buNone/>
              <a:defRPr sz="900"/>
            </a:lvl4pPr>
            <a:lvl5pPr>
              <a:buNone/>
              <a:defRPr sz="900"/>
            </a:lvl5pPr>
          </a:lstStyle>
          <a:p>
            <a:pPr lvl="0" eaLnBrk="1" latinLnBrk="0" hangingPunct="1"/>
            <a:r>
              <a:rPr kumimoji="0" lang="fr-CH" dirty="0" smtClean="0"/>
              <a:t>Blerina Gkotse</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9" name="Image 9" descr="916_1.jpg"/>
          <p:cNvPicPr>
            <a:picLocks noChangeAspect="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0" y="0"/>
            <a:ext cx="9144000" cy="687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0" name="Rectangle 10"/>
          <p:cNvSpPr>
            <a:spLocks noChangeArrowheads="1"/>
          </p:cNvSpPr>
          <p:nvPr userDrawn="1"/>
        </p:nvSpPr>
        <p:spPr bwMode="auto">
          <a:xfrm>
            <a:off x="0" y="0"/>
            <a:ext cx="1066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1" name="Rectangle 11"/>
          <p:cNvSpPr>
            <a:spLocks noChangeArrowheads="1"/>
          </p:cNvSpPr>
          <p:nvPr userDrawn="1"/>
        </p:nvSpPr>
        <p:spPr bwMode="auto">
          <a:xfrm>
            <a:off x="7315200" y="0"/>
            <a:ext cx="18288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spAutoFit/>
          </a:bodyPr>
          <a:lstStyle/>
          <a:p>
            <a:endParaRPr lang="fr-FR" u="none">
              <a:latin typeface="Trebuchet MS" charset="0"/>
              <a:cs typeface="Trebuchet MS" charset="0"/>
            </a:endParaRPr>
          </a:p>
        </p:txBody>
      </p:sp>
      <p:sp>
        <p:nvSpPr>
          <p:cNvPr id="12" name="Rectangle 11"/>
          <p:cNvSpPr/>
          <p:nvPr userDrawn="1"/>
        </p:nvSpPr>
        <p:spPr bwMode="auto">
          <a:xfrm>
            <a:off x="0" y="0"/>
            <a:ext cx="2286000" cy="461963"/>
          </a:xfrm>
          <a:prstGeom prst="rect">
            <a:avLst/>
          </a:prstGeom>
          <a:noFill/>
          <a:ln w="9525" cap="flat" cmpd="sng" algn="ctr">
            <a:noFill/>
            <a:prstDash val="solid"/>
            <a:round/>
            <a:headEnd type="none" w="med" len="med"/>
            <a:tailEnd type="none" w="med" len="med"/>
          </a:ln>
          <a:effectLst>
            <a:outerShdw blurRad="50800" dist="38100" dir="420000" algn="tl" rotWithShape="0">
              <a:srgbClr val="000000">
                <a:alpha val="0"/>
              </a:srgbClr>
            </a:outerShdw>
          </a:effectLst>
        </p:spPr>
        <p:txBody>
          <a:bodyPr>
            <a:spAutoFit/>
          </a:bodyPr>
          <a:lstStyle/>
          <a:p>
            <a:pPr>
              <a:defRPr/>
            </a:pPr>
            <a:endParaRPr lang="fr-FR" u="none">
              <a:latin typeface="Trebuchet MS"/>
              <a:ea typeface="ＭＳ Ｐゴシック" pitchFamily="-108" charset="-128"/>
              <a:cs typeface="Trebuchet MS"/>
            </a:endParaRPr>
          </a:p>
        </p:txBody>
      </p:sp>
      <p:sp>
        <p:nvSpPr>
          <p:cNvPr id="13" name="ZoneTexte 2"/>
          <p:cNvSpPr txBox="1">
            <a:spLocks noChangeArrowheads="1"/>
          </p:cNvSpPr>
          <p:nvPr userDrawn="1"/>
        </p:nvSpPr>
        <p:spPr bwMode="auto">
          <a:xfrm>
            <a:off x="7632700" y="2781300"/>
            <a:ext cx="15113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ATLAS</a:t>
            </a:r>
          </a:p>
        </p:txBody>
      </p:sp>
      <p:sp>
        <p:nvSpPr>
          <p:cNvPr id="14" name="ZoneTexte 13"/>
          <p:cNvSpPr txBox="1">
            <a:spLocks noChangeArrowheads="1"/>
          </p:cNvSpPr>
          <p:nvPr userDrawn="1"/>
        </p:nvSpPr>
        <p:spPr bwMode="auto">
          <a:xfrm>
            <a:off x="850900" y="4076700"/>
            <a:ext cx="1155700" cy="646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sz="3600" b="1" i="1" u="none">
                <a:solidFill>
                  <a:srgbClr val="FF0000"/>
                </a:solidFill>
                <a:latin typeface="Trebuchet MS" charset="0"/>
                <a:cs typeface="Trebuchet MS" charset="0"/>
              </a:rPr>
              <a:t>CMS</a:t>
            </a:r>
          </a:p>
        </p:txBody>
      </p:sp>
      <p:sp>
        <p:nvSpPr>
          <p:cNvPr id="15" name="ZoneTexte 14"/>
          <p:cNvSpPr txBox="1">
            <a:spLocks noChangeArrowheads="1"/>
          </p:cNvSpPr>
          <p:nvPr userDrawn="1"/>
        </p:nvSpPr>
        <p:spPr bwMode="auto">
          <a:xfrm>
            <a:off x="7645400" y="4383088"/>
            <a:ext cx="1057275" cy="4619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ALICE</a:t>
            </a:r>
          </a:p>
        </p:txBody>
      </p:sp>
      <p:sp>
        <p:nvSpPr>
          <p:cNvPr id="16" name="ZoneTexte 15"/>
          <p:cNvSpPr txBox="1">
            <a:spLocks noChangeArrowheads="1"/>
          </p:cNvSpPr>
          <p:nvPr userDrawn="1"/>
        </p:nvSpPr>
        <p:spPr bwMode="auto">
          <a:xfrm>
            <a:off x="5461000" y="2422525"/>
            <a:ext cx="990600" cy="4619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u="sng">
                <a:solidFill>
                  <a:schemeClr val="tx1"/>
                </a:solidFill>
                <a:latin typeface="Arial" charset="0"/>
                <a:ea typeface="ＭＳ Ｐゴシック" charset="0"/>
                <a:cs typeface="ＭＳ Ｐゴシック" charset="0"/>
              </a:defRPr>
            </a:lvl1pPr>
            <a:lvl2pPr marL="742950" indent="-285750">
              <a:defRPr sz="2400" u="sng">
                <a:solidFill>
                  <a:schemeClr val="tx1"/>
                </a:solidFill>
                <a:latin typeface="Arial" charset="0"/>
                <a:ea typeface="ＭＳ Ｐゴシック" charset="0"/>
              </a:defRPr>
            </a:lvl2pPr>
            <a:lvl3pPr marL="1143000" indent="-228600">
              <a:defRPr sz="2400" u="sng">
                <a:solidFill>
                  <a:schemeClr val="tx1"/>
                </a:solidFill>
                <a:latin typeface="Arial" charset="0"/>
                <a:ea typeface="ＭＳ Ｐゴシック" charset="0"/>
              </a:defRPr>
            </a:lvl3pPr>
            <a:lvl4pPr marL="1600200" indent="-228600">
              <a:defRPr sz="2400" u="sng">
                <a:solidFill>
                  <a:schemeClr val="tx1"/>
                </a:solidFill>
                <a:latin typeface="Arial" charset="0"/>
                <a:ea typeface="ＭＳ Ｐゴシック" charset="0"/>
              </a:defRPr>
            </a:lvl4pPr>
            <a:lvl5pPr marL="2057400" indent="-228600">
              <a:defRPr sz="2400" u="sng">
                <a:solidFill>
                  <a:schemeClr val="tx1"/>
                </a:solidFill>
                <a:latin typeface="Arial" charset="0"/>
                <a:ea typeface="ＭＳ Ｐゴシック" charset="0"/>
              </a:defRPr>
            </a:lvl5pPr>
            <a:lvl6pPr marL="2514600" indent="-228600" eaLnBrk="0" fontAlgn="base" hangingPunct="0">
              <a:spcBef>
                <a:spcPct val="0"/>
              </a:spcBef>
              <a:spcAft>
                <a:spcPct val="0"/>
              </a:spcAft>
              <a:defRPr sz="2400" u="sng">
                <a:solidFill>
                  <a:schemeClr val="tx1"/>
                </a:solidFill>
                <a:latin typeface="Arial" charset="0"/>
                <a:ea typeface="ＭＳ Ｐゴシック" charset="0"/>
              </a:defRPr>
            </a:lvl6pPr>
            <a:lvl7pPr marL="2971800" indent="-228600" eaLnBrk="0" fontAlgn="base" hangingPunct="0">
              <a:spcBef>
                <a:spcPct val="0"/>
              </a:spcBef>
              <a:spcAft>
                <a:spcPct val="0"/>
              </a:spcAft>
              <a:defRPr sz="2400" u="sng">
                <a:solidFill>
                  <a:schemeClr val="tx1"/>
                </a:solidFill>
                <a:latin typeface="Arial" charset="0"/>
                <a:ea typeface="ＭＳ Ｐゴシック" charset="0"/>
              </a:defRPr>
            </a:lvl7pPr>
            <a:lvl8pPr marL="3429000" indent="-228600" eaLnBrk="0" fontAlgn="base" hangingPunct="0">
              <a:spcBef>
                <a:spcPct val="0"/>
              </a:spcBef>
              <a:spcAft>
                <a:spcPct val="0"/>
              </a:spcAft>
              <a:defRPr sz="2400" u="sng">
                <a:solidFill>
                  <a:schemeClr val="tx1"/>
                </a:solidFill>
                <a:latin typeface="Arial" charset="0"/>
                <a:ea typeface="ＭＳ Ｐゴシック" charset="0"/>
              </a:defRPr>
            </a:lvl8pPr>
            <a:lvl9pPr marL="3886200" indent="-228600" eaLnBrk="0" fontAlgn="base" hangingPunct="0">
              <a:spcBef>
                <a:spcPct val="0"/>
              </a:spcBef>
              <a:spcAft>
                <a:spcPct val="0"/>
              </a:spcAft>
              <a:defRPr sz="2400" u="sng">
                <a:solidFill>
                  <a:schemeClr val="tx1"/>
                </a:solidFill>
                <a:latin typeface="Arial" charset="0"/>
                <a:ea typeface="ＭＳ Ｐゴシック" charset="0"/>
              </a:defRPr>
            </a:lvl9pPr>
          </a:lstStyle>
          <a:p>
            <a:r>
              <a:rPr lang="fr-FR" b="1" i="1" u="none">
                <a:solidFill>
                  <a:srgbClr val="FF0000"/>
                </a:solidFill>
                <a:latin typeface="Trebuchet MS" charset="0"/>
                <a:cs typeface="Trebuchet MS" charset="0"/>
              </a:rPr>
              <a:t>LHCb</a:t>
            </a:r>
          </a:p>
        </p:txBody>
      </p:sp>
      <p:sp>
        <p:nvSpPr>
          <p:cNvPr id="3" name="Oval 2"/>
          <p:cNvSpPr/>
          <p:nvPr userDrawn="1"/>
        </p:nvSpPr>
        <p:spPr>
          <a:xfrm>
            <a:off x="2407920" y="3104356"/>
            <a:ext cx="83820" cy="99060"/>
          </a:xfrm>
          <a:prstGeom prst="ellipse">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966632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path" presetSubtype="0" accel="50000" decel="50000" fill="hold" nodeType="clickEffect">
                                  <p:stCondLst>
                                    <p:cond delay="0"/>
                                  </p:stCondLst>
                                  <p:childTnLst>
                                    <p:animMotion origin="layout" path="M 0 0 C 0.069 0 0.125 0.056 0.125 0.125 C 0.125 0.194 0.069 0.25 0 0.25 C -0.069 0.25 -0.125 0.194 -0.125 0.125 C -0.125 0.056 -0.069 0 0 0 Z" pathEditMode="relative" ptsTypes="">
                                      <p:cBhvr>
                                        <p:cTn id="6" dur="2000" fill="hold"/>
                                        <p:tgtEl>
                                          <p:spTgt spid="9"/>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 presetClass="path" presetSubtype="0" accel="50000" decel="50000" fill="hold" grpId="0" nodeType="clickEffect">
                                  <p:stCondLst>
                                    <p:cond delay="0"/>
                                  </p:stCondLst>
                                  <p:childTnLst>
                                    <p:animMotion origin="layout" path="M 0.22986 -0.03912 C 0.47552 -0.03912 0.67552 0.07384 0.67552 0.21366 C 0.67552 0.35347 0.47552 0.46713 0.22986 0.46713 C -0.0158 0.46713 -0.21545 0.35347 -0.21545 0.21366 C -0.21545 0.07384 -0.0158 -0.03912 0.22986 -0.03912 Z " pathEditMode="relative" rAng="0" ptsTypes="AAAAA">
                                      <p:cBhvr>
                                        <p:cTn id="10" dur="2000" fill="hold"/>
                                        <p:tgtEl>
                                          <p:spTgt spid="3"/>
                                        </p:tgtEl>
                                        <p:attrNameLst>
                                          <p:attrName>ppt_x</p:attrName>
                                          <p:attrName>ppt_y</p:attrName>
                                        </p:attrNameLst>
                                      </p:cBhvr>
                                      <p:rCtr x="17" y="2530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04/04/2017</a:t>
            </a:r>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AIDA-2020 WP15</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10" name="Image 9" descr="bande-02.eps"/>
          <p:cNvPicPr>
            <a:picLocks noChangeAspect="1"/>
          </p:cNvPicPr>
          <p:nvPr/>
        </p:nvPicPr>
        <p:blipFill>
          <a:blip r:embed="rId18" cstate="email">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pic>
        <p:nvPicPr>
          <p:cNvPr id="7" name="Picture 6"/>
          <p:cNvPicPr>
            <a:picLocks noChangeAspect="1"/>
          </p:cNvPicPr>
          <p:nvPr userDrawn="1"/>
        </p:nvPicPr>
        <p:blipFill>
          <a:blip r:embed="rId19"/>
          <a:stretch>
            <a:fillRect/>
          </a:stretch>
        </p:blipFill>
        <p:spPr>
          <a:xfrm>
            <a:off x="22377" y="6218401"/>
            <a:ext cx="2177615" cy="622798"/>
          </a:xfrm>
          <a:prstGeom prst="rect">
            <a:avLst/>
          </a:prstGeom>
        </p:spPr>
      </p:pic>
      <p:pic>
        <p:nvPicPr>
          <p:cNvPr id="11" name="Picture 10"/>
          <p:cNvPicPr>
            <a:picLocks noChangeAspect="1"/>
          </p:cNvPicPr>
          <p:nvPr userDrawn="1"/>
        </p:nvPicPr>
        <p:blipFill>
          <a:blip r:embed="rId20"/>
          <a:stretch>
            <a:fillRect/>
          </a:stretch>
        </p:blipFill>
        <p:spPr>
          <a:xfrm>
            <a:off x="7261896" y="14817"/>
            <a:ext cx="1846959" cy="483781"/>
          </a:xfrm>
          <a:prstGeom prst="rect">
            <a:avLst/>
          </a:prstGeom>
        </p:spPr>
      </p:pic>
    </p:spTree>
  </p:cSld>
  <p:clrMap bg1="lt1" tx1="dk1" bg2="lt2" tx2="dk2" accent1="accent1" accent2="accent2" accent3="accent3" accent4="accent4" accent5="accent5" accent6="accent6" hlink="hlink" folHlink="folHlink"/>
  <p:sldLayoutIdLst>
    <p:sldLayoutId id="2147483685" r:id="rId1"/>
    <p:sldLayoutId id="2147483661" r:id="rId2"/>
    <p:sldLayoutId id="2147483686" r:id="rId3"/>
    <p:sldLayoutId id="2147483676" r:id="rId4"/>
    <p:sldLayoutId id="2147483677" r:id="rId5"/>
    <p:sldLayoutId id="2147483678" r:id="rId6"/>
    <p:sldLayoutId id="2147483681" r:id="rId7"/>
    <p:sldLayoutId id="2147483680" r:id="rId8"/>
    <p:sldLayoutId id="2147483683" r:id="rId9"/>
    <p:sldLayoutId id="2147483665" r:id="rId10"/>
    <p:sldLayoutId id="2147483684" r:id="rId11"/>
    <p:sldLayoutId id="2147483667" r:id="rId12"/>
    <p:sldLayoutId id="2147483668" r:id="rId13"/>
    <p:sldLayoutId id="2147483669" r:id="rId14"/>
    <p:sldLayoutId id="2147483674" r:id="rId15"/>
    <p:sldLayoutId id="2147483682" r:id="rId16"/>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1.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jpeg"/><Relationship Id="rId9"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11.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1.xml"/><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1.xml"/></Relationships>
</file>

<file path=ppt/slides/_rels/slide19.xml.rels><?xml version="1.0" encoding="UTF-8" standalone="yes"?>
<Relationships xmlns="http://schemas.openxmlformats.org/package/2006/relationships"><Relationship Id="rId3" Type="http://schemas.openxmlformats.org/officeDocument/2006/relationships/hyperlink" Target="https://cds.cern.ch/record/2244674/files/AIDA-2020-NOTE-2017-002.pdf" TargetMode="External"/><Relationship Id="rId2" Type="http://schemas.openxmlformats.org/officeDocument/2006/relationships/image" Target="../media/image38.png"/><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11.xml"/></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3" Type="http://schemas.openxmlformats.org/officeDocument/2006/relationships/image" Target="../media/image45.jpg"/><Relationship Id="rId7" Type="http://schemas.openxmlformats.org/officeDocument/2006/relationships/image" Target="../media/image49.png"/><Relationship Id="rId2" Type="http://schemas.openxmlformats.org/officeDocument/2006/relationships/image" Target="../media/image44.jpg"/><Relationship Id="rId1" Type="http://schemas.openxmlformats.org/officeDocument/2006/relationships/slideLayout" Target="../slideLayouts/slideLayout11.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5.xml"/><Relationship Id="rId1" Type="http://schemas.openxmlformats.org/officeDocument/2006/relationships/slideLayout" Target="../slideLayouts/slideLayout11.xml"/><Relationship Id="rId5" Type="http://schemas.openxmlformats.org/officeDocument/2006/relationships/image" Target="../media/image52.png"/><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3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11.xml"/><Relationship Id="rId5" Type="http://schemas.openxmlformats.org/officeDocument/2006/relationships/image" Target="../media/image58.png"/><Relationship Id="rId4" Type="http://schemas.openxmlformats.org/officeDocument/2006/relationships/image" Target="../media/image57.png"/></Relationships>
</file>

<file path=ppt/slides/_rels/slide3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6.png"/><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11.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1.xml"/><Relationship Id="rId5" Type="http://schemas.openxmlformats.org/officeDocument/2006/relationships/image" Target="../media/image14.jpeg"/><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744" y="876458"/>
            <a:ext cx="8226854" cy="1888842"/>
          </a:xfrm>
        </p:spPr>
        <p:txBody>
          <a:bodyPr/>
          <a:lstStyle/>
          <a:p>
            <a:r>
              <a:rPr lang="en-US" dirty="0" smtClean="0"/>
              <a:t/>
            </a:r>
            <a:br>
              <a:rPr lang="en-US" dirty="0" smtClean="0"/>
            </a:br>
            <a:r>
              <a:rPr lang="en-GB" sz="4000" b="1" dirty="0">
                <a:latin typeface="Calibri" panose="020F0502020204030204" pitchFamily="34" charset="0"/>
              </a:rPr>
              <a:t>IRRAD Facility Infrastructure </a:t>
            </a:r>
            <a:r>
              <a:rPr lang="en-GB" sz="4000" b="1" dirty="0" smtClean="0">
                <a:latin typeface="Calibri" panose="020F0502020204030204" pitchFamily="34" charset="0"/>
              </a:rPr>
              <a:t>Upgrade</a:t>
            </a:r>
            <a:r>
              <a:rPr lang="en-GB" sz="4000" b="1" dirty="0">
                <a:latin typeface="Calibri" panose="020F0502020204030204" pitchFamily="34" charset="0"/>
              </a:rPr>
              <a:t/>
            </a:r>
            <a:br>
              <a:rPr lang="en-GB" sz="4000" b="1" dirty="0">
                <a:latin typeface="Calibri" panose="020F0502020204030204" pitchFamily="34" charset="0"/>
              </a:rPr>
            </a:br>
            <a:endParaRPr lang="en-GB" sz="4000" b="1" dirty="0">
              <a:latin typeface="Calibri" panose="020F0502020204030204" pitchFamily="34" charset="0"/>
            </a:endParaRPr>
          </a:p>
        </p:txBody>
      </p:sp>
      <p:sp>
        <p:nvSpPr>
          <p:cNvPr id="4" name="Footer Placeholder 3"/>
          <p:cNvSpPr>
            <a:spLocks noGrp="1"/>
          </p:cNvSpPr>
          <p:nvPr>
            <p:ph type="ftr" sz="quarter" idx="3"/>
          </p:nvPr>
        </p:nvSpPr>
        <p:spPr/>
        <p:txBody>
          <a:bodyPr/>
          <a:lstStyle/>
          <a:p>
            <a:r>
              <a:rPr lang="en-US" smtClean="0"/>
              <a:t>AIDA-2020 WP15</a:t>
            </a:r>
            <a:endParaRPr lang="en-US" dirty="0"/>
          </a:p>
        </p:txBody>
      </p:sp>
      <p:sp>
        <p:nvSpPr>
          <p:cNvPr id="6" name="Text Placeholder 5"/>
          <p:cNvSpPr>
            <a:spLocks noGrp="1"/>
          </p:cNvSpPr>
          <p:nvPr>
            <p:ph type="body" idx="10"/>
          </p:nvPr>
        </p:nvSpPr>
        <p:spPr>
          <a:xfrm>
            <a:off x="450744" y="2765299"/>
            <a:ext cx="8693256" cy="1260791"/>
          </a:xfrm>
        </p:spPr>
        <p:txBody>
          <a:bodyPr>
            <a:noAutofit/>
          </a:bodyPr>
          <a:lstStyle/>
          <a:p>
            <a:pPr algn="ctr"/>
            <a:r>
              <a:rPr lang="en-US" sz="2400" b="1" u="sng" dirty="0">
                <a:latin typeface="Calibri" panose="020F0502020204030204" pitchFamily="34" charset="0"/>
              </a:rPr>
              <a:t>Blerina Gkotse</a:t>
            </a:r>
            <a:r>
              <a:rPr lang="en-US" sz="2400" b="1" dirty="0">
                <a:latin typeface="Calibri" panose="020F0502020204030204" pitchFamily="34" charset="0"/>
              </a:rPr>
              <a:t>, Maurice </a:t>
            </a:r>
            <a:r>
              <a:rPr lang="en-US" sz="2400" b="1" dirty="0" smtClean="0">
                <a:latin typeface="Calibri" panose="020F0502020204030204" pitchFamily="34" charset="0"/>
              </a:rPr>
              <a:t>Glaser, </a:t>
            </a:r>
            <a:r>
              <a:rPr lang="en-US" sz="2400" b="1" dirty="0">
                <a:latin typeface="Calibri" panose="020F0502020204030204" pitchFamily="34" charset="0"/>
              </a:rPr>
              <a:t>Georgi </a:t>
            </a:r>
            <a:r>
              <a:rPr lang="en-US" sz="2400" b="1" dirty="0" smtClean="0">
                <a:latin typeface="Calibri" panose="020F0502020204030204" pitchFamily="34" charset="0"/>
              </a:rPr>
              <a:t>Gorine, </a:t>
            </a:r>
            <a:r>
              <a:rPr lang="en-US" sz="2400" b="1" dirty="0">
                <a:latin typeface="Calibri" panose="020F0502020204030204" pitchFamily="34" charset="0"/>
              </a:rPr>
              <a:t>Isidre </a:t>
            </a:r>
            <a:r>
              <a:rPr lang="en-US" sz="2400" b="1" dirty="0" smtClean="0">
                <a:latin typeface="Calibri" panose="020F0502020204030204" pitchFamily="34" charset="0"/>
              </a:rPr>
              <a:t>Mateu, Emanuele Matli, </a:t>
            </a:r>
            <a:r>
              <a:rPr lang="en-GB" sz="2400" b="1" dirty="0">
                <a:latin typeface="Calibri" pitchFamily="34" charset="0"/>
              </a:rPr>
              <a:t>Giuseppe </a:t>
            </a:r>
            <a:r>
              <a:rPr lang="en-GB" sz="2400" b="1" dirty="0" err="1" smtClean="0">
                <a:latin typeface="Calibri" pitchFamily="34" charset="0"/>
              </a:rPr>
              <a:t>Pezzullo</a:t>
            </a:r>
            <a:r>
              <a:rPr lang="en-GB" sz="2400" b="1" dirty="0" smtClean="0">
                <a:latin typeface="Calibri" pitchFamily="34" charset="0"/>
              </a:rPr>
              <a:t>, </a:t>
            </a:r>
            <a:r>
              <a:rPr lang="en-US" sz="2400" b="1" dirty="0" smtClean="0">
                <a:latin typeface="Calibri" panose="020F0502020204030204" pitchFamily="34" charset="0"/>
              </a:rPr>
              <a:t>Federico Ravotti</a:t>
            </a:r>
            <a:endParaRPr lang="en-GB" sz="2400" u="sng" dirty="0" smtClean="0">
              <a:latin typeface="Calibri" pitchFamily="34" charset="0"/>
            </a:endParaRPr>
          </a:p>
          <a:p>
            <a:pPr algn="ctr"/>
            <a:r>
              <a:rPr lang="en-US" sz="2400" b="1" dirty="0" smtClean="0">
                <a:latin typeface="Calibri" panose="020F0502020204030204" pitchFamily="34" charset="0"/>
              </a:rPr>
              <a:t>CERN EP-DT, BE</a:t>
            </a:r>
            <a:r>
              <a:rPr lang="fr-CH" sz="2400" b="1" dirty="0" smtClean="0">
                <a:latin typeface="Calibri" panose="020F0502020204030204" pitchFamily="34" charset="0"/>
              </a:rPr>
              <a:t>-OP</a:t>
            </a:r>
            <a:endParaRPr lang="en-US" sz="2400" b="1" dirty="0" smtClean="0">
              <a:latin typeface="Calibri" panose="020F0502020204030204" pitchFamily="34" charset="0"/>
            </a:endParaRPr>
          </a:p>
        </p:txBody>
      </p:sp>
      <p:pic>
        <p:nvPicPr>
          <p:cNvPr id="9" name="Picture 8"/>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970955" y="19050"/>
            <a:ext cx="5173045" cy="620107"/>
          </a:xfrm>
          <a:prstGeom prst="rect">
            <a:avLst/>
          </a:prstGeom>
        </p:spPr>
      </p:pic>
    </p:spTree>
    <p:extLst>
      <p:ext uri="{BB962C8B-B14F-4D97-AF65-F5344CB8AC3E}">
        <p14:creationId xmlns:p14="http://schemas.microsoft.com/office/powerpoint/2010/main" val="1367858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nvSpPr>
        <p:spPr>
          <a:xfrm>
            <a:off x="621030" y="107726"/>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smtClean="0">
                <a:latin typeface="Calibri" panose="020F0502020204030204" pitchFamily="34" charset="0"/>
              </a:rPr>
              <a:t>Specifications</a:t>
            </a:r>
            <a:endParaRPr lang="en-GB" sz="3600" b="1" dirty="0">
              <a:latin typeface="Calibri" panose="020F0502020204030204" pitchFamily="34" charset="0"/>
            </a:endParaRPr>
          </a:p>
        </p:txBody>
      </p:sp>
      <p:sp>
        <p:nvSpPr>
          <p:cNvPr id="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27" name="Picture 26"/>
          <p:cNvPicPr>
            <a:picLocks noChangeAspect="1"/>
          </p:cNvPicPr>
          <p:nvPr/>
        </p:nvPicPr>
        <p:blipFill>
          <a:blip r:embed="rId3"/>
          <a:stretch>
            <a:fillRect/>
          </a:stretch>
        </p:blipFill>
        <p:spPr>
          <a:xfrm>
            <a:off x="540654" y="3272029"/>
            <a:ext cx="3575857" cy="2332855"/>
          </a:xfrm>
          <a:prstGeom prst="rect">
            <a:avLst/>
          </a:prstGeom>
        </p:spPr>
      </p:pic>
      <p:sp>
        <p:nvSpPr>
          <p:cNvPr id="28" name="TextBox 27"/>
          <p:cNvSpPr txBox="1"/>
          <p:nvPr/>
        </p:nvSpPr>
        <p:spPr>
          <a:xfrm>
            <a:off x="395527" y="5512012"/>
            <a:ext cx="4001046" cy="307777"/>
          </a:xfrm>
          <a:prstGeom prst="rect">
            <a:avLst/>
          </a:prstGeom>
          <a:noFill/>
        </p:spPr>
        <p:txBody>
          <a:bodyPr wrap="square" rtlCol="0">
            <a:spAutoFit/>
          </a:bodyPr>
          <a:lstStyle/>
          <a:p>
            <a:r>
              <a:rPr lang="en-GB" sz="1400" i="1" dirty="0" smtClean="0">
                <a:latin typeface="Calibri" panose="020F0502020204030204" pitchFamily="34" charset="0"/>
              </a:rPr>
              <a:t>Samples </a:t>
            </a:r>
            <a:r>
              <a:rPr lang="en-GB" sz="1400" i="1" dirty="0">
                <a:latin typeface="Calibri" panose="020F0502020204030204" pitchFamily="34" charset="0"/>
              </a:rPr>
              <a:t>irradiation procedure sequence diagram</a:t>
            </a:r>
          </a:p>
        </p:txBody>
      </p:sp>
      <p:grpSp>
        <p:nvGrpSpPr>
          <p:cNvPr id="30" name="Group 29"/>
          <p:cNvGrpSpPr/>
          <p:nvPr/>
        </p:nvGrpSpPr>
        <p:grpSpPr>
          <a:xfrm>
            <a:off x="724778" y="806711"/>
            <a:ext cx="2975954" cy="2321735"/>
            <a:chOff x="2766938" y="834518"/>
            <a:chExt cx="3200400" cy="2572360"/>
          </a:xfrm>
        </p:grpSpPr>
        <p:sp>
          <p:nvSpPr>
            <p:cNvPr id="31" name="Down Arrow Callout 30"/>
            <p:cNvSpPr/>
            <p:nvPr/>
          </p:nvSpPr>
          <p:spPr>
            <a:xfrm>
              <a:off x="2766939" y="834518"/>
              <a:ext cx="3200399"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a:t>
              </a:r>
              <a:r>
                <a:rPr lang="en-GB" dirty="0" smtClean="0">
                  <a:latin typeface="Calibri" panose="020F0502020204030204" pitchFamily="34" charset="0"/>
                </a:rPr>
                <a:t>pecifications</a:t>
              </a:r>
              <a:endParaRPr lang="en-GB" dirty="0">
                <a:latin typeface="Calibri" panose="020F0502020204030204" pitchFamily="34" charset="0"/>
              </a:endParaRPr>
            </a:p>
          </p:txBody>
        </p:sp>
        <p:sp>
          <p:nvSpPr>
            <p:cNvPr id="32" name="Down Arrow Callout 31"/>
            <p:cNvSpPr/>
            <p:nvPr/>
          </p:nvSpPr>
          <p:spPr>
            <a:xfrm>
              <a:off x="2766940" y="1293452"/>
              <a:ext cx="3200398"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Database structure</a:t>
              </a:r>
              <a:endParaRPr lang="en-GB" dirty="0">
                <a:latin typeface="Calibri" panose="020F0502020204030204" pitchFamily="34" charset="0"/>
              </a:endParaRPr>
            </a:p>
          </p:txBody>
        </p:sp>
        <p:sp>
          <p:nvSpPr>
            <p:cNvPr id="33" name="Down Arrow Callout 32"/>
            <p:cNvSpPr/>
            <p:nvPr/>
          </p:nvSpPr>
          <p:spPr>
            <a:xfrm>
              <a:off x="2766940" y="1777769"/>
              <a:ext cx="3200398"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a:t>
              </a:r>
              <a:r>
                <a:rPr lang="en-GB" dirty="0" smtClean="0">
                  <a:latin typeface="Calibri" panose="020F0502020204030204" pitchFamily="34" charset="0"/>
                </a:rPr>
                <a:t>esign</a:t>
              </a:r>
              <a:endParaRPr lang="en-GB" dirty="0">
                <a:latin typeface="Calibri" panose="020F0502020204030204" pitchFamily="34" charset="0"/>
              </a:endParaRPr>
            </a:p>
          </p:txBody>
        </p:sp>
        <p:sp>
          <p:nvSpPr>
            <p:cNvPr id="34" name="Down Arrow Callout 33"/>
            <p:cNvSpPr/>
            <p:nvPr/>
          </p:nvSpPr>
          <p:spPr>
            <a:xfrm>
              <a:off x="2766938" y="2224391"/>
              <a:ext cx="3200400"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Software</a:t>
              </a:r>
              <a:endParaRPr lang="en-GB" dirty="0">
                <a:latin typeface="Calibri" panose="020F0502020204030204" pitchFamily="34" charset="0"/>
              </a:endParaRPr>
            </a:p>
          </p:txBody>
        </p:sp>
        <p:sp>
          <p:nvSpPr>
            <p:cNvPr id="35" name="Down Arrow Callout 34"/>
            <p:cNvSpPr/>
            <p:nvPr/>
          </p:nvSpPr>
          <p:spPr>
            <a:xfrm>
              <a:off x="2766939" y="2683199"/>
              <a:ext cx="3200399" cy="473054"/>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Development</a:t>
              </a:r>
              <a:endParaRPr lang="en-GB" dirty="0">
                <a:latin typeface="Calibri" panose="020F0502020204030204" pitchFamily="34" charset="0"/>
              </a:endParaRPr>
            </a:p>
          </p:txBody>
        </p:sp>
        <p:sp>
          <p:nvSpPr>
            <p:cNvPr id="36" name="Rectangle 35"/>
            <p:cNvSpPr/>
            <p:nvPr/>
          </p:nvSpPr>
          <p:spPr>
            <a:xfrm>
              <a:off x="2766939" y="3154151"/>
              <a:ext cx="3200399" cy="252727"/>
            </a:xfrm>
            <a:prstGeom prst="rect">
              <a:avLst/>
            </a:prstGeom>
            <a:solidFill>
              <a:srgbClr val="F1E2C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Validation</a:t>
              </a:r>
              <a:endParaRPr lang="en-GB" dirty="0"/>
            </a:p>
          </p:txBody>
        </p:sp>
      </p:grpSp>
      <p:pic>
        <p:nvPicPr>
          <p:cNvPr id="12" name="Picture 11"/>
          <p:cNvPicPr>
            <a:picLocks noChangeAspect="1"/>
          </p:cNvPicPr>
          <p:nvPr/>
        </p:nvPicPr>
        <p:blipFill>
          <a:blip r:embed="rId4"/>
          <a:stretch>
            <a:fillRect/>
          </a:stretch>
        </p:blipFill>
        <p:spPr>
          <a:xfrm>
            <a:off x="3662934" y="904542"/>
            <a:ext cx="5481066" cy="4675628"/>
          </a:xfrm>
          <a:prstGeom prst="rect">
            <a:avLst/>
          </a:prstGeom>
        </p:spPr>
      </p:pic>
      <p:sp>
        <p:nvSpPr>
          <p:cNvPr id="2" name="Rectangle 1"/>
          <p:cNvSpPr/>
          <p:nvPr/>
        </p:nvSpPr>
        <p:spPr>
          <a:xfrm>
            <a:off x="129129" y="5849462"/>
            <a:ext cx="7678775" cy="369332"/>
          </a:xfrm>
          <a:prstGeom prst="rect">
            <a:avLst/>
          </a:prstGeom>
        </p:spPr>
        <p:txBody>
          <a:bodyPr wrap="square">
            <a:spAutoFit/>
          </a:bodyPr>
          <a:lstStyle/>
          <a:p>
            <a:r>
              <a:rPr lang="en-GB" b="1" dirty="0" smtClean="0">
                <a:latin typeface="Calibri" panose="020F0502020204030204" pitchFamily="34" charset="0"/>
              </a:rPr>
              <a:t>Specifications on cds.cern.ch/record/2159521/files/AIDA-2020-MS16.pdf</a:t>
            </a:r>
            <a:endParaRPr lang="en-GB" b="1" dirty="0">
              <a:latin typeface="Calibri" panose="020F0502020204030204" pitchFamily="34" charset="0"/>
            </a:endParaRPr>
          </a:p>
        </p:txBody>
      </p:sp>
    </p:spTree>
    <p:extLst>
      <p:ext uri="{BB962C8B-B14F-4D97-AF65-F5344CB8AC3E}">
        <p14:creationId xmlns:p14="http://schemas.microsoft.com/office/powerpoint/2010/main" val="38722261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nvSpPr>
        <p:spPr>
          <a:xfrm>
            <a:off x="621030" y="107726"/>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smtClean="0">
                <a:latin typeface="Calibri" panose="020F0502020204030204" pitchFamily="34" charset="0"/>
              </a:rPr>
              <a:t>Database Structure</a:t>
            </a:r>
            <a:endParaRPr lang="en-GB" sz="3600" b="1" dirty="0">
              <a:latin typeface="Calibri" panose="020F0502020204030204" pitchFamily="34" charset="0"/>
            </a:endParaRPr>
          </a:p>
        </p:txBody>
      </p:sp>
      <p:sp>
        <p:nvSpPr>
          <p:cNvPr id="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4" name="Picture 3"/>
          <p:cNvPicPr>
            <a:picLocks noChangeAspect="1"/>
          </p:cNvPicPr>
          <p:nvPr/>
        </p:nvPicPr>
        <p:blipFill>
          <a:blip r:embed="rId3"/>
          <a:stretch>
            <a:fillRect/>
          </a:stretch>
        </p:blipFill>
        <p:spPr>
          <a:xfrm>
            <a:off x="1445623" y="752129"/>
            <a:ext cx="6565961" cy="5395428"/>
          </a:xfrm>
          <a:prstGeom prst="rect">
            <a:avLst/>
          </a:prstGeom>
        </p:spPr>
      </p:pic>
      <p:grpSp>
        <p:nvGrpSpPr>
          <p:cNvPr id="19" name="Group 18"/>
          <p:cNvGrpSpPr/>
          <p:nvPr/>
        </p:nvGrpSpPr>
        <p:grpSpPr>
          <a:xfrm>
            <a:off x="474075" y="914476"/>
            <a:ext cx="2865120" cy="2407450"/>
            <a:chOff x="2766938" y="834518"/>
            <a:chExt cx="3200400" cy="2572360"/>
          </a:xfrm>
        </p:grpSpPr>
        <p:sp>
          <p:nvSpPr>
            <p:cNvPr id="20" name="Down Arrow Callout 19"/>
            <p:cNvSpPr/>
            <p:nvPr/>
          </p:nvSpPr>
          <p:spPr>
            <a:xfrm>
              <a:off x="2766939" y="834518"/>
              <a:ext cx="3200399"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Specifications</a:t>
              </a:r>
            </a:p>
          </p:txBody>
        </p:sp>
        <p:sp>
          <p:nvSpPr>
            <p:cNvPr id="21" name="Down Arrow Callout 20"/>
            <p:cNvSpPr/>
            <p:nvPr/>
          </p:nvSpPr>
          <p:spPr>
            <a:xfrm>
              <a:off x="2766940" y="1293452"/>
              <a:ext cx="3200398"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Database structure</a:t>
              </a:r>
            </a:p>
          </p:txBody>
        </p:sp>
        <p:sp>
          <p:nvSpPr>
            <p:cNvPr id="22" name="Down Arrow Callout 21"/>
            <p:cNvSpPr/>
            <p:nvPr/>
          </p:nvSpPr>
          <p:spPr>
            <a:xfrm>
              <a:off x="2766940" y="1777769"/>
              <a:ext cx="3200398"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Design</a:t>
              </a:r>
            </a:p>
          </p:txBody>
        </p:sp>
        <p:sp>
          <p:nvSpPr>
            <p:cNvPr id="23" name="Down Arrow Callout 22"/>
            <p:cNvSpPr/>
            <p:nvPr/>
          </p:nvSpPr>
          <p:spPr>
            <a:xfrm>
              <a:off x="2766938" y="2224391"/>
              <a:ext cx="3200400"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Software</a:t>
              </a:r>
            </a:p>
          </p:txBody>
        </p:sp>
        <p:sp>
          <p:nvSpPr>
            <p:cNvPr id="24" name="Down Arrow Callout 23"/>
            <p:cNvSpPr/>
            <p:nvPr/>
          </p:nvSpPr>
          <p:spPr>
            <a:xfrm>
              <a:off x="2766939" y="2683199"/>
              <a:ext cx="3200399" cy="473054"/>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Development</a:t>
              </a:r>
            </a:p>
          </p:txBody>
        </p:sp>
        <p:sp>
          <p:nvSpPr>
            <p:cNvPr id="25" name="Rectangle 24"/>
            <p:cNvSpPr/>
            <p:nvPr/>
          </p:nvSpPr>
          <p:spPr>
            <a:xfrm>
              <a:off x="2766939" y="3154151"/>
              <a:ext cx="3200399" cy="252727"/>
            </a:xfrm>
            <a:prstGeom prst="rect">
              <a:avLst/>
            </a:prstGeom>
            <a:solidFill>
              <a:srgbClr val="F1E2C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Validation</a:t>
              </a:r>
            </a:p>
          </p:txBody>
        </p:sp>
      </p:grpSp>
    </p:spTree>
    <p:extLst>
      <p:ext uri="{BB962C8B-B14F-4D97-AF65-F5344CB8AC3E}">
        <p14:creationId xmlns:p14="http://schemas.microsoft.com/office/powerpoint/2010/main" val="37203868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6191944" y="2430507"/>
            <a:ext cx="1051953" cy="1051953"/>
          </a:xfrm>
          <a:prstGeom prst="rect">
            <a:avLst/>
          </a:prstGeom>
        </p:spPr>
      </p:pic>
      <p:pic>
        <p:nvPicPr>
          <p:cNvPr id="6" name="Picture 5"/>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893576" y="1115482"/>
            <a:ext cx="1683045" cy="1127398"/>
          </a:xfrm>
          <a:prstGeom prst="rect">
            <a:avLst/>
          </a:prstGeom>
        </p:spPr>
      </p:pic>
      <p:sp>
        <p:nvSpPr>
          <p:cNvPr id="3" name="Title 3"/>
          <p:cNvSpPr>
            <a:spLocks noGrp="1"/>
          </p:cNvSpPr>
          <p:nvPr/>
        </p:nvSpPr>
        <p:spPr>
          <a:xfrm>
            <a:off x="621030" y="107726"/>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smtClean="0">
                <a:latin typeface="Calibri" panose="020F0502020204030204" pitchFamily="34" charset="0"/>
              </a:rPr>
              <a:t>Design &amp; Software Choice</a:t>
            </a:r>
            <a:endParaRPr lang="en-GB" sz="3600" b="1" dirty="0">
              <a:latin typeface="Calibri" panose="020F0502020204030204" pitchFamily="34" charset="0"/>
            </a:endParaRPr>
          </a:p>
        </p:txBody>
      </p:sp>
      <p:sp>
        <p:nvSpPr>
          <p:cNvPr id="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12</a:t>
            </a:fld>
            <a:endParaRPr lang="en-US" dirty="0"/>
          </a:p>
        </p:txBody>
      </p:sp>
      <p:grpSp>
        <p:nvGrpSpPr>
          <p:cNvPr id="19" name="Group 18"/>
          <p:cNvGrpSpPr/>
          <p:nvPr/>
        </p:nvGrpSpPr>
        <p:grpSpPr>
          <a:xfrm>
            <a:off x="332571" y="712304"/>
            <a:ext cx="2865120" cy="2407450"/>
            <a:chOff x="2766938" y="834518"/>
            <a:chExt cx="3200400" cy="2572360"/>
          </a:xfrm>
        </p:grpSpPr>
        <p:sp>
          <p:nvSpPr>
            <p:cNvPr id="20" name="Down Arrow Callout 19"/>
            <p:cNvSpPr/>
            <p:nvPr/>
          </p:nvSpPr>
          <p:spPr>
            <a:xfrm>
              <a:off x="2766939" y="834518"/>
              <a:ext cx="3200399"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Specifications</a:t>
              </a:r>
            </a:p>
          </p:txBody>
        </p:sp>
        <p:sp>
          <p:nvSpPr>
            <p:cNvPr id="21" name="Down Arrow Callout 20"/>
            <p:cNvSpPr/>
            <p:nvPr/>
          </p:nvSpPr>
          <p:spPr>
            <a:xfrm>
              <a:off x="2766940" y="1293452"/>
              <a:ext cx="3200398" cy="446622"/>
            </a:xfrm>
            <a:prstGeom prst="downArrowCallout">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Database structure</a:t>
              </a:r>
            </a:p>
          </p:txBody>
        </p:sp>
        <p:sp>
          <p:nvSpPr>
            <p:cNvPr id="22" name="Down Arrow Callout 21"/>
            <p:cNvSpPr/>
            <p:nvPr/>
          </p:nvSpPr>
          <p:spPr>
            <a:xfrm>
              <a:off x="2766940" y="1777769"/>
              <a:ext cx="3200398"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Design</a:t>
              </a:r>
            </a:p>
          </p:txBody>
        </p:sp>
        <p:sp>
          <p:nvSpPr>
            <p:cNvPr id="23" name="Down Arrow Callout 22"/>
            <p:cNvSpPr/>
            <p:nvPr/>
          </p:nvSpPr>
          <p:spPr>
            <a:xfrm>
              <a:off x="2766938" y="2224391"/>
              <a:ext cx="3200400"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Software</a:t>
              </a:r>
            </a:p>
          </p:txBody>
        </p:sp>
        <p:sp>
          <p:nvSpPr>
            <p:cNvPr id="24" name="Down Arrow Callout 23"/>
            <p:cNvSpPr/>
            <p:nvPr/>
          </p:nvSpPr>
          <p:spPr>
            <a:xfrm>
              <a:off x="2766939" y="2683199"/>
              <a:ext cx="3200399" cy="473054"/>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Development</a:t>
              </a:r>
            </a:p>
          </p:txBody>
        </p:sp>
        <p:sp>
          <p:nvSpPr>
            <p:cNvPr id="25" name="Rectangle 24"/>
            <p:cNvSpPr/>
            <p:nvPr/>
          </p:nvSpPr>
          <p:spPr>
            <a:xfrm>
              <a:off x="2766939" y="3154151"/>
              <a:ext cx="3200399" cy="252727"/>
            </a:xfrm>
            <a:prstGeom prst="rect">
              <a:avLst/>
            </a:prstGeom>
            <a:solidFill>
              <a:srgbClr val="F1E2C7"/>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Validation</a:t>
              </a:r>
            </a:p>
          </p:txBody>
        </p:sp>
      </p:grpSp>
      <p:sp>
        <p:nvSpPr>
          <p:cNvPr id="5" name="TextBox 4"/>
          <p:cNvSpPr txBox="1"/>
          <p:nvPr/>
        </p:nvSpPr>
        <p:spPr>
          <a:xfrm>
            <a:off x="3663367" y="709971"/>
            <a:ext cx="5023433" cy="2308324"/>
          </a:xfrm>
          <a:prstGeom prst="rect">
            <a:avLst/>
          </a:prstGeom>
          <a:noFill/>
        </p:spPr>
        <p:txBody>
          <a:bodyPr wrap="square" rtlCol="0">
            <a:spAutoFit/>
          </a:bodyPr>
          <a:lstStyle/>
          <a:p>
            <a:pPr marL="285750" indent="-285750">
              <a:buFont typeface="Wingdings" panose="05000000000000000000" pitchFamily="2" charset="2"/>
              <a:buChar char="Ø"/>
            </a:pPr>
            <a:r>
              <a:rPr lang="en-GB" dirty="0" smtClean="0">
                <a:latin typeface="Calibri" panose="020F0502020204030204" pitchFamily="34" charset="0"/>
              </a:rPr>
              <a:t>Design of the interfaces according to the specifications and the requirements of the users and the coordinators</a:t>
            </a:r>
            <a:endParaRPr lang="en-GB"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Design with </a:t>
            </a:r>
            <a:r>
              <a:rPr lang="en-GB" i="1" dirty="0" err="1" smtClean="0">
                <a:latin typeface="Calibri" panose="020F0502020204030204" pitchFamily="34" charset="0"/>
              </a:rPr>
              <a:t>balsamiq</a:t>
            </a:r>
            <a:r>
              <a:rPr lang="en-GB" i="1" dirty="0" smtClean="0">
                <a:latin typeface="Calibri" panose="020F0502020204030204" pitchFamily="34" charset="0"/>
              </a:rPr>
              <a:t> </a:t>
            </a:r>
            <a:r>
              <a:rPr lang="en-GB" dirty="0" err="1" smtClean="0">
                <a:latin typeface="Calibri" panose="020F0502020204030204" pitchFamily="34" charset="0"/>
              </a:rPr>
              <a:t>mockups</a:t>
            </a: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Software development </a:t>
            </a:r>
            <a:r>
              <a:rPr lang="en-GB" dirty="0" smtClean="0">
                <a:latin typeface="Calibri" panose="020F0502020204030204" pitchFamily="34" charset="0"/>
              </a:rPr>
              <a:t>with</a:t>
            </a:r>
            <a:r>
              <a:rPr lang="en-GB" dirty="0" smtClean="0">
                <a:latin typeface="Calibri" panose="020F0502020204030204" pitchFamily="34" charset="0"/>
              </a:rPr>
              <a:t> </a:t>
            </a:r>
            <a:r>
              <a:rPr lang="en-GB" i="1" dirty="0">
                <a:latin typeface="Calibri" panose="020F0502020204030204" pitchFamily="34" charset="0"/>
              </a:rPr>
              <a:t>Oracle</a:t>
            </a:r>
            <a:r>
              <a:rPr lang="en-GB" dirty="0">
                <a:latin typeface="Calibri" panose="020F0502020204030204" pitchFamily="34" charset="0"/>
              </a:rPr>
              <a:t> </a:t>
            </a:r>
            <a:r>
              <a:rPr lang="en-GB" dirty="0" smtClean="0">
                <a:latin typeface="Calibri" panose="020F0502020204030204" pitchFamily="34" charset="0"/>
              </a:rPr>
              <a:t>database, </a:t>
            </a:r>
            <a:r>
              <a:rPr lang="en-GB" i="1" dirty="0" smtClean="0">
                <a:latin typeface="Calibri" panose="020F0502020204030204" pitchFamily="34" charset="0"/>
              </a:rPr>
              <a:t>Django</a:t>
            </a:r>
            <a:r>
              <a:rPr lang="en-GB" dirty="0" smtClean="0">
                <a:latin typeface="Calibri" panose="020F0502020204030204" pitchFamily="34" charset="0"/>
              </a:rPr>
              <a:t>,</a:t>
            </a:r>
            <a:r>
              <a:rPr lang="en-GB" i="1" dirty="0" smtClean="0">
                <a:latin typeface="Calibri" panose="020F0502020204030204" pitchFamily="34" charset="0"/>
              </a:rPr>
              <a:t> Bootstrap </a:t>
            </a:r>
            <a:r>
              <a:rPr lang="en-GB" dirty="0" smtClean="0">
                <a:latin typeface="Calibri" panose="020F0502020204030204" pitchFamily="34" charset="0"/>
              </a:rPr>
              <a:t>and </a:t>
            </a:r>
            <a:r>
              <a:rPr lang="en-GB" i="1" dirty="0" smtClean="0">
                <a:latin typeface="Calibri" panose="020F0502020204030204" pitchFamily="34" charset="0"/>
              </a:rPr>
              <a:t>Angular</a:t>
            </a:r>
            <a:endParaRPr lang="en-GB" dirty="0" smtClean="0">
              <a:latin typeface="Calibri" panose="020F0502020204030204" pitchFamily="34" charset="0"/>
            </a:endParaRPr>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endParaRPr lang="en-GB" dirty="0"/>
          </a:p>
        </p:txBody>
      </p:sp>
      <p:pic>
        <p:nvPicPr>
          <p:cNvPr id="12" name="Picture 11"/>
          <p:cNvPicPr>
            <a:picLocks noChangeAspect="1"/>
          </p:cNvPicPr>
          <p:nvPr/>
        </p:nvPicPr>
        <p:blipFill>
          <a:blip r:embed="rId5"/>
          <a:stretch>
            <a:fillRect/>
          </a:stretch>
        </p:blipFill>
        <p:spPr>
          <a:xfrm>
            <a:off x="474614" y="3205922"/>
            <a:ext cx="3110992" cy="1748377"/>
          </a:xfrm>
          <a:prstGeom prst="rect">
            <a:avLst/>
          </a:prstGeom>
        </p:spPr>
      </p:pic>
      <p:pic>
        <p:nvPicPr>
          <p:cNvPr id="7" name="Picture 6"/>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324865" y="3405202"/>
            <a:ext cx="3676037" cy="2067771"/>
          </a:xfrm>
          <a:prstGeom prst="rect">
            <a:avLst/>
          </a:prstGeom>
        </p:spPr>
      </p:pic>
      <p:pic>
        <p:nvPicPr>
          <p:cNvPr id="8" name="Picture 7"/>
          <p:cNvPicPr>
            <a:picLocks noChangeAspect="1"/>
          </p:cNvPicPr>
          <p:nvPr/>
        </p:nvPicPr>
        <p:blipFill>
          <a:blip r:embed="rId7"/>
          <a:stretch>
            <a:fillRect/>
          </a:stretch>
        </p:blipFill>
        <p:spPr>
          <a:xfrm>
            <a:off x="4371799" y="3627888"/>
            <a:ext cx="3913971" cy="2194750"/>
          </a:xfrm>
          <a:prstGeom prst="rect">
            <a:avLst/>
          </a:prstGeom>
        </p:spPr>
      </p:pic>
      <p:pic>
        <p:nvPicPr>
          <p:cNvPr id="14" name="Picture 13"/>
          <p:cNvPicPr>
            <a:picLocks noChangeAspect="1"/>
          </p:cNvPicPr>
          <p:nvPr/>
        </p:nvPicPr>
        <p:blipFill>
          <a:blip r:embed="rId8"/>
          <a:stretch>
            <a:fillRect/>
          </a:stretch>
        </p:blipFill>
        <p:spPr>
          <a:xfrm>
            <a:off x="7412190" y="2484417"/>
            <a:ext cx="965020" cy="965020"/>
          </a:xfrm>
          <a:prstGeom prst="rect">
            <a:avLst/>
          </a:prstGeom>
        </p:spPr>
      </p:pic>
      <p:pic>
        <p:nvPicPr>
          <p:cNvPr id="17" name="Picture 16"/>
          <p:cNvPicPr>
            <a:picLocks noChangeAspect="1"/>
          </p:cNvPicPr>
          <p:nvPr/>
        </p:nvPicPr>
        <p:blipFill>
          <a:blip r:embed="rId9"/>
          <a:stretch>
            <a:fillRect/>
          </a:stretch>
        </p:blipFill>
        <p:spPr>
          <a:xfrm>
            <a:off x="4081090" y="2778132"/>
            <a:ext cx="1919812" cy="267994"/>
          </a:xfrm>
          <a:prstGeom prst="rect">
            <a:avLst/>
          </a:prstGeom>
        </p:spPr>
      </p:pic>
      <p:sp>
        <p:nvSpPr>
          <p:cNvPr id="26" name="TextBox 25"/>
          <p:cNvSpPr txBox="1"/>
          <p:nvPr/>
        </p:nvSpPr>
        <p:spPr>
          <a:xfrm>
            <a:off x="4518953" y="5925208"/>
            <a:ext cx="4001046" cy="307777"/>
          </a:xfrm>
          <a:prstGeom prst="rect">
            <a:avLst/>
          </a:prstGeom>
          <a:noFill/>
        </p:spPr>
        <p:txBody>
          <a:bodyPr wrap="square" rtlCol="0">
            <a:spAutoFit/>
          </a:bodyPr>
          <a:lstStyle/>
          <a:p>
            <a:r>
              <a:rPr lang="en-GB" sz="1400" i="1" dirty="0" err="1" smtClean="0">
                <a:latin typeface="Calibri" panose="020F0502020204030204" pitchFamily="34" charset="0"/>
              </a:rPr>
              <a:t>Balsamiq</a:t>
            </a:r>
            <a:r>
              <a:rPr lang="en-GB" sz="1400" i="1" dirty="0" smtClean="0">
                <a:latin typeface="Calibri" panose="020F0502020204030204" pitchFamily="34" charset="0"/>
              </a:rPr>
              <a:t> </a:t>
            </a:r>
            <a:r>
              <a:rPr lang="en-GB" sz="1400" i="1" dirty="0" err="1" smtClean="0">
                <a:latin typeface="Calibri" panose="020F0502020204030204" pitchFamily="34" charset="0"/>
              </a:rPr>
              <a:t>Mockups</a:t>
            </a:r>
            <a:r>
              <a:rPr lang="en-GB" sz="1400" i="1" dirty="0" smtClean="0">
                <a:latin typeface="Calibri" panose="020F0502020204030204" pitchFamily="34" charset="0"/>
              </a:rPr>
              <a:t> </a:t>
            </a:r>
            <a:endParaRPr lang="en-GB" sz="1400" i="1" dirty="0">
              <a:latin typeface="Calibri" panose="020F0502020204030204" pitchFamily="34" charset="0"/>
            </a:endParaRPr>
          </a:p>
        </p:txBody>
      </p:sp>
    </p:spTree>
    <p:extLst>
      <p:ext uri="{BB962C8B-B14F-4D97-AF65-F5344CB8AC3E}">
        <p14:creationId xmlns:p14="http://schemas.microsoft.com/office/powerpoint/2010/main" val="42598371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itle 3"/>
          <p:cNvSpPr>
            <a:spLocks noGrp="1"/>
          </p:cNvSpPr>
          <p:nvPr/>
        </p:nvSpPr>
        <p:spPr>
          <a:xfrm>
            <a:off x="620109" y="14593"/>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smtClean="0">
                <a:latin typeface="Calibri" panose="020F0502020204030204" pitchFamily="34" charset="0"/>
              </a:rPr>
              <a:t>New User Interface</a:t>
            </a:r>
            <a:endParaRPr lang="en-GB" sz="3600" b="1" dirty="0">
              <a:latin typeface="Calibri" panose="020F0502020204030204" pitchFamily="34" charset="0"/>
            </a:endParaRPr>
          </a:p>
        </p:txBody>
      </p:sp>
      <p:sp>
        <p:nvSpPr>
          <p:cNvPr id="3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4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grpSp>
        <p:nvGrpSpPr>
          <p:cNvPr id="5" name="Group 4"/>
          <p:cNvGrpSpPr/>
          <p:nvPr/>
        </p:nvGrpSpPr>
        <p:grpSpPr>
          <a:xfrm>
            <a:off x="2326194" y="628491"/>
            <a:ext cx="4624907" cy="5440149"/>
            <a:chOff x="2298406" y="729941"/>
            <a:chExt cx="4624907" cy="5440149"/>
          </a:xfrm>
        </p:grpSpPr>
        <p:pic>
          <p:nvPicPr>
            <p:cNvPr id="36" name="Picture 35"/>
            <p:cNvPicPr>
              <a:picLocks noChangeAspect="1"/>
            </p:cNvPicPr>
            <p:nvPr/>
          </p:nvPicPr>
          <p:blipFill>
            <a:blip r:embed="rId3"/>
            <a:stretch>
              <a:fillRect/>
            </a:stretch>
          </p:blipFill>
          <p:spPr>
            <a:xfrm>
              <a:off x="2298406" y="1114255"/>
              <a:ext cx="4624907" cy="5055835"/>
            </a:xfrm>
            <a:prstGeom prst="rect">
              <a:avLst/>
            </a:prstGeom>
            <a:ln>
              <a:noFill/>
            </a:ln>
            <a:effectLst>
              <a:outerShdw blurRad="190500" algn="tl" rotWithShape="0">
                <a:srgbClr val="000000">
                  <a:alpha val="70000"/>
                </a:srgbClr>
              </a:outerShdw>
            </a:effectLst>
          </p:spPr>
        </p:pic>
        <p:sp>
          <p:nvSpPr>
            <p:cNvPr id="3" name="TextBox 2"/>
            <p:cNvSpPr txBox="1"/>
            <p:nvPr/>
          </p:nvSpPr>
          <p:spPr>
            <a:xfrm>
              <a:off x="2326194" y="729941"/>
              <a:ext cx="2280681" cy="400110"/>
            </a:xfrm>
            <a:prstGeom prst="rect">
              <a:avLst/>
            </a:prstGeom>
            <a:noFill/>
          </p:spPr>
          <p:txBody>
            <a:bodyPr wrap="square" rtlCol="0">
              <a:spAutoFit/>
            </a:bodyPr>
            <a:lstStyle/>
            <a:p>
              <a:r>
                <a:rPr lang="en-GB" sz="2000" b="1" i="1" dirty="0" smtClean="0">
                  <a:latin typeface="Calibri" panose="020F0502020204030204" pitchFamily="34" charset="0"/>
                </a:rPr>
                <a:t>Old system</a:t>
              </a:r>
              <a:endParaRPr lang="en-GB" sz="2000" b="1" i="1" dirty="0">
                <a:latin typeface="Calibri" panose="020F0502020204030204" pitchFamily="34" charset="0"/>
              </a:endParaRPr>
            </a:p>
          </p:txBody>
        </p:sp>
      </p:grpSp>
      <p:sp>
        <p:nvSpPr>
          <p:cNvPr id="19" name="TextBox 18"/>
          <p:cNvSpPr txBox="1"/>
          <p:nvPr/>
        </p:nvSpPr>
        <p:spPr>
          <a:xfrm>
            <a:off x="3877152" y="513581"/>
            <a:ext cx="2280681" cy="400110"/>
          </a:xfrm>
          <a:prstGeom prst="rect">
            <a:avLst/>
          </a:prstGeom>
          <a:noFill/>
        </p:spPr>
        <p:txBody>
          <a:bodyPr wrap="square" rtlCol="0">
            <a:spAutoFit/>
          </a:bodyPr>
          <a:lstStyle/>
          <a:p>
            <a:r>
              <a:rPr lang="en-GB" sz="2000" b="1" i="1" dirty="0" smtClean="0">
                <a:latin typeface="Calibri" panose="020F0502020204030204" pitchFamily="34" charset="0"/>
              </a:rPr>
              <a:t>New system</a:t>
            </a:r>
            <a:endParaRPr lang="en-GB" sz="2000" b="1" i="1" dirty="0">
              <a:latin typeface="Calibri" panose="020F0502020204030204" pitchFamily="34" charset="0"/>
            </a:endParaRPr>
          </a:p>
        </p:txBody>
      </p:sp>
      <p:sp>
        <p:nvSpPr>
          <p:cNvPr id="2" name="Slide Number Placeholder 1"/>
          <p:cNvSpPr>
            <a:spLocks noGrp="1"/>
          </p:cNvSpPr>
          <p:nvPr>
            <p:ph type="sldNum" sz="quarter" idx="4"/>
          </p:nvPr>
        </p:nvSpPr>
        <p:spPr/>
        <p:txBody>
          <a:bodyPr/>
          <a:lstStyle/>
          <a:p>
            <a:fld id="{17918391-D411-FE40-AAD7-861AE5233E0E}" type="slidenum">
              <a:rPr lang="en-US" smtClean="0"/>
              <a:pPr/>
              <a:t>13</a:t>
            </a:fld>
            <a:endParaRPr lang="en-US" dirty="0"/>
          </a:p>
        </p:txBody>
      </p:sp>
      <p:pic>
        <p:nvPicPr>
          <p:cNvPr id="20" name="Picture 19"/>
          <p:cNvPicPr>
            <a:picLocks noChangeAspect="1"/>
          </p:cNvPicPr>
          <p:nvPr/>
        </p:nvPicPr>
        <p:blipFill>
          <a:blip r:embed="rId4"/>
          <a:stretch>
            <a:fillRect/>
          </a:stretch>
        </p:blipFill>
        <p:spPr>
          <a:xfrm>
            <a:off x="3917973" y="853038"/>
            <a:ext cx="4610810" cy="2597775"/>
          </a:xfrm>
          <a:prstGeom prst="rect">
            <a:avLst/>
          </a:prstGeom>
        </p:spPr>
      </p:pic>
      <p:pic>
        <p:nvPicPr>
          <p:cNvPr id="21" name="Picture 20"/>
          <p:cNvPicPr>
            <a:picLocks noChangeAspect="1"/>
          </p:cNvPicPr>
          <p:nvPr/>
        </p:nvPicPr>
        <p:blipFill>
          <a:blip r:embed="rId5"/>
          <a:stretch>
            <a:fillRect/>
          </a:stretch>
        </p:blipFill>
        <p:spPr>
          <a:xfrm>
            <a:off x="3917973" y="3529933"/>
            <a:ext cx="4610810" cy="2597776"/>
          </a:xfrm>
          <a:prstGeom prst="rect">
            <a:avLst/>
          </a:prstGeom>
        </p:spPr>
      </p:pic>
      <p:sp>
        <p:nvSpPr>
          <p:cNvPr id="6" name="TextBox 5"/>
          <p:cNvSpPr txBox="1"/>
          <p:nvPr/>
        </p:nvSpPr>
        <p:spPr>
          <a:xfrm>
            <a:off x="245829" y="1126473"/>
            <a:ext cx="3200400" cy="4708981"/>
          </a:xfrm>
          <a:prstGeom prst="rect">
            <a:avLst/>
          </a:prstGeom>
          <a:noFill/>
        </p:spPr>
        <p:txBody>
          <a:bodyPr wrap="square" rtlCol="0">
            <a:spAutoFit/>
          </a:bodyPr>
          <a:lstStyle/>
          <a:p>
            <a:pPr marL="285750" indent="-285750">
              <a:buClr>
                <a:schemeClr val="tx1"/>
              </a:buClr>
              <a:buFont typeface="Wingdings" panose="05000000000000000000" pitchFamily="2" charset="2"/>
              <a:buChar char="ü"/>
            </a:pPr>
            <a:r>
              <a:rPr lang="en-GB" sz="2000" b="1" dirty="0" smtClean="0">
                <a:solidFill>
                  <a:srgbClr val="FF0000"/>
                </a:solidFill>
                <a:latin typeface="Calibri" panose="020F0502020204030204" pitchFamily="34" charset="0"/>
              </a:rPr>
              <a:t>Centralised system </a:t>
            </a:r>
            <a:r>
              <a:rPr lang="en-GB" sz="2000" dirty="0" smtClean="0">
                <a:latin typeface="Calibri" panose="020F0502020204030204" pitchFamily="34" charset="0"/>
              </a:rPr>
              <a:t>for the overall IRRAD facility operation</a:t>
            </a:r>
          </a:p>
          <a:p>
            <a:pPr marL="285750" indent="-285750">
              <a:buFont typeface="Wingdings" panose="05000000000000000000" pitchFamily="2" charset="2"/>
              <a:buChar char="ü"/>
            </a:pPr>
            <a:r>
              <a:rPr lang="en-GB" sz="2000" dirty="0" smtClean="0">
                <a:latin typeface="Calibri" panose="020F0502020204030204" pitchFamily="34" charset="0"/>
              </a:rPr>
              <a:t>Interfaces </a:t>
            </a:r>
            <a:r>
              <a:rPr lang="en-GB" sz="2000" b="1" dirty="0" smtClean="0">
                <a:solidFill>
                  <a:srgbClr val="FF0000"/>
                </a:solidFill>
                <a:latin typeface="Calibri" panose="020F0502020204030204" pitchFamily="34" charset="0"/>
              </a:rPr>
              <a:t>customised according to users</a:t>
            </a:r>
          </a:p>
          <a:p>
            <a:pPr marL="285750" indent="-285750">
              <a:buClr>
                <a:schemeClr val="tx1"/>
              </a:buClr>
              <a:buFont typeface="Wingdings" panose="05000000000000000000" pitchFamily="2" charset="2"/>
              <a:buChar char="ü"/>
            </a:pPr>
            <a:r>
              <a:rPr lang="en-GB" sz="2000" b="1" dirty="0" smtClean="0">
                <a:solidFill>
                  <a:srgbClr val="FF0000"/>
                </a:solidFill>
                <a:latin typeface="Calibri" panose="020F0502020204030204" pitchFamily="34" charset="0"/>
              </a:rPr>
              <a:t>Overall display </a:t>
            </a:r>
            <a:r>
              <a:rPr lang="en-GB" sz="2000" dirty="0" smtClean="0">
                <a:latin typeface="Calibri" panose="020F0502020204030204" pitchFamily="34" charset="0"/>
              </a:rPr>
              <a:t>of the beam and environmental conditions</a:t>
            </a:r>
          </a:p>
          <a:p>
            <a:pPr marL="285750" indent="-285750">
              <a:buClr>
                <a:schemeClr val="tx1"/>
              </a:buClr>
              <a:buFont typeface="Wingdings" panose="05000000000000000000" pitchFamily="2" charset="2"/>
              <a:buChar char="ü"/>
            </a:pPr>
            <a:r>
              <a:rPr lang="en-GB" sz="2000" b="1" dirty="0" smtClean="0">
                <a:solidFill>
                  <a:srgbClr val="FF0000"/>
                </a:solidFill>
                <a:latin typeface="Calibri" panose="020F0502020204030204" pitchFamily="34" charset="0"/>
              </a:rPr>
              <a:t>Compatible</a:t>
            </a:r>
            <a:r>
              <a:rPr lang="en-GB" sz="2000" dirty="0" smtClean="0">
                <a:latin typeface="Calibri" panose="020F0502020204030204" pitchFamily="34" charset="0"/>
              </a:rPr>
              <a:t> with the CERN computing infrastructure and procedures (TREC)</a:t>
            </a:r>
          </a:p>
          <a:p>
            <a:pPr marL="285750" indent="-285750">
              <a:buClr>
                <a:schemeClr val="tx1"/>
              </a:buClr>
              <a:buFont typeface="Wingdings" panose="05000000000000000000" pitchFamily="2" charset="2"/>
              <a:buChar char="ü"/>
            </a:pPr>
            <a:r>
              <a:rPr lang="en-GB" sz="2000" b="1" dirty="0" smtClean="0">
                <a:solidFill>
                  <a:srgbClr val="FF0000"/>
                </a:solidFill>
                <a:latin typeface="Calibri" panose="020F0502020204030204" pitchFamily="34" charset="0"/>
              </a:rPr>
              <a:t>Secured </a:t>
            </a:r>
            <a:r>
              <a:rPr lang="en-GB" sz="2000" dirty="0" smtClean="0">
                <a:latin typeface="Calibri" panose="020F0502020204030204" pitchFamily="34" charset="0"/>
              </a:rPr>
              <a:t>with the CERN authentication system (SSO)</a:t>
            </a:r>
            <a:endParaRPr lang="en-GB" sz="2000" dirty="0">
              <a:latin typeface="Calibri" panose="020F0502020204030204" pitchFamily="34" charset="0"/>
            </a:endParaRPr>
          </a:p>
        </p:txBody>
      </p:sp>
    </p:spTree>
    <p:extLst>
      <p:ext uri="{BB962C8B-B14F-4D97-AF65-F5344CB8AC3E}">
        <p14:creationId xmlns:p14="http://schemas.microsoft.com/office/powerpoint/2010/main" val="3568784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nodeType="clickEffect">
                                  <p:stCondLst>
                                    <p:cond delay="0"/>
                                  </p:stCondLst>
                                  <p:childTnLst>
                                    <p:animEffect transition="out" filter="fade">
                                      <p:cBhvr>
                                        <p:cTn id="6" dur="1000"/>
                                        <p:tgtEl>
                                          <p:spTgt spid="5"/>
                                        </p:tgtEl>
                                      </p:cBhvr>
                                    </p:animEffect>
                                    <p:anim calcmode="lin" valueType="num">
                                      <p:cBhvr>
                                        <p:cTn id="7" dur="1000"/>
                                        <p:tgtEl>
                                          <p:spTgt spid="5"/>
                                        </p:tgtEl>
                                        <p:attrNameLst>
                                          <p:attrName>ppt_x</p:attrName>
                                        </p:attrNameLst>
                                      </p:cBhvr>
                                      <p:tavLst>
                                        <p:tav tm="0">
                                          <p:val>
                                            <p:strVal val="ppt_x"/>
                                          </p:val>
                                        </p:tav>
                                        <p:tav tm="100000">
                                          <p:val>
                                            <p:strVal val="ppt_x"/>
                                          </p:val>
                                        </p:tav>
                                      </p:tavLst>
                                    </p:anim>
                                    <p:anim calcmode="lin" valueType="num">
                                      <p:cBhvr>
                                        <p:cTn id="8" dur="1000"/>
                                        <p:tgtEl>
                                          <p:spTgt spid="5"/>
                                        </p:tgtEl>
                                        <p:attrNameLst>
                                          <p:attrName>ppt_y</p:attrName>
                                        </p:attrNameLst>
                                      </p:cBhvr>
                                      <p:tavLst>
                                        <p:tav tm="0">
                                          <p:val>
                                            <p:strVal val="ppt_y"/>
                                          </p:val>
                                        </p:tav>
                                        <p:tav tm="100000">
                                          <p:val>
                                            <p:strVal val="ppt_y+.1"/>
                                          </p:val>
                                        </p:tav>
                                      </p:tavLst>
                                    </p:anim>
                                    <p:set>
                                      <p:cBhvr>
                                        <p:cTn id="9" dur="1" fill="hold">
                                          <p:stCondLst>
                                            <p:cond delay="999"/>
                                          </p:stCondLst>
                                        </p:cTn>
                                        <p:tgtEl>
                                          <p:spTgt spid="5"/>
                                        </p:tgtEl>
                                        <p:attrNameLst>
                                          <p:attrName>style.visibility</p:attrName>
                                        </p:attrNameLst>
                                      </p:cBhvr>
                                      <p:to>
                                        <p:strVal val="hidden"/>
                                      </p:to>
                                    </p:set>
                                  </p:childTnLst>
                                </p:cTn>
                              </p:par>
                              <p:par>
                                <p:cTn id="10" presetID="42" presetClass="entr" presetSubtype="0" fill="hold" grpId="0"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1000"/>
                                        <p:tgtEl>
                                          <p:spTgt spid="21"/>
                                        </p:tgtEl>
                                      </p:cBhvr>
                                    </p:animEffect>
                                    <p:anim calcmode="lin" valueType="num">
                                      <p:cBhvr>
                                        <p:cTn id="23" dur="1000" fill="hold"/>
                                        <p:tgtEl>
                                          <p:spTgt spid="21"/>
                                        </p:tgtEl>
                                        <p:attrNameLst>
                                          <p:attrName>ppt_x</p:attrName>
                                        </p:attrNameLst>
                                      </p:cBhvr>
                                      <p:tavLst>
                                        <p:tav tm="0">
                                          <p:val>
                                            <p:strVal val="#ppt_x"/>
                                          </p:val>
                                        </p:tav>
                                        <p:tav tm="100000">
                                          <p:val>
                                            <p:strVal val="#ppt_x"/>
                                          </p:val>
                                        </p:tav>
                                      </p:tavLst>
                                    </p:anim>
                                    <p:anim calcmode="lin" valueType="num">
                                      <p:cBhvr>
                                        <p:cTn id="24"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 calcmode="lin" valueType="num">
                                      <p:cBhvr additive="base">
                                        <p:cTn id="29"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6">
                                            <p:txEl>
                                              <p:pRg st="1" end="1"/>
                                            </p:txEl>
                                          </p:spTgt>
                                        </p:tgtEl>
                                        <p:attrNameLst>
                                          <p:attrName>style.visibility</p:attrName>
                                        </p:attrNameLst>
                                      </p:cBhvr>
                                      <p:to>
                                        <p:strVal val="visible"/>
                                      </p:to>
                                    </p:set>
                                    <p:anim calcmode="lin" valueType="num">
                                      <p:cBhvr additive="base">
                                        <p:cTn id="35"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6">
                                            <p:txEl>
                                              <p:pRg st="2" end="2"/>
                                            </p:txEl>
                                          </p:spTgt>
                                        </p:tgtEl>
                                        <p:attrNameLst>
                                          <p:attrName>style.visibility</p:attrName>
                                        </p:attrNameLst>
                                      </p:cBhvr>
                                      <p:to>
                                        <p:strVal val="visible"/>
                                      </p:to>
                                    </p:set>
                                    <p:anim calcmode="lin" valueType="num">
                                      <p:cBhvr additive="base">
                                        <p:cTn id="4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6">
                                            <p:txEl>
                                              <p:pRg st="3" end="3"/>
                                            </p:txEl>
                                          </p:spTgt>
                                        </p:tgtEl>
                                        <p:attrNameLst>
                                          <p:attrName>style.visibility</p:attrName>
                                        </p:attrNameLst>
                                      </p:cBhvr>
                                      <p:to>
                                        <p:strVal val="visible"/>
                                      </p:to>
                                    </p:set>
                                    <p:anim calcmode="lin" valueType="num">
                                      <p:cBhvr additive="base">
                                        <p:cTn id="4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nodeType="clickEffect">
                                  <p:stCondLst>
                                    <p:cond delay="0"/>
                                  </p:stCondLst>
                                  <p:childTnLst>
                                    <p:set>
                                      <p:cBhvr>
                                        <p:cTn id="52" dur="1" fill="hold">
                                          <p:stCondLst>
                                            <p:cond delay="0"/>
                                          </p:stCondLst>
                                        </p:cTn>
                                        <p:tgtEl>
                                          <p:spTgt spid="6">
                                            <p:txEl>
                                              <p:pRg st="4" end="4"/>
                                            </p:txEl>
                                          </p:spTgt>
                                        </p:tgtEl>
                                        <p:attrNameLst>
                                          <p:attrName>style.visibility</p:attrName>
                                        </p:attrNameLst>
                                      </p:cBhvr>
                                      <p:to>
                                        <p:strVal val="visible"/>
                                      </p:to>
                                    </p:set>
                                    <p:anim calcmode="lin" valueType="num">
                                      <p:cBhvr additive="base">
                                        <p:cTn id="53"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6275" y="902590"/>
            <a:ext cx="8172450" cy="4801314"/>
          </a:xfrm>
          <a:prstGeom prst="rect">
            <a:avLst/>
          </a:prstGeom>
          <a:noFill/>
        </p:spPr>
        <p:txBody>
          <a:bodyPr wrap="square" rtlCol="0">
            <a:spAutoFit/>
          </a:bodyPr>
          <a:lstStyle/>
          <a:p>
            <a:pPr marL="285750" indent="-285750">
              <a:buFont typeface="Wingdings" panose="05000000000000000000" pitchFamily="2" charset="2"/>
              <a:buChar char="v"/>
            </a:pPr>
            <a:r>
              <a:rPr lang="en-GB" dirty="0">
                <a:latin typeface="Calibri" panose="020F0502020204030204" pitchFamily="34" charset="0"/>
              </a:rPr>
              <a:t>CERN Milestones &amp; Deliverables</a:t>
            </a:r>
          </a:p>
          <a:p>
            <a:pPr marL="285750" indent="-285750">
              <a:buFont typeface="Wingdings" panose="05000000000000000000" pitchFamily="2" charset="2"/>
              <a:buChar char="v"/>
            </a:pPr>
            <a:r>
              <a:rPr lang="en-GB" dirty="0">
                <a:latin typeface="Calibri" panose="020F0502020204030204" pitchFamily="34" charset="0"/>
              </a:rPr>
              <a:t>CERN Proton irradiation Facility (IRRAD)</a:t>
            </a:r>
          </a:p>
          <a:p>
            <a:pPr marL="285750" indent="-285750">
              <a:buFont typeface="Wingdings" panose="05000000000000000000" pitchFamily="2" charset="2"/>
              <a:buChar char="v"/>
            </a:pPr>
            <a:r>
              <a:rPr lang="en-US" dirty="0">
                <a:latin typeface="Calibri" panose="020F0502020204030204" pitchFamily="34" charset="0"/>
              </a:rPr>
              <a:t>Samples manager</a:t>
            </a:r>
          </a:p>
          <a:p>
            <a:pPr marL="742950" lvl="1" indent="-285750">
              <a:buFont typeface="Wingdings" panose="05000000000000000000" pitchFamily="2" charset="2"/>
              <a:buChar char="Ø"/>
            </a:pPr>
            <a:r>
              <a:rPr lang="en-US" dirty="0">
                <a:latin typeface="Calibri" panose="020F0502020204030204" pitchFamily="34" charset="0"/>
              </a:rPr>
              <a:t>P</a:t>
            </a:r>
            <a:r>
              <a:rPr lang="en-US" dirty="0" smtClean="0">
                <a:latin typeface="Calibri" panose="020F0502020204030204" pitchFamily="34" charset="0"/>
              </a:rPr>
              <a:t>rogress</a:t>
            </a:r>
            <a:endParaRPr lang="en-US" dirty="0">
              <a:latin typeface="Calibri" panose="020F0502020204030204" pitchFamily="34" charset="0"/>
            </a:endParaRPr>
          </a:p>
          <a:p>
            <a:pPr marL="742950" lvl="1" indent="-285750">
              <a:buFont typeface="Wingdings" panose="05000000000000000000" pitchFamily="2" charset="2"/>
              <a:buChar char="Ø"/>
            </a:pPr>
            <a:r>
              <a:rPr lang="en-US" dirty="0" smtClean="0">
                <a:latin typeface="Calibri" panose="020F0502020204030204" pitchFamily="34" charset="0"/>
              </a:rPr>
              <a:t>Specifications</a:t>
            </a:r>
          </a:p>
          <a:p>
            <a:pPr marL="742950" lvl="1" indent="-285750">
              <a:buFont typeface="Wingdings" panose="05000000000000000000" pitchFamily="2" charset="2"/>
              <a:buChar char="Ø"/>
            </a:pPr>
            <a:r>
              <a:rPr lang="en-US" dirty="0" smtClean="0">
                <a:latin typeface="Calibri" panose="020F0502020204030204" pitchFamily="34" charset="0"/>
              </a:rPr>
              <a:t>Database structure</a:t>
            </a:r>
          </a:p>
          <a:p>
            <a:pPr marL="742950" lvl="1" indent="-285750">
              <a:buFont typeface="Wingdings" panose="05000000000000000000" pitchFamily="2" charset="2"/>
              <a:buChar char="Ø"/>
            </a:pPr>
            <a:r>
              <a:rPr lang="en-US" dirty="0" smtClean="0">
                <a:latin typeface="Calibri" panose="020F0502020204030204" pitchFamily="34" charset="0"/>
              </a:rPr>
              <a:t>Design &amp; Software Choice</a:t>
            </a:r>
          </a:p>
          <a:p>
            <a:pPr marL="742950" lvl="1" indent="-285750">
              <a:buFont typeface="Wingdings" panose="05000000000000000000" pitchFamily="2" charset="2"/>
              <a:buChar char="Ø"/>
            </a:pPr>
            <a:r>
              <a:rPr lang="en-US" dirty="0" smtClean="0">
                <a:latin typeface="Calibri" panose="020F0502020204030204" pitchFamily="34" charset="0"/>
              </a:rPr>
              <a:t>New User Interface</a:t>
            </a:r>
          </a:p>
          <a:p>
            <a:pPr marL="285750" indent="-285750">
              <a:buFont typeface="Wingdings" panose="05000000000000000000" pitchFamily="2" charset="2"/>
              <a:buChar char="v"/>
            </a:pPr>
            <a:r>
              <a:rPr lang="en-US" b="1" dirty="0">
                <a:solidFill>
                  <a:srgbClr val="FF0000"/>
                </a:solidFill>
                <a:latin typeface="Calibri" panose="020F0502020204030204" pitchFamily="34" charset="0"/>
              </a:rPr>
              <a:t>Irradiation facilities 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Features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Facility Details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Administrator View</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Statistics &amp; Outlook</a:t>
            </a:r>
          </a:p>
          <a:p>
            <a:pPr marL="285750" indent="-285750">
              <a:buFont typeface="Wingdings" panose="05000000000000000000" pitchFamily="2" charset="2"/>
              <a:buChar char="v"/>
            </a:pPr>
            <a:r>
              <a:rPr lang="en-US" dirty="0" err="1">
                <a:solidFill>
                  <a:srgbClr val="0055A0"/>
                </a:solidFill>
                <a:latin typeface="Calibri" panose="020F0502020204030204" pitchFamily="34" charset="0"/>
              </a:rPr>
              <a:t>RadHard</a:t>
            </a:r>
            <a:r>
              <a:rPr lang="en-US" dirty="0">
                <a:solidFill>
                  <a:srgbClr val="0055A0"/>
                </a:solidFill>
                <a:latin typeface="Calibri" panose="020F0502020204030204" pitchFamily="34" charset="0"/>
              </a:rPr>
              <a:t> Sample Holders for </a:t>
            </a:r>
            <a:r>
              <a:rPr lang="en-US" dirty="0" smtClean="0">
                <a:solidFill>
                  <a:srgbClr val="0055A0"/>
                </a:solidFill>
                <a:latin typeface="Calibri" panose="020F0502020204030204" pitchFamily="34" charset="0"/>
              </a:rPr>
              <a:t>IRRAD</a:t>
            </a:r>
          </a:p>
          <a:p>
            <a:pPr marL="742950" lvl="1" indent="-285750">
              <a:buFont typeface="Wingdings" panose="05000000000000000000" pitchFamily="2" charset="2"/>
              <a:buChar char="Ø"/>
            </a:pPr>
            <a:r>
              <a:rPr lang="en-GB" dirty="0">
                <a:solidFill>
                  <a:srgbClr val="0055A0"/>
                </a:solidFill>
                <a:latin typeface="Calibri" panose="020F0502020204030204" pitchFamily="34" charset="0"/>
              </a:rPr>
              <a:t>Preliminary Results of mechanical </a:t>
            </a:r>
            <a:r>
              <a:rPr lang="en-GB" dirty="0" smtClean="0">
                <a:solidFill>
                  <a:srgbClr val="0055A0"/>
                </a:solidFill>
                <a:latin typeface="Calibri" panose="020F0502020204030204" pitchFamily="34" charset="0"/>
              </a:rPr>
              <a:t>tests</a:t>
            </a:r>
            <a:endParaRPr lang="en-US" dirty="0" smtClean="0">
              <a:latin typeface="Calibri" panose="020F0502020204030204" pitchFamily="34" charset="0"/>
            </a:endParaRPr>
          </a:p>
          <a:p>
            <a:pPr marL="285750" indent="-285750">
              <a:buFont typeface="Wingdings" panose="05000000000000000000" pitchFamily="2" charset="2"/>
              <a:buChar char="v"/>
            </a:pPr>
            <a:r>
              <a:rPr lang="en-US" dirty="0" smtClean="0">
                <a:latin typeface="Calibri" panose="020F0502020204030204" pitchFamily="34" charset="0"/>
              </a:rPr>
              <a:t>Conclusion</a:t>
            </a:r>
            <a:endParaRPr lang="en-GB" dirty="0" smtClean="0"/>
          </a:p>
        </p:txBody>
      </p:sp>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Outline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14</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Tree>
    <p:extLst>
      <p:ext uri="{BB962C8B-B14F-4D97-AF65-F5344CB8AC3E}">
        <p14:creationId xmlns:p14="http://schemas.microsoft.com/office/powerpoint/2010/main" val="15490307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lstStyle/>
          <a:p>
            <a:pPr algn="ctr"/>
            <a:r>
              <a:rPr lang="en-US" sz="3600" b="1" dirty="0">
                <a:latin typeface="Calibri" panose="020F0502020204030204" pitchFamily="34" charset="0"/>
              </a:rPr>
              <a:t>I</a:t>
            </a:r>
            <a:r>
              <a:rPr lang="en-US" sz="3600" b="1" dirty="0" smtClean="0">
                <a:latin typeface="Calibri" panose="020F0502020204030204" pitchFamily="34" charset="0"/>
              </a:rPr>
              <a:t>rradiation Facilities </a:t>
            </a:r>
            <a:r>
              <a:rPr lang="en-US" sz="3600" b="1" dirty="0">
                <a:latin typeface="Calibri" panose="020F0502020204030204" pitchFamily="34" charset="0"/>
              </a:rPr>
              <a:t>D</a:t>
            </a:r>
            <a:r>
              <a:rPr lang="en-US" sz="3600" b="1" dirty="0" smtClean="0">
                <a:latin typeface="Calibri" panose="020F0502020204030204" pitchFamily="34" charset="0"/>
              </a:rPr>
              <a:t>atabase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15</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18" name="TextBox 17"/>
          <p:cNvSpPr txBox="1"/>
          <p:nvPr/>
        </p:nvSpPr>
        <p:spPr>
          <a:xfrm>
            <a:off x="161275" y="1007080"/>
            <a:ext cx="4334542" cy="2031325"/>
          </a:xfrm>
          <a:prstGeom prst="rect">
            <a:avLst/>
          </a:prstGeom>
          <a:noFill/>
        </p:spPr>
        <p:txBody>
          <a:bodyPr wrap="square" rtlCol="0">
            <a:spAutoFit/>
          </a:bodyPr>
          <a:lstStyle/>
          <a:p>
            <a:pPr marL="285750" indent="-285750">
              <a:buFont typeface="Wingdings" panose="05000000000000000000" pitchFamily="2" charset="2"/>
              <a:buChar char="Ø"/>
            </a:pPr>
            <a:r>
              <a:rPr lang="en-US" dirty="0" smtClean="0">
                <a:latin typeface="Calibri" panose="020F0502020204030204" pitchFamily="34" charset="0"/>
              </a:rPr>
              <a:t>Deliverable in EU-project </a:t>
            </a:r>
            <a:r>
              <a:rPr lang="en-US" b="1" dirty="0" smtClean="0">
                <a:solidFill>
                  <a:srgbClr val="FF0000"/>
                </a:solidFill>
                <a:latin typeface="Calibri" panose="020F0502020204030204" pitchFamily="34" charset="0"/>
              </a:rPr>
              <a:t>AIDA-2020</a:t>
            </a:r>
            <a:endParaRPr lang="en-GB" b="1" dirty="0" smtClean="0">
              <a:solidFill>
                <a:srgbClr val="FF0000"/>
              </a:solidFill>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Unified entry point for irradiation facilities at</a:t>
            </a:r>
            <a:r>
              <a:rPr lang="en-GB" b="1" dirty="0" smtClean="0">
                <a:latin typeface="Calibri" panose="020F0502020204030204" pitchFamily="34" charset="0"/>
              </a:rPr>
              <a:t> CERN </a:t>
            </a:r>
            <a:r>
              <a:rPr lang="en-GB" dirty="0" smtClean="0">
                <a:latin typeface="Calibri" panose="020F0502020204030204" pitchFamily="34" charset="0"/>
              </a:rPr>
              <a:t>and </a:t>
            </a:r>
            <a:r>
              <a:rPr lang="en-GB" b="1" dirty="0" smtClean="0">
                <a:latin typeface="Calibri" panose="020F0502020204030204" pitchFamily="34" charset="0"/>
              </a:rPr>
              <a:t>worldwide</a:t>
            </a:r>
          </a:p>
          <a:p>
            <a:pPr marL="285750" indent="-285750">
              <a:buFont typeface="Wingdings" panose="05000000000000000000" pitchFamily="2" charset="2"/>
              <a:buChar char="Ø"/>
            </a:pPr>
            <a:r>
              <a:rPr lang="en-GB" dirty="0">
                <a:latin typeface="Calibri" panose="020F0502020204030204" pitchFamily="34" charset="0"/>
              </a:rPr>
              <a:t>E</a:t>
            </a:r>
            <a:r>
              <a:rPr lang="en-GB" dirty="0" smtClean="0">
                <a:latin typeface="Calibri" panose="020F0502020204030204" pitchFamily="34" charset="0"/>
              </a:rPr>
              <a:t>ssential </a:t>
            </a:r>
            <a:r>
              <a:rPr lang="en-GB" dirty="0">
                <a:latin typeface="Calibri" panose="020F0502020204030204" pitchFamily="34" charset="0"/>
              </a:rPr>
              <a:t>(but exhaustive) collection of </a:t>
            </a:r>
            <a:r>
              <a:rPr lang="en-GB" dirty="0" smtClean="0">
                <a:latin typeface="Calibri" panose="020F0502020204030204" pitchFamily="34" charset="0"/>
              </a:rPr>
              <a:t>information</a:t>
            </a:r>
          </a:p>
          <a:p>
            <a:pPr marL="285750" indent="-285750">
              <a:buClr>
                <a:schemeClr val="tx1"/>
              </a:buClr>
              <a:buFont typeface="Wingdings" panose="05000000000000000000" pitchFamily="2" charset="2"/>
              <a:buChar char="Ø"/>
            </a:pPr>
            <a:r>
              <a:rPr lang="en-GB" b="1" dirty="0" smtClean="0">
                <a:solidFill>
                  <a:srgbClr val="FF0000"/>
                </a:solidFill>
                <a:latin typeface="Calibri" panose="020F0502020204030204" pitchFamily="34" charset="0"/>
              </a:rPr>
              <a:t>182 </a:t>
            </a:r>
            <a:r>
              <a:rPr lang="en-GB" b="1" dirty="0">
                <a:solidFill>
                  <a:srgbClr val="FF0000"/>
                </a:solidFill>
                <a:latin typeface="Calibri" panose="020F0502020204030204" pitchFamily="34" charset="0"/>
              </a:rPr>
              <a:t>entries </a:t>
            </a:r>
            <a:r>
              <a:rPr lang="en-GB" dirty="0" smtClean="0">
                <a:latin typeface="Calibri" panose="020F0502020204030204" pitchFamily="34" charset="0"/>
              </a:rPr>
              <a:t>initially loaded</a:t>
            </a:r>
          </a:p>
          <a:p>
            <a:pPr marL="285750" indent="-285750">
              <a:buFont typeface="Wingdings" panose="05000000000000000000" pitchFamily="2" charset="2"/>
              <a:buChar char="Ø"/>
            </a:pPr>
            <a:r>
              <a:rPr lang="en-GB" dirty="0" smtClean="0">
                <a:latin typeface="Calibri" panose="020F0502020204030204" pitchFamily="34" charset="0"/>
              </a:rPr>
              <a:t>Data validation in progress since Feb. 8</a:t>
            </a:r>
            <a:r>
              <a:rPr lang="en-GB" baseline="30000" dirty="0" smtClean="0">
                <a:latin typeface="Calibri" panose="020F0502020204030204" pitchFamily="34" charset="0"/>
              </a:rPr>
              <a:t>th</a:t>
            </a:r>
            <a:r>
              <a:rPr lang="en-GB" dirty="0" smtClean="0">
                <a:latin typeface="Calibri" panose="020F0502020204030204" pitchFamily="34" charset="0"/>
              </a:rPr>
              <a:t> </a:t>
            </a:r>
            <a:endParaRPr lang="en-GB" dirty="0"/>
          </a:p>
        </p:txBody>
      </p:sp>
      <p:sp>
        <p:nvSpPr>
          <p:cNvPr id="23" name="Rectangle 22"/>
          <p:cNvSpPr/>
          <p:nvPr/>
        </p:nvSpPr>
        <p:spPr>
          <a:xfrm>
            <a:off x="309474" y="5813472"/>
            <a:ext cx="3726661" cy="369332"/>
          </a:xfrm>
          <a:prstGeom prst="rect">
            <a:avLst/>
          </a:prstGeom>
        </p:spPr>
        <p:txBody>
          <a:bodyPr wrap="none">
            <a:spAutoFit/>
          </a:bodyPr>
          <a:lstStyle/>
          <a:p>
            <a:r>
              <a:rPr lang="en-GB" b="1" dirty="0" smtClean="0">
                <a:solidFill>
                  <a:srgbClr val="FF0000"/>
                </a:solidFill>
                <a:latin typeface="Calibri" panose="020F0502020204030204" pitchFamily="34" charset="0"/>
              </a:rPr>
              <a:t>Address: cern.ch/irradiation-facilities</a:t>
            </a:r>
            <a:endParaRPr lang="en-GB" b="1" dirty="0">
              <a:solidFill>
                <a:srgbClr val="FF0000"/>
              </a:solidFill>
              <a:latin typeface="Calibri" panose="020F0502020204030204" pitchFamily="34" charset="0"/>
            </a:endParaRPr>
          </a:p>
        </p:txBody>
      </p:sp>
      <p:pic>
        <p:nvPicPr>
          <p:cNvPr id="24" name="Picture 23"/>
          <p:cNvPicPr>
            <a:picLocks noChangeAspect="1"/>
          </p:cNvPicPr>
          <p:nvPr/>
        </p:nvPicPr>
        <p:blipFill>
          <a:blip r:embed="rId2"/>
          <a:stretch>
            <a:fillRect/>
          </a:stretch>
        </p:blipFill>
        <p:spPr>
          <a:xfrm>
            <a:off x="4621079" y="969025"/>
            <a:ext cx="4439957" cy="2501514"/>
          </a:xfrm>
          <a:prstGeom prst="rect">
            <a:avLst/>
          </a:prstGeom>
          <a:ln>
            <a:noFill/>
          </a:ln>
          <a:effectLst>
            <a:outerShdw blurRad="292100" dist="139700" dir="2700000" algn="tl" rotWithShape="0">
              <a:srgbClr val="333333">
                <a:alpha val="65000"/>
              </a:srgbClr>
            </a:outerShdw>
          </a:effectLst>
        </p:spPr>
      </p:pic>
      <p:sp>
        <p:nvSpPr>
          <p:cNvPr id="25" name="Rounded Rectangle 24"/>
          <p:cNvSpPr/>
          <p:nvPr/>
        </p:nvSpPr>
        <p:spPr>
          <a:xfrm>
            <a:off x="7565611" y="964753"/>
            <a:ext cx="1495425" cy="526400"/>
          </a:xfrm>
          <a:prstGeom prst="roundRect">
            <a:avLst/>
          </a:prstGeom>
          <a:solidFill>
            <a:schemeClr val="tx1"/>
          </a:solidFill>
          <a:ln w="12700" cap="flat" cmpd="sng" algn="ctr">
            <a:solidFill>
              <a:srgbClr val="5B9BD5">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lang="en-US" i="1" kern="0" noProof="0" dirty="0" smtClean="0">
                <a:solidFill>
                  <a:prstClr val="white"/>
                </a:solidFill>
                <a:latin typeface="Calibri" panose="020F0502020204030204"/>
              </a:rPr>
              <a:t>Facilities worldwide</a:t>
            </a:r>
            <a:endParaRPr kumimoji="0" lang="en-US" sz="1800" b="0" i="1" u="none" strike="noStrike" kern="0" cap="none" spc="0" normalizeH="0" baseline="0" noProof="0" dirty="0" smtClean="0">
              <a:ln>
                <a:noFill/>
              </a:ln>
              <a:solidFill>
                <a:prstClr val="white"/>
              </a:solidFill>
              <a:effectLst/>
              <a:uLnTx/>
              <a:uFillTx/>
              <a:latin typeface="Calibri" panose="020F0502020204030204"/>
              <a:ea typeface="+mn-ea"/>
              <a:cs typeface="+mn-cs"/>
            </a:endParaRPr>
          </a:p>
        </p:txBody>
      </p:sp>
      <p:pic>
        <p:nvPicPr>
          <p:cNvPr id="26" name="Picture 25"/>
          <p:cNvPicPr>
            <a:picLocks noChangeAspect="1"/>
          </p:cNvPicPr>
          <p:nvPr/>
        </p:nvPicPr>
        <p:blipFill>
          <a:blip r:embed="rId3"/>
          <a:stretch>
            <a:fillRect/>
          </a:stretch>
        </p:blipFill>
        <p:spPr>
          <a:xfrm>
            <a:off x="106723" y="3221360"/>
            <a:ext cx="4389094" cy="2472858"/>
          </a:xfrm>
          <a:prstGeom prst="rect">
            <a:avLst/>
          </a:prstGeom>
          <a:ln>
            <a:noFill/>
          </a:ln>
          <a:effectLst>
            <a:outerShdw blurRad="292100" dist="139700" dir="2700000" algn="tl" rotWithShape="0">
              <a:srgbClr val="333333">
                <a:alpha val="65000"/>
              </a:srgbClr>
            </a:outerShdw>
          </a:effectLst>
        </p:spPr>
      </p:pic>
      <p:sp>
        <p:nvSpPr>
          <p:cNvPr id="27" name="Rounded Rectangle 26"/>
          <p:cNvSpPr/>
          <p:nvPr/>
        </p:nvSpPr>
        <p:spPr>
          <a:xfrm>
            <a:off x="3221437" y="3227456"/>
            <a:ext cx="1251679" cy="269823"/>
          </a:xfrm>
          <a:prstGeom prst="roundRect">
            <a:avLst/>
          </a:prstGeom>
          <a:solidFill>
            <a:schemeClr val="tx1"/>
          </a:solidFill>
          <a:ln w="12700" cap="flat" cmpd="sng" algn="ctr">
            <a:solidFill>
              <a:srgbClr val="5B9BD5">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white"/>
                </a:solidFill>
                <a:effectLst/>
                <a:uLnTx/>
                <a:uFillTx/>
                <a:latin typeface="Calibri" panose="020F0502020204030204"/>
                <a:ea typeface="+mn-ea"/>
                <a:cs typeface="+mn-cs"/>
              </a:rPr>
              <a:t>Homepage</a:t>
            </a:r>
          </a:p>
        </p:txBody>
      </p:sp>
      <p:pic>
        <p:nvPicPr>
          <p:cNvPr id="28" name="Picture 27"/>
          <p:cNvPicPr>
            <a:picLocks noChangeAspect="1"/>
          </p:cNvPicPr>
          <p:nvPr/>
        </p:nvPicPr>
        <p:blipFill>
          <a:blip r:embed="rId4"/>
          <a:stretch>
            <a:fillRect/>
          </a:stretch>
        </p:blipFill>
        <p:spPr>
          <a:xfrm>
            <a:off x="4621079" y="3557842"/>
            <a:ext cx="4439957" cy="2500615"/>
          </a:xfrm>
          <a:prstGeom prst="rect">
            <a:avLst/>
          </a:prstGeom>
          <a:ln>
            <a:noFill/>
          </a:ln>
          <a:effectLst>
            <a:outerShdw blurRad="292100" dist="139700" dir="2700000" algn="tl" rotWithShape="0">
              <a:srgbClr val="333333">
                <a:alpha val="65000"/>
              </a:srgbClr>
            </a:outerShdw>
          </a:effectLst>
        </p:spPr>
      </p:pic>
      <p:sp>
        <p:nvSpPr>
          <p:cNvPr id="29" name="Rounded Rectangle 28"/>
          <p:cNvSpPr/>
          <p:nvPr/>
        </p:nvSpPr>
        <p:spPr>
          <a:xfrm>
            <a:off x="7482165" y="3581886"/>
            <a:ext cx="1571069" cy="269823"/>
          </a:xfrm>
          <a:prstGeom prst="roundRect">
            <a:avLst/>
          </a:prstGeom>
          <a:solidFill>
            <a:schemeClr val="tx1"/>
          </a:solidFill>
          <a:ln w="12700" cap="flat" cmpd="sng" algn="ctr">
            <a:solidFill>
              <a:srgbClr val="5B9BD5">
                <a:shade val="50000"/>
              </a:srgbClr>
            </a:solidFill>
            <a:prstDash val="solid"/>
            <a:miter lim="800000"/>
          </a:ln>
          <a:effectLst/>
        </p:spPr>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prstClr val="white"/>
                </a:solidFill>
                <a:effectLst/>
                <a:uLnTx/>
                <a:uFillTx/>
                <a:latin typeface="Calibri" panose="020F0502020204030204"/>
                <a:ea typeface="+mn-ea"/>
                <a:cs typeface="+mn-cs"/>
              </a:rPr>
              <a:t>CERN Facilities</a:t>
            </a:r>
          </a:p>
        </p:txBody>
      </p:sp>
    </p:spTree>
    <p:extLst>
      <p:ext uri="{BB962C8B-B14F-4D97-AF65-F5344CB8AC3E}">
        <p14:creationId xmlns:p14="http://schemas.microsoft.com/office/powerpoint/2010/main" val="252833945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lstStyle/>
          <a:p>
            <a:pPr algn="ctr"/>
            <a:r>
              <a:rPr lang="en-US" sz="3600" b="1" dirty="0">
                <a:latin typeface="Calibri" panose="020F0502020204030204" pitchFamily="34" charset="0"/>
              </a:rPr>
              <a:t>Features</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16</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21" name="TextBox 3"/>
          <p:cNvSpPr txBox="1"/>
          <p:nvPr/>
        </p:nvSpPr>
        <p:spPr>
          <a:xfrm>
            <a:off x="300125" y="856677"/>
            <a:ext cx="8282609" cy="14773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Clr>
                <a:schemeClr val="tx1"/>
              </a:buClr>
              <a:buFont typeface="Wingdings" panose="05000000000000000000" pitchFamily="2" charset="2"/>
              <a:buChar char="Ø"/>
            </a:pPr>
            <a:r>
              <a:rPr lang="en-GB" b="1" dirty="0">
                <a:solidFill>
                  <a:srgbClr val="FF0000"/>
                </a:solidFill>
                <a:latin typeface="Calibri" panose="020F0502020204030204" pitchFamily="34" charset="0"/>
              </a:rPr>
              <a:t>Open access</a:t>
            </a:r>
            <a:r>
              <a:rPr lang="en-GB" dirty="0">
                <a:solidFill>
                  <a:srgbClr val="FF0000"/>
                </a:solidFill>
                <a:latin typeface="Calibri" panose="020F0502020204030204" pitchFamily="34" charset="0"/>
              </a:rPr>
              <a:t> </a:t>
            </a:r>
            <a:r>
              <a:rPr lang="en-GB" dirty="0" smtClean="0">
                <a:latin typeface="Calibri" panose="020F0502020204030204" pitchFamily="34" charset="0"/>
              </a:rPr>
              <a:t>data, </a:t>
            </a:r>
            <a:r>
              <a:rPr lang="en-GB" dirty="0">
                <a:latin typeface="Calibri" panose="020F0502020204030204" pitchFamily="34" charset="0"/>
              </a:rPr>
              <a:t>secured with the CERN authentication system (SSO)</a:t>
            </a:r>
          </a:p>
          <a:p>
            <a:pPr marL="285750" indent="-285750">
              <a:buClr>
                <a:schemeClr val="tx1"/>
              </a:buClr>
              <a:buFont typeface="Wingdings" panose="05000000000000000000" pitchFamily="2" charset="2"/>
              <a:buChar char="Ø"/>
            </a:pPr>
            <a:r>
              <a:rPr lang="en-GB" dirty="0" smtClean="0">
                <a:latin typeface="Calibri" panose="020F0502020204030204" pitchFamily="34" charset="0"/>
              </a:rPr>
              <a:t>Search filters by country, source or radiation field</a:t>
            </a:r>
          </a:p>
          <a:p>
            <a:pPr marL="285750" indent="-285750">
              <a:buClr>
                <a:schemeClr val="tx1"/>
              </a:buClr>
              <a:buFont typeface="Wingdings" panose="05000000000000000000" pitchFamily="2" charset="2"/>
              <a:buChar char="Ø"/>
            </a:pPr>
            <a:r>
              <a:rPr lang="en-GB" dirty="0" smtClean="0">
                <a:latin typeface="Calibri" panose="020F0502020204030204" pitchFamily="34" charset="0"/>
              </a:rPr>
              <a:t>Irradiation </a:t>
            </a:r>
            <a:r>
              <a:rPr lang="en-GB" dirty="0">
                <a:latin typeface="Calibri" panose="020F0502020204030204" pitchFamily="34" charset="0"/>
              </a:rPr>
              <a:t>facilities worldwide </a:t>
            </a:r>
            <a:r>
              <a:rPr lang="en-GB" dirty="0" smtClean="0">
                <a:latin typeface="Calibri" panose="020F0502020204030204" pitchFamily="34" charset="0"/>
              </a:rPr>
              <a:t>map</a:t>
            </a:r>
          </a:p>
          <a:p>
            <a:pPr marL="285750" indent="-285750">
              <a:buClr>
                <a:schemeClr val="tx1"/>
              </a:buClr>
              <a:buFont typeface="Wingdings" panose="05000000000000000000" pitchFamily="2" charset="2"/>
              <a:buChar char="Ø"/>
            </a:pPr>
            <a:r>
              <a:rPr lang="en-GB" dirty="0">
                <a:latin typeface="Calibri" panose="020F0502020204030204" pitchFamily="34" charset="0"/>
              </a:rPr>
              <a:t>Possibility to </a:t>
            </a:r>
            <a:r>
              <a:rPr lang="en-GB" b="1" dirty="0" smtClean="0">
                <a:solidFill>
                  <a:srgbClr val="FF0000"/>
                </a:solidFill>
                <a:latin typeface="Calibri" panose="020F0502020204030204" pitchFamily="34" charset="0"/>
              </a:rPr>
              <a:t>ADD</a:t>
            </a:r>
            <a:r>
              <a:rPr lang="en-GB" dirty="0" smtClean="0">
                <a:latin typeface="Calibri" panose="020F0502020204030204" pitchFamily="34" charset="0"/>
              </a:rPr>
              <a:t> a new facility and </a:t>
            </a:r>
            <a:r>
              <a:rPr lang="en-GB" b="1" dirty="0" smtClean="0">
                <a:solidFill>
                  <a:srgbClr val="FF0000"/>
                </a:solidFill>
                <a:latin typeface="Calibri" panose="020F0502020204030204" pitchFamily="34" charset="0"/>
              </a:rPr>
              <a:t>EDIT</a:t>
            </a:r>
            <a:r>
              <a:rPr lang="en-GB" dirty="0" smtClean="0">
                <a:latin typeface="Calibri" panose="020F0502020204030204" pitchFamily="34" charset="0"/>
              </a:rPr>
              <a:t> an existent one by </a:t>
            </a:r>
            <a:r>
              <a:rPr lang="en-GB" dirty="0">
                <a:latin typeface="Calibri" panose="020F0502020204030204" pitchFamily="34" charset="0"/>
              </a:rPr>
              <a:t>the </a:t>
            </a:r>
            <a:r>
              <a:rPr lang="en-GB" b="1" dirty="0">
                <a:solidFill>
                  <a:srgbClr val="FF0000"/>
                </a:solidFill>
                <a:latin typeface="Calibri" panose="020F0502020204030204" pitchFamily="34" charset="0"/>
              </a:rPr>
              <a:t>facility </a:t>
            </a:r>
            <a:r>
              <a:rPr lang="en-GB" b="1" dirty="0" smtClean="0">
                <a:solidFill>
                  <a:srgbClr val="FF0000"/>
                </a:solidFill>
                <a:latin typeface="Calibri" panose="020F0502020204030204" pitchFamily="34" charset="0"/>
              </a:rPr>
              <a:t>coordinator</a:t>
            </a:r>
            <a:endParaRPr lang="en-GB" b="1" dirty="0">
              <a:solidFill>
                <a:srgbClr val="FF0000"/>
              </a:solidFill>
              <a:latin typeface="Calibri" panose="020F0502020204030204" pitchFamily="34" charset="0"/>
            </a:endParaRPr>
          </a:p>
          <a:p>
            <a:pPr marL="285750" indent="-285750">
              <a:buClr>
                <a:schemeClr val="tx1"/>
              </a:buClr>
              <a:buFont typeface="Wingdings" panose="05000000000000000000" pitchFamily="2" charset="2"/>
              <a:buChar char="Ø"/>
            </a:pPr>
            <a:r>
              <a:rPr lang="en-GB" b="1" dirty="0" smtClean="0">
                <a:solidFill>
                  <a:srgbClr val="FF0000"/>
                </a:solidFill>
                <a:latin typeface="Calibri" panose="020F0502020204030204" pitchFamily="34" charset="0"/>
              </a:rPr>
              <a:t>Auto-maintenance</a:t>
            </a:r>
            <a:r>
              <a:rPr lang="en-GB" dirty="0" smtClean="0">
                <a:latin typeface="Calibri" panose="020F0502020204030204" pitchFamily="34" charset="0"/>
              </a:rPr>
              <a:t> (regular reminders)</a:t>
            </a:r>
          </a:p>
        </p:txBody>
      </p:sp>
      <p:pic>
        <p:nvPicPr>
          <p:cNvPr id="22" name="Picture 21"/>
          <p:cNvPicPr>
            <a:picLocks noChangeAspect="1"/>
          </p:cNvPicPr>
          <p:nvPr/>
        </p:nvPicPr>
        <p:blipFill rotWithShape="1">
          <a:blip r:embed="rId2"/>
          <a:srcRect t="6250" b="15556"/>
          <a:stretch/>
        </p:blipFill>
        <p:spPr>
          <a:xfrm>
            <a:off x="345680" y="2263446"/>
            <a:ext cx="8498195" cy="3737878"/>
          </a:xfrm>
          <a:prstGeom prst="rect">
            <a:avLst/>
          </a:prstGeom>
        </p:spPr>
      </p:pic>
      <p:pic>
        <p:nvPicPr>
          <p:cNvPr id="30" name="Picture 29"/>
          <p:cNvPicPr>
            <a:picLocks noChangeAspect="1"/>
          </p:cNvPicPr>
          <p:nvPr/>
        </p:nvPicPr>
        <p:blipFill rotWithShape="1">
          <a:blip r:embed="rId3"/>
          <a:srcRect l="35990" t="48308" r="41772" b="11110"/>
          <a:stretch/>
        </p:blipFill>
        <p:spPr>
          <a:xfrm>
            <a:off x="4938894" y="2309358"/>
            <a:ext cx="3549810" cy="364389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685440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1+#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Database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17</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pic>
        <p:nvPicPr>
          <p:cNvPr id="10" name="Picture 9"/>
          <p:cNvPicPr>
            <a:picLocks noChangeAspect="1"/>
          </p:cNvPicPr>
          <p:nvPr/>
        </p:nvPicPr>
        <p:blipFill rotWithShape="1">
          <a:blip r:embed="rId2"/>
          <a:srcRect l="1" r="433" b="394"/>
          <a:stretch/>
        </p:blipFill>
        <p:spPr>
          <a:xfrm>
            <a:off x="39846" y="838201"/>
            <a:ext cx="9144396" cy="5360688"/>
          </a:xfrm>
          <a:prstGeom prst="rect">
            <a:avLst/>
          </a:prstGeom>
        </p:spPr>
      </p:pic>
    </p:spTree>
    <p:extLst>
      <p:ext uri="{BB962C8B-B14F-4D97-AF65-F5344CB8AC3E}">
        <p14:creationId xmlns:p14="http://schemas.microsoft.com/office/powerpoint/2010/main" val="22029703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138171"/>
            <a:ext cx="7467600" cy="660708"/>
          </a:xfrm>
        </p:spPr>
        <p:txBody>
          <a:bodyPr/>
          <a:lstStyle/>
          <a:p>
            <a:pPr algn="ctr"/>
            <a:r>
              <a:rPr lang="en-US" sz="3600" b="1" dirty="0">
                <a:latin typeface="Calibri" panose="020F0502020204030204" pitchFamily="34" charset="0"/>
              </a:rPr>
              <a:t>Facility Details</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18</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pic>
        <p:nvPicPr>
          <p:cNvPr id="10" name="Picture 9"/>
          <p:cNvPicPr>
            <a:picLocks noChangeAspect="1"/>
          </p:cNvPicPr>
          <p:nvPr/>
        </p:nvPicPr>
        <p:blipFill>
          <a:blip r:embed="rId2"/>
          <a:stretch>
            <a:fillRect/>
          </a:stretch>
        </p:blipFill>
        <p:spPr>
          <a:xfrm>
            <a:off x="3977730" y="825130"/>
            <a:ext cx="4921120" cy="5207740"/>
          </a:xfrm>
          <a:prstGeom prst="rect">
            <a:avLst/>
          </a:prstGeom>
        </p:spPr>
      </p:pic>
      <p:sp>
        <p:nvSpPr>
          <p:cNvPr id="11" name="TextBox 13"/>
          <p:cNvSpPr txBox="1"/>
          <p:nvPr/>
        </p:nvSpPr>
        <p:spPr>
          <a:xfrm>
            <a:off x="245149" y="843641"/>
            <a:ext cx="3944695" cy="3785652"/>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GB" sz="2000" b="1" dirty="0" smtClean="0">
                <a:latin typeface="Calibri" panose="020F0502020204030204" pitchFamily="34" charset="0"/>
              </a:rPr>
              <a:t>Coordinator, Institute</a:t>
            </a:r>
          </a:p>
          <a:p>
            <a:pPr marL="285750" indent="-285750">
              <a:buFont typeface="Wingdings" panose="05000000000000000000" pitchFamily="2" charset="2"/>
              <a:buChar char="Ø"/>
            </a:pPr>
            <a:endParaRPr lang="en-GB" sz="2000" b="1" dirty="0" smtClean="0">
              <a:latin typeface="Calibri" panose="020F0502020204030204" pitchFamily="34" charset="0"/>
            </a:endParaRPr>
          </a:p>
          <a:p>
            <a:pPr marL="285750" indent="-285750">
              <a:buFont typeface="Wingdings" panose="05000000000000000000" pitchFamily="2" charset="2"/>
              <a:buChar char="Ø"/>
            </a:pPr>
            <a:r>
              <a:rPr lang="en-GB" sz="2000" b="1" dirty="0" smtClean="0">
                <a:latin typeface="Calibri" panose="020F0502020204030204" pitchFamily="34" charset="0"/>
              </a:rPr>
              <a:t>Facility data</a:t>
            </a:r>
          </a:p>
          <a:p>
            <a:pPr marL="285750" indent="-285750">
              <a:buFont typeface="Wingdings" panose="05000000000000000000" pitchFamily="2" charset="2"/>
              <a:buChar char="Ø"/>
            </a:pPr>
            <a:endParaRPr lang="en-GB" sz="2000" b="1" dirty="0" smtClean="0">
              <a:latin typeface="Calibri" panose="020F0502020204030204" pitchFamily="34" charset="0"/>
            </a:endParaRPr>
          </a:p>
          <a:p>
            <a:pPr marL="285750" indent="-285750">
              <a:buFont typeface="Wingdings" panose="05000000000000000000" pitchFamily="2" charset="2"/>
              <a:buChar char="Ø"/>
            </a:pPr>
            <a:r>
              <a:rPr lang="en-GB" sz="2000" b="1" dirty="0" smtClean="0">
                <a:latin typeface="Calibri" panose="020F0502020204030204" pitchFamily="34" charset="0"/>
              </a:rPr>
              <a:t>Irradiation conditions</a:t>
            </a:r>
          </a:p>
          <a:p>
            <a:pPr marL="285750" indent="-285750">
              <a:buFont typeface="Wingdings" panose="05000000000000000000" pitchFamily="2" charset="2"/>
              <a:buChar char="Ø"/>
            </a:pPr>
            <a:endParaRPr lang="en-GB" sz="2000" b="1" dirty="0" smtClean="0">
              <a:latin typeface="Calibri" panose="020F0502020204030204" pitchFamily="34" charset="0"/>
            </a:endParaRPr>
          </a:p>
          <a:p>
            <a:pPr marL="285750" indent="-285750">
              <a:buFont typeface="Wingdings" panose="05000000000000000000" pitchFamily="2" charset="2"/>
              <a:buChar char="Ø"/>
            </a:pPr>
            <a:r>
              <a:rPr lang="en-GB" sz="2000" b="1" dirty="0" smtClean="0">
                <a:latin typeface="Calibri" panose="020F0502020204030204" pitchFamily="34" charset="0"/>
              </a:rPr>
              <a:t>Safety</a:t>
            </a:r>
            <a:endParaRPr lang="en-US" sz="2000" dirty="0" smtClean="0">
              <a:latin typeface="Calibri" panose="020F0502020204030204" pitchFamily="34" charset="0"/>
            </a:endParaRPr>
          </a:p>
          <a:p>
            <a:pPr marL="285750" indent="-285750">
              <a:buFont typeface="Wingdings" panose="05000000000000000000" pitchFamily="2" charset="2"/>
              <a:buChar char="Ø"/>
            </a:pPr>
            <a:endParaRPr lang="en-GB" sz="2000" dirty="0" smtClean="0">
              <a:latin typeface="Calibri" panose="020F0502020204030204" pitchFamily="34" charset="0"/>
            </a:endParaRPr>
          </a:p>
          <a:p>
            <a:pPr marL="285750" indent="-285750">
              <a:buFont typeface="Wingdings" panose="05000000000000000000" pitchFamily="2" charset="2"/>
              <a:buChar char="Ø"/>
            </a:pPr>
            <a:r>
              <a:rPr lang="en-GB" sz="2000" b="1" dirty="0" smtClean="0">
                <a:latin typeface="Calibri" panose="020F0502020204030204" pitchFamily="34" charset="0"/>
              </a:rPr>
              <a:t>Accessibility</a:t>
            </a:r>
          </a:p>
          <a:p>
            <a:pPr marL="800100" lvl="1" indent="-342900">
              <a:buFont typeface="Courier New" panose="02070309020205020404" pitchFamily="49" charset="0"/>
              <a:buChar char="o"/>
            </a:pPr>
            <a:r>
              <a:rPr lang="en-GB" sz="2000" b="1" dirty="0" smtClean="0">
                <a:solidFill>
                  <a:srgbClr val="FF0000"/>
                </a:solidFill>
                <a:latin typeface="Calibri" panose="020F0502020204030204" pitchFamily="34" charset="0"/>
              </a:rPr>
              <a:t>AIDA-2020 TA!</a:t>
            </a:r>
            <a:endParaRPr lang="en-US" sz="2000" dirty="0" smtClean="0">
              <a:solidFill>
                <a:srgbClr val="FF0000"/>
              </a:solidFill>
              <a:latin typeface="Calibri" panose="020F0502020204030204" pitchFamily="34" charset="0"/>
            </a:endParaRPr>
          </a:p>
          <a:p>
            <a:pPr marL="285750" indent="-285750">
              <a:buFont typeface="Wingdings" panose="05000000000000000000" pitchFamily="2" charset="2"/>
              <a:buChar char="Ø"/>
            </a:pPr>
            <a:endParaRPr lang="en-GB" sz="2000" dirty="0" smtClean="0">
              <a:latin typeface="Calibri" panose="020F0502020204030204" pitchFamily="34" charset="0"/>
            </a:endParaRPr>
          </a:p>
          <a:p>
            <a:pPr marL="285750" indent="-285750">
              <a:buFont typeface="Wingdings" panose="05000000000000000000" pitchFamily="2" charset="2"/>
              <a:buChar char="Ø"/>
            </a:pPr>
            <a:r>
              <a:rPr lang="en-GB" sz="2000" b="1" dirty="0" smtClean="0">
                <a:latin typeface="Calibri" panose="020F0502020204030204" pitchFamily="34" charset="0"/>
              </a:rPr>
              <a:t>Additional comments</a:t>
            </a:r>
            <a:endParaRPr lang="en-GB" sz="2000" b="1" dirty="0">
              <a:latin typeface="Calibri" panose="020F0502020204030204" pitchFamily="34" charset="0"/>
            </a:endParaRPr>
          </a:p>
        </p:txBody>
      </p:sp>
    </p:spTree>
    <p:extLst>
      <p:ext uri="{BB962C8B-B14F-4D97-AF65-F5344CB8AC3E}">
        <p14:creationId xmlns:p14="http://schemas.microsoft.com/office/powerpoint/2010/main" val="25056465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lstStyle/>
          <a:p>
            <a:pPr algn="ctr"/>
            <a:r>
              <a:rPr lang="en-US" sz="3600" b="1" dirty="0">
                <a:latin typeface="Calibri" panose="020F0502020204030204" pitchFamily="34" charset="0"/>
              </a:rPr>
              <a:t>Administrator View</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19</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12" name="Content Placeholder 2"/>
          <p:cNvSpPr>
            <a:spLocks noGrp="1"/>
          </p:cNvSpPr>
          <p:nvPr/>
        </p:nvSpPr>
        <p:spPr>
          <a:xfrm>
            <a:off x="797529" y="606771"/>
            <a:ext cx="8191500" cy="4838064"/>
          </a:xfrm>
          <a:prstGeom prst="rect">
            <a:avLst/>
          </a:prstGeom>
        </p:spPr>
        <p:txBody>
          <a:bodyPr>
            <a:norm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13" name="TextBox 13"/>
          <p:cNvSpPr txBox="1"/>
          <p:nvPr/>
        </p:nvSpPr>
        <p:spPr>
          <a:xfrm>
            <a:off x="414814" y="1003905"/>
            <a:ext cx="2969863" cy="480131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Font typeface="Wingdings" panose="05000000000000000000" pitchFamily="2" charset="2"/>
              <a:buChar char="Ø"/>
            </a:pPr>
            <a:r>
              <a:rPr lang="en-US" b="1" dirty="0" smtClean="0"/>
              <a:t>Modifications</a:t>
            </a:r>
            <a:r>
              <a:rPr lang="en-US" dirty="0" smtClean="0"/>
              <a:t> or</a:t>
            </a:r>
            <a:r>
              <a:rPr lang="en-US" b="1" dirty="0" smtClean="0"/>
              <a:t> new submissions</a:t>
            </a:r>
            <a:r>
              <a:rPr lang="en-US" dirty="0" smtClean="0"/>
              <a:t> are screened by the </a:t>
            </a:r>
            <a:r>
              <a:rPr lang="en-US" i="1" dirty="0" smtClean="0"/>
              <a:t>Admin</a:t>
            </a:r>
            <a:r>
              <a:rPr lang="en-US" dirty="0" smtClean="0"/>
              <a:t> team, corrected (if necessary) and finally </a:t>
            </a:r>
            <a:r>
              <a:rPr lang="en-US" b="1" dirty="0" smtClean="0">
                <a:solidFill>
                  <a:srgbClr val="339966"/>
                </a:solidFill>
              </a:rPr>
              <a:t>approved</a:t>
            </a:r>
            <a:r>
              <a:rPr lang="en-US" dirty="0" smtClean="0"/>
              <a:t>. Data become then available (again) for public view.</a:t>
            </a:r>
          </a:p>
          <a:p>
            <a:pPr marL="285750" indent="-285750">
              <a:buFont typeface="Wingdings" panose="05000000000000000000" pitchFamily="2" charset="2"/>
              <a:buChar char="Ø"/>
            </a:pPr>
            <a:r>
              <a:rPr lang="en-US" i="1" dirty="0" smtClean="0"/>
              <a:t>Facility Coordinators </a:t>
            </a:r>
            <a:r>
              <a:rPr lang="en-US" dirty="0" smtClean="0"/>
              <a:t>are informed by e-mail.</a:t>
            </a:r>
          </a:p>
          <a:p>
            <a:endParaRPr lang="en-US" dirty="0"/>
          </a:p>
          <a:p>
            <a:pPr marL="285750" indent="-285750">
              <a:buFont typeface="Wingdings" panose="05000000000000000000" pitchFamily="2" charset="2"/>
              <a:buChar char="Ø"/>
            </a:pPr>
            <a:r>
              <a:rPr lang="en-US" dirty="0" smtClean="0"/>
              <a:t>A </a:t>
            </a:r>
            <a:r>
              <a:rPr lang="en-US" i="1" dirty="0" smtClean="0"/>
              <a:t>Facility </a:t>
            </a:r>
            <a:r>
              <a:rPr lang="en-US" i="1" dirty="0"/>
              <a:t>C</a:t>
            </a:r>
            <a:r>
              <a:rPr lang="en-US" i="1" dirty="0" smtClean="0"/>
              <a:t>oordinator </a:t>
            </a:r>
            <a:r>
              <a:rPr lang="en-US" dirty="0" smtClean="0"/>
              <a:t>can also request to </a:t>
            </a:r>
            <a:r>
              <a:rPr lang="en-US" b="1" dirty="0" smtClean="0">
                <a:solidFill>
                  <a:srgbClr val="FF0000"/>
                </a:solidFill>
              </a:rPr>
              <a:t>delete</a:t>
            </a:r>
            <a:r>
              <a:rPr lang="en-US" dirty="0" smtClean="0"/>
              <a:t> his Facility: data are still in the database but removed from public view.</a:t>
            </a:r>
            <a:endParaRPr lang="en-GB" dirty="0"/>
          </a:p>
        </p:txBody>
      </p:sp>
      <p:pic>
        <p:nvPicPr>
          <p:cNvPr id="14" name="Picture 13"/>
          <p:cNvPicPr>
            <a:picLocks noChangeAspect="1"/>
          </p:cNvPicPr>
          <p:nvPr/>
        </p:nvPicPr>
        <p:blipFill rotWithShape="1">
          <a:blip r:embed="rId2"/>
          <a:srcRect t="-1" r="-99" b="19143"/>
          <a:stretch/>
        </p:blipFill>
        <p:spPr>
          <a:xfrm>
            <a:off x="3424375" y="1047456"/>
            <a:ext cx="5524956" cy="4722808"/>
          </a:xfrm>
          <a:prstGeom prst="rect">
            <a:avLst/>
          </a:prstGeom>
        </p:spPr>
      </p:pic>
      <p:sp>
        <p:nvSpPr>
          <p:cNvPr id="15" name="Rectangle 14"/>
          <p:cNvSpPr/>
          <p:nvPr/>
        </p:nvSpPr>
        <p:spPr>
          <a:xfrm>
            <a:off x="719475" y="5845359"/>
            <a:ext cx="7851393" cy="338554"/>
          </a:xfrm>
          <a:prstGeom prst="rect">
            <a:avLst/>
          </a:prstGeom>
        </p:spPr>
        <p:txBody>
          <a:bodyPr wrap="square">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b="1" dirty="0" smtClean="0">
                <a:solidFill>
                  <a:srgbClr val="FF0000"/>
                </a:solidFill>
              </a:rPr>
              <a:t>User Manual: </a:t>
            </a:r>
            <a:r>
              <a:rPr lang="en-GB" sz="1400" dirty="0" smtClean="0">
                <a:solidFill>
                  <a:srgbClr val="FF0000"/>
                </a:solidFill>
                <a:hlinkClick r:id="rId3"/>
              </a:rPr>
              <a:t>https</a:t>
            </a:r>
            <a:r>
              <a:rPr lang="en-GB" sz="1400" dirty="0">
                <a:solidFill>
                  <a:srgbClr val="FF0000"/>
                </a:solidFill>
                <a:hlinkClick r:id="rId3"/>
              </a:rPr>
              <a:t>://</a:t>
            </a:r>
            <a:r>
              <a:rPr lang="en-GB" sz="1400" dirty="0" smtClean="0">
                <a:solidFill>
                  <a:srgbClr val="FF0000"/>
                </a:solidFill>
                <a:hlinkClick r:id="rId3"/>
              </a:rPr>
              <a:t>cds.cern.ch/record/2244674/files/AIDA-2020-NOTE-2017-002.pdf</a:t>
            </a:r>
            <a:endParaRPr lang="en-GB" sz="1400" dirty="0">
              <a:solidFill>
                <a:srgbClr val="FF0000"/>
              </a:solidFill>
            </a:endParaRPr>
          </a:p>
        </p:txBody>
      </p:sp>
    </p:spTree>
    <p:extLst>
      <p:ext uri="{BB962C8B-B14F-4D97-AF65-F5344CB8AC3E}">
        <p14:creationId xmlns:p14="http://schemas.microsoft.com/office/powerpoint/2010/main" val="20432227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6275" y="931165"/>
            <a:ext cx="8172450" cy="4801314"/>
          </a:xfrm>
          <a:prstGeom prst="rect">
            <a:avLst/>
          </a:prstGeom>
          <a:noFill/>
        </p:spPr>
        <p:txBody>
          <a:bodyPr wrap="square" rtlCol="0">
            <a:spAutoFit/>
          </a:bodyPr>
          <a:lstStyle/>
          <a:p>
            <a:pPr marL="285750" indent="-285750">
              <a:buFont typeface="Wingdings" panose="05000000000000000000" pitchFamily="2" charset="2"/>
              <a:buChar char="v"/>
            </a:pPr>
            <a:r>
              <a:rPr lang="en-GB" b="1" dirty="0">
                <a:solidFill>
                  <a:srgbClr val="FF0000"/>
                </a:solidFill>
                <a:latin typeface="Calibri" panose="020F0502020204030204" pitchFamily="34" charset="0"/>
              </a:rPr>
              <a:t>CERN Milestones &amp; Deliverables</a:t>
            </a:r>
          </a:p>
          <a:p>
            <a:pPr marL="285750" indent="-285750">
              <a:buFont typeface="Wingdings" panose="05000000000000000000" pitchFamily="2" charset="2"/>
              <a:buChar char="v"/>
            </a:pPr>
            <a:r>
              <a:rPr lang="en-GB" dirty="0">
                <a:latin typeface="Calibri" panose="020F0502020204030204" pitchFamily="34" charset="0"/>
              </a:rPr>
              <a:t>CERN Proton irradiation Facility (IRRAD)</a:t>
            </a:r>
          </a:p>
          <a:p>
            <a:pPr marL="285750" indent="-285750">
              <a:buFont typeface="Wingdings" panose="05000000000000000000" pitchFamily="2" charset="2"/>
              <a:buChar char="v"/>
            </a:pPr>
            <a:r>
              <a:rPr lang="en-US" dirty="0">
                <a:latin typeface="Calibri" panose="020F0502020204030204" pitchFamily="34" charset="0"/>
              </a:rPr>
              <a:t>Samples manager</a:t>
            </a:r>
          </a:p>
          <a:p>
            <a:pPr marL="742950" lvl="1" indent="-285750">
              <a:buFont typeface="Wingdings" panose="05000000000000000000" pitchFamily="2" charset="2"/>
              <a:buChar char="Ø"/>
            </a:pPr>
            <a:r>
              <a:rPr lang="en-US" dirty="0">
                <a:latin typeface="Calibri" panose="020F0502020204030204" pitchFamily="34" charset="0"/>
              </a:rPr>
              <a:t>P</a:t>
            </a:r>
            <a:r>
              <a:rPr lang="en-US" dirty="0" smtClean="0">
                <a:latin typeface="Calibri" panose="020F0502020204030204" pitchFamily="34" charset="0"/>
              </a:rPr>
              <a:t>rogress</a:t>
            </a:r>
            <a:endParaRPr lang="en-US" dirty="0">
              <a:latin typeface="Calibri" panose="020F0502020204030204" pitchFamily="34" charset="0"/>
            </a:endParaRPr>
          </a:p>
          <a:p>
            <a:pPr marL="742950" lvl="1" indent="-285750">
              <a:buFont typeface="Wingdings" panose="05000000000000000000" pitchFamily="2" charset="2"/>
              <a:buChar char="Ø"/>
            </a:pPr>
            <a:r>
              <a:rPr lang="en-US" dirty="0" smtClean="0">
                <a:latin typeface="Calibri" panose="020F0502020204030204" pitchFamily="34" charset="0"/>
              </a:rPr>
              <a:t>Specifications</a:t>
            </a:r>
          </a:p>
          <a:p>
            <a:pPr marL="742950" lvl="1" indent="-285750">
              <a:buFont typeface="Wingdings" panose="05000000000000000000" pitchFamily="2" charset="2"/>
              <a:buChar char="Ø"/>
            </a:pPr>
            <a:r>
              <a:rPr lang="en-US" dirty="0" smtClean="0">
                <a:latin typeface="Calibri" panose="020F0502020204030204" pitchFamily="34" charset="0"/>
              </a:rPr>
              <a:t>Database structure</a:t>
            </a:r>
          </a:p>
          <a:p>
            <a:pPr marL="742950" lvl="1" indent="-285750">
              <a:buFont typeface="Wingdings" panose="05000000000000000000" pitchFamily="2" charset="2"/>
              <a:buChar char="Ø"/>
            </a:pPr>
            <a:r>
              <a:rPr lang="en-US" dirty="0" smtClean="0">
                <a:latin typeface="Calibri" panose="020F0502020204030204" pitchFamily="34" charset="0"/>
              </a:rPr>
              <a:t>Design &amp; Software Choice</a:t>
            </a:r>
          </a:p>
          <a:p>
            <a:pPr marL="742950" lvl="1" indent="-285750">
              <a:buFont typeface="Wingdings" panose="05000000000000000000" pitchFamily="2" charset="2"/>
              <a:buChar char="Ø"/>
            </a:pPr>
            <a:r>
              <a:rPr lang="en-US" dirty="0" smtClean="0">
                <a:latin typeface="Calibri" panose="020F0502020204030204" pitchFamily="34" charset="0"/>
              </a:rPr>
              <a:t>New User Interface</a:t>
            </a:r>
          </a:p>
          <a:p>
            <a:pPr marL="285750" indent="-285750">
              <a:buFont typeface="Wingdings" panose="05000000000000000000" pitchFamily="2" charset="2"/>
              <a:buChar char="v"/>
            </a:pPr>
            <a:r>
              <a:rPr lang="en-US" dirty="0" smtClean="0">
                <a:latin typeface="Calibri" panose="020F0502020204030204" pitchFamily="34" charset="0"/>
              </a:rPr>
              <a:t>Irradiation facilities 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Features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Facility Details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Administrator View</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Statistics &amp; Outlook</a:t>
            </a:r>
          </a:p>
          <a:p>
            <a:pPr marL="285750" indent="-285750">
              <a:buFont typeface="Wingdings" panose="05000000000000000000" pitchFamily="2" charset="2"/>
              <a:buChar char="v"/>
            </a:pPr>
            <a:r>
              <a:rPr lang="en-US" dirty="0" err="1">
                <a:solidFill>
                  <a:srgbClr val="0055A0"/>
                </a:solidFill>
                <a:latin typeface="Calibri" panose="020F0502020204030204" pitchFamily="34" charset="0"/>
              </a:rPr>
              <a:t>RadHard</a:t>
            </a:r>
            <a:r>
              <a:rPr lang="en-US" dirty="0">
                <a:solidFill>
                  <a:srgbClr val="0055A0"/>
                </a:solidFill>
                <a:latin typeface="Calibri" panose="020F0502020204030204" pitchFamily="34" charset="0"/>
              </a:rPr>
              <a:t> Sample Holders for </a:t>
            </a:r>
            <a:r>
              <a:rPr lang="en-US" dirty="0" smtClean="0">
                <a:solidFill>
                  <a:srgbClr val="0055A0"/>
                </a:solidFill>
                <a:latin typeface="Calibri" panose="020F0502020204030204" pitchFamily="34" charset="0"/>
              </a:rPr>
              <a:t>IRRAD</a:t>
            </a:r>
          </a:p>
          <a:p>
            <a:pPr marL="742950" lvl="1" indent="-285750">
              <a:buFont typeface="Wingdings" panose="05000000000000000000" pitchFamily="2" charset="2"/>
              <a:buChar char="Ø"/>
            </a:pPr>
            <a:r>
              <a:rPr lang="en-GB" dirty="0" smtClean="0">
                <a:solidFill>
                  <a:srgbClr val="0055A0"/>
                </a:solidFill>
                <a:latin typeface="Calibri" panose="020F0502020204030204" pitchFamily="34" charset="0"/>
              </a:rPr>
              <a:t>Preliminary </a:t>
            </a:r>
            <a:r>
              <a:rPr lang="en-GB" dirty="0">
                <a:solidFill>
                  <a:srgbClr val="0055A0"/>
                </a:solidFill>
                <a:latin typeface="Calibri" panose="020F0502020204030204" pitchFamily="34" charset="0"/>
              </a:rPr>
              <a:t>Results of mechanical </a:t>
            </a:r>
            <a:r>
              <a:rPr lang="en-GB" dirty="0" smtClean="0">
                <a:solidFill>
                  <a:srgbClr val="0055A0"/>
                </a:solidFill>
                <a:latin typeface="Calibri" panose="020F0502020204030204" pitchFamily="34" charset="0"/>
              </a:rPr>
              <a:t>tests</a:t>
            </a:r>
            <a:endParaRPr lang="en-US" dirty="0" smtClean="0">
              <a:latin typeface="Calibri" panose="020F0502020204030204" pitchFamily="34" charset="0"/>
            </a:endParaRPr>
          </a:p>
          <a:p>
            <a:pPr marL="285750" indent="-285750">
              <a:buFont typeface="Wingdings" panose="05000000000000000000" pitchFamily="2" charset="2"/>
              <a:buChar char="v"/>
            </a:pPr>
            <a:r>
              <a:rPr lang="en-US" dirty="0" smtClean="0">
                <a:latin typeface="Calibri" panose="020F0502020204030204" pitchFamily="34" charset="0"/>
              </a:rPr>
              <a:t>Conclusion</a:t>
            </a:r>
            <a:endParaRPr lang="en-GB" dirty="0" smtClean="0"/>
          </a:p>
        </p:txBody>
      </p:sp>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Outline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8" name="Right Brace 7"/>
          <p:cNvSpPr/>
          <p:nvPr/>
        </p:nvSpPr>
        <p:spPr bwMode="auto">
          <a:xfrm>
            <a:off x="4776644" y="1596936"/>
            <a:ext cx="389585" cy="3079839"/>
          </a:xfrm>
          <a:prstGeom prst="rightBrace">
            <a:avLst>
              <a:gd name="adj1" fmla="val 8333"/>
              <a:gd name="adj2" fmla="val 46079"/>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2"/>
              </a:solidFill>
              <a:effectLst/>
              <a:latin typeface="Times New Roman" pitchFamily="18" charset="0"/>
            </a:endParaRPr>
          </a:p>
        </p:txBody>
      </p:sp>
      <p:sp>
        <p:nvSpPr>
          <p:cNvPr id="9" name="Rounded Rectangle 8"/>
          <p:cNvSpPr/>
          <p:nvPr/>
        </p:nvSpPr>
        <p:spPr>
          <a:xfrm>
            <a:off x="5563892" y="2859220"/>
            <a:ext cx="1960857" cy="33337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chemeClr val="tx1"/>
                </a:solidFill>
                <a:latin typeface="Calibri" panose="020F0502020204030204" pitchFamily="34" charset="0"/>
              </a:rPr>
              <a:t>AIDA-2020 D15.6</a:t>
            </a:r>
            <a:endParaRPr lang="en-GB" sz="1400" dirty="0">
              <a:solidFill>
                <a:schemeClr val="tx1"/>
              </a:solidFill>
              <a:latin typeface="Calibri" panose="020F0502020204030204" pitchFamily="34" charset="0"/>
            </a:endParaRPr>
          </a:p>
        </p:txBody>
      </p:sp>
      <p:sp>
        <p:nvSpPr>
          <p:cNvPr id="10" name="Rounded Rectangle 9"/>
          <p:cNvSpPr/>
          <p:nvPr/>
        </p:nvSpPr>
        <p:spPr>
          <a:xfrm>
            <a:off x="5563893" y="4867274"/>
            <a:ext cx="1960856" cy="33337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chemeClr val="tx1"/>
                </a:solidFill>
                <a:latin typeface="Calibri" panose="020F0502020204030204" pitchFamily="34" charset="0"/>
              </a:rPr>
              <a:t>AIDA-2020 D15.7</a:t>
            </a:r>
            <a:endParaRPr lang="en-GB" sz="14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36345676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93730" y="3004253"/>
            <a:ext cx="3818590" cy="2789875"/>
          </a:xfrm>
          <a:prstGeom prst="rect">
            <a:avLst/>
          </a:prstGeom>
        </p:spPr>
      </p:pic>
      <p:sp>
        <p:nvSpPr>
          <p:cNvPr id="2" name="Title 1"/>
          <p:cNvSpPr>
            <a:spLocks noGrp="1"/>
          </p:cNvSpPr>
          <p:nvPr>
            <p:ph type="title"/>
          </p:nvPr>
        </p:nvSpPr>
        <p:spPr>
          <a:xfrm>
            <a:off x="800100" y="277755"/>
            <a:ext cx="7467600" cy="660708"/>
          </a:xfrm>
        </p:spPr>
        <p:txBody>
          <a:bodyPr/>
          <a:lstStyle/>
          <a:p>
            <a:pPr algn="ctr"/>
            <a:r>
              <a:rPr lang="en-US" sz="3600" b="1" dirty="0"/>
              <a:t>Statistics &amp; Outlook</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20</a:t>
            </a:fld>
            <a:endParaRPr lang="en-US" dirty="0"/>
          </a:p>
        </p:txBody>
      </p:sp>
      <p:sp>
        <p:nvSpPr>
          <p:cNvPr id="3"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7" name="Content Placeholder 2"/>
          <p:cNvSpPr>
            <a:spLocks noGrp="1"/>
          </p:cNvSpPr>
          <p:nvPr>
            <p:ph sz="half" idx="1"/>
          </p:nvPr>
        </p:nvSpPr>
        <p:spPr>
          <a:xfrm>
            <a:off x="457200" y="838201"/>
            <a:ext cx="8191500" cy="4838064"/>
          </a:xfrm>
        </p:spPr>
        <p:txBody>
          <a:bodyPr>
            <a:normAutofit/>
          </a:bodyPr>
          <a:lstStyle/>
          <a:p>
            <a:pPr marL="448056" lvl="1" indent="0">
              <a:buNone/>
            </a:pPr>
            <a:endParaRPr lang="en-US" sz="1200" dirty="0"/>
          </a:p>
          <a:p>
            <a:pPr marL="448056" lvl="1" indent="0">
              <a:buNone/>
            </a:pPr>
            <a:endParaRPr lang="en-US" sz="1200" dirty="0" smtClean="0"/>
          </a:p>
          <a:p>
            <a:pPr>
              <a:buFont typeface="Wingdings" panose="05000000000000000000" pitchFamily="2" charset="2"/>
              <a:buChar char="q"/>
            </a:pPr>
            <a:endParaRPr lang="en-US" sz="1600" dirty="0" smtClean="0"/>
          </a:p>
          <a:p>
            <a:pPr lvl="1">
              <a:buFont typeface="Wingdings" panose="05000000000000000000" pitchFamily="2" charset="2"/>
              <a:buChar char="q"/>
            </a:pPr>
            <a:endParaRPr lang="en-US" sz="1200" dirty="0" smtClean="0"/>
          </a:p>
          <a:p>
            <a:pPr marL="448056" lvl="1" indent="0">
              <a:buNone/>
            </a:pPr>
            <a:endParaRPr lang="en-US" sz="1200" dirty="0" smtClean="0"/>
          </a:p>
          <a:p>
            <a:pPr>
              <a:buFont typeface="Wingdings" panose="05000000000000000000" pitchFamily="2" charset="2"/>
              <a:buChar char="Ø"/>
            </a:pPr>
            <a:endParaRPr lang="en-US" sz="1600" dirty="0" smtClean="0"/>
          </a:p>
          <a:p>
            <a:pPr lvl="1">
              <a:buFont typeface="Wingdings" panose="05000000000000000000" pitchFamily="2" charset="2"/>
              <a:buChar char="q"/>
            </a:pPr>
            <a:endParaRPr lang="en-US" sz="1200" dirty="0" smtClean="0"/>
          </a:p>
          <a:p>
            <a:pPr lvl="1">
              <a:buFont typeface="Wingdings" panose="05000000000000000000" pitchFamily="2" charset="2"/>
              <a:buChar char="q"/>
            </a:pPr>
            <a:endParaRPr lang="en-US" sz="1200" dirty="0" smtClean="0"/>
          </a:p>
          <a:p>
            <a:pPr marL="36576" indent="0" algn="ctr">
              <a:buNone/>
            </a:pPr>
            <a:endParaRPr lang="en-GB" sz="1600" dirty="0"/>
          </a:p>
        </p:txBody>
      </p:sp>
      <p:sp>
        <p:nvSpPr>
          <p:cNvPr id="10" name="TextBox 9"/>
          <p:cNvSpPr txBox="1"/>
          <p:nvPr/>
        </p:nvSpPr>
        <p:spPr>
          <a:xfrm>
            <a:off x="4389461" y="987487"/>
            <a:ext cx="1586589"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2400" dirty="0" smtClean="0">
                <a:solidFill>
                  <a:srgbClr val="0055A0"/>
                </a:solidFill>
                <a:latin typeface="Calibri" panose="020F0502020204030204" pitchFamily="34" charset="0"/>
                <a:cs typeface="Calibri" panose="020F0502020204030204" pitchFamily="34" charset="0"/>
              </a:rPr>
              <a:t>Follow up:</a:t>
            </a:r>
            <a:endParaRPr lang="en-GB" sz="2400" dirty="0" smtClean="0">
              <a:solidFill>
                <a:srgbClr val="0055A0"/>
              </a:solidFill>
              <a:latin typeface="Calibri" panose="020F0502020204030204" pitchFamily="34" charset="0"/>
              <a:cs typeface="Calibri" panose="020F0502020204030204" pitchFamily="34" charset="0"/>
            </a:endParaRPr>
          </a:p>
        </p:txBody>
      </p:sp>
      <p:sp>
        <p:nvSpPr>
          <p:cNvPr id="11" name="TextBox 10"/>
          <p:cNvSpPr txBox="1"/>
          <p:nvPr/>
        </p:nvSpPr>
        <p:spPr>
          <a:xfrm>
            <a:off x="172361" y="1077205"/>
            <a:ext cx="3765992" cy="203132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342900" indent="-342900">
              <a:buClr>
                <a:srgbClr val="0055A0"/>
              </a:buClr>
              <a:buFont typeface="Wingdings" panose="05000000000000000000" pitchFamily="2" charset="2"/>
              <a:buChar char="Ø"/>
            </a:pPr>
            <a:r>
              <a:rPr lang="en-GB" b="1" dirty="0" smtClean="0">
                <a:solidFill>
                  <a:srgbClr val="FF0000"/>
                </a:solidFill>
              </a:rPr>
              <a:t>42 </a:t>
            </a:r>
            <a:r>
              <a:rPr lang="en-GB" b="1" dirty="0" smtClean="0">
                <a:solidFill>
                  <a:srgbClr val="0055A0"/>
                </a:solidFill>
              </a:rPr>
              <a:t>entries have been validated so far by the </a:t>
            </a:r>
            <a:r>
              <a:rPr lang="en-GB" b="1" i="1" dirty="0" smtClean="0">
                <a:solidFill>
                  <a:srgbClr val="0055A0"/>
                </a:solidFill>
              </a:rPr>
              <a:t>Facility Coordinators</a:t>
            </a:r>
          </a:p>
          <a:p>
            <a:pPr marL="342900" indent="-342900">
              <a:buClr>
                <a:srgbClr val="0055A0"/>
              </a:buClr>
              <a:buFont typeface="Wingdings" panose="05000000000000000000" pitchFamily="2" charset="2"/>
              <a:buChar char="Ø"/>
            </a:pPr>
            <a:endParaRPr lang="en-GB" b="1" i="1" dirty="0" smtClean="0">
              <a:solidFill>
                <a:srgbClr val="0055A0"/>
              </a:solidFill>
            </a:endParaRPr>
          </a:p>
          <a:p>
            <a:pPr marL="342900" indent="-342900">
              <a:buClr>
                <a:srgbClr val="0055A0"/>
              </a:buClr>
              <a:buFont typeface="Wingdings" panose="05000000000000000000" pitchFamily="2" charset="2"/>
              <a:buChar char="Ø"/>
            </a:pPr>
            <a:r>
              <a:rPr lang="en-GB" b="1" dirty="0" smtClean="0">
                <a:solidFill>
                  <a:srgbClr val="0055A0"/>
                </a:solidFill>
              </a:rPr>
              <a:t>The website has been visited </a:t>
            </a:r>
            <a:r>
              <a:rPr lang="en-GB" b="1" dirty="0" smtClean="0">
                <a:solidFill>
                  <a:srgbClr val="FF0000"/>
                </a:solidFill>
              </a:rPr>
              <a:t>~350</a:t>
            </a:r>
            <a:r>
              <a:rPr lang="en-GB" b="1" dirty="0" smtClean="0">
                <a:solidFill>
                  <a:srgbClr val="0055A0"/>
                </a:solidFill>
              </a:rPr>
              <a:t> times</a:t>
            </a:r>
          </a:p>
          <a:p>
            <a:pPr marL="342900" indent="-342900">
              <a:buFont typeface="Wingdings" panose="05000000000000000000" pitchFamily="2" charset="2"/>
              <a:buChar char="Ø"/>
            </a:pPr>
            <a:endParaRPr lang="en-GB" dirty="0" smtClean="0">
              <a:solidFill>
                <a:srgbClr val="0055A0"/>
              </a:solidFill>
            </a:endParaRPr>
          </a:p>
        </p:txBody>
      </p:sp>
      <p:sp>
        <p:nvSpPr>
          <p:cNvPr id="12" name="TextBox 11"/>
          <p:cNvSpPr txBox="1"/>
          <p:nvPr/>
        </p:nvSpPr>
        <p:spPr>
          <a:xfrm>
            <a:off x="4520277" y="1636140"/>
            <a:ext cx="4572000" cy="4093428"/>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buClr>
                <a:schemeClr val="tx1"/>
              </a:buClr>
              <a:buFont typeface="Wingdings" panose="05000000000000000000" pitchFamily="2" charset="2"/>
              <a:buChar char="Ø"/>
            </a:pPr>
            <a:r>
              <a:rPr lang="en-US" sz="2000" dirty="0" smtClean="0">
                <a:latin typeface="Calibri" panose="020F0502020204030204" pitchFamily="34" charset="0"/>
              </a:rPr>
              <a:t>Send </a:t>
            </a:r>
            <a:r>
              <a:rPr lang="en-US" sz="2000" b="1" dirty="0" smtClean="0">
                <a:solidFill>
                  <a:srgbClr val="FF0000"/>
                </a:solidFill>
                <a:latin typeface="Calibri" panose="020F0502020204030204" pitchFamily="34" charset="0"/>
              </a:rPr>
              <a:t>second reminder </a:t>
            </a:r>
            <a:r>
              <a:rPr lang="en-US" sz="2000" dirty="0" smtClean="0">
                <a:latin typeface="Calibri" panose="020F0502020204030204" pitchFamily="34" charset="0"/>
              </a:rPr>
              <a:t>to the </a:t>
            </a:r>
            <a:r>
              <a:rPr lang="en-US" sz="2000" i="1" dirty="0" smtClean="0">
                <a:latin typeface="Calibri" panose="020F0502020204030204" pitchFamily="34" charset="0"/>
              </a:rPr>
              <a:t>Facility Coordinators</a:t>
            </a:r>
            <a:r>
              <a:rPr lang="en-US" sz="2000" dirty="0" smtClean="0">
                <a:latin typeface="Calibri" panose="020F0502020204030204" pitchFamily="34" charset="0"/>
              </a:rPr>
              <a:t> that did not reply yet</a:t>
            </a:r>
          </a:p>
          <a:p>
            <a:pPr>
              <a:buClr>
                <a:schemeClr val="tx1"/>
              </a:buClr>
            </a:pPr>
            <a:endParaRPr lang="en-US" sz="2000" dirty="0" smtClean="0">
              <a:latin typeface="Calibri" panose="020F0502020204030204" pitchFamily="34" charset="0"/>
            </a:endParaRPr>
          </a:p>
          <a:p>
            <a:pPr marL="285750" indent="-285750">
              <a:buClr>
                <a:schemeClr val="tx1"/>
              </a:buClr>
              <a:buFont typeface="Wingdings" panose="05000000000000000000" pitchFamily="2" charset="2"/>
              <a:buChar char="Ø"/>
            </a:pPr>
            <a:r>
              <a:rPr lang="en-US" sz="2000" dirty="0" smtClean="0">
                <a:latin typeface="Calibri" panose="020F0502020204030204" pitchFamily="34" charset="0"/>
              </a:rPr>
              <a:t>Article on </a:t>
            </a:r>
            <a:r>
              <a:rPr lang="en-US" sz="2000" b="1" dirty="0" smtClean="0">
                <a:solidFill>
                  <a:srgbClr val="FF0000"/>
                </a:solidFill>
                <a:latin typeface="Calibri" panose="020F0502020204030204" pitchFamily="34" charset="0"/>
              </a:rPr>
              <a:t>AIDA-2020 newsletter </a:t>
            </a:r>
            <a:r>
              <a:rPr lang="en-US" sz="2000" dirty="0" smtClean="0">
                <a:latin typeface="Calibri" panose="020F0502020204030204" pitchFamily="34" charset="0"/>
              </a:rPr>
              <a:t>being released</a:t>
            </a:r>
          </a:p>
          <a:p>
            <a:pPr marL="285750" indent="-285750">
              <a:buClr>
                <a:schemeClr val="tx1"/>
              </a:buClr>
              <a:buFont typeface="Wingdings" panose="05000000000000000000" pitchFamily="2" charset="2"/>
              <a:buChar char="Ø"/>
            </a:pPr>
            <a:endParaRPr lang="en-GB" sz="2000" dirty="0" smtClean="0">
              <a:latin typeface="Calibri" panose="020F0502020204030204" pitchFamily="34" charset="0"/>
            </a:endParaRPr>
          </a:p>
          <a:p>
            <a:pPr marL="285750" indent="-285750">
              <a:buClr>
                <a:schemeClr val="tx1"/>
              </a:buClr>
              <a:buFont typeface="Wingdings" panose="05000000000000000000" pitchFamily="2" charset="2"/>
              <a:buChar char="Ø"/>
            </a:pPr>
            <a:r>
              <a:rPr lang="en-US" sz="2000" dirty="0" smtClean="0">
                <a:latin typeface="Calibri" panose="020F0502020204030204" pitchFamily="34" charset="0"/>
              </a:rPr>
              <a:t>Send the first </a:t>
            </a:r>
            <a:r>
              <a:rPr lang="en-US" sz="2000" b="1" dirty="0" smtClean="0">
                <a:solidFill>
                  <a:srgbClr val="FF0000"/>
                </a:solidFill>
                <a:latin typeface="Calibri" panose="020F0502020204030204" pitchFamily="34" charset="0"/>
              </a:rPr>
              <a:t>“annual” validation </a:t>
            </a:r>
            <a:r>
              <a:rPr lang="en-US" sz="2000" dirty="0" smtClean="0">
                <a:latin typeface="Calibri" panose="020F0502020204030204" pitchFamily="34" charset="0"/>
              </a:rPr>
              <a:t>reminder (test the notification system) by the end of 2017</a:t>
            </a:r>
          </a:p>
          <a:p>
            <a:pPr>
              <a:buClr>
                <a:schemeClr val="tx1"/>
              </a:buClr>
            </a:pPr>
            <a:endParaRPr lang="en-US" sz="2000" dirty="0" smtClean="0">
              <a:latin typeface="Calibri" panose="020F0502020204030204" pitchFamily="34" charset="0"/>
            </a:endParaRPr>
          </a:p>
          <a:p>
            <a:pPr marL="285750" indent="-285750">
              <a:buClr>
                <a:schemeClr val="tx1"/>
              </a:buClr>
              <a:buFont typeface="Wingdings" panose="05000000000000000000" pitchFamily="2" charset="2"/>
              <a:buChar char="Ø"/>
            </a:pPr>
            <a:r>
              <a:rPr lang="en-US" sz="2000" dirty="0" smtClean="0">
                <a:latin typeface="Calibri" panose="020F0502020204030204" pitchFamily="34" charset="0"/>
              </a:rPr>
              <a:t>Contact CERN colleagues to </a:t>
            </a:r>
            <a:r>
              <a:rPr lang="en-US" sz="2000" b="1" dirty="0" smtClean="0">
                <a:solidFill>
                  <a:srgbClr val="FF0000"/>
                </a:solidFill>
                <a:latin typeface="Calibri" panose="020F0502020204030204" pitchFamily="34" charset="0"/>
              </a:rPr>
              <a:t>remove outdated information</a:t>
            </a:r>
            <a:r>
              <a:rPr lang="en-US" sz="2000" dirty="0" smtClean="0">
                <a:latin typeface="Calibri" panose="020F0502020204030204" pitchFamily="34" charset="0"/>
              </a:rPr>
              <a:t> from old CERN websites</a:t>
            </a:r>
            <a:endParaRPr lang="en-GB" sz="2000" dirty="0" smtClean="0">
              <a:latin typeface="Calibri" panose="020F0502020204030204" pitchFamily="34" charset="0"/>
            </a:endParaRPr>
          </a:p>
        </p:txBody>
      </p:sp>
      <p:sp>
        <p:nvSpPr>
          <p:cNvPr id="14" name="Oval 13"/>
          <p:cNvSpPr/>
          <p:nvPr/>
        </p:nvSpPr>
        <p:spPr>
          <a:xfrm>
            <a:off x="144780" y="2973719"/>
            <a:ext cx="1310640" cy="452901"/>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solidFill>
                <a:prstClr val="white"/>
              </a:solidFill>
            </a:endParaRPr>
          </a:p>
        </p:txBody>
      </p:sp>
    </p:spTree>
    <p:extLst>
      <p:ext uri="{BB962C8B-B14F-4D97-AF65-F5344CB8AC3E}">
        <p14:creationId xmlns:p14="http://schemas.microsoft.com/office/powerpoint/2010/main" val="369121115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6275" y="902590"/>
            <a:ext cx="8172450" cy="4801314"/>
          </a:xfrm>
          <a:prstGeom prst="rect">
            <a:avLst/>
          </a:prstGeom>
          <a:noFill/>
        </p:spPr>
        <p:txBody>
          <a:bodyPr wrap="square" rtlCol="0">
            <a:spAutoFit/>
          </a:bodyPr>
          <a:lstStyle/>
          <a:p>
            <a:pPr marL="285750" indent="-285750">
              <a:buFont typeface="Wingdings" panose="05000000000000000000" pitchFamily="2" charset="2"/>
              <a:buChar char="v"/>
            </a:pPr>
            <a:r>
              <a:rPr lang="en-GB" dirty="0">
                <a:latin typeface="Calibri" panose="020F0502020204030204" pitchFamily="34" charset="0"/>
              </a:rPr>
              <a:t>CERN Milestones &amp; Deliverables</a:t>
            </a:r>
          </a:p>
          <a:p>
            <a:pPr marL="285750" indent="-285750">
              <a:buFont typeface="Wingdings" panose="05000000000000000000" pitchFamily="2" charset="2"/>
              <a:buChar char="v"/>
            </a:pPr>
            <a:r>
              <a:rPr lang="en-GB" dirty="0">
                <a:latin typeface="Calibri" panose="020F0502020204030204" pitchFamily="34" charset="0"/>
              </a:rPr>
              <a:t>CERN Proton irradiation Facility (IRRAD)</a:t>
            </a:r>
          </a:p>
          <a:p>
            <a:pPr marL="285750" indent="-285750">
              <a:buFont typeface="Wingdings" panose="05000000000000000000" pitchFamily="2" charset="2"/>
              <a:buChar char="v"/>
            </a:pPr>
            <a:r>
              <a:rPr lang="en-US" dirty="0">
                <a:latin typeface="Calibri" panose="020F0502020204030204" pitchFamily="34" charset="0"/>
              </a:rPr>
              <a:t>Samples manager</a:t>
            </a:r>
          </a:p>
          <a:p>
            <a:pPr marL="742950" lvl="1" indent="-285750">
              <a:buFont typeface="Wingdings" panose="05000000000000000000" pitchFamily="2" charset="2"/>
              <a:buChar char="Ø"/>
            </a:pPr>
            <a:r>
              <a:rPr lang="en-US" dirty="0">
                <a:latin typeface="Calibri" panose="020F0502020204030204" pitchFamily="34" charset="0"/>
              </a:rPr>
              <a:t>P</a:t>
            </a:r>
            <a:r>
              <a:rPr lang="en-US" dirty="0" smtClean="0">
                <a:latin typeface="Calibri" panose="020F0502020204030204" pitchFamily="34" charset="0"/>
              </a:rPr>
              <a:t>rogress</a:t>
            </a:r>
            <a:endParaRPr lang="en-US" dirty="0">
              <a:latin typeface="Calibri" panose="020F0502020204030204" pitchFamily="34" charset="0"/>
            </a:endParaRPr>
          </a:p>
          <a:p>
            <a:pPr marL="742950" lvl="1" indent="-285750">
              <a:buFont typeface="Wingdings" panose="05000000000000000000" pitchFamily="2" charset="2"/>
              <a:buChar char="Ø"/>
            </a:pPr>
            <a:r>
              <a:rPr lang="en-US" dirty="0" smtClean="0">
                <a:latin typeface="Calibri" panose="020F0502020204030204" pitchFamily="34" charset="0"/>
              </a:rPr>
              <a:t>Specifications</a:t>
            </a:r>
          </a:p>
          <a:p>
            <a:pPr marL="742950" lvl="1" indent="-285750">
              <a:buFont typeface="Wingdings" panose="05000000000000000000" pitchFamily="2" charset="2"/>
              <a:buChar char="Ø"/>
            </a:pPr>
            <a:r>
              <a:rPr lang="en-US" dirty="0" smtClean="0">
                <a:latin typeface="Calibri" panose="020F0502020204030204" pitchFamily="34" charset="0"/>
              </a:rPr>
              <a:t>Database structure</a:t>
            </a:r>
          </a:p>
          <a:p>
            <a:pPr marL="742950" lvl="1" indent="-285750">
              <a:buFont typeface="Wingdings" panose="05000000000000000000" pitchFamily="2" charset="2"/>
              <a:buChar char="Ø"/>
            </a:pPr>
            <a:r>
              <a:rPr lang="en-US" dirty="0" smtClean="0">
                <a:latin typeface="Calibri" panose="020F0502020204030204" pitchFamily="34" charset="0"/>
              </a:rPr>
              <a:t>Design &amp; Software Choice</a:t>
            </a:r>
          </a:p>
          <a:p>
            <a:pPr marL="742950" lvl="1" indent="-285750">
              <a:buFont typeface="Wingdings" panose="05000000000000000000" pitchFamily="2" charset="2"/>
              <a:buChar char="Ø"/>
            </a:pPr>
            <a:r>
              <a:rPr lang="en-US" dirty="0" smtClean="0">
                <a:latin typeface="Calibri" panose="020F0502020204030204" pitchFamily="34" charset="0"/>
              </a:rPr>
              <a:t>New User Interface</a:t>
            </a:r>
          </a:p>
          <a:p>
            <a:pPr marL="285750" indent="-285750">
              <a:buFont typeface="Wingdings" panose="05000000000000000000" pitchFamily="2" charset="2"/>
              <a:buChar char="v"/>
            </a:pPr>
            <a:r>
              <a:rPr lang="en-US" dirty="0" smtClean="0">
                <a:latin typeface="Calibri" panose="020F0502020204030204" pitchFamily="34" charset="0"/>
              </a:rPr>
              <a:t>Irradiation facilities 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Features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Facility Details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Administrator View</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Statistics &amp; Outlook</a:t>
            </a:r>
          </a:p>
          <a:p>
            <a:pPr marL="285750" indent="-285750">
              <a:buFont typeface="Wingdings" panose="05000000000000000000" pitchFamily="2" charset="2"/>
              <a:buChar char="v"/>
            </a:pPr>
            <a:r>
              <a:rPr lang="en-US" b="1" dirty="0" err="1">
                <a:solidFill>
                  <a:srgbClr val="FF0000"/>
                </a:solidFill>
                <a:latin typeface="Calibri" panose="020F0502020204030204" pitchFamily="34" charset="0"/>
              </a:rPr>
              <a:t>RadHard</a:t>
            </a:r>
            <a:r>
              <a:rPr lang="en-US" b="1" dirty="0">
                <a:solidFill>
                  <a:srgbClr val="FF0000"/>
                </a:solidFill>
                <a:latin typeface="Calibri" panose="020F0502020204030204" pitchFamily="34" charset="0"/>
              </a:rPr>
              <a:t> Sample Holders for </a:t>
            </a:r>
            <a:r>
              <a:rPr lang="en-US" b="1" dirty="0" smtClean="0">
                <a:solidFill>
                  <a:srgbClr val="FF0000"/>
                </a:solidFill>
                <a:latin typeface="Calibri" panose="020F0502020204030204" pitchFamily="34" charset="0"/>
              </a:rPr>
              <a:t>IRRAD</a:t>
            </a:r>
          </a:p>
          <a:p>
            <a:pPr marL="742950" lvl="1" indent="-285750">
              <a:buFont typeface="Wingdings" panose="05000000000000000000" pitchFamily="2" charset="2"/>
              <a:buChar char="Ø"/>
            </a:pPr>
            <a:r>
              <a:rPr lang="en-GB" dirty="0" smtClean="0">
                <a:solidFill>
                  <a:srgbClr val="0055A0"/>
                </a:solidFill>
                <a:latin typeface="Calibri" panose="020F0502020204030204" pitchFamily="34" charset="0"/>
              </a:rPr>
              <a:t>Preliminary </a:t>
            </a:r>
            <a:r>
              <a:rPr lang="en-GB" dirty="0">
                <a:solidFill>
                  <a:srgbClr val="0055A0"/>
                </a:solidFill>
                <a:latin typeface="Calibri" panose="020F0502020204030204" pitchFamily="34" charset="0"/>
              </a:rPr>
              <a:t>Results of mechanical </a:t>
            </a:r>
            <a:r>
              <a:rPr lang="en-GB" dirty="0" smtClean="0">
                <a:solidFill>
                  <a:srgbClr val="0055A0"/>
                </a:solidFill>
                <a:latin typeface="Calibri" panose="020F0502020204030204" pitchFamily="34" charset="0"/>
              </a:rPr>
              <a:t>tests</a:t>
            </a:r>
            <a:endParaRPr lang="en-US" dirty="0" smtClean="0">
              <a:latin typeface="Calibri" panose="020F0502020204030204" pitchFamily="34" charset="0"/>
            </a:endParaRPr>
          </a:p>
          <a:p>
            <a:pPr marL="285750" indent="-285750">
              <a:buFont typeface="Wingdings" panose="05000000000000000000" pitchFamily="2" charset="2"/>
              <a:buChar char="v"/>
            </a:pPr>
            <a:r>
              <a:rPr lang="en-US" dirty="0" smtClean="0">
                <a:latin typeface="Calibri" panose="020F0502020204030204" pitchFamily="34" charset="0"/>
              </a:rPr>
              <a:t>Conclusion</a:t>
            </a:r>
            <a:endParaRPr lang="en-GB" dirty="0" smtClean="0"/>
          </a:p>
        </p:txBody>
      </p:sp>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Outline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21</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Tree>
    <p:extLst>
      <p:ext uri="{BB962C8B-B14F-4D97-AF65-F5344CB8AC3E}">
        <p14:creationId xmlns:p14="http://schemas.microsoft.com/office/powerpoint/2010/main" val="38278660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8574" y="340796"/>
            <a:ext cx="7467600" cy="660708"/>
          </a:xfrm>
        </p:spPr>
        <p:txBody>
          <a:bodyPr>
            <a:normAutofit/>
          </a:bodyPr>
          <a:lstStyle/>
          <a:p>
            <a:pPr algn="ctr"/>
            <a:r>
              <a:rPr lang="en-GB" sz="3600" b="1" dirty="0" err="1" smtClean="0">
                <a:latin typeface="Calibri" panose="020F0502020204030204" pitchFamily="34" charset="0"/>
              </a:rPr>
              <a:t>RadHard</a:t>
            </a:r>
            <a:r>
              <a:rPr lang="en-GB" sz="3600" b="1" dirty="0" smtClean="0">
                <a:latin typeface="Calibri" panose="020F0502020204030204" pitchFamily="34" charset="0"/>
              </a:rPr>
              <a:t> Sample Holders for IRRAD</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22</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pic>
        <p:nvPicPr>
          <p:cNvPr id="11" name="Content Placeholder 4"/>
          <p:cNvPicPr>
            <a:picLocks noGrp="1" noChangeAspect="1"/>
          </p:cNvPicPr>
          <p:nvPr>
            <p:ph sz="quarter" idx="4294967295"/>
          </p:nvPr>
        </p:nvPicPr>
        <p:blipFill rotWithShape="1">
          <a:blip r:embed="rId2"/>
          <a:srcRect l="13729"/>
          <a:stretch/>
        </p:blipFill>
        <p:spPr>
          <a:xfrm>
            <a:off x="4581076" y="938463"/>
            <a:ext cx="3855012" cy="2935042"/>
          </a:xfrm>
          <a:prstGeom prst="rect">
            <a:avLst/>
          </a:prstGeom>
        </p:spPr>
      </p:pic>
      <p:pic>
        <p:nvPicPr>
          <p:cNvPr id="4" name="Picture 3"/>
          <p:cNvPicPr>
            <a:picLocks noChangeAspect="1"/>
          </p:cNvPicPr>
          <p:nvPr/>
        </p:nvPicPr>
        <p:blipFill>
          <a:blip r:embed="rId3"/>
          <a:stretch>
            <a:fillRect/>
          </a:stretch>
        </p:blipFill>
        <p:spPr>
          <a:xfrm>
            <a:off x="1392652" y="2914653"/>
            <a:ext cx="3860732" cy="3174523"/>
          </a:xfrm>
          <a:prstGeom prst="rect">
            <a:avLst/>
          </a:prstGeom>
        </p:spPr>
      </p:pic>
      <p:sp>
        <p:nvSpPr>
          <p:cNvPr id="15" name="TextBox 14"/>
          <p:cNvSpPr txBox="1"/>
          <p:nvPr/>
        </p:nvSpPr>
        <p:spPr>
          <a:xfrm>
            <a:off x="448574" y="1017917"/>
            <a:ext cx="4132502" cy="1938992"/>
          </a:xfrm>
          <a:prstGeom prst="rect">
            <a:avLst/>
          </a:prstGeom>
          <a:noFill/>
        </p:spPr>
        <p:txBody>
          <a:bodyPr wrap="square" rtlCol="0">
            <a:spAutoFit/>
          </a:bodyPr>
          <a:lstStyle/>
          <a:p>
            <a:pPr marL="285750" indent="-285750">
              <a:buFont typeface="Wingdings" panose="05000000000000000000" pitchFamily="2" charset="2"/>
              <a:buChar char="Ø"/>
            </a:pPr>
            <a:r>
              <a:rPr lang="en-GB" sz="2000" dirty="0" smtClean="0">
                <a:latin typeface="Calibri" panose="020F0502020204030204" pitchFamily="34" charset="0"/>
              </a:rPr>
              <a:t>Current material used for the samples holders are from pure cellulose (getting damaged &gt;10</a:t>
            </a:r>
            <a:r>
              <a:rPr lang="en-GB" sz="2000" baseline="30000" dirty="0" smtClean="0">
                <a:latin typeface="Calibri" panose="020F0502020204030204" pitchFamily="34" charset="0"/>
              </a:rPr>
              <a:t>17</a:t>
            </a:r>
            <a:r>
              <a:rPr lang="en-GB" sz="2000" dirty="0" smtClean="0">
                <a:latin typeface="Calibri" panose="020F0502020204030204" pitchFamily="34" charset="0"/>
              </a:rPr>
              <a:t> p/cm</a:t>
            </a:r>
            <a:r>
              <a:rPr lang="en-GB" sz="2000" baseline="30000" dirty="0" smtClean="0">
                <a:latin typeface="Calibri" panose="020F0502020204030204" pitchFamily="34" charset="0"/>
              </a:rPr>
              <a:t>2</a:t>
            </a:r>
            <a:r>
              <a:rPr lang="en-GB" sz="2000" dirty="0" smtClean="0">
                <a:latin typeface="Calibri" panose="020F0502020204030204" pitchFamily="34" charset="0"/>
              </a:rPr>
              <a:t>)</a:t>
            </a:r>
          </a:p>
          <a:p>
            <a:pPr marL="285750" indent="-285750">
              <a:buFont typeface="Wingdings" panose="05000000000000000000" pitchFamily="2" charset="2"/>
              <a:buChar char="Ø"/>
            </a:pPr>
            <a:r>
              <a:rPr lang="en-GB" sz="2000" dirty="0" smtClean="0">
                <a:latin typeface="Calibri" panose="020F0502020204030204" pitchFamily="34" charset="0"/>
              </a:rPr>
              <a:t>Performing irradiation and tests in TRIGA reactor in JSI*</a:t>
            </a:r>
            <a:endParaRPr lang="en-GB" sz="2000" dirty="0">
              <a:latin typeface="Calibri" panose="020F0502020204030204" pitchFamily="34" charset="0"/>
            </a:endParaRPr>
          </a:p>
        </p:txBody>
      </p:sp>
      <p:sp>
        <p:nvSpPr>
          <p:cNvPr id="16" name="Rounded Rectangle 15"/>
          <p:cNvSpPr/>
          <p:nvPr/>
        </p:nvSpPr>
        <p:spPr>
          <a:xfrm>
            <a:off x="5437970" y="4203978"/>
            <a:ext cx="2747406" cy="53438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182563" algn="l"/>
              </a:tabLst>
            </a:pPr>
            <a:r>
              <a:rPr lang="en-GB" sz="1400" b="1" dirty="0" smtClean="0">
                <a:solidFill>
                  <a:schemeClr val="tx1"/>
                </a:solidFill>
                <a:latin typeface="Calibri" panose="020F0502020204030204" pitchFamily="34" charset="0"/>
              </a:rPr>
              <a:t>D15.7: Radiation Hard Facility Instrumentation ready &amp; installed</a:t>
            </a:r>
            <a:endParaRPr lang="en-GB" sz="1400" b="1" dirty="0">
              <a:solidFill>
                <a:schemeClr val="tx1"/>
              </a:solidFill>
              <a:latin typeface="Calibri" panose="020F0502020204030204" pitchFamily="34" charset="0"/>
            </a:endParaRPr>
          </a:p>
        </p:txBody>
      </p:sp>
      <p:sp>
        <p:nvSpPr>
          <p:cNvPr id="17" name="TextBox 16"/>
          <p:cNvSpPr txBox="1"/>
          <p:nvPr/>
        </p:nvSpPr>
        <p:spPr>
          <a:xfrm>
            <a:off x="8220963" y="4301895"/>
            <a:ext cx="572594" cy="338554"/>
          </a:xfrm>
          <a:prstGeom prst="rect">
            <a:avLst/>
          </a:prstGeom>
          <a:noFill/>
        </p:spPr>
        <p:txBody>
          <a:bodyPr wrap="none" rtlCol="0">
            <a:spAutoFit/>
          </a:bodyPr>
          <a:lstStyle/>
          <a:p>
            <a:r>
              <a:rPr lang="en-GB" sz="1600" b="1" dirty="0" smtClean="0">
                <a:latin typeface="Calibri" panose="020F0502020204030204" pitchFamily="34" charset="0"/>
              </a:rPr>
              <a:t>M44</a:t>
            </a:r>
            <a:endParaRPr lang="en-GB" sz="1600" b="1" dirty="0">
              <a:latin typeface="Calibri" panose="020F0502020204030204" pitchFamily="34" charset="0"/>
            </a:endParaRPr>
          </a:p>
        </p:txBody>
      </p:sp>
      <p:sp>
        <p:nvSpPr>
          <p:cNvPr id="3" name="TextBox 2"/>
          <p:cNvSpPr txBox="1"/>
          <p:nvPr/>
        </p:nvSpPr>
        <p:spPr>
          <a:xfrm>
            <a:off x="5437970" y="5405039"/>
            <a:ext cx="3785841" cy="523220"/>
          </a:xfrm>
          <a:prstGeom prst="rect">
            <a:avLst/>
          </a:prstGeom>
          <a:noFill/>
        </p:spPr>
        <p:txBody>
          <a:bodyPr wrap="square" rtlCol="0">
            <a:spAutoFit/>
          </a:bodyPr>
          <a:lstStyle/>
          <a:p>
            <a:r>
              <a:rPr lang="en-GB" sz="1400" dirty="0" smtClean="0">
                <a:latin typeface="Calibri" panose="020F0502020204030204" pitchFamily="34" charset="0"/>
              </a:rPr>
              <a:t>*Many thanks to I. </a:t>
            </a:r>
            <a:r>
              <a:rPr lang="en-GB" sz="1400" dirty="0" err="1" smtClean="0">
                <a:latin typeface="Calibri" panose="020F0502020204030204" pitchFamily="34" charset="0"/>
              </a:rPr>
              <a:t>Mandic</a:t>
            </a:r>
            <a:r>
              <a:rPr lang="en-GB" sz="1400" dirty="0" smtClean="0">
                <a:latin typeface="Calibri" panose="020F0502020204030204" pitchFamily="34" charset="0"/>
              </a:rPr>
              <a:t>, </a:t>
            </a:r>
            <a:r>
              <a:rPr lang="en-GB" sz="1400" dirty="0" err="1" smtClean="0">
                <a:latin typeface="Calibri" panose="020F0502020204030204" pitchFamily="34" charset="0"/>
              </a:rPr>
              <a:t>V.Cindro</a:t>
            </a:r>
            <a:r>
              <a:rPr lang="en-GB" sz="1400" dirty="0" smtClean="0">
                <a:latin typeface="Calibri" panose="020F0502020204030204" pitchFamily="34" charset="0"/>
              </a:rPr>
              <a:t> and JSI operation team for the support!</a:t>
            </a:r>
            <a:endParaRPr lang="en-GB" sz="1400" dirty="0">
              <a:latin typeface="Calibri" panose="020F0502020204030204" pitchFamily="34" charset="0"/>
            </a:endParaRPr>
          </a:p>
        </p:txBody>
      </p:sp>
    </p:spTree>
    <p:extLst>
      <p:ext uri="{BB962C8B-B14F-4D97-AF65-F5344CB8AC3E}">
        <p14:creationId xmlns:p14="http://schemas.microsoft.com/office/powerpoint/2010/main" val="24329656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normAutofit fontScale="90000"/>
          </a:bodyPr>
          <a:lstStyle/>
          <a:p>
            <a:pPr algn="ctr"/>
            <a:r>
              <a:rPr lang="en-US" sz="3600" b="1" dirty="0" smtClean="0">
                <a:latin typeface="Calibri" panose="020F0502020204030204" pitchFamily="34" charset="0"/>
              </a:rPr>
              <a:t>Preliminary Results of Mechanical </a:t>
            </a:r>
            <a:r>
              <a:rPr lang="en-US" sz="3600" b="1" dirty="0">
                <a:latin typeface="Calibri" panose="020F0502020204030204" pitchFamily="34" charset="0"/>
              </a:rPr>
              <a:t>T</a:t>
            </a:r>
            <a:r>
              <a:rPr lang="en-US" sz="3600" b="1" dirty="0" smtClean="0">
                <a:latin typeface="Calibri" panose="020F0502020204030204" pitchFamily="34" charset="0"/>
              </a:rPr>
              <a:t>ests</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23</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pic>
        <p:nvPicPr>
          <p:cNvPr id="4" name="Picture 3"/>
          <p:cNvPicPr>
            <a:picLocks noChangeAspect="1"/>
          </p:cNvPicPr>
          <p:nvPr/>
        </p:nvPicPr>
        <p:blipFill>
          <a:blip r:embed="rId2"/>
          <a:stretch>
            <a:fillRect/>
          </a:stretch>
        </p:blipFill>
        <p:spPr>
          <a:xfrm>
            <a:off x="800100" y="1039003"/>
            <a:ext cx="2816167" cy="2671376"/>
          </a:xfrm>
          <a:prstGeom prst="rect">
            <a:avLst/>
          </a:prstGeom>
        </p:spPr>
      </p:pic>
      <p:pic>
        <p:nvPicPr>
          <p:cNvPr id="8" name="Picture 7"/>
          <p:cNvPicPr>
            <a:picLocks noChangeAspect="1"/>
          </p:cNvPicPr>
          <p:nvPr/>
        </p:nvPicPr>
        <p:blipFill>
          <a:blip r:embed="rId3"/>
          <a:stretch>
            <a:fillRect/>
          </a:stretch>
        </p:blipFill>
        <p:spPr>
          <a:xfrm>
            <a:off x="4533900" y="1344588"/>
            <a:ext cx="3081141" cy="2487321"/>
          </a:xfrm>
          <a:prstGeom prst="rect">
            <a:avLst/>
          </a:prstGeom>
        </p:spPr>
      </p:pic>
      <p:sp>
        <p:nvSpPr>
          <p:cNvPr id="13" name="TextBox 12"/>
          <p:cNvSpPr txBox="1"/>
          <p:nvPr/>
        </p:nvSpPr>
        <p:spPr>
          <a:xfrm>
            <a:off x="4533900" y="1038800"/>
            <a:ext cx="2753337" cy="369332"/>
          </a:xfrm>
          <a:prstGeom prst="rect">
            <a:avLst/>
          </a:prstGeom>
          <a:noFill/>
        </p:spPr>
        <p:txBody>
          <a:bodyPr wrap="square" rtlCol="0">
            <a:spAutoFit/>
          </a:bodyPr>
          <a:lstStyle/>
          <a:p>
            <a:r>
              <a:rPr lang="en-GB" dirty="0" smtClean="0"/>
              <a:t>Holders tested:</a:t>
            </a:r>
            <a:endParaRPr lang="en-GB" dirty="0"/>
          </a:p>
        </p:txBody>
      </p:sp>
      <p:sp>
        <p:nvSpPr>
          <p:cNvPr id="14" name="TextBox 13"/>
          <p:cNvSpPr txBox="1"/>
          <p:nvPr/>
        </p:nvSpPr>
        <p:spPr>
          <a:xfrm>
            <a:off x="586596" y="4060130"/>
            <a:ext cx="7979434" cy="1200329"/>
          </a:xfrm>
          <a:prstGeom prst="rect">
            <a:avLst/>
          </a:prstGeom>
          <a:noFill/>
        </p:spPr>
        <p:txBody>
          <a:bodyPr wrap="square" rtlCol="0">
            <a:spAutoFit/>
          </a:bodyPr>
          <a:lstStyle/>
          <a:p>
            <a:pPr marL="285750" indent="-285750">
              <a:buFont typeface="Wingdings" panose="05000000000000000000" pitchFamily="2" charset="2"/>
              <a:buChar char="Ø"/>
            </a:pPr>
            <a:r>
              <a:rPr lang="en-GB" dirty="0" smtClean="0">
                <a:latin typeface="Calibri" panose="020F0502020204030204" pitchFamily="34" charset="0"/>
              </a:rPr>
              <a:t>The standard IRRAD holder start failing &gt; 5×10</a:t>
            </a:r>
            <a:r>
              <a:rPr lang="en-GB" baseline="30000" dirty="0" smtClean="0">
                <a:latin typeface="Calibri" panose="020F0502020204030204" pitchFamily="34" charset="0"/>
              </a:rPr>
              <a:t>16</a:t>
            </a:r>
            <a:r>
              <a:rPr lang="en-GB" dirty="0" smtClean="0">
                <a:latin typeface="Calibri" panose="020F0502020204030204" pitchFamily="34" charset="0"/>
              </a:rPr>
              <a:t> n/cm</a:t>
            </a:r>
            <a:r>
              <a:rPr lang="en-GB" baseline="30000" dirty="0" smtClean="0">
                <a:latin typeface="Calibri" panose="020F0502020204030204" pitchFamily="34" charset="0"/>
              </a:rPr>
              <a:t>2</a:t>
            </a:r>
            <a:r>
              <a:rPr lang="en-GB" dirty="0" smtClean="0">
                <a:latin typeface="Calibri" panose="020F0502020204030204" pitchFamily="34" charset="0"/>
              </a:rPr>
              <a:t> </a:t>
            </a:r>
            <a:endParaRPr lang="en-GB" baseline="30000"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The 3D printer material breaks at </a:t>
            </a:r>
            <a:r>
              <a:rPr lang="en-GB" dirty="0">
                <a:latin typeface="Calibri" panose="020F0502020204030204" pitchFamily="34" charset="0"/>
              </a:rPr>
              <a:t>1×10</a:t>
            </a:r>
            <a:r>
              <a:rPr lang="en-GB" baseline="30000" dirty="0">
                <a:latin typeface="Calibri" panose="020F0502020204030204" pitchFamily="34" charset="0"/>
              </a:rPr>
              <a:t>17</a:t>
            </a:r>
            <a:r>
              <a:rPr lang="en-GB" dirty="0">
                <a:latin typeface="Calibri" panose="020F0502020204030204" pitchFamily="34" charset="0"/>
              </a:rPr>
              <a:t> </a:t>
            </a:r>
            <a:r>
              <a:rPr lang="en-GB" dirty="0" smtClean="0">
                <a:latin typeface="Calibri" panose="020F0502020204030204" pitchFamily="34" charset="0"/>
              </a:rPr>
              <a:t>n/cm</a:t>
            </a:r>
            <a:r>
              <a:rPr lang="en-GB" baseline="30000" dirty="0" smtClean="0">
                <a:latin typeface="Calibri" panose="020F0502020204030204" pitchFamily="34" charset="0"/>
              </a:rPr>
              <a:t>2</a:t>
            </a:r>
            <a:r>
              <a:rPr lang="en-GB" dirty="0" smtClean="0">
                <a:latin typeface="Calibri" panose="020F0502020204030204" pitchFamily="34" charset="0"/>
              </a:rPr>
              <a:t> and gets activated as much as the cellulose</a:t>
            </a:r>
            <a:endParaRPr lang="en-GB" baseline="30000"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The </a:t>
            </a:r>
            <a:r>
              <a:rPr lang="en-GB" b="1" dirty="0" smtClean="0">
                <a:solidFill>
                  <a:srgbClr val="FF0000"/>
                </a:solidFill>
                <a:latin typeface="Calibri" panose="020F0502020204030204" pitchFamily="34" charset="0"/>
              </a:rPr>
              <a:t>carbon fibres </a:t>
            </a:r>
            <a:r>
              <a:rPr lang="en-GB" dirty="0" smtClean="0">
                <a:latin typeface="Calibri" panose="020F0502020204030204" pitchFamily="34" charset="0"/>
              </a:rPr>
              <a:t>has the best results so far</a:t>
            </a:r>
          </a:p>
        </p:txBody>
      </p:sp>
    </p:spTree>
    <p:extLst>
      <p:ext uri="{BB962C8B-B14F-4D97-AF65-F5344CB8AC3E}">
        <p14:creationId xmlns:p14="http://schemas.microsoft.com/office/powerpoint/2010/main" val="42942001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Conclusion</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24</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3" name="TextBox 2"/>
          <p:cNvSpPr txBox="1"/>
          <p:nvPr/>
        </p:nvSpPr>
        <p:spPr>
          <a:xfrm>
            <a:off x="279353" y="1274820"/>
            <a:ext cx="8557147" cy="5786199"/>
          </a:xfrm>
          <a:prstGeom prst="rect">
            <a:avLst/>
          </a:prstGeom>
          <a:noFill/>
        </p:spPr>
        <p:txBody>
          <a:bodyPr wrap="square" rtlCol="0">
            <a:spAutoFit/>
          </a:bodyPr>
          <a:lstStyle/>
          <a:p>
            <a:pPr marL="285750" indent="-285750">
              <a:buFont typeface="Wingdings" panose="05000000000000000000" pitchFamily="2" charset="2"/>
              <a:buChar char="Ø"/>
            </a:pPr>
            <a:r>
              <a:rPr lang="en-GB" sz="2000" dirty="0" smtClean="0">
                <a:latin typeface="Calibri" panose="020F0502020204030204" pitchFamily="34" charset="0"/>
              </a:rPr>
              <a:t>Samples Manager core application developed and soon under </a:t>
            </a:r>
            <a:r>
              <a:rPr lang="en-GB" sz="2000" dirty="0">
                <a:latin typeface="Calibri" panose="020F0502020204030204" pitchFamily="34" charset="0"/>
              </a:rPr>
              <a:t>validation </a:t>
            </a:r>
            <a:endParaRPr lang="en-GB" sz="2000" dirty="0" smtClean="0">
              <a:latin typeface="Calibri" panose="020F0502020204030204" pitchFamily="34" charset="0"/>
            </a:endParaRPr>
          </a:p>
          <a:p>
            <a:pPr marL="285750" indent="-285750">
              <a:buFont typeface="Wingdings" panose="05000000000000000000" pitchFamily="2" charset="2"/>
              <a:buChar char="Ø"/>
            </a:pPr>
            <a:endParaRPr lang="en-GB" sz="2000" dirty="0">
              <a:latin typeface="Calibri" panose="020F0502020204030204" pitchFamily="34" charset="0"/>
            </a:endParaRPr>
          </a:p>
          <a:p>
            <a:pPr marL="285750" indent="-285750">
              <a:buFont typeface="Wingdings" panose="05000000000000000000" pitchFamily="2" charset="2"/>
              <a:buChar char="Ø"/>
            </a:pPr>
            <a:r>
              <a:rPr lang="en-GB" sz="2000" dirty="0">
                <a:latin typeface="Calibri" panose="020F0502020204030204" pitchFamily="34" charset="0"/>
              </a:rPr>
              <a:t>Irradiation facilities database completed ahead of </a:t>
            </a:r>
            <a:r>
              <a:rPr lang="en-GB" sz="2000" dirty="0" smtClean="0">
                <a:latin typeface="Calibri" panose="020F0502020204030204" pitchFamily="34" charset="0"/>
              </a:rPr>
              <a:t>schedule (February) </a:t>
            </a:r>
            <a:r>
              <a:rPr lang="en-GB" sz="2000" dirty="0">
                <a:latin typeface="Calibri" panose="020F0502020204030204" pitchFamily="34" charset="0"/>
              </a:rPr>
              <a:t>and data are being </a:t>
            </a:r>
            <a:r>
              <a:rPr lang="en-GB" sz="2000" dirty="0" smtClean="0">
                <a:latin typeface="Calibri" panose="020F0502020204030204" pitchFamily="34" charset="0"/>
              </a:rPr>
              <a:t>validated and maintained </a:t>
            </a:r>
          </a:p>
          <a:p>
            <a:pPr marL="285750" indent="-285750">
              <a:buFont typeface="Wingdings" panose="05000000000000000000" pitchFamily="2" charset="2"/>
              <a:buChar char="Ø"/>
            </a:pPr>
            <a:endParaRPr lang="en-GB" sz="2000" dirty="0">
              <a:latin typeface="Calibri" panose="020F0502020204030204" pitchFamily="34" charset="0"/>
            </a:endParaRPr>
          </a:p>
          <a:p>
            <a:pPr marL="285750" indent="-285750">
              <a:buFont typeface="Wingdings" panose="05000000000000000000" pitchFamily="2" charset="2"/>
              <a:buChar char="Ø"/>
            </a:pPr>
            <a:r>
              <a:rPr lang="en-GB" sz="2000" dirty="0" smtClean="0">
                <a:latin typeface="Calibri" panose="020F0502020204030204" pitchFamily="34" charset="0"/>
              </a:rPr>
              <a:t>The deliverable report </a:t>
            </a:r>
            <a:r>
              <a:rPr lang="en-GB" sz="2000" b="1" dirty="0" smtClean="0">
                <a:latin typeface="Calibri" panose="020F0502020204030204" pitchFamily="34" charset="0"/>
              </a:rPr>
              <a:t>D15.6</a:t>
            </a:r>
            <a:r>
              <a:rPr lang="en-GB" sz="2000" dirty="0">
                <a:latin typeface="Calibri" panose="020F0502020204030204" pitchFamily="34" charset="0"/>
              </a:rPr>
              <a:t> </a:t>
            </a:r>
            <a:r>
              <a:rPr lang="en-GB" sz="2000" dirty="0" smtClean="0">
                <a:latin typeface="Calibri" panose="020F0502020204030204" pitchFamily="34" charset="0"/>
              </a:rPr>
              <a:t>to be submitted in the end of April (M24)</a:t>
            </a:r>
          </a:p>
          <a:p>
            <a:pPr marL="285750" indent="-285750">
              <a:buFont typeface="Wingdings" panose="05000000000000000000" pitchFamily="2" charset="2"/>
              <a:buChar char="Ø"/>
            </a:pPr>
            <a:endParaRPr lang="en-GB" sz="2000" dirty="0">
              <a:latin typeface="Calibri" panose="020F0502020204030204" pitchFamily="34" charset="0"/>
            </a:endParaRPr>
          </a:p>
          <a:p>
            <a:pPr marL="285750" indent="-285750">
              <a:buFont typeface="Wingdings" panose="05000000000000000000" pitchFamily="2" charset="2"/>
              <a:buChar char="Ø"/>
            </a:pPr>
            <a:r>
              <a:rPr lang="en-GB" sz="2000" kern="0" dirty="0" smtClean="0">
                <a:latin typeface="Calibri" pitchFamily="34" charset="0"/>
              </a:rPr>
              <a:t>First measurements ongoing on new sample holder materials irradiated at JSI in March (</a:t>
            </a:r>
            <a:r>
              <a:rPr lang="en-GB" sz="2000" b="1" dirty="0" smtClean="0">
                <a:latin typeface="Calibri" panose="020F0502020204030204" pitchFamily="34" charset="0"/>
              </a:rPr>
              <a:t>D15.7</a:t>
            </a:r>
            <a:r>
              <a:rPr lang="en-GB" sz="2000" dirty="0" smtClean="0">
                <a:latin typeface="Calibri" panose="020F0502020204030204" pitchFamily="34" charset="0"/>
              </a:rPr>
              <a:t>)</a:t>
            </a:r>
          </a:p>
          <a:p>
            <a:pPr marL="285750" indent="-285750">
              <a:buFont typeface="Wingdings" panose="05000000000000000000" pitchFamily="2" charset="2"/>
              <a:buChar char="Ø"/>
            </a:pPr>
            <a:endParaRPr lang="en-GB" sz="2000" dirty="0">
              <a:latin typeface="Calibri" panose="020F0502020204030204" pitchFamily="34" charset="0"/>
            </a:endParaRPr>
          </a:p>
          <a:p>
            <a:pPr marL="285750" indent="-285750">
              <a:buFont typeface="Wingdings" panose="05000000000000000000" pitchFamily="2" charset="2"/>
              <a:buChar char="Ø"/>
            </a:pPr>
            <a:r>
              <a:rPr lang="en-GB" sz="2000" dirty="0" smtClean="0">
                <a:latin typeface="Calibri" panose="020F0502020204030204" pitchFamily="34" charset="0"/>
              </a:rPr>
              <a:t>Next IRRAD run starting in May 2017. Detailed schedule:</a:t>
            </a:r>
          </a:p>
          <a:p>
            <a:pPr algn="ctr"/>
            <a:r>
              <a:rPr lang="en-GB" sz="1600" dirty="0" smtClean="0">
                <a:latin typeface="Calibri" panose="020F0502020204030204" pitchFamily="34" charset="0"/>
              </a:rPr>
              <a:t>ps-irrad.web.cern.ch/documents/run2017/Schedule_IRRAD_CHARM_2017_v2.pdf </a:t>
            </a:r>
          </a:p>
          <a:p>
            <a:pPr marL="285750" indent="-285750">
              <a:buFont typeface="Wingdings" panose="05000000000000000000" pitchFamily="2" charset="2"/>
              <a:buChar char="Ø"/>
            </a:pPr>
            <a:endParaRPr lang="en-GB" sz="2000" kern="0" dirty="0">
              <a:latin typeface="Calibri" panose="020F0502020204030204" pitchFamily="34" charset="0"/>
            </a:endParaRPr>
          </a:p>
          <a:p>
            <a:pPr marL="285750" indent="-285750">
              <a:buFont typeface="Wingdings" panose="05000000000000000000" pitchFamily="2" charset="2"/>
              <a:buChar char="Ø"/>
            </a:pPr>
            <a:endParaRPr lang="en-GB" sz="2000" kern="0" dirty="0">
              <a:latin typeface="Calibri" panose="020F0502020204030204" pitchFamily="34" charset="0"/>
            </a:endParaRPr>
          </a:p>
          <a:p>
            <a:pPr marL="285750" indent="-285750">
              <a:buFont typeface="Wingdings" panose="05000000000000000000" pitchFamily="2" charset="2"/>
              <a:buChar char="Ø"/>
            </a:pPr>
            <a:endParaRPr lang="en-GB" dirty="0" smtClean="0"/>
          </a:p>
          <a:p>
            <a:endParaRPr lang="en-GB" dirty="0" smtClean="0"/>
          </a:p>
          <a:p>
            <a:pPr marL="285750" indent="-285750">
              <a:buFont typeface="Wingdings" panose="05000000000000000000" pitchFamily="2" charset="2"/>
              <a:buChar char="Ø"/>
            </a:pPr>
            <a:endParaRPr lang="en-GB" dirty="0"/>
          </a:p>
          <a:p>
            <a:pPr marL="285750" indent="-285750">
              <a:buFont typeface="Wingdings" panose="05000000000000000000" pitchFamily="2" charset="2"/>
              <a:buChar char="Ø"/>
            </a:pPr>
            <a:endParaRPr lang="en-GB" dirty="0" smtClean="0"/>
          </a:p>
          <a:p>
            <a:pPr marL="285750" indent="-285750">
              <a:buFont typeface="Wingdings" panose="05000000000000000000" pitchFamily="2" charset="2"/>
              <a:buChar char="Ø"/>
            </a:pPr>
            <a:endParaRPr lang="en-GB" dirty="0"/>
          </a:p>
        </p:txBody>
      </p:sp>
      <p:sp>
        <p:nvSpPr>
          <p:cNvPr id="9" name="TextBox 8"/>
          <p:cNvSpPr txBox="1"/>
          <p:nvPr/>
        </p:nvSpPr>
        <p:spPr>
          <a:xfrm>
            <a:off x="402347" y="5530765"/>
            <a:ext cx="7998703" cy="707886"/>
          </a:xfrm>
          <a:prstGeom prst="rect">
            <a:avLst/>
          </a:prstGeom>
          <a:noFill/>
        </p:spPr>
        <p:txBody>
          <a:bodyPr wrap="square" rtlCol="0">
            <a:spAutoFit/>
          </a:bodyPr>
          <a:lstStyle/>
          <a:p>
            <a:r>
              <a:rPr lang="en-GB" sz="2000" b="1" dirty="0" smtClean="0">
                <a:latin typeface="Calibri" panose="020F0502020204030204" pitchFamily="34" charset="0"/>
              </a:rPr>
              <a:t>Contact for IRRAD: </a:t>
            </a:r>
            <a:r>
              <a:rPr lang="en-GB" sz="2000" b="1" dirty="0" smtClean="0">
                <a:solidFill>
                  <a:srgbClr val="FF0000"/>
                </a:solidFill>
                <a:latin typeface="Calibri" panose="020F0502020204030204" pitchFamily="34" charset="0"/>
              </a:rPr>
              <a:t>irrad.ps@cern.ch</a:t>
            </a:r>
          </a:p>
          <a:p>
            <a:r>
              <a:rPr lang="en-GB" sz="2000" b="1" dirty="0" smtClean="0">
                <a:latin typeface="Calibri" panose="020F0502020204030204" pitchFamily="34" charset="0"/>
              </a:rPr>
              <a:t>Contact </a:t>
            </a:r>
            <a:r>
              <a:rPr lang="en-GB" sz="2000" b="1" dirty="0">
                <a:latin typeface="Calibri" panose="020F0502020204030204" pitchFamily="34" charset="0"/>
              </a:rPr>
              <a:t>for </a:t>
            </a:r>
            <a:r>
              <a:rPr lang="en-GB" sz="2000" b="1" dirty="0" smtClean="0">
                <a:latin typeface="Calibri" panose="020F0502020204030204" pitchFamily="34" charset="0"/>
              </a:rPr>
              <a:t>irradiation Facilities database: </a:t>
            </a:r>
            <a:r>
              <a:rPr lang="en-GB" sz="2000" b="1" dirty="0" smtClean="0">
                <a:solidFill>
                  <a:srgbClr val="FF0000"/>
                </a:solidFill>
                <a:latin typeface="Calibri" panose="020F0502020204030204" pitchFamily="34" charset="0"/>
              </a:rPr>
              <a:t>Irradiation.Facilities@cern.ch</a:t>
            </a:r>
            <a:endParaRPr lang="en-GB" sz="2000" b="1" dirty="0">
              <a:solidFill>
                <a:srgbClr val="FF0000"/>
              </a:solidFill>
              <a:latin typeface="Calibri" panose="020F0502020204030204" pitchFamily="34" charset="0"/>
            </a:endParaRPr>
          </a:p>
        </p:txBody>
      </p:sp>
    </p:spTree>
    <p:extLst>
      <p:ext uri="{BB962C8B-B14F-4D97-AF65-F5344CB8AC3E}">
        <p14:creationId xmlns:p14="http://schemas.microsoft.com/office/powerpoint/2010/main" val="273740509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490452" y="274637"/>
            <a:ext cx="7467600" cy="829767"/>
          </a:xfrm>
          <a:prstGeom prst="rect">
            <a:avLst/>
          </a:prstGeom>
        </p:spPr>
        <p:txBody>
          <a:bodyPr>
            <a:normAutofit fontScale="82500" lnSpcReduction="20000"/>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US" sz="3200" dirty="0" smtClean="0"/>
              <a:t>D </a:t>
            </a:r>
            <a:r>
              <a:rPr lang="en-US" sz="4000" b="1" dirty="0" smtClean="0"/>
              <a:t>ON    </a:t>
            </a:r>
            <a:r>
              <a:rPr lang="en-US" sz="4000" b="1" dirty="0" smtClean="0">
                <a:solidFill>
                  <a:schemeClr val="bg2"/>
                </a:solidFill>
              </a:rPr>
              <a:t>THANK YOU!</a:t>
            </a:r>
            <a:r>
              <a:rPr lang="en-US" sz="4000" b="1" dirty="0" smtClean="0"/>
              <a:t> IRRADIATON </a:t>
            </a:r>
            <a:r>
              <a:rPr lang="en-US" sz="3200" dirty="0" smtClean="0"/>
              <a:t>FACILITIES</a:t>
            </a:r>
            <a:endParaRPr lang="en-GB" sz="3200" dirty="0"/>
          </a:p>
        </p:txBody>
      </p:sp>
    </p:spTree>
    <p:extLst>
      <p:ext uri="{BB962C8B-B14F-4D97-AF65-F5344CB8AC3E}">
        <p14:creationId xmlns:p14="http://schemas.microsoft.com/office/powerpoint/2010/main" val="37754883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0100" y="4800"/>
            <a:ext cx="7467600" cy="660708"/>
          </a:xfrm>
        </p:spPr>
        <p:txBody>
          <a:bodyPr/>
          <a:lstStyle/>
          <a:p>
            <a:pPr algn="ctr"/>
            <a:r>
              <a:rPr lang="en-US" sz="3600" b="1" dirty="0" smtClean="0">
                <a:latin typeface="Calibri" panose="020F0502020204030204" pitchFamily="34" charset="0"/>
              </a:rPr>
              <a:t>Samples Manager</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grpSp>
        <p:nvGrpSpPr>
          <p:cNvPr id="9" name="Group 8"/>
          <p:cNvGrpSpPr/>
          <p:nvPr/>
        </p:nvGrpSpPr>
        <p:grpSpPr>
          <a:xfrm>
            <a:off x="1885305" y="1001306"/>
            <a:ext cx="5197883" cy="4328145"/>
            <a:chOff x="4032114" y="2225537"/>
            <a:chExt cx="5238885" cy="4331806"/>
          </a:xfrm>
        </p:grpSpPr>
        <p:graphicFrame>
          <p:nvGraphicFramePr>
            <p:cNvPr id="10" name="Diagram 9"/>
            <p:cNvGraphicFramePr/>
            <p:nvPr>
              <p:extLst/>
            </p:nvPr>
          </p:nvGraphicFramePr>
          <p:xfrm>
            <a:off x="4032114" y="2225537"/>
            <a:ext cx="5238885" cy="433180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5"/>
            <p:cNvSpPr txBox="1"/>
            <p:nvPr/>
          </p:nvSpPr>
          <p:spPr>
            <a:xfrm>
              <a:off x="4388762" y="3274553"/>
              <a:ext cx="1112367" cy="908522"/>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n-GB" sz="1200" b="1" dirty="0" smtClean="0">
                  <a:solidFill>
                    <a:schemeClr val="bg1"/>
                  </a:solidFill>
                  <a:latin typeface="Calibri" panose="020F0502020204030204" pitchFamily="34" charset="0"/>
                </a:rPr>
                <a:t>IRRADIATION SYSTEMS CONTROL</a:t>
              </a:r>
            </a:p>
            <a:p>
              <a:endParaRPr lang="en-GB" dirty="0">
                <a:solidFill>
                  <a:schemeClr val="tx1"/>
                </a:solidFill>
              </a:endParaRPr>
            </a:p>
          </p:txBody>
        </p:sp>
        <p:sp>
          <p:nvSpPr>
            <p:cNvPr id="12" name="TextBox 6"/>
            <p:cNvSpPr txBox="1"/>
            <p:nvPr/>
          </p:nvSpPr>
          <p:spPr>
            <a:xfrm>
              <a:off x="4195544" y="5011012"/>
              <a:ext cx="1546860" cy="551603"/>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n-GB" b="1" dirty="0" smtClean="0">
                  <a:solidFill>
                    <a:schemeClr val="bg1"/>
                  </a:solidFill>
                  <a:latin typeface="Calibri" panose="020F0502020204030204" pitchFamily="34" charset="0"/>
                </a:rPr>
                <a:t>SAMPLES DATABASE </a:t>
              </a:r>
              <a:endParaRPr lang="en-GB" dirty="0">
                <a:solidFill>
                  <a:schemeClr val="bg1"/>
                </a:solidFill>
              </a:endParaRPr>
            </a:p>
          </p:txBody>
        </p:sp>
        <p:sp>
          <p:nvSpPr>
            <p:cNvPr id="13" name="TextBox 10"/>
            <p:cNvSpPr txBox="1"/>
            <p:nvPr/>
          </p:nvSpPr>
          <p:spPr>
            <a:xfrm>
              <a:off x="6062911" y="2475078"/>
              <a:ext cx="1177290" cy="954107"/>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n-GB" b="1" dirty="0" smtClean="0">
                  <a:solidFill>
                    <a:schemeClr val="bg1"/>
                  </a:solidFill>
                  <a:latin typeface="Calibri" panose="020F0502020204030204" pitchFamily="34" charset="0"/>
                </a:rPr>
                <a:t>BEAM PROFILE MONITOR DATA</a:t>
              </a:r>
              <a:endParaRPr lang="en-GB" dirty="0">
                <a:solidFill>
                  <a:schemeClr val="bg1"/>
                </a:solidFill>
              </a:endParaRPr>
            </a:p>
          </p:txBody>
        </p:sp>
        <p:sp>
          <p:nvSpPr>
            <p:cNvPr id="14" name="TextBox 11"/>
            <p:cNvSpPr txBox="1"/>
            <p:nvPr/>
          </p:nvSpPr>
          <p:spPr>
            <a:xfrm>
              <a:off x="7449309" y="3274553"/>
              <a:ext cx="1612582" cy="46166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n-GB" sz="1200" b="1" dirty="0">
                  <a:solidFill>
                    <a:schemeClr val="bg1"/>
                  </a:solidFill>
                  <a:latin typeface="Calibri" panose="020F0502020204030204" pitchFamily="34" charset="0"/>
                </a:rPr>
                <a:t>ENVIRONMENTAL </a:t>
              </a:r>
              <a:r>
                <a:rPr lang="en-GB" sz="1200" b="1" dirty="0" smtClean="0">
                  <a:solidFill>
                    <a:schemeClr val="bg1"/>
                  </a:solidFill>
                  <a:latin typeface="Calibri" panose="020F0502020204030204" pitchFamily="34" charset="0"/>
                </a:rPr>
                <a:t>       CONDITIONS</a:t>
              </a:r>
              <a:endParaRPr lang="en-GB" sz="1200" dirty="0">
                <a:solidFill>
                  <a:schemeClr val="bg1"/>
                </a:solidFill>
              </a:endParaRPr>
            </a:p>
          </p:txBody>
        </p:sp>
        <p:sp>
          <p:nvSpPr>
            <p:cNvPr id="15" name="TextBox 12"/>
            <p:cNvSpPr txBox="1"/>
            <p:nvPr/>
          </p:nvSpPr>
          <p:spPr>
            <a:xfrm>
              <a:off x="7677142" y="5150746"/>
              <a:ext cx="1343999" cy="292025"/>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en-GB" sz="1200" b="1" dirty="0" smtClean="0">
                  <a:solidFill>
                    <a:schemeClr val="bg1"/>
                  </a:solidFill>
                  <a:latin typeface="Calibri" panose="020F0502020204030204" pitchFamily="34" charset="0"/>
                </a:rPr>
                <a:t>SPECTROMETRY</a:t>
              </a:r>
            </a:p>
          </p:txBody>
        </p:sp>
        <p:sp>
          <p:nvSpPr>
            <p:cNvPr id="16" name="TextBox 13"/>
            <p:cNvSpPr txBox="1"/>
            <p:nvPr/>
          </p:nvSpPr>
          <p:spPr>
            <a:xfrm>
              <a:off x="5901508" y="5595787"/>
              <a:ext cx="1413510" cy="738664"/>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pPr algn="ctr"/>
              <a:r>
                <a:rPr lang="en-GB" b="1" dirty="0">
                  <a:solidFill>
                    <a:schemeClr val="bg1"/>
                  </a:solidFill>
                  <a:latin typeface="Calibri" panose="020F0502020204030204" pitchFamily="34" charset="0"/>
                </a:rPr>
                <a:t> RADIOACTIVE EQUIPMENT DATABASE </a:t>
              </a:r>
              <a:endParaRPr lang="en-GB" dirty="0" smtClean="0">
                <a:solidFill>
                  <a:schemeClr val="bg1"/>
                </a:solidFill>
              </a:endParaRPr>
            </a:p>
          </p:txBody>
        </p:sp>
      </p:grpSp>
    </p:spTree>
    <p:extLst>
      <p:ext uri="{BB962C8B-B14F-4D97-AF65-F5344CB8AC3E}">
        <p14:creationId xmlns:p14="http://schemas.microsoft.com/office/powerpoint/2010/main" val="265288564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27</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8" name="Shape 190"/>
          <p:cNvSpPr txBox="1">
            <a:spLocks noGrp="1"/>
          </p:cNvSpPr>
          <p:nvPr>
            <p:ph type="title"/>
          </p:nvPr>
        </p:nvSpPr>
        <p:spPr>
          <a:xfrm>
            <a:off x="413174" y="-37595"/>
            <a:ext cx="8099666" cy="723581"/>
          </a:xfrm>
          <a:prstGeom prst="rect">
            <a:avLst/>
          </a:prstGeom>
          <a:noFill/>
          <a:ln>
            <a:noFill/>
          </a:ln>
        </p:spPr>
        <p:txBody>
          <a:bodyPr lIns="45700" tIns="45700" rIns="45700" bIns="45700" anchor="ctr" anchorCtr="0">
            <a:noAutofit/>
          </a:bodyPr>
          <a:lstStyle/>
          <a:p>
            <a:pPr lvl="0" algn="ctr">
              <a:buSzPct val="25000"/>
            </a:pPr>
            <a:r>
              <a:rPr lang="en-US" sz="3600" b="1" dirty="0" smtClean="0">
                <a:latin typeface="Calibri" panose="020F0502020204030204" pitchFamily="34" charset="0"/>
                <a:sym typeface="Arial"/>
              </a:rPr>
              <a:t>BPM Detectors and DAQ Unit</a:t>
            </a:r>
            <a:endParaRPr lang="en-US" sz="3600" b="1" u="none" strike="noStrike" cap="none" dirty="0">
              <a:solidFill>
                <a:schemeClr val="dk1"/>
              </a:solidFill>
              <a:latin typeface="Calibri" panose="020F0502020204030204" pitchFamily="34" charset="0"/>
              <a:sym typeface="Arial"/>
            </a:endParaRPr>
          </a:p>
        </p:txBody>
      </p:sp>
      <p:sp>
        <p:nvSpPr>
          <p:cNvPr id="11" name="Shape 193"/>
          <p:cNvSpPr txBox="1">
            <a:spLocks/>
          </p:cNvSpPr>
          <p:nvPr/>
        </p:nvSpPr>
        <p:spPr>
          <a:xfrm>
            <a:off x="8185375" y="6356350"/>
            <a:ext cx="501423" cy="365125"/>
          </a:xfrm>
          <a:prstGeom prst="rect">
            <a:avLst/>
          </a:prstGeom>
          <a:noFill/>
          <a:ln>
            <a:noFill/>
          </a:ln>
        </p:spPr>
        <p:txBody>
          <a:bodyPr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SzPct val="25000"/>
            </a:pPr>
            <a:fld id="{00000000-1234-1234-1234-123412341234}" type="slidenum">
              <a:rPr lang="en-US" sz="1200" smtClean="0">
                <a:solidFill>
                  <a:srgbClr val="8897BD"/>
                </a:solidFill>
                <a:latin typeface="Arial"/>
                <a:ea typeface="Arial"/>
                <a:cs typeface="Arial"/>
                <a:sym typeface="Arial"/>
              </a:rPr>
              <a:pPr algn="r">
                <a:buSzPct val="25000"/>
              </a:pPr>
              <a:t>27</a:t>
            </a:fld>
            <a:endParaRPr lang="en-US" sz="1200">
              <a:solidFill>
                <a:srgbClr val="8897BD"/>
              </a:solidFill>
              <a:latin typeface="Arial"/>
              <a:ea typeface="Arial"/>
              <a:cs typeface="Arial"/>
              <a:sym typeface="Arial"/>
            </a:endParaRPr>
          </a:p>
        </p:txBody>
      </p:sp>
      <p:pic>
        <p:nvPicPr>
          <p:cNvPr id="12" name="Shape 194"/>
          <p:cNvPicPr preferRelativeResize="0"/>
          <p:nvPr/>
        </p:nvPicPr>
        <p:blipFill rotWithShape="1">
          <a:blip r:embed="rId2">
            <a:alphaModFix/>
          </a:blip>
          <a:srcRect t="946" b="6284"/>
          <a:stretch/>
        </p:blipFill>
        <p:spPr>
          <a:xfrm>
            <a:off x="616432" y="1384680"/>
            <a:ext cx="3062041" cy="3246901"/>
          </a:xfrm>
          <a:prstGeom prst="rect">
            <a:avLst/>
          </a:prstGeom>
          <a:noFill/>
          <a:ln>
            <a:noFill/>
          </a:ln>
          <a:effectLst>
            <a:outerShdw blurRad="190500" algn="tl" rotWithShape="0">
              <a:srgbClr val="000000">
                <a:alpha val="69803"/>
              </a:srgbClr>
            </a:outerShdw>
          </a:effectLst>
        </p:spPr>
      </p:pic>
      <p:cxnSp>
        <p:nvCxnSpPr>
          <p:cNvPr id="13" name="Shape 195"/>
          <p:cNvCxnSpPr/>
          <p:nvPr/>
        </p:nvCxnSpPr>
        <p:spPr>
          <a:xfrm flipH="1">
            <a:off x="839744" y="2392936"/>
            <a:ext cx="1849904" cy="587898"/>
          </a:xfrm>
          <a:prstGeom prst="straightConnector1">
            <a:avLst/>
          </a:prstGeom>
          <a:noFill/>
          <a:ln w="19050" cap="flat" cmpd="sng">
            <a:solidFill>
              <a:srgbClr val="FF0000"/>
            </a:solidFill>
            <a:prstDash val="dash"/>
            <a:round/>
            <a:headEnd type="none" w="med" len="med"/>
            <a:tailEnd type="triangle" w="lg" len="lg"/>
          </a:ln>
        </p:spPr>
      </p:cxnSp>
      <p:sp>
        <p:nvSpPr>
          <p:cNvPr id="16" name="TextBox 15"/>
          <p:cNvSpPr txBox="1"/>
          <p:nvPr/>
        </p:nvSpPr>
        <p:spPr>
          <a:xfrm>
            <a:off x="578933" y="628624"/>
            <a:ext cx="2561059" cy="1744067"/>
          </a:xfrm>
          <a:prstGeom prst="rect">
            <a:avLst/>
          </a:prstGeom>
          <a:noFill/>
        </p:spPr>
        <p:txBody>
          <a:bodyPr wrap="square" lIns="0" tIns="0" rIns="0" bIns="0" numCol="1" rtlCol="0">
            <a:spAutoFit/>
          </a:bodyPr>
          <a:lstStyle/>
          <a:p>
            <a:pPr lvl="0">
              <a:buClr>
                <a:srgbClr val="0055A0"/>
              </a:buClr>
              <a:buSzPct val="100000"/>
            </a:pPr>
            <a:r>
              <a:rPr lang="en-US" sz="2000" b="1" u="sng" dirty="0" smtClean="0">
                <a:solidFill>
                  <a:srgbClr val="0055A0"/>
                </a:solidFill>
                <a:latin typeface="Calibri" panose="020F0502020204030204" pitchFamily="34" charset="0"/>
              </a:rPr>
              <a:t>Fixed BPM</a:t>
            </a:r>
          </a:p>
          <a:p>
            <a:pPr lvl="0">
              <a:buClr>
                <a:srgbClr val="0055A0"/>
              </a:buClr>
              <a:buSzPct val="100000"/>
            </a:pPr>
            <a:r>
              <a:rPr lang="en-US" dirty="0" smtClean="0">
                <a:solidFill>
                  <a:srgbClr val="0055A0"/>
                </a:solidFill>
                <a:latin typeface="Calibri" panose="020F0502020204030204" pitchFamily="34" charset="0"/>
              </a:rPr>
              <a:t>For the beam alignment</a:t>
            </a:r>
            <a:endParaRPr lang="en-US" dirty="0">
              <a:solidFill>
                <a:srgbClr val="0055A0"/>
              </a:solidFill>
              <a:latin typeface="Calibri" panose="020F0502020204030204" pitchFamily="34" charset="0"/>
              <a:sym typeface="Calibri"/>
            </a:endParaRPr>
          </a:p>
          <a:p>
            <a:pPr marL="403860">
              <a:buClr>
                <a:srgbClr val="0055A0"/>
              </a:buClr>
              <a:buSzPct val="100000"/>
            </a:pPr>
            <a:endParaRPr lang="en-US" sz="1800" dirty="0">
              <a:solidFill>
                <a:srgbClr val="0055A0"/>
              </a:solidFill>
              <a:latin typeface="Calibri" panose="020F0502020204030204" pitchFamily="34" charset="0"/>
              <a:sym typeface="Calibri"/>
            </a:endParaRPr>
          </a:p>
          <a:p>
            <a:pPr marL="403860">
              <a:buClr>
                <a:srgbClr val="0055A0"/>
              </a:buClr>
              <a:buSzPct val="100000"/>
            </a:pPr>
            <a:endParaRPr lang="en-US" sz="1800" dirty="0">
              <a:solidFill>
                <a:srgbClr val="0055A0"/>
              </a:solidFill>
              <a:latin typeface="Calibri" panose="020F0502020204030204" pitchFamily="34" charset="0"/>
              <a:sym typeface="Calibri"/>
            </a:endParaRPr>
          </a:p>
          <a:p>
            <a:pPr marL="403860">
              <a:buClr>
                <a:srgbClr val="0055A0"/>
              </a:buClr>
              <a:buSzPct val="100000"/>
            </a:pPr>
            <a:endParaRPr lang="en-US" sz="1600" dirty="0">
              <a:solidFill>
                <a:srgbClr val="0055A0"/>
              </a:solidFill>
              <a:latin typeface="Calibri" panose="020F0502020204030204" pitchFamily="34" charset="0"/>
            </a:endParaRPr>
          </a:p>
          <a:p>
            <a:pPr marL="905256" indent="-501396">
              <a:buClr>
                <a:srgbClr val="0055A0"/>
              </a:buClr>
              <a:buSzPct val="100000"/>
              <a:buFont typeface="Courier New" panose="02070309020205020404" pitchFamily="49" charset="0"/>
              <a:buChar char="o"/>
            </a:pPr>
            <a:endParaRPr lang="en-US" sz="1600" baseline="30000" dirty="0">
              <a:solidFill>
                <a:srgbClr val="0055A0"/>
              </a:solidFill>
              <a:latin typeface="Calibri" panose="020F0502020204030204" pitchFamily="34" charset="0"/>
              <a:ea typeface="Calibri"/>
              <a:cs typeface="Calibri"/>
              <a:sym typeface="Calibri"/>
            </a:endParaRPr>
          </a:p>
          <a:p>
            <a:pPr marL="403860">
              <a:buClr>
                <a:srgbClr val="0055A0"/>
              </a:buClr>
              <a:buSzPct val="100000"/>
            </a:pPr>
            <a:endParaRPr lang="en-US" sz="1600" baseline="30000" dirty="0">
              <a:solidFill>
                <a:srgbClr val="0055A0"/>
              </a:solidFill>
              <a:latin typeface="Calibri" panose="020F0502020204030204" pitchFamily="34" charset="0"/>
              <a:ea typeface="Calibri"/>
              <a:sym typeface="Calibri"/>
            </a:endParaRPr>
          </a:p>
        </p:txBody>
      </p:sp>
      <p:sp>
        <p:nvSpPr>
          <p:cNvPr id="17" name="Shape 196"/>
          <p:cNvSpPr/>
          <p:nvPr/>
        </p:nvSpPr>
        <p:spPr>
          <a:xfrm>
            <a:off x="688212" y="2710587"/>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sz="1800" b="1" dirty="0">
                <a:solidFill>
                  <a:srgbClr val="FF0000"/>
                </a:solidFill>
                <a:latin typeface="Calibri"/>
                <a:ea typeface="Calibri"/>
                <a:cs typeface="Calibri"/>
                <a:sym typeface="Calibri"/>
              </a:rPr>
              <a:t>p</a:t>
            </a:r>
            <a:r>
              <a:rPr lang="en-US" sz="1800" b="1" baseline="30000" dirty="0">
                <a:solidFill>
                  <a:srgbClr val="FF0000"/>
                </a:solidFill>
                <a:latin typeface="Calibri"/>
                <a:ea typeface="Calibri"/>
                <a:cs typeface="Calibri"/>
                <a:sym typeface="Calibri"/>
              </a:rPr>
              <a:t>+</a:t>
            </a:r>
          </a:p>
        </p:txBody>
      </p:sp>
      <p:sp>
        <p:nvSpPr>
          <p:cNvPr id="26" name="TextBox 25"/>
          <p:cNvSpPr txBox="1"/>
          <p:nvPr/>
        </p:nvSpPr>
        <p:spPr>
          <a:xfrm>
            <a:off x="1700485" y="1967202"/>
            <a:ext cx="1386240" cy="215444"/>
          </a:xfrm>
          <a:prstGeom prst="rect">
            <a:avLst/>
          </a:prstGeom>
          <a:noFill/>
        </p:spPr>
        <p:txBody>
          <a:bodyPr wrap="square" lIns="0" tIns="0" rIns="0" bIns="0" rtlCol="0">
            <a:spAutoFit/>
          </a:bodyPr>
          <a:lstStyle/>
          <a:p>
            <a:r>
              <a:rPr lang="en-GB" i="1" dirty="0">
                <a:solidFill>
                  <a:schemeClr val="tx1"/>
                </a:solidFill>
                <a:latin typeface="Calibri" panose="020F0502020204030204" pitchFamily="34" charset="0"/>
              </a:rPr>
              <a:t>Fixed-BPM2</a:t>
            </a:r>
          </a:p>
        </p:txBody>
      </p:sp>
      <p:grpSp>
        <p:nvGrpSpPr>
          <p:cNvPr id="3" name="Group 2"/>
          <p:cNvGrpSpPr/>
          <p:nvPr/>
        </p:nvGrpSpPr>
        <p:grpSpPr>
          <a:xfrm>
            <a:off x="2783808" y="3713689"/>
            <a:ext cx="3533768" cy="2248873"/>
            <a:chOff x="2764791" y="3730014"/>
            <a:chExt cx="3533768" cy="2248873"/>
          </a:xfrm>
        </p:grpSpPr>
        <p:grpSp>
          <p:nvGrpSpPr>
            <p:cNvPr id="19" name="Group 18"/>
            <p:cNvGrpSpPr/>
            <p:nvPr/>
          </p:nvGrpSpPr>
          <p:grpSpPr>
            <a:xfrm>
              <a:off x="2764791" y="4105862"/>
              <a:ext cx="3533768" cy="1873025"/>
              <a:chOff x="4793098" y="3743491"/>
              <a:chExt cx="3386815" cy="1944793"/>
            </a:xfrm>
          </p:grpSpPr>
          <p:pic>
            <p:nvPicPr>
              <p:cNvPr id="21" name="Shape 199"/>
              <p:cNvPicPr preferRelativeResize="0"/>
              <p:nvPr/>
            </p:nvPicPr>
            <p:blipFill rotWithShape="1">
              <a:blip r:embed="rId3">
                <a:alphaModFix/>
              </a:blip>
              <a:srcRect t="16337" r="2013" b="34702"/>
              <a:stretch/>
            </p:blipFill>
            <p:spPr>
              <a:xfrm>
                <a:off x="4793098" y="3743491"/>
                <a:ext cx="3329782" cy="1526323"/>
              </a:xfrm>
              <a:prstGeom prst="rect">
                <a:avLst/>
              </a:prstGeom>
              <a:noFill/>
              <a:ln>
                <a:noFill/>
              </a:ln>
              <a:effectLst>
                <a:outerShdw blurRad="190500" algn="tl" rotWithShape="0">
                  <a:srgbClr val="000000">
                    <a:alpha val="69803"/>
                  </a:srgbClr>
                </a:outerShdw>
              </a:effectLst>
            </p:spPr>
          </p:pic>
          <p:sp>
            <p:nvSpPr>
              <p:cNvPr id="23" name="TextBox 22"/>
              <p:cNvSpPr txBox="1"/>
              <p:nvPr/>
            </p:nvSpPr>
            <p:spPr>
              <a:xfrm>
                <a:off x="4793098" y="5253671"/>
                <a:ext cx="3386815" cy="434613"/>
              </a:xfrm>
              <a:prstGeom prst="rect">
                <a:avLst/>
              </a:prstGeom>
              <a:noFill/>
            </p:spPr>
            <p:txBody>
              <a:bodyPr wrap="square" lIns="0" tIns="0" rIns="0" bIns="0" rtlCol="0">
                <a:spAutoFit/>
              </a:bodyPr>
              <a:lstStyle/>
              <a:p>
                <a:r>
                  <a:rPr lang="en-GB" sz="1600" i="1" dirty="0">
                    <a:solidFill>
                      <a:schemeClr val="tx1"/>
                    </a:solidFill>
                    <a:latin typeface="Calibri" panose="020F0502020204030204" pitchFamily="34" charset="0"/>
                  </a:rPr>
                  <a:t>BPM DAQ unit 25-35m away from fixed-BPM device.</a:t>
                </a:r>
              </a:p>
            </p:txBody>
          </p:sp>
        </p:grpSp>
        <p:sp>
          <p:nvSpPr>
            <p:cNvPr id="53" name="Bent Arrow 52"/>
            <p:cNvSpPr/>
            <p:nvPr/>
          </p:nvSpPr>
          <p:spPr>
            <a:xfrm rot="5400000">
              <a:off x="2993670" y="3533349"/>
              <a:ext cx="985066" cy="1409593"/>
            </a:xfrm>
            <a:prstGeom prst="bentArrow">
              <a:avLst>
                <a:gd name="adj1" fmla="val 32951"/>
                <a:gd name="adj2" fmla="val 25000"/>
                <a:gd name="adj3" fmla="val 25000"/>
                <a:gd name="adj4" fmla="val 4375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55" name="Bent Arrow 54"/>
            <p:cNvSpPr/>
            <p:nvPr/>
          </p:nvSpPr>
          <p:spPr>
            <a:xfrm rot="16200000" flipH="1">
              <a:off x="4160897" y="3735828"/>
              <a:ext cx="1016262" cy="1004634"/>
            </a:xfrm>
            <a:prstGeom prst="bentArrow">
              <a:avLst>
                <a:gd name="adj1" fmla="val 31637"/>
                <a:gd name="adj2" fmla="val 25000"/>
                <a:gd name="adj3" fmla="val 25000"/>
                <a:gd name="adj4" fmla="val 4469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grpSp>
      <p:grpSp>
        <p:nvGrpSpPr>
          <p:cNvPr id="51" name="Group 50"/>
          <p:cNvGrpSpPr/>
          <p:nvPr/>
        </p:nvGrpSpPr>
        <p:grpSpPr>
          <a:xfrm>
            <a:off x="495650" y="2277469"/>
            <a:ext cx="2473685" cy="2738915"/>
            <a:chOff x="495650" y="2277469"/>
            <a:chExt cx="2473685" cy="2738915"/>
          </a:xfrm>
        </p:grpSpPr>
        <p:grpSp>
          <p:nvGrpSpPr>
            <p:cNvPr id="27" name="Group 26"/>
            <p:cNvGrpSpPr/>
            <p:nvPr/>
          </p:nvGrpSpPr>
          <p:grpSpPr>
            <a:xfrm>
              <a:off x="495650" y="2277469"/>
              <a:ext cx="2473685" cy="2738915"/>
              <a:chOff x="309957" y="3793938"/>
              <a:chExt cx="2473685" cy="2738915"/>
            </a:xfrm>
          </p:grpSpPr>
          <p:sp>
            <p:nvSpPr>
              <p:cNvPr id="29" name="TextBox 28"/>
              <p:cNvSpPr txBox="1"/>
              <p:nvPr/>
            </p:nvSpPr>
            <p:spPr>
              <a:xfrm>
                <a:off x="309957" y="5936219"/>
                <a:ext cx="1220737" cy="553998"/>
              </a:xfrm>
              <a:prstGeom prst="rect">
                <a:avLst/>
              </a:prstGeom>
              <a:solidFill>
                <a:schemeClr val="bg1"/>
              </a:solidFill>
            </p:spPr>
            <p:txBody>
              <a:bodyPr wrap="square" lIns="0" tIns="0" rIns="0" bIns="0" rtlCol="0">
                <a:spAutoFit/>
              </a:bodyPr>
              <a:lstStyle/>
              <a:p>
                <a:r>
                  <a:rPr lang="en-GB" i="1" dirty="0">
                    <a:solidFill>
                      <a:schemeClr val="tx1"/>
                    </a:solidFill>
                    <a:latin typeface="Calibri" panose="020F0502020204030204" pitchFamily="34" charset="0"/>
                  </a:rPr>
                  <a:t>Transversal beam profile</a:t>
                </a:r>
              </a:p>
            </p:txBody>
          </p:sp>
          <p:grpSp>
            <p:nvGrpSpPr>
              <p:cNvPr id="28" name="Group 27"/>
              <p:cNvGrpSpPr/>
              <p:nvPr/>
            </p:nvGrpSpPr>
            <p:grpSpPr>
              <a:xfrm>
                <a:off x="371893" y="3793938"/>
                <a:ext cx="2411749" cy="2738915"/>
                <a:chOff x="477604" y="2927832"/>
                <a:chExt cx="2411749" cy="2730333"/>
              </a:xfrm>
            </p:grpSpPr>
            <p:cxnSp>
              <p:nvCxnSpPr>
                <p:cNvPr id="32" name="Straight Connector 31"/>
                <p:cNvCxnSpPr>
                  <a:endCxn id="36" idx="2"/>
                </p:cNvCxnSpPr>
                <p:nvPr/>
              </p:nvCxnSpPr>
              <p:spPr>
                <a:xfrm flipH="1">
                  <a:off x="1604992" y="3161087"/>
                  <a:ext cx="653877" cy="91380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a:off x="477604" y="3782727"/>
                  <a:ext cx="2254777" cy="1875438"/>
                  <a:chOff x="497045" y="3087292"/>
                  <a:chExt cx="2254777" cy="1875438"/>
                </a:xfrm>
              </p:grpSpPr>
              <p:grpSp>
                <p:nvGrpSpPr>
                  <p:cNvPr id="33" name="Group 32"/>
                  <p:cNvGrpSpPr/>
                  <p:nvPr/>
                </p:nvGrpSpPr>
                <p:grpSpPr>
                  <a:xfrm>
                    <a:off x="497045" y="3087292"/>
                    <a:ext cx="2254777" cy="1875438"/>
                    <a:chOff x="497045" y="3087292"/>
                    <a:chExt cx="2254777" cy="1875438"/>
                  </a:xfrm>
                </p:grpSpPr>
                <p:pic>
                  <p:nvPicPr>
                    <p:cNvPr id="36" name="Shape 201" descr="fixed_bpm.png"/>
                    <p:cNvPicPr preferRelativeResize="0"/>
                    <p:nvPr/>
                  </p:nvPicPr>
                  <p:blipFill>
                    <a:blip r:embed="rId4">
                      <a:alphaModFix/>
                    </a:blip>
                    <a:stretch>
                      <a:fillRect/>
                    </a:stretch>
                  </p:blipFill>
                  <p:spPr>
                    <a:xfrm rot="10800000">
                      <a:off x="497045" y="3379454"/>
                      <a:ext cx="2254777" cy="993278"/>
                    </a:xfrm>
                    <a:prstGeom prst="rect">
                      <a:avLst/>
                    </a:prstGeom>
                    <a:noFill/>
                    <a:ln>
                      <a:noFill/>
                    </a:ln>
                  </p:spPr>
                </p:pic>
                <p:sp>
                  <p:nvSpPr>
                    <p:cNvPr id="37" name="TextBox 36"/>
                    <p:cNvSpPr txBox="1"/>
                    <p:nvPr/>
                  </p:nvSpPr>
                  <p:spPr>
                    <a:xfrm>
                      <a:off x="584372" y="3087292"/>
                      <a:ext cx="2080122" cy="276131"/>
                    </a:xfrm>
                    <a:prstGeom prst="rect">
                      <a:avLst/>
                    </a:prstGeom>
                    <a:solidFill>
                      <a:schemeClr val="bg1"/>
                    </a:solidFill>
                  </p:spPr>
                  <p:txBody>
                    <a:bodyPr wrap="square" lIns="0" tIns="0" rIns="0" bIns="0" rtlCol="0">
                      <a:spAutoFit/>
                    </a:bodyPr>
                    <a:lstStyle/>
                    <a:p>
                      <a:r>
                        <a:rPr lang="en-GB" i="1" dirty="0">
                          <a:solidFill>
                            <a:schemeClr val="tx1"/>
                          </a:solidFill>
                          <a:latin typeface="Calibri" panose="020F0502020204030204" pitchFamily="34" charset="0"/>
                        </a:rPr>
                        <a:t>Fixed-BPM detector</a:t>
                      </a:r>
                    </a:p>
                  </p:txBody>
                </p:sp>
                <p:pic>
                  <p:nvPicPr>
                    <p:cNvPr id="38" name="Picture 37"/>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607598" y="4375742"/>
                      <a:ext cx="1144224" cy="586988"/>
                    </a:xfrm>
                    <a:prstGeom prst="rect">
                      <a:avLst/>
                    </a:prstGeom>
                  </p:spPr>
                </p:pic>
                <p:sp>
                  <p:nvSpPr>
                    <p:cNvPr id="40" name="Shape 196"/>
                    <p:cNvSpPr/>
                    <p:nvPr/>
                  </p:nvSpPr>
                  <p:spPr>
                    <a:xfrm>
                      <a:off x="848468" y="3360508"/>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b="1" dirty="0">
                          <a:solidFill>
                            <a:srgbClr val="00B050"/>
                          </a:solidFill>
                          <a:latin typeface="Calibri"/>
                          <a:ea typeface="Calibri"/>
                          <a:cs typeface="Calibri"/>
                          <a:sym typeface="Calibri"/>
                        </a:rPr>
                        <a:t>e</a:t>
                      </a:r>
                      <a:r>
                        <a:rPr lang="en-US" b="1" baseline="30000" dirty="0">
                          <a:solidFill>
                            <a:srgbClr val="00B050"/>
                          </a:solidFill>
                          <a:latin typeface="Calibri"/>
                          <a:ea typeface="Calibri"/>
                          <a:cs typeface="Calibri"/>
                          <a:sym typeface="Calibri"/>
                        </a:rPr>
                        <a:t>-</a:t>
                      </a:r>
                    </a:p>
                  </p:txBody>
                </p:sp>
                <p:cxnSp>
                  <p:nvCxnSpPr>
                    <p:cNvPr id="41" name="Shape 195"/>
                    <p:cNvCxnSpPr/>
                    <p:nvPr/>
                  </p:nvCxnSpPr>
                  <p:spPr>
                    <a:xfrm>
                      <a:off x="1020723" y="3800075"/>
                      <a:ext cx="283455" cy="175410"/>
                    </a:xfrm>
                    <a:prstGeom prst="straightConnector1">
                      <a:avLst/>
                    </a:prstGeom>
                    <a:noFill/>
                    <a:ln w="19050" cap="flat" cmpd="sng">
                      <a:solidFill>
                        <a:srgbClr val="00B050"/>
                      </a:solidFill>
                      <a:prstDash val="dash"/>
                      <a:round/>
                      <a:headEnd type="none" w="med" len="med"/>
                      <a:tailEnd type="triangle" w="lg" len="lg"/>
                    </a:ln>
                  </p:spPr>
                </p:cxnSp>
                <p:sp>
                  <p:nvSpPr>
                    <p:cNvPr id="42" name="Shape 196"/>
                    <p:cNvSpPr/>
                    <p:nvPr/>
                  </p:nvSpPr>
                  <p:spPr>
                    <a:xfrm>
                      <a:off x="1193216" y="3708473"/>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b="1" dirty="0">
                          <a:solidFill>
                            <a:srgbClr val="00B050"/>
                          </a:solidFill>
                          <a:latin typeface="Calibri"/>
                          <a:ea typeface="Calibri"/>
                          <a:cs typeface="Calibri"/>
                          <a:sym typeface="Calibri"/>
                        </a:rPr>
                        <a:t>e</a:t>
                      </a:r>
                      <a:r>
                        <a:rPr lang="en-US" b="1" baseline="30000" dirty="0">
                          <a:solidFill>
                            <a:srgbClr val="00B050"/>
                          </a:solidFill>
                          <a:latin typeface="Calibri"/>
                          <a:ea typeface="Calibri"/>
                          <a:cs typeface="Calibri"/>
                          <a:sym typeface="Calibri"/>
                        </a:rPr>
                        <a:t>-</a:t>
                      </a:r>
                    </a:p>
                  </p:txBody>
                </p:sp>
                <p:cxnSp>
                  <p:nvCxnSpPr>
                    <p:cNvPr id="43" name="Shape 195"/>
                    <p:cNvCxnSpPr/>
                    <p:nvPr/>
                  </p:nvCxnSpPr>
                  <p:spPr>
                    <a:xfrm flipV="1">
                      <a:off x="1032141" y="3681114"/>
                      <a:ext cx="312540" cy="74790"/>
                    </a:xfrm>
                    <a:prstGeom prst="straightConnector1">
                      <a:avLst/>
                    </a:prstGeom>
                    <a:noFill/>
                    <a:ln w="19050" cap="flat" cmpd="sng">
                      <a:solidFill>
                        <a:srgbClr val="00B050"/>
                      </a:solidFill>
                      <a:prstDash val="dash"/>
                      <a:round/>
                      <a:headEnd type="none" w="med" len="med"/>
                      <a:tailEnd type="triangle" w="lg" len="lg"/>
                    </a:ln>
                  </p:spPr>
                </p:cxnSp>
                <p:sp>
                  <p:nvSpPr>
                    <p:cNvPr id="44" name="Shape 196"/>
                    <p:cNvSpPr/>
                    <p:nvPr/>
                  </p:nvSpPr>
                  <p:spPr>
                    <a:xfrm>
                      <a:off x="1177754" y="3429067"/>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b="1" dirty="0">
                          <a:solidFill>
                            <a:srgbClr val="00B050"/>
                          </a:solidFill>
                          <a:latin typeface="Calibri"/>
                          <a:ea typeface="Calibri"/>
                          <a:cs typeface="Calibri"/>
                          <a:sym typeface="Calibri"/>
                        </a:rPr>
                        <a:t>e</a:t>
                      </a:r>
                      <a:r>
                        <a:rPr lang="en-US" b="1" baseline="30000" dirty="0">
                          <a:solidFill>
                            <a:srgbClr val="00B050"/>
                          </a:solidFill>
                          <a:latin typeface="Calibri"/>
                          <a:ea typeface="Calibri"/>
                          <a:cs typeface="Calibri"/>
                          <a:sym typeface="Calibri"/>
                        </a:rPr>
                        <a:t>-</a:t>
                      </a:r>
                    </a:p>
                  </p:txBody>
                </p:sp>
                <p:sp>
                  <p:nvSpPr>
                    <p:cNvPr id="35" name="Shape 196"/>
                    <p:cNvSpPr/>
                    <p:nvPr/>
                  </p:nvSpPr>
                  <p:spPr>
                    <a:xfrm>
                      <a:off x="513110" y="3571220"/>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sz="1800" b="1" dirty="0">
                          <a:solidFill>
                            <a:srgbClr val="FF0000"/>
                          </a:solidFill>
                          <a:latin typeface="Calibri"/>
                          <a:ea typeface="Calibri"/>
                          <a:cs typeface="Calibri"/>
                          <a:sym typeface="Calibri"/>
                        </a:rPr>
                        <a:t>p</a:t>
                      </a:r>
                      <a:r>
                        <a:rPr lang="en-US" sz="1800" b="1" baseline="30000" dirty="0">
                          <a:solidFill>
                            <a:srgbClr val="FF0000"/>
                          </a:solidFill>
                          <a:latin typeface="Calibri"/>
                          <a:ea typeface="Calibri"/>
                          <a:cs typeface="Calibri"/>
                          <a:sym typeface="Calibri"/>
                        </a:rPr>
                        <a:t>+</a:t>
                      </a:r>
                    </a:p>
                  </p:txBody>
                </p:sp>
              </p:grpSp>
              <p:cxnSp>
                <p:nvCxnSpPr>
                  <p:cNvPr id="34" name="Shape 195"/>
                  <p:cNvCxnSpPr/>
                  <p:nvPr/>
                </p:nvCxnSpPr>
                <p:spPr>
                  <a:xfrm flipV="1">
                    <a:off x="982544" y="3549621"/>
                    <a:ext cx="134159" cy="237165"/>
                  </a:xfrm>
                  <a:prstGeom prst="straightConnector1">
                    <a:avLst/>
                  </a:prstGeom>
                  <a:noFill/>
                  <a:ln w="19050" cap="flat" cmpd="sng">
                    <a:solidFill>
                      <a:srgbClr val="00B050"/>
                    </a:solidFill>
                    <a:prstDash val="dash"/>
                    <a:round/>
                    <a:headEnd type="none" w="med" len="med"/>
                    <a:tailEnd type="triangle" w="lg" len="lg"/>
                  </a:ln>
                </p:spPr>
              </p:cxnSp>
            </p:grpSp>
            <p:sp>
              <p:nvSpPr>
                <p:cNvPr id="31" name="Shape 294"/>
                <p:cNvSpPr/>
                <p:nvPr/>
              </p:nvSpPr>
              <p:spPr>
                <a:xfrm>
                  <a:off x="1960350" y="2927832"/>
                  <a:ext cx="929003" cy="189316"/>
                </a:xfrm>
                <a:prstGeom prst="ellipse">
                  <a:avLst/>
                </a:prstGeom>
                <a:noFill/>
                <a:ln w="19050" cap="flat" cmpd="sng">
                  <a:solidFill>
                    <a:schemeClr val="tx1"/>
                  </a:solidFill>
                  <a:prstDash val="solid"/>
                  <a:round/>
                  <a:headEnd type="none" w="med" len="med"/>
                  <a:tailEnd type="none" w="med" len="med"/>
                </a:ln>
              </p:spPr>
              <p:txBody>
                <a:bodyPr lIns="91425" tIns="91425" rIns="91425" bIns="91425" anchor="ctr" anchorCtr="0">
                  <a:noAutofit/>
                </a:bodyPr>
                <a:lstStyle/>
                <a:p>
                  <a:pPr lvl="0">
                    <a:spcBef>
                      <a:spcPts val="0"/>
                    </a:spcBef>
                    <a:buNone/>
                  </a:pPr>
                  <a:endParaRPr/>
                </a:p>
              </p:txBody>
            </p:sp>
          </p:grpSp>
        </p:grpSp>
        <p:grpSp>
          <p:nvGrpSpPr>
            <p:cNvPr id="15" name="Group 14"/>
            <p:cNvGrpSpPr/>
            <p:nvPr/>
          </p:nvGrpSpPr>
          <p:grpSpPr>
            <a:xfrm>
              <a:off x="870048" y="3746844"/>
              <a:ext cx="219994" cy="197947"/>
              <a:chOff x="275656" y="4030894"/>
              <a:chExt cx="219994" cy="197947"/>
            </a:xfrm>
          </p:grpSpPr>
          <p:sp>
            <p:nvSpPr>
              <p:cNvPr id="9" name="Oval 8"/>
              <p:cNvSpPr/>
              <p:nvPr/>
            </p:nvSpPr>
            <p:spPr>
              <a:xfrm>
                <a:off x="275656" y="4030894"/>
                <a:ext cx="219994" cy="197947"/>
              </a:xfrm>
              <a:prstGeom prst="ellipse">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351512" y="4106107"/>
                <a:ext cx="61415" cy="47767"/>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49" name="Group 48"/>
          <p:cNvGrpSpPr/>
          <p:nvPr/>
        </p:nvGrpSpPr>
        <p:grpSpPr>
          <a:xfrm>
            <a:off x="6251743" y="4747331"/>
            <a:ext cx="1707066" cy="1365264"/>
            <a:chOff x="6251743" y="4747331"/>
            <a:chExt cx="1707066" cy="1365264"/>
          </a:xfrm>
        </p:grpSpPr>
        <p:sp>
          <p:nvSpPr>
            <p:cNvPr id="10" name="Right Arrow 9"/>
            <p:cNvSpPr/>
            <p:nvPr/>
          </p:nvSpPr>
          <p:spPr>
            <a:xfrm>
              <a:off x="6251743" y="4860630"/>
              <a:ext cx="595644" cy="542994"/>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5" name="Picture 24"/>
            <p:cNvPicPr>
              <a:picLocks noChangeAspect="1"/>
            </p:cNvPicPr>
            <p:nvPr/>
          </p:nvPicPr>
          <p:blipFill>
            <a:blip r:embed="rId6"/>
            <a:stretch>
              <a:fillRect/>
            </a:stretch>
          </p:blipFill>
          <p:spPr>
            <a:xfrm>
              <a:off x="6847387" y="4747331"/>
              <a:ext cx="1111422" cy="1365264"/>
            </a:xfrm>
            <a:prstGeom prst="rect">
              <a:avLst/>
            </a:prstGeom>
          </p:spPr>
        </p:pic>
      </p:grpSp>
      <p:grpSp>
        <p:nvGrpSpPr>
          <p:cNvPr id="54" name="Group 53"/>
          <p:cNvGrpSpPr/>
          <p:nvPr/>
        </p:nvGrpSpPr>
        <p:grpSpPr>
          <a:xfrm>
            <a:off x="4251076" y="567958"/>
            <a:ext cx="4868277" cy="3859593"/>
            <a:chOff x="4105126" y="609666"/>
            <a:chExt cx="4868277" cy="3859593"/>
          </a:xfrm>
        </p:grpSpPr>
        <p:grpSp>
          <p:nvGrpSpPr>
            <p:cNvPr id="4" name="Group 3"/>
            <p:cNvGrpSpPr/>
            <p:nvPr/>
          </p:nvGrpSpPr>
          <p:grpSpPr>
            <a:xfrm>
              <a:off x="4105126" y="609666"/>
              <a:ext cx="4519893" cy="3859593"/>
              <a:chOff x="4030147" y="668272"/>
              <a:chExt cx="4519893" cy="3859593"/>
            </a:xfrm>
          </p:grpSpPr>
          <p:grpSp>
            <p:nvGrpSpPr>
              <p:cNvPr id="2" name="Group 1"/>
              <p:cNvGrpSpPr/>
              <p:nvPr/>
            </p:nvGrpSpPr>
            <p:grpSpPr>
              <a:xfrm>
                <a:off x="4030147" y="668272"/>
                <a:ext cx="4519893" cy="3859593"/>
                <a:chOff x="4030147" y="668272"/>
                <a:chExt cx="4519893" cy="3859593"/>
              </a:xfrm>
            </p:grpSpPr>
            <p:pic>
              <p:nvPicPr>
                <p:cNvPr id="48" name="Picture 47"/>
                <p:cNvPicPr>
                  <a:picLocks noChangeAspect="1"/>
                </p:cNvPicPr>
                <p:nvPr/>
              </p:nvPicPr>
              <p:blipFill rotWithShape="1">
                <a:blip r:embed="rId7" cstate="email">
                  <a:extLst>
                    <a:ext uri="{28A0092B-C50C-407E-A947-70E740481C1C}">
                      <a14:useLocalDpi xmlns:a14="http://schemas.microsoft.com/office/drawing/2010/main" val="0"/>
                    </a:ext>
                  </a:extLst>
                </a:blip>
                <a:srcRect t="20754" r="8944" b="20264"/>
                <a:stretch/>
              </p:blipFill>
              <p:spPr>
                <a:xfrm>
                  <a:off x="4971839" y="1442084"/>
                  <a:ext cx="2679674" cy="3085781"/>
                </a:xfrm>
                <a:prstGeom prst="rect">
                  <a:avLst/>
                </a:prstGeom>
                <a:ln>
                  <a:noFill/>
                </a:ln>
                <a:effectLst>
                  <a:outerShdw blurRad="292100" dist="139700" dir="2700000" algn="tl" rotWithShape="0">
                    <a:srgbClr val="333333">
                      <a:alpha val="65000"/>
                    </a:srgbClr>
                  </a:outerShdw>
                </a:effectLst>
              </p:spPr>
            </p:pic>
            <p:sp>
              <p:nvSpPr>
                <p:cNvPr id="45" name="TextBox 44"/>
                <p:cNvSpPr txBox="1"/>
                <p:nvPr/>
              </p:nvSpPr>
              <p:spPr>
                <a:xfrm>
                  <a:off x="4030147" y="668272"/>
                  <a:ext cx="4519893" cy="1990288"/>
                </a:xfrm>
                <a:prstGeom prst="rect">
                  <a:avLst/>
                </a:prstGeom>
                <a:noFill/>
              </p:spPr>
              <p:txBody>
                <a:bodyPr wrap="square" lIns="0" tIns="0" rIns="0" bIns="0" numCol="1" rtlCol="0">
                  <a:spAutoFit/>
                </a:bodyPr>
                <a:lstStyle/>
                <a:p>
                  <a:pPr lvl="0">
                    <a:buClr>
                      <a:srgbClr val="0055A0"/>
                    </a:buClr>
                    <a:buSzPct val="100000"/>
                  </a:pPr>
                  <a:r>
                    <a:rPr lang="en-US" sz="2000" b="1" u="sng" dirty="0" smtClean="0">
                      <a:solidFill>
                        <a:srgbClr val="0055A0"/>
                      </a:solidFill>
                      <a:latin typeface="Calibri" panose="020F0502020204030204" pitchFamily="34" charset="0"/>
                    </a:rPr>
                    <a:t>Mini and single-pad BPMs</a:t>
                  </a:r>
                </a:p>
                <a:p>
                  <a:pPr lvl="0">
                    <a:buClr>
                      <a:srgbClr val="0055A0"/>
                    </a:buClr>
                    <a:buSzPct val="100000"/>
                  </a:pPr>
                  <a:r>
                    <a:rPr lang="en-GB" dirty="0">
                      <a:solidFill>
                        <a:srgbClr val="0055A0"/>
                      </a:solidFill>
                      <a:latin typeface="Calibri" panose="020F0502020204030204" pitchFamily="34" charset="0"/>
                    </a:rPr>
                    <a:t>IRRAD tables alignment purpose and “in-beam” detection</a:t>
                  </a:r>
                </a:p>
                <a:p>
                  <a:pPr marL="403860">
                    <a:buClr>
                      <a:srgbClr val="0055A0"/>
                    </a:buClr>
                    <a:buSzPct val="100000"/>
                  </a:pPr>
                  <a:endParaRPr lang="en-US" sz="1800" dirty="0">
                    <a:solidFill>
                      <a:srgbClr val="0055A0"/>
                    </a:solidFill>
                    <a:latin typeface="Calibri" panose="020F0502020204030204" pitchFamily="34" charset="0"/>
                    <a:sym typeface="Calibri"/>
                  </a:endParaRPr>
                </a:p>
                <a:p>
                  <a:pPr marL="403860">
                    <a:buClr>
                      <a:srgbClr val="0055A0"/>
                    </a:buClr>
                    <a:buSzPct val="100000"/>
                  </a:pPr>
                  <a:endParaRPr lang="en-US" sz="1800" dirty="0">
                    <a:solidFill>
                      <a:srgbClr val="0055A0"/>
                    </a:solidFill>
                    <a:latin typeface="Calibri" panose="020F0502020204030204" pitchFamily="34" charset="0"/>
                    <a:sym typeface="Calibri"/>
                  </a:endParaRPr>
                </a:p>
                <a:p>
                  <a:pPr marL="403860">
                    <a:buClr>
                      <a:srgbClr val="0055A0"/>
                    </a:buClr>
                    <a:buSzPct val="100000"/>
                  </a:pPr>
                  <a:endParaRPr lang="en-US" sz="1600" dirty="0">
                    <a:solidFill>
                      <a:srgbClr val="0055A0"/>
                    </a:solidFill>
                    <a:latin typeface="Calibri" panose="020F0502020204030204" pitchFamily="34" charset="0"/>
                  </a:endParaRPr>
                </a:p>
                <a:p>
                  <a:pPr marL="905256" indent="-501396">
                    <a:buClr>
                      <a:srgbClr val="0055A0"/>
                    </a:buClr>
                    <a:buSzPct val="100000"/>
                    <a:buFont typeface="Courier New" panose="02070309020205020404" pitchFamily="49" charset="0"/>
                    <a:buChar char="o"/>
                  </a:pPr>
                  <a:endParaRPr lang="en-US" sz="1600" baseline="30000" dirty="0">
                    <a:solidFill>
                      <a:srgbClr val="0055A0"/>
                    </a:solidFill>
                    <a:latin typeface="Calibri" panose="020F0502020204030204" pitchFamily="34" charset="0"/>
                    <a:ea typeface="Calibri"/>
                    <a:cs typeface="Calibri"/>
                    <a:sym typeface="Calibri"/>
                  </a:endParaRPr>
                </a:p>
                <a:p>
                  <a:pPr marL="403860">
                    <a:buClr>
                      <a:srgbClr val="0055A0"/>
                    </a:buClr>
                    <a:buSzPct val="100000"/>
                  </a:pPr>
                  <a:endParaRPr lang="en-US" sz="1600" baseline="30000" dirty="0">
                    <a:solidFill>
                      <a:srgbClr val="0055A0"/>
                    </a:solidFill>
                    <a:latin typeface="Calibri" panose="020F0502020204030204" pitchFamily="34" charset="0"/>
                    <a:ea typeface="Calibri"/>
                    <a:sym typeface="Calibri"/>
                  </a:endParaRPr>
                </a:p>
              </p:txBody>
            </p:sp>
            <p:cxnSp>
              <p:nvCxnSpPr>
                <p:cNvPr id="50" name="Shape 195"/>
                <p:cNvCxnSpPr/>
                <p:nvPr/>
              </p:nvCxnSpPr>
              <p:spPr>
                <a:xfrm flipV="1">
                  <a:off x="5106413" y="2257711"/>
                  <a:ext cx="955307" cy="432795"/>
                </a:xfrm>
                <a:prstGeom prst="straightConnector1">
                  <a:avLst/>
                </a:prstGeom>
                <a:noFill/>
                <a:ln w="19050" cap="flat" cmpd="sng">
                  <a:solidFill>
                    <a:srgbClr val="FF0000"/>
                  </a:solidFill>
                  <a:prstDash val="dash"/>
                  <a:round/>
                  <a:headEnd type="none" w="med" len="med"/>
                  <a:tailEnd type="triangle" w="lg" len="lg"/>
                </a:ln>
              </p:spPr>
            </p:cxnSp>
          </p:grpSp>
          <p:sp>
            <p:nvSpPr>
              <p:cNvPr id="52" name="Shape 196"/>
              <p:cNvSpPr/>
              <p:nvPr/>
            </p:nvSpPr>
            <p:spPr>
              <a:xfrm>
                <a:off x="4971839" y="2350068"/>
                <a:ext cx="474778" cy="298352"/>
              </a:xfrm>
              <a:prstGeom prst="rect">
                <a:avLst/>
              </a:prstGeom>
              <a:noFill/>
              <a:ln>
                <a:noFill/>
              </a:ln>
            </p:spPr>
            <p:txBody>
              <a:bodyPr lIns="91425" tIns="45700" rIns="91425" bIns="45700" anchor="ctr" anchorCtr="0">
                <a:noAutofit/>
              </a:bodyPr>
              <a:lstStyle/>
              <a:p>
                <a:pPr marL="0" marR="0" lvl="0" indent="0" algn="l" rtl="0">
                  <a:lnSpc>
                    <a:spcPct val="100000"/>
                  </a:lnSpc>
                  <a:spcBef>
                    <a:spcPts val="0"/>
                  </a:spcBef>
                  <a:spcAft>
                    <a:spcPts val="0"/>
                  </a:spcAft>
                  <a:buClr>
                    <a:srgbClr val="FF0000"/>
                  </a:buClr>
                  <a:buSzPct val="25000"/>
                  <a:buFont typeface="Calibri"/>
                  <a:buNone/>
                </a:pPr>
                <a:r>
                  <a:rPr lang="en-US" sz="1800" b="1" dirty="0">
                    <a:solidFill>
                      <a:srgbClr val="FF0000"/>
                    </a:solidFill>
                    <a:latin typeface="Calibri"/>
                    <a:ea typeface="Calibri"/>
                    <a:cs typeface="Calibri"/>
                    <a:sym typeface="Calibri"/>
                  </a:rPr>
                  <a:t>p</a:t>
                </a:r>
                <a:r>
                  <a:rPr lang="en-US" sz="1800" b="1" baseline="30000" dirty="0">
                    <a:solidFill>
                      <a:srgbClr val="FF0000"/>
                    </a:solidFill>
                    <a:latin typeface="Calibri"/>
                    <a:ea typeface="Calibri"/>
                    <a:cs typeface="Calibri"/>
                    <a:sym typeface="Calibri"/>
                  </a:rPr>
                  <a:t>+</a:t>
                </a:r>
              </a:p>
            </p:txBody>
          </p:sp>
        </p:grpSp>
        <p:sp>
          <p:nvSpPr>
            <p:cNvPr id="57" name="Rounded Rectangle 56"/>
            <p:cNvSpPr/>
            <p:nvPr/>
          </p:nvSpPr>
          <p:spPr>
            <a:xfrm>
              <a:off x="7724732" y="1727100"/>
              <a:ext cx="1248671" cy="1343646"/>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182563" algn="l"/>
                </a:tabLst>
              </a:pPr>
              <a:r>
                <a:rPr lang="en-GB" sz="1400" b="1" dirty="0" smtClean="0">
                  <a:solidFill>
                    <a:schemeClr val="tx1"/>
                  </a:solidFill>
                  <a:latin typeface="Calibri" panose="020F0502020204030204" pitchFamily="34" charset="0"/>
                </a:rPr>
                <a:t>D15.7: Radiation Hard Facility Instrumentation ready &amp; installed</a:t>
              </a:r>
              <a:endParaRPr lang="en-GB" sz="1400" b="1" dirty="0">
                <a:solidFill>
                  <a:schemeClr val="tx1"/>
                </a:solidFill>
                <a:latin typeface="Calibri" panose="020F0502020204030204" pitchFamily="34" charset="0"/>
              </a:endParaRPr>
            </a:p>
          </p:txBody>
        </p:sp>
        <p:sp>
          <p:nvSpPr>
            <p:cNvPr id="58" name="TextBox 57"/>
            <p:cNvSpPr txBox="1"/>
            <p:nvPr/>
          </p:nvSpPr>
          <p:spPr>
            <a:xfrm>
              <a:off x="7951357" y="3065071"/>
              <a:ext cx="572594" cy="338554"/>
            </a:xfrm>
            <a:prstGeom prst="rect">
              <a:avLst/>
            </a:prstGeom>
            <a:noFill/>
          </p:spPr>
          <p:txBody>
            <a:bodyPr wrap="none" rtlCol="0">
              <a:spAutoFit/>
            </a:bodyPr>
            <a:lstStyle/>
            <a:p>
              <a:r>
                <a:rPr lang="en-GB" sz="1600" b="1" dirty="0" smtClean="0">
                  <a:latin typeface="Calibri" panose="020F0502020204030204" pitchFamily="34" charset="0"/>
                </a:rPr>
                <a:t>M44</a:t>
              </a:r>
              <a:endParaRPr lang="en-GB" sz="1600" b="1" dirty="0">
                <a:latin typeface="Calibri" panose="020F0502020204030204" pitchFamily="34" charset="0"/>
              </a:endParaRPr>
            </a:p>
          </p:txBody>
        </p:sp>
      </p:grpSp>
    </p:spTree>
    <p:extLst>
      <p:ext uri="{BB962C8B-B14F-4D97-AF65-F5344CB8AC3E}">
        <p14:creationId xmlns:p14="http://schemas.microsoft.com/office/powerpoint/2010/main" val="13938966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 calcmode="lin" valueType="num">
                                      <p:cBhvr additive="base">
                                        <p:cTn id="7" dur="500" fill="hold"/>
                                        <p:tgtEl>
                                          <p:spTgt spid="51"/>
                                        </p:tgtEl>
                                        <p:attrNameLst>
                                          <p:attrName>ppt_x</p:attrName>
                                        </p:attrNameLst>
                                      </p:cBhvr>
                                      <p:tavLst>
                                        <p:tav tm="0">
                                          <p:val>
                                            <p:strVal val="#ppt_x"/>
                                          </p:val>
                                        </p:tav>
                                        <p:tav tm="100000">
                                          <p:val>
                                            <p:strVal val="#ppt_x"/>
                                          </p:val>
                                        </p:tav>
                                      </p:tavLst>
                                    </p:anim>
                                    <p:anim calcmode="lin" valueType="num">
                                      <p:cBhvr additive="base">
                                        <p:cTn id="8"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4"/>
                                        </p:tgtEl>
                                        <p:attrNameLst>
                                          <p:attrName>style.visibility</p:attrName>
                                        </p:attrNameLst>
                                      </p:cBhvr>
                                      <p:to>
                                        <p:strVal val="visible"/>
                                      </p:to>
                                    </p:set>
                                    <p:anim calcmode="lin" valueType="num">
                                      <p:cBhvr additive="base">
                                        <p:cTn id="13" dur="500" fill="hold"/>
                                        <p:tgtEl>
                                          <p:spTgt spid="54"/>
                                        </p:tgtEl>
                                        <p:attrNameLst>
                                          <p:attrName>ppt_x</p:attrName>
                                        </p:attrNameLst>
                                      </p:cBhvr>
                                      <p:tavLst>
                                        <p:tav tm="0">
                                          <p:val>
                                            <p:strVal val="#ppt_x"/>
                                          </p:val>
                                        </p:tav>
                                        <p:tav tm="100000">
                                          <p:val>
                                            <p:strVal val="#ppt_x"/>
                                          </p:val>
                                        </p:tav>
                                      </p:tavLst>
                                    </p:anim>
                                    <p:anim calcmode="lin" valueType="num">
                                      <p:cBhvr additive="base">
                                        <p:cTn id="14" dur="500" fill="hold"/>
                                        <p:tgtEl>
                                          <p:spTgt spid="5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2" fill="hold" nodeType="clickEffect">
                                  <p:stCondLst>
                                    <p:cond delay="0"/>
                                  </p:stCondLst>
                                  <p:childTnLst>
                                    <p:set>
                                      <p:cBhvr>
                                        <p:cTn id="23" dur="1" fill="hold">
                                          <p:stCondLst>
                                            <p:cond delay="0"/>
                                          </p:stCondLst>
                                        </p:cTn>
                                        <p:tgtEl>
                                          <p:spTgt spid="49"/>
                                        </p:tgtEl>
                                        <p:attrNameLst>
                                          <p:attrName>style.visibility</p:attrName>
                                        </p:attrNameLst>
                                      </p:cBhvr>
                                      <p:to>
                                        <p:strVal val="visible"/>
                                      </p:to>
                                    </p:set>
                                    <p:anim calcmode="lin" valueType="num">
                                      <p:cBhvr additive="base">
                                        <p:cTn id="24" dur="500" fill="hold"/>
                                        <p:tgtEl>
                                          <p:spTgt spid="49"/>
                                        </p:tgtEl>
                                        <p:attrNameLst>
                                          <p:attrName>ppt_x</p:attrName>
                                        </p:attrNameLst>
                                      </p:cBhvr>
                                      <p:tavLst>
                                        <p:tav tm="0">
                                          <p:val>
                                            <p:strVal val="1+#ppt_w/2"/>
                                          </p:val>
                                        </p:tav>
                                        <p:tav tm="100000">
                                          <p:val>
                                            <p:strVal val="#ppt_x"/>
                                          </p:val>
                                        </p:tav>
                                      </p:tavLst>
                                    </p:anim>
                                    <p:anim calcmode="lin" valueType="num">
                                      <p:cBhvr additive="base">
                                        <p:cTn id="25" dur="500" fill="hold"/>
                                        <p:tgtEl>
                                          <p:spTgt spid="4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28</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8" name="Shape 263"/>
          <p:cNvSpPr txBox="1">
            <a:spLocks noGrp="1"/>
          </p:cNvSpPr>
          <p:nvPr>
            <p:ph type="title"/>
          </p:nvPr>
        </p:nvSpPr>
        <p:spPr>
          <a:xfrm>
            <a:off x="433287" y="55550"/>
            <a:ext cx="8307900" cy="723600"/>
          </a:xfrm>
          <a:prstGeom prst="rect">
            <a:avLst/>
          </a:prstGeom>
          <a:noFill/>
          <a:ln>
            <a:noFill/>
          </a:ln>
        </p:spPr>
        <p:txBody>
          <a:bodyPr lIns="45700" tIns="45700" rIns="45700" bIns="45700" anchor="ctr" anchorCtr="0">
            <a:noAutofit/>
          </a:bodyPr>
          <a:lstStyle/>
          <a:p>
            <a:pPr marL="0" marR="0" lvl="0" indent="0" algn="ctr" rtl="0">
              <a:spcBef>
                <a:spcPts val="0"/>
              </a:spcBef>
              <a:buClr>
                <a:schemeClr val="dk1"/>
              </a:buClr>
              <a:buSzPct val="25000"/>
              <a:buFont typeface="Arial"/>
              <a:buNone/>
            </a:pPr>
            <a:r>
              <a:rPr lang="en-US" sz="3600" b="1" dirty="0" smtClean="0">
                <a:latin typeface="Calibri" panose="020F0502020204030204" pitchFamily="34" charset="0"/>
              </a:rPr>
              <a:t>Beam </a:t>
            </a:r>
            <a:r>
              <a:rPr lang="en-US" sz="3600" b="1" dirty="0">
                <a:latin typeface="Calibri" panose="020F0502020204030204" pitchFamily="34" charset="0"/>
              </a:rPr>
              <a:t>P</a:t>
            </a:r>
            <a:r>
              <a:rPr lang="en-US" sz="3600" b="1" dirty="0" smtClean="0">
                <a:latin typeface="Calibri" panose="020F0502020204030204" pitchFamily="34" charset="0"/>
              </a:rPr>
              <a:t>rofile </a:t>
            </a:r>
            <a:r>
              <a:rPr lang="en-US" sz="3600" b="1" dirty="0">
                <a:latin typeface="Calibri" panose="020F0502020204030204" pitchFamily="34" charset="0"/>
              </a:rPr>
              <a:t>M</a:t>
            </a:r>
            <a:r>
              <a:rPr lang="en-US" sz="3600" b="1" dirty="0" smtClean="0">
                <a:latin typeface="Calibri" panose="020F0502020204030204" pitchFamily="34" charset="0"/>
              </a:rPr>
              <a:t>onitors (BPMs)</a:t>
            </a:r>
            <a:endParaRPr lang="en-US" sz="3600" b="1" dirty="0">
              <a:latin typeface="Calibri" panose="020F0502020204030204" pitchFamily="34" charset="0"/>
            </a:endParaRPr>
          </a:p>
        </p:txBody>
      </p:sp>
      <p:sp>
        <p:nvSpPr>
          <p:cNvPr id="9" name="Shape 264"/>
          <p:cNvSpPr txBox="1">
            <a:spLocks/>
          </p:cNvSpPr>
          <p:nvPr/>
        </p:nvSpPr>
        <p:spPr>
          <a:xfrm>
            <a:off x="141245" y="963508"/>
            <a:ext cx="8422255" cy="4987117"/>
          </a:xfrm>
          <a:prstGeom prst="rect">
            <a:avLst/>
          </a:prstGeom>
          <a:noFill/>
          <a:ln>
            <a:noFill/>
          </a:ln>
        </p:spPr>
        <p:txBody>
          <a:bodyPr vert="horz" lIns="91425" tIns="45700" rIns="91425" bIns="45700" anchor="t" anchorCtr="0">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11176">
              <a:spcBef>
                <a:spcPts val="0"/>
              </a:spcBef>
              <a:buClr>
                <a:schemeClr val="dk1"/>
              </a:buClr>
              <a:buSzPct val="25000"/>
              <a:buFont typeface="Arial"/>
              <a:buNone/>
            </a:pPr>
            <a:endParaRPr lang="en-GB" sz="1600" smtClean="0">
              <a:solidFill>
                <a:schemeClr val="dk1"/>
              </a:solidFill>
              <a:latin typeface="Arial"/>
              <a:ea typeface="Arial"/>
              <a:cs typeface="Arial"/>
              <a:sym typeface="Arial"/>
            </a:endParaRPr>
          </a:p>
          <a:p>
            <a:pPr indent="-468376">
              <a:spcBef>
                <a:spcPts val="320"/>
              </a:spcBef>
              <a:buClr>
                <a:schemeClr val="dk1"/>
              </a:buClr>
              <a:buFont typeface="Noto Sans Symbols"/>
              <a:buNone/>
            </a:pPr>
            <a:endParaRPr lang="en-GB" sz="1600" dirty="0">
              <a:solidFill>
                <a:schemeClr val="dk1"/>
              </a:solidFill>
              <a:latin typeface="Arial"/>
              <a:ea typeface="Arial"/>
              <a:cs typeface="Arial"/>
              <a:sym typeface="Arial"/>
            </a:endParaRPr>
          </a:p>
        </p:txBody>
      </p:sp>
      <p:sp>
        <p:nvSpPr>
          <p:cNvPr id="11" name="Shape 266"/>
          <p:cNvSpPr txBox="1">
            <a:spLocks/>
          </p:cNvSpPr>
          <p:nvPr/>
        </p:nvSpPr>
        <p:spPr>
          <a:xfrm>
            <a:off x="8185375" y="6356350"/>
            <a:ext cx="501300" cy="365100"/>
          </a:xfrm>
          <a:prstGeom prst="rect">
            <a:avLst/>
          </a:prstGeom>
          <a:noFill/>
          <a:ln>
            <a:noFill/>
          </a:ln>
        </p:spPr>
        <p:txBody>
          <a:bodyPr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SzPct val="25000"/>
            </a:pPr>
            <a:fld id="{00000000-1234-1234-1234-123412341234}" type="slidenum">
              <a:rPr lang="en-US" sz="1200" smtClean="0">
                <a:solidFill>
                  <a:srgbClr val="8897BD"/>
                </a:solidFill>
                <a:latin typeface="Arial"/>
                <a:ea typeface="Arial"/>
                <a:cs typeface="Arial"/>
                <a:sym typeface="Arial"/>
              </a:rPr>
              <a:pPr algn="r">
                <a:buSzPct val="25000"/>
              </a:pPr>
              <a:t>28</a:t>
            </a:fld>
            <a:endParaRPr lang="en-US" sz="1200">
              <a:solidFill>
                <a:srgbClr val="8897BD"/>
              </a:solidFill>
              <a:latin typeface="Arial"/>
              <a:ea typeface="Arial"/>
              <a:cs typeface="Arial"/>
              <a:sym typeface="Arial"/>
            </a:endParaRPr>
          </a:p>
        </p:txBody>
      </p:sp>
      <p:pic>
        <p:nvPicPr>
          <p:cNvPr id="13" name="Shape 269" descr="bpm2.png"/>
          <p:cNvPicPr preferRelativeResize="0"/>
          <p:nvPr/>
        </p:nvPicPr>
        <p:blipFill>
          <a:blip r:embed="rId3">
            <a:alphaModFix/>
          </a:blip>
          <a:stretch>
            <a:fillRect/>
          </a:stretch>
        </p:blipFill>
        <p:spPr>
          <a:xfrm>
            <a:off x="4610700" y="1089124"/>
            <a:ext cx="4275967" cy="2545203"/>
          </a:xfrm>
          <a:prstGeom prst="rect">
            <a:avLst/>
          </a:prstGeom>
          <a:noFill/>
          <a:ln>
            <a:solidFill>
              <a:schemeClr val="tx1"/>
            </a:solidFill>
          </a:ln>
        </p:spPr>
      </p:pic>
      <p:pic>
        <p:nvPicPr>
          <p:cNvPr id="14" name="Shape 270" descr="mini_BPM_soft.png"/>
          <p:cNvPicPr preferRelativeResize="0"/>
          <p:nvPr/>
        </p:nvPicPr>
        <p:blipFill>
          <a:blip r:embed="rId4">
            <a:alphaModFix/>
          </a:blip>
          <a:stretch>
            <a:fillRect/>
          </a:stretch>
        </p:blipFill>
        <p:spPr>
          <a:xfrm>
            <a:off x="4809912" y="3750369"/>
            <a:ext cx="4111561" cy="2316298"/>
          </a:xfrm>
          <a:prstGeom prst="rect">
            <a:avLst/>
          </a:prstGeom>
          <a:noFill/>
          <a:ln>
            <a:solidFill>
              <a:srgbClr val="FF0000"/>
            </a:solidFill>
          </a:ln>
        </p:spPr>
      </p:pic>
      <p:sp>
        <p:nvSpPr>
          <p:cNvPr id="15" name="Shape 274"/>
          <p:cNvSpPr txBox="1"/>
          <p:nvPr/>
        </p:nvSpPr>
        <p:spPr>
          <a:xfrm>
            <a:off x="5381810" y="811286"/>
            <a:ext cx="2432480" cy="251186"/>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dirty="0">
                <a:solidFill>
                  <a:schemeClr val="dk1"/>
                </a:solidFill>
              </a:rPr>
              <a:t>fixed-BPM Gaussian fit </a:t>
            </a:r>
          </a:p>
        </p:txBody>
      </p:sp>
      <p:sp>
        <p:nvSpPr>
          <p:cNvPr id="16" name="Shape 275"/>
          <p:cNvSpPr txBox="1"/>
          <p:nvPr/>
        </p:nvSpPr>
        <p:spPr>
          <a:xfrm>
            <a:off x="3894411" y="5711155"/>
            <a:ext cx="1589400" cy="652094"/>
          </a:xfrm>
          <a:prstGeom prst="rect">
            <a:avLst/>
          </a:prstGeom>
          <a:solidFill>
            <a:srgbClr val="FFFFFF"/>
          </a:solidFill>
          <a:ln w="9525" cap="flat" cmpd="sng">
            <a:solidFill>
              <a:srgbClr val="FF0000"/>
            </a:solidFill>
            <a:prstDash val="solid"/>
            <a:round/>
            <a:headEnd type="none" w="med" len="med"/>
            <a:tailEnd type="none" w="med" len="med"/>
          </a:ln>
        </p:spPr>
        <p:txBody>
          <a:bodyPr lIns="91425" tIns="91425" rIns="91425" bIns="91425" anchor="t" anchorCtr="0">
            <a:noAutofit/>
          </a:bodyPr>
          <a:lstStyle/>
          <a:p>
            <a:pPr lvl="0" algn="ctr" rtl="0">
              <a:spcBef>
                <a:spcPts val="0"/>
              </a:spcBef>
              <a:buNone/>
            </a:pPr>
            <a:r>
              <a:rPr lang="en-US" dirty="0">
                <a:solidFill>
                  <a:srgbClr val="FF0000"/>
                </a:solidFill>
              </a:rPr>
              <a:t>mini BPM Gaussian fit </a:t>
            </a:r>
          </a:p>
        </p:txBody>
      </p:sp>
      <p:sp>
        <p:nvSpPr>
          <p:cNvPr id="17" name="Shape 279"/>
          <p:cNvSpPr txBox="1"/>
          <p:nvPr/>
        </p:nvSpPr>
        <p:spPr>
          <a:xfrm>
            <a:off x="6895913" y="3108926"/>
            <a:ext cx="2064261" cy="815084"/>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dirty="0">
                <a:solidFill>
                  <a:schemeClr val="dk1"/>
                </a:solidFill>
              </a:rPr>
              <a:t>Longitudinal profile provided by central pad charge</a:t>
            </a:r>
          </a:p>
        </p:txBody>
      </p:sp>
      <p:cxnSp>
        <p:nvCxnSpPr>
          <p:cNvPr id="18" name="Shape 280"/>
          <p:cNvCxnSpPr/>
          <p:nvPr/>
        </p:nvCxnSpPr>
        <p:spPr>
          <a:xfrm flipH="1" flipV="1">
            <a:off x="7308056" y="2700338"/>
            <a:ext cx="442227" cy="408589"/>
          </a:xfrm>
          <a:prstGeom prst="straightConnector1">
            <a:avLst/>
          </a:prstGeom>
          <a:noFill/>
          <a:ln w="9525" cap="flat" cmpd="sng">
            <a:solidFill>
              <a:schemeClr val="dk2"/>
            </a:solidFill>
            <a:prstDash val="solid"/>
            <a:round/>
            <a:headEnd type="none" w="lg" len="lg"/>
            <a:tailEnd type="triangle" w="lg" len="lg"/>
          </a:ln>
        </p:spPr>
      </p:cxnSp>
      <p:pic>
        <p:nvPicPr>
          <p:cNvPr id="19" name="Picture 18"/>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1245" y="1606849"/>
            <a:ext cx="4318558" cy="3469719"/>
          </a:xfrm>
          <a:prstGeom prst="rect">
            <a:avLst/>
          </a:prstGeom>
        </p:spPr>
      </p:pic>
      <p:sp>
        <p:nvSpPr>
          <p:cNvPr id="20" name="Shape 274"/>
          <p:cNvSpPr txBox="1"/>
          <p:nvPr/>
        </p:nvSpPr>
        <p:spPr>
          <a:xfrm>
            <a:off x="691844" y="2068784"/>
            <a:ext cx="2460931" cy="295843"/>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b="1" dirty="0">
                <a:solidFill>
                  <a:schemeClr val="dk1"/>
                </a:solidFill>
              </a:rPr>
              <a:t>BPM DISPLAY AT CCC</a:t>
            </a:r>
          </a:p>
        </p:txBody>
      </p:sp>
      <p:sp>
        <p:nvSpPr>
          <p:cNvPr id="21" name="Rectangle 20"/>
          <p:cNvSpPr/>
          <p:nvPr/>
        </p:nvSpPr>
        <p:spPr>
          <a:xfrm>
            <a:off x="150454" y="5441982"/>
            <a:ext cx="4309349" cy="246221"/>
          </a:xfrm>
          <a:prstGeom prst="rect">
            <a:avLst/>
          </a:prstGeom>
          <a:ln>
            <a:solidFill>
              <a:schemeClr val="bg2"/>
            </a:solidFill>
          </a:ln>
        </p:spPr>
        <p:txBody>
          <a:bodyPr wrap="square" lIns="0" tIns="0" rIns="0" bIns="0">
            <a:spAutoFit/>
          </a:bodyPr>
          <a:lstStyle/>
          <a:p>
            <a:r>
              <a:rPr lang="en-GB" sz="1600" b="1" dirty="0">
                <a:latin typeface="Calibri" panose="020F0502020204030204" pitchFamily="34" charset="0"/>
              </a:rPr>
              <a:t>https://op-webtools.web.cern.ch/irrad/index.php</a:t>
            </a:r>
          </a:p>
        </p:txBody>
      </p:sp>
      <p:cxnSp>
        <p:nvCxnSpPr>
          <p:cNvPr id="22" name="Shape 280"/>
          <p:cNvCxnSpPr>
            <a:stCxn id="15" idx="2"/>
          </p:cNvCxnSpPr>
          <p:nvPr/>
        </p:nvCxnSpPr>
        <p:spPr>
          <a:xfrm>
            <a:off x="6598050" y="1062472"/>
            <a:ext cx="964951" cy="396802"/>
          </a:xfrm>
          <a:prstGeom prst="straightConnector1">
            <a:avLst/>
          </a:prstGeom>
          <a:noFill/>
          <a:ln w="9525" cap="flat" cmpd="sng">
            <a:solidFill>
              <a:schemeClr val="dk2"/>
            </a:solidFill>
            <a:prstDash val="solid"/>
            <a:round/>
            <a:headEnd type="none" w="lg" len="lg"/>
            <a:tailEnd type="triangle" w="lg" len="lg"/>
          </a:ln>
        </p:spPr>
      </p:cxnSp>
      <p:cxnSp>
        <p:nvCxnSpPr>
          <p:cNvPr id="23" name="Shape 280"/>
          <p:cNvCxnSpPr>
            <a:stCxn id="15" idx="2"/>
          </p:cNvCxnSpPr>
          <p:nvPr/>
        </p:nvCxnSpPr>
        <p:spPr>
          <a:xfrm flipH="1">
            <a:off x="5858220" y="1062472"/>
            <a:ext cx="739830" cy="397660"/>
          </a:xfrm>
          <a:prstGeom prst="straightConnector1">
            <a:avLst/>
          </a:prstGeom>
          <a:noFill/>
          <a:ln w="9525" cap="flat" cmpd="sng">
            <a:solidFill>
              <a:schemeClr val="dk2"/>
            </a:solidFill>
            <a:prstDash val="solid"/>
            <a:round/>
            <a:headEnd type="none" w="lg" len="lg"/>
            <a:tailEnd type="triangle" w="lg" len="lg"/>
          </a:ln>
        </p:spPr>
      </p:cxnSp>
      <p:sp>
        <p:nvSpPr>
          <p:cNvPr id="25" name="Shape 279"/>
          <p:cNvSpPr txBox="1"/>
          <p:nvPr/>
        </p:nvSpPr>
        <p:spPr>
          <a:xfrm>
            <a:off x="4922875" y="3293262"/>
            <a:ext cx="1542219" cy="523705"/>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dirty="0">
                <a:solidFill>
                  <a:schemeClr val="dk1"/>
                </a:solidFill>
              </a:rPr>
              <a:t>Transversal profile</a:t>
            </a:r>
          </a:p>
        </p:txBody>
      </p:sp>
      <p:cxnSp>
        <p:nvCxnSpPr>
          <p:cNvPr id="26" name="Shape 280"/>
          <p:cNvCxnSpPr/>
          <p:nvPr/>
        </p:nvCxnSpPr>
        <p:spPr>
          <a:xfrm flipH="1" flipV="1">
            <a:off x="5889475" y="3011542"/>
            <a:ext cx="39838" cy="281721"/>
          </a:xfrm>
          <a:prstGeom prst="straightConnector1">
            <a:avLst/>
          </a:prstGeom>
          <a:noFill/>
          <a:ln w="9525" cap="flat" cmpd="sng">
            <a:solidFill>
              <a:schemeClr val="dk2"/>
            </a:solidFill>
            <a:prstDash val="solid"/>
            <a:round/>
            <a:headEnd type="none" w="lg" len="lg"/>
            <a:tailEnd type="triangle" w="lg" len="lg"/>
          </a:ln>
        </p:spPr>
      </p:cxnSp>
      <p:sp>
        <p:nvSpPr>
          <p:cNvPr id="27" name="Shape 279"/>
          <p:cNvSpPr txBox="1"/>
          <p:nvPr/>
        </p:nvSpPr>
        <p:spPr>
          <a:xfrm>
            <a:off x="3766083" y="1327838"/>
            <a:ext cx="1464829" cy="528343"/>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dirty="0">
                <a:solidFill>
                  <a:schemeClr val="dk1"/>
                </a:solidFill>
              </a:rPr>
              <a:t>Reference profile</a:t>
            </a:r>
          </a:p>
        </p:txBody>
      </p:sp>
      <p:cxnSp>
        <p:nvCxnSpPr>
          <p:cNvPr id="28" name="Shape 280"/>
          <p:cNvCxnSpPr>
            <a:stCxn id="27" idx="2"/>
          </p:cNvCxnSpPr>
          <p:nvPr/>
        </p:nvCxnSpPr>
        <p:spPr>
          <a:xfrm>
            <a:off x="4498498" y="1856181"/>
            <a:ext cx="1014668" cy="1"/>
          </a:xfrm>
          <a:prstGeom prst="straightConnector1">
            <a:avLst/>
          </a:prstGeom>
          <a:noFill/>
          <a:ln w="9525" cap="flat" cmpd="sng">
            <a:solidFill>
              <a:schemeClr val="dk2"/>
            </a:solidFill>
            <a:prstDash val="solid"/>
            <a:round/>
            <a:headEnd type="none" w="lg" len="lg"/>
            <a:tailEnd type="triangle" w="lg" len="lg"/>
          </a:ln>
        </p:spPr>
      </p:cxnSp>
      <p:sp>
        <p:nvSpPr>
          <p:cNvPr id="29" name="Shape 279"/>
          <p:cNvSpPr txBox="1"/>
          <p:nvPr/>
        </p:nvSpPr>
        <p:spPr>
          <a:xfrm>
            <a:off x="3411736" y="977929"/>
            <a:ext cx="1792387" cy="265200"/>
          </a:xfrm>
          <a:prstGeom prst="rect">
            <a:avLst/>
          </a:prstGeom>
          <a:solidFill>
            <a:srgbClr val="FFFFFF"/>
          </a:solidFill>
          <a:ln w="9525" cap="flat" cmpd="sng">
            <a:solidFill>
              <a:schemeClr val="dk1"/>
            </a:solidFill>
            <a:prstDash val="solid"/>
            <a:round/>
            <a:headEnd type="none" w="med" len="med"/>
            <a:tailEnd type="none" w="med" len="med"/>
          </a:ln>
        </p:spPr>
        <p:txBody>
          <a:bodyPr lIns="0" tIns="0" rIns="0" bIns="0" anchor="t" anchorCtr="0">
            <a:noAutofit/>
          </a:bodyPr>
          <a:lstStyle/>
          <a:p>
            <a:pPr lvl="0" algn="ctr" rtl="0">
              <a:spcBef>
                <a:spcPts val="0"/>
              </a:spcBef>
              <a:buNone/>
            </a:pPr>
            <a:r>
              <a:rPr lang="en-US" dirty="0">
                <a:solidFill>
                  <a:schemeClr val="dk1"/>
                </a:solidFill>
              </a:rPr>
              <a:t>Measured profile</a:t>
            </a:r>
          </a:p>
        </p:txBody>
      </p:sp>
      <p:cxnSp>
        <p:nvCxnSpPr>
          <p:cNvPr id="30" name="Shape 280"/>
          <p:cNvCxnSpPr>
            <a:stCxn id="29" idx="3"/>
          </p:cNvCxnSpPr>
          <p:nvPr/>
        </p:nvCxnSpPr>
        <p:spPr>
          <a:xfrm>
            <a:off x="5204123" y="1110529"/>
            <a:ext cx="534377" cy="377893"/>
          </a:xfrm>
          <a:prstGeom prst="straightConnector1">
            <a:avLst/>
          </a:prstGeom>
          <a:noFill/>
          <a:ln w="9525" cap="flat" cmpd="sng">
            <a:solidFill>
              <a:schemeClr val="dk2"/>
            </a:solidFill>
            <a:prstDash val="solid"/>
            <a:round/>
            <a:headEnd type="none" w="lg" len="lg"/>
            <a:tailEnd type="triangle" w="lg" len="lg"/>
          </a:ln>
        </p:spPr>
      </p:cxnSp>
      <p:sp>
        <p:nvSpPr>
          <p:cNvPr id="31" name="TextBox 30"/>
          <p:cNvSpPr txBox="1"/>
          <p:nvPr/>
        </p:nvSpPr>
        <p:spPr>
          <a:xfrm>
            <a:off x="63855" y="5029518"/>
            <a:ext cx="4388084" cy="338554"/>
          </a:xfrm>
          <a:prstGeom prst="rect">
            <a:avLst/>
          </a:prstGeom>
          <a:noFill/>
        </p:spPr>
        <p:txBody>
          <a:bodyPr wrap="square" rtlCol="0">
            <a:spAutoFit/>
          </a:bodyPr>
          <a:lstStyle/>
          <a:p>
            <a:r>
              <a:rPr lang="en-GB" sz="1600" i="1" dirty="0">
                <a:solidFill>
                  <a:schemeClr val="tx1"/>
                </a:solidFill>
                <a:latin typeface="Calibri" panose="020F0502020204030204" pitchFamily="34" charset="0"/>
              </a:rPr>
              <a:t>Beam monitoring at CERN Control Center (CCC)</a:t>
            </a:r>
          </a:p>
        </p:txBody>
      </p:sp>
      <p:cxnSp>
        <p:nvCxnSpPr>
          <p:cNvPr id="32" name="Straight Connector 31"/>
          <p:cNvCxnSpPr>
            <a:stCxn id="20" idx="2"/>
          </p:cNvCxnSpPr>
          <p:nvPr/>
        </p:nvCxnSpPr>
        <p:spPr>
          <a:xfrm flipH="1">
            <a:off x="1589946" y="2364627"/>
            <a:ext cx="332364" cy="309564"/>
          </a:xfrm>
          <a:prstGeom prst="line">
            <a:avLst/>
          </a:prstGeom>
          <a:ln w="28575">
            <a:solidFill>
              <a:schemeClr val="bg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632120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303"/>
          <p:cNvSpPr txBox="1">
            <a:spLocks noGrp="1"/>
          </p:cNvSpPr>
          <p:nvPr>
            <p:ph type="title"/>
          </p:nvPr>
        </p:nvSpPr>
        <p:spPr>
          <a:xfrm>
            <a:off x="0" y="25016"/>
            <a:ext cx="8741187" cy="998225"/>
          </a:xfrm>
          <a:prstGeom prst="rect">
            <a:avLst/>
          </a:prstGeom>
          <a:noFill/>
          <a:ln>
            <a:noFill/>
          </a:ln>
        </p:spPr>
        <p:txBody>
          <a:bodyPr lIns="45700" tIns="45700" rIns="45700" bIns="45700" anchor="ctr" anchorCtr="0">
            <a:noAutofit/>
          </a:bodyPr>
          <a:lstStyle/>
          <a:p>
            <a:pPr marL="0" marR="0" lvl="0" indent="0" algn="ctr" rtl="0">
              <a:spcBef>
                <a:spcPts val="0"/>
              </a:spcBef>
              <a:buClr>
                <a:schemeClr val="dk1"/>
              </a:buClr>
              <a:buSzPct val="25000"/>
              <a:buFont typeface="Arial"/>
              <a:buNone/>
            </a:pPr>
            <a:r>
              <a:rPr lang="en-US" sz="3600" b="1" dirty="0" smtClean="0">
                <a:latin typeface="Calibri" panose="020F0502020204030204" pitchFamily="34" charset="0"/>
              </a:rPr>
              <a:t>Upgrade: New 3D </a:t>
            </a:r>
            <a:r>
              <a:rPr lang="en-US" sz="3600" b="1" dirty="0">
                <a:latin typeface="Calibri" panose="020F0502020204030204" pitchFamily="34" charset="0"/>
              </a:rPr>
              <a:t>F</a:t>
            </a:r>
            <a:r>
              <a:rPr lang="en-US" sz="3600" b="1" dirty="0" smtClean="0">
                <a:latin typeface="Calibri" panose="020F0502020204030204" pitchFamily="34" charset="0"/>
              </a:rPr>
              <a:t>itting Tool Validation</a:t>
            </a:r>
            <a:endParaRPr lang="en-US" sz="3600" b="1" dirty="0">
              <a:latin typeface="Calibri" panose="020F0502020204030204" pitchFamily="34" charset="0"/>
            </a:endParaRPr>
          </a:p>
        </p:txBody>
      </p:sp>
      <p:sp>
        <p:nvSpPr>
          <p:cNvPr id="4" name="Shape 304"/>
          <p:cNvSpPr txBox="1">
            <a:spLocks/>
          </p:cNvSpPr>
          <p:nvPr/>
        </p:nvSpPr>
        <p:spPr>
          <a:xfrm>
            <a:off x="75400" y="862125"/>
            <a:ext cx="8946600" cy="5262000"/>
          </a:xfrm>
          <a:prstGeom prst="rect">
            <a:avLst/>
          </a:prstGeom>
          <a:noFill/>
          <a:ln>
            <a:noFill/>
          </a:ln>
        </p:spPr>
        <p:txBody>
          <a:bodyPr vert="horz" lIns="91425" tIns="45700" rIns="91425" bIns="45700" anchor="t" anchorCtr="0">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457200" indent="0">
              <a:spcBef>
                <a:spcPts val="320"/>
              </a:spcBef>
              <a:buFont typeface="Arial"/>
              <a:buNone/>
            </a:pPr>
            <a:endParaRPr lang="en-GB" sz="1800" smtClean="0"/>
          </a:p>
          <a:p>
            <a:pPr marL="457200" indent="0">
              <a:spcBef>
                <a:spcPts val="320"/>
              </a:spcBef>
              <a:buFont typeface="Arial"/>
              <a:buNone/>
            </a:pPr>
            <a:endParaRPr lang="en-GB" sz="1800" dirty="0"/>
          </a:p>
        </p:txBody>
      </p:sp>
      <p:sp>
        <p:nvSpPr>
          <p:cNvPr id="6" name="Shape 306"/>
          <p:cNvSpPr txBox="1">
            <a:spLocks noGrp="1"/>
          </p:cNvSpPr>
          <p:nvPr>
            <p:ph type="sldNum" idx="4294967295"/>
          </p:nvPr>
        </p:nvSpPr>
        <p:spPr>
          <a:xfrm>
            <a:off x="8185375" y="6356350"/>
            <a:ext cx="501300" cy="365100"/>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rgbClr val="8897BD"/>
                </a:solidFill>
                <a:latin typeface="Arial"/>
                <a:ea typeface="Arial"/>
                <a:cs typeface="Arial"/>
                <a:sym typeface="Arial"/>
              </a:rPr>
              <a:t>29</a:t>
            </a:fld>
            <a:endParaRPr lang="en-US" sz="1200">
              <a:solidFill>
                <a:srgbClr val="8897BD"/>
              </a:solidFill>
              <a:latin typeface="Arial"/>
              <a:ea typeface="Arial"/>
              <a:cs typeface="Arial"/>
              <a:sym typeface="Arial"/>
            </a:endParaRPr>
          </a:p>
        </p:txBody>
      </p:sp>
      <p:pic>
        <p:nvPicPr>
          <p:cNvPr id="8" name="Shape 308" descr="3Dfitting.png"/>
          <p:cNvPicPr preferRelativeResize="0"/>
          <p:nvPr/>
        </p:nvPicPr>
        <p:blipFill>
          <a:blip r:embed="rId2">
            <a:alphaModFix/>
          </a:blip>
          <a:stretch>
            <a:fillRect/>
          </a:stretch>
        </p:blipFill>
        <p:spPr>
          <a:xfrm>
            <a:off x="4680501" y="3061456"/>
            <a:ext cx="3703116" cy="2901275"/>
          </a:xfrm>
          <a:prstGeom prst="rect">
            <a:avLst/>
          </a:prstGeom>
          <a:noFill/>
          <a:ln>
            <a:noFill/>
          </a:ln>
        </p:spPr>
      </p:pic>
      <p:pic>
        <p:nvPicPr>
          <p:cNvPr id="9" name="Shape 309" descr="bpm_data.png"/>
          <p:cNvPicPr preferRelativeResize="0"/>
          <p:nvPr/>
        </p:nvPicPr>
        <p:blipFill>
          <a:blip r:embed="rId3">
            <a:alphaModFix/>
          </a:blip>
          <a:stretch>
            <a:fillRect/>
          </a:stretch>
        </p:blipFill>
        <p:spPr>
          <a:xfrm>
            <a:off x="548640" y="3299707"/>
            <a:ext cx="3655644" cy="2644105"/>
          </a:xfrm>
          <a:prstGeom prst="rect">
            <a:avLst/>
          </a:prstGeom>
          <a:noFill/>
          <a:ln>
            <a:noFill/>
          </a:ln>
        </p:spPr>
      </p:pic>
      <p:sp>
        <p:nvSpPr>
          <p:cNvPr id="10" name="Shape 310"/>
          <p:cNvSpPr txBox="1"/>
          <p:nvPr/>
        </p:nvSpPr>
        <p:spPr>
          <a:xfrm>
            <a:off x="3788527" y="944631"/>
            <a:ext cx="5348164" cy="1831437"/>
          </a:xfrm>
          <a:prstGeom prst="rect">
            <a:avLst/>
          </a:prstGeom>
          <a:noFill/>
          <a:ln>
            <a:noFill/>
          </a:ln>
        </p:spPr>
        <p:txBody>
          <a:bodyPr lIns="91425" tIns="91425" rIns="91425" bIns="91425" anchor="t" anchorCtr="0">
            <a:noAutofit/>
          </a:bodyPr>
          <a:lstStyle/>
          <a:p>
            <a:pPr marL="457200" lvl="0" indent="-342900" rtl="0">
              <a:spcBef>
                <a:spcPts val="0"/>
              </a:spcBef>
              <a:buClr>
                <a:schemeClr val="dk1"/>
              </a:buClr>
              <a:buSzPct val="100000"/>
              <a:buFont typeface="Wingdings" panose="05000000000000000000" pitchFamily="2" charset="2"/>
              <a:buChar char="Ø"/>
            </a:pPr>
            <a:r>
              <a:rPr lang="en-US" sz="1800" dirty="0">
                <a:solidFill>
                  <a:schemeClr val="dk1"/>
                </a:solidFill>
                <a:latin typeface="Calibri" panose="020F0502020204030204" pitchFamily="34" charset="0"/>
              </a:rPr>
              <a:t>All BPM channel values </a:t>
            </a:r>
            <a:r>
              <a:rPr lang="en-US" sz="1800" dirty="0" smtClean="0">
                <a:solidFill>
                  <a:schemeClr val="dk1"/>
                </a:solidFill>
                <a:latin typeface="Calibri" panose="020F0502020204030204" pitchFamily="34" charset="0"/>
              </a:rPr>
              <a:t>included</a:t>
            </a:r>
          </a:p>
          <a:p>
            <a:pPr marL="457200" indent="-342900">
              <a:buClr>
                <a:schemeClr val="dk1"/>
              </a:buClr>
              <a:buSzPct val="100000"/>
              <a:buFont typeface="Wingdings" panose="05000000000000000000" pitchFamily="2" charset="2"/>
              <a:buChar char="Ø"/>
            </a:pPr>
            <a:r>
              <a:rPr lang="en-US" dirty="0">
                <a:solidFill>
                  <a:schemeClr val="dk1"/>
                </a:solidFill>
                <a:latin typeface="Calibri" panose="020F0502020204030204" pitchFamily="34" charset="0"/>
              </a:rPr>
              <a:t>Initial values for the algorithm: the maximum value and its XY </a:t>
            </a:r>
            <a:r>
              <a:rPr lang="en-US" dirty="0" smtClean="0">
                <a:solidFill>
                  <a:schemeClr val="dk1"/>
                </a:solidFill>
                <a:latin typeface="Calibri" panose="020F0502020204030204" pitchFamily="34" charset="0"/>
              </a:rPr>
              <a:t>position</a:t>
            </a:r>
            <a:endParaRPr lang="en-US" sz="1800" dirty="0">
              <a:solidFill>
                <a:schemeClr val="dk1"/>
              </a:solidFill>
              <a:latin typeface="Calibri" panose="020F0502020204030204" pitchFamily="34" charset="0"/>
            </a:endParaRPr>
          </a:p>
          <a:p>
            <a:pPr marL="457200" lvl="0" indent="-342900" rtl="0">
              <a:spcBef>
                <a:spcPts val="320"/>
              </a:spcBef>
              <a:buClr>
                <a:schemeClr val="dk1"/>
              </a:buClr>
              <a:buSzPct val="100000"/>
              <a:buFont typeface="Wingdings" panose="05000000000000000000" pitchFamily="2" charset="2"/>
              <a:buChar char="Ø"/>
            </a:pPr>
            <a:r>
              <a:rPr lang="en-US" sz="1800" dirty="0" err="1">
                <a:solidFill>
                  <a:schemeClr val="dk1"/>
                </a:solidFill>
                <a:latin typeface="Calibri" panose="020F0502020204030204" pitchFamily="34" charset="0"/>
              </a:rPr>
              <a:t>SciPy</a:t>
            </a:r>
            <a:r>
              <a:rPr lang="en-US" sz="1800" dirty="0">
                <a:solidFill>
                  <a:schemeClr val="dk1"/>
                </a:solidFill>
                <a:latin typeface="Calibri" panose="020F0502020204030204" pitchFamily="34" charset="0"/>
              </a:rPr>
              <a:t> function for least square minimization</a:t>
            </a:r>
          </a:p>
          <a:p>
            <a:pPr marL="457200" indent="-342900">
              <a:spcBef>
                <a:spcPts val="320"/>
              </a:spcBef>
              <a:buClr>
                <a:schemeClr val="dk1"/>
              </a:buClr>
              <a:buSzPct val="100000"/>
              <a:buFont typeface="Wingdings" panose="05000000000000000000" pitchFamily="2" charset="2"/>
              <a:buChar char="Ø"/>
            </a:pPr>
            <a:r>
              <a:rPr lang="en-US" sz="1800" dirty="0">
                <a:solidFill>
                  <a:schemeClr val="dk1"/>
                </a:solidFill>
                <a:latin typeface="Calibri" panose="020F0502020204030204" pitchFamily="34" charset="0"/>
              </a:rPr>
              <a:t>Validated over hundreds of spills against other fitting </a:t>
            </a:r>
            <a:r>
              <a:rPr lang="en-US" sz="1800" dirty="0" smtClean="0">
                <a:solidFill>
                  <a:schemeClr val="dk1"/>
                </a:solidFill>
                <a:latin typeface="Calibri" panose="020F0502020204030204" pitchFamily="34" charset="0"/>
              </a:rPr>
              <a:t>methods</a:t>
            </a:r>
            <a:endParaRPr lang="en-US" sz="1800" dirty="0">
              <a:solidFill>
                <a:schemeClr val="dk1"/>
              </a:solidFill>
              <a:latin typeface="Calibri" panose="020F0502020204030204" pitchFamily="34" charset="0"/>
            </a:endParaRPr>
          </a:p>
        </p:txBody>
      </p:sp>
      <p:sp>
        <p:nvSpPr>
          <p:cNvPr id="11" name="Shape 311"/>
          <p:cNvSpPr txBox="1"/>
          <p:nvPr/>
        </p:nvSpPr>
        <p:spPr>
          <a:xfrm>
            <a:off x="98042" y="899841"/>
            <a:ext cx="3918374" cy="2225323"/>
          </a:xfrm>
          <a:prstGeom prst="rect">
            <a:avLst/>
          </a:prstGeom>
          <a:noFill/>
          <a:ln>
            <a:noFill/>
          </a:ln>
        </p:spPr>
        <p:txBody>
          <a:bodyPr lIns="91425" tIns="91425" rIns="91425" bIns="91425" anchor="t" anchorCtr="0">
            <a:noAutofit/>
          </a:bodyPr>
          <a:lstStyle/>
          <a:p>
            <a:pPr marL="457200" lvl="0" indent="-342900" rtl="0">
              <a:spcBef>
                <a:spcPts val="0"/>
              </a:spcBef>
              <a:buClr>
                <a:schemeClr val="dk1"/>
              </a:buClr>
              <a:buSzPct val="100000"/>
              <a:buFont typeface="Wingdings" panose="05000000000000000000" pitchFamily="2" charset="2"/>
              <a:buChar char="Ø"/>
            </a:pPr>
            <a:r>
              <a:rPr lang="en-US" sz="2000" dirty="0">
                <a:solidFill>
                  <a:schemeClr val="dk1"/>
                </a:solidFill>
                <a:latin typeface="Calibri" panose="020F0502020204030204" pitchFamily="34" charset="0"/>
              </a:rPr>
              <a:t>Better accuracy required by:</a:t>
            </a:r>
          </a:p>
          <a:p>
            <a:pPr marL="914400" lvl="1" indent="-342900" rtl="0">
              <a:spcBef>
                <a:spcPts val="0"/>
              </a:spcBef>
              <a:buClr>
                <a:schemeClr val="dk1"/>
              </a:buClr>
              <a:buSzPct val="100000"/>
              <a:buChar char="○"/>
            </a:pPr>
            <a:r>
              <a:rPr lang="en-US" sz="1800" dirty="0">
                <a:solidFill>
                  <a:schemeClr val="dk1"/>
                </a:solidFill>
                <a:latin typeface="Calibri" panose="020F0502020204030204" pitchFamily="34" charset="0"/>
              </a:rPr>
              <a:t>CERN Control Center (CCC)</a:t>
            </a:r>
          </a:p>
          <a:p>
            <a:pPr marL="914400" lvl="1" indent="-342900" rtl="0">
              <a:spcBef>
                <a:spcPts val="0"/>
              </a:spcBef>
              <a:buClr>
                <a:schemeClr val="dk1"/>
              </a:buClr>
              <a:buSzPct val="100000"/>
              <a:buChar char="○"/>
            </a:pPr>
            <a:r>
              <a:rPr lang="en-US" sz="1800" dirty="0">
                <a:solidFill>
                  <a:schemeClr val="dk1"/>
                </a:solidFill>
                <a:latin typeface="Calibri" panose="020F0502020204030204" pitchFamily="34" charset="0"/>
              </a:rPr>
              <a:t>IRRAD team</a:t>
            </a:r>
          </a:p>
          <a:p>
            <a:pPr marL="914400" lvl="1" indent="-342900" rtl="0">
              <a:spcBef>
                <a:spcPts val="0"/>
              </a:spcBef>
              <a:buClr>
                <a:schemeClr val="dk1"/>
              </a:buClr>
              <a:buSzPct val="100000"/>
              <a:buChar char="○"/>
            </a:pPr>
            <a:r>
              <a:rPr lang="en-US" sz="1800" dirty="0">
                <a:solidFill>
                  <a:schemeClr val="dk1"/>
                </a:solidFill>
                <a:latin typeface="Calibri" panose="020F0502020204030204" pitchFamily="34" charset="0"/>
              </a:rPr>
              <a:t>IRRAD </a:t>
            </a:r>
            <a:r>
              <a:rPr lang="en-US" sz="1800" dirty="0" smtClean="0">
                <a:solidFill>
                  <a:schemeClr val="dk1"/>
                </a:solidFill>
                <a:latin typeface="Calibri" panose="020F0502020204030204" pitchFamily="34" charset="0"/>
              </a:rPr>
              <a:t>users</a:t>
            </a:r>
          </a:p>
          <a:p>
            <a:pPr marL="914400" lvl="1" indent="-342900" rtl="0">
              <a:spcBef>
                <a:spcPts val="0"/>
              </a:spcBef>
              <a:buClr>
                <a:schemeClr val="dk1"/>
              </a:buClr>
              <a:buSzPct val="100000"/>
              <a:buChar char="○"/>
            </a:pPr>
            <a:endParaRPr lang="en-US" dirty="0">
              <a:solidFill>
                <a:schemeClr val="dk1"/>
              </a:solidFill>
              <a:latin typeface="Calibri" panose="020F0502020204030204" pitchFamily="34" charset="0"/>
            </a:endParaRPr>
          </a:p>
          <a:p>
            <a:pPr marL="457200" indent="-342900">
              <a:buClr>
                <a:schemeClr val="dk1"/>
              </a:buClr>
              <a:buSzPct val="100000"/>
              <a:buFont typeface="Wingdings" panose="05000000000000000000" pitchFamily="2" charset="2"/>
              <a:buChar char="Ø"/>
            </a:pPr>
            <a:r>
              <a:rPr lang="en-US" dirty="0" smtClean="0">
                <a:solidFill>
                  <a:schemeClr val="dk1"/>
                </a:solidFill>
                <a:latin typeface="Calibri" panose="020F0502020204030204" pitchFamily="34" charset="0"/>
              </a:rPr>
              <a:t>Developed within AIDA-2020, D15.7</a:t>
            </a:r>
            <a:endParaRPr lang="en-US" dirty="0">
              <a:solidFill>
                <a:schemeClr val="dk1"/>
              </a:solidFill>
              <a:latin typeface="Calibri" panose="020F0502020204030204" pitchFamily="34" charset="0"/>
            </a:endParaRPr>
          </a:p>
        </p:txBody>
      </p:sp>
      <p:sp>
        <p:nvSpPr>
          <p:cNvPr id="14"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5"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Tree>
    <p:extLst>
      <p:ext uri="{BB962C8B-B14F-4D97-AF65-F5344CB8AC3E}">
        <p14:creationId xmlns:p14="http://schemas.microsoft.com/office/powerpoint/2010/main" val="75956820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9" name="Title 1"/>
          <p:cNvSpPr txBox="1">
            <a:spLocks/>
          </p:cNvSpPr>
          <p:nvPr/>
        </p:nvSpPr>
        <p:spPr bwMode="auto">
          <a:xfrm>
            <a:off x="1248897" y="19667"/>
            <a:ext cx="5995461" cy="641350"/>
          </a:xfrm>
          <a:prstGeom prst="rect">
            <a:avLst/>
          </a:prstGeom>
          <a:noFill/>
          <a:ln w="9525" algn="ctr">
            <a:noFill/>
            <a:miter lim="800000"/>
            <a:headEnd/>
            <a:tailEnd/>
          </a:ln>
          <a:effectLst/>
        </p:spPr>
        <p:txBody>
          <a:bodyPr vert="horz" wrap="none" lIns="91440" tIns="45720" rIns="91440" bIns="45720" numCol="1"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r>
              <a:rPr lang="en-GB" kern="0" dirty="0" smtClean="0">
                <a:solidFill>
                  <a:schemeClr val="tx1"/>
                </a:solidFill>
                <a:latin typeface="Calibri" panose="020F0502020204030204" pitchFamily="34" charset="0"/>
              </a:rPr>
              <a:t>CERN Milestones &amp; Deliverables</a:t>
            </a:r>
            <a:endParaRPr lang="en-GB" sz="1800" kern="0" baseline="30000" dirty="0">
              <a:solidFill>
                <a:schemeClr val="tx1"/>
              </a:solidFill>
              <a:latin typeface="Calibri" panose="020F0502020204030204" pitchFamily="34" charset="0"/>
            </a:endParaRPr>
          </a:p>
        </p:txBody>
      </p:sp>
      <p:sp>
        <p:nvSpPr>
          <p:cNvPr id="10" name="Rectangle 9"/>
          <p:cNvSpPr/>
          <p:nvPr/>
        </p:nvSpPr>
        <p:spPr>
          <a:xfrm>
            <a:off x="27395" y="858386"/>
            <a:ext cx="5155361" cy="5370701"/>
          </a:xfrm>
          <a:prstGeom prst="rect">
            <a:avLst/>
          </a:prstGeom>
          <a:noFill/>
          <a:effectLst/>
        </p:spPr>
        <p:txBody>
          <a:bodyPr wrap="square">
            <a:spAutoFit/>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285750" indent="-285750" algn="l" eaLnBrk="1" hangingPunct="1">
              <a:spcBef>
                <a:spcPts val="0"/>
              </a:spcBef>
              <a:spcAft>
                <a:spcPts val="1200"/>
              </a:spcAft>
              <a:buSzPct val="90000"/>
              <a:buFont typeface="Wingdings" panose="05000000000000000000" pitchFamily="2" charset="2"/>
              <a:buChar char="v"/>
              <a:defRPr/>
            </a:pPr>
            <a:r>
              <a:rPr lang="en-GB" sz="2000" kern="0" dirty="0">
                <a:solidFill>
                  <a:schemeClr val="tx1"/>
                </a:solidFill>
                <a:latin typeface="Calibri" pitchFamily="34" charset="0"/>
              </a:rPr>
              <a:t>CERN Proton Facility (IRRAD)</a:t>
            </a:r>
          </a:p>
          <a:p>
            <a:pPr marL="552450" lvl="1" indent="-285750" algn="l" eaLnBrk="1" hangingPunct="1">
              <a:spcBef>
                <a:spcPts val="0"/>
              </a:spcBef>
              <a:spcAft>
                <a:spcPts val="2400"/>
              </a:spcAft>
              <a:buSzPct val="90000"/>
              <a:buFont typeface="Wingdings" panose="05000000000000000000" pitchFamily="2" charset="2"/>
              <a:buChar char="Ø"/>
              <a:defRPr/>
            </a:pPr>
            <a:r>
              <a:rPr lang="en-GB" sz="1800" kern="0" dirty="0">
                <a:solidFill>
                  <a:schemeClr val="tx1"/>
                </a:solidFill>
                <a:latin typeface="Calibri" pitchFamily="34" charset="0"/>
              </a:rPr>
              <a:t>Online database on EU irradiation facilities    of interest for HEP</a:t>
            </a:r>
          </a:p>
          <a:p>
            <a:pPr marL="552450" lvl="1" indent="-285750" algn="l" eaLnBrk="1" hangingPunct="1">
              <a:spcBef>
                <a:spcPts val="0"/>
              </a:spcBef>
              <a:buSzPct val="90000"/>
              <a:buFont typeface="Wingdings" panose="05000000000000000000" pitchFamily="2" charset="2"/>
              <a:buChar char="Ø"/>
              <a:defRPr/>
            </a:pPr>
            <a:r>
              <a:rPr lang="en-GB" sz="1800" kern="0" dirty="0">
                <a:solidFill>
                  <a:schemeClr val="tx1"/>
                </a:solidFill>
                <a:latin typeface="Calibri" pitchFamily="34" charset="0"/>
              </a:rPr>
              <a:t>Improve IRRAD </a:t>
            </a:r>
            <a:r>
              <a:rPr lang="en-GB" sz="1800" kern="0" dirty="0" err="1">
                <a:solidFill>
                  <a:schemeClr val="tx1"/>
                </a:solidFill>
                <a:latin typeface="Calibri" pitchFamily="34" charset="0"/>
              </a:rPr>
              <a:t>infrastr</a:t>
            </a:r>
            <a:r>
              <a:rPr lang="en-GB" sz="1800" kern="0" dirty="0">
                <a:solidFill>
                  <a:schemeClr val="tx1"/>
                </a:solidFill>
                <a:latin typeface="Calibri" pitchFamily="34" charset="0"/>
              </a:rPr>
              <a:t>. / user friendliness </a:t>
            </a:r>
          </a:p>
          <a:p>
            <a:pPr marL="817562" lvl="2" indent="-285750" algn="l" eaLnBrk="1" hangingPunct="1">
              <a:spcBef>
                <a:spcPts val="600"/>
              </a:spcBef>
              <a:buSzPct val="110000"/>
              <a:buFont typeface="Wingdings" panose="05000000000000000000" pitchFamily="2" charset="2"/>
              <a:buChar char="q"/>
              <a:defRPr/>
            </a:pPr>
            <a:r>
              <a:rPr lang="en-GB" sz="1400" kern="0" dirty="0">
                <a:solidFill>
                  <a:schemeClr val="tx1"/>
                </a:solidFill>
                <a:latin typeface="Calibri" pitchFamily="34" charset="0"/>
              </a:rPr>
              <a:t>equip area to store/handle activated materials </a:t>
            </a:r>
          </a:p>
          <a:p>
            <a:pPr marL="817562" lvl="2" indent="-285750" algn="l" eaLnBrk="1" hangingPunct="1">
              <a:spcBef>
                <a:spcPts val="600"/>
              </a:spcBef>
              <a:buSzPct val="110000"/>
              <a:buFont typeface="Wingdings" panose="05000000000000000000" pitchFamily="2" charset="2"/>
              <a:buChar char="q"/>
              <a:defRPr/>
            </a:pPr>
            <a:r>
              <a:rPr lang="en-GB" sz="1400" kern="0" dirty="0">
                <a:solidFill>
                  <a:schemeClr val="tx1"/>
                </a:solidFill>
                <a:latin typeface="Calibri" pitchFamily="34" charset="0"/>
              </a:rPr>
              <a:t>sample and user management software system</a:t>
            </a:r>
          </a:p>
          <a:p>
            <a:pPr marL="817562" lvl="2" indent="-285750" algn="l" eaLnBrk="1" hangingPunct="1">
              <a:spcBef>
                <a:spcPts val="600"/>
              </a:spcBef>
              <a:buSzPct val="110000"/>
              <a:buFont typeface="Wingdings" panose="05000000000000000000" pitchFamily="2" charset="2"/>
              <a:buChar char="q"/>
              <a:defRPr/>
            </a:pPr>
            <a:r>
              <a:rPr lang="en-GB" sz="1400" kern="0" dirty="0">
                <a:solidFill>
                  <a:schemeClr val="bg1">
                    <a:lumMod val="50000"/>
                  </a:schemeClr>
                </a:solidFill>
                <a:latin typeface="Calibri" pitchFamily="34" charset="0"/>
              </a:rPr>
              <a:t>upgrade contactless </a:t>
            </a:r>
            <a:r>
              <a:rPr lang="en-GB" sz="1400" kern="0" dirty="0" err="1">
                <a:solidFill>
                  <a:schemeClr val="bg1">
                    <a:lumMod val="50000"/>
                  </a:schemeClr>
                </a:solidFill>
                <a:latin typeface="Calibri" pitchFamily="34" charset="0"/>
              </a:rPr>
              <a:t>fluence</a:t>
            </a:r>
            <a:r>
              <a:rPr lang="en-GB" sz="1400" kern="0" dirty="0">
                <a:solidFill>
                  <a:schemeClr val="bg1">
                    <a:lumMod val="50000"/>
                  </a:schemeClr>
                </a:solidFill>
                <a:latin typeface="Calibri" pitchFamily="34" charset="0"/>
              </a:rPr>
              <a:t> monitoring</a:t>
            </a:r>
          </a:p>
          <a:p>
            <a:pPr marL="1174750" lvl="3" algn="l" eaLnBrk="1" hangingPunct="1">
              <a:spcBef>
                <a:spcPts val="0"/>
              </a:spcBef>
              <a:spcAft>
                <a:spcPts val="600"/>
              </a:spcAft>
              <a:buSzPct val="100000"/>
              <a:defRPr/>
            </a:pPr>
            <a:r>
              <a:rPr lang="en-GB" sz="1400" b="0" kern="0" dirty="0">
                <a:solidFill>
                  <a:schemeClr val="bg1">
                    <a:lumMod val="50000"/>
                  </a:schemeClr>
                </a:solidFill>
                <a:latin typeface="Calibri" pitchFamily="34" charset="0"/>
              </a:rPr>
              <a:t>-Vilnius University</a:t>
            </a:r>
          </a:p>
          <a:p>
            <a:pPr marL="817562" lvl="2" indent="-285750" algn="l" eaLnBrk="1" hangingPunct="1">
              <a:spcBef>
                <a:spcPts val="600"/>
              </a:spcBef>
              <a:buSzPct val="110000"/>
              <a:buFont typeface="Wingdings" panose="05000000000000000000" pitchFamily="2" charset="2"/>
              <a:buChar char="q"/>
              <a:defRPr/>
            </a:pPr>
            <a:r>
              <a:rPr lang="en-GB" sz="1400" kern="0" dirty="0">
                <a:solidFill>
                  <a:schemeClr val="tx1"/>
                </a:solidFill>
                <a:latin typeface="Calibri" pitchFamily="34" charset="0"/>
              </a:rPr>
              <a:t>high-granularity &amp; fast Beam Profile Monitor</a:t>
            </a:r>
          </a:p>
          <a:p>
            <a:pPr marL="817562" lvl="2" indent="-285750" algn="l" eaLnBrk="1" hangingPunct="1">
              <a:spcBef>
                <a:spcPts val="600"/>
              </a:spcBef>
              <a:spcAft>
                <a:spcPts val="600"/>
              </a:spcAft>
              <a:buSzPct val="110000"/>
              <a:buFont typeface="Wingdings" panose="05000000000000000000" pitchFamily="2" charset="2"/>
              <a:buChar char="q"/>
              <a:defRPr/>
            </a:pPr>
            <a:r>
              <a:rPr lang="en-GB" sz="1400" kern="0" dirty="0">
                <a:solidFill>
                  <a:schemeClr val="tx1"/>
                </a:solidFill>
                <a:latin typeface="Calibri" pitchFamily="34" charset="0"/>
              </a:rPr>
              <a:t>test sample holders for extremely-high </a:t>
            </a:r>
            <a:r>
              <a:rPr lang="en-GB" sz="1400" kern="0" dirty="0" err="1">
                <a:solidFill>
                  <a:schemeClr val="tx1"/>
                </a:solidFill>
                <a:latin typeface="Calibri" pitchFamily="34" charset="0"/>
              </a:rPr>
              <a:t>fluence</a:t>
            </a:r>
            <a:r>
              <a:rPr lang="en-GB" sz="1400" kern="0" dirty="0">
                <a:solidFill>
                  <a:schemeClr val="tx1"/>
                </a:solidFill>
                <a:latin typeface="Calibri" pitchFamily="34" charset="0"/>
              </a:rPr>
              <a:t> </a:t>
            </a:r>
          </a:p>
          <a:p>
            <a:pPr marL="817562" lvl="2" indent="-285750" algn="l" eaLnBrk="1" hangingPunct="1">
              <a:spcBef>
                <a:spcPts val="0"/>
              </a:spcBef>
              <a:spcAft>
                <a:spcPts val="0"/>
              </a:spcAft>
              <a:buSzPct val="110000"/>
              <a:buFont typeface="Wingdings" panose="05000000000000000000" pitchFamily="2" charset="2"/>
              <a:buChar char="q"/>
              <a:defRPr/>
            </a:pPr>
            <a:r>
              <a:rPr lang="en-GB" sz="1400" kern="0" dirty="0">
                <a:solidFill>
                  <a:schemeClr val="bg1">
                    <a:lumMod val="50000"/>
                  </a:schemeClr>
                </a:solidFill>
                <a:latin typeface="Calibri" pitchFamily="34" charset="0"/>
              </a:rPr>
              <a:t>thermal box to -40ºC for CERN &amp; Birmingham</a:t>
            </a:r>
          </a:p>
          <a:p>
            <a:pPr marL="1174750" lvl="3" algn="l" eaLnBrk="1" hangingPunct="1">
              <a:spcBef>
                <a:spcPts val="0"/>
              </a:spcBef>
              <a:spcAft>
                <a:spcPts val="0"/>
              </a:spcAft>
              <a:buSzPct val="100000"/>
              <a:defRPr/>
            </a:pPr>
            <a:r>
              <a:rPr lang="en-GB" sz="1400" b="0" kern="0" dirty="0">
                <a:solidFill>
                  <a:schemeClr val="bg1">
                    <a:lumMod val="50000"/>
                  </a:schemeClr>
                </a:solidFill>
                <a:latin typeface="Calibri" pitchFamily="34" charset="0"/>
              </a:rPr>
              <a:t>-University of </a:t>
            </a:r>
            <a:r>
              <a:rPr lang="en-GB" sz="1400" b="0" kern="0" dirty="0" smtClean="0">
                <a:solidFill>
                  <a:schemeClr val="bg1">
                    <a:lumMod val="50000"/>
                  </a:schemeClr>
                </a:solidFill>
                <a:latin typeface="Calibri" pitchFamily="34" charset="0"/>
              </a:rPr>
              <a:t>Sheffield</a:t>
            </a:r>
            <a:endParaRPr lang="en-GB" sz="2000" kern="0" dirty="0" smtClean="0">
              <a:solidFill>
                <a:schemeClr val="tx1"/>
              </a:solidFill>
              <a:latin typeface="Calibri" pitchFamily="34" charset="0"/>
            </a:endParaRPr>
          </a:p>
          <a:p>
            <a:pPr marL="285750" indent="-285750" algn="l" eaLnBrk="1" hangingPunct="1">
              <a:spcBef>
                <a:spcPts val="0"/>
              </a:spcBef>
              <a:spcAft>
                <a:spcPts val="1200"/>
              </a:spcAft>
              <a:buSzPct val="90000"/>
              <a:buFont typeface="Wingdings" panose="05000000000000000000" pitchFamily="2" charset="2"/>
              <a:buChar char="v"/>
              <a:defRPr/>
            </a:pPr>
            <a:r>
              <a:rPr lang="en-GB" sz="2000" kern="0" dirty="0">
                <a:solidFill>
                  <a:schemeClr val="accent1">
                    <a:lumMod val="50000"/>
                  </a:schemeClr>
                </a:solidFill>
                <a:latin typeface="Calibri" pitchFamily="34" charset="0"/>
              </a:rPr>
              <a:t>CERN Gamma Irradiation Facility (GIF++)</a:t>
            </a:r>
          </a:p>
          <a:p>
            <a:pPr marL="552450" lvl="1" indent="-285750" algn="l" eaLnBrk="1" hangingPunct="1">
              <a:spcBef>
                <a:spcPts val="0"/>
              </a:spcBef>
              <a:spcAft>
                <a:spcPts val="1200"/>
              </a:spcAft>
              <a:buSzPct val="90000"/>
              <a:buFont typeface="Wingdings" panose="05000000000000000000" pitchFamily="2" charset="2"/>
              <a:buChar char="Ø"/>
              <a:defRPr/>
            </a:pPr>
            <a:r>
              <a:rPr lang="en-GB" sz="1800" kern="0" dirty="0" smtClean="0">
                <a:solidFill>
                  <a:schemeClr val="accent1">
                    <a:lumMod val="50000"/>
                  </a:schemeClr>
                </a:solidFill>
                <a:latin typeface="Calibri" pitchFamily="34" charset="0"/>
              </a:rPr>
              <a:t>Extension / upgrade of GIF</a:t>
            </a:r>
            <a:r>
              <a:rPr lang="en-GB" sz="1800" kern="0" baseline="30000" dirty="0" smtClean="0">
                <a:solidFill>
                  <a:schemeClr val="accent1">
                    <a:lumMod val="50000"/>
                  </a:schemeClr>
                </a:solidFill>
                <a:latin typeface="Calibri" pitchFamily="34" charset="0"/>
              </a:rPr>
              <a:t>++</a:t>
            </a:r>
            <a:r>
              <a:rPr lang="en-GB" sz="1800" kern="0" dirty="0" smtClean="0">
                <a:solidFill>
                  <a:schemeClr val="accent1">
                    <a:lumMod val="50000"/>
                  </a:schemeClr>
                </a:solidFill>
                <a:latin typeface="Calibri" pitchFamily="34" charset="0"/>
              </a:rPr>
              <a:t> Gas system</a:t>
            </a:r>
          </a:p>
          <a:p>
            <a:pPr marL="531813" lvl="1" indent="-265113" algn="l" eaLnBrk="1" hangingPunct="1">
              <a:spcBef>
                <a:spcPts val="0"/>
              </a:spcBef>
              <a:spcAft>
                <a:spcPts val="0"/>
              </a:spcAft>
              <a:buSzPct val="90000"/>
              <a:buFont typeface="Wingdings" panose="05000000000000000000" pitchFamily="2" charset="2"/>
              <a:buChar char="q"/>
              <a:defRPr/>
            </a:pPr>
            <a:r>
              <a:rPr lang="en-GB" sz="1200" kern="0" dirty="0" smtClean="0">
                <a:solidFill>
                  <a:schemeClr val="bg1">
                    <a:lumMod val="65000"/>
                  </a:schemeClr>
                </a:solidFill>
                <a:latin typeface="Calibri" pitchFamily="34" charset="0"/>
              </a:rPr>
              <a:t>New online dose-rate monitor (INRNE)</a:t>
            </a:r>
          </a:p>
          <a:p>
            <a:pPr marL="531813" lvl="1" indent="-265113" algn="l" eaLnBrk="1" hangingPunct="1">
              <a:spcBef>
                <a:spcPts val="0"/>
              </a:spcBef>
              <a:spcAft>
                <a:spcPts val="0"/>
              </a:spcAft>
              <a:buSzPct val="90000"/>
              <a:buFont typeface="Wingdings" panose="05000000000000000000" pitchFamily="2" charset="2"/>
              <a:buChar char="q"/>
              <a:defRPr/>
            </a:pPr>
            <a:r>
              <a:rPr lang="en-GB" sz="1200" kern="0" dirty="0" smtClean="0">
                <a:solidFill>
                  <a:schemeClr val="bg1">
                    <a:lumMod val="65000"/>
                  </a:schemeClr>
                </a:solidFill>
                <a:latin typeface="Calibri" pitchFamily="34" charset="0"/>
              </a:rPr>
              <a:t>Extension of the cosmic ray tracker on the side walls (INFN)</a:t>
            </a:r>
          </a:p>
          <a:p>
            <a:pPr marL="531813" lvl="1" indent="-265113" algn="l" eaLnBrk="1" hangingPunct="1">
              <a:spcBef>
                <a:spcPts val="0"/>
              </a:spcBef>
              <a:spcAft>
                <a:spcPts val="1800"/>
              </a:spcAft>
              <a:buSzPct val="90000"/>
              <a:buFont typeface="Wingdings" panose="05000000000000000000" pitchFamily="2" charset="2"/>
              <a:buChar char="q"/>
              <a:defRPr/>
            </a:pPr>
            <a:r>
              <a:rPr lang="en-GB" sz="1200" kern="0" dirty="0" smtClean="0">
                <a:solidFill>
                  <a:schemeClr val="bg1">
                    <a:lumMod val="65000"/>
                  </a:schemeClr>
                </a:solidFill>
                <a:latin typeface="Calibri" pitchFamily="34" charset="0"/>
              </a:rPr>
              <a:t>Demonstrator for an augmented reality event display (INFN)</a:t>
            </a:r>
          </a:p>
        </p:txBody>
      </p:sp>
      <p:grpSp>
        <p:nvGrpSpPr>
          <p:cNvPr id="11" name="Group 10"/>
          <p:cNvGrpSpPr/>
          <p:nvPr/>
        </p:nvGrpSpPr>
        <p:grpSpPr>
          <a:xfrm>
            <a:off x="4776644" y="703390"/>
            <a:ext cx="4284347" cy="2311951"/>
            <a:chOff x="4904272" y="2389405"/>
            <a:chExt cx="4103730" cy="2594075"/>
          </a:xfrm>
        </p:grpSpPr>
        <p:sp>
          <p:nvSpPr>
            <p:cNvPr id="15" name="Rounded Rectangle 14"/>
            <p:cNvSpPr/>
            <p:nvPr/>
          </p:nvSpPr>
          <p:spPr>
            <a:xfrm>
              <a:off x="5319308" y="2836299"/>
              <a:ext cx="1656430" cy="967575"/>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chemeClr val="tx1"/>
                  </a:solidFill>
                  <a:latin typeface="Calibri" panose="020F0502020204030204" pitchFamily="34" charset="0"/>
                </a:rPr>
                <a:t>D15.6: </a:t>
              </a:r>
              <a:r>
                <a:rPr lang="en-GB" sz="1400" dirty="0" smtClean="0">
                  <a:solidFill>
                    <a:schemeClr val="tx1"/>
                  </a:solidFill>
                  <a:latin typeface="Calibri" panose="020F0502020204030204" pitchFamily="34" charset="0"/>
                </a:rPr>
                <a:t>CERN Proton Facility Upgrade (all items operational)</a:t>
              </a:r>
              <a:endParaRPr lang="en-GB" sz="1400" dirty="0">
                <a:solidFill>
                  <a:schemeClr val="tx1"/>
                </a:solidFill>
                <a:latin typeface="Calibri" panose="020F0502020204030204" pitchFamily="34" charset="0"/>
              </a:endParaRPr>
            </a:p>
          </p:txBody>
        </p:sp>
        <p:sp>
          <p:nvSpPr>
            <p:cNvPr id="16" name="Right Brace 15"/>
            <p:cNvSpPr/>
            <p:nvPr/>
          </p:nvSpPr>
          <p:spPr bwMode="auto">
            <a:xfrm>
              <a:off x="4904272" y="2727959"/>
              <a:ext cx="373161" cy="2255521"/>
            </a:xfrm>
            <a:prstGeom prst="rightBrace">
              <a:avLst>
                <a:gd name="adj1" fmla="val 8333"/>
                <a:gd name="adj2" fmla="val 19968"/>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2"/>
                </a:solidFill>
                <a:effectLst/>
                <a:latin typeface="Times New Roman" pitchFamily="18" charset="0"/>
              </a:endParaRPr>
            </a:p>
          </p:txBody>
        </p:sp>
        <p:sp>
          <p:nvSpPr>
            <p:cNvPr id="17" name="Rounded Rectangle 16"/>
            <p:cNvSpPr/>
            <p:nvPr/>
          </p:nvSpPr>
          <p:spPr>
            <a:xfrm>
              <a:off x="7106500" y="2744474"/>
              <a:ext cx="1901502" cy="972480"/>
            </a:xfrm>
            <a:prstGeom prst="roundRect">
              <a:avLst/>
            </a:prstGeom>
            <a:solidFill>
              <a:schemeClr val="bg1"/>
            </a:solidFill>
            <a:ln>
              <a:solidFill>
                <a:srgbClr val="FF99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rgbClr val="FF9900"/>
                  </a:solidFill>
                  <a:latin typeface="Calibri" panose="020F0502020204030204" pitchFamily="34" charset="0"/>
                </a:rPr>
                <a:t>MS16: </a:t>
              </a:r>
              <a:r>
                <a:rPr lang="en-GB" sz="1400" dirty="0" smtClean="0">
                  <a:solidFill>
                    <a:srgbClr val="FF9900"/>
                  </a:solidFill>
                  <a:latin typeface="Calibri" panose="020F0502020204030204" pitchFamily="34" charset="0"/>
                </a:rPr>
                <a:t>specification for management system and online DB ready &amp; documented</a:t>
              </a:r>
              <a:endParaRPr lang="en-GB" sz="1400" dirty="0">
                <a:solidFill>
                  <a:srgbClr val="FF9900"/>
                </a:solidFill>
                <a:latin typeface="Calibri" panose="020F0502020204030204" pitchFamily="34" charset="0"/>
              </a:endParaRPr>
            </a:p>
          </p:txBody>
        </p:sp>
        <p:sp>
          <p:nvSpPr>
            <p:cNvPr id="18" name="TextBox 16"/>
            <p:cNvSpPr txBox="1"/>
            <p:nvPr/>
          </p:nvSpPr>
          <p:spPr>
            <a:xfrm>
              <a:off x="5869560" y="2475998"/>
              <a:ext cx="572593" cy="338554"/>
            </a:xfrm>
            <a:prstGeom prst="rect">
              <a:avLst/>
            </a:prstGeom>
            <a:noFill/>
          </p:spPr>
          <p:txBody>
            <a:bodyPr wrap="none" rtlCol="0">
              <a:spAutoFit/>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r>
                <a:rPr lang="en-GB" sz="1600" dirty="0" smtClean="0">
                  <a:latin typeface="Calibri" panose="020F0502020204030204" pitchFamily="34" charset="0"/>
                </a:rPr>
                <a:t>M24</a:t>
              </a:r>
              <a:endParaRPr lang="en-GB" sz="1600" dirty="0">
                <a:latin typeface="Calibri" panose="020F0502020204030204" pitchFamily="34" charset="0"/>
              </a:endParaRPr>
            </a:p>
          </p:txBody>
        </p:sp>
        <p:sp>
          <p:nvSpPr>
            <p:cNvPr id="19" name="TextBox 17"/>
            <p:cNvSpPr txBox="1"/>
            <p:nvPr/>
          </p:nvSpPr>
          <p:spPr>
            <a:xfrm>
              <a:off x="7788869" y="2389405"/>
              <a:ext cx="572594" cy="338554"/>
            </a:xfrm>
            <a:prstGeom prst="rect">
              <a:avLst/>
            </a:prstGeom>
            <a:noFill/>
          </p:spPr>
          <p:txBody>
            <a:bodyPr wrap="none" rtlCol="0">
              <a:spAutoFit/>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r>
                <a:rPr lang="en-GB" sz="1600" dirty="0" smtClean="0">
                  <a:latin typeface="Calibri" panose="020F0502020204030204" pitchFamily="34" charset="0"/>
                </a:rPr>
                <a:t>M12</a:t>
              </a:r>
              <a:endParaRPr lang="en-GB" sz="1600" dirty="0">
                <a:latin typeface="Calibri" panose="020F0502020204030204" pitchFamily="34" charset="0"/>
              </a:endParaRPr>
            </a:p>
          </p:txBody>
        </p:sp>
        <p:pic>
          <p:nvPicPr>
            <p:cNvPr id="20" name="Picture 19"/>
            <p:cNvPicPr>
              <a:picLocks noChangeAspect="1"/>
            </p:cNvPicPr>
            <p:nvPr/>
          </p:nvPicPr>
          <p:blipFill>
            <a:blip r:embed="rId3" cstate="email">
              <a:duotone>
                <a:prstClr val="black"/>
                <a:srgbClr val="00FF00">
                  <a:tint val="45000"/>
                  <a:satMod val="400000"/>
                </a:srgbClr>
              </a:duotone>
              <a:extLst>
                <a:ext uri="{28A0092B-C50C-407E-A947-70E740481C1C}">
                  <a14:useLocalDpi xmlns:a14="http://schemas.microsoft.com/office/drawing/2010/main" val="0"/>
                </a:ext>
              </a:extLst>
            </a:blip>
            <a:stretch>
              <a:fillRect/>
            </a:stretch>
          </p:blipFill>
          <p:spPr>
            <a:xfrm>
              <a:off x="8474699" y="3639481"/>
              <a:ext cx="507257" cy="521853"/>
            </a:xfrm>
            <a:prstGeom prst="rect">
              <a:avLst/>
            </a:prstGeom>
          </p:spPr>
        </p:pic>
      </p:grpSp>
      <p:sp>
        <p:nvSpPr>
          <p:cNvPr id="26" name="TextBox 25"/>
          <p:cNvSpPr txBox="1"/>
          <p:nvPr/>
        </p:nvSpPr>
        <p:spPr>
          <a:xfrm>
            <a:off x="5285671" y="5238060"/>
            <a:ext cx="2899705" cy="369332"/>
          </a:xfrm>
          <a:prstGeom prst="rect">
            <a:avLst/>
          </a:prstGeom>
          <a:noFill/>
          <a:ln>
            <a:noFill/>
          </a:ln>
        </p:spPr>
        <p:txBody>
          <a:bodyPr wrap="square" rtlCol="0">
            <a:spAutoFit/>
          </a:bodyPr>
          <a:lstStyle/>
          <a:p>
            <a:r>
              <a:rPr lang="en-GB" i="1" dirty="0" smtClean="0">
                <a:solidFill>
                  <a:schemeClr val="accent1">
                    <a:lumMod val="50000"/>
                  </a:schemeClr>
                </a:solidFill>
                <a:latin typeface="Calibri" panose="020F0502020204030204" pitchFamily="34" charset="0"/>
              </a:rPr>
              <a:t>See the talk of Roberto </a:t>
            </a:r>
            <a:r>
              <a:rPr lang="en-GB" i="1" dirty="0" err="1" smtClean="0">
                <a:solidFill>
                  <a:schemeClr val="accent1">
                    <a:lumMod val="50000"/>
                  </a:schemeClr>
                </a:solidFill>
                <a:latin typeface="Calibri" panose="020F0502020204030204" pitchFamily="34" charset="0"/>
              </a:rPr>
              <a:t>Guida</a:t>
            </a:r>
            <a:endParaRPr lang="en-GB" i="1" dirty="0">
              <a:solidFill>
                <a:schemeClr val="accent1">
                  <a:lumMod val="50000"/>
                </a:schemeClr>
              </a:solidFill>
              <a:latin typeface="Calibri" panose="020F0502020204030204" pitchFamily="34" charset="0"/>
            </a:endParaRPr>
          </a:p>
        </p:txBody>
      </p:sp>
      <p:sp>
        <p:nvSpPr>
          <p:cNvPr id="27" name="Right Brace 26"/>
          <p:cNvSpPr/>
          <p:nvPr/>
        </p:nvSpPr>
        <p:spPr bwMode="auto">
          <a:xfrm>
            <a:off x="4806157" y="4784666"/>
            <a:ext cx="470603" cy="1432982"/>
          </a:xfrm>
          <a:prstGeom prst="rightBrace">
            <a:avLst>
              <a:gd name="adj1" fmla="val 8333"/>
              <a:gd name="adj2" fmla="val 45462"/>
            </a:avLst>
          </a:prstGeom>
          <a:noFill/>
          <a:ln w="25400" cap="flat" cmpd="sng" algn="ctr">
            <a:solidFill>
              <a:schemeClr val="bg2">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accent1">
                  <a:lumMod val="50000"/>
                </a:schemeClr>
              </a:solidFill>
              <a:effectLst/>
              <a:latin typeface="Times New Roman" pitchFamily="18" charset="0"/>
            </a:endParaRPr>
          </a:p>
        </p:txBody>
      </p:sp>
      <p:sp>
        <p:nvSpPr>
          <p:cNvPr id="28" name="Right Brace 27"/>
          <p:cNvSpPr/>
          <p:nvPr/>
        </p:nvSpPr>
        <p:spPr bwMode="auto">
          <a:xfrm>
            <a:off x="4782071" y="3116051"/>
            <a:ext cx="387575" cy="322777"/>
          </a:xfrm>
          <a:prstGeom prst="rightBrace">
            <a:avLst>
              <a:gd name="adj1" fmla="val 8333"/>
              <a:gd name="adj2" fmla="val 48413"/>
            </a:avLst>
          </a:prstGeom>
          <a:noFill/>
          <a:ln w="25400" cap="flat" cmpd="sng" algn="ctr">
            <a:solidFill>
              <a:schemeClr val="bg2">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accent1">
                  <a:lumMod val="50000"/>
                </a:schemeClr>
              </a:solidFill>
              <a:effectLst/>
              <a:latin typeface="Times New Roman" pitchFamily="18" charset="0"/>
            </a:endParaRPr>
          </a:p>
        </p:txBody>
      </p:sp>
      <p:sp>
        <p:nvSpPr>
          <p:cNvPr id="29" name="TextBox 28"/>
          <p:cNvSpPr txBox="1"/>
          <p:nvPr/>
        </p:nvSpPr>
        <p:spPr>
          <a:xfrm>
            <a:off x="5182756" y="3062507"/>
            <a:ext cx="3851041" cy="369332"/>
          </a:xfrm>
          <a:prstGeom prst="rect">
            <a:avLst/>
          </a:prstGeom>
          <a:noFill/>
        </p:spPr>
        <p:txBody>
          <a:bodyPr wrap="square" rtlCol="0">
            <a:spAutoFit/>
          </a:bodyPr>
          <a:lstStyle/>
          <a:p>
            <a:r>
              <a:rPr lang="en-GB" i="1" dirty="0" smtClean="0">
                <a:solidFill>
                  <a:schemeClr val="accent1">
                    <a:lumMod val="50000"/>
                  </a:schemeClr>
                </a:solidFill>
                <a:latin typeface="Calibri" panose="020F0502020204030204" pitchFamily="34" charset="0"/>
              </a:rPr>
              <a:t>See the talk </a:t>
            </a:r>
            <a:r>
              <a:rPr lang="en-GB" i="1" dirty="0">
                <a:solidFill>
                  <a:schemeClr val="accent1">
                    <a:lumMod val="50000"/>
                  </a:schemeClr>
                </a:solidFill>
                <a:latin typeface="Calibri" panose="020F0502020204030204" pitchFamily="34" charset="0"/>
              </a:rPr>
              <a:t>of  </a:t>
            </a:r>
            <a:r>
              <a:rPr lang="en-GB" i="1" dirty="0" err="1">
                <a:solidFill>
                  <a:schemeClr val="accent1">
                    <a:lumMod val="50000"/>
                  </a:schemeClr>
                </a:solidFill>
                <a:latin typeface="Calibri" panose="020F0502020204030204" pitchFamily="34" charset="0"/>
              </a:rPr>
              <a:t>Prof.</a:t>
            </a:r>
            <a:r>
              <a:rPr lang="en-GB" i="1" dirty="0">
                <a:solidFill>
                  <a:schemeClr val="accent1">
                    <a:lumMod val="50000"/>
                  </a:schemeClr>
                </a:solidFill>
                <a:latin typeface="Calibri" panose="020F0502020204030204" pitchFamily="34" charset="0"/>
              </a:rPr>
              <a:t> </a:t>
            </a:r>
            <a:r>
              <a:rPr lang="en-GB" i="1" dirty="0" err="1">
                <a:solidFill>
                  <a:schemeClr val="accent1">
                    <a:lumMod val="50000"/>
                  </a:schemeClr>
                </a:solidFill>
                <a:latin typeface="Calibri" panose="020F0502020204030204" pitchFamily="34" charset="0"/>
              </a:rPr>
              <a:t>Juozas</a:t>
            </a:r>
            <a:r>
              <a:rPr lang="en-GB" i="1" dirty="0">
                <a:solidFill>
                  <a:schemeClr val="accent1">
                    <a:lumMod val="50000"/>
                  </a:schemeClr>
                </a:solidFill>
                <a:latin typeface="Calibri" panose="020F0502020204030204" pitchFamily="34" charset="0"/>
              </a:rPr>
              <a:t> </a:t>
            </a:r>
            <a:r>
              <a:rPr lang="en-GB" i="1" dirty="0" err="1">
                <a:solidFill>
                  <a:schemeClr val="accent1">
                    <a:lumMod val="50000"/>
                  </a:schemeClr>
                </a:solidFill>
                <a:latin typeface="Calibri" panose="020F0502020204030204" pitchFamily="34" charset="0"/>
              </a:rPr>
              <a:t>Vaitkus</a:t>
            </a:r>
            <a:endParaRPr lang="en-GB" i="1" dirty="0">
              <a:solidFill>
                <a:schemeClr val="accent1">
                  <a:lumMod val="50000"/>
                </a:schemeClr>
              </a:solidFill>
              <a:latin typeface="Calibri" panose="020F0502020204030204" pitchFamily="34" charset="0"/>
            </a:endParaRPr>
          </a:p>
        </p:txBody>
      </p:sp>
      <p:sp>
        <p:nvSpPr>
          <p:cNvPr id="31" name="TextBox 30"/>
          <p:cNvSpPr txBox="1"/>
          <p:nvPr/>
        </p:nvSpPr>
        <p:spPr>
          <a:xfrm>
            <a:off x="5238527" y="4335692"/>
            <a:ext cx="3347966" cy="369332"/>
          </a:xfrm>
          <a:prstGeom prst="rect">
            <a:avLst/>
          </a:prstGeom>
          <a:noFill/>
        </p:spPr>
        <p:txBody>
          <a:bodyPr wrap="square" rtlCol="0">
            <a:spAutoFit/>
          </a:bodyPr>
          <a:lstStyle/>
          <a:p>
            <a:r>
              <a:rPr lang="en-GB" i="1" dirty="0" smtClean="0">
                <a:solidFill>
                  <a:schemeClr val="accent1">
                    <a:lumMod val="50000"/>
                  </a:schemeClr>
                </a:solidFill>
                <a:latin typeface="Calibri" panose="020F0502020204030204" pitchFamily="34" charset="0"/>
              </a:rPr>
              <a:t>See the talk of </a:t>
            </a:r>
            <a:r>
              <a:rPr lang="en-GB" i="1" smtClean="0">
                <a:solidFill>
                  <a:schemeClr val="accent1">
                    <a:lumMod val="50000"/>
                  </a:schemeClr>
                </a:solidFill>
                <a:latin typeface="Calibri" panose="020F0502020204030204" pitchFamily="34" charset="0"/>
              </a:rPr>
              <a:t>Richard French</a:t>
            </a:r>
            <a:endParaRPr lang="en-GB" i="1" dirty="0">
              <a:solidFill>
                <a:schemeClr val="accent1">
                  <a:lumMod val="50000"/>
                </a:schemeClr>
              </a:solidFill>
              <a:latin typeface="Calibri" panose="020F0502020204030204" pitchFamily="34" charset="0"/>
            </a:endParaRPr>
          </a:p>
        </p:txBody>
      </p:sp>
      <p:sp>
        <p:nvSpPr>
          <p:cNvPr id="21" name="Right Brace 20"/>
          <p:cNvSpPr/>
          <p:nvPr/>
        </p:nvSpPr>
        <p:spPr bwMode="auto">
          <a:xfrm>
            <a:off x="4795181" y="3738615"/>
            <a:ext cx="387575" cy="322777"/>
          </a:xfrm>
          <a:prstGeom prst="rightBrace">
            <a:avLst>
              <a:gd name="adj1" fmla="val 8333"/>
              <a:gd name="adj2" fmla="val 48413"/>
            </a:avLst>
          </a:prstGeom>
          <a:noFill/>
          <a:ln w="2540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tx2"/>
              </a:solidFill>
              <a:effectLst/>
              <a:latin typeface="Times New Roman" pitchFamily="18" charset="0"/>
            </a:endParaRPr>
          </a:p>
        </p:txBody>
      </p:sp>
      <p:sp>
        <p:nvSpPr>
          <p:cNvPr id="22" name="Rounded Rectangle 21"/>
          <p:cNvSpPr/>
          <p:nvPr/>
        </p:nvSpPr>
        <p:spPr>
          <a:xfrm>
            <a:off x="5227552" y="3601410"/>
            <a:ext cx="2747406" cy="534388"/>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tabLst>
                <a:tab pos="182563" algn="l"/>
              </a:tabLst>
            </a:pPr>
            <a:r>
              <a:rPr lang="en-GB" sz="1400" b="1" dirty="0" smtClean="0">
                <a:solidFill>
                  <a:schemeClr val="tx1"/>
                </a:solidFill>
                <a:latin typeface="Calibri" panose="020F0502020204030204" pitchFamily="34" charset="0"/>
              </a:rPr>
              <a:t>D15.7: Radiation Hard Facility Instrumentation ready &amp; installed</a:t>
            </a:r>
            <a:endParaRPr lang="en-GB" sz="1400" b="1" dirty="0">
              <a:solidFill>
                <a:schemeClr val="tx1"/>
              </a:solidFill>
              <a:latin typeface="Calibri" panose="020F0502020204030204" pitchFamily="34" charset="0"/>
            </a:endParaRPr>
          </a:p>
        </p:txBody>
      </p:sp>
      <p:sp>
        <p:nvSpPr>
          <p:cNvPr id="23" name="TextBox 22"/>
          <p:cNvSpPr txBox="1"/>
          <p:nvPr/>
        </p:nvSpPr>
        <p:spPr>
          <a:xfrm>
            <a:off x="7974958" y="3699327"/>
            <a:ext cx="572594" cy="338554"/>
          </a:xfrm>
          <a:prstGeom prst="rect">
            <a:avLst/>
          </a:prstGeom>
          <a:noFill/>
        </p:spPr>
        <p:txBody>
          <a:bodyPr wrap="none" rtlCol="0">
            <a:spAutoFit/>
          </a:bodyPr>
          <a:lstStyle/>
          <a:p>
            <a:r>
              <a:rPr lang="en-GB" sz="1600" b="1" dirty="0" smtClean="0">
                <a:latin typeface="Calibri" panose="020F0502020204030204" pitchFamily="34" charset="0"/>
              </a:rPr>
              <a:t>M44</a:t>
            </a:r>
            <a:endParaRPr lang="en-GB" sz="1600" b="1" dirty="0">
              <a:latin typeface="Calibri" panose="020F0502020204030204" pitchFamily="34" charset="0"/>
            </a:endParaRPr>
          </a:p>
        </p:txBody>
      </p:sp>
      <p:sp>
        <p:nvSpPr>
          <p:cNvPr id="32" name="Right Brace 31"/>
          <p:cNvSpPr/>
          <p:nvPr/>
        </p:nvSpPr>
        <p:spPr bwMode="auto">
          <a:xfrm>
            <a:off x="4806157" y="4339690"/>
            <a:ext cx="387575" cy="322777"/>
          </a:xfrm>
          <a:prstGeom prst="rightBrace">
            <a:avLst>
              <a:gd name="adj1" fmla="val 8333"/>
              <a:gd name="adj2" fmla="val 48413"/>
            </a:avLst>
          </a:prstGeom>
          <a:noFill/>
          <a:ln w="25400" cap="flat" cmpd="sng" algn="ctr">
            <a:solidFill>
              <a:schemeClr val="bg2">
                <a:lumMod val="50000"/>
              </a:schemeClr>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GB" sz="3200" b="1" i="0" u="none" strike="noStrike" cap="none" normalizeH="0" baseline="0" smtClean="0">
              <a:ln>
                <a:noFill/>
              </a:ln>
              <a:solidFill>
                <a:schemeClr val="accent1">
                  <a:lumMod val="50000"/>
                </a:schemeClr>
              </a:solidFill>
              <a:effectLst/>
              <a:latin typeface="Times New Roman" pitchFamily="18" charset="0"/>
            </a:endParaRPr>
          </a:p>
        </p:txBody>
      </p:sp>
      <p:grpSp>
        <p:nvGrpSpPr>
          <p:cNvPr id="8" name="Group 7"/>
          <p:cNvGrpSpPr/>
          <p:nvPr/>
        </p:nvGrpSpPr>
        <p:grpSpPr>
          <a:xfrm>
            <a:off x="4667423" y="775833"/>
            <a:ext cx="4174652" cy="3495483"/>
            <a:chOff x="4667423" y="775833"/>
            <a:chExt cx="4174652" cy="3495483"/>
          </a:xfrm>
        </p:grpSpPr>
        <p:sp>
          <p:nvSpPr>
            <p:cNvPr id="2" name="Oval 1"/>
            <p:cNvSpPr/>
            <p:nvPr/>
          </p:nvSpPr>
          <p:spPr>
            <a:xfrm>
              <a:off x="4667423" y="775833"/>
              <a:ext cx="2745339" cy="140272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Oval 29"/>
            <p:cNvSpPr/>
            <p:nvPr/>
          </p:nvSpPr>
          <p:spPr>
            <a:xfrm>
              <a:off x="4879101" y="3439363"/>
              <a:ext cx="3962974" cy="831953"/>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437485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p:cNvSpPr>
            <a:spLocks noGrp="1"/>
          </p:cNvSpPr>
          <p:nvPr>
            <p:ph type="title"/>
          </p:nvPr>
        </p:nvSpPr>
        <p:spPr>
          <a:xfrm>
            <a:off x="810963" y="-104240"/>
            <a:ext cx="7467600" cy="1143000"/>
          </a:xfrm>
        </p:spPr>
        <p:txBody>
          <a:bodyPr>
            <a:normAutofit/>
          </a:bodyPr>
          <a:lstStyle/>
          <a:p>
            <a:pPr algn="ctr"/>
            <a:r>
              <a:rPr lang="en-GB" sz="3600" b="1" dirty="0" smtClean="0">
                <a:latin typeface="Calibri" panose="020F0502020204030204" pitchFamily="34" charset="0"/>
              </a:rPr>
              <a:t>Shuttle-IRRAD1 Description</a:t>
            </a:r>
            <a:endParaRPr lang="en-GB" sz="3600" b="1" dirty="0">
              <a:latin typeface="Calibri" panose="020F0502020204030204" pitchFamily="34" charset="0"/>
            </a:endParaRPr>
          </a:p>
        </p:txBody>
      </p:sp>
      <p:pic>
        <p:nvPicPr>
          <p:cNvPr id="3" name="Picture 2"/>
          <p:cNvPicPr>
            <a:picLocks noChangeAspect="1"/>
          </p:cNvPicPr>
          <p:nvPr/>
        </p:nvPicPr>
        <p:blipFill rotWithShape="1">
          <a:blip r:embed="rId2" cstate="email">
            <a:extLst>
              <a:ext uri="{28A0092B-C50C-407E-A947-70E740481C1C}">
                <a14:useLocalDpi xmlns:a14="http://schemas.microsoft.com/office/drawing/2010/main" val="0"/>
              </a:ext>
            </a:extLst>
          </a:blip>
          <a:srcRect l="12482" t="13520" r="4272"/>
          <a:stretch/>
        </p:blipFill>
        <p:spPr>
          <a:xfrm>
            <a:off x="3013082" y="952559"/>
            <a:ext cx="5761961" cy="3366957"/>
          </a:xfrm>
          <a:prstGeom prst="rect">
            <a:avLst/>
          </a:prstGeom>
        </p:spPr>
      </p:pic>
      <p:pic>
        <p:nvPicPr>
          <p:cNvPr id="4" name="Picture 3"/>
          <p:cNvPicPr>
            <a:picLocks noChangeAspect="1"/>
          </p:cNvPicPr>
          <p:nvPr/>
        </p:nvPicPr>
        <p:blipFill>
          <a:blip r:embed="rId3"/>
          <a:stretch>
            <a:fillRect/>
          </a:stretch>
        </p:blipFill>
        <p:spPr>
          <a:xfrm rot="21600000">
            <a:off x="7089524" y="2809188"/>
            <a:ext cx="1010525" cy="554158"/>
          </a:xfrm>
          <a:prstGeom prst="rect">
            <a:avLst/>
          </a:prstGeom>
        </p:spPr>
      </p:pic>
      <p:pic>
        <p:nvPicPr>
          <p:cNvPr id="5" name="Picture 4"/>
          <p:cNvPicPr>
            <a:picLocks noChangeAspect="1"/>
          </p:cNvPicPr>
          <p:nvPr/>
        </p:nvPicPr>
        <p:blipFill rotWithShape="1">
          <a:blip r:embed="rId4" cstate="email">
            <a:extLst>
              <a:ext uri="{28A0092B-C50C-407E-A947-70E740481C1C}">
                <a14:useLocalDpi xmlns:a14="http://schemas.microsoft.com/office/drawing/2010/main" val="0"/>
              </a:ext>
            </a:extLst>
          </a:blip>
          <a:srcRect l="1" t="15693" r="2098" b="8884"/>
          <a:stretch/>
        </p:blipFill>
        <p:spPr>
          <a:xfrm>
            <a:off x="2982222" y="4718529"/>
            <a:ext cx="3446162" cy="1493389"/>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128881" y="845935"/>
            <a:ext cx="2884201" cy="4247317"/>
          </a:xfrm>
          <a:prstGeom prst="rect">
            <a:avLst/>
          </a:prstGeom>
          <a:noFill/>
        </p:spPr>
        <p:txBody>
          <a:bodyPr wrap="square" rtlCol="0">
            <a:spAutoFit/>
          </a:bodyPr>
          <a:lstStyle/>
          <a:p>
            <a:pPr marL="285750" indent="-285750">
              <a:buFont typeface="Wingdings" panose="05000000000000000000" pitchFamily="2" charset="2"/>
              <a:buChar char="Ø"/>
            </a:pPr>
            <a:r>
              <a:rPr lang="en-GB" dirty="0">
                <a:latin typeface="Calibri" panose="020F0502020204030204" pitchFamily="34" charset="0"/>
              </a:rPr>
              <a:t>S</a:t>
            </a:r>
            <a:r>
              <a:rPr lang="en-GB" dirty="0" smtClean="0">
                <a:latin typeface="Calibri" panose="020F0502020204030204" pitchFamily="34" charset="0"/>
              </a:rPr>
              <a:t>ystem to place samples in beam without accessing the area.</a:t>
            </a:r>
          </a:p>
          <a:p>
            <a:pPr marL="285750" indent="-285750">
              <a:buFont typeface="Wingdings" panose="05000000000000000000" pitchFamily="2" charset="2"/>
              <a:buChar char="Ø"/>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a:latin typeface="Calibri" panose="020F0502020204030204" pitchFamily="34" charset="0"/>
              </a:rPr>
              <a:t>No need to stop the beam</a:t>
            </a:r>
          </a:p>
          <a:p>
            <a:endParaRPr lang="en-GB"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Manual control</a:t>
            </a:r>
          </a:p>
          <a:p>
            <a:pPr marL="285750" indent="-285750">
              <a:buFont typeface="Wingdings" panose="05000000000000000000" pitchFamily="2" charset="2"/>
              <a:buChar char="Ø"/>
            </a:pPr>
            <a:endParaRPr lang="en-GB"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Software control</a:t>
            </a:r>
          </a:p>
          <a:p>
            <a:pPr marL="285750" indent="-285750">
              <a:buFont typeface="Wingdings" panose="05000000000000000000" pitchFamily="2" charset="2"/>
              <a:buChar char="Ø"/>
            </a:pPr>
            <a:endParaRPr lang="en-GB"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Dose rate monitoring</a:t>
            </a:r>
          </a:p>
          <a:p>
            <a:pPr marL="285750" indent="-285750">
              <a:buFont typeface="Wingdings" panose="05000000000000000000" pitchFamily="2" charset="2"/>
              <a:buChar char="Ø"/>
            </a:pPr>
            <a:endParaRPr lang="en-GB" dirty="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Safe handling of samples as priority</a:t>
            </a:r>
            <a:endParaRPr lang="en-GB" dirty="0">
              <a:latin typeface="Calibri" panose="020F0502020204030204" pitchFamily="34" charset="0"/>
            </a:endParaRPr>
          </a:p>
        </p:txBody>
      </p:sp>
      <p:sp>
        <p:nvSpPr>
          <p:cNvPr id="22"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23" name="Footer Placeholder 3"/>
          <p:cNvSpPr>
            <a:spLocks noGrp="1"/>
          </p:cNvSpPr>
          <p:nvPr>
            <p:ph type="ftr" sz="quarter" idx="3"/>
          </p:nvPr>
        </p:nvSpPr>
        <p:spPr>
          <a:xfrm>
            <a:off x="5165914" y="6356350"/>
            <a:ext cx="2895600" cy="365125"/>
          </a:xfrm>
        </p:spPr>
        <p:txBody>
          <a:bodyPr/>
          <a:lstStyle/>
          <a:p>
            <a:r>
              <a:rPr lang="en-US" smtClean="0"/>
              <a:t>AIDA-2020 WP15</a:t>
            </a:r>
            <a:endParaRPr lang="en-US" dirty="0"/>
          </a:p>
        </p:txBody>
      </p:sp>
      <p:sp>
        <p:nvSpPr>
          <p:cNvPr id="16" name="Slide Number Placeholder 15"/>
          <p:cNvSpPr>
            <a:spLocks noGrp="1"/>
          </p:cNvSpPr>
          <p:nvPr>
            <p:ph type="sldNum" sz="quarter" idx="4"/>
          </p:nvPr>
        </p:nvSpPr>
        <p:spPr/>
        <p:txBody>
          <a:bodyPr/>
          <a:lstStyle/>
          <a:p>
            <a:fld id="{17918391-D411-FE40-AAD7-861AE5233E0E}" type="slidenum">
              <a:rPr lang="en-US" smtClean="0"/>
              <a:pPr/>
              <a:t>30</a:t>
            </a:fld>
            <a:endParaRPr lang="en-US" dirty="0"/>
          </a:p>
        </p:txBody>
      </p:sp>
      <p:cxnSp>
        <p:nvCxnSpPr>
          <p:cNvPr id="24" name="Straight Connector 23"/>
          <p:cNvCxnSpPr/>
          <p:nvPr/>
        </p:nvCxnSpPr>
        <p:spPr>
          <a:xfrm>
            <a:off x="5554267" y="2344834"/>
            <a:ext cx="1394895" cy="2386668"/>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a:off x="4032658" y="3689642"/>
            <a:ext cx="2322493" cy="104186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flipH="1">
            <a:off x="2969335" y="3689642"/>
            <a:ext cx="782717" cy="1028887"/>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5766239" y="2297579"/>
            <a:ext cx="2060752" cy="2350963"/>
          </a:xfrm>
          <a:prstGeom prst="line">
            <a:avLst/>
          </a:prstGeom>
          <a:ln>
            <a:prstDash val="dash"/>
          </a:ln>
        </p:spPr>
        <p:style>
          <a:lnRef idx="2">
            <a:schemeClr val="accent1"/>
          </a:lnRef>
          <a:fillRef idx="0">
            <a:schemeClr val="accent1"/>
          </a:fillRef>
          <a:effectRef idx="1">
            <a:schemeClr val="accent1"/>
          </a:effectRef>
          <a:fontRef idx="minor">
            <a:schemeClr val="tx1"/>
          </a:fontRef>
        </p:style>
      </p:cxnSp>
      <p:pic>
        <p:nvPicPr>
          <p:cNvPr id="7" name="Picture 6"/>
          <p:cNvPicPr>
            <a:picLocks noChangeAspect="1"/>
          </p:cNvPicPr>
          <p:nvPr/>
        </p:nvPicPr>
        <p:blipFill>
          <a:blip r:embed="rId5"/>
          <a:stretch>
            <a:fillRect/>
          </a:stretch>
        </p:blipFill>
        <p:spPr>
          <a:xfrm>
            <a:off x="6911851" y="4598273"/>
            <a:ext cx="979747" cy="1580955"/>
          </a:xfrm>
          <a:prstGeom prst="rect">
            <a:avLst/>
          </a:prstGeom>
        </p:spPr>
      </p:pic>
    </p:spTree>
    <p:extLst>
      <p:ext uri="{BB962C8B-B14F-4D97-AF65-F5344CB8AC3E}">
        <p14:creationId xmlns:p14="http://schemas.microsoft.com/office/powerpoint/2010/main" val="26663885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Title 45"/>
          <p:cNvSpPr>
            <a:spLocks noGrp="1"/>
          </p:cNvSpPr>
          <p:nvPr>
            <p:ph type="title"/>
          </p:nvPr>
        </p:nvSpPr>
        <p:spPr>
          <a:xfrm>
            <a:off x="457200" y="-106848"/>
            <a:ext cx="8001000" cy="1143000"/>
          </a:xfrm>
        </p:spPr>
        <p:txBody>
          <a:bodyPr>
            <a:noAutofit/>
          </a:bodyPr>
          <a:lstStyle/>
          <a:p>
            <a:pPr algn="ctr"/>
            <a:r>
              <a:rPr lang="en-GB" sz="3600" b="1" dirty="0" smtClean="0">
                <a:latin typeface="Calibri" panose="020F0502020204030204" pitchFamily="34" charset="0"/>
              </a:rPr>
              <a:t>Shuttle-IRRAD1 Control Interfaces</a:t>
            </a:r>
            <a:endParaRPr lang="en-GB" sz="3600" b="1" dirty="0">
              <a:latin typeface="Calibri" panose="020F0502020204030204" pitchFamily="34" charset="0"/>
            </a:endParaRPr>
          </a:p>
        </p:txBody>
      </p:sp>
      <p:pic>
        <p:nvPicPr>
          <p:cNvPr id="4" name="Picture 3"/>
          <p:cNvPicPr>
            <a:picLocks noChangeAspect="1"/>
          </p:cNvPicPr>
          <p:nvPr/>
        </p:nvPicPr>
        <p:blipFill>
          <a:blip r:embed="rId2"/>
          <a:stretch>
            <a:fillRect/>
          </a:stretch>
        </p:blipFill>
        <p:spPr>
          <a:xfrm>
            <a:off x="4652337" y="3877057"/>
            <a:ext cx="4150926" cy="2276313"/>
          </a:xfrm>
          <a:prstGeom prst="rect">
            <a:avLst/>
          </a:prstGeom>
        </p:spPr>
      </p:pic>
      <p:sp>
        <p:nvSpPr>
          <p:cNvPr id="6" name="TextBox 5"/>
          <p:cNvSpPr txBox="1"/>
          <p:nvPr/>
        </p:nvSpPr>
        <p:spPr>
          <a:xfrm>
            <a:off x="13807" y="858788"/>
            <a:ext cx="4443893" cy="4801314"/>
          </a:xfrm>
          <a:prstGeom prst="rect">
            <a:avLst/>
          </a:prstGeom>
          <a:noFill/>
        </p:spPr>
        <p:txBody>
          <a:bodyPr wrap="square" rtlCol="0">
            <a:spAutoFit/>
          </a:bodyPr>
          <a:lstStyle/>
          <a:p>
            <a:pPr marL="285750" indent="-285750">
              <a:buFont typeface="Wingdings" panose="05000000000000000000" pitchFamily="2" charset="2"/>
              <a:buChar char="Ø"/>
            </a:pPr>
            <a:r>
              <a:rPr lang="en-GB" dirty="0" smtClean="0">
                <a:latin typeface="Calibri" panose="020F0502020204030204" pitchFamily="34" charset="0"/>
              </a:rPr>
              <a:t>Remote control of the shuttle via Ethernet</a:t>
            </a:r>
          </a:p>
          <a:p>
            <a:pPr marL="285750" indent="-285750">
              <a:buFont typeface="Wingdings" panose="05000000000000000000" pitchFamily="2" charset="2"/>
              <a:buChar char="Ø"/>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Two interfaces:</a:t>
            </a:r>
          </a:p>
          <a:p>
            <a:pPr marL="742950" lvl="1" indent="-285750">
              <a:buFont typeface="Courier New" panose="02070309020205020404" pitchFamily="49" charset="0"/>
              <a:buChar char="o"/>
            </a:pPr>
            <a:r>
              <a:rPr lang="en-GB" dirty="0" smtClean="0">
                <a:latin typeface="Calibri" panose="020F0502020204030204" pitchFamily="34" charset="0"/>
              </a:rPr>
              <a:t>Administrators-full control</a:t>
            </a:r>
          </a:p>
          <a:p>
            <a:pPr marL="742950" lvl="1" indent="-285750">
              <a:buFont typeface="Courier New" panose="02070309020205020404" pitchFamily="49" charset="0"/>
              <a:buChar char="o"/>
            </a:pPr>
            <a:r>
              <a:rPr lang="en-GB" dirty="0" smtClean="0">
                <a:latin typeface="Calibri" panose="020F0502020204030204" pitchFamily="34" charset="0"/>
              </a:rPr>
              <a:t>Users-simplified version</a:t>
            </a:r>
          </a:p>
          <a:p>
            <a:pPr marL="742950" lvl="1" indent="-285750">
              <a:buFont typeface="Courier New" panose="02070309020205020404" pitchFamily="49" charset="0"/>
              <a:buChar char="o"/>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Y- Axis positions: Reference, Load, Park and Beam</a:t>
            </a:r>
          </a:p>
          <a:p>
            <a:pPr marL="285750" indent="-285750">
              <a:buFont typeface="Wingdings" panose="05000000000000000000" pitchFamily="2" charset="2"/>
              <a:buChar char="Ø"/>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X-Axis positions: Reference, Park, Pre-Beam and Beam</a:t>
            </a:r>
          </a:p>
          <a:p>
            <a:pPr marL="285750" indent="-285750">
              <a:buFont typeface="Wingdings" panose="05000000000000000000" pitchFamily="2" charset="2"/>
              <a:buChar char="Ø"/>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Counting beam intensity while shuttle in beam</a:t>
            </a:r>
          </a:p>
          <a:p>
            <a:pPr marL="285750" indent="-285750">
              <a:buFont typeface="Wingdings" panose="05000000000000000000" pitchFamily="2" charset="2"/>
              <a:buChar char="Ø"/>
            </a:pPr>
            <a:endParaRPr lang="en-GB" dirty="0" smtClean="0">
              <a:latin typeface="Calibri" panose="020F0502020204030204" pitchFamily="34" charset="0"/>
            </a:endParaRPr>
          </a:p>
          <a:p>
            <a:pPr marL="285750" indent="-285750">
              <a:buFont typeface="Wingdings" panose="05000000000000000000" pitchFamily="2" charset="2"/>
              <a:buChar char="Ø"/>
            </a:pPr>
            <a:r>
              <a:rPr lang="en-GB" dirty="0" smtClean="0">
                <a:latin typeface="Calibri" panose="020F0502020204030204" pitchFamily="34" charset="0"/>
              </a:rPr>
              <a:t>Software interlock when samples radioactivity is too high</a:t>
            </a:r>
            <a:endParaRPr lang="en-GB" dirty="0" smtClean="0"/>
          </a:p>
        </p:txBody>
      </p:sp>
      <p:sp>
        <p:nvSpPr>
          <p:cNvPr id="10"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2" name="Slide Number Placeholder 1"/>
          <p:cNvSpPr>
            <a:spLocks noGrp="1"/>
          </p:cNvSpPr>
          <p:nvPr>
            <p:ph type="sldNum" sz="quarter" idx="4"/>
          </p:nvPr>
        </p:nvSpPr>
        <p:spPr/>
        <p:txBody>
          <a:bodyPr/>
          <a:lstStyle/>
          <a:p>
            <a:fld id="{17918391-D411-FE40-AAD7-861AE5233E0E}" type="slidenum">
              <a:rPr lang="en-US" smtClean="0"/>
              <a:pPr/>
              <a:t>31</a:t>
            </a:fld>
            <a:endParaRPr lang="en-US" dirty="0"/>
          </a:p>
        </p:txBody>
      </p:sp>
      <p:pic>
        <p:nvPicPr>
          <p:cNvPr id="8" name="Picture 7"/>
          <p:cNvPicPr>
            <a:picLocks noChangeAspect="1"/>
          </p:cNvPicPr>
          <p:nvPr/>
        </p:nvPicPr>
        <p:blipFill>
          <a:blip r:embed="rId3"/>
          <a:stretch>
            <a:fillRect/>
          </a:stretch>
        </p:blipFill>
        <p:spPr>
          <a:xfrm>
            <a:off x="4791233" y="748610"/>
            <a:ext cx="4150926" cy="2953778"/>
          </a:xfrm>
          <a:prstGeom prst="rect">
            <a:avLst/>
          </a:prstGeom>
        </p:spPr>
      </p:pic>
      <p:sp>
        <p:nvSpPr>
          <p:cNvPr id="7" name="TextBox 6"/>
          <p:cNvSpPr txBox="1"/>
          <p:nvPr/>
        </p:nvSpPr>
        <p:spPr>
          <a:xfrm>
            <a:off x="7717944" y="6082169"/>
            <a:ext cx="1366838" cy="307777"/>
          </a:xfrm>
          <a:prstGeom prst="rect">
            <a:avLst/>
          </a:prstGeom>
          <a:noFill/>
        </p:spPr>
        <p:txBody>
          <a:bodyPr wrap="square" rtlCol="0">
            <a:spAutoFit/>
          </a:bodyPr>
          <a:lstStyle/>
          <a:p>
            <a:r>
              <a:rPr lang="en-GB" sz="1400" b="1" i="1" dirty="0" smtClean="0">
                <a:latin typeface="Calibri" panose="020F0502020204030204" pitchFamily="34" charset="0"/>
              </a:rPr>
              <a:t>User interface</a:t>
            </a:r>
            <a:endParaRPr lang="en-GB" sz="1400" b="1" i="1" dirty="0">
              <a:latin typeface="Calibri" panose="020F0502020204030204" pitchFamily="34" charset="0"/>
            </a:endParaRPr>
          </a:p>
        </p:txBody>
      </p:sp>
      <p:sp>
        <p:nvSpPr>
          <p:cNvPr id="5" name="TextBox 4"/>
          <p:cNvSpPr txBox="1"/>
          <p:nvPr/>
        </p:nvSpPr>
        <p:spPr>
          <a:xfrm>
            <a:off x="7106927" y="3450497"/>
            <a:ext cx="2047875" cy="307777"/>
          </a:xfrm>
          <a:prstGeom prst="rect">
            <a:avLst/>
          </a:prstGeom>
          <a:noFill/>
        </p:spPr>
        <p:txBody>
          <a:bodyPr wrap="square" rtlCol="0">
            <a:spAutoFit/>
          </a:bodyPr>
          <a:lstStyle/>
          <a:p>
            <a:r>
              <a:rPr lang="en-GB" sz="1400" b="1" i="1" dirty="0" smtClean="0">
                <a:latin typeface="Calibri" panose="020F0502020204030204" pitchFamily="34" charset="0"/>
              </a:rPr>
              <a:t>Administrator interface</a:t>
            </a:r>
            <a:endParaRPr lang="en-GB" sz="1400" b="1" i="1" dirty="0">
              <a:latin typeface="Calibri" panose="020F0502020204030204" pitchFamily="34" charset="0"/>
            </a:endParaRPr>
          </a:p>
        </p:txBody>
      </p:sp>
    </p:spTree>
    <p:extLst>
      <p:ext uri="{BB962C8B-B14F-4D97-AF65-F5344CB8AC3E}">
        <p14:creationId xmlns:p14="http://schemas.microsoft.com/office/powerpoint/2010/main" val="1009921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550351" y="1256451"/>
            <a:ext cx="8264248" cy="2247807"/>
            <a:chOff x="550351" y="1256451"/>
            <a:chExt cx="8264248" cy="2247807"/>
          </a:xfrm>
        </p:grpSpPr>
        <p:pic>
          <p:nvPicPr>
            <p:cNvPr id="3" name="Picture 2"/>
            <p:cNvPicPr>
              <a:picLocks noChangeAspect="1"/>
            </p:cNvPicPr>
            <p:nvPr/>
          </p:nvPicPr>
          <p:blipFill>
            <a:blip r:embed="rId2"/>
            <a:stretch>
              <a:fillRect/>
            </a:stretch>
          </p:blipFill>
          <p:spPr>
            <a:xfrm>
              <a:off x="5198062" y="1410922"/>
              <a:ext cx="3616537" cy="2093336"/>
            </a:xfrm>
            <a:prstGeom prst="rect">
              <a:avLst/>
            </a:prstGeom>
          </p:spPr>
        </p:pic>
        <p:sp>
          <p:nvSpPr>
            <p:cNvPr id="2" name="TextBox 1"/>
            <p:cNvSpPr txBox="1"/>
            <p:nvPr/>
          </p:nvSpPr>
          <p:spPr>
            <a:xfrm>
              <a:off x="550351" y="1256451"/>
              <a:ext cx="2248268" cy="369332"/>
            </a:xfrm>
            <a:prstGeom prst="rect">
              <a:avLst/>
            </a:prstGeom>
            <a:noFill/>
          </p:spPr>
          <p:txBody>
            <a:bodyPr wrap="square" rtlCol="0">
              <a:spAutoFit/>
            </a:bodyPr>
            <a:lstStyle/>
            <a:p>
              <a:pPr marL="342900" indent="-342900">
                <a:buFont typeface="Wingdings" panose="05000000000000000000" pitchFamily="2" charset="2"/>
                <a:buChar char="ü"/>
              </a:pPr>
              <a:r>
                <a:rPr lang="en-GB" dirty="0" smtClean="0">
                  <a:latin typeface="Calibri" panose="020F0502020204030204" pitchFamily="34" charset="0"/>
                </a:rPr>
                <a:t>Calibration factors</a:t>
              </a:r>
              <a:endParaRPr lang="en-GB" dirty="0">
                <a:latin typeface="Calibri" panose="020F0502020204030204" pitchFamily="34" charset="0"/>
              </a:endParaRPr>
            </a:p>
          </p:txBody>
        </p:sp>
      </p:grpSp>
      <p:sp>
        <p:nvSpPr>
          <p:cNvPr id="46" name="Title 45"/>
          <p:cNvSpPr>
            <a:spLocks noGrp="1"/>
          </p:cNvSpPr>
          <p:nvPr>
            <p:ph type="title"/>
          </p:nvPr>
        </p:nvSpPr>
        <p:spPr>
          <a:xfrm>
            <a:off x="610756" y="-41940"/>
            <a:ext cx="7467600" cy="1143000"/>
          </a:xfrm>
        </p:spPr>
        <p:txBody>
          <a:bodyPr>
            <a:normAutofit/>
          </a:bodyPr>
          <a:lstStyle/>
          <a:p>
            <a:pPr algn="ctr"/>
            <a:r>
              <a:rPr lang="en-GB" sz="3600" b="1" dirty="0" smtClean="0">
                <a:latin typeface="Calibri" panose="020F0502020204030204" pitchFamily="34" charset="0"/>
              </a:rPr>
              <a:t>DAQ and Shuttle </a:t>
            </a:r>
            <a:r>
              <a:rPr lang="en-GB" sz="3600" b="1" dirty="0">
                <a:latin typeface="Calibri" panose="020F0502020204030204" pitchFamily="34" charset="0"/>
              </a:rPr>
              <a:t>M</a:t>
            </a:r>
            <a:r>
              <a:rPr lang="en-GB" sz="3600" b="1" dirty="0" smtClean="0">
                <a:latin typeface="Calibri" panose="020F0502020204030204" pitchFamily="34" charset="0"/>
              </a:rPr>
              <a:t>onitoring</a:t>
            </a:r>
            <a:endParaRPr lang="en-GB" sz="3600" b="1" dirty="0">
              <a:latin typeface="Calibri" panose="020F0502020204030204" pitchFamily="34" charset="0"/>
            </a:endParaRPr>
          </a:p>
        </p:txBody>
      </p:sp>
      <p:grpSp>
        <p:nvGrpSpPr>
          <p:cNvPr id="9" name="Group 8"/>
          <p:cNvGrpSpPr/>
          <p:nvPr/>
        </p:nvGrpSpPr>
        <p:grpSpPr>
          <a:xfrm>
            <a:off x="550351" y="1820447"/>
            <a:ext cx="8231575" cy="2589858"/>
            <a:chOff x="550351" y="1665034"/>
            <a:chExt cx="8231575" cy="2589858"/>
          </a:xfrm>
        </p:grpSpPr>
        <p:pic>
          <p:nvPicPr>
            <p:cNvPr id="4" name="Picture 3"/>
            <p:cNvPicPr>
              <a:picLocks noChangeAspect="1"/>
            </p:cNvPicPr>
            <p:nvPr/>
          </p:nvPicPr>
          <p:blipFill>
            <a:blip r:embed="rId3"/>
            <a:stretch>
              <a:fillRect/>
            </a:stretch>
          </p:blipFill>
          <p:spPr>
            <a:xfrm>
              <a:off x="5198062" y="2143587"/>
              <a:ext cx="3583864" cy="2111305"/>
            </a:xfrm>
            <a:prstGeom prst="rect">
              <a:avLst/>
            </a:prstGeom>
          </p:spPr>
        </p:pic>
        <p:sp>
          <p:nvSpPr>
            <p:cNvPr id="10" name="TextBox 9"/>
            <p:cNvSpPr txBox="1"/>
            <p:nvPr/>
          </p:nvSpPr>
          <p:spPr>
            <a:xfrm>
              <a:off x="550351" y="1665034"/>
              <a:ext cx="3214988" cy="646331"/>
            </a:xfrm>
            <a:prstGeom prst="rect">
              <a:avLst/>
            </a:prstGeom>
            <a:noFill/>
          </p:spPr>
          <p:txBody>
            <a:bodyPr wrap="square" rtlCol="0">
              <a:spAutoFit/>
            </a:bodyPr>
            <a:lstStyle/>
            <a:p>
              <a:pPr marL="342900" indent="-342900">
                <a:buFont typeface="Wingdings" panose="05000000000000000000" pitchFamily="2" charset="2"/>
                <a:buChar char="ü"/>
              </a:pPr>
              <a:r>
                <a:rPr lang="en-GB" dirty="0" smtClean="0">
                  <a:latin typeface="Calibri" panose="020F0502020204030204" pitchFamily="34" charset="0"/>
                </a:rPr>
                <a:t>Shuttle positions monitoring (both axis)</a:t>
              </a:r>
              <a:endParaRPr lang="en-GB" dirty="0">
                <a:latin typeface="Calibri" panose="020F0502020204030204" pitchFamily="34" charset="0"/>
              </a:endParaRPr>
            </a:p>
          </p:txBody>
        </p:sp>
      </p:grpSp>
      <p:grpSp>
        <p:nvGrpSpPr>
          <p:cNvPr id="11" name="Group 10"/>
          <p:cNvGrpSpPr/>
          <p:nvPr/>
        </p:nvGrpSpPr>
        <p:grpSpPr>
          <a:xfrm>
            <a:off x="550351" y="2425827"/>
            <a:ext cx="8264248" cy="2865840"/>
            <a:chOff x="550350" y="1835787"/>
            <a:chExt cx="8264248" cy="2865840"/>
          </a:xfrm>
        </p:grpSpPr>
        <p:sp>
          <p:nvSpPr>
            <p:cNvPr id="12" name="TextBox 11"/>
            <p:cNvSpPr txBox="1"/>
            <p:nvPr/>
          </p:nvSpPr>
          <p:spPr>
            <a:xfrm>
              <a:off x="550350" y="1835787"/>
              <a:ext cx="3178030" cy="646331"/>
            </a:xfrm>
            <a:prstGeom prst="rect">
              <a:avLst/>
            </a:prstGeom>
            <a:noFill/>
          </p:spPr>
          <p:txBody>
            <a:bodyPr wrap="square" rtlCol="0">
              <a:spAutoFit/>
            </a:bodyPr>
            <a:lstStyle/>
            <a:p>
              <a:pPr marL="342900" indent="-342900">
                <a:buFont typeface="Wingdings" panose="05000000000000000000" pitchFamily="2" charset="2"/>
                <a:buChar char="ü"/>
              </a:pPr>
              <a:r>
                <a:rPr lang="en-GB" dirty="0" smtClean="0">
                  <a:latin typeface="Calibri" panose="020F0502020204030204" pitchFamily="34" charset="0"/>
                </a:rPr>
                <a:t>Dose rate monitoring (samples radioactivity)</a:t>
              </a:r>
              <a:endParaRPr lang="en-GB" dirty="0">
                <a:latin typeface="Calibri" panose="020F0502020204030204" pitchFamily="34" charset="0"/>
              </a:endParaRPr>
            </a:p>
          </p:txBody>
        </p:sp>
        <p:pic>
          <p:nvPicPr>
            <p:cNvPr id="5" name="Picture 4"/>
            <p:cNvPicPr>
              <a:picLocks noChangeAspect="1"/>
            </p:cNvPicPr>
            <p:nvPr/>
          </p:nvPicPr>
          <p:blipFill>
            <a:blip r:embed="rId4"/>
            <a:stretch>
              <a:fillRect/>
            </a:stretch>
          </p:blipFill>
          <p:spPr>
            <a:xfrm>
              <a:off x="5195705" y="2592259"/>
              <a:ext cx="3618893" cy="2109368"/>
            </a:xfrm>
            <a:prstGeom prst="rect">
              <a:avLst/>
            </a:prstGeom>
          </p:spPr>
        </p:pic>
      </p:grpSp>
      <p:pic>
        <p:nvPicPr>
          <p:cNvPr id="6" name="Picture 5"/>
          <p:cNvPicPr>
            <a:picLocks noChangeAspect="1"/>
          </p:cNvPicPr>
          <p:nvPr/>
        </p:nvPicPr>
        <p:blipFill>
          <a:blip r:embed="rId5"/>
          <a:stretch>
            <a:fillRect/>
          </a:stretch>
        </p:blipFill>
        <p:spPr>
          <a:xfrm>
            <a:off x="5198062" y="3890994"/>
            <a:ext cx="1836937" cy="1664049"/>
          </a:xfrm>
          <a:prstGeom prst="rect">
            <a:avLst/>
          </a:prstGeom>
        </p:spPr>
      </p:pic>
      <p:sp>
        <p:nvSpPr>
          <p:cNvPr id="14" name="TextBox 13"/>
          <p:cNvSpPr txBox="1"/>
          <p:nvPr/>
        </p:nvSpPr>
        <p:spPr>
          <a:xfrm>
            <a:off x="555598" y="3222496"/>
            <a:ext cx="3593664" cy="923330"/>
          </a:xfrm>
          <a:prstGeom prst="rect">
            <a:avLst/>
          </a:prstGeom>
          <a:noFill/>
        </p:spPr>
        <p:txBody>
          <a:bodyPr wrap="square" rtlCol="0">
            <a:spAutoFit/>
          </a:bodyPr>
          <a:lstStyle/>
          <a:p>
            <a:pPr marL="342900" indent="-342900">
              <a:buFont typeface="Wingdings" panose="05000000000000000000" pitchFamily="2" charset="2"/>
              <a:buChar char="ü"/>
            </a:pPr>
            <a:r>
              <a:rPr lang="en-GB" dirty="0" smtClean="0">
                <a:latin typeface="Calibri" panose="020F0502020204030204" pitchFamily="34" charset="0"/>
              </a:rPr>
              <a:t>Calculation of the proper timing to place the samples in beam (for short time irradiations)</a:t>
            </a:r>
            <a:endParaRPr lang="en-GB" dirty="0">
              <a:latin typeface="Calibri" panose="020F0502020204030204" pitchFamily="34" charset="0"/>
            </a:endParaRPr>
          </a:p>
        </p:txBody>
      </p:sp>
      <p:sp>
        <p:nvSpPr>
          <p:cNvPr id="16"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7" name="Footer Placeholder 3"/>
          <p:cNvSpPr>
            <a:spLocks noGrp="1"/>
          </p:cNvSpPr>
          <p:nvPr>
            <p:ph type="ftr" sz="quarter" idx="3"/>
          </p:nvPr>
        </p:nvSpPr>
        <p:spPr>
          <a:xfrm>
            <a:off x="5182756" y="6375400"/>
            <a:ext cx="2895600" cy="365125"/>
          </a:xfrm>
        </p:spPr>
        <p:txBody>
          <a:bodyPr/>
          <a:lstStyle/>
          <a:p>
            <a:r>
              <a:rPr lang="en-US" smtClean="0"/>
              <a:t>AIDA-2020 WP15</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32</a:t>
            </a:fld>
            <a:endParaRPr lang="en-US" dirty="0"/>
          </a:p>
        </p:txBody>
      </p:sp>
    </p:spTree>
    <p:extLst>
      <p:ext uri="{BB962C8B-B14F-4D97-AF65-F5344CB8AC3E}">
        <p14:creationId xmlns:p14="http://schemas.microsoft.com/office/powerpoint/2010/main" val="12100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500" fill="hold"/>
                                        <p:tgtEl>
                                          <p:spTgt spid="14"/>
                                        </p:tgtEl>
                                        <p:attrNameLst>
                                          <p:attrName>ppt_x</p:attrName>
                                        </p:attrNameLst>
                                      </p:cBhvr>
                                      <p:tavLst>
                                        <p:tav tm="0">
                                          <p:val>
                                            <p:strVal val="#ppt_x"/>
                                          </p:val>
                                        </p:tav>
                                        <p:tav tm="100000">
                                          <p:val>
                                            <p:strVal val="#ppt_x"/>
                                          </p:val>
                                        </p:tav>
                                      </p:tavLst>
                                    </p:anim>
                                    <p:anim calcmode="lin" valueType="num">
                                      <p:cBhvr additive="base">
                                        <p:cTn id="20" dur="500" fill="hold"/>
                                        <p:tgtEl>
                                          <p:spTgt spid="14"/>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303"/>
          <p:cNvSpPr txBox="1">
            <a:spLocks/>
          </p:cNvSpPr>
          <p:nvPr/>
        </p:nvSpPr>
        <p:spPr>
          <a:xfrm>
            <a:off x="277606" y="0"/>
            <a:ext cx="8741187" cy="998225"/>
          </a:xfrm>
          <a:prstGeom prst="rect">
            <a:avLst/>
          </a:prstGeom>
          <a:noFill/>
          <a:ln>
            <a:noFill/>
          </a:ln>
        </p:spPr>
        <p:txBody>
          <a:bodyPr vert="horz" lIns="45700" tIns="45700" rIns="45700" bIns="45700" anchor="ctr" anchorCtr="0">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spcBef>
                <a:spcPts val="0"/>
              </a:spcBef>
              <a:buClr>
                <a:schemeClr val="dk1"/>
              </a:buClr>
              <a:buSzPct val="25000"/>
              <a:buFont typeface="Arial"/>
              <a:buNone/>
            </a:pPr>
            <a:r>
              <a:rPr lang="en-US" sz="3600" b="1" dirty="0" smtClean="0">
                <a:latin typeface="Calibri" panose="020F0502020204030204" pitchFamily="34" charset="0"/>
              </a:rPr>
              <a:t>IRRAD Tables Control</a:t>
            </a:r>
            <a:endParaRPr lang="en-US" sz="3600" b="1" dirty="0">
              <a:latin typeface="Calibri" panose="020F0502020204030204" pitchFamily="34" charset="0"/>
            </a:endParaRPr>
          </a:p>
        </p:txBody>
      </p:sp>
      <p:sp>
        <p:nvSpPr>
          <p:cNvPr id="10"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pic>
        <p:nvPicPr>
          <p:cNvPr id="8" name="Shape 165"/>
          <p:cNvPicPr preferRelativeResize="0">
            <a:picLocks noGrp="1"/>
          </p:cNvPicPr>
          <p:nvPr/>
        </p:nvPicPr>
        <p:blipFill rotWithShape="1">
          <a:blip r:embed="rId2">
            <a:alphaModFix/>
          </a:blip>
          <a:srcRect l="29300" t="64677" r="30197" b="6291"/>
          <a:stretch/>
        </p:blipFill>
        <p:spPr>
          <a:xfrm>
            <a:off x="483437" y="3901224"/>
            <a:ext cx="3366258" cy="2329351"/>
          </a:xfrm>
          <a:prstGeom prst="rect">
            <a:avLst/>
          </a:prstGeom>
          <a:noFill/>
          <a:ln>
            <a:noFill/>
          </a:ln>
        </p:spPr>
      </p:pic>
      <p:cxnSp>
        <p:nvCxnSpPr>
          <p:cNvPr id="9" name="Shape 168"/>
          <p:cNvCxnSpPr/>
          <p:nvPr/>
        </p:nvCxnSpPr>
        <p:spPr>
          <a:xfrm flipH="1">
            <a:off x="601259" y="5153602"/>
            <a:ext cx="488714" cy="237942"/>
          </a:xfrm>
          <a:prstGeom prst="straightConnector1">
            <a:avLst/>
          </a:prstGeom>
          <a:noFill/>
          <a:ln w="19050" cap="flat" cmpd="sng">
            <a:solidFill>
              <a:schemeClr val="tx2"/>
            </a:solidFill>
            <a:prstDash val="solid"/>
            <a:round/>
            <a:headEnd type="none" w="med" len="med"/>
            <a:tailEnd type="stealth" w="lg" len="lg"/>
          </a:ln>
        </p:spPr>
      </p:cxnSp>
      <p:cxnSp>
        <p:nvCxnSpPr>
          <p:cNvPr id="12" name="Shape 174"/>
          <p:cNvCxnSpPr/>
          <p:nvPr/>
        </p:nvCxnSpPr>
        <p:spPr>
          <a:xfrm>
            <a:off x="1089973" y="4552478"/>
            <a:ext cx="0" cy="601124"/>
          </a:xfrm>
          <a:prstGeom prst="straightConnector1">
            <a:avLst/>
          </a:prstGeom>
          <a:noFill/>
          <a:ln w="19050" cap="flat" cmpd="sng">
            <a:solidFill>
              <a:schemeClr val="tx1"/>
            </a:solidFill>
            <a:prstDash val="solid"/>
            <a:round/>
            <a:headEnd type="arrow" w="med" len="med"/>
            <a:tailEnd type="none" w="med" len="med"/>
          </a:ln>
        </p:spPr>
      </p:cxnSp>
      <p:cxnSp>
        <p:nvCxnSpPr>
          <p:cNvPr id="13" name="Shape 172"/>
          <p:cNvCxnSpPr/>
          <p:nvPr/>
        </p:nvCxnSpPr>
        <p:spPr>
          <a:xfrm flipH="1">
            <a:off x="1089973" y="3866499"/>
            <a:ext cx="2545113" cy="1287103"/>
          </a:xfrm>
          <a:prstGeom prst="straightConnector1">
            <a:avLst/>
          </a:prstGeom>
          <a:noFill/>
          <a:ln w="19050" cap="flat" cmpd="sng">
            <a:solidFill>
              <a:srgbClr val="FF0000"/>
            </a:solidFill>
            <a:prstDash val="dash"/>
            <a:round/>
            <a:headEnd type="none" w="med" len="med"/>
            <a:tailEnd type="none" w="med" len="med"/>
          </a:ln>
        </p:spPr>
      </p:cxnSp>
      <p:sp>
        <p:nvSpPr>
          <p:cNvPr id="14" name="TextBox 17"/>
          <p:cNvSpPr txBox="1"/>
          <p:nvPr/>
        </p:nvSpPr>
        <p:spPr>
          <a:xfrm rot="19988143">
            <a:off x="3181261" y="3860066"/>
            <a:ext cx="822778" cy="338554"/>
          </a:xfrm>
          <a:prstGeom prst="rect">
            <a:avLst/>
          </a:prstGeom>
          <a:noFill/>
        </p:spPr>
        <p:txBody>
          <a:bodyPr wrap="square" rtlCol="0">
            <a:spAutoFit/>
          </a:bodyPr>
          <a:ls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a:lstStyle>
          <a:p>
            <a:r>
              <a:rPr lang="en-GB" sz="1600" b="1" dirty="0">
                <a:solidFill>
                  <a:srgbClr val="FF0000"/>
                </a:solidFill>
                <a:latin typeface="Calibri" panose="020F0502020204030204" pitchFamily="34" charset="0"/>
              </a:rPr>
              <a:t>BEAM</a:t>
            </a:r>
          </a:p>
        </p:txBody>
      </p:sp>
      <p:pic>
        <p:nvPicPr>
          <p:cNvPr id="15" name="Picture 14"/>
          <p:cNvPicPr>
            <a:picLocks noChangeAspect="1"/>
          </p:cNvPicPr>
          <p:nvPr/>
        </p:nvPicPr>
        <p:blipFill>
          <a:blip r:embed="rId3"/>
          <a:stretch>
            <a:fillRect/>
          </a:stretch>
        </p:blipFill>
        <p:spPr>
          <a:xfrm>
            <a:off x="4283876" y="1347622"/>
            <a:ext cx="4693360" cy="3718277"/>
          </a:xfrm>
          <a:prstGeom prst="rect">
            <a:avLst/>
          </a:prstGeom>
        </p:spPr>
      </p:pic>
      <p:sp>
        <p:nvSpPr>
          <p:cNvPr id="23" name="TextBox 22"/>
          <p:cNvSpPr txBox="1"/>
          <p:nvPr/>
        </p:nvSpPr>
        <p:spPr>
          <a:xfrm>
            <a:off x="756072" y="847590"/>
            <a:ext cx="4066873" cy="3170099"/>
          </a:xfrm>
          <a:prstGeom prst="rect">
            <a:avLst/>
          </a:prstGeom>
          <a:noFill/>
        </p:spPr>
        <p:txBody>
          <a:bodyPr wrap="square" rtlCol="0">
            <a:spAutoFit/>
          </a:bodyPr>
          <a:lstStyle/>
          <a:p>
            <a:pPr marL="285750" indent="-285750">
              <a:lnSpc>
                <a:spcPts val="2000"/>
              </a:lnSpc>
              <a:buFont typeface="Wingdings" panose="05000000000000000000" pitchFamily="2" charset="2"/>
              <a:buChar char="Ø"/>
            </a:pPr>
            <a:r>
              <a:rPr lang="en-GB" dirty="0" smtClean="0">
                <a:latin typeface="Calibri" panose="020F0502020204030204" pitchFamily="34" charset="0"/>
              </a:rPr>
              <a:t>XY and theta axis movement</a:t>
            </a:r>
          </a:p>
          <a:p>
            <a:pPr marL="285750" indent="-285750">
              <a:lnSpc>
                <a:spcPts val="2000"/>
              </a:lnSpc>
              <a:buFont typeface="Wingdings" panose="05000000000000000000" pitchFamily="2" charset="2"/>
              <a:buChar char="Ø"/>
            </a:pPr>
            <a:endParaRPr lang="en-GB" dirty="0" smtClean="0">
              <a:latin typeface="Calibri" panose="020F0502020204030204" pitchFamily="34" charset="0"/>
            </a:endParaRPr>
          </a:p>
          <a:p>
            <a:pPr marL="285750" indent="-285750">
              <a:lnSpc>
                <a:spcPts val="2000"/>
              </a:lnSpc>
              <a:buFont typeface="Wingdings" panose="05000000000000000000" pitchFamily="2" charset="2"/>
              <a:buChar char="Ø"/>
            </a:pPr>
            <a:r>
              <a:rPr lang="en-GB" dirty="0" smtClean="0">
                <a:latin typeface="Calibri" panose="020F0502020204030204" pitchFamily="34" charset="0"/>
              </a:rPr>
              <a:t>Positions definition</a:t>
            </a:r>
          </a:p>
          <a:p>
            <a:pPr marL="285750" indent="-285750">
              <a:lnSpc>
                <a:spcPts val="2000"/>
              </a:lnSpc>
              <a:buFont typeface="Wingdings" panose="05000000000000000000" pitchFamily="2" charset="2"/>
              <a:buChar char="Ø"/>
            </a:pPr>
            <a:endParaRPr lang="en-GB" dirty="0" smtClean="0">
              <a:latin typeface="Calibri" panose="020F0502020204030204" pitchFamily="34" charset="0"/>
            </a:endParaRPr>
          </a:p>
          <a:p>
            <a:pPr marL="285750" indent="-285750">
              <a:lnSpc>
                <a:spcPts val="2000"/>
              </a:lnSpc>
              <a:buFont typeface="Wingdings" panose="05000000000000000000" pitchFamily="2" charset="2"/>
              <a:buChar char="Ø"/>
            </a:pPr>
            <a:r>
              <a:rPr lang="en-GB" dirty="0" smtClean="0">
                <a:latin typeface="Calibri" panose="020F0502020204030204" pitchFamily="34" charset="0"/>
              </a:rPr>
              <a:t>Speed definition</a:t>
            </a:r>
          </a:p>
          <a:p>
            <a:pPr marL="285750" indent="-285750">
              <a:lnSpc>
                <a:spcPts val="2000"/>
              </a:lnSpc>
              <a:buFont typeface="Wingdings" panose="05000000000000000000" pitchFamily="2" charset="2"/>
              <a:buChar char="Ø"/>
            </a:pPr>
            <a:endParaRPr lang="en-GB" dirty="0" smtClean="0">
              <a:latin typeface="Calibri" panose="020F0502020204030204" pitchFamily="34" charset="0"/>
            </a:endParaRPr>
          </a:p>
          <a:p>
            <a:pPr marL="285750" indent="-285750">
              <a:lnSpc>
                <a:spcPts val="2000"/>
              </a:lnSpc>
              <a:buFont typeface="Wingdings" panose="05000000000000000000" pitchFamily="2" charset="2"/>
              <a:buChar char="Ø"/>
            </a:pPr>
            <a:r>
              <a:rPr lang="en-GB" dirty="0" smtClean="0">
                <a:latin typeface="Calibri" panose="020F0502020204030204" pitchFamily="34" charset="0"/>
              </a:rPr>
              <a:t>Motors calibration</a:t>
            </a:r>
          </a:p>
          <a:p>
            <a:pPr marL="285750" indent="-285750">
              <a:lnSpc>
                <a:spcPts val="2000"/>
              </a:lnSpc>
              <a:buFont typeface="Wingdings" panose="05000000000000000000" pitchFamily="2" charset="2"/>
              <a:buChar char="Ø"/>
            </a:pPr>
            <a:endParaRPr lang="en-GB" dirty="0" smtClean="0">
              <a:latin typeface="Calibri" panose="020F0502020204030204" pitchFamily="34" charset="0"/>
            </a:endParaRPr>
          </a:p>
          <a:p>
            <a:pPr marL="285750" indent="-285750">
              <a:lnSpc>
                <a:spcPts val="2000"/>
              </a:lnSpc>
              <a:buFont typeface="Wingdings" panose="05000000000000000000" pitchFamily="2" charset="2"/>
              <a:buChar char="Ø"/>
            </a:pPr>
            <a:r>
              <a:rPr lang="en-GB" dirty="0" smtClean="0">
                <a:latin typeface="Calibri" panose="020F0502020204030204" pitchFamily="34" charset="0"/>
              </a:rPr>
              <a:t>Storage of calibration and system configuration parameters </a:t>
            </a:r>
          </a:p>
          <a:p>
            <a:pPr>
              <a:lnSpc>
                <a:spcPts val="2000"/>
              </a:lnSpc>
            </a:pPr>
            <a:endParaRPr lang="en-GB" dirty="0" smtClean="0">
              <a:latin typeface="Calibri" panose="020F0502020204030204" pitchFamily="34" charset="0"/>
            </a:endParaRPr>
          </a:p>
          <a:p>
            <a:pPr marL="285750" indent="-285750">
              <a:lnSpc>
                <a:spcPts val="2000"/>
              </a:lnSpc>
              <a:buFont typeface="Wingdings" panose="05000000000000000000" pitchFamily="2" charset="2"/>
              <a:buChar char="Ø"/>
            </a:pPr>
            <a:r>
              <a:rPr lang="en-GB" dirty="0" smtClean="0">
                <a:latin typeface="Calibri" panose="020F0502020204030204" pitchFamily="34" charset="0"/>
              </a:rPr>
              <a:t>Positions history</a:t>
            </a:r>
          </a:p>
        </p:txBody>
      </p:sp>
      <p:sp>
        <p:nvSpPr>
          <p:cNvPr id="2" name="Slide Number Placeholder 1"/>
          <p:cNvSpPr>
            <a:spLocks noGrp="1"/>
          </p:cNvSpPr>
          <p:nvPr>
            <p:ph type="sldNum" sz="quarter" idx="4"/>
          </p:nvPr>
        </p:nvSpPr>
        <p:spPr/>
        <p:txBody>
          <a:bodyPr/>
          <a:lstStyle/>
          <a:p>
            <a:fld id="{17918391-D411-FE40-AAD7-861AE5233E0E}" type="slidenum">
              <a:rPr lang="en-US" smtClean="0"/>
              <a:pPr/>
              <a:t>33</a:t>
            </a:fld>
            <a:endParaRPr lang="en-US" dirty="0"/>
          </a:p>
        </p:txBody>
      </p:sp>
      <p:cxnSp>
        <p:nvCxnSpPr>
          <p:cNvPr id="19" name="Shape 168"/>
          <p:cNvCxnSpPr/>
          <p:nvPr/>
        </p:nvCxnSpPr>
        <p:spPr>
          <a:xfrm>
            <a:off x="1089973" y="5153602"/>
            <a:ext cx="345377" cy="344368"/>
          </a:xfrm>
          <a:prstGeom prst="straightConnector1">
            <a:avLst/>
          </a:prstGeom>
          <a:noFill/>
          <a:ln w="19050" cap="flat" cmpd="sng">
            <a:solidFill>
              <a:schemeClr val="tx2"/>
            </a:solidFill>
            <a:prstDash val="solid"/>
            <a:round/>
            <a:headEnd type="none" w="med" len="med"/>
            <a:tailEnd type="stealth" w="lg" len="lg"/>
          </a:ln>
        </p:spPr>
      </p:cxnSp>
      <p:sp>
        <p:nvSpPr>
          <p:cNvPr id="25" name="Shape 167"/>
          <p:cNvSpPr/>
          <p:nvPr/>
        </p:nvSpPr>
        <p:spPr>
          <a:xfrm rot="8787483">
            <a:off x="863555" y="4881848"/>
            <a:ext cx="489075" cy="488055"/>
          </a:xfrm>
          <a:prstGeom prst="arc">
            <a:avLst>
              <a:gd name="adj1" fmla="val 16200000"/>
              <a:gd name="adj2" fmla="val 16317"/>
            </a:avLst>
          </a:prstGeom>
          <a:noFill/>
          <a:ln w="19050" cap="flat" cmpd="sng">
            <a:solidFill>
              <a:schemeClr val="tx1"/>
            </a:solidFill>
            <a:prstDash val="solid"/>
            <a:round/>
            <a:headEnd type="none" w="med" len="med"/>
            <a:tailEnd type="none" w="med" len="med"/>
          </a:ln>
        </p:spPr>
        <p:txBody>
          <a:bodyPr lIns="91425" tIns="45700" rIns="91425" bIns="45700" anchor="ctr" anchorCtr="0">
            <a:noAutofit/>
          </a:bodyPr>
          <a:lstStyle/>
          <a:p>
            <a:pPr marL="0" marR="0" lvl="0" indent="0" algn="ctr" rtl="0">
              <a:lnSpc>
                <a:spcPct val="100000"/>
              </a:lnSpc>
              <a:spcBef>
                <a:spcPts val="0"/>
              </a:spcBef>
              <a:spcAft>
                <a:spcPts val="0"/>
              </a:spcAft>
              <a:buClr>
                <a:schemeClr val="dk1"/>
              </a:buClr>
              <a:buFont typeface="Arial"/>
              <a:buNone/>
            </a:pPr>
            <a:endParaRPr sz="3200" b="1" i="0" u="none" strike="noStrike" cap="none">
              <a:solidFill>
                <a:schemeClr val="dk2"/>
              </a:solidFill>
              <a:latin typeface="Times New Roman"/>
              <a:ea typeface="Times New Roman"/>
              <a:cs typeface="Times New Roman"/>
              <a:sym typeface="Times New Roman"/>
            </a:endParaRPr>
          </a:p>
        </p:txBody>
      </p:sp>
      <p:sp>
        <p:nvSpPr>
          <p:cNvPr id="26" name="Shape 173"/>
          <p:cNvSpPr/>
          <p:nvPr/>
        </p:nvSpPr>
        <p:spPr>
          <a:xfrm>
            <a:off x="630867" y="4471063"/>
            <a:ext cx="517199" cy="289338"/>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dirty="0">
                <a:latin typeface="Calibri"/>
                <a:ea typeface="Calibri"/>
                <a:cs typeface="Calibri"/>
                <a:sym typeface="Calibri"/>
              </a:rPr>
              <a:t>y</a:t>
            </a:r>
          </a:p>
        </p:txBody>
      </p:sp>
      <p:sp>
        <p:nvSpPr>
          <p:cNvPr id="27" name="Shape 170"/>
          <p:cNvSpPr/>
          <p:nvPr/>
        </p:nvSpPr>
        <p:spPr>
          <a:xfrm>
            <a:off x="901736" y="5149524"/>
            <a:ext cx="345225" cy="262992"/>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FF0000"/>
              </a:buClr>
              <a:buSzPct val="25000"/>
              <a:buFont typeface="Noto Sans Symbols"/>
              <a:buNone/>
            </a:pPr>
            <a:r>
              <a:rPr lang="en-US" sz="1800" dirty="0">
                <a:latin typeface="Calibri" panose="020F0502020204030204" pitchFamily="34" charset="0"/>
                <a:ea typeface="Noto Sans Symbols"/>
                <a:cs typeface="Noto Sans Symbols"/>
                <a:sym typeface="Noto Sans Symbols"/>
              </a:rPr>
              <a:t>θ</a:t>
            </a:r>
          </a:p>
        </p:txBody>
      </p:sp>
      <p:sp>
        <p:nvSpPr>
          <p:cNvPr id="28" name="Shape 171"/>
          <p:cNvSpPr/>
          <p:nvPr/>
        </p:nvSpPr>
        <p:spPr>
          <a:xfrm>
            <a:off x="1127289" y="5394430"/>
            <a:ext cx="517199" cy="289338"/>
          </a:xfrm>
          <a:prstGeom prst="rect">
            <a:avLst/>
          </a:prstGeom>
          <a:noFill/>
          <a:ln>
            <a:noFill/>
          </a:ln>
        </p:spPr>
        <p:txBody>
          <a:bodyPr lIns="91425" tIns="45700" rIns="91425" bIns="4570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dirty="0">
                <a:latin typeface="Calibri"/>
                <a:ea typeface="Calibri"/>
                <a:cs typeface="Calibri"/>
                <a:sym typeface="Calibri"/>
              </a:rPr>
              <a:t>x</a:t>
            </a:r>
          </a:p>
        </p:txBody>
      </p:sp>
    </p:spTree>
    <p:extLst>
      <p:ext uri="{BB962C8B-B14F-4D97-AF65-F5344CB8AC3E}">
        <p14:creationId xmlns:p14="http://schemas.microsoft.com/office/powerpoint/2010/main" val="171767600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303"/>
          <p:cNvSpPr txBox="1">
            <a:spLocks/>
          </p:cNvSpPr>
          <p:nvPr/>
        </p:nvSpPr>
        <p:spPr>
          <a:xfrm>
            <a:off x="277606" y="0"/>
            <a:ext cx="8741187" cy="998225"/>
          </a:xfrm>
          <a:prstGeom prst="rect">
            <a:avLst/>
          </a:prstGeom>
          <a:noFill/>
          <a:ln>
            <a:noFill/>
          </a:ln>
        </p:spPr>
        <p:txBody>
          <a:bodyPr vert="horz" lIns="45700" tIns="45700" rIns="45700" bIns="45700" anchor="ctr" anchorCtr="0">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spcBef>
                <a:spcPts val="0"/>
              </a:spcBef>
              <a:buClr>
                <a:schemeClr val="dk1"/>
              </a:buClr>
              <a:buSzPct val="25000"/>
              <a:buFont typeface="Arial"/>
              <a:buNone/>
            </a:pPr>
            <a:r>
              <a:rPr lang="en-US" sz="3600" b="1" dirty="0" smtClean="0">
                <a:latin typeface="Calibri" panose="020F0502020204030204" pitchFamily="34" charset="0"/>
              </a:rPr>
              <a:t>Samples Manager Dataflow</a:t>
            </a:r>
            <a:endParaRPr lang="en-US" sz="3600" b="1" dirty="0">
              <a:latin typeface="Calibri" panose="020F0502020204030204" pitchFamily="34" charset="0"/>
            </a:endParaRPr>
          </a:p>
        </p:txBody>
      </p:sp>
      <p:sp>
        <p:nvSpPr>
          <p:cNvPr id="10" name="Date Placeholder 4"/>
          <p:cNvSpPr>
            <a:spLocks noGrp="1"/>
          </p:cNvSpPr>
          <p:nvPr>
            <p:ph type="dt" sz="half" idx="10"/>
          </p:nvPr>
        </p:nvSpPr>
        <p:spPr>
          <a:xfrm>
            <a:off x="2969335" y="6362377"/>
            <a:ext cx="2133600" cy="365125"/>
          </a:xfrm>
        </p:spPr>
        <p:txBody>
          <a:bodyPr/>
          <a:lstStyle/>
          <a:p>
            <a:r>
              <a:rPr lang="en-US" dirty="0" smtClean="0"/>
              <a:t>04/04/2017</a:t>
            </a:r>
            <a:endParaRPr lang="en-US" dirty="0"/>
          </a:p>
        </p:txBody>
      </p:sp>
      <p:sp>
        <p:nvSpPr>
          <p:cNvPr id="11"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2" name="Flowchart: Magnetic Disk 1"/>
          <p:cNvSpPr/>
          <p:nvPr/>
        </p:nvSpPr>
        <p:spPr>
          <a:xfrm>
            <a:off x="3126284" y="2661313"/>
            <a:ext cx="3145809" cy="2620370"/>
          </a:xfrm>
          <a:prstGeom prst="flowChartMagneticDisk">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GB"/>
          </a:p>
        </p:txBody>
      </p:sp>
      <p:sp>
        <p:nvSpPr>
          <p:cNvPr id="9" name="TextBox 8"/>
          <p:cNvSpPr txBox="1"/>
          <p:nvPr/>
        </p:nvSpPr>
        <p:spPr>
          <a:xfrm>
            <a:off x="4041515" y="3801260"/>
            <a:ext cx="1315346" cy="646331"/>
          </a:xfrm>
          <a:prstGeom prst="rect">
            <a:avLst/>
          </a:prstGeom>
          <a:noFill/>
        </p:spPr>
        <p:txBody>
          <a:bodyPr wrap="square" rtlCol="0">
            <a:spAutoFit/>
          </a:bodyPr>
          <a:lstStyle/>
          <a:p>
            <a:pPr algn="ctr"/>
            <a:r>
              <a:rPr lang="en-GB" b="1" dirty="0" smtClean="0">
                <a:latin typeface="Calibri" panose="020F0502020204030204" pitchFamily="34" charset="0"/>
              </a:rPr>
              <a:t>ORACLE DATABASE</a:t>
            </a:r>
            <a:endParaRPr lang="en-GB" b="1" dirty="0">
              <a:latin typeface="Calibri" panose="020F0502020204030204" pitchFamily="34" charset="0"/>
            </a:endParaRPr>
          </a:p>
        </p:txBody>
      </p:sp>
      <p:sp>
        <p:nvSpPr>
          <p:cNvPr id="21" name="TextBox 20"/>
          <p:cNvSpPr txBox="1"/>
          <p:nvPr/>
        </p:nvSpPr>
        <p:spPr>
          <a:xfrm>
            <a:off x="6555718" y="2221152"/>
            <a:ext cx="1695983" cy="338554"/>
          </a:xfrm>
          <a:prstGeom prst="rect">
            <a:avLst/>
          </a:prstGeom>
          <a:noFill/>
        </p:spPr>
        <p:txBody>
          <a:bodyPr wrap="square" rtlCol="0">
            <a:spAutoFit/>
          </a:bodyPr>
          <a:lstStyle/>
          <a:p>
            <a:r>
              <a:rPr lang="en-GB" sz="1600" b="1" dirty="0" smtClean="0">
                <a:latin typeface="Calibri" panose="020F0502020204030204" pitchFamily="34" charset="0"/>
              </a:rPr>
              <a:t>Shuttle positions </a:t>
            </a:r>
            <a:endParaRPr lang="en-GB" sz="1600" b="1" dirty="0">
              <a:latin typeface="Calibri" panose="020F0502020204030204" pitchFamily="34" charset="0"/>
            </a:endParaRPr>
          </a:p>
        </p:txBody>
      </p:sp>
      <p:sp>
        <p:nvSpPr>
          <p:cNvPr id="22" name="Bent Arrow 21"/>
          <p:cNvSpPr/>
          <p:nvPr/>
        </p:nvSpPr>
        <p:spPr>
          <a:xfrm rot="16200000" flipH="1">
            <a:off x="5126632" y="1421266"/>
            <a:ext cx="1125863" cy="1695432"/>
          </a:xfrm>
          <a:prstGeom prst="bentArrow">
            <a:avLst>
              <a:gd name="adj1" fmla="val 18675"/>
              <a:gd name="adj2" fmla="val 18845"/>
              <a:gd name="adj3" fmla="val 26533"/>
              <a:gd name="adj4" fmla="val 41698"/>
            </a:avLst>
          </a:prstGeom>
          <a:solidFill>
            <a:srgbClr val="FFCC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23" name="TextBox 22"/>
          <p:cNvSpPr txBox="1"/>
          <p:nvPr/>
        </p:nvSpPr>
        <p:spPr>
          <a:xfrm>
            <a:off x="6505445" y="1652384"/>
            <a:ext cx="1376338" cy="338554"/>
          </a:xfrm>
          <a:prstGeom prst="rect">
            <a:avLst/>
          </a:prstGeom>
          <a:noFill/>
        </p:spPr>
        <p:txBody>
          <a:bodyPr wrap="square" rtlCol="0">
            <a:spAutoFit/>
          </a:bodyPr>
          <a:lstStyle/>
          <a:p>
            <a:r>
              <a:rPr lang="en-GB" sz="1600" b="1" dirty="0" smtClean="0">
                <a:latin typeface="Calibri" panose="020F0502020204030204" pitchFamily="34" charset="0"/>
              </a:rPr>
              <a:t>Temperatures</a:t>
            </a:r>
            <a:endParaRPr lang="en-GB" sz="1600" b="1" dirty="0">
              <a:latin typeface="Calibri" panose="020F0502020204030204" pitchFamily="34" charset="0"/>
            </a:endParaRPr>
          </a:p>
        </p:txBody>
      </p:sp>
      <p:sp>
        <p:nvSpPr>
          <p:cNvPr id="17" name="TextBox 16"/>
          <p:cNvSpPr txBox="1"/>
          <p:nvPr/>
        </p:nvSpPr>
        <p:spPr>
          <a:xfrm>
            <a:off x="659533" y="2638908"/>
            <a:ext cx="1476176" cy="338554"/>
          </a:xfrm>
          <a:prstGeom prst="rect">
            <a:avLst/>
          </a:prstGeom>
          <a:noFill/>
        </p:spPr>
        <p:txBody>
          <a:bodyPr wrap="square" rtlCol="0">
            <a:spAutoFit/>
          </a:bodyPr>
          <a:lstStyle/>
          <a:p>
            <a:r>
              <a:rPr lang="en-GB" sz="1600" b="1" dirty="0" smtClean="0">
                <a:latin typeface="Calibri" panose="020F0502020204030204" pitchFamily="34" charset="0"/>
              </a:rPr>
              <a:t>SEC </a:t>
            </a:r>
            <a:endParaRPr lang="en-GB" sz="1600" b="1" dirty="0">
              <a:latin typeface="Calibri" panose="020F0502020204030204" pitchFamily="34" charset="0"/>
            </a:endParaRPr>
          </a:p>
        </p:txBody>
      </p:sp>
      <p:sp>
        <p:nvSpPr>
          <p:cNvPr id="6" name="TextBox 5"/>
          <p:cNvSpPr txBox="1"/>
          <p:nvPr/>
        </p:nvSpPr>
        <p:spPr>
          <a:xfrm>
            <a:off x="640939" y="1978569"/>
            <a:ext cx="2377852" cy="338554"/>
          </a:xfrm>
          <a:prstGeom prst="rect">
            <a:avLst/>
          </a:prstGeom>
          <a:noFill/>
        </p:spPr>
        <p:txBody>
          <a:bodyPr wrap="square" rtlCol="0">
            <a:spAutoFit/>
          </a:bodyPr>
          <a:lstStyle/>
          <a:p>
            <a:r>
              <a:rPr lang="en-GB" sz="1600" b="1" dirty="0" smtClean="0">
                <a:latin typeface="Calibri" panose="020F0502020204030204" pitchFamily="34" charset="0"/>
              </a:rPr>
              <a:t>Beam transversal profile </a:t>
            </a:r>
            <a:endParaRPr lang="en-GB" sz="1600" b="1" dirty="0">
              <a:latin typeface="Calibri" panose="020F0502020204030204" pitchFamily="34" charset="0"/>
            </a:endParaRPr>
          </a:p>
        </p:txBody>
      </p:sp>
      <p:sp>
        <p:nvSpPr>
          <p:cNvPr id="13" name="TextBox 12"/>
          <p:cNvSpPr txBox="1"/>
          <p:nvPr/>
        </p:nvSpPr>
        <p:spPr>
          <a:xfrm>
            <a:off x="633547" y="2303415"/>
            <a:ext cx="2004779" cy="338554"/>
          </a:xfrm>
          <a:prstGeom prst="rect">
            <a:avLst/>
          </a:prstGeom>
          <a:noFill/>
        </p:spPr>
        <p:txBody>
          <a:bodyPr wrap="square" rtlCol="0">
            <a:spAutoFit/>
          </a:bodyPr>
          <a:lstStyle/>
          <a:p>
            <a:r>
              <a:rPr lang="en-GB" sz="1600" b="1" dirty="0" smtClean="0">
                <a:latin typeface="Calibri" panose="020F0502020204030204" pitchFamily="34" charset="0"/>
              </a:rPr>
              <a:t>Beam intensities</a:t>
            </a:r>
            <a:endParaRPr lang="en-GB" sz="1600" b="1" dirty="0">
              <a:latin typeface="Calibri" panose="020F0502020204030204" pitchFamily="34" charset="0"/>
            </a:endParaRPr>
          </a:p>
        </p:txBody>
      </p:sp>
      <p:sp>
        <p:nvSpPr>
          <p:cNvPr id="18" name="Bent Arrow 17"/>
          <p:cNvSpPr/>
          <p:nvPr/>
        </p:nvSpPr>
        <p:spPr>
          <a:xfrm rot="16200000" flipH="1">
            <a:off x="5256339" y="1741397"/>
            <a:ext cx="996753" cy="1536696"/>
          </a:xfrm>
          <a:prstGeom prst="bentArrow">
            <a:avLst>
              <a:gd name="adj1" fmla="val 21577"/>
              <a:gd name="adj2" fmla="val 25000"/>
              <a:gd name="adj3" fmla="val 25000"/>
              <a:gd name="adj4" fmla="val 43750"/>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9" name="TextBox 18"/>
          <p:cNvSpPr txBox="1"/>
          <p:nvPr/>
        </p:nvSpPr>
        <p:spPr>
          <a:xfrm>
            <a:off x="6523064" y="1927862"/>
            <a:ext cx="2269746" cy="338554"/>
          </a:xfrm>
          <a:prstGeom prst="rect">
            <a:avLst/>
          </a:prstGeom>
          <a:noFill/>
        </p:spPr>
        <p:txBody>
          <a:bodyPr wrap="square" rtlCol="0">
            <a:spAutoFit/>
          </a:bodyPr>
          <a:lstStyle/>
          <a:p>
            <a:r>
              <a:rPr lang="en-GB" sz="1600" b="1" dirty="0" smtClean="0">
                <a:latin typeface="Calibri" panose="020F0502020204030204" pitchFamily="34" charset="0"/>
              </a:rPr>
              <a:t>IRRAD tables positions</a:t>
            </a:r>
            <a:endParaRPr lang="en-GB" sz="1600" b="1" dirty="0">
              <a:latin typeface="Calibri" panose="020F0502020204030204" pitchFamily="34" charset="0"/>
            </a:endParaRPr>
          </a:p>
        </p:txBody>
      </p:sp>
      <p:sp>
        <p:nvSpPr>
          <p:cNvPr id="29" name="TextBox 28"/>
          <p:cNvSpPr txBox="1"/>
          <p:nvPr/>
        </p:nvSpPr>
        <p:spPr>
          <a:xfrm>
            <a:off x="6555718" y="2557502"/>
            <a:ext cx="1064913" cy="338554"/>
          </a:xfrm>
          <a:prstGeom prst="rect">
            <a:avLst/>
          </a:prstGeom>
          <a:noFill/>
        </p:spPr>
        <p:txBody>
          <a:bodyPr wrap="square" rtlCol="0">
            <a:spAutoFit/>
          </a:bodyPr>
          <a:lstStyle/>
          <a:p>
            <a:r>
              <a:rPr lang="en-GB" sz="1600" b="1" dirty="0" smtClean="0">
                <a:latin typeface="Calibri" panose="020F0502020204030204" pitchFamily="34" charset="0"/>
              </a:rPr>
              <a:t>Dose rate </a:t>
            </a:r>
            <a:endParaRPr lang="en-GB" sz="1600" b="1" dirty="0">
              <a:latin typeface="Calibri" panose="020F0502020204030204" pitchFamily="34" charset="0"/>
            </a:endParaRPr>
          </a:p>
        </p:txBody>
      </p:sp>
      <p:sp>
        <p:nvSpPr>
          <p:cNvPr id="26" name="TextBox 25"/>
          <p:cNvSpPr txBox="1"/>
          <p:nvPr/>
        </p:nvSpPr>
        <p:spPr>
          <a:xfrm>
            <a:off x="640878" y="1677772"/>
            <a:ext cx="2377852" cy="338554"/>
          </a:xfrm>
          <a:prstGeom prst="rect">
            <a:avLst/>
          </a:prstGeom>
          <a:noFill/>
        </p:spPr>
        <p:txBody>
          <a:bodyPr wrap="square" rtlCol="0">
            <a:spAutoFit/>
          </a:bodyPr>
          <a:lstStyle/>
          <a:p>
            <a:r>
              <a:rPr lang="en-GB" sz="1600" b="1" dirty="0" smtClean="0">
                <a:latin typeface="Calibri" panose="020F0502020204030204" pitchFamily="34" charset="0"/>
              </a:rPr>
              <a:t>Beam longitudinal profile</a:t>
            </a:r>
            <a:endParaRPr lang="en-GB" sz="1600" b="1" dirty="0">
              <a:latin typeface="Calibri" panose="020F0502020204030204" pitchFamily="34" charset="0"/>
            </a:endParaRPr>
          </a:p>
        </p:txBody>
      </p:sp>
      <p:sp>
        <p:nvSpPr>
          <p:cNvPr id="25" name="Bent Arrow 24"/>
          <p:cNvSpPr/>
          <p:nvPr/>
        </p:nvSpPr>
        <p:spPr>
          <a:xfrm rot="5400000">
            <a:off x="3320872" y="1373640"/>
            <a:ext cx="1052008" cy="1755083"/>
          </a:xfrm>
          <a:prstGeom prst="bentArrow">
            <a:avLst>
              <a:gd name="adj1" fmla="val 21977"/>
              <a:gd name="adj2" fmla="val 25000"/>
              <a:gd name="adj3" fmla="val 23712"/>
              <a:gd name="adj4" fmla="val 43750"/>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12" name="Bent Arrow 11"/>
          <p:cNvSpPr/>
          <p:nvPr/>
        </p:nvSpPr>
        <p:spPr>
          <a:xfrm rot="5400000">
            <a:off x="3255656" y="1761076"/>
            <a:ext cx="986367" cy="1559010"/>
          </a:xfrm>
          <a:prstGeom prst="bentArrow">
            <a:avLst>
              <a:gd name="adj1" fmla="val 20680"/>
              <a:gd name="adj2" fmla="val 25000"/>
              <a:gd name="adj3" fmla="val 23712"/>
              <a:gd name="adj4" fmla="val 43750"/>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4" name="Bent Arrow 3"/>
          <p:cNvSpPr/>
          <p:nvPr/>
        </p:nvSpPr>
        <p:spPr>
          <a:xfrm rot="5400000">
            <a:off x="3232771" y="2086966"/>
            <a:ext cx="851661" cy="1378537"/>
          </a:xfrm>
          <a:prstGeom prst="bentArrow">
            <a:avLst>
              <a:gd name="adj1" fmla="val 25839"/>
              <a:gd name="adj2" fmla="val 25000"/>
              <a:gd name="adj3" fmla="val 25000"/>
              <a:gd name="adj4" fmla="val 43750"/>
            </a:avLst>
          </a:prstGeom>
          <a:solidFill>
            <a:schemeClr val="tx2">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16" name="Bent Arrow 15"/>
          <p:cNvSpPr/>
          <p:nvPr/>
        </p:nvSpPr>
        <p:spPr>
          <a:xfrm rot="5400000">
            <a:off x="3189378" y="2444852"/>
            <a:ext cx="737517" cy="1177604"/>
          </a:xfrm>
          <a:prstGeom prst="bentArrow">
            <a:avLst>
              <a:gd name="adj1" fmla="val 30029"/>
              <a:gd name="adj2" fmla="val 25000"/>
              <a:gd name="adj3" fmla="val 25000"/>
              <a:gd name="adj4" fmla="val 36988"/>
            </a:avLst>
          </a:prstGeom>
          <a:solidFill>
            <a:srgbClr val="D3CAEE"/>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20" name="Bent Arrow 19"/>
          <p:cNvSpPr/>
          <p:nvPr/>
        </p:nvSpPr>
        <p:spPr>
          <a:xfrm rot="16200000" flipH="1">
            <a:off x="5428292" y="2067572"/>
            <a:ext cx="842946" cy="1346598"/>
          </a:xfrm>
          <a:prstGeom prst="bentArrow">
            <a:avLst/>
          </a:prstGeom>
          <a:solidFill>
            <a:srgbClr val="D8EEC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30" name="Bent Arrow 29"/>
          <p:cNvSpPr/>
          <p:nvPr/>
        </p:nvSpPr>
        <p:spPr>
          <a:xfrm rot="16200000" flipH="1">
            <a:off x="5564344" y="2385966"/>
            <a:ext cx="724705" cy="1192736"/>
          </a:xfrm>
          <a:prstGeom prst="bentArrow">
            <a:avLst>
              <a:gd name="adj1" fmla="val 28766"/>
              <a:gd name="adj2" fmla="val 25000"/>
              <a:gd name="adj3" fmla="val 25000"/>
              <a:gd name="adj4" fmla="val 43750"/>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solidFill>
                <a:schemeClr val="tx1"/>
              </a:solidFill>
            </a:endParaRPr>
          </a:p>
        </p:txBody>
      </p:sp>
      <p:sp>
        <p:nvSpPr>
          <p:cNvPr id="31" name="Slide Number Placeholder 30"/>
          <p:cNvSpPr>
            <a:spLocks noGrp="1"/>
          </p:cNvSpPr>
          <p:nvPr>
            <p:ph type="sldNum" sz="quarter" idx="4"/>
          </p:nvPr>
        </p:nvSpPr>
        <p:spPr/>
        <p:txBody>
          <a:bodyPr/>
          <a:lstStyle/>
          <a:p>
            <a:fld id="{17918391-D411-FE40-AAD7-861AE5233E0E}" type="slidenum">
              <a:rPr lang="en-US" smtClean="0"/>
              <a:pPr/>
              <a:t>34</a:t>
            </a:fld>
            <a:endParaRPr lang="en-US" dirty="0"/>
          </a:p>
        </p:txBody>
      </p:sp>
      <p:sp>
        <p:nvSpPr>
          <p:cNvPr id="5" name="Rectangle 4"/>
          <p:cNvSpPr/>
          <p:nvPr/>
        </p:nvSpPr>
        <p:spPr>
          <a:xfrm>
            <a:off x="611521" y="1330657"/>
            <a:ext cx="2350928" cy="1924334"/>
          </a:xfrm>
          <a:prstGeom prst="rect">
            <a:avLst/>
          </a:prstGeom>
          <a:noFill/>
          <a:ln>
            <a:solidFill>
              <a:schemeClr val="tx2"/>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6545205" y="1304249"/>
            <a:ext cx="2350928" cy="1924334"/>
          </a:xfrm>
          <a:prstGeom prst="rect">
            <a:avLst/>
          </a:prstGeom>
          <a:noFill/>
          <a:ln>
            <a:solidFill>
              <a:schemeClr val="tx2"/>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TextBox 7"/>
          <p:cNvSpPr txBox="1"/>
          <p:nvPr/>
        </p:nvSpPr>
        <p:spPr>
          <a:xfrm>
            <a:off x="663237" y="977637"/>
            <a:ext cx="2266781" cy="369332"/>
          </a:xfrm>
          <a:prstGeom prst="rect">
            <a:avLst/>
          </a:prstGeom>
          <a:noFill/>
        </p:spPr>
        <p:txBody>
          <a:bodyPr wrap="square" rtlCol="0">
            <a:spAutoFit/>
          </a:bodyPr>
          <a:lstStyle/>
          <a:p>
            <a:r>
              <a:rPr lang="en-GB" b="1" dirty="0" smtClean="0">
                <a:latin typeface="Calibri" panose="020F0502020204030204" pitchFamily="34" charset="0"/>
              </a:rPr>
              <a:t>Beam Profile Monitor</a:t>
            </a:r>
            <a:endParaRPr lang="en-GB" b="1" dirty="0">
              <a:latin typeface="Calibri" panose="020F0502020204030204" pitchFamily="34" charset="0"/>
            </a:endParaRPr>
          </a:p>
        </p:txBody>
      </p:sp>
      <p:sp>
        <p:nvSpPr>
          <p:cNvPr id="28" name="TextBox 27"/>
          <p:cNvSpPr txBox="1"/>
          <p:nvPr/>
        </p:nvSpPr>
        <p:spPr>
          <a:xfrm>
            <a:off x="6537280" y="971246"/>
            <a:ext cx="2415651" cy="369332"/>
          </a:xfrm>
          <a:prstGeom prst="rect">
            <a:avLst/>
          </a:prstGeom>
          <a:noFill/>
        </p:spPr>
        <p:txBody>
          <a:bodyPr wrap="square" rtlCol="0">
            <a:spAutoFit/>
          </a:bodyPr>
          <a:lstStyle/>
          <a:p>
            <a:r>
              <a:rPr lang="en-GB" b="1" dirty="0" smtClean="0">
                <a:latin typeface="Calibri" panose="020F0502020204030204" pitchFamily="34" charset="0"/>
              </a:rPr>
              <a:t>IRRAD System controls</a:t>
            </a:r>
            <a:endParaRPr lang="en-GB" b="1" dirty="0">
              <a:latin typeface="Calibri" panose="020F0502020204030204" pitchFamily="34" charset="0"/>
            </a:endParaRPr>
          </a:p>
        </p:txBody>
      </p:sp>
    </p:spTree>
    <p:extLst>
      <p:ext uri="{BB962C8B-B14F-4D97-AF65-F5344CB8AC3E}">
        <p14:creationId xmlns:p14="http://schemas.microsoft.com/office/powerpoint/2010/main" val="32452203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6275" y="902590"/>
            <a:ext cx="8172450" cy="4801314"/>
          </a:xfrm>
          <a:prstGeom prst="rect">
            <a:avLst/>
          </a:prstGeom>
          <a:noFill/>
        </p:spPr>
        <p:txBody>
          <a:bodyPr wrap="square" rtlCol="0">
            <a:spAutoFit/>
          </a:bodyPr>
          <a:lstStyle/>
          <a:p>
            <a:pPr marL="285750" indent="-285750">
              <a:buFont typeface="Wingdings" panose="05000000000000000000" pitchFamily="2" charset="2"/>
              <a:buChar char="v"/>
            </a:pPr>
            <a:r>
              <a:rPr lang="en-GB" dirty="0">
                <a:latin typeface="Calibri" panose="020F0502020204030204" pitchFamily="34" charset="0"/>
              </a:rPr>
              <a:t>CERN Milestones &amp; Deliverables</a:t>
            </a:r>
          </a:p>
          <a:p>
            <a:pPr marL="285750" indent="-285750">
              <a:buFont typeface="Wingdings" panose="05000000000000000000" pitchFamily="2" charset="2"/>
              <a:buChar char="v"/>
            </a:pPr>
            <a:r>
              <a:rPr lang="en-GB" b="1" dirty="0">
                <a:solidFill>
                  <a:srgbClr val="FF0000"/>
                </a:solidFill>
                <a:latin typeface="Calibri" panose="020F0502020204030204" pitchFamily="34" charset="0"/>
              </a:rPr>
              <a:t>CERN Proton irradiation Facility (IRRAD)</a:t>
            </a:r>
          </a:p>
          <a:p>
            <a:pPr marL="285750" indent="-285750">
              <a:buFont typeface="Wingdings" panose="05000000000000000000" pitchFamily="2" charset="2"/>
              <a:buChar char="v"/>
            </a:pPr>
            <a:r>
              <a:rPr lang="en-US" dirty="0">
                <a:latin typeface="Calibri" panose="020F0502020204030204" pitchFamily="34" charset="0"/>
              </a:rPr>
              <a:t>Samples manager</a:t>
            </a:r>
          </a:p>
          <a:p>
            <a:pPr marL="742950" lvl="1" indent="-285750">
              <a:buFont typeface="Wingdings" panose="05000000000000000000" pitchFamily="2" charset="2"/>
              <a:buChar char="Ø"/>
            </a:pPr>
            <a:r>
              <a:rPr lang="en-US" dirty="0">
                <a:latin typeface="Calibri" panose="020F0502020204030204" pitchFamily="34" charset="0"/>
              </a:rPr>
              <a:t>P</a:t>
            </a:r>
            <a:r>
              <a:rPr lang="en-US" dirty="0" smtClean="0">
                <a:latin typeface="Calibri" panose="020F0502020204030204" pitchFamily="34" charset="0"/>
              </a:rPr>
              <a:t>rogress</a:t>
            </a:r>
            <a:endParaRPr lang="en-US" dirty="0">
              <a:latin typeface="Calibri" panose="020F0502020204030204" pitchFamily="34" charset="0"/>
            </a:endParaRPr>
          </a:p>
          <a:p>
            <a:pPr marL="742950" lvl="1" indent="-285750">
              <a:buFont typeface="Wingdings" panose="05000000000000000000" pitchFamily="2" charset="2"/>
              <a:buChar char="Ø"/>
            </a:pPr>
            <a:r>
              <a:rPr lang="en-US" dirty="0" smtClean="0">
                <a:latin typeface="Calibri" panose="020F0502020204030204" pitchFamily="34" charset="0"/>
              </a:rPr>
              <a:t>Specifications</a:t>
            </a:r>
          </a:p>
          <a:p>
            <a:pPr marL="742950" lvl="1" indent="-285750">
              <a:buFont typeface="Wingdings" panose="05000000000000000000" pitchFamily="2" charset="2"/>
              <a:buChar char="Ø"/>
            </a:pPr>
            <a:r>
              <a:rPr lang="en-US" dirty="0" smtClean="0">
                <a:latin typeface="Calibri" panose="020F0502020204030204" pitchFamily="34" charset="0"/>
              </a:rPr>
              <a:t>Database structure</a:t>
            </a:r>
          </a:p>
          <a:p>
            <a:pPr marL="742950" lvl="1" indent="-285750">
              <a:buFont typeface="Wingdings" panose="05000000000000000000" pitchFamily="2" charset="2"/>
              <a:buChar char="Ø"/>
            </a:pPr>
            <a:r>
              <a:rPr lang="en-US" dirty="0" smtClean="0">
                <a:latin typeface="Calibri" panose="020F0502020204030204" pitchFamily="34" charset="0"/>
              </a:rPr>
              <a:t>Design &amp; Software Choice</a:t>
            </a:r>
          </a:p>
          <a:p>
            <a:pPr marL="742950" lvl="1" indent="-285750">
              <a:buFont typeface="Wingdings" panose="05000000000000000000" pitchFamily="2" charset="2"/>
              <a:buChar char="Ø"/>
            </a:pPr>
            <a:r>
              <a:rPr lang="en-US" dirty="0" smtClean="0">
                <a:latin typeface="Calibri" panose="020F0502020204030204" pitchFamily="34" charset="0"/>
              </a:rPr>
              <a:t>New User Interface</a:t>
            </a:r>
          </a:p>
          <a:p>
            <a:pPr marL="285750" indent="-285750">
              <a:buFont typeface="Wingdings" panose="05000000000000000000" pitchFamily="2" charset="2"/>
              <a:buChar char="v"/>
            </a:pPr>
            <a:r>
              <a:rPr lang="en-US" dirty="0" smtClean="0">
                <a:latin typeface="Calibri" panose="020F0502020204030204" pitchFamily="34" charset="0"/>
              </a:rPr>
              <a:t>Irradiation facilities 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Features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Facility Details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Administrator View</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Statistics &amp; Outlook</a:t>
            </a:r>
          </a:p>
          <a:p>
            <a:pPr marL="285750" indent="-285750">
              <a:buFont typeface="Wingdings" panose="05000000000000000000" pitchFamily="2" charset="2"/>
              <a:buChar char="v"/>
            </a:pPr>
            <a:r>
              <a:rPr lang="en-US" dirty="0" err="1">
                <a:solidFill>
                  <a:srgbClr val="0055A0"/>
                </a:solidFill>
                <a:latin typeface="Calibri" panose="020F0502020204030204" pitchFamily="34" charset="0"/>
              </a:rPr>
              <a:t>RadHard</a:t>
            </a:r>
            <a:r>
              <a:rPr lang="en-US" dirty="0">
                <a:solidFill>
                  <a:srgbClr val="0055A0"/>
                </a:solidFill>
                <a:latin typeface="Calibri" panose="020F0502020204030204" pitchFamily="34" charset="0"/>
              </a:rPr>
              <a:t> Sample Holders for </a:t>
            </a:r>
            <a:r>
              <a:rPr lang="en-US" dirty="0" smtClean="0">
                <a:solidFill>
                  <a:srgbClr val="0055A0"/>
                </a:solidFill>
                <a:latin typeface="Calibri" panose="020F0502020204030204" pitchFamily="34" charset="0"/>
              </a:rPr>
              <a:t>IRRAD</a:t>
            </a:r>
          </a:p>
          <a:p>
            <a:pPr marL="742950" lvl="1" indent="-285750">
              <a:buFont typeface="Wingdings" panose="05000000000000000000" pitchFamily="2" charset="2"/>
              <a:buChar char="Ø"/>
            </a:pPr>
            <a:r>
              <a:rPr lang="en-GB" dirty="0">
                <a:solidFill>
                  <a:srgbClr val="0055A0"/>
                </a:solidFill>
                <a:latin typeface="Calibri" panose="020F0502020204030204" pitchFamily="34" charset="0"/>
              </a:rPr>
              <a:t>Preliminary Results of mechanical </a:t>
            </a:r>
            <a:r>
              <a:rPr lang="en-GB" dirty="0" smtClean="0">
                <a:solidFill>
                  <a:srgbClr val="0055A0"/>
                </a:solidFill>
                <a:latin typeface="Calibri" panose="020F0502020204030204" pitchFamily="34" charset="0"/>
              </a:rPr>
              <a:t>tests</a:t>
            </a:r>
            <a:endParaRPr lang="en-US" dirty="0" smtClean="0">
              <a:latin typeface="Calibri" panose="020F0502020204030204" pitchFamily="34" charset="0"/>
            </a:endParaRPr>
          </a:p>
          <a:p>
            <a:pPr marL="285750" indent="-285750">
              <a:buFont typeface="Wingdings" panose="05000000000000000000" pitchFamily="2" charset="2"/>
              <a:buChar char="v"/>
            </a:pPr>
            <a:r>
              <a:rPr lang="en-US" dirty="0" smtClean="0">
                <a:latin typeface="Calibri" panose="020F0502020204030204" pitchFamily="34" charset="0"/>
              </a:rPr>
              <a:t>Conclusion</a:t>
            </a:r>
            <a:endParaRPr lang="en-GB" dirty="0" smtClean="0"/>
          </a:p>
        </p:txBody>
      </p:sp>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Outline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4</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Tree>
    <p:extLst>
      <p:ext uri="{BB962C8B-B14F-4D97-AF65-F5344CB8AC3E}">
        <p14:creationId xmlns:p14="http://schemas.microsoft.com/office/powerpoint/2010/main" val="24086282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Shape 125"/>
          <p:cNvSpPr txBox="1">
            <a:spLocks noGrp="1"/>
          </p:cNvSpPr>
          <p:nvPr>
            <p:ph type="title"/>
          </p:nvPr>
        </p:nvSpPr>
        <p:spPr>
          <a:xfrm>
            <a:off x="221059" y="217639"/>
            <a:ext cx="7964316" cy="988774"/>
          </a:xfrm>
          <a:prstGeom prst="rect">
            <a:avLst/>
          </a:prstGeom>
          <a:noFill/>
          <a:ln>
            <a:noFill/>
          </a:ln>
        </p:spPr>
        <p:txBody>
          <a:bodyPr lIns="45700" tIns="45700" rIns="45700" bIns="45700" anchor="ctr" anchorCtr="0">
            <a:noAutofit/>
          </a:bodyPr>
          <a:lstStyle/>
          <a:p>
            <a:pPr lvl="0" algn="ctr">
              <a:spcBef>
                <a:spcPts val="0"/>
              </a:spcBef>
              <a:buClr>
                <a:schemeClr val="dk1"/>
              </a:buClr>
              <a:buSzPct val="25000"/>
            </a:pPr>
            <a:r>
              <a:rPr lang="en-US" sz="3600" b="1" dirty="0">
                <a:solidFill>
                  <a:schemeClr val="dk1"/>
                </a:solidFill>
                <a:latin typeface="Calibri" panose="020F0502020204030204" pitchFamily="34" charset="0"/>
                <a:sym typeface="Arial"/>
              </a:rPr>
              <a:t>CERN Proton </a:t>
            </a:r>
            <a:r>
              <a:rPr lang="en-US" sz="3600" b="1" dirty="0" smtClean="0">
                <a:solidFill>
                  <a:schemeClr val="dk1"/>
                </a:solidFill>
                <a:latin typeface="Calibri" panose="020F0502020204030204" pitchFamily="34" charset="0"/>
                <a:sym typeface="Arial"/>
              </a:rPr>
              <a:t>Irradiation </a:t>
            </a:r>
            <a:r>
              <a:rPr lang="en-US" sz="3600" b="1" dirty="0" smtClean="0">
                <a:solidFill>
                  <a:schemeClr val="dk1"/>
                </a:solidFill>
                <a:latin typeface="Calibri" panose="020F0502020204030204" pitchFamily="34" charset="0"/>
                <a:sym typeface="Arial"/>
              </a:rPr>
              <a:t>Facility (IRRAD)</a:t>
            </a:r>
            <a:endParaRPr lang="en-US" sz="3600" b="1" i="0" u="none" strike="noStrike" cap="none" dirty="0">
              <a:solidFill>
                <a:schemeClr val="dk1"/>
              </a:solidFill>
              <a:latin typeface="Calibri" panose="020F0502020204030204" pitchFamily="34" charset="0"/>
              <a:sym typeface="Arial"/>
            </a:endParaRPr>
          </a:p>
        </p:txBody>
      </p:sp>
      <p:sp>
        <p:nvSpPr>
          <p:cNvPr id="44" name="Date Placeholder 4"/>
          <p:cNvSpPr>
            <a:spLocks noGrp="1"/>
          </p:cNvSpPr>
          <p:nvPr>
            <p:ph type="dt" sz="half" idx="10"/>
          </p:nvPr>
        </p:nvSpPr>
        <p:spPr>
          <a:xfrm>
            <a:off x="2969335" y="6300962"/>
            <a:ext cx="2133600" cy="365125"/>
          </a:xfrm>
        </p:spPr>
        <p:txBody>
          <a:bodyPr/>
          <a:lstStyle/>
          <a:p>
            <a:r>
              <a:rPr lang="en-US" smtClean="0"/>
              <a:t>04/04/2017</a:t>
            </a:r>
            <a:endParaRPr lang="en-US" dirty="0"/>
          </a:p>
        </p:txBody>
      </p:sp>
      <p:sp>
        <p:nvSpPr>
          <p:cNvPr id="52" name="Slide Number Placeholder 6"/>
          <p:cNvSpPr>
            <a:spLocks noGrp="1"/>
          </p:cNvSpPr>
          <p:nvPr>
            <p:ph type="sldNum" sz="quarter" idx="4"/>
          </p:nvPr>
        </p:nvSpPr>
        <p:spPr>
          <a:xfrm>
            <a:off x="8185376" y="6294935"/>
            <a:ext cx="501424" cy="365125"/>
          </a:xfrm>
        </p:spPr>
        <p:txBody>
          <a:bodyPr/>
          <a:lstStyle/>
          <a:p>
            <a:fld id="{17918391-D411-FE40-AAD7-861AE5233E0E}" type="slidenum">
              <a:rPr lang="en-US" smtClean="0"/>
              <a:pPr/>
              <a:t>5</a:t>
            </a:fld>
            <a:endParaRPr lang="en-US" dirty="0"/>
          </a:p>
        </p:txBody>
      </p:sp>
      <p:sp>
        <p:nvSpPr>
          <p:cNvPr id="53" name="Footer Placeholder 3"/>
          <p:cNvSpPr>
            <a:spLocks noGrp="1"/>
          </p:cNvSpPr>
          <p:nvPr>
            <p:ph type="ftr" sz="quarter" idx="3"/>
          </p:nvPr>
        </p:nvSpPr>
        <p:spPr>
          <a:xfrm>
            <a:off x="5182756" y="6294935"/>
            <a:ext cx="2895600" cy="365125"/>
          </a:xfrm>
        </p:spPr>
        <p:txBody>
          <a:bodyPr/>
          <a:lstStyle/>
          <a:p>
            <a:r>
              <a:rPr lang="en-US" smtClean="0"/>
              <a:t>AIDA-2020 WP15</a:t>
            </a:r>
            <a:endParaRPr lang="en-US" dirty="0"/>
          </a:p>
        </p:txBody>
      </p:sp>
      <p:sp>
        <p:nvSpPr>
          <p:cNvPr id="54" name="Content Placeholder 3"/>
          <p:cNvSpPr>
            <a:spLocks noGrp="1"/>
          </p:cNvSpPr>
          <p:nvPr>
            <p:ph sz="half" idx="1"/>
          </p:nvPr>
        </p:nvSpPr>
        <p:spPr>
          <a:xfrm>
            <a:off x="257175" y="938463"/>
            <a:ext cx="8743950" cy="5012122"/>
          </a:xfrm>
        </p:spPr>
        <p:txBody>
          <a:bodyPr/>
          <a:lstStyle/>
          <a:p>
            <a:pPr marL="36576" indent="0">
              <a:buNone/>
            </a:pPr>
            <a:r>
              <a:rPr lang="fr-CH" dirty="0" smtClean="0"/>
              <a:t> </a:t>
            </a:r>
          </a:p>
          <a:p>
            <a:pPr marL="36576" indent="0">
              <a:buNone/>
            </a:pPr>
            <a:endParaRPr lang="fr-CH" dirty="0"/>
          </a:p>
        </p:txBody>
      </p:sp>
      <p:sp>
        <p:nvSpPr>
          <p:cNvPr id="56" name="Shape 128"/>
          <p:cNvSpPr txBox="1">
            <a:spLocks/>
          </p:cNvSpPr>
          <p:nvPr/>
        </p:nvSpPr>
        <p:spPr>
          <a:xfrm>
            <a:off x="8185375" y="6294935"/>
            <a:ext cx="501423" cy="365125"/>
          </a:xfrm>
          <a:prstGeom prst="rect">
            <a:avLst/>
          </a:prstGeom>
          <a:noFill/>
          <a:ln>
            <a:noFill/>
          </a:ln>
        </p:spPr>
        <p:txBody>
          <a:bodyPr lIns="91425" tIns="45700" rIns="91425" bIns="45700" anchor="ctr" anchorCtr="0">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buSzPct val="25000"/>
            </a:pPr>
            <a:fld id="{00000000-1234-1234-1234-123412341234}" type="slidenum">
              <a:rPr lang="en-US" sz="1200" smtClean="0">
                <a:solidFill>
                  <a:srgbClr val="8897BD"/>
                </a:solidFill>
                <a:latin typeface="Arial"/>
                <a:ea typeface="Arial"/>
                <a:cs typeface="Arial"/>
                <a:sym typeface="Arial"/>
              </a:rPr>
              <a:pPr algn="r">
                <a:buSzPct val="25000"/>
              </a:pPr>
              <a:t>5</a:t>
            </a:fld>
            <a:endParaRPr lang="en-US" sz="1200">
              <a:solidFill>
                <a:srgbClr val="8897BD"/>
              </a:solidFill>
              <a:latin typeface="Arial"/>
              <a:ea typeface="Arial"/>
              <a:cs typeface="Arial"/>
              <a:sym typeface="Arial"/>
            </a:endParaRPr>
          </a:p>
        </p:txBody>
      </p:sp>
      <p:pic>
        <p:nvPicPr>
          <p:cNvPr id="57" name="Shape 129"/>
          <p:cNvPicPr preferRelativeResize="0"/>
          <p:nvPr/>
        </p:nvPicPr>
        <p:blipFill>
          <a:blip r:embed="rId2" cstate="email">
            <a:extLst>
              <a:ext uri="{28A0092B-C50C-407E-A947-70E740481C1C}">
                <a14:useLocalDpi xmlns:a14="http://schemas.microsoft.com/office/drawing/2010/main" val="0"/>
              </a:ext>
            </a:extLst>
          </a:blip>
          <a:stretch>
            <a:fillRect/>
          </a:stretch>
        </p:blipFill>
        <p:spPr>
          <a:xfrm>
            <a:off x="11144" y="1758100"/>
            <a:ext cx="9132856" cy="5088539"/>
          </a:xfrm>
          <a:prstGeom prst="rect">
            <a:avLst/>
          </a:prstGeom>
          <a:noFill/>
          <a:ln>
            <a:noFill/>
          </a:ln>
        </p:spPr>
      </p:pic>
      <p:sp>
        <p:nvSpPr>
          <p:cNvPr id="58" name="Shape 130"/>
          <p:cNvSpPr/>
          <p:nvPr/>
        </p:nvSpPr>
        <p:spPr>
          <a:xfrm rot="10504638">
            <a:off x="8407703" y="3859109"/>
            <a:ext cx="716935" cy="413262"/>
          </a:xfrm>
          <a:prstGeom prst="rightArrow">
            <a:avLst>
              <a:gd name="adj1" fmla="val 67751"/>
              <a:gd name="adj2" fmla="val 56930"/>
            </a:avLst>
          </a:prstGeom>
          <a:solidFill>
            <a:srgbClr val="FF0000"/>
          </a:solidFill>
          <a:ln w="19050" cap="flat" cmpd="sng">
            <a:no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buNone/>
            </a:pPr>
            <a:endParaRPr sz="1400" b="1">
              <a:solidFill>
                <a:schemeClr val="dk1"/>
              </a:solidFill>
              <a:latin typeface="Calibri"/>
              <a:ea typeface="Calibri"/>
              <a:cs typeface="Calibri"/>
              <a:sym typeface="Calibri"/>
            </a:endParaRPr>
          </a:p>
        </p:txBody>
      </p:sp>
      <p:sp>
        <p:nvSpPr>
          <p:cNvPr id="59" name="Shape 144"/>
          <p:cNvSpPr txBox="1"/>
          <p:nvPr/>
        </p:nvSpPr>
        <p:spPr>
          <a:xfrm>
            <a:off x="8323942" y="6452424"/>
            <a:ext cx="587828" cy="249819"/>
          </a:xfrm>
          <a:prstGeom prst="rect">
            <a:avLst/>
          </a:prstGeom>
          <a:noFill/>
          <a:ln>
            <a:noFill/>
          </a:ln>
        </p:spPr>
        <p:txBody>
          <a:bodyPr lIns="91425" tIns="45700" rIns="91425" bIns="45700" anchor="ctr" anchorCtr="0">
            <a:noAutofit/>
          </a:bodyPr>
          <a:lstStyle/>
          <a:p>
            <a:pPr marL="0" marR="0" lvl="0" indent="0" algn="r" rtl="0">
              <a:spcBef>
                <a:spcPts val="0"/>
              </a:spcBef>
              <a:buSzPct val="25000"/>
              <a:buNone/>
            </a:pPr>
            <a:fld id="{00000000-1234-1234-1234-123412341234}" type="slidenum">
              <a:rPr lang="en-US" sz="1200">
                <a:solidFill>
                  <a:schemeClr val="lt1"/>
                </a:solidFill>
                <a:latin typeface="Arial"/>
                <a:ea typeface="Arial"/>
                <a:cs typeface="Arial"/>
                <a:sym typeface="Arial"/>
              </a:rPr>
              <a:t>5</a:t>
            </a:fld>
            <a:endParaRPr lang="en-US" sz="1200">
              <a:solidFill>
                <a:schemeClr val="lt1"/>
              </a:solidFill>
              <a:latin typeface="Arial"/>
              <a:ea typeface="Arial"/>
              <a:cs typeface="Arial"/>
              <a:sym typeface="Arial"/>
            </a:endParaRPr>
          </a:p>
        </p:txBody>
      </p:sp>
      <p:grpSp>
        <p:nvGrpSpPr>
          <p:cNvPr id="65" name="Group 64"/>
          <p:cNvGrpSpPr/>
          <p:nvPr/>
        </p:nvGrpSpPr>
        <p:grpSpPr>
          <a:xfrm>
            <a:off x="160734" y="4247057"/>
            <a:ext cx="6188616" cy="2060354"/>
            <a:chOff x="160734" y="4308472"/>
            <a:chExt cx="6188616" cy="2060354"/>
          </a:xfrm>
        </p:grpSpPr>
        <p:sp>
          <p:nvSpPr>
            <p:cNvPr id="66" name="Shape 135"/>
            <p:cNvSpPr/>
            <p:nvPr/>
          </p:nvSpPr>
          <p:spPr>
            <a:xfrm>
              <a:off x="5342272" y="4308472"/>
              <a:ext cx="1007078" cy="216601"/>
            </a:xfrm>
            <a:prstGeom prst="rect">
              <a:avLst/>
            </a:prstGeom>
            <a:solidFill>
              <a:schemeClr val="lt1"/>
            </a:solidFill>
            <a:ln w="9525" cap="flat" cmpd="sng">
              <a:solidFill>
                <a:schemeClr val="dk1"/>
              </a:solidFill>
              <a:prstDash val="solid"/>
              <a:round/>
              <a:headEnd type="none" w="med" len="med"/>
              <a:tailEnd type="none" w="med" len="med"/>
            </a:ln>
          </p:spPr>
          <p:txBody>
            <a:bodyPr wrap="square" lIns="0" tIns="0" rIns="0" bIns="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b="1" dirty="0">
                  <a:solidFill>
                    <a:srgbClr val="00B050"/>
                  </a:solidFill>
                  <a:latin typeface="Calibri"/>
                  <a:ea typeface="Calibri"/>
                  <a:cs typeface="Calibri"/>
                  <a:sym typeface="Calibri"/>
                </a:rPr>
                <a:t>Detectors</a:t>
              </a:r>
            </a:p>
          </p:txBody>
        </p:sp>
        <p:sp>
          <p:nvSpPr>
            <p:cNvPr id="67" name="Shape 135"/>
            <p:cNvSpPr/>
            <p:nvPr/>
          </p:nvSpPr>
          <p:spPr>
            <a:xfrm>
              <a:off x="3835870" y="4529510"/>
              <a:ext cx="1089461" cy="216601"/>
            </a:xfrm>
            <a:prstGeom prst="rect">
              <a:avLst/>
            </a:prstGeom>
            <a:solidFill>
              <a:schemeClr val="lt1"/>
            </a:solidFill>
            <a:ln w="9525" cap="flat" cmpd="sng">
              <a:solidFill>
                <a:schemeClr val="dk1"/>
              </a:solidFill>
              <a:prstDash val="solid"/>
              <a:round/>
              <a:headEnd type="none" w="med" len="med"/>
              <a:tailEnd type="none" w="med" len="med"/>
            </a:ln>
          </p:spPr>
          <p:txBody>
            <a:bodyPr wrap="square" lIns="0" tIns="0" rIns="0" bIns="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b="1" dirty="0">
                  <a:solidFill>
                    <a:srgbClr val="00B050"/>
                  </a:solidFill>
                  <a:latin typeface="Calibri"/>
                  <a:ea typeface="Calibri"/>
                  <a:cs typeface="Calibri"/>
                  <a:sym typeface="Calibri"/>
                </a:rPr>
                <a:t>Electronics</a:t>
              </a:r>
            </a:p>
          </p:txBody>
        </p:sp>
        <p:sp>
          <p:nvSpPr>
            <p:cNvPr id="68" name="Shape 135"/>
            <p:cNvSpPr/>
            <p:nvPr/>
          </p:nvSpPr>
          <p:spPr>
            <a:xfrm>
              <a:off x="160734" y="5887207"/>
              <a:ext cx="1220533" cy="481619"/>
            </a:xfrm>
            <a:prstGeom prst="rect">
              <a:avLst/>
            </a:prstGeom>
            <a:solidFill>
              <a:schemeClr val="lt1"/>
            </a:solidFill>
            <a:ln w="9525" cap="flat" cmpd="sng">
              <a:solidFill>
                <a:schemeClr val="dk1"/>
              </a:solidFill>
              <a:prstDash val="solid"/>
              <a:round/>
              <a:headEnd type="none" w="med" len="med"/>
              <a:tailEnd type="none" w="med" len="med"/>
            </a:ln>
          </p:spPr>
          <p:txBody>
            <a:bodyPr wrap="square" lIns="0" tIns="0" rIns="0" bIns="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b="1" dirty="0">
                  <a:solidFill>
                    <a:srgbClr val="00B050"/>
                  </a:solidFill>
                  <a:latin typeface="Calibri"/>
                  <a:ea typeface="Calibri"/>
                  <a:cs typeface="Calibri"/>
                  <a:sym typeface="Calibri"/>
                </a:rPr>
                <a:t>Calorimeter samples</a:t>
              </a:r>
            </a:p>
          </p:txBody>
        </p:sp>
      </p:grpSp>
      <p:sp>
        <p:nvSpPr>
          <p:cNvPr id="69" name="TextBox 68"/>
          <p:cNvSpPr txBox="1"/>
          <p:nvPr/>
        </p:nvSpPr>
        <p:spPr>
          <a:xfrm>
            <a:off x="8459830" y="3862801"/>
            <a:ext cx="822778" cy="338554"/>
          </a:xfrm>
          <a:prstGeom prst="rect">
            <a:avLst/>
          </a:prstGeom>
          <a:noFill/>
        </p:spPr>
        <p:txBody>
          <a:bodyPr wrap="square" rtlCol="0">
            <a:spAutoFit/>
          </a:bodyPr>
          <a:lstStyle/>
          <a:p>
            <a:r>
              <a:rPr lang="en-GB" sz="1600" b="1" dirty="0">
                <a:solidFill>
                  <a:schemeClr val="bg1"/>
                </a:solidFill>
                <a:latin typeface="Calibri" panose="020F0502020204030204" pitchFamily="34" charset="0"/>
              </a:rPr>
              <a:t>BEAM</a:t>
            </a:r>
          </a:p>
        </p:txBody>
      </p:sp>
      <p:cxnSp>
        <p:nvCxnSpPr>
          <p:cNvPr id="70" name="Straight Arrow Connector 69"/>
          <p:cNvCxnSpPr/>
          <p:nvPr/>
        </p:nvCxnSpPr>
        <p:spPr>
          <a:xfrm flipH="1">
            <a:off x="248983" y="4593592"/>
            <a:ext cx="7304342" cy="1954029"/>
          </a:xfrm>
          <a:prstGeom prst="straightConnector1">
            <a:avLst/>
          </a:prstGeom>
          <a:ln w="38100">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1" name="Shape 138"/>
          <p:cNvSpPr/>
          <p:nvPr/>
        </p:nvSpPr>
        <p:spPr>
          <a:xfrm rot="20784320">
            <a:off x="5466561" y="5098251"/>
            <a:ext cx="509162" cy="295149"/>
          </a:xfrm>
          <a:prstGeom prst="rect">
            <a:avLst/>
          </a:prstGeom>
          <a:noFill/>
          <a:ln w="9525" cap="flat" cmpd="sng">
            <a:noFill/>
            <a:prstDash val="solid"/>
            <a:round/>
            <a:headEnd type="none" w="med" len="med"/>
            <a:tailEnd type="none" w="med" len="med"/>
          </a:ln>
        </p:spPr>
        <p:txBody>
          <a:bodyPr lIns="0" tIns="0" rIns="0" bIns="0" anchor="ctr" anchorCtr="0">
            <a:noAutofit/>
          </a:bodyPr>
          <a:lstStyle/>
          <a:p>
            <a:pPr marL="0" marR="0" lvl="0" indent="0" algn="ctr" rtl="0">
              <a:lnSpc>
                <a:spcPct val="100000"/>
              </a:lnSpc>
              <a:spcBef>
                <a:spcPts val="0"/>
              </a:spcBef>
              <a:spcAft>
                <a:spcPts val="0"/>
              </a:spcAft>
              <a:buClr>
                <a:srgbClr val="FF0000"/>
              </a:buClr>
              <a:buSzPct val="25000"/>
              <a:buFont typeface="Calibri"/>
              <a:buNone/>
            </a:pPr>
            <a:r>
              <a:rPr lang="en-US" sz="1800" b="1" dirty="0">
                <a:solidFill>
                  <a:schemeClr val="bg1"/>
                </a:solidFill>
                <a:latin typeface="Calibri"/>
                <a:ea typeface="Calibri"/>
                <a:cs typeface="Calibri"/>
                <a:sym typeface="Calibri"/>
              </a:rPr>
              <a:t>30m</a:t>
            </a:r>
            <a:endParaRPr lang="en-US" sz="1800" b="1" i="0" u="none" strike="noStrike" cap="none" dirty="0">
              <a:solidFill>
                <a:schemeClr val="bg1"/>
              </a:solidFill>
              <a:latin typeface="Calibri"/>
              <a:ea typeface="Calibri"/>
              <a:cs typeface="Calibri"/>
              <a:sym typeface="Calibri"/>
            </a:endParaRPr>
          </a:p>
        </p:txBody>
      </p:sp>
      <p:sp>
        <p:nvSpPr>
          <p:cNvPr id="72" name="Rectangle 71"/>
          <p:cNvSpPr/>
          <p:nvPr/>
        </p:nvSpPr>
        <p:spPr bwMode="auto">
          <a:xfrm>
            <a:off x="569267" y="2513319"/>
            <a:ext cx="1071306" cy="592060"/>
          </a:xfrm>
          <a:prstGeom prst="rect">
            <a:avLst/>
          </a:prstGeom>
          <a:solidFill>
            <a:schemeClr val="bg1"/>
          </a:solidFill>
          <a:ln w="19050" cap="flat" cmpd="sng" algn="ctr">
            <a:solidFill>
              <a:schemeClr val="tx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chemeClr val="tx1"/>
                </a:solidFill>
                <a:effectLst/>
                <a:latin typeface="Calibri" pitchFamily="34" charset="0"/>
              </a:rPr>
              <a:t>Access</a:t>
            </a:r>
          </a:p>
          <a:p>
            <a:pPr marL="0" marR="0" indent="0" algn="ctr" defTabSz="914400" rtl="0" eaLnBrk="0" fontAlgn="base" latinLnBrk="0" hangingPunct="0">
              <a:lnSpc>
                <a:spcPct val="100000"/>
              </a:lnSpc>
              <a:spcBef>
                <a:spcPct val="0"/>
              </a:spcBef>
              <a:spcAft>
                <a:spcPct val="0"/>
              </a:spcAft>
              <a:buClrTx/>
              <a:buSzTx/>
              <a:buFontTx/>
              <a:buNone/>
              <a:tabLst/>
            </a:pPr>
            <a:r>
              <a:rPr lang="en-GB" sz="2000" b="1" dirty="0" smtClean="0">
                <a:latin typeface="Calibri" pitchFamily="34" charset="0"/>
              </a:rPr>
              <a:t>Chicane</a:t>
            </a:r>
            <a:endParaRPr kumimoji="0" lang="en-GB" sz="2000" b="1" i="0" u="none" strike="noStrike" cap="none" normalizeH="0" baseline="0" dirty="0" smtClean="0">
              <a:ln>
                <a:noFill/>
              </a:ln>
              <a:solidFill>
                <a:schemeClr val="tx1"/>
              </a:solidFill>
              <a:effectLst/>
              <a:latin typeface="Calibri" pitchFamily="34" charset="0"/>
            </a:endParaRPr>
          </a:p>
        </p:txBody>
      </p:sp>
      <p:sp>
        <p:nvSpPr>
          <p:cNvPr id="73" name="Rectangle 72"/>
          <p:cNvSpPr/>
          <p:nvPr/>
        </p:nvSpPr>
        <p:spPr>
          <a:xfrm>
            <a:off x="5980876" y="5748828"/>
            <a:ext cx="2648495" cy="677108"/>
          </a:xfrm>
          <a:prstGeom prst="rect">
            <a:avLst/>
          </a:prstGeom>
          <a:ln>
            <a:solidFill>
              <a:srgbClr val="FFC000"/>
            </a:solidFill>
          </a:ln>
        </p:spPr>
        <p:style>
          <a:lnRef idx="2">
            <a:schemeClr val="dk1"/>
          </a:lnRef>
          <a:fillRef idx="1">
            <a:schemeClr val="lt1"/>
          </a:fillRef>
          <a:effectRef idx="0">
            <a:schemeClr val="dk1"/>
          </a:effectRef>
          <a:fontRef idx="minor">
            <a:schemeClr val="dk1"/>
          </a:fontRef>
        </p:style>
        <p:txBody>
          <a:bodyPr wrap="square" lIns="0" tIns="0" rIns="0" bIns="0">
            <a:spAutoFit/>
          </a:bodyPr>
          <a:lstStyle>
            <a:defPPr>
              <a:defRPr lang="en-US"/>
            </a:defPPr>
            <a:lvl1pPr algn="ctr" rtl="0" eaLnBrk="0" fontAlgn="base" hangingPunct="0">
              <a:spcBef>
                <a:spcPct val="0"/>
              </a:spcBef>
              <a:spcAft>
                <a:spcPct val="0"/>
              </a:spcAft>
              <a:defRPr sz="3200" b="1" kern="1200">
                <a:solidFill>
                  <a:schemeClr val="dk1"/>
                </a:solidFill>
                <a:latin typeface="+mn-lt"/>
                <a:ea typeface="+mn-ea"/>
                <a:cs typeface="+mn-cs"/>
              </a:defRPr>
            </a:lvl1pPr>
            <a:lvl2pPr marL="457200" algn="ctr" rtl="0" eaLnBrk="0" fontAlgn="base" hangingPunct="0">
              <a:spcBef>
                <a:spcPct val="0"/>
              </a:spcBef>
              <a:spcAft>
                <a:spcPct val="0"/>
              </a:spcAft>
              <a:defRPr sz="3200" b="1" kern="1200">
                <a:solidFill>
                  <a:schemeClr val="dk1"/>
                </a:solidFill>
                <a:latin typeface="+mn-lt"/>
                <a:ea typeface="+mn-ea"/>
                <a:cs typeface="+mn-cs"/>
              </a:defRPr>
            </a:lvl2pPr>
            <a:lvl3pPr marL="914400" algn="ctr" rtl="0" eaLnBrk="0" fontAlgn="base" hangingPunct="0">
              <a:spcBef>
                <a:spcPct val="0"/>
              </a:spcBef>
              <a:spcAft>
                <a:spcPct val="0"/>
              </a:spcAft>
              <a:defRPr sz="3200" b="1" kern="1200">
                <a:solidFill>
                  <a:schemeClr val="dk1"/>
                </a:solidFill>
                <a:latin typeface="+mn-lt"/>
                <a:ea typeface="+mn-ea"/>
                <a:cs typeface="+mn-cs"/>
              </a:defRPr>
            </a:lvl3pPr>
            <a:lvl4pPr marL="1371600" algn="ctr" rtl="0" eaLnBrk="0" fontAlgn="base" hangingPunct="0">
              <a:spcBef>
                <a:spcPct val="0"/>
              </a:spcBef>
              <a:spcAft>
                <a:spcPct val="0"/>
              </a:spcAft>
              <a:defRPr sz="3200" b="1" kern="1200">
                <a:solidFill>
                  <a:schemeClr val="dk1"/>
                </a:solidFill>
                <a:latin typeface="+mn-lt"/>
                <a:ea typeface="+mn-ea"/>
                <a:cs typeface="+mn-cs"/>
              </a:defRPr>
            </a:lvl4pPr>
            <a:lvl5pPr marL="1828800" algn="ctr" rtl="0" eaLnBrk="0" fontAlgn="base" hangingPunct="0">
              <a:spcBef>
                <a:spcPct val="0"/>
              </a:spcBef>
              <a:spcAft>
                <a:spcPct val="0"/>
              </a:spcAft>
              <a:defRPr sz="3200" b="1" kern="1200">
                <a:solidFill>
                  <a:schemeClr val="dk1"/>
                </a:solidFill>
                <a:latin typeface="+mn-lt"/>
                <a:ea typeface="+mn-ea"/>
                <a:cs typeface="+mn-cs"/>
              </a:defRPr>
            </a:lvl5pPr>
            <a:lvl6pPr marL="2286000" algn="l" defTabSz="914400" rtl="0" eaLnBrk="1" latinLnBrk="0" hangingPunct="1">
              <a:defRPr sz="3200" b="1" kern="1200">
                <a:solidFill>
                  <a:schemeClr val="dk1"/>
                </a:solidFill>
                <a:latin typeface="+mn-lt"/>
                <a:ea typeface="+mn-ea"/>
                <a:cs typeface="+mn-cs"/>
              </a:defRPr>
            </a:lvl6pPr>
            <a:lvl7pPr marL="2743200" algn="l" defTabSz="914400" rtl="0" eaLnBrk="1" latinLnBrk="0" hangingPunct="1">
              <a:defRPr sz="3200" b="1" kern="1200">
                <a:solidFill>
                  <a:schemeClr val="dk1"/>
                </a:solidFill>
                <a:latin typeface="+mn-lt"/>
                <a:ea typeface="+mn-ea"/>
                <a:cs typeface="+mn-cs"/>
              </a:defRPr>
            </a:lvl7pPr>
            <a:lvl8pPr marL="3200400" algn="l" defTabSz="914400" rtl="0" eaLnBrk="1" latinLnBrk="0" hangingPunct="1">
              <a:defRPr sz="3200" b="1" kern="1200">
                <a:solidFill>
                  <a:schemeClr val="dk1"/>
                </a:solidFill>
                <a:latin typeface="+mn-lt"/>
                <a:ea typeface="+mn-ea"/>
                <a:cs typeface="+mn-cs"/>
              </a:defRPr>
            </a:lvl8pPr>
            <a:lvl9pPr marL="3657600" algn="l" defTabSz="914400" rtl="0" eaLnBrk="1" latinLnBrk="0" hangingPunct="1">
              <a:defRPr sz="3200" b="1" kern="1200">
                <a:solidFill>
                  <a:schemeClr val="dk1"/>
                </a:solidFill>
                <a:latin typeface="+mn-lt"/>
                <a:ea typeface="+mn-ea"/>
                <a:cs typeface="+mn-cs"/>
              </a:defRPr>
            </a:lvl9pPr>
          </a:lstStyle>
          <a:p>
            <a:pPr algn="l" eaLnBrk="1" hangingPunct="1">
              <a:lnSpc>
                <a:spcPct val="120000"/>
              </a:lnSpc>
              <a:spcBef>
                <a:spcPct val="20000"/>
              </a:spcBef>
              <a:buClr>
                <a:schemeClr val="tx1"/>
              </a:buClr>
              <a:buSzPct val="90000"/>
              <a:defRPr/>
            </a:pPr>
            <a:r>
              <a:rPr lang="en-GB" sz="1800" kern="0" dirty="0" smtClean="0">
                <a:solidFill>
                  <a:schemeClr val="tx1"/>
                </a:solidFill>
                <a:latin typeface="Calibri" pitchFamily="34" charset="0"/>
                <a:sym typeface="Wingdings" pitchFamily="2" charset="2"/>
              </a:rPr>
              <a:t>       </a:t>
            </a:r>
            <a:r>
              <a:rPr lang="en-GB" sz="1600" b="0" kern="0" dirty="0" smtClean="0">
                <a:solidFill>
                  <a:schemeClr val="tx1"/>
                </a:solidFill>
                <a:latin typeface="Calibri" pitchFamily="34" charset="0"/>
                <a:sym typeface="Wingdings" pitchFamily="2" charset="2"/>
              </a:rPr>
              <a:t>ps-irrad.web.cern.ch</a:t>
            </a:r>
          </a:p>
          <a:p>
            <a:pPr marL="365125" lvl="1" algn="l" eaLnBrk="1" hangingPunct="1">
              <a:lnSpc>
                <a:spcPct val="120000"/>
              </a:lnSpc>
              <a:spcBef>
                <a:spcPct val="20000"/>
              </a:spcBef>
              <a:buClr>
                <a:schemeClr val="tx1"/>
              </a:buClr>
            </a:pPr>
            <a:r>
              <a:rPr lang="en-US" sz="1600" b="0" u="sng" kern="0" dirty="0" smtClean="0">
                <a:solidFill>
                  <a:schemeClr val="tx1"/>
                </a:solidFill>
                <a:latin typeface="Calibri" pitchFamily="34" charset="0"/>
                <a:sym typeface="Wingdings" pitchFamily="2" charset="2"/>
              </a:rPr>
              <a:t>Federico.Ravotti@cern.ch</a:t>
            </a:r>
            <a:endParaRPr lang="en-US" sz="1600" b="0" kern="0" dirty="0" smtClean="0">
              <a:solidFill>
                <a:schemeClr val="tx1"/>
              </a:solidFill>
              <a:latin typeface="Calibri" pitchFamily="34" charset="0"/>
              <a:sym typeface="Wingdings" pitchFamily="2" charset="2"/>
            </a:endParaRPr>
          </a:p>
        </p:txBody>
      </p:sp>
      <p:grpSp>
        <p:nvGrpSpPr>
          <p:cNvPr id="74" name="Group 73"/>
          <p:cNvGrpSpPr/>
          <p:nvPr/>
        </p:nvGrpSpPr>
        <p:grpSpPr>
          <a:xfrm>
            <a:off x="3901154" y="1893944"/>
            <a:ext cx="1752396" cy="1662559"/>
            <a:chOff x="3901154" y="1955359"/>
            <a:chExt cx="1752396" cy="1662559"/>
          </a:xfrm>
        </p:grpSpPr>
        <p:sp>
          <p:nvSpPr>
            <p:cNvPr id="75" name="Rectangle 74"/>
            <p:cNvSpPr/>
            <p:nvPr/>
          </p:nvSpPr>
          <p:spPr bwMode="auto">
            <a:xfrm>
              <a:off x="3923503" y="1955359"/>
              <a:ext cx="1730047" cy="289338"/>
            </a:xfrm>
            <a:prstGeom prst="rect">
              <a:avLst/>
            </a:prstGeom>
            <a:solidFill>
              <a:schemeClr val="bg1"/>
            </a:solid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sz="2000" b="1" i="0" u="none" strike="noStrike" cap="none" normalizeH="0" baseline="0" dirty="0" smtClean="0">
                  <a:ln>
                    <a:noFill/>
                  </a:ln>
                  <a:solidFill>
                    <a:srgbClr val="FF0000"/>
                  </a:solidFill>
                  <a:effectLst/>
                  <a:latin typeface="Calibri" pitchFamily="34" charset="0"/>
                </a:rPr>
                <a:t>Shuttle System</a:t>
              </a:r>
            </a:p>
          </p:txBody>
        </p:sp>
        <p:pic>
          <p:nvPicPr>
            <p:cNvPr id="76" name="Picture 75"/>
            <p:cNvPicPr>
              <a:picLocks noChangeAspect="1"/>
            </p:cNvPicPr>
            <p:nvPr/>
          </p:nvPicPr>
          <p:blipFill rotWithShape="1">
            <a:blip r:embed="rId3" cstate="email">
              <a:extLst>
                <a:ext uri="{28A0092B-C50C-407E-A947-70E740481C1C}">
                  <a14:useLocalDpi xmlns:a14="http://schemas.microsoft.com/office/drawing/2010/main" val="0"/>
                </a:ext>
              </a:extLst>
            </a:blip>
            <a:srcRect l="12207" t="7588" r="26030" b="2436"/>
            <a:stretch/>
          </p:blipFill>
          <p:spPr>
            <a:xfrm>
              <a:off x="3901154" y="2208393"/>
              <a:ext cx="1720100" cy="1409525"/>
            </a:xfrm>
            <a:prstGeom prst="rect">
              <a:avLst/>
            </a:prstGeom>
            <a:ln>
              <a:noFill/>
            </a:ln>
            <a:effectLst>
              <a:softEdge rad="112500"/>
            </a:effectLst>
          </p:spPr>
        </p:pic>
      </p:grpSp>
      <p:grpSp>
        <p:nvGrpSpPr>
          <p:cNvPr id="77" name="Group 76"/>
          <p:cNvGrpSpPr/>
          <p:nvPr/>
        </p:nvGrpSpPr>
        <p:grpSpPr>
          <a:xfrm>
            <a:off x="1385836" y="4348664"/>
            <a:ext cx="1865651" cy="2530310"/>
            <a:chOff x="1385836" y="4410079"/>
            <a:chExt cx="1865651" cy="2530310"/>
          </a:xfrm>
        </p:grpSpPr>
        <p:sp>
          <p:nvSpPr>
            <p:cNvPr id="78" name="Rectangle 77"/>
            <p:cNvSpPr/>
            <p:nvPr/>
          </p:nvSpPr>
          <p:spPr bwMode="auto">
            <a:xfrm>
              <a:off x="1385836" y="4410079"/>
              <a:ext cx="1865651" cy="498204"/>
            </a:xfrm>
            <a:prstGeom prst="rect">
              <a:avLst/>
            </a:prstGeom>
            <a:solidFill>
              <a:schemeClr val="bg1"/>
            </a:solid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baseline="0" dirty="0" smtClean="0">
                  <a:ln>
                    <a:noFill/>
                  </a:ln>
                  <a:solidFill>
                    <a:srgbClr val="FF0000"/>
                  </a:solidFill>
                  <a:effectLst/>
                  <a:latin typeface="Calibri" pitchFamily="34" charset="0"/>
                </a:rPr>
                <a:t>Cryostat</a:t>
              </a:r>
            </a:p>
            <a:p>
              <a:pPr marL="0" marR="0" indent="0" algn="ctr" defTabSz="914400" rtl="0" eaLnBrk="0" fontAlgn="base" latinLnBrk="0" hangingPunct="0">
                <a:lnSpc>
                  <a:spcPct val="100000"/>
                </a:lnSpc>
                <a:spcBef>
                  <a:spcPct val="0"/>
                </a:spcBef>
                <a:spcAft>
                  <a:spcPct val="0"/>
                </a:spcAft>
                <a:buClrTx/>
                <a:buSzTx/>
                <a:buFontTx/>
                <a:buNone/>
                <a:tabLst/>
              </a:pPr>
              <a:r>
                <a:rPr kumimoji="0" lang="en-GB" b="1" i="0" u="none" strike="noStrike" cap="none" normalizeH="0" dirty="0" smtClean="0">
                  <a:ln>
                    <a:noFill/>
                  </a:ln>
                  <a:solidFill>
                    <a:srgbClr val="FF0000"/>
                  </a:solidFill>
                  <a:effectLst/>
                  <a:latin typeface="Calibri" pitchFamily="34" charset="0"/>
                </a:rPr>
                <a:t> with </a:t>
              </a:r>
              <a:r>
                <a:rPr lang="en-GB" b="1" dirty="0" err="1" smtClean="0">
                  <a:solidFill>
                    <a:srgbClr val="FF0000"/>
                  </a:solidFill>
                  <a:latin typeface="Calibri" pitchFamily="34" charset="0"/>
                </a:rPr>
                <a:t>LHe</a:t>
              </a:r>
              <a:r>
                <a:rPr lang="en-GB" b="1" dirty="0" smtClean="0">
                  <a:solidFill>
                    <a:srgbClr val="FF0000"/>
                  </a:solidFill>
                  <a:latin typeface="Calibri" pitchFamily="34" charset="0"/>
                </a:rPr>
                <a:t> 1.9K</a:t>
              </a:r>
              <a:endParaRPr kumimoji="0" lang="en-GB" b="1" i="0" u="none" strike="noStrike" cap="none" normalizeH="0" dirty="0" smtClean="0">
                <a:ln>
                  <a:noFill/>
                </a:ln>
                <a:solidFill>
                  <a:srgbClr val="FF0000"/>
                </a:solidFill>
                <a:effectLst/>
                <a:latin typeface="Calibri" pitchFamily="34" charset="0"/>
              </a:endParaRPr>
            </a:p>
          </p:txBody>
        </p:sp>
        <p:pic>
          <p:nvPicPr>
            <p:cNvPr id="79" name="Picture 78"/>
            <p:cNvPicPr>
              <a:picLocks noChangeAspect="1"/>
            </p:cNvPicPr>
            <p:nvPr/>
          </p:nvPicPr>
          <p:blipFill rotWithShape="1">
            <a:blip r:embed="rId4" cstate="email">
              <a:extLst>
                <a:ext uri="{28A0092B-C50C-407E-A947-70E740481C1C}">
                  <a14:useLocalDpi xmlns:a14="http://schemas.microsoft.com/office/drawing/2010/main" val="0"/>
                </a:ext>
              </a:extLst>
            </a:blip>
            <a:srcRect l="7524" t="1631" r="3622" b="2181"/>
            <a:stretch/>
          </p:blipFill>
          <p:spPr>
            <a:xfrm>
              <a:off x="1616504" y="4887504"/>
              <a:ext cx="1434763" cy="2052885"/>
            </a:xfrm>
            <a:prstGeom prst="rect">
              <a:avLst/>
            </a:prstGeom>
            <a:ln>
              <a:noFill/>
            </a:ln>
            <a:effectLst>
              <a:softEdge rad="112500"/>
            </a:effectLst>
          </p:spPr>
        </p:pic>
      </p:grpSp>
      <p:grpSp>
        <p:nvGrpSpPr>
          <p:cNvPr id="80" name="Group 79"/>
          <p:cNvGrpSpPr/>
          <p:nvPr/>
        </p:nvGrpSpPr>
        <p:grpSpPr>
          <a:xfrm>
            <a:off x="6357542" y="3482635"/>
            <a:ext cx="1780166" cy="2216404"/>
            <a:chOff x="6357542" y="3544050"/>
            <a:chExt cx="1780166" cy="2216404"/>
          </a:xfrm>
        </p:grpSpPr>
        <p:pic>
          <p:nvPicPr>
            <p:cNvPr id="81" name="Picture 80"/>
            <p:cNvPicPr>
              <a:picLocks noChangeAspect="1"/>
            </p:cNvPicPr>
            <p:nvPr/>
          </p:nvPicPr>
          <p:blipFill rotWithShape="1">
            <a:blip r:embed="rId5" cstate="email">
              <a:extLst>
                <a:ext uri="{28A0092B-C50C-407E-A947-70E740481C1C}">
                  <a14:useLocalDpi xmlns:a14="http://schemas.microsoft.com/office/drawing/2010/main" val="0"/>
                </a:ext>
              </a:extLst>
            </a:blip>
            <a:srcRect l="9169" t="25477" r="13472" b="9917"/>
            <a:stretch/>
          </p:blipFill>
          <p:spPr>
            <a:xfrm>
              <a:off x="6357542" y="3778174"/>
              <a:ext cx="1780166" cy="1982280"/>
            </a:xfrm>
            <a:prstGeom prst="rect">
              <a:avLst/>
            </a:prstGeom>
            <a:ln>
              <a:noFill/>
            </a:ln>
            <a:effectLst>
              <a:softEdge rad="112500"/>
            </a:effectLst>
          </p:spPr>
        </p:pic>
        <p:sp>
          <p:nvSpPr>
            <p:cNvPr id="82" name="Rectangle 81"/>
            <p:cNvSpPr/>
            <p:nvPr/>
          </p:nvSpPr>
          <p:spPr bwMode="auto">
            <a:xfrm>
              <a:off x="6414693" y="3544050"/>
              <a:ext cx="1720814" cy="296403"/>
            </a:xfrm>
            <a:prstGeom prst="rect">
              <a:avLst/>
            </a:prstGeom>
            <a:solidFill>
              <a:schemeClr val="bg1"/>
            </a:solidFill>
            <a:ln w="19050" cap="flat" cmpd="sng" algn="ctr">
              <a:solidFill>
                <a:srgbClr val="FF0000"/>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GB" sz="2000" b="1" dirty="0" smtClean="0">
                  <a:solidFill>
                    <a:srgbClr val="FF0000"/>
                  </a:solidFill>
                  <a:latin typeface="Calibri" pitchFamily="34" charset="0"/>
                </a:rPr>
                <a:t>IRRAD Tables</a:t>
              </a:r>
              <a:endParaRPr kumimoji="0" lang="en-GB" sz="2000" b="1" i="0" u="none" strike="noStrike" cap="none" normalizeH="0" baseline="0" dirty="0" smtClean="0">
                <a:ln>
                  <a:noFill/>
                </a:ln>
                <a:solidFill>
                  <a:srgbClr val="FF0000"/>
                </a:solidFill>
                <a:effectLst/>
                <a:latin typeface="Calibri" pitchFamily="34" charset="0"/>
              </a:endParaRPr>
            </a:p>
          </p:txBody>
        </p:sp>
      </p:grpSp>
      <p:sp>
        <p:nvSpPr>
          <p:cNvPr id="83" name="TextBox 82"/>
          <p:cNvSpPr txBox="1"/>
          <p:nvPr/>
        </p:nvSpPr>
        <p:spPr>
          <a:xfrm>
            <a:off x="76584" y="871003"/>
            <a:ext cx="9136720" cy="1200329"/>
          </a:xfrm>
          <a:prstGeom prst="rect">
            <a:avLst/>
          </a:prstGeom>
          <a:noFill/>
        </p:spPr>
        <p:txBody>
          <a:bodyPr wrap="square" numCol="2" rtlCol="0">
            <a:spAutoFit/>
          </a:bodyPr>
          <a:lstStyle/>
          <a:p>
            <a:pPr marL="285750" indent="-285750">
              <a:buClr>
                <a:schemeClr val="tx1"/>
              </a:buClr>
              <a:buFont typeface="Wingdings" panose="05000000000000000000" pitchFamily="2" charset="2"/>
              <a:buChar char="Ø"/>
            </a:pPr>
            <a:r>
              <a:rPr lang="en-GB" b="1" dirty="0" smtClean="0">
                <a:solidFill>
                  <a:srgbClr val="FF0000"/>
                </a:solidFill>
                <a:latin typeface="Calibri" panose="020F0502020204030204" pitchFamily="34" charset="0"/>
              </a:rPr>
              <a:t>Testing components of the HEP experiments</a:t>
            </a:r>
          </a:p>
          <a:p>
            <a:pPr marL="285750" indent="-285750">
              <a:buFont typeface="Wingdings" panose="05000000000000000000" pitchFamily="2" charset="2"/>
              <a:buChar char="Ø"/>
            </a:pPr>
            <a:r>
              <a:rPr lang="en-GB" dirty="0" smtClean="0">
                <a:latin typeface="Calibri" panose="020F0502020204030204" pitchFamily="34" charset="0"/>
              </a:rPr>
              <a:t>Beam of </a:t>
            </a:r>
            <a:r>
              <a:rPr lang="en-GB" b="1" dirty="0" smtClean="0">
                <a:solidFill>
                  <a:srgbClr val="FF0000"/>
                </a:solidFill>
                <a:latin typeface="Calibri" panose="020F0502020204030204" pitchFamily="34" charset="0"/>
              </a:rPr>
              <a:t>24 GeV/c </a:t>
            </a:r>
            <a:r>
              <a:rPr lang="en-GB" dirty="0" smtClean="0">
                <a:latin typeface="Calibri" panose="020F0502020204030204" pitchFamily="34" charset="0"/>
              </a:rPr>
              <a:t>and size of </a:t>
            </a:r>
            <a:r>
              <a:rPr lang="en-US" b="1" dirty="0">
                <a:solidFill>
                  <a:srgbClr val="FF0000"/>
                </a:solidFill>
                <a:latin typeface="Calibri"/>
                <a:ea typeface="Calibri"/>
                <a:cs typeface="Calibri"/>
                <a:sym typeface="Calibri"/>
              </a:rPr>
              <a:t>12×12 </a:t>
            </a:r>
            <a:r>
              <a:rPr lang="en-US" b="1" dirty="0" smtClean="0">
                <a:solidFill>
                  <a:srgbClr val="FF0000"/>
                </a:solidFill>
                <a:latin typeface="Calibri" panose="020F0502020204030204" pitchFamily="34" charset="0"/>
              </a:rPr>
              <a:t>mm</a:t>
            </a:r>
            <a:r>
              <a:rPr lang="en-US" b="1" baseline="30000" dirty="0" smtClean="0">
                <a:solidFill>
                  <a:srgbClr val="FF0000"/>
                </a:solidFill>
                <a:latin typeface="Calibri" panose="020F0502020204030204" pitchFamily="34" charset="0"/>
              </a:rPr>
              <a:t>2</a:t>
            </a:r>
            <a:endParaRPr lang="en-GB" b="1" dirty="0" smtClean="0">
              <a:solidFill>
                <a:srgbClr val="FF0000"/>
              </a:solidFill>
              <a:latin typeface="Calibri" panose="020F0502020204030204" pitchFamily="34" charset="0"/>
            </a:endParaRPr>
          </a:p>
          <a:p>
            <a:pPr marL="285750" indent="-285750">
              <a:buFont typeface="Wingdings" panose="05000000000000000000" pitchFamily="2" charset="2"/>
              <a:buChar char="Ø"/>
            </a:pPr>
            <a:r>
              <a:rPr lang="en-US" dirty="0" smtClean="0">
                <a:latin typeface="Calibri"/>
                <a:sym typeface="Calibri"/>
              </a:rPr>
              <a:t>Spills of </a:t>
            </a:r>
            <a:r>
              <a:rPr lang="en-US" b="1" dirty="0" smtClean="0">
                <a:solidFill>
                  <a:srgbClr val="FF0000"/>
                </a:solidFill>
                <a:latin typeface="Calibri"/>
                <a:sym typeface="Calibri"/>
              </a:rPr>
              <a:t>400msec</a:t>
            </a:r>
            <a:r>
              <a:rPr lang="en-US" dirty="0" smtClean="0">
                <a:solidFill>
                  <a:srgbClr val="FF0000"/>
                </a:solidFill>
                <a:latin typeface="Calibri"/>
                <a:sym typeface="Calibri"/>
              </a:rPr>
              <a:t> </a:t>
            </a:r>
            <a:r>
              <a:rPr lang="en-US" dirty="0" smtClean="0">
                <a:latin typeface="Calibri"/>
                <a:sym typeface="Calibri"/>
              </a:rPr>
              <a:t>every </a:t>
            </a:r>
            <a:r>
              <a:rPr lang="en-US" b="1" dirty="0" smtClean="0">
                <a:solidFill>
                  <a:srgbClr val="FF0000"/>
                </a:solidFill>
                <a:latin typeface="Calibri"/>
                <a:sym typeface="Calibri"/>
              </a:rPr>
              <a:t>~10sec</a:t>
            </a:r>
          </a:p>
          <a:p>
            <a:pPr marL="285750" indent="-285750">
              <a:buFont typeface="Wingdings" panose="05000000000000000000" pitchFamily="2" charset="2"/>
              <a:buChar char="Ø"/>
            </a:pPr>
            <a:endParaRPr lang="en-US" b="1" dirty="0" smtClean="0">
              <a:solidFill>
                <a:srgbClr val="FF0000"/>
              </a:solidFill>
              <a:latin typeface="Calibri"/>
              <a:sym typeface="Calibri"/>
            </a:endParaRPr>
          </a:p>
          <a:p>
            <a:pPr marL="285750" indent="-285750">
              <a:buFont typeface="Wingdings" panose="05000000000000000000" pitchFamily="2" charset="2"/>
              <a:buChar char="Ø"/>
            </a:pPr>
            <a:r>
              <a:rPr lang="en-US" dirty="0" smtClean="0">
                <a:latin typeface="Calibri"/>
                <a:ea typeface="Calibri"/>
                <a:cs typeface="Calibri"/>
                <a:sym typeface="Calibri"/>
              </a:rPr>
              <a:t>Fluence of </a:t>
            </a:r>
            <a:r>
              <a:rPr lang="en-US" b="1" dirty="0" smtClean="0">
                <a:solidFill>
                  <a:srgbClr val="FF0000"/>
                </a:solidFill>
                <a:latin typeface="Calibri"/>
                <a:ea typeface="Calibri"/>
                <a:cs typeface="Calibri"/>
                <a:sym typeface="Calibri"/>
              </a:rPr>
              <a:t>1×10</a:t>
            </a:r>
            <a:r>
              <a:rPr lang="en-US" b="1" baseline="30000" dirty="0" smtClean="0">
                <a:solidFill>
                  <a:srgbClr val="FF0000"/>
                </a:solidFill>
                <a:latin typeface="Calibri" panose="020F0502020204030204" pitchFamily="34" charset="0"/>
                <a:sym typeface="Calibri"/>
              </a:rPr>
              <a:t>16</a:t>
            </a:r>
            <a:r>
              <a:rPr lang="en-US" b="1" dirty="0" smtClean="0">
                <a:solidFill>
                  <a:srgbClr val="FF0000"/>
                </a:solidFill>
                <a:latin typeface="Calibri" panose="020F0502020204030204" pitchFamily="34" charset="0"/>
                <a:sym typeface="Calibri"/>
              </a:rPr>
              <a:t> </a:t>
            </a:r>
            <a:r>
              <a:rPr lang="en-GB" b="1" dirty="0">
                <a:solidFill>
                  <a:srgbClr val="FF0000"/>
                </a:solidFill>
                <a:latin typeface="Calibri" panose="020F0502020204030204" pitchFamily="34" charset="0"/>
              </a:rPr>
              <a:t>p/cm</a:t>
            </a:r>
            <a:r>
              <a:rPr lang="en-GB" b="1" baseline="30000" dirty="0">
                <a:solidFill>
                  <a:srgbClr val="FF0000"/>
                </a:solidFill>
                <a:latin typeface="Calibri" panose="020F0502020204030204" pitchFamily="34" charset="0"/>
              </a:rPr>
              <a:t>2</a:t>
            </a:r>
            <a:r>
              <a:rPr lang="en-GB" b="1" dirty="0">
                <a:solidFill>
                  <a:srgbClr val="FF0000"/>
                </a:solidFill>
                <a:latin typeface="Calibri" panose="020F0502020204030204" pitchFamily="34" charset="0"/>
              </a:rPr>
              <a:t> </a:t>
            </a:r>
            <a:r>
              <a:rPr lang="en-GB" b="1" dirty="0" smtClean="0">
                <a:solidFill>
                  <a:srgbClr val="FF0000"/>
                </a:solidFill>
                <a:latin typeface="Calibri" panose="020F0502020204030204" pitchFamily="34" charset="0"/>
              </a:rPr>
              <a:t>in 14 days</a:t>
            </a:r>
            <a:r>
              <a:rPr lang="en-US" b="1" dirty="0" smtClean="0">
                <a:solidFill>
                  <a:srgbClr val="FF0000"/>
                </a:solidFill>
                <a:latin typeface="Calibri"/>
                <a:sym typeface="Calibri"/>
              </a:rPr>
              <a:t> </a:t>
            </a:r>
            <a:endParaRPr lang="en-US" b="1" dirty="0" smtClean="0">
              <a:solidFill>
                <a:srgbClr val="FF0000"/>
              </a:solidFill>
              <a:latin typeface="Calibri"/>
              <a:ea typeface="Calibri"/>
              <a:cs typeface="Calibri"/>
              <a:sym typeface="Calibri"/>
            </a:endParaRPr>
          </a:p>
          <a:p>
            <a:pPr marL="285750" indent="-285750">
              <a:buFont typeface="Wingdings" panose="05000000000000000000" pitchFamily="2" charset="2"/>
              <a:buChar char="Ø"/>
            </a:pPr>
            <a:r>
              <a:rPr lang="en-US" dirty="0" smtClean="0">
                <a:latin typeface="Calibri"/>
                <a:sym typeface="Calibri"/>
              </a:rPr>
              <a:t>Scanning also in dimensions </a:t>
            </a:r>
            <a:r>
              <a:rPr lang="en-US" dirty="0">
                <a:latin typeface="Calibri"/>
                <a:sym typeface="Calibri"/>
              </a:rPr>
              <a:t>of </a:t>
            </a:r>
            <a:r>
              <a:rPr lang="en-US" dirty="0" smtClean="0">
                <a:latin typeface="Calibri"/>
                <a:sym typeface="Calibri"/>
              </a:rPr>
              <a:t>10</a:t>
            </a:r>
            <a:r>
              <a:rPr lang="en-US" dirty="0" smtClean="0">
                <a:latin typeface="Calibri"/>
                <a:ea typeface="Calibri"/>
                <a:cs typeface="Calibri"/>
                <a:sym typeface="Calibri"/>
              </a:rPr>
              <a:t>×10</a:t>
            </a:r>
            <a:r>
              <a:rPr lang="en-US" dirty="0" smtClean="0">
                <a:latin typeface="Calibri" panose="020F0502020204030204" pitchFamily="34" charset="0"/>
                <a:sym typeface="Calibri"/>
              </a:rPr>
              <a:t>cm</a:t>
            </a:r>
            <a:r>
              <a:rPr lang="en-US" baseline="30000" dirty="0" smtClean="0">
                <a:latin typeface="Calibri" panose="020F0502020204030204" pitchFamily="34" charset="0"/>
              </a:rPr>
              <a:t>2</a:t>
            </a:r>
            <a:r>
              <a:rPr lang="en-US" dirty="0" smtClean="0">
                <a:latin typeface="Calibri"/>
                <a:sym typeface="Calibri"/>
              </a:rPr>
              <a:t>    </a:t>
            </a:r>
            <a:endParaRPr lang="en-US" dirty="0" smtClean="0">
              <a:solidFill>
                <a:srgbClr val="FF0000"/>
              </a:solidFill>
              <a:latin typeface="Calibri"/>
              <a:sym typeface="Calibri"/>
            </a:endParaRPr>
          </a:p>
          <a:p>
            <a:pPr marL="285750" indent="-285750">
              <a:buFont typeface="Wingdings" panose="05000000000000000000" pitchFamily="2" charset="2"/>
              <a:buChar char="Ø"/>
            </a:pPr>
            <a:r>
              <a:rPr lang="en-US" dirty="0" smtClean="0">
                <a:latin typeface="Calibri"/>
                <a:sym typeface="Calibri"/>
              </a:rPr>
              <a:t>Low temperature irradiation (</a:t>
            </a:r>
            <a:r>
              <a:rPr lang="fr-CH" dirty="0" smtClean="0">
                <a:latin typeface="Calibri"/>
                <a:sym typeface="Calibri"/>
              </a:rPr>
              <a:t>-25°C</a:t>
            </a:r>
            <a:r>
              <a:rPr lang="en-US" dirty="0" smtClean="0">
                <a:latin typeface="Calibri"/>
                <a:sym typeface="Calibri"/>
              </a:rPr>
              <a:t>)</a:t>
            </a:r>
            <a:endParaRPr lang="en-US" dirty="0" smtClean="0">
              <a:solidFill>
                <a:srgbClr val="FF0000"/>
              </a:solidFill>
              <a:latin typeface="Calibri"/>
              <a:sym typeface="Calibri"/>
            </a:endParaRPr>
          </a:p>
        </p:txBody>
      </p:sp>
      <p:grpSp>
        <p:nvGrpSpPr>
          <p:cNvPr id="60" name="Group 147"/>
          <p:cNvGrpSpPr>
            <a:grpSpLocks/>
          </p:cNvGrpSpPr>
          <p:nvPr/>
        </p:nvGrpSpPr>
        <p:grpSpPr bwMode="auto">
          <a:xfrm rot="16380421">
            <a:off x="9425846" y="3943562"/>
            <a:ext cx="113416" cy="281784"/>
            <a:chOff x="2857488" y="2790023"/>
            <a:chExt cx="113417" cy="281787"/>
          </a:xfrm>
          <a:solidFill>
            <a:schemeClr val="accent5"/>
          </a:solidFill>
        </p:grpSpPr>
        <p:sp>
          <p:nvSpPr>
            <p:cNvPr id="61" name="Oval 60"/>
            <p:cNvSpPr/>
            <p:nvPr/>
          </p:nvSpPr>
          <p:spPr>
            <a:xfrm>
              <a:off x="2857488" y="3000371"/>
              <a:ext cx="71437" cy="71439"/>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2" name="Oval 61"/>
            <p:cNvSpPr/>
            <p:nvPr/>
          </p:nvSpPr>
          <p:spPr>
            <a:xfrm>
              <a:off x="2857488" y="2867020"/>
              <a:ext cx="71437" cy="71439"/>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3" name="Oval 62"/>
            <p:cNvSpPr/>
            <p:nvPr/>
          </p:nvSpPr>
          <p:spPr>
            <a:xfrm>
              <a:off x="2891910" y="2790023"/>
              <a:ext cx="71439" cy="71438"/>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sp>
          <p:nvSpPr>
            <p:cNvPr id="64" name="Oval 63"/>
            <p:cNvSpPr/>
            <p:nvPr/>
          </p:nvSpPr>
          <p:spPr>
            <a:xfrm>
              <a:off x="2899466" y="2933841"/>
              <a:ext cx="71439" cy="71438"/>
            </a:xfrm>
            <a:prstGeom prst="ellips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GB"/>
            </a:p>
          </p:txBody>
        </p:sp>
      </p:grpSp>
    </p:spTree>
    <p:extLst>
      <p:ext uri="{BB962C8B-B14F-4D97-AF65-F5344CB8AC3E}">
        <p14:creationId xmlns:p14="http://schemas.microsoft.com/office/powerpoint/2010/main" val="7623655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indefinite" accel="50000" fill="hold" nodeType="clickEffect">
                                  <p:stCondLst>
                                    <p:cond delay="0"/>
                                  </p:stCondLst>
                                  <p:childTnLst>
                                    <p:animMotion origin="layout" path="M 0.00035 -0.03217 L -1.05347 0.23079 " pathEditMode="relative" rAng="0" ptsTypes="AA">
                                      <p:cBhvr>
                                        <p:cTn id="6" dur="5000" fill="hold"/>
                                        <p:tgtEl>
                                          <p:spTgt spid="60"/>
                                        </p:tgtEl>
                                        <p:attrNameLst>
                                          <p:attrName>ppt_x</p:attrName>
                                          <p:attrName>ppt_y</p:attrName>
                                        </p:attrNameLst>
                                      </p:cBhvr>
                                      <p:rCtr x="-52691" y="13148"/>
                                    </p:animMotion>
                                  </p:childTnLst>
                                  <p:subTnLst>
                                    <p:set>
                                      <p:cBhvr override="childStyle">
                                        <p:cTn dur="1" fill="hold" display="0" masterRel="sameClick" afterEffect="1">
                                          <p:stCondLst>
                                            <p:cond evt="end" delay="0">
                                              <p:tn val="5"/>
                                            </p:cond>
                                          </p:stCondLst>
                                        </p:cTn>
                                        <p:tgtEl>
                                          <p:spTgt spid="60"/>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65"/>
                                        </p:tgtEl>
                                        <p:attrNameLst>
                                          <p:attrName>style.visibility</p:attrName>
                                        </p:attrNameLst>
                                      </p:cBhvr>
                                      <p:to>
                                        <p:strVal val="visible"/>
                                      </p:to>
                                    </p:set>
                                    <p:anim calcmode="lin" valueType="num">
                                      <p:cBhvr additive="base">
                                        <p:cTn id="11" dur="500" fill="hold"/>
                                        <p:tgtEl>
                                          <p:spTgt spid="65"/>
                                        </p:tgtEl>
                                        <p:attrNameLst>
                                          <p:attrName>ppt_x</p:attrName>
                                        </p:attrNameLst>
                                      </p:cBhvr>
                                      <p:tavLst>
                                        <p:tav tm="0">
                                          <p:val>
                                            <p:strVal val="#ppt_x"/>
                                          </p:val>
                                        </p:tav>
                                        <p:tav tm="100000">
                                          <p:val>
                                            <p:strVal val="#ppt_x"/>
                                          </p:val>
                                        </p:tav>
                                      </p:tavLst>
                                    </p:anim>
                                    <p:anim calcmode="lin" valueType="num">
                                      <p:cBhvr additive="base">
                                        <p:cTn id="12" dur="500" fill="hold"/>
                                        <p:tgtEl>
                                          <p:spTgt spid="65"/>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0"/>
                                        </p:tgtEl>
                                        <p:attrNameLst>
                                          <p:attrName>style.visibility</p:attrName>
                                        </p:attrNameLst>
                                      </p:cBhvr>
                                      <p:to>
                                        <p:strVal val="visible"/>
                                      </p:to>
                                    </p:set>
                                    <p:anim calcmode="lin" valueType="num">
                                      <p:cBhvr additive="base">
                                        <p:cTn id="17" dur="500" fill="hold"/>
                                        <p:tgtEl>
                                          <p:spTgt spid="80"/>
                                        </p:tgtEl>
                                        <p:attrNameLst>
                                          <p:attrName>ppt_x</p:attrName>
                                        </p:attrNameLst>
                                      </p:cBhvr>
                                      <p:tavLst>
                                        <p:tav tm="0">
                                          <p:val>
                                            <p:strVal val="#ppt_x"/>
                                          </p:val>
                                        </p:tav>
                                        <p:tav tm="100000">
                                          <p:val>
                                            <p:strVal val="#ppt_x"/>
                                          </p:val>
                                        </p:tav>
                                      </p:tavLst>
                                    </p:anim>
                                    <p:anim calcmode="lin" valueType="num">
                                      <p:cBhvr additive="base">
                                        <p:cTn id="18" dur="500" fill="hold"/>
                                        <p:tgtEl>
                                          <p:spTgt spid="80"/>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74"/>
                                        </p:tgtEl>
                                        <p:attrNameLst>
                                          <p:attrName>style.visibility</p:attrName>
                                        </p:attrNameLst>
                                      </p:cBhvr>
                                      <p:to>
                                        <p:strVal val="visible"/>
                                      </p:to>
                                    </p:set>
                                    <p:anim calcmode="lin" valueType="num">
                                      <p:cBhvr additive="base">
                                        <p:cTn id="23" dur="500" fill="hold"/>
                                        <p:tgtEl>
                                          <p:spTgt spid="74"/>
                                        </p:tgtEl>
                                        <p:attrNameLst>
                                          <p:attrName>ppt_x</p:attrName>
                                        </p:attrNameLst>
                                      </p:cBhvr>
                                      <p:tavLst>
                                        <p:tav tm="0">
                                          <p:val>
                                            <p:strVal val="#ppt_x"/>
                                          </p:val>
                                        </p:tav>
                                        <p:tav tm="100000">
                                          <p:val>
                                            <p:strVal val="#ppt_x"/>
                                          </p:val>
                                        </p:tav>
                                      </p:tavLst>
                                    </p:anim>
                                    <p:anim calcmode="lin" valueType="num">
                                      <p:cBhvr additive="base">
                                        <p:cTn id="24" dur="500" fill="hold"/>
                                        <p:tgtEl>
                                          <p:spTgt spid="7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77"/>
                                        </p:tgtEl>
                                        <p:attrNameLst>
                                          <p:attrName>style.visibility</p:attrName>
                                        </p:attrNameLst>
                                      </p:cBhvr>
                                      <p:to>
                                        <p:strVal val="visible"/>
                                      </p:to>
                                    </p:set>
                                    <p:anim calcmode="lin" valueType="num">
                                      <p:cBhvr additive="base">
                                        <p:cTn id="29" dur="500" fill="hold"/>
                                        <p:tgtEl>
                                          <p:spTgt spid="77"/>
                                        </p:tgtEl>
                                        <p:attrNameLst>
                                          <p:attrName>ppt_x</p:attrName>
                                        </p:attrNameLst>
                                      </p:cBhvr>
                                      <p:tavLst>
                                        <p:tav tm="0">
                                          <p:val>
                                            <p:strVal val="#ppt_x"/>
                                          </p:val>
                                        </p:tav>
                                        <p:tav tm="100000">
                                          <p:val>
                                            <p:strVal val="#ppt_x"/>
                                          </p:val>
                                        </p:tav>
                                      </p:tavLst>
                                    </p:anim>
                                    <p:anim calcmode="lin" valueType="num">
                                      <p:cBhvr additive="base">
                                        <p:cTn id="30" dur="500" fill="hold"/>
                                        <p:tgtEl>
                                          <p:spTgt spid="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2335" y="244399"/>
            <a:ext cx="7467600" cy="660708"/>
          </a:xfrm>
        </p:spPr>
        <p:txBody>
          <a:bodyPr/>
          <a:lstStyle/>
          <a:p>
            <a:pPr algn="ctr"/>
            <a:r>
              <a:rPr lang="en-US" sz="3600" b="1" dirty="0">
                <a:solidFill>
                  <a:schemeClr val="dk1"/>
                </a:solidFill>
                <a:latin typeface="Calibri" panose="020F0502020204030204" pitchFamily="34" charset="0"/>
                <a:sym typeface="Arial"/>
              </a:rPr>
              <a:t>Proton </a:t>
            </a:r>
            <a:r>
              <a:rPr lang="en-US" sz="3600" b="1" dirty="0" err="1">
                <a:solidFill>
                  <a:schemeClr val="dk1"/>
                </a:solidFill>
                <a:latin typeface="Calibri" panose="020F0502020204030204" pitchFamily="34" charset="0"/>
                <a:sym typeface="Arial"/>
              </a:rPr>
              <a:t>IRRADiation</a:t>
            </a:r>
            <a:r>
              <a:rPr lang="en-US" sz="3600" b="1" dirty="0">
                <a:solidFill>
                  <a:schemeClr val="dk1"/>
                </a:solidFill>
                <a:latin typeface="Calibri" panose="020F0502020204030204" pitchFamily="34" charset="0"/>
                <a:sym typeface="Arial"/>
              </a:rPr>
              <a:t> </a:t>
            </a:r>
            <a:r>
              <a:rPr lang="en-US" sz="3600" b="1" dirty="0" smtClean="0">
                <a:solidFill>
                  <a:schemeClr val="dk1"/>
                </a:solidFill>
                <a:latin typeface="Calibri" panose="020F0502020204030204" pitchFamily="34" charset="0"/>
                <a:sym typeface="Arial"/>
              </a:rPr>
              <a:t>Facility in 2016</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6</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8" name="Rectangle 7"/>
          <p:cNvSpPr/>
          <p:nvPr/>
        </p:nvSpPr>
        <p:spPr>
          <a:xfrm>
            <a:off x="245721" y="1036245"/>
            <a:ext cx="4383429" cy="1692771"/>
          </a:xfrm>
          <a:prstGeom prst="rect">
            <a:avLst/>
          </a:prstGeom>
        </p:spPr>
        <p:txBody>
          <a:bodyPr wrap="square">
            <a:spAutoFit/>
          </a:bodyPr>
          <a:lstStyle>
            <a:defPPr>
              <a:defRPr lang="en-US"/>
            </a:defPPr>
            <a:lvl1pPr algn="ctr" rtl="0" eaLnBrk="0" fontAlgn="base" hangingPunct="0">
              <a:spcBef>
                <a:spcPct val="0"/>
              </a:spcBef>
              <a:spcAft>
                <a:spcPct val="0"/>
              </a:spcAft>
              <a:defRPr sz="3200" b="1" kern="1200">
                <a:solidFill>
                  <a:schemeClr val="tx2"/>
                </a:solidFill>
                <a:latin typeface="Times New Roman" pitchFamily="18" charset="0"/>
                <a:ea typeface="+mn-ea"/>
                <a:cs typeface="+mn-cs"/>
              </a:defRPr>
            </a:lvl1pPr>
            <a:lvl2pPr marL="457200" algn="ctr" rtl="0" eaLnBrk="0" fontAlgn="base" hangingPunct="0">
              <a:spcBef>
                <a:spcPct val="0"/>
              </a:spcBef>
              <a:spcAft>
                <a:spcPct val="0"/>
              </a:spcAft>
              <a:defRPr sz="3200" b="1" kern="1200">
                <a:solidFill>
                  <a:schemeClr val="tx2"/>
                </a:solidFill>
                <a:latin typeface="Times New Roman" pitchFamily="18" charset="0"/>
                <a:ea typeface="+mn-ea"/>
                <a:cs typeface="+mn-cs"/>
              </a:defRPr>
            </a:lvl2pPr>
            <a:lvl3pPr marL="914400" algn="ctr" rtl="0" eaLnBrk="0" fontAlgn="base" hangingPunct="0">
              <a:spcBef>
                <a:spcPct val="0"/>
              </a:spcBef>
              <a:spcAft>
                <a:spcPct val="0"/>
              </a:spcAft>
              <a:defRPr sz="3200" b="1" kern="1200">
                <a:solidFill>
                  <a:schemeClr val="tx2"/>
                </a:solidFill>
                <a:latin typeface="Times New Roman" pitchFamily="18" charset="0"/>
                <a:ea typeface="+mn-ea"/>
                <a:cs typeface="+mn-cs"/>
              </a:defRPr>
            </a:lvl3pPr>
            <a:lvl4pPr marL="1371600" algn="ctr" rtl="0" eaLnBrk="0" fontAlgn="base" hangingPunct="0">
              <a:spcBef>
                <a:spcPct val="0"/>
              </a:spcBef>
              <a:spcAft>
                <a:spcPct val="0"/>
              </a:spcAft>
              <a:defRPr sz="3200" b="1" kern="1200">
                <a:solidFill>
                  <a:schemeClr val="tx2"/>
                </a:solidFill>
                <a:latin typeface="Times New Roman" pitchFamily="18" charset="0"/>
                <a:ea typeface="+mn-ea"/>
                <a:cs typeface="+mn-cs"/>
              </a:defRPr>
            </a:lvl4pPr>
            <a:lvl5pPr marL="1828800" algn="ctr" rtl="0" eaLnBrk="0" fontAlgn="base" hangingPunct="0">
              <a:spcBef>
                <a:spcPct val="0"/>
              </a:spcBef>
              <a:spcAft>
                <a:spcPct val="0"/>
              </a:spcAft>
              <a:defRPr sz="3200" b="1" kern="1200">
                <a:solidFill>
                  <a:schemeClr val="tx2"/>
                </a:solidFill>
                <a:latin typeface="Times New Roman" pitchFamily="18" charset="0"/>
                <a:ea typeface="+mn-ea"/>
                <a:cs typeface="+mn-cs"/>
              </a:defRPr>
            </a:lvl5pPr>
            <a:lvl6pPr marL="2286000" algn="l" defTabSz="914400" rtl="0" eaLnBrk="1" latinLnBrk="0" hangingPunct="1">
              <a:defRPr sz="3200" b="1" kern="1200">
                <a:solidFill>
                  <a:schemeClr val="tx2"/>
                </a:solidFill>
                <a:latin typeface="Times New Roman" pitchFamily="18" charset="0"/>
                <a:ea typeface="+mn-ea"/>
                <a:cs typeface="+mn-cs"/>
              </a:defRPr>
            </a:lvl6pPr>
            <a:lvl7pPr marL="2743200" algn="l" defTabSz="914400" rtl="0" eaLnBrk="1" latinLnBrk="0" hangingPunct="1">
              <a:defRPr sz="3200" b="1" kern="1200">
                <a:solidFill>
                  <a:schemeClr val="tx2"/>
                </a:solidFill>
                <a:latin typeface="Times New Roman" pitchFamily="18" charset="0"/>
                <a:ea typeface="+mn-ea"/>
                <a:cs typeface="+mn-cs"/>
              </a:defRPr>
            </a:lvl7pPr>
            <a:lvl8pPr marL="3200400" algn="l" defTabSz="914400" rtl="0" eaLnBrk="1" latinLnBrk="0" hangingPunct="1">
              <a:defRPr sz="3200" b="1" kern="1200">
                <a:solidFill>
                  <a:schemeClr val="tx2"/>
                </a:solidFill>
                <a:latin typeface="Times New Roman" pitchFamily="18" charset="0"/>
                <a:ea typeface="+mn-ea"/>
                <a:cs typeface="+mn-cs"/>
              </a:defRPr>
            </a:lvl8pPr>
            <a:lvl9pPr marL="3657600" algn="l" defTabSz="914400" rtl="0" eaLnBrk="1" latinLnBrk="0" hangingPunct="1">
              <a:defRPr sz="3200" b="1" kern="1200">
                <a:solidFill>
                  <a:schemeClr val="tx2"/>
                </a:solidFill>
                <a:latin typeface="Times New Roman" pitchFamily="18" charset="0"/>
                <a:ea typeface="+mn-ea"/>
                <a:cs typeface="+mn-cs"/>
              </a:defRPr>
            </a:lvl9pPr>
          </a:lstStyle>
          <a:p>
            <a:pPr marL="361950" lvl="0" indent="-285750" algn="l" eaLnBrk="1" hangingPunct="1">
              <a:lnSpc>
                <a:spcPct val="120000"/>
              </a:lnSpc>
              <a:spcBef>
                <a:spcPct val="20000"/>
              </a:spcBef>
              <a:buClr>
                <a:schemeClr val="tx1"/>
              </a:buClr>
              <a:buSzPct val="80000"/>
              <a:buFont typeface="Wingdings" panose="05000000000000000000" pitchFamily="2" charset="2"/>
              <a:buChar char="Ø"/>
              <a:defRPr/>
            </a:pPr>
            <a:r>
              <a:rPr lang="en-US" sz="2000" kern="0" dirty="0" smtClean="0">
                <a:solidFill>
                  <a:schemeClr val="tx1"/>
                </a:solidFill>
                <a:latin typeface="Calibri" pitchFamily="34" charset="0"/>
              </a:rPr>
              <a:t>Radiation damage studies</a:t>
            </a:r>
          </a:p>
          <a:p>
            <a:pPr marL="361950" indent="-285750" algn="l" eaLnBrk="1" hangingPunct="1">
              <a:lnSpc>
                <a:spcPct val="120000"/>
              </a:lnSpc>
              <a:spcBef>
                <a:spcPct val="20000"/>
              </a:spcBef>
              <a:buClr>
                <a:schemeClr val="tx1"/>
              </a:buClr>
              <a:buSzPct val="80000"/>
              <a:buFont typeface="Wingdings" panose="05000000000000000000" pitchFamily="2" charset="2"/>
              <a:buChar char="Ø"/>
              <a:defRPr/>
            </a:pPr>
            <a:r>
              <a:rPr lang="en-US" sz="2000" kern="0" dirty="0">
                <a:solidFill>
                  <a:schemeClr val="tx1"/>
                </a:solidFill>
                <a:latin typeface="Calibri" pitchFamily="34" charset="0"/>
              </a:rPr>
              <a:t>Test of prototypes &amp; final assemblies before </a:t>
            </a:r>
            <a:r>
              <a:rPr lang="en-US" sz="2000" kern="0" dirty="0" smtClean="0">
                <a:solidFill>
                  <a:schemeClr val="tx1"/>
                </a:solidFill>
                <a:latin typeface="Calibri" pitchFamily="34" charset="0"/>
              </a:rPr>
              <a:t>installation</a:t>
            </a:r>
          </a:p>
          <a:p>
            <a:pPr marL="361950" indent="-285750" algn="l" eaLnBrk="1" hangingPunct="1">
              <a:lnSpc>
                <a:spcPct val="120000"/>
              </a:lnSpc>
              <a:spcBef>
                <a:spcPct val="20000"/>
              </a:spcBef>
              <a:buClr>
                <a:schemeClr val="tx1"/>
              </a:buClr>
              <a:buSzPct val="80000"/>
              <a:buFont typeface="Wingdings" panose="05000000000000000000" pitchFamily="2" charset="2"/>
              <a:buChar char="Ø"/>
              <a:defRPr/>
            </a:pPr>
            <a:r>
              <a:rPr lang="en-US" sz="2000" kern="0" dirty="0">
                <a:solidFill>
                  <a:schemeClr val="tx1"/>
                </a:solidFill>
                <a:latin typeface="Calibri" pitchFamily="34" charset="0"/>
              </a:rPr>
              <a:t>Test and calibration of </a:t>
            </a:r>
            <a:r>
              <a:rPr lang="en-US" sz="2000" kern="0" dirty="0" smtClean="0">
                <a:solidFill>
                  <a:schemeClr val="tx1"/>
                </a:solidFill>
                <a:latin typeface="Calibri" pitchFamily="34" charset="0"/>
              </a:rPr>
              <a:t>components</a:t>
            </a:r>
            <a:endParaRPr lang="en-US" sz="2000" kern="0" dirty="0">
              <a:solidFill>
                <a:schemeClr val="tx1"/>
              </a:solidFill>
              <a:latin typeface="Calibri" pitchFamily="34" charset="0"/>
            </a:endParaRPr>
          </a:p>
        </p:txBody>
      </p:sp>
      <p:graphicFrame>
        <p:nvGraphicFramePr>
          <p:cNvPr id="11" name="Table 10"/>
          <p:cNvGraphicFramePr>
            <a:graphicFrameLocks noGrp="1"/>
          </p:cNvGraphicFramePr>
          <p:nvPr>
            <p:extLst>
              <p:ext uri="{D42A27DB-BD31-4B8C-83A1-F6EECF244321}">
                <p14:modId xmlns:p14="http://schemas.microsoft.com/office/powerpoint/2010/main" val="944245148"/>
              </p:ext>
            </p:extLst>
          </p:nvPr>
        </p:nvGraphicFramePr>
        <p:xfrm>
          <a:off x="822212" y="2991293"/>
          <a:ext cx="7613876" cy="3168833"/>
        </p:xfrm>
        <a:graphic>
          <a:graphicData uri="http://schemas.openxmlformats.org/drawingml/2006/table">
            <a:tbl>
              <a:tblPr firstRow="1" bandRow="1">
                <a:tableStyleId>{5940675A-B579-460E-94D1-54222C63F5DA}</a:tableStyleId>
              </a:tblPr>
              <a:tblGrid>
                <a:gridCol w="3275226"/>
                <a:gridCol w="1539433"/>
                <a:gridCol w="2799217"/>
              </a:tblGrid>
              <a:tr h="3031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smtClean="0">
                          <a:latin typeface="Calibri" panose="020F0502020204030204" pitchFamily="34" charset="0"/>
                        </a:rPr>
                        <a:t>Registered</a:t>
                      </a:r>
                      <a:r>
                        <a:rPr lang="en-GB" sz="1400" baseline="0" noProof="0" dirty="0" smtClean="0">
                          <a:latin typeface="Calibri" panose="020F0502020204030204" pitchFamily="34" charset="0"/>
                        </a:rPr>
                        <a:t> Experiments (web)</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52</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49 executed</a:t>
                      </a:r>
                      <a:r>
                        <a:rPr lang="en-GB" sz="1400" baseline="0" noProof="0" dirty="0" smtClean="0">
                          <a:latin typeface="Calibri" panose="020F0502020204030204" pitchFamily="34" charset="0"/>
                        </a:rPr>
                        <a:t> (94%)</a:t>
                      </a:r>
                      <a:endParaRPr lang="en-GB" sz="1400" noProof="0" dirty="0">
                        <a:latin typeface="Calibri" panose="020F0502020204030204" pitchFamily="34" charset="0"/>
                      </a:endParaRPr>
                    </a:p>
                  </a:txBody>
                  <a:tcPr anchor="ctr"/>
                </a:tc>
              </a:tr>
              <a:tr h="30318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noProof="0" dirty="0" smtClean="0">
                          <a:latin typeface="Calibri" panose="020F0502020204030204" pitchFamily="34" charset="0"/>
                        </a:rPr>
                        <a:t>Number of users / user teams </a:t>
                      </a:r>
                    </a:p>
                  </a:txBody>
                  <a:tcPr anchor="ctr"/>
                </a:tc>
                <a:tc>
                  <a:txBody>
                    <a:bodyPr/>
                    <a:lstStyle/>
                    <a:p>
                      <a:pPr algn="ctr"/>
                      <a:r>
                        <a:rPr lang="en-GB" sz="1400" noProof="0" dirty="0" smtClean="0">
                          <a:latin typeface="Calibri" panose="020F0502020204030204" pitchFamily="34" charset="0"/>
                        </a:rPr>
                        <a:t>28</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~70% LHC</a:t>
                      </a:r>
                      <a:r>
                        <a:rPr lang="en-GB" sz="1400" baseline="0" noProof="0" dirty="0" smtClean="0">
                          <a:latin typeface="Calibri" panose="020F0502020204030204" pitchFamily="34" charset="0"/>
                        </a:rPr>
                        <a:t> experiments</a:t>
                      </a:r>
                      <a:endParaRPr lang="en-GB" sz="1400" noProof="0" dirty="0">
                        <a:latin typeface="Calibri" panose="020F0502020204030204" pitchFamily="34" charset="0"/>
                      </a:endParaRPr>
                    </a:p>
                  </a:txBody>
                  <a:tcPr anchor="ctr"/>
                </a:tc>
              </a:tr>
              <a:tr h="34607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600" b="1" noProof="0" dirty="0" smtClean="0">
                          <a:solidFill>
                            <a:srgbClr val="FF0000"/>
                          </a:solidFill>
                          <a:latin typeface="Calibri" panose="020F0502020204030204" pitchFamily="34" charset="0"/>
                        </a:rPr>
                        <a:t>Number of samples /                irradiated objects</a:t>
                      </a:r>
                      <a:endParaRPr lang="en-GB" sz="1600" b="1" noProof="0" dirty="0">
                        <a:solidFill>
                          <a:srgbClr val="FF0000"/>
                        </a:solidFill>
                        <a:latin typeface="Calibri" panose="020F0502020204030204" pitchFamily="34" charset="0"/>
                      </a:endParaRPr>
                    </a:p>
                  </a:txBody>
                  <a:tcPr anchor="ctr"/>
                </a:tc>
                <a:tc>
                  <a:txBody>
                    <a:bodyPr/>
                    <a:lstStyle/>
                    <a:p>
                      <a:pPr algn="ctr"/>
                      <a:r>
                        <a:rPr lang="en-GB" sz="2000" b="1" noProof="0" dirty="0" smtClean="0">
                          <a:solidFill>
                            <a:srgbClr val="FF0000"/>
                          </a:solidFill>
                          <a:latin typeface="Calibri" panose="020F0502020204030204" pitchFamily="34" charset="0"/>
                        </a:rPr>
                        <a:t>416</a:t>
                      </a:r>
                      <a:endParaRPr lang="en-GB" sz="2000" b="1" noProof="0" dirty="0">
                        <a:solidFill>
                          <a:srgbClr val="FF0000"/>
                        </a:solidFill>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246 “SET” numbers</a:t>
                      </a:r>
                      <a:endParaRPr lang="en-GB" sz="1400" noProof="0" dirty="0">
                        <a:latin typeface="Calibri" panose="020F0502020204030204" pitchFamily="34" charset="0"/>
                      </a:endParaRPr>
                    </a:p>
                  </a:txBody>
                  <a:tcPr anchor="ctr"/>
                </a:tc>
              </a:tr>
              <a:tr h="303187">
                <a:tc>
                  <a:txBody>
                    <a:bodyPr/>
                    <a:lstStyle/>
                    <a:p>
                      <a:r>
                        <a:rPr lang="en-GB" sz="1400" noProof="0" dirty="0" smtClean="0">
                          <a:latin typeface="Calibri" panose="020F0502020204030204" pitchFamily="34" charset="0"/>
                        </a:rPr>
                        <a:t>Samples size (MIN/MAX)</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2mm × 2mm</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250cm × 13cm × 4cm</a:t>
                      </a:r>
                      <a:endParaRPr lang="en-GB" sz="1400" noProof="0" dirty="0">
                        <a:latin typeface="Calibri" panose="020F0502020204030204" pitchFamily="34" charset="0"/>
                      </a:endParaRPr>
                    </a:p>
                  </a:txBody>
                  <a:tcPr anchor="ctr"/>
                </a:tc>
              </a:tr>
              <a:tr h="524710">
                <a:tc>
                  <a:txBody>
                    <a:bodyPr/>
                    <a:lstStyle/>
                    <a:p>
                      <a:r>
                        <a:rPr lang="en-GB" sz="1400" noProof="0" dirty="0" smtClean="0">
                          <a:latin typeface="Calibri" panose="020F0502020204030204" pitchFamily="34" charset="0"/>
                        </a:rPr>
                        <a:t>MAX</a:t>
                      </a:r>
                      <a:r>
                        <a:rPr lang="en-GB" sz="1400" baseline="0" noProof="0" dirty="0" smtClean="0">
                          <a:latin typeface="Calibri" panose="020F0502020204030204" pitchFamily="34" charset="0"/>
                        </a:rPr>
                        <a:t> t</a:t>
                      </a:r>
                      <a:r>
                        <a:rPr lang="en-GB" sz="1400" noProof="0" dirty="0" smtClean="0">
                          <a:latin typeface="Calibri" panose="020F0502020204030204" pitchFamily="34" charset="0"/>
                        </a:rPr>
                        <a:t>arget proton</a:t>
                      </a:r>
                      <a:r>
                        <a:rPr lang="en-GB" sz="1400" baseline="0" noProof="0" dirty="0" smtClean="0">
                          <a:latin typeface="Calibri" panose="020F0502020204030204" pitchFamily="34" charset="0"/>
                        </a:rPr>
                        <a:t> fluence per experiment</a:t>
                      </a:r>
                      <a:endParaRPr lang="en-GB" sz="1400" noProof="0" dirty="0">
                        <a:latin typeface="Calibri" panose="020F0502020204030204" pitchFamily="34" charset="0"/>
                      </a:endParaRPr>
                    </a:p>
                  </a:txBody>
                  <a:tcPr anchor="ctr"/>
                </a:tc>
                <a:tc>
                  <a:txBody>
                    <a:bodyPr/>
                    <a:lstStyle/>
                    <a:p>
                      <a:pPr algn="ctr"/>
                      <a:r>
                        <a:rPr lang="fr-CH" sz="1400" noProof="0" dirty="0" smtClean="0">
                          <a:latin typeface="Calibri" panose="020F0502020204030204" pitchFamily="34" charset="0"/>
                        </a:rPr>
                        <a:t>1</a:t>
                      </a:r>
                      <a:r>
                        <a:rPr lang="en-GB" sz="1400" noProof="0" dirty="0" smtClean="0">
                          <a:latin typeface="Calibri" panose="020F0502020204030204" pitchFamily="34" charset="0"/>
                        </a:rPr>
                        <a:t>×10</a:t>
                      </a:r>
                      <a:r>
                        <a:rPr lang="en-GB" sz="1400" baseline="30000" noProof="0" dirty="0" smtClean="0">
                          <a:latin typeface="Calibri" panose="020F0502020204030204" pitchFamily="34" charset="0"/>
                        </a:rPr>
                        <a:t>17 </a:t>
                      </a:r>
                      <a:r>
                        <a:rPr lang="en-GB" sz="1400" baseline="0" noProof="0" dirty="0" smtClean="0">
                          <a:latin typeface="Calibri" panose="020F0502020204030204" pitchFamily="34" charset="0"/>
                        </a:rPr>
                        <a:t>p/cm</a:t>
                      </a:r>
                      <a:r>
                        <a:rPr lang="en-GB" sz="1400" baseline="30000" noProof="0" dirty="0" smtClean="0">
                          <a:latin typeface="Calibri" panose="020F0502020204030204" pitchFamily="34" charset="0"/>
                        </a:rPr>
                        <a:t>2</a:t>
                      </a:r>
                    </a:p>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noProof="0" dirty="0" smtClean="0">
                          <a:latin typeface="Calibri" panose="020F0502020204030204" pitchFamily="34" charset="0"/>
                        </a:rPr>
                        <a:t>(5×5mm</a:t>
                      </a:r>
                      <a:r>
                        <a:rPr lang="en-GB" sz="1400" baseline="30000" noProof="0" dirty="0" smtClean="0">
                          <a:latin typeface="Calibri" panose="020F0502020204030204" pitchFamily="34" charset="0"/>
                        </a:rPr>
                        <a:t>2</a:t>
                      </a:r>
                      <a:r>
                        <a:rPr lang="en-GB" sz="1400" noProof="0" dirty="0" smtClean="0">
                          <a:latin typeface="Calibri" panose="020F0502020204030204" pitchFamily="34" charset="0"/>
                        </a:rPr>
                        <a:t> FWHM)</a:t>
                      </a:r>
                    </a:p>
                  </a:txBody>
                  <a:tcPr anchor="ctr"/>
                </a:tc>
                <a:tc>
                  <a:txBody>
                    <a:bodyPr/>
                    <a:lstStyle/>
                    <a:p>
                      <a:pPr algn="ctr"/>
                      <a:r>
                        <a:rPr lang="en-GB" sz="1400" noProof="0" dirty="0" smtClean="0">
                          <a:latin typeface="Calibri" panose="020F0502020204030204" pitchFamily="34" charset="0"/>
                        </a:rPr>
                        <a:t>~27MGy in silicon</a:t>
                      </a:r>
                      <a:endParaRPr lang="en-GB" sz="1400" noProof="0" dirty="0">
                        <a:latin typeface="Calibri" panose="020F0502020204030204" pitchFamily="34" charset="0"/>
                      </a:endParaRPr>
                    </a:p>
                  </a:txBody>
                  <a:tcPr anchor="ctr"/>
                </a:tc>
              </a:tr>
              <a:tr h="632443">
                <a:tc>
                  <a:txBody>
                    <a:bodyPr/>
                    <a:lstStyle/>
                    <a:p>
                      <a:r>
                        <a:rPr lang="en-GB" sz="1400" noProof="0" dirty="0" smtClean="0">
                          <a:latin typeface="Calibri" panose="020F0502020204030204" pitchFamily="34" charset="0"/>
                        </a:rPr>
                        <a:t>Delivered proton (typical MIN/MAX) </a:t>
                      </a:r>
                      <a:endParaRPr lang="en-GB" sz="1400" noProof="0" dirty="0">
                        <a:latin typeface="Calibri" panose="020F0502020204030204" pitchFamily="34" charset="0"/>
                      </a:endParaRPr>
                    </a:p>
                  </a:txBody>
                  <a:tcPr anchor="ctr"/>
                </a:tc>
                <a:tc>
                  <a:txBody>
                    <a:bodyPr/>
                    <a:lstStyle/>
                    <a:p>
                      <a:pPr algn="ctr"/>
                      <a:r>
                        <a:rPr lang="fr-CH" sz="1400" noProof="0" dirty="0" smtClean="0">
                          <a:latin typeface="Calibri" panose="020F0502020204030204" pitchFamily="34" charset="0"/>
                        </a:rPr>
                        <a:t>~2</a:t>
                      </a:r>
                      <a:r>
                        <a:rPr lang="en-GB" sz="1400" noProof="0" dirty="0" smtClean="0">
                          <a:latin typeface="Calibri" panose="020F0502020204030204" pitchFamily="34" charset="0"/>
                        </a:rPr>
                        <a:t>×10</a:t>
                      </a:r>
                      <a:r>
                        <a:rPr lang="en-GB" sz="1400" baseline="30000" noProof="0" dirty="0" smtClean="0">
                          <a:latin typeface="Calibri" panose="020F0502020204030204" pitchFamily="34" charset="0"/>
                        </a:rPr>
                        <a:t>11</a:t>
                      </a:r>
                      <a:r>
                        <a:rPr lang="en-GB" sz="1400" baseline="0" noProof="0" dirty="0" smtClean="0">
                          <a:latin typeface="Calibri" panose="020F0502020204030204" pitchFamily="34" charset="0"/>
                        </a:rPr>
                        <a:t> p/cm</a:t>
                      </a:r>
                      <a:r>
                        <a:rPr lang="en-GB" sz="1400" baseline="30000" noProof="0" dirty="0" smtClean="0">
                          <a:latin typeface="Calibri" panose="020F0502020204030204" pitchFamily="34" charset="0"/>
                        </a:rPr>
                        <a:t>2              </a:t>
                      </a:r>
                      <a:r>
                        <a:rPr lang="en-GB" sz="1400" baseline="0" noProof="0" dirty="0" smtClean="0">
                          <a:latin typeface="Calibri" panose="020F0502020204030204" pitchFamily="34" charset="0"/>
                        </a:rPr>
                        <a:t>(1 spill)</a:t>
                      </a:r>
                      <a:endParaRPr lang="en-GB" sz="1400" baseline="30000" noProof="0" dirty="0">
                        <a:latin typeface="Calibri" panose="020F050202020403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fr-CH" sz="1400" noProof="0" dirty="0" smtClean="0">
                          <a:latin typeface="Calibri" panose="020F0502020204030204" pitchFamily="34" charset="0"/>
                        </a:rPr>
                        <a:t>~4.2</a:t>
                      </a:r>
                      <a:r>
                        <a:rPr lang="en-GB" sz="1400" noProof="0" dirty="0" smtClean="0">
                          <a:latin typeface="Calibri" panose="020F0502020204030204" pitchFamily="34" charset="0"/>
                        </a:rPr>
                        <a:t>×10</a:t>
                      </a:r>
                      <a:r>
                        <a:rPr lang="en-GB" sz="1400" baseline="30000" noProof="0" dirty="0" smtClean="0">
                          <a:latin typeface="Calibri" panose="020F0502020204030204" pitchFamily="34" charset="0"/>
                        </a:rPr>
                        <a:t>16</a:t>
                      </a:r>
                      <a:r>
                        <a:rPr lang="en-GB" sz="1400" noProof="0" dirty="0" smtClean="0">
                          <a:latin typeface="Calibri" panose="020F0502020204030204" pitchFamily="34" charset="0"/>
                        </a:rPr>
                        <a:t> </a:t>
                      </a:r>
                      <a:r>
                        <a:rPr lang="en-GB" sz="1400" baseline="0" noProof="0" dirty="0" smtClean="0">
                          <a:latin typeface="Calibri" panose="020F0502020204030204" pitchFamily="34" charset="0"/>
                        </a:rPr>
                        <a:t>p/cm</a:t>
                      </a:r>
                      <a:r>
                        <a:rPr lang="en-GB" sz="1400" baseline="30000" noProof="0" dirty="0" smtClean="0">
                          <a:latin typeface="Calibri" panose="020F0502020204030204" pitchFamily="34" charset="0"/>
                        </a:rPr>
                        <a:t>2</a:t>
                      </a:r>
                      <a:r>
                        <a:rPr lang="en-GB" sz="1400" baseline="0" noProof="0" dirty="0" smtClean="0">
                          <a:latin typeface="Calibri" panose="020F0502020204030204" pitchFamily="34" charset="0"/>
                        </a:rPr>
                        <a:t> </a:t>
                      </a:r>
                      <a:r>
                        <a:rPr lang="en-GB" sz="1400" noProof="0" dirty="0" smtClean="0">
                          <a:latin typeface="Calibri" panose="020F0502020204030204" pitchFamily="34" charset="0"/>
                        </a:rPr>
                        <a:t>(5×5mm</a:t>
                      </a:r>
                      <a:r>
                        <a:rPr lang="en-GB" sz="1400" baseline="30000" noProof="0" dirty="0" smtClean="0">
                          <a:latin typeface="Calibri" panose="020F0502020204030204" pitchFamily="34" charset="0"/>
                        </a:rPr>
                        <a:t>2</a:t>
                      </a:r>
                      <a:r>
                        <a:rPr lang="en-GB" sz="1400" noProof="0" dirty="0" smtClean="0">
                          <a:latin typeface="Calibri" panose="020F0502020204030204" pitchFamily="34" charset="0"/>
                        </a:rPr>
                        <a:t> </a:t>
                      </a:r>
                      <a:r>
                        <a:rPr lang="en-GB" sz="1200" noProof="0" dirty="0" smtClean="0">
                          <a:latin typeface="Calibri" panose="020F0502020204030204" pitchFamily="34" charset="0"/>
                        </a:rPr>
                        <a:t>FWHM</a:t>
                      </a:r>
                      <a:r>
                        <a:rPr lang="en-GB" sz="1400" noProof="0" dirty="0" smtClean="0">
                          <a:latin typeface="Calibri" panose="020F0502020204030204" pitchFamily="34" charset="0"/>
                        </a:rPr>
                        <a:t>)</a:t>
                      </a:r>
                    </a:p>
                    <a:p>
                      <a:pPr algn="ctr"/>
                      <a:r>
                        <a:rPr lang="fr-CH" sz="1400" noProof="0" dirty="0" smtClean="0">
                          <a:latin typeface="Calibri" panose="020F0502020204030204" pitchFamily="34" charset="0"/>
                        </a:rPr>
                        <a:t>~1.6</a:t>
                      </a:r>
                      <a:r>
                        <a:rPr lang="en-GB" sz="1400" noProof="0" dirty="0" smtClean="0">
                          <a:latin typeface="Calibri" panose="020F0502020204030204" pitchFamily="34" charset="0"/>
                        </a:rPr>
                        <a:t>×10</a:t>
                      </a:r>
                      <a:r>
                        <a:rPr lang="en-GB" sz="1400" baseline="30000" noProof="0" dirty="0" smtClean="0">
                          <a:latin typeface="Calibri" panose="020F0502020204030204" pitchFamily="34" charset="0"/>
                        </a:rPr>
                        <a:t>16</a:t>
                      </a:r>
                      <a:r>
                        <a:rPr lang="en-GB" sz="1400" noProof="0" dirty="0" smtClean="0">
                          <a:latin typeface="Calibri" panose="020F0502020204030204" pitchFamily="34" charset="0"/>
                        </a:rPr>
                        <a:t> p</a:t>
                      </a:r>
                      <a:r>
                        <a:rPr lang="en-GB" sz="1400" baseline="0" noProof="0" dirty="0" smtClean="0">
                          <a:latin typeface="Calibri" panose="020F0502020204030204" pitchFamily="34" charset="0"/>
                        </a:rPr>
                        <a:t>/cm</a:t>
                      </a:r>
                      <a:r>
                        <a:rPr lang="en-GB" sz="1400" baseline="30000" noProof="0" dirty="0" smtClean="0">
                          <a:latin typeface="Calibri" panose="020F0502020204030204" pitchFamily="34" charset="0"/>
                        </a:rPr>
                        <a:t>2  </a:t>
                      </a:r>
                      <a:r>
                        <a:rPr lang="en-GB" sz="1400" noProof="0" dirty="0" smtClean="0">
                          <a:latin typeface="Calibri" panose="020F0502020204030204" pitchFamily="34" charset="0"/>
                        </a:rPr>
                        <a:t>(20×20mm</a:t>
                      </a:r>
                      <a:r>
                        <a:rPr lang="en-GB" sz="1400" baseline="30000" noProof="0" dirty="0" smtClean="0">
                          <a:latin typeface="Calibri" panose="020F0502020204030204" pitchFamily="34" charset="0"/>
                        </a:rPr>
                        <a:t>2</a:t>
                      </a:r>
                      <a:r>
                        <a:rPr lang="en-GB" sz="1400" noProof="0" dirty="0" smtClean="0">
                          <a:latin typeface="Calibri" panose="020F0502020204030204" pitchFamily="34" charset="0"/>
                        </a:rPr>
                        <a:t> </a:t>
                      </a:r>
                      <a:r>
                        <a:rPr lang="en-GB" sz="1200" noProof="0" dirty="0" smtClean="0">
                          <a:latin typeface="Calibri" panose="020F0502020204030204" pitchFamily="34" charset="0"/>
                        </a:rPr>
                        <a:t>FWHM</a:t>
                      </a:r>
                      <a:r>
                        <a:rPr lang="en-GB" sz="1400" noProof="0" dirty="0" smtClean="0">
                          <a:latin typeface="Calibri" panose="020F0502020204030204" pitchFamily="34" charset="0"/>
                        </a:rPr>
                        <a:t>)</a:t>
                      </a:r>
                    </a:p>
                  </a:txBody>
                  <a:tcPr anchor="ctr"/>
                </a:tc>
              </a:tr>
              <a:tr h="505311">
                <a:tc>
                  <a:txBody>
                    <a:bodyPr/>
                    <a:lstStyle/>
                    <a:p>
                      <a:r>
                        <a:rPr lang="en-GB" sz="1400" noProof="0" dirty="0" smtClean="0">
                          <a:latin typeface="Calibri" panose="020F0502020204030204" pitchFamily="34" charset="0"/>
                        </a:rPr>
                        <a:t>Irradiation time (typical MIN/MAX)</a:t>
                      </a:r>
                      <a:endParaRPr lang="en-GB" sz="1400" noProof="0" dirty="0">
                        <a:latin typeface="Calibri" panose="020F0502020204030204" pitchFamily="34" charset="0"/>
                      </a:endParaRPr>
                    </a:p>
                  </a:txBody>
                  <a:tcPr anchor="ctr"/>
                </a:tc>
                <a:tc>
                  <a:txBody>
                    <a:bodyPr/>
                    <a:lstStyle/>
                    <a:p>
                      <a:pPr algn="ctr"/>
                      <a:r>
                        <a:rPr lang="en-GB" sz="1400" baseline="0" noProof="0" dirty="0" smtClean="0">
                          <a:latin typeface="Calibri" panose="020F0502020204030204" pitchFamily="34" charset="0"/>
                        </a:rPr>
                        <a:t>400 ms </a:t>
                      </a:r>
                      <a:endParaRPr lang="en-GB" sz="1400" noProof="0" dirty="0">
                        <a:latin typeface="Calibri" panose="020F0502020204030204" pitchFamily="34" charset="0"/>
                      </a:endParaRPr>
                    </a:p>
                  </a:txBody>
                  <a:tcPr anchor="ctr"/>
                </a:tc>
                <a:tc>
                  <a:txBody>
                    <a:bodyPr/>
                    <a:lstStyle/>
                    <a:p>
                      <a:pPr algn="ctr"/>
                      <a:r>
                        <a:rPr lang="en-GB" sz="1400" noProof="0" dirty="0" smtClean="0">
                          <a:latin typeface="Calibri" panose="020F0502020204030204" pitchFamily="34" charset="0"/>
                        </a:rPr>
                        <a:t>~60 days</a:t>
                      </a:r>
                    </a:p>
                    <a:p>
                      <a:pPr algn="ctr"/>
                      <a:r>
                        <a:rPr lang="en-GB" sz="1400" noProof="0" dirty="0" smtClean="0">
                          <a:latin typeface="Calibri" panose="020F0502020204030204" pitchFamily="34" charset="0"/>
                        </a:rPr>
                        <a:t>~76 days</a:t>
                      </a:r>
                      <a:endParaRPr lang="en-GB" sz="1400" noProof="0" dirty="0">
                        <a:latin typeface="Calibri" panose="020F0502020204030204" pitchFamily="34" charset="0"/>
                      </a:endParaRPr>
                    </a:p>
                  </a:txBody>
                  <a:tcPr anchor="ctr"/>
                </a:tc>
              </a:tr>
            </a:tbl>
          </a:graphicData>
        </a:graphic>
      </p:graphicFrame>
      <p:pic>
        <p:nvPicPr>
          <p:cNvPr id="12" name="Picture 11"/>
          <p:cNvPicPr>
            <a:picLocks noChangeAspect="1"/>
          </p:cNvPicPr>
          <p:nvPr/>
        </p:nvPicPr>
        <p:blipFill rotWithShape="1">
          <a:blip r:embed="rId3"/>
          <a:srcRect l="959" t="3733" r="2220" b="9359"/>
          <a:stretch/>
        </p:blipFill>
        <p:spPr>
          <a:xfrm>
            <a:off x="4533900" y="778910"/>
            <a:ext cx="3733800" cy="2207443"/>
          </a:xfrm>
          <a:prstGeom prst="rect">
            <a:avLst/>
          </a:prstGeom>
        </p:spPr>
      </p:pic>
    </p:spTree>
    <p:extLst>
      <p:ext uri="{BB962C8B-B14F-4D97-AF65-F5344CB8AC3E}">
        <p14:creationId xmlns:p14="http://schemas.microsoft.com/office/powerpoint/2010/main" val="25222915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76275" y="902590"/>
            <a:ext cx="8172450" cy="4801314"/>
          </a:xfrm>
          <a:prstGeom prst="rect">
            <a:avLst/>
          </a:prstGeom>
          <a:noFill/>
        </p:spPr>
        <p:txBody>
          <a:bodyPr wrap="square" rtlCol="0">
            <a:spAutoFit/>
          </a:bodyPr>
          <a:lstStyle/>
          <a:p>
            <a:pPr marL="285750" indent="-285750">
              <a:buFont typeface="Wingdings" panose="05000000000000000000" pitchFamily="2" charset="2"/>
              <a:buChar char="v"/>
            </a:pPr>
            <a:r>
              <a:rPr lang="en-GB" dirty="0">
                <a:latin typeface="Calibri" panose="020F0502020204030204" pitchFamily="34" charset="0"/>
              </a:rPr>
              <a:t>CERN Milestones &amp; Deliverables</a:t>
            </a:r>
          </a:p>
          <a:p>
            <a:pPr marL="285750" indent="-285750">
              <a:buFont typeface="Wingdings" panose="05000000000000000000" pitchFamily="2" charset="2"/>
              <a:buChar char="v"/>
            </a:pPr>
            <a:r>
              <a:rPr lang="en-GB" dirty="0">
                <a:latin typeface="Calibri" panose="020F0502020204030204" pitchFamily="34" charset="0"/>
              </a:rPr>
              <a:t>CERN Proton irradiation Facility (IRRAD)</a:t>
            </a:r>
          </a:p>
          <a:p>
            <a:pPr marL="285750" indent="-285750">
              <a:buFont typeface="Wingdings" panose="05000000000000000000" pitchFamily="2" charset="2"/>
              <a:buChar char="v"/>
            </a:pPr>
            <a:r>
              <a:rPr lang="en-US" b="1" dirty="0">
                <a:solidFill>
                  <a:srgbClr val="FF0000"/>
                </a:solidFill>
                <a:latin typeface="Calibri" panose="020F0502020204030204" pitchFamily="34" charset="0"/>
              </a:rPr>
              <a:t>Samples manager</a:t>
            </a:r>
          </a:p>
          <a:p>
            <a:pPr marL="742950" lvl="1" indent="-285750">
              <a:buFont typeface="Wingdings" panose="05000000000000000000" pitchFamily="2" charset="2"/>
              <a:buChar char="Ø"/>
            </a:pPr>
            <a:r>
              <a:rPr lang="en-US" dirty="0">
                <a:latin typeface="Calibri" panose="020F0502020204030204" pitchFamily="34" charset="0"/>
              </a:rPr>
              <a:t>P</a:t>
            </a:r>
            <a:r>
              <a:rPr lang="en-US" dirty="0" smtClean="0">
                <a:latin typeface="Calibri" panose="020F0502020204030204" pitchFamily="34" charset="0"/>
              </a:rPr>
              <a:t>rogress</a:t>
            </a:r>
            <a:endParaRPr lang="en-US" dirty="0">
              <a:latin typeface="Calibri" panose="020F0502020204030204" pitchFamily="34" charset="0"/>
            </a:endParaRPr>
          </a:p>
          <a:p>
            <a:pPr marL="742950" lvl="1" indent="-285750">
              <a:buFont typeface="Wingdings" panose="05000000000000000000" pitchFamily="2" charset="2"/>
              <a:buChar char="Ø"/>
            </a:pPr>
            <a:r>
              <a:rPr lang="en-US" dirty="0" smtClean="0">
                <a:latin typeface="Calibri" panose="020F0502020204030204" pitchFamily="34" charset="0"/>
              </a:rPr>
              <a:t>Specifications</a:t>
            </a:r>
          </a:p>
          <a:p>
            <a:pPr marL="742950" lvl="1" indent="-285750">
              <a:buFont typeface="Wingdings" panose="05000000000000000000" pitchFamily="2" charset="2"/>
              <a:buChar char="Ø"/>
            </a:pPr>
            <a:r>
              <a:rPr lang="en-US" dirty="0" smtClean="0">
                <a:latin typeface="Calibri" panose="020F0502020204030204" pitchFamily="34" charset="0"/>
              </a:rPr>
              <a:t>Database structure</a:t>
            </a:r>
          </a:p>
          <a:p>
            <a:pPr marL="742950" lvl="1" indent="-285750">
              <a:buFont typeface="Wingdings" panose="05000000000000000000" pitchFamily="2" charset="2"/>
              <a:buChar char="Ø"/>
            </a:pPr>
            <a:r>
              <a:rPr lang="en-US" dirty="0" smtClean="0">
                <a:latin typeface="Calibri" panose="020F0502020204030204" pitchFamily="34" charset="0"/>
              </a:rPr>
              <a:t>Design &amp; Software Choice</a:t>
            </a:r>
          </a:p>
          <a:p>
            <a:pPr marL="742950" lvl="1" indent="-285750">
              <a:buFont typeface="Wingdings" panose="05000000000000000000" pitchFamily="2" charset="2"/>
              <a:buChar char="Ø"/>
            </a:pPr>
            <a:r>
              <a:rPr lang="en-US" dirty="0" smtClean="0">
                <a:latin typeface="Calibri" panose="020F0502020204030204" pitchFamily="34" charset="0"/>
              </a:rPr>
              <a:t>New User Interface</a:t>
            </a:r>
          </a:p>
          <a:p>
            <a:pPr marL="285750" indent="-285750">
              <a:buFont typeface="Wingdings" panose="05000000000000000000" pitchFamily="2" charset="2"/>
              <a:buChar char="v"/>
            </a:pPr>
            <a:r>
              <a:rPr lang="en-US" dirty="0" smtClean="0">
                <a:latin typeface="Calibri" panose="020F0502020204030204" pitchFamily="34" charset="0"/>
              </a:rPr>
              <a:t>Irradiation facilities 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Features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Database</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Facility Details</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Administrator View</a:t>
            </a:r>
          </a:p>
          <a:p>
            <a:pPr marL="742950" lvl="1" indent="-285750">
              <a:buFont typeface="Wingdings" panose="05000000000000000000" pitchFamily="2" charset="2"/>
              <a:buChar char="Ø"/>
            </a:pPr>
            <a:r>
              <a:rPr lang="en-US" dirty="0" smtClean="0">
                <a:solidFill>
                  <a:srgbClr val="0055A0"/>
                </a:solidFill>
                <a:latin typeface="Calibri" panose="020F0502020204030204" pitchFamily="34" charset="0"/>
              </a:rPr>
              <a:t>Statistics &amp; Outlook</a:t>
            </a:r>
          </a:p>
          <a:p>
            <a:pPr marL="285750" indent="-285750">
              <a:buFont typeface="Wingdings" panose="05000000000000000000" pitchFamily="2" charset="2"/>
              <a:buChar char="v"/>
            </a:pPr>
            <a:r>
              <a:rPr lang="en-US" dirty="0" err="1">
                <a:solidFill>
                  <a:srgbClr val="0055A0"/>
                </a:solidFill>
                <a:latin typeface="Calibri" panose="020F0502020204030204" pitchFamily="34" charset="0"/>
              </a:rPr>
              <a:t>RadHard</a:t>
            </a:r>
            <a:r>
              <a:rPr lang="en-US" dirty="0">
                <a:solidFill>
                  <a:srgbClr val="0055A0"/>
                </a:solidFill>
                <a:latin typeface="Calibri" panose="020F0502020204030204" pitchFamily="34" charset="0"/>
              </a:rPr>
              <a:t> Sample Holders for </a:t>
            </a:r>
            <a:r>
              <a:rPr lang="en-US" dirty="0" smtClean="0">
                <a:solidFill>
                  <a:srgbClr val="0055A0"/>
                </a:solidFill>
                <a:latin typeface="Calibri" panose="020F0502020204030204" pitchFamily="34" charset="0"/>
              </a:rPr>
              <a:t>IRRAD</a:t>
            </a:r>
          </a:p>
          <a:p>
            <a:pPr marL="742950" lvl="1" indent="-285750">
              <a:buFont typeface="Wingdings" panose="05000000000000000000" pitchFamily="2" charset="2"/>
              <a:buChar char="Ø"/>
            </a:pPr>
            <a:r>
              <a:rPr lang="en-GB" dirty="0">
                <a:solidFill>
                  <a:srgbClr val="0055A0"/>
                </a:solidFill>
                <a:latin typeface="Calibri" panose="020F0502020204030204" pitchFamily="34" charset="0"/>
              </a:rPr>
              <a:t>Preliminary Results of mechanical </a:t>
            </a:r>
            <a:r>
              <a:rPr lang="en-GB" dirty="0" smtClean="0">
                <a:solidFill>
                  <a:srgbClr val="0055A0"/>
                </a:solidFill>
                <a:latin typeface="Calibri" panose="020F0502020204030204" pitchFamily="34" charset="0"/>
              </a:rPr>
              <a:t>tests</a:t>
            </a:r>
            <a:endParaRPr lang="en-US" dirty="0" smtClean="0">
              <a:latin typeface="Calibri" panose="020F0502020204030204" pitchFamily="34" charset="0"/>
            </a:endParaRPr>
          </a:p>
          <a:p>
            <a:pPr marL="285750" indent="-285750">
              <a:buFont typeface="Wingdings" panose="05000000000000000000" pitchFamily="2" charset="2"/>
              <a:buChar char="v"/>
            </a:pPr>
            <a:r>
              <a:rPr lang="en-US" dirty="0" smtClean="0">
                <a:latin typeface="Calibri" panose="020F0502020204030204" pitchFamily="34" charset="0"/>
              </a:rPr>
              <a:t>Conclusion</a:t>
            </a:r>
            <a:endParaRPr lang="en-GB" dirty="0" smtClean="0"/>
          </a:p>
        </p:txBody>
      </p:sp>
      <p:sp>
        <p:nvSpPr>
          <p:cNvPr id="2" name="Title 1"/>
          <p:cNvSpPr>
            <a:spLocks noGrp="1"/>
          </p:cNvSpPr>
          <p:nvPr>
            <p:ph type="title"/>
          </p:nvPr>
        </p:nvSpPr>
        <p:spPr>
          <a:xfrm>
            <a:off x="800100" y="277755"/>
            <a:ext cx="7467600" cy="660708"/>
          </a:xfrm>
        </p:spPr>
        <p:txBody>
          <a:bodyPr/>
          <a:lstStyle/>
          <a:p>
            <a:pPr algn="ctr"/>
            <a:r>
              <a:rPr lang="en-US" sz="3600" b="1" dirty="0" smtClean="0">
                <a:latin typeface="Calibri" panose="020F0502020204030204" pitchFamily="34" charset="0"/>
              </a:rPr>
              <a:t>Outline</a:t>
            </a:r>
            <a:endParaRPr lang="en-GB" sz="3600" b="1" dirty="0">
              <a:latin typeface="Calibri" panose="020F0502020204030204" pitchFamily="34" charset="0"/>
            </a:endParaRPr>
          </a:p>
        </p:txBody>
      </p:sp>
      <p:sp>
        <p:nvSpPr>
          <p:cNvPr id="5" name="Date Placeholder 4"/>
          <p:cNvSpPr>
            <a:spLocks noGrp="1"/>
          </p:cNvSpPr>
          <p:nvPr>
            <p:ph type="dt" sz="half" idx="10"/>
          </p:nvPr>
        </p:nvSpPr>
        <p:spPr/>
        <p:txBody>
          <a:bodyPr/>
          <a:lstStyle/>
          <a:p>
            <a:r>
              <a:rPr lang="en-US" smtClean="0"/>
              <a:t>04/04/2017</a:t>
            </a:r>
            <a:endParaRPr lang="en-US"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7</a:t>
            </a:fld>
            <a:endParaRPr lang="en-US" dirty="0"/>
          </a:p>
        </p:txBody>
      </p:sp>
      <p:sp>
        <p:nvSpPr>
          <p:cNvPr id="6"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Tree>
    <p:extLst>
      <p:ext uri="{BB962C8B-B14F-4D97-AF65-F5344CB8AC3E}">
        <p14:creationId xmlns:p14="http://schemas.microsoft.com/office/powerpoint/2010/main" val="221453497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nvSpPr>
        <p:spPr>
          <a:xfrm>
            <a:off x="621030" y="107726"/>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a:latin typeface="Calibri" panose="020F0502020204030204" pitchFamily="34" charset="0"/>
              </a:rPr>
              <a:t>S</a:t>
            </a:r>
            <a:r>
              <a:rPr lang="en-GB" sz="3600" b="1" dirty="0" smtClean="0">
                <a:latin typeface="Calibri" panose="020F0502020204030204" pitchFamily="34" charset="0"/>
              </a:rPr>
              <a:t>amples Manager</a:t>
            </a:r>
            <a:endParaRPr lang="en-GB" sz="3600" b="1" dirty="0">
              <a:latin typeface="Calibri" panose="020F0502020204030204" pitchFamily="34" charset="0"/>
            </a:endParaRPr>
          </a:p>
        </p:txBody>
      </p:sp>
      <p:sp>
        <p:nvSpPr>
          <p:cNvPr id="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8</a:t>
            </a:fld>
            <a:endParaRPr lang="en-US" dirty="0"/>
          </a:p>
        </p:txBody>
      </p:sp>
      <p:sp>
        <p:nvSpPr>
          <p:cNvPr id="18" name="Content Placeholder 2"/>
          <p:cNvSpPr>
            <a:spLocks noGrp="1"/>
          </p:cNvSpPr>
          <p:nvPr/>
        </p:nvSpPr>
        <p:spPr>
          <a:xfrm>
            <a:off x="4720299" y="1065796"/>
            <a:ext cx="4277051" cy="4549857"/>
          </a:xfrm>
          <a:prstGeom prst="rect">
            <a:avLst/>
          </a:prstGeom>
        </p:spPr>
        <p:txBody>
          <a:bodyPr vert="horz">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buFont typeface="Wingdings" panose="05000000000000000000" pitchFamily="2" charset="2"/>
              <a:buChar char="Ø"/>
            </a:pPr>
            <a:r>
              <a:rPr lang="en-US" sz="2000" b="1" dirty="0" smtClean="0">
                <a:solidFill>
                  <a:srgbClr val="FF0000"/>
                </a:solidFill>
                <a:latin typeface="Calibri" panose="020F0502020204030204" pitchFamily="34" charset="0"/>
              </a:rPr>
              <a:t>Outdated system</a:t>
            </a:r>
            <a:endParaRPr lang="en-US" sz="2000" dirty="0" smtClean="0">
              <a:latin typeface="Calibri" panose="020F0502020204030204" pitchFamily="34" charset="0"/>
            </a:endParaRPr>
          </a:p>
          <a:p>
            <a:pPr lvl="1">
              <a:buFont typeface="Courier New" panose="02070309020205020404" pitchFamily="49" charset="0"/>
              <a:buChar char="o"/>
            </a:pPr>
            <a:r>
              <a:rPr lang="en-US" sz="1600" dirty="0" smtClean="0">
                <a:latin typeface="Calibri" panose="020F0502020204030204" pitchFamily="34" charset="0"/>
              </a:rPr>
              <a:t>Facility renewed in 2014</a:t>
            </a:r>
          </a:p>
          <a:p>
            <a:pPr lvl="1">
              <a:buFont typeface="Courier New" panose="02070309020205020404" pitchFamily="49" charset="0"/>
              <a:buChar char="o"/>
            </a:pPr>
            <a:r>
              <a:rPr lang="en-US" sz="1600" dirty="0" smtClean="0">
                <a:latin typeface="Calibri" panose="020F0502020204030204" pitchFamily="34" charset="0"/>
              </a:rPr>
              <a:t>Evolution of CERN technologies</a:t>
            </a:r>
          </a:p>
          <a:p>
            <a:pPr lvl="1">
              <a:buFont typeface="Courier New" panose="02070309020205020404" pitchFamily="49" charset="0"/>
              <a:buChar char="o"/>
            </a:pPr>
            <a:r>
              <a:rPr lang="en-US" sz="1600" dirty="0" smtClean="0">
                <a:latin typeface="Calibri" panose="020F0502020204030204" pitchFamily="34" charset="0"/>
              </a:rPr>
              <a:t>New CERN procedures</a:t>
            </a:r>
          </a:p>
          <a:p>
            <a:pPr lvl="1">
              <a:buFont typeface="Courier New" panose="02070309020205020404" pitchFamily="49" charset="0"/>
              <a:buChar char="o"/>
            </a:pPr>
            <a:endParaRPr lang="en-US" sz="2000" dirty="0" smtClean="0">
              <a:latin typeface="Calibri" panose="020F0502020204030204" pitchFamily="34" charset="0"/>
            </a:endParaRPr>
          </a:p>
          <a:p>
            <a:pPr>
              <a:buFont typeface="Wingdings" panose="05000000000000000000" pitchFamily="2" charset="2"/>
              <a:buChar char="Ø"/>
            </a:pPr>
            <a:r>
              <a:rPr lang="en-US" sz="2000" dirty="0">
                <a:latin typeface="Calibri" panose="020F0502020204030204" pitchFamily="34" charset="0"/>
              </a:rPr>
              <a:t>I</a:t>
            </a:r>
            <a:r>
              <a:rPr lang="en-US" sz="2000" dirty="0" smtClean="0">
                <a:latin typeface="Calibri" panose="020F0502020204030204" pitchFamily="34" charset="0"/>
              </a:rPr>
              <a:t>ncreasing amount of data</a:t>
            </a:r>
          </a:p>
          <a:p>
            <a:pPr>
              <a:buFont typeface="Wingdings" panose="05000000000000000000" pitchFamily="2" charset="2"/>
              <a:buChar char="Ø"/>
            </a:pPr>
            <a:endParaRPr lang="en-US" sz="2000" dirty="0" smtClean="0">
              <a:latin typeface="Calibri" panose="020F0502020204030204" pitchFamily="34" charset="0"/>
            </a:endParaRPr>
          </a:p>
          <a:p>
            <a:pPr>
              <a:buFont typeface="Wingdings" panose="05000000000000000000" pitchFamily="2" charset="2"/>
              <a:buChar char="Ø"/>
            </a:pPr>
            <a:r>
              <a:rPr lang="en-US" sz="2000" dirty="0">
                <a:latin typeface="Calibri" panose="020F0502020204030204" pitchFamily="34" charset="0"/>
              </a:rPr>
              <a:t>Lack of multiple user </a:t>
            </a:r>
            <a:r>
              <a:rPr lang="en-US" sz="2000" dirty="0" smtClean="0">
                <a:latin typeface="Calibri" panose="020F0502020204030204" pitchFamily="34" charset="0"/>
              </a:rPr>
              <a:t>profiles</a:t>
            </a:r>
            <a:endParaRPr lang="en-GB" sz="2000" dirty="0" smtClean="0">
              <a:latin typeface="Calibri" panose="020F0502020204030204" pitchFamily="34" charset="0"/>
            </a:endParaRPr>
          </a:p>
          <a:p>
            <a:pPr>
              <a:buFont typeface="Wingdings" panose="05000000000000000000" pitchFamily="2" charset="2"/>
              <a:buChar char="Ø"/>
            </a:pPr>
            <a:endParaRPr lang="en-US" sz="2000" dirty="0" smtClean="0">
              <a:latin typeface="Calibri" panose="020F0502020204030204" pitchFamily="34" charset="0"/>
            </a:endParaRPr>
          </a:p>
          <a:p>
            <a:pPr>
              <a:buFont typeface="Wingdings" panose="05000000000000000000" pitchFamily="2" charset="2"/>
              <a:buChar char="Ø"/>
            </a:pPr>
            <a:r>
              <a:rPr lang="en-US" sz="2000" dirty="0">
                <a:latin typeface="Calibri" panose="020F0502020204030204" pitchFamily="34" charset="0"/>
              </a:rPr>
              <a:t>Need for a new </a:t>
            </a:r>
            <a:r>
              <a:rPr lang="en-US" sz="2000" b="1" dirty="0">
                <a:solidFill>
                  <a:srgbClr val="FF0000"/>
                </a:solidFill>
                <a:latin typeface="Calibri" panose="020F0502020204030204" pitchFamily="34" charset="0"/>
              </a:rPr>
              <a:t>user friendly</a:t>
            </a:r>
            <a:r>
              <a:rPr lang="en-US" sz="2000" b="1" dirty="0">
                <a:latin typeface="Calibri" panose="020F0502020204030204" pitchFamily="34" charset="0"/>
              </a:rPr>
              <a:t> </a:t>
            </a:r>
            <a:r>
              <a:rPr lang="en-US" sz="2000" dirty="0">
                <a:latin typeface="Calibri" panose="020F0502020204030204" pitchFamily="34" charset="0"/>
              </a:rPr>
              <a:t>system for </a:t>
            </a:r>
            <a:r>
              <a:rPr lang="en-US" sz="2000" b="1" dirty="0" smtClean="0">
                <a:solidFill>
                  <a:srgbClr val="FF0000"/>
                </a:solidFill>
                <a:latin typeface="Calibri" panose="020F0502020204030204" pitchFamily="34" charset="0"/>
              </a:rPr>
              <a:t>centralized </a:t>
            </a:r>
            <a:r>
              <a:rPr lang="en-US" sz="2000" b="1" dirty="0">
                <a:solidFill>
                  <a:srgbClr val="FF0000"/>
                </a:solidFill>
                <a:latin typeface="Calibri" panose="020F0502020204030204" pitchFamily="34" charset="0"/>
              </a:rPr>
              <a:t>data </a:t>
            </a:r>
            <a:r>
              <a:rPr lang="en-US" sz="2000" dirty="0">
                <a:latin typeface="Calibri" panose="020F0502020204030204" pitchFamily="34" charset="0"/>
              </a:rPr>
              <a:t>management of the IRRAD facility.</a:t>
            </a:r>
          </a:p>
          <a:p>
            <a:pPr marL="36576" indent="0">
              <a:buNone/>
            </a:pPr>
            <a:endParaRPr lang="en-US" sz="2000" dirty="0">
              <a:latin typeface="Calibri" panose="020F0502020204030204" pitchFamily="34" charset="0"/>
            </a:endParaRPr>
          </a:p>
          <a:p>
            <a:pPr>
              <a:buFont typeface="Wingdings" panose="05000000000000000000" pitchFamily="2" charset="2"/>
              <a:buChar char="Ø"/>
            </a:pPr>
            <a:endParaRPr lang="en-US" sz="2000" dirty="0" smtClean="0">
              <a:latin typeface="Calibri" panose="020F0502020204030204" pitchFamily="34" charset="0"/>
            </a:endParaRPr>
          </a:p>
          <a:p>
            <a:pPr>
              <a:buFont typeface="Wingdings" panose="05000000000000000000" pitchFamily="2" charset="2"/>
              <a:buChar char="Ø"/>
            </a:pPr>
            <a:endParaRPr lang="en-US" sz="2000" dirty="0" smtClean="0">
              <a:latin typeface="Calibri" panose="020F0502020204030204" pitchFamily="34" charset="0"/>
            </a:endParaRPr>
          </a:p>
        </p:txBody>
      </p:sp>
      <p:pic>
        <p:nvPicPr>
          <p:cNvPr id="2" name="Picture 1"/>
          <p:cNvPicPr>
            <a:picLocks noChangeAspect="1"/>
          </p:cNvPicPr>
          <p:nvPr/>
        </p:nvPicPr>
        <p:blipFill>
          <a:blip r:embed="rId3"/>
          <a:stretch>
            <a:fillRect/>
          </a:stretch>
        </p:blipFill>
        <p:spPr>
          <a:xfrm>
            <a:off x="435353" y="969176"/>
            <a:ext cx="4371211" cy="4743099"/>
          </a:xfrm>
          <a:prstGeom prst="rect">
            <a:avLst/>
          </a:prstGeom>
        </p:spPr>
      </p:pic>
      <p:sp>
        <p:nvSpPr>
          <p:cNvPr id="22" name="TextBox 21"/>
          <p:cNvSpPr txBox="1"/>
          <p:nvPr/>
        </p:nvSpPr>
        <p:spPr>
          <a:xfrm>
            <a:off x="624788" y="769121"/>
            <a:ext cx="2280681" cy="400110"/>
          </a:xfrm>
          <a:prstGeom prst="rect">
            <a:avLst/>
          </a:prstGeom>
          <a:noFill/>
        </p:spPr>
        <p:txBody>
          <a:bodyPr wrap="square" rtlCol="0">
            <a:spAutoFit/>
          </a:bodyPr>
          <a:lstStyle/>
          <a:p>
            <a:r>
              <a:rPr lang="en-GB" sz="2000" b="1" i="1" dirty="0" smtClean="0">
                <a:latin typeface="Calibri" panose="020F0502020204030204" pitchFamily="34" charset="0"/>
              </a:rPr>
              <a:t>Old system</a:t>
            </a:r>
            <a:endParaRPr lang="en-GB" sz="2000" b="1" i="1" dirty="0">
              <a:latin typeface="Calibri" panose="020F0502020204030204" pitchFamily="34" charset="0"/>
            </a:endParaRPr>
          </a:p>
        </p:txBody>
      </p:sp>
    </p:spTree>
    <p:extLst>
      <p:ext uri="{BB962C8B-B14F-4D97-AF65-F5344CB8AC3E}">
        <p14:creationId xmlns:p14="http://schemas.microsoft.com/office/powerpoint/2010/main" val="4262168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3"/>
          <p:cNvSpPr>
            <a:spLocks noGrp="1"/>
          </p:cNvSpPr>
          <p:nvPr/>
        </p:nvSpPr>
        <p:spPr>
          <a:xfrm>
            <a:off x="621030" y="107726"/>
            <a:ext cx="7795846" cy="613898"/>
          </a:xfrm>
          <a:prstGeom prst="rect">
            <a:avLst/>
          </a:prstGeom>
          <a:noFill/>
          <a:ln>
            <a:noFill/>
          </a:ln>
        </p:spPr>
        <p:txBody>
          <a:bodyPr lIns="91425" tIns="91425" rIns="91425" bIns="91425" anchor="ctr" anchorCtr="0"/>
          <a:lstStyle>
            <a:defPPr marR="0" lvl="0" algn="l" rtl="0">
              <a:lnSpc>
                <a:spcPct val="100000"/>
              </a:lnSpc>
              <a:spcBef>
                <a:spcPts val="0"/>
              </a:spcBef>
              <a:spcAft>
                <a:spcPts val="0"/>
              </a:spcAft>
            </a:defPPr>
            <a:lvl1pPr marL="0" marR="0" lvl="0" indent="0" algn="l" rtl="0">
              <a:lnSpc>
                <a:spcPct val="100000"/>
              </a:lnSpc>
              <a:spcBef>
                <a:spcPts val="0"/>
              </a:spcBef>
              <a:spcAft>
                <a:spcPts val="0"/>
              </a:spcAft>
              <a:buClr>
                <a:schemeClr val="dk1"/>
              </a:buClr>
              <a:buFont typeface="Arial"/>
              <a:buNone/>
              <a:defRPr sz="4600" b="0" i="0" u="none" strike="noStrike" cap="none">
                <a:solidFill>
                  <a:schemeClr val="dk1"/>
                </a:solidFill>
                <a:latin typeface="Arial"/>
                <a:ea typeface="Arial"/>
                <a:cs typeface="Arial"/>
                <a:sym typeface="Arial"/>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pPr algn="ctr"/>
            <a:r>
              <a:rPr lang="en-GB" sz="3600" b="1" dirty="0" smtClean="0">
                <a:latin typeface="Calibri" panose="020F0502020204030204" pitchFamily="34" charset="0"/>
              </a:rPr>
              <a:t>Progress</a:t>
            </a:r>
            <a:endParaRPr lang="en-GB" sz="3600" b="1" dirty="0">
              <a:latin typeface="Calibri" panose="020F0502020204030204" pitchFamily="34" charset="0"/>
            </a:endParaRPr>
          </a:p>
        </p:txBody>
      </p:sp>
      <p:sp>
        <p:nvSpPr>
          <p:cNvPr id="9" name="Date Placeholder 4"/>
          <p:cNvSpPr>
            <a:spLocks noGrp="1"/>
          </p:cNvSpPr>
          <p:nvPr>
            <p:ph type="dt" sz="half" idx="10"/>
          </p:nvPr>
        </p:nvSpPr>
        <p:spPr>
          <a:xfrm>
            <a:off x="2969335" y="6362377"/>
            <a:ext cx="2133600" cy="365125"/>
          </a:xfrm>
        </p:spPr>
        <p:txBody>
          <a:bodyPr/>
          <a:lstStyle/>
          <a:p>
            <a:r>
              <a:rPr lang="en-US" smtClean="0"/>
              <a:t>04/04/2017</a:t>
            </a:r>
            <a:endParaRPr lang="en-US" dirty="0"/>
          </a:p>
        </p:txBody>
      </p:sp>
      <p:sp>
        <p:nvSpPr>
          <p:cNvPr id="10" name="Footer Placeholder 3"/>
          <p:cNvSpPr>
            <a:spLocks noGrp="1"/>
          </p:cNvSpPr>
          <p:nvPr>
            <p:ph type="ftr" sz="quarter" idx="3"/>
          </p:nvPr>
        </p:nvSpPr>
        <p:spPr>
          <a:xfrm>
            <a:off x="5182756" y="6356350"/>
            <a:ext cx="2895600" cy="365125"/>
          </a:xfrm>
        </p:spPr>
        <p:txBody>
          <a:bodyPr/>
          <a:lstStyle/>
          <a:p>
            <a:r>
              <a:rPr lang="en-US" smtClean="0"/>
              <a:t>AIDA-2020 WP15</a:t>
            </a:r>
            <a:endParaRPr lang="en-US" dirty="0"/>
          </a:p>
        </p:txBody>
      </p:sp>
      <p:sp>
        <p:nvSpPr>
          <p:cNvPr id="15" name="Slide Number Placeholder 14"/>
          <p:cNvSpPr>
            <a:spLocks noGrp="1"/>
          </p:cNvSpPr>
          <p:nvPr>
            <p:ph type="sldNum" sz="quarter" idx="4"/>
          </p:nvPr>
        </p:nvSpPr>
        <p:spPr/>
        <p:txBody>
          <a:bodyPr/>
          <a:lstStyle/>
          <a:p>
            <a:fld id="{17918391-D411-FE40-AAD7-861AE5233E0E}" type="slidenum">
              <a:rPr lang="en-US" smtClean="0"/>
              <a:pPr/>
              <a:t>9</a:t>
            </a:fld>
            <a:endParaRPr lang="en-US" dirty="0"/>
          </a:p>
        </p:txBody>
      </p:sp>
      <p:pic>
        <p:nvPicPr>
          <p:cNvPr id="25" name="Picture 24"/>
          <p:cNvPicPr>
            <a:picLocks noChangeAspect="1"/>
          </p:cNvPicPr>
          <p:nvPr/>
        </p:nvPicPr>
        <p:blipFill>
          <a:blip r:embed="rId3"/>
          <a:stretch>
            <a:fillRect/>
          </a:stretch>
        </p:blipFill>
        <p:spPr>
          <a:xfrm>
            <a:off x="1104169" y="3759775"/>
            <a:ext cx="6639656" cy="2027721"/>
          </a:xfrm>
          <a:prstGeom prst="rect">
            <a:avLst/>
          </a:prstGeom>
        </p:spPr>
      </p:pic>
      <p:cxnSp>
        <p:nvCxnSpPr>
          <p:cNvPr id="23" name="Straight Connector 22"/>
          <p:cNvCxnSpPr/>
          <p:nvPr/>
        </p:nvCxnSpPr>
        <p:spPr>
          <a:xfrm flipV="1">
            <a:off x="6296309" y="3759775"/>
            <a:ext cx="0" cy="2027721"/>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5895961" y="3390443"/>
            <a:ext cx="734595" cy="369332"/>
          </a:xfrm>
          <a:prstGeom prst="rect">
            <a:avLst/>
          </a:prstGeom>
          <a:noFill/>
          <a:ln>
            <a:solidFill>
              <a:srgbClr val="FF0000"/>
            </a:solidFill>
          </a:ln>
        </p:spPr>
        <p:txBody>
          <a:bodyPr wrap="square" rtlCol="0">
            <a:spAutoFit/>
          </a:bodyPr>
          <a:lstStyle/>
          <a:p>
            <a:r>
              <a:rPr lang="en-GB" dirty="0" smtClean="0">
                <a:solidFill>
                  <a:srgbClr val="FF0000"/>
                </a:solidFill>
                <a:latin typeface="Calibri" panose="020F0502020204030204" pitchFamily="34" charset="0"/>
              </a:rPr>
              <a:t>D15.6</a:t>
            </a:r>
            <a:endParaRPr lang="en-GB" dirty="0">
              <a:solidFill>
                <a:srgbClr val="FF0000"/>
              </a:solidFill>
              <a:latin typeface="Calibri" panose="020F0502020204030204" pitchFamily="34" charset="0"/>
            </a:endParaRPr>
          </a:p>
        </p:txBody>
      </p:sp>
      <p:cxnSp>
        <p:nvCxnSpPr>
          <p:cNvPr id="27" name="Straight Connector 26"/>
          <p:cNvCxnSpPr/>
          <p:nvPr/>
        </p:nvCxnSpPr>
        <p:spPr>
          <a:xfrm flipV="1">
            <a:off x="6234601" y="3759775"/>
            <a:ext cx="0" cy="2027721"/>
          </a:xfrm>
          <a:prstGeom prst="line">
            <a:avLst/>
          </a:prstGeom>
          <a:ln>
            <a:solidFill>
              <a:srgbClr val="92D050"/>
            </a:solidFill>
          </a:ln>
        </p:spPr>
        <p:style>
          <a:lnRef idx="2">
            <a:schemeClr val="accent1"/>
          </a:lnRef>
          <a:fillRef idx="0">
            <a:schemeClr val="accent1"/>
          </a:fillRef>
          <a:effectRef idx="1">
            <a:schemeClr val="accent1"/>
          </a:effectRef>
          <a:fontRef idx="minor">
            <a:schemeClr val="tx1"/>
          </a:fontRef>
        </p:style>
      </p:cxnSp>
      <p:grpSp>
        <p:nvGrpSpPr>
          <p:cNvPr id="7" name="Group 6"/>
          <p:cNvGrpSpPr/>
          <p:nvPr/>
        </p:nvGrpSpPr>
        <p:grpSpPr>
          <a:xfrm>
            <a:off x="2766938" y="752878"/>
            <a:ext cx="3200400" cy="2572360"/>
            <a:chOff x="2766938" y="834518"/>
            <a:chExt cx="3200400" cy="2572360"/>
          </a:xfrm>
        </p:grpSpPr>
        <p:sp>
          <p:nvSpPr>
            <p:cNvPr id="17" name="Down Arrow Callout 16"/>
            <p:cNvSpPr/>
            <p:nvPr/>
          </p:nvSpPr>
          <p:spPr>
            <a:xfrm>
              <a:off x="2766939" y="834518"/>
              <a:ext cx="3200399"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S</a:t>
              </a:r>
              <a:r>
                <a:rPr lang="en-GB" dirty="0" smtClean="0">
                  <a:latin typeface="Calibri" panose="020F0502020204030204" pitchFamily="34" charset="0"/>
                </a:rPr>
                <a:t>pecifications</a:t>
              </a:r>
              <a:endParaRPr lang="en-GB" dirty="0">
                <a:latin typeface="Calibri" panose="020F0502020204030204" pitchFamily="34" charset="0"/>
              </a:endParaRPr>
            </a:p>
          </p:txBody>
        </p:sp>
        <p:sp>
          <p:nvSpPr>
            <p:cNvPr id="28" name="Down Arrow Callout 27"/>
            <p:cNvSpPr/>
            <p:nvPr/>
          </p:nvSpPr>
          <p:spPr>
            <a:xfrm>
              <a:off x="2766940" y="1293452"/>
              <a:ext cx="3200398"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Database structure</a:t>
              </a:r>
              <a:endParaRPr lang="en-GB" dirty="0">
                <a:latin typeface="Calibri" panose="020F0502020204030204" pitchFamily="34" charset="0"/>
              </a:endParaRPr>
            </a:p>
          </p:txBody>
        </p:sp>
        <p:sp>
          <p:nvSpPr>
            <p:cNvPr id="29" name="Down Arrow Callout 28"/>
            <p:cNvSpPr/>
            <p:nvPr/>
          </p:nvSpPr>
          <p:spPr>
            <a:xfrm>
              <a:off x="2766940" y="1777769"/>
              <a:ext cx="3200398"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a:latin typeface="Calibri" panose="020F0502020204030204" pitchFamily="34" charset="0"/>
                </a:rPr>
                <a:t>D</a:t>
              </a:r>
              <a:r>
                <a:rPr lang="en-GB" dirty="0" smtClean="0">
                  <a:latin typeface="Calibri" panose="020F0502020204030204" pitchFamily="34" charset="0"/>
                </a:rPr>
                <a:t>esign</a:t>
              </a:r>
              <a:endParaRPr lang="en-GB" dirty="0">
                <a:latin typeface="Calibri" panose="020F0502020204030204" pitchFamily="34" charset="0"/>
              </a:endParaRPr>
            </a:p>
          </p:txBody>
        </p:sp>
        <p:sp>
          <p:nvSpPr>
            <p:cNvPr id="30" name="Down Arrow Callout 29"/>
            <p:cNvSpPr/>
            <p:nvPr/>
          </p:nvSpPr>
          <p:spPr>
            <a:xfrm>
              <a:off x="2766938" y="2224391"/>
              <a:ext cx="3200400" cy="446622"/>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Software</a:t>
              </a:r>
              <a:endParaRPr lang="en-GB" dirty="0">
                <a:latin typeface="Calibri" panose="020F0502020204030204" pitchFamily="34" charset="0"/>
              </a:endParaRPr>
            </a:p>
          </p:txBody>
        </p:sp>
        <p:sp>
          <p:nvSpPr>
            <p:cNvPr id="31" name="Down Arrow Callout 30"/>
            <p:cNvSpPr/>
            <p:nvPr/>
          </p:nvSpPr>
          <p:spPr>
            <a:xfrm>
              <a:off x="2766939" y="2683199"/>
              <a:ext cx="3200399" cy="473054"/>
            </a:xfrm>
            <a:prstGeom prst="downArrowCallout">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atin typeface="Calibri" panose="020F0502020204030204" pitchFamily="34" charset="0"/>
                </a:rPr>
                <a:t>Development</a:t>
              </a:r>
              <a:endParaRPr lang="en-GB" dirty="0">
                <a:latin typeface="Calibri" panose="020F0502020204030204" pitchFamily="34" charset="0"/>
              </a:endParaRPr>
            </a:p>
          </p:txBody>
        </p:sp>
        <p:sp>
          <p:nvSpPr>
            <p:cNvPr id="32" name="Rectangle 31"/>
            <p:cNvSpPr/>
            <p:nvPr/>
          </p:nvSpPr>
          <p:spPr>
            <a:xfrm>
              <a:off x="2766939" y="3154151"/>
              <a:ext cx="3200399" cy="252727"/>
            </a:xfrm>
            <a:prstGeom prst="rect">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Validation</a:t>
              </a:r>
              <a:endParaRPr lang="en-GB" dirty="0"/>
            </a:p>
          </p:txBody>
        </p:sp>
      </p:grpSp>
      <p:sp>
        <p:nvSpPr>
          <p:cNvPr id="18" name="Rounded Rectangle 17"/>
          <p:cNvSpPr/>
          <p:nvPr/>
        </p:nvSpPr>
        <p:spPr>
          <a:xfrm>
            <a:off x="6092064" y="760157"/>
            <a:ext cx="2324812" cy="31583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chemeClr val="tx1"/>
                </a:solidFill>
                <a:latin typeface="Calibri" panose="020F0502020204030204" pitchFamily="34" charset="0"/>
              </a:rPr>
              <a:t>Summer 2016 (MS16) </a:t>
            </a:r>
            <a:endParaRPr lang="en-GB" sz="1400" dirty="0">
              <a:solidFill>
                <a:schemeClr val="tx1"/>
              </a:solidFill>
              <a:latin typeface="Calibri" panose="020F0502020204030204" pitchFamily="34" charset="0"/>
            </a:endParaRPr>
          </a:p>
        </p:txBody>
      </p:sp>
      <p:sp>
        <p:nvSpPr>
          <p:cNvPr id="19" name="Rounded Rectangle 18"/>
          <p:cNvSpPr/>
          <p:nvPr/>
        </p:nvSpPr>
        <p:spPr>
          <a:xfrm>
            <a:off x="6092064" y="2359126"/>
            <a:ext cx="2324812" cy="665810"/>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lgn="ctr" rtl="0" eaLnBrk="0" fontAlgn="base" hangingPunct="0">
              <a:spcBef>
                <a:spcPct val="0"/>
              </a:spcBef>
              <a:spcAft>
                <a:spcPct val="0"/>
              </a:spcAft>
              <a:defRPr sz="3200" b="1" kern="1200">
                <a:solidFill>
                  <a:schemeClr val="lt1"/>
                </a:solidFill>
                <a:latin typeface="+mn-lt"/>
                <a:ea typeface="+mn-ea"/>
                <a:cs typeface="+mn-cs"/>
              </a:defRPr>
            </a:lvl1pPr>
            <a:lvl2pPr marL="457200" algn="ctr" rtl="0" eaLnBrk="0" fontAlgn="base" hangingPunct="0">
              <a:spcBef>
                <a:spcPct val="0"/>
              </a:spcBef>
              <a:spcAft>
                <a:spcPct val="0"/>
              </a:spcAft>
              <a:defRPr sz="3200" b="1" kern="1200">
                <a:solidFill>
                  <a:schemeClr val="lt1"/>
                </a:solidFill>
                <a:latin typeface="+mn-lt"/>
                <a:ea typeface="+mn-ea"/>
                <a:cs typeface="+mn-cs"/>
              </a:defRPr>
            </a:lvl2pPr>
            <a:lvl3pPr marL="914400" algn="ctr" rtl="0" eaLnBrk="0" fontAlgn="base" hangingPunct="0">
              <a:spcBef>
                <a:spcPct val="0"/>
              </a:spcBef>
              <a:spcAft>
                <a:spcPct val="0"/>
              </a:spcAft>
              <a:defRPr sz="3200" b="1" kern="1200">
                <a:solidFill>
                  <a:schemeClr val="lt1"/>
                </a:solidFill>
                <a:latin typeface="+mn-lt"/>
                <a:ea typeface="+mn-ea"/>
                <a:cs typeface="+mn-cs"/>
              </a:defRPr>
            </a:lvl3pPr>
            <a:lvl4pPr marL="1371600" algn="ctr" rtl="0" eaLnBrk="0" fontAlgn="base" hangingPunct="0">
              <a:spcBef>
                <a:spcPct val="0"/>
              </a:spcBef>
              <a:spcAft>
                <a:spcPct val="0"/>
              </a:spcAft>
              <a:defRPr sz="3200" b="1" kern="1200">
                <a:solidFill>
                  <a:schemeClr val="lt1"/>
                </a:solidFill>
                <a:latin typeface="+mn-lt"/>
                <a:ea typeface="+mn-ea"/>
                <a:cs typeface="+mn-cs"/>
              </a:defRPr>
            </a:lvl4pPr>
            <a:lvl5pPr marL="1828800" algn="ctr" rtl="0" eaLnBrk="0" fontAlgn="base" hangingPunct="0">
              <a:spcBef>
                <a:spcPct val="0"/>
              </a:spcBef>
              <a:spcAft>
                <a:spcPct val="0"/>
              </a:spcAft>
              <a:defRPr sz="3200" b="1" kern="1200">
                <a:solidFill>
                  <a:schemeClr val="lt1"/>
                </a:solidFill>
                <a:latin typeface="+mn-lt"/>
                <a:ea typeface="+mn-ea"/>
                <a:cs typeface="+mn-cs"/>
              </a:defRPr>
            </a:lvl5pPr>
            <a:lvl6pPr marL="2286000" algn="l" defTabSz="914400" rtl="0" eaLnBrk="1" latinLnBrk="0" hangingPunct="1">
              <a:defRPr sz="3200" b="1" kern="1200">
                <a:solidFill>
                  <a:schemeClr val="lt1"/>
                </a:solidFill>
                <a:latin typeface="+mn-lt"/>
                <a:ea typeface="+mn-ea"/>
                <a:cs typeface="+mn-cs"/>
              </a:defRPr>
            </a:lvl6pPr>
            <a:lvl7pPr marL="2743200" algn="l" defTabSz="914400" rtl="0" eaLnBrk="1" latinLnBrk="0" hangingPunct="1">
              <a:defRPr sz="3200" b="1" kern="1200">
                <a:solidFill>
                  <a:schemeClr val="lt1"/>
                </a:solidFill>
                <a:latin typeface="+mn-lt"/>
                <a:ea typeface="+mn-ea"/>
                <a:cs typeface="+mn-cs"/>
              </a:defRPr>
            </a:lvl7pPr>
            <a:lvl8pPr marL="3200400" algn="l" defTabSz="914400" rtl="0" eaLnBrk="1" latinLnBrk="0" hangingPunct="1">
              <a:defRPr sz="3200" b="1" kern="1200">
                <a:solidFill>
                  <a:schemeClr val="lt1"/>
                </a:solidFill>
                <a:latin typeface="+mn-lt"/>
                <a:ea typeface="+mn-ea"/>
                <a:cs typeface="+mn-cs"/>
              </a:defRPr>
            </a:lvl8pPr>
            <a:lvl9pPr marL="3657600" algn="l" defTabSz="914400" rtl="0" eaLnBrk="1" latinLnBrk="0" hangingPunct="1">
              <a:defRPr sz="3200" b="1" kern="1200">
                <a:solidFill>
                  <a:schemeClr val="lt1"/>
                </a:solidFill>
                <a:latin typeface="+mn-lt"/>
                <a:ea typeface="+mn-ea"/>
                <a:cs typeface="+mn-cs"/>
              </a:defRPr>
            </a:lvl9pPr>
          </a:lstStyle>
          <a:p>
            <a:pPr>
              <a:tabLst>
                <a:tab pos="182563" algn="l"/>
              </a:tabLst>
            </a:pPr>
            <a:r>
              <a:rPr lang="en-GB" sz="1600" dirty="0" smtClean="0">
                <a:solidFill>
                  <a:schemeClr val="tx1"/>
                </a:solidFill>
                <a:latin typeface="Calibri" panose="020F0502020204030204" pitchFamily="34" charset="0"/>
              </a:rPr>
              <a:t>Spring 2017 (D15.6 </a:t>
            </a:r>
            <a:r>
              <a:rPr lang="en-GB" sz="1600" dirty="0">
                <a:solidFill>
                  <a:schemeClr val="tx1"/>
                </a:solidFill>
                <a:latin typeface="Calibri" panose="020F0502020204030204" pitchFamily="34" charset="0"/>
              </a:rPr>
              <a:t>b</a:t>
            </a:r>
            <a:r>
              <a:rPr lang="en-GB" sz="1600" dirty="0" smtClean="0">
                <a:solidFill>
                  <a:schemeClr val="tx1"/>
                </a:solidFill>
                <a:latin typeface="Calibri" panose="020F0502020204030204" pitchFamily="34" charset="0"/>
              </a:rPr>
              <a:t>eing prepared) </a:t>
            </a:r>
            <a:endParaRPr lang="en-GB" sz="14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356275703"/>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CERNCobranding4-3.potx</Template>
  <TotalTime>8031</TotalTime>
  <Words>1995</Words>
  <Application>Microsoft Office PowerPoint</Application>
  <PresentationFormat>On-screen Show (4:3)</PresentationFormat>
  <Paragraphs>631</Paragraphs>
  <Slides>34</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34</vt:i4>
      </vt:variant>
    </vt:vector>
  </HeadingPairs>
  <TitlesOfParts>
    <vt:vector size="44" baseType="lpstr">
      <vt:lpstr>ＭＳ Ｐゴシック</vt:lpstr>
      <vt:lpstr>Arial</vt:lpstr>
      <vt:lpstr>Calibri</vt:lpstr>
      <vt:lpstr>Courier New</vt:lpstr>
      <vt:lpstr>Noto Sans Symbols</vt:lpstr>
      <vt:lpstr>Optima</vt:lpstr>
      <vt:lpstr>Times New Roman</vt:lpstr>
      <vt:lpstr>Trebuchet MS</vt:lpstr>
      <vt:lpstr>Wingdings</vt:lpstr>
      <vt:lpstr>CERNCobranding4-3</vt:lpstr>
      <vt:lpstr> IRRAD Facility Infrastructure Upgrade </vt:lpstr>
      <vt:lpstr>Outline</vt:lpstr>
      <vt:lpstr>PowerPoint Presentation</vt:lpstr>
      <vt:lpstr>Outline</vt:lpstr>
      <vt:lpstr>CERN Proton Irradiation Facility (IRRAD)</vt:lpstr>
      <vt:lpstr>Proton IRRADiation Facility in 2016</vt:lpstr>
      <vt:lpstr>Outline</vt:lpstr>
      <vt:lpstr>PowerPoint Presentation</vt:lpstr>
      <vt:lpstr>PowerPoint Presentation</vt:lpstr>
      <vt:lpstr>PowerPoint Presentation</vt:lpstr>
      <vt:lpstr>PowerPoint Presentation</vt:lpstr>
      <vt:lpstr>PowerPoint Presentation</vt:lpstr>
      <vt:lpstr>PowerPoint Presentation</vt:lpstr>
      <vt:lpstr>Outline</vt:lpstr>
      <vt:lpstr>Irradiation Facilities Database</vt:lpstr>
      <vt:lpstr>Features</vt:lpstr>
      <vt:lpstr>Database</vt:lpstr>
      <vt:lpstr>Facility Details</vt:lpstr>
      <vt:lpstr>Administrator View</vt:lpstr>
      <vt:lpstr>Statistics &amp; Outlook</vt:lpstr>
      <vt:lpstr>Outline</vt:lpstr>
      <vt:lpstr>RadHard Sample Holders for IRRAD</vt:lpstr>
      <vt:lpstr>Preliminary Results of Mechanical Tests</vt:lpstr>
      <vt:lpstr>Conclusion</vt:lpstr>
      <vt:lpstr>PowerPoint Presentation</vt:lpstr>
      <vt:lpstr>Samples Manager</vt:lpstr>
      <vt:lpstr>BPM Detectors and DAQ Unit</vt:lpstr>
      <vt:lpstr>Beam Profile Monitors (BPMs)</vt:lpstr>
      <vt:lpstr>Upgrade: New 3D Fitting Tool Validation</vt:lpstr>
      <vt:lpstr>Shuttle-IRRAD1 Description</vt:lpstr>
      <vt:lpstr>Shuttle-IRRAD1 Control Interfaces</vt:lpstr>
      <vt:lpstr>DAQ and Shuttle Monitoring</vt:lpstr>
      <vt:lpstr>PowerPoint Presentation</vt:lpstr>
      <vt:lpstr>PowerPoint Presentation</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Ina Gotse</cp:lastModifiedBy>
  <cp:revision>634</cp:revision>
  <dcterms:created xsi:type="dcterms:W3CDTF">2012-11-30T11:04:26Z</dcterms:created>
  <dcterms:modified xsi:type="dcterms:W3CDTF">2017-04-04T10:27:39Z</dcterms:modified>
</cp:coreProperties>
</file>