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9" d="100"/>
          <a:sy n="109" d="100"/>
        </p:scale>
        <p:origin x="168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DB74A-8FEB-4557-96BD-7B315AF320FB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8835D-26A8-40DB-B37C-D756B4A986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31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6ED66-73F0-4717-A93C-446E46C0ECFD}" type="datetimeFigureOut">
              <a:rPr lang="en-GB" smtClean="0"/>
              <a:pPr/>
              <a:t>14/03/2017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77088-FFCB-4CC7-80A8-8E4AE9F71FB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5007" y="27295"/>
            <a:ext cx="9035479" cy="965969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b="1" dirty="0" smtClean="0">
                <a:solidFill>
                  <a:srgbClr val="0070C0"/>
                </a:solidFill>
              </a:rPr>
              <a:t>LN2 Cooling Development </a:t>
            </a:r>
            <a:br>
              <a:rPr lang="en-GB" sz="4000" b="1" dirty="0" smtClean="0">
                <a:solidFill>
                  <a:srgbClr val="0070C0"/>
                </a:solidFill>
              </a:rPr>
            </a:br>
            <a:r>
              <a:rPr lang="en-GB" sz="2200" b="1" kern="12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D15.8 Cold Irradiations at Birmingham Cyclotron Facility</a:t>
            </a:r>
            <a:r>
              <a:rPr lang="en-GB" sz="3600" b="1" dirty="0" smtClean="0">
                <a:solidFill>
                  <a:srgbClr val="0070C0"/>
                </a:solidFill>
              </a:rPr>
              <a:t/>
            </a:r>
            <a:br>
              <a:rPr lang="en-GB" sz="3600" b="1" dirty="0" smtClean="0">
                <a:solidFill>
                  <a:srgbClr val="0070C0"/>
                </a:solidFill>
              </a:rPr>
            </a:br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upload.wikimedia.org/wikipedia/en/7/75/University_of_Sheffield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07"/>
            <a:ext cx="1403647" cy="563627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97" y="1046824"/>
            <a:ext cx="1308471" cy="299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encrypted-tbn0.gstatic.com/images?q=tbn:ANd9GcTffzPVt60BEwQ4FRppQu9diDId4t0IoM7tOP9hABR4cvprL04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72" y="691892"/>
            <a:ext cx="816013" cy="72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1412776"/>
            <a:ext cx="598903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LN2 cooling system is working exceptionally well. It </a:t>
            </a:r>
            <a:r>
              <a:rPr lang="en-GB" sz="1200" dirty="0" smtClean="0"/>
              <a:t>can achieve a stable 120 temperature of -50 C in 30 minutes. The </a:t>
            </a:r>
            <a:r>
              <a:rPr lang="en-GB" sz="1200" dirty="0" err="1" smtClean="0"/>
              <a:t>xy</a:t>
            </a:r>
            <a:r>
              <a:rPr lang="en-GB" sz="1200" dirty="0" smtClean="0"/>
              <a:t> scanning robot then moves the sample mounted in the cold box through the proton beam to complete a cold irradiation</a:t>
            </a:r>
            <a:r>
              <a:rPr lang="en-GB" sz="1200" dirty="0" smtClean="0"/>
              <a:t>. Issues with any annealing of sensors have now been solved (see </a:t>
            </a:r>
            <a:r>
              <a:rPr lang="en-GB" sz="1200" dirty="0" err="1" smtClean="0"/>
              <a:t>B’ham</a:t>
            </a:r>
            <a:r>
              <a:rPr lang="en-GB" sz="1200" dirty="0" smtClean="0"/>
              <a:t> presentations).</a:t>
            </a:r>
            <a:r>
              <a:rPr lang="en-GB" sz="1200" dirty="0" smtClean="0"/>
              <a:t> [Bottom left image]</a:t>
            </a:r>
          </a:p>
          <a:p>
            <a:endParaRPr lang="en-GB" sz="700" dirty="0" smtClean="0"/>
          </a:p>
          <a:p>
            <a:r>
              <a:rPr lang="en-GB" sz="1200" dirty="0" smtClean="0"/>
              <a:t>Resource efficiency has improved allowing parallel development with </a:t>
            </a:r>
            <a:r>
              <a:rPr lang="en-GB" sz="1200" dirty="0" err="1" smtClean="0"/>
              <a:t>UoB</a:t>
            </a:r>
            <a:r>
              <a:rPr lang="en-GB" sz="1200" dirty="0" smtClean="0"/>
              <a:t> irradiation programme activities. The second </a:t>
            </a:r>
            <a:r>
              <a:rPr lang="en-GB" sz="1200" dirty="0"/>
              <a:t>scanning system robot with liquid nitrogen cooling </a:t>
            </a:r>
            <a:r>
              <a:rPr lang="en-GB" sz="1200" dirty="0" smtClean="0"/>
              <a:t>is completed. [Top </a:t>
            </a:r>
            <a:r>
              <a:rPr lang="en-GB" sz="1200" smtClean="0"/>
              <a:t>right image]</a:t>
            </a:r>
            <a:endParaRPr lang="en-GB" sz="1200" dirty="0" smtClean="0"/>
          </a:p>
          <a:p>
            <a:endParaRPr lang="en-GB" sz="500" dirty="0"/>
          </a:p>
          <a:p>
            <a:r>
              <a:rPr lang="en-GB" sz="1200" dirty="0"/>
              <a:t>L</a:t>
            </a:r>
            <a:r>
              <a:rPr lang="en-GB" sz="1200" dirty="0" smtClean="0"/>
              <a:t>ocated </a:t>
            </a:r>
            <a:r>
              <a:rPr lang="en-GB" sz="1200" dirty="0"/>
              <a:t>within the new “Robotics Foundry” housed within the first series of new buildings at USFD. This new seven storey, 5355 m2 building is specifically for collaborative, inter-disciplinary research groups in this case, Sheffield Robotics 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080967" y="3654744"/>
            <a:ext cx="1887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current cold box is to be replaced </a:t>
            </a:r>
            <a:r>
              <a:rPr lang="en-GB" sz="1200" dirty="0" smtClean="0"/>
              <a:t>with a new design, reducing area and payload on the scanning robot system ~ mid 2017</a:t>
            </a:r>
            <a:endParaRPr lang="en-GB" sz="12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6" y="3501008"/>
            <a:ext cx="2344072" cy="330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382368" y="6239053"/>
            <a:ext cx="6687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The new cold </a:t>
            </a:r>
            <a:r>
              <a:rPr lang="en-GB" sz="1200" dirty="0" smtClean="0"/>
              <a:t>box design </a:t>
            </a:r>
            <a:r>
              <a:rPr lang="en-GB" sz="1200" dirty="0" smtClean="0"/>
              <a:t>is completed. Waiting for a workshop slot to be available to being production. Due to the low level of funding from AIDA2020 and removal of a UK-ALTAS staff post at </a:t>
            </a:r>
            <a:r>
              <a:rPr lang="en-GB" sz="1200" dirty="0" smtClean="0"/>
              <a:t>USFD, it is prohibited to request a</a:t>
            </a:r>
            <a:r>
              <a:rPr lang="en-GB" sz="1200" dirty="0" smtClean="0"/>
              <a:t> production advancement at this time.   </a:t>
            </a:r>
            <a:endParaRPr lang="en-GB" sz="1200" dirty="0" smtClean="0"/>
          </a:p>
        </p:txBody>
      </p:sp>
      <p:sp>
        <p:nvSpPr>
          <p:cNvPr id="16" name="AutoShape 8" descr="Ho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/>
          <a:stretch/>
        </p:blipFill>
        <p:spPr bwMode="auto">
          <a:xfrm>
            <a:off x="7417735" y="12607"/>
            <a:ext cx="1712556" cy="44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806" y="3507503"/>
            <a:ext cx="1101653" cy="1074112"/>
          </a:xfrm>
          <a:prstGeom prst="rect">
            <a:avLst/>
          </a:prstGeom>
        </p:spPr>
      </p:pic>
      <p:pic>
        <p:nvPicPr>
          <p:cNvPr id="17" name="Picture 16" descr="C:\Users\Rich\Documents\AIDA2020\PLBsystem2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0" t="4981"/>
          <a:stretch/>
        </p:blipFill>
        <p:spPr bwMode="auto">
          <a:xfrm>
            <a:off x="6077846" y="1075561"/>
            <a:ext cx="3052445" cy="2343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339752" y="3471245"/>
            <a:ext cx="3600400" cy="263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Duplicate system completed</a:t>
            </a:r>
            <a:endParaRPr lang="en-GB" sz="1400" dirty="0" smtClean="0">
              <a:solidFill>
                <a:srgbClr val="0070C0"/>
              </a:solidFill>
            </a:endParaRP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Fully networked with </a:t>
            </a: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system to allow real-time software </a:t>
            </a:r>
            <a:r>
              <a:rPr lang="en-GB" sz="1400" dirty="0" smtClean="0">
                <a:solidFill>
                  <a:srgbClr val="0070C0"/>
                </a:solidFill>
              </a:rPr>
              <a:t>updates and </a:t>
            </a:r>
            <a:r>
              <a:rPr lang="en-GB" sz="1400" dirty="0" smtClean="0">
                <a:solidFill>
                  <a:srgbClr val="0070C0"/>
                </a:solidFill>
              </a:rPr>
              <a:t>trouble shooting / alterations </a:t>
            </a:r>
            <a:endParaRPr lang="en-GB" sz="1400" dirty="0" smtClean="0">
              <a:solidFill>
                <a:srgbClr val="0070C0"/>
              </a:solidFill>
            </a:endParaRP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Remote connection </a:t>
            </a:r>
            <a:r>
              <a:rPr lang="en-GB" sz="1400" dirty="0" smtClean="0">
                <a:solidFill>
                  <a:srgbClr val="0070C0"/>
                </a:solidFill>
              </a:rPr>
              <a:t>to </a:t>
            </a: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smtClean="0">
                <a:solidFill>
                  <a:srgbClr val="0070C0"/>
                </a:solidFill>
              </a:rPr>
              <a:t>system </a:t>
            </a:r>
            <a:r>
              <a:rPr lang="en-GB" sz="1400" dirty="0" smtClean="0">
                <a:solidFill>
                  <a:srgbClr val="0070C0"/>
                </a:solidFill>
              </a:rPr>
              <a:t>99% completed</a:t>
            </a:r>
            <a:endParaRPr lang="en-GB" sz="1400" dirty="0" smtClean="0">
              <a:solidFill>
                <a:srgbClr val="0070C0"/>
              </a:solidFill>
            </a:endParaRP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Tele-operation of </a:t>
            </a:r>
            <a:r>
              <a:rPr lang="en-GB" sz="1400" dirty="0" smtClean="0">
                <a:solidFill>
                  <a:srgbClr val="0070C0"/>
                </a:solidFill>
              </a:rPr>
              <a:t>the </a:t>
            </a: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</a:t>
            </a:r>
            <a:r>
              <a:rPr lang="en-GB" sz="1400" dirty="0" smtClean="0">
                <a:solidFill>
                  <a:srgbClr val="0070C0"/>
                </a:solidFill>
              </a:rPr>
              <a:t>system from Sheffield </a:t>
            </a:r>
            <a:r>
              <a:rPr lang="en-GB" sz="1400" dirty="0" smtClean="0">
                <a:solidFill>
                  <a:srgbClr val="0070C0"/>
                </a:solidFill>
              </a:rPr>
              <a:t>or the Sheffield system from </a:t>
            </a: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is now possible via </a:t>
            </a:r>
            <a:r>
              <a:rPr lang="en-GB" sz="1400" dirty="0" smtClean="0">
                <a:solidFill>
                  <a:srgbClr val="0070C0"/>
                </a:solidFill>
              </a:rPr>
              <a:t>remote </a:t>
            </a:r>
            <a:r>
              <a:rPr lang="en-GB" sz="1400" dirty="0" smtClean="0">
                <a:solidFill>
                  <a:srgbClr val="0070C0"/>
                </a:solidFill>
              </a:rPr>
              <a:t>connection</a:t>
            </a: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staff being trained on the use and development of the scanning system. 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724129" y="4651043"/>
            <a:ext cx="3419872" cy="151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Production of new cold box </a:t>
            </a:r>
            <a:r>
              <a:rPr lang="en-GB" sz="1400" dirty="0" err="1" smtClean="0">
                <a:solidFill>
                  <a:srgbClr val="0070C0"/>
                </a:solidFill>
              </a:rPr>
              <a:t>est</a:t>
            </a:r>
            <a:r>
              <a:rPr lang="en-GB" sz="1400" dirty="0" smtClean="0">
                <a:solidFill>
                  <a:srgbClr val="0070C0"/>
                </a:solidFill>
              </a:rPr>
              <a:t> end 2017</a:t>
            </a: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err="1" smtClean="0">
                <a:solidFill>
                  <a:srgbClr val="0070C0"/>
                </a:solidFill>
              </a:rPr>
              <a:t>UoB</a:t>
            </a:r>
            <a:r>
              <a:rPr lang="en-GB" sz="1400" dirty="0" smtClean="0">
                <a:solidFill>
                  <a:srgbClr val="0070C0"/>
                </a:solidFill>
              </a:rPr>
              <a:t> staff training during 2017</a:t>
            </a: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Teleoperation of systems needs careful safety analysis. </a:t>
            </a:r>
          </a:p>
          <a:p>
            <a:pPr marL="271463" marR="0" lvl="1" indent="-24606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85000"/>
              <a:buFont typeface="Wingdings 2"/>
              <a:buChar char=""/>
              <a:tabLst/>
              <a:defRPr/>
            </a:pPr>
            <a:r>
              <a:rPr lang="en-GB" sz="1400" dirty="0" smtClean="0">
                <a:solidFill>
                  <a:srgbClr val="0070C0"/>
                </a:solidFill>
              </a:rPr>
              <a:t> Networked support needs use and evaluation.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2773</TotalTime>
  <Words>302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 2</vt:lpstr>
      <vt:lpstr>Office Theme</vt:lpstr>
      <vt:lpstr> LN2 Cooling Development  D15.8 Cold Irradiations at Birmingham Cyclotron Facility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WP8 Irradiation of sensors in cold boxes</dc:title>
  <dc:creator>Rich</dc:creator>
  <cp:lastModifiedBy>Richard French</cp:lastModifiedBy>
  <cp:revision>147</cp:revision>
  <dcterms:created xsi:type="dcterms:W3CDTF">2012-03-16T14:16:17Z</dcterms:created>
  <dcterms:modified xsi:type="dcterms:W3CDTF">2017-03-14T10:09:37Z</dcterms:modified>
</cp:coreProperties>
</file>