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68" r:id="rId2"/>
    <p:sldMasterId id="2147483686" r:id="rId3"/>
    <p:sldMasterId id="2147483694" r:id="rId4"/>
    <p:sldMasterId id="2147483886" r:id="rId5"/>
    <p:sldMasterId id="2147483898" r:id="rId6"/>
    <p:sldMasterId id="2147483910" r:id="rId7"/>
  </p:sldMasterIdLst>
  <p:notesMasterIdLst>
    <p:notesMasterId r:id="rId35"/>
  </p:notesMasterIdLst>
  <p:sldIdLst>
    <p:sldId id="937" r:id="rId8"/>
    <p:sldId id="819" r:id="rId9"/>
    <p:sldId id="939" r:id="rId10"/>
    <p:sldId id="821" r:id="rId11"/>
    <p:sldId id="681" r:id="rId12"/>
    <p:sldId id="833" r:id="rId13"/>
    <p:sldId id="885" r:id="rId14"/>
    <p:sldId id="886" r:id="rId15"/>
    <p:sldId id="906" r:id="rId16"/>
    <p:sldId id="917" r:id="rId17"/>
    <p:sldId id="918" r:id="rId18"/>
    <p:sldId id="940" r:id="rId19"/>
    <p:sldId id="919" r:id="rId20"/>
    <p:sldId id="920" r:id="rId21"/>
    <p:sldId id="921" r:id="rId22"/>
    <p:sldId id="925" r:id="rId23"/>
    <p:sldId id="926" r:id="rId24"/>
    <p:sldId id="928" r:id="rId25"/>
    <p:sldId id="929" r:id="rId26"/>
    <p:sldId id="930" r:id="rId27"/>
    <p:sldId id="935" r:id="rId28"/>
    <p:sldId id="933" r:id="rId29"/>
    <p:sldId id="934" r:id="rId30"/>
    <p:sldId id="730" r:id="rId31"/>
    <p:sldId id="904" r:id="rId32"/>
    <p:sldId id="829" r:id="rId33"/>
    <p:sldId id="938" r:id="rId34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4309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1" autoAdjust="0"/>
    <p:restoredTop sz="94624" autoAdjust="0"/>
  </p:normalViewPr>
  <p:slideViewPr>
    <p:cSldViewPr>
      <p:cViewPr>
        <p:scale>
          <a:sx n="80" d="100"/>
          <a:sy n="80" d="100"/>
        </p:scale>
        <p:origin x="-1020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58"/>
    </p:cViewPr>
  </p:sorterViewPr>
  <p:notesViewPr>
    <p:cSldViewPr>
      <p:cViewPr varScale="1">
        <p:scale>
          <a:sx n="58" d="100"/>
          <a:sy n="58" d="100"/>
        </p:scale>
        <p:origin x="-2052" y="-90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36DA45E-D0DF-4844-A677-50A97EDA7D6B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8CF13CB-7F00-4EDC-80F0-4A19D6B271D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074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6D5B8-9374-4A32-9294-F7F6EF035B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230423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53B08-DED5-4A8D-8526-CCE212BE1999}" type="datetime1">
              <a:rPr lang="fr-FR" altLang="fr-FR"/>
              <a:pPr>
                <a:defRPr/>
              </a:pPr>
              <a:t>06/04/2017</a:t>
            </a:fld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03CE1-A580-4F9B-B93B-58CE515FB18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84428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BE4F2-672E-4993-A486-4FEE5E320AD5}" type="datetime1">
              <a:rPr lang="fr-FR" altLang="fr-FR"/>
              <a:pPr>
                <a:defRPr/>
              </a:pPr>
              <a:t>06/04/2017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0157-057A-4796-9F88-42C659BB022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94128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E9902-5A35-4F3D-8054-9DC515B70ABF}" type="datetime1">
              <a:rPr lang="fr-FR" altLang="fr-FR"/>
              <a:pPr>
                <a:defRPr/>
              </a:pPr>
              <a:t>06/04/2017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219E7-5EFF-413F-B1EC-F151194DAD0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88980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AB105-28A9-4F9F-B428-4B86FC9584EA}" type="datetime1">
              <a:rPr lang="fr-FR" altLang="fr-FR"/>
              <a:pPr>
                <a:defRPr/>
              </a:pPr>
              <a:t>06/04/2017</a:t>
            </a:fld>
            <a:endParaRPr lang="fr-FR" alt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A56BB-2C8F-4CBB-8229-EC8256C82F9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78491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7AFC3-497B-4D8A-82F7-118FB0A7D435}" type="datetime1">
              <a:rPr lang="fr-FR"/>
              <a:pPr>
                <a:defRPr/>
              </a:pPr>
              <a:t>06/04/2017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63576-D99D-4F5A-9303-254015D0EE0C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42414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308D5-D149-406E-8B0A-E1716624999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631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838F5-8DE6-448B-BCAA-FB59C860DD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AC24-58DF-46C6-8FC8-4B8171C68F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987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A7DAE-1545-4F2E-939F-A26F04AA7F62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49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1281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65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0F418-F51B-42C8-A4D6-6F73EBB734F3}" type="datetime1">
              <a:rPr lang="fr-FR" altLang="fr-FR"/>
              <a:pPr>
                <a:defRPr/>
              </a:pPr>
              <a:t>06/04/2017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23434-AB14-48DA-9AC8-0913C8AD144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740669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6523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3673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9152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2870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8965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2377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6076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216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0851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380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870BF-DF36-4771-A7B6-122BCFEBACE7}" type="datetime1">
              <a:rPr lang="fr-FR" altLang="fr-FR"/>
              <a:pPr>
                <a:defRPr/>
              </a:pPr>
              <a:t>06/04/2017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90A5C-22B1-4762-AF27-55E604E619A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25483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7511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6591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6985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154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19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25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531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0208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5048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128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12F9-C2C8-4215-8A69-C8A5B2FB1ECD}" type="datetime1">
              <a:rPr lang="fr-FR" altLang="fr-FR"/>
              <a:pPr>
                <a:defRPr/>
              </a:pPr>
              <a:t>06/04/2017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3517E-9F8C-4C33-865B-6EA093FEED7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138217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rgbClr val="C00000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66" y="252922"/>
            <a:ext cx="3275930" cy="60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81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082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66" y="252922"/>
            <a:ext cx="3275930" cy="60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683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984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7745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305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9736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2578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7525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02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58F7E-504A-4926-B021-4763CB438002}" type="datetime1">
              <a:rPr lang="fr-FR" altLang="fr-FR"/>
              <a:pPr>
                <a:defRPr/>
              </a:pPr>
              <a:t>06/04/2017</a:t>
            </a:fld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64C0F-AAD4-4BED-900F-7564221B9EB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319124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4020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90215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kern="0">
              <a:solidFill>
                <a:srgbClr val="000000"/>
              </a:solidFill>
              <a:latin typeface="Calibri"/>
              <a:sym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kern="0">
              <a:solidFill>
                <a:srgbClr val="000000"/>
              </a:solidFill>
              <a:latin typeface="Calibri"/>
              <a:sym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A7DAE-1545-4F2E-939F-A26F04AA7F62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904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</p:spPr>
        <p:txBody>
          <a:bodyPr/>
          <a:lstStyle/>
          <a:p>
            <a:endParaRPr lang="en-GB" kern="0" dirty="0">
              <a:solidFill>
                <a:sysClr val="windowText" lastClr="000000"/>
              </a:solidFill>
              <a:latin typeface="Calibri"/>
              <a:sym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fld id="{B77521D4-B6A2-402E-A085-C880F30EB62E}" type="datetime3">
              <a:rPr lang="en-US" kern="0" smtClean="0">
                <a:latin typeface="Calibri"/>
                <a:sym typeface="Calibri"/>
              </a:rPr>
              <a:pPr/>
              <a:t>6 April 2017</a:t>
            </a:fld>
            <a:endParaRPr lang="en-GB" kern="0" dirty="0">
              <a:latin typeface="Calibri"/>
              <a:sym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541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27D74-51BB-4AF2-A426-620323CD447A}" type="datetime1">
              <a:rPr lang="fr-FR" altLang="fr-FR"/>
              <a:pPr>
                <a:defRPr/>
              </a:pPr>
              <a:t>06/04/2017</a:t>
            </a:fld>
            <a:endParaRPr lang="fr-FR" alt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48E7A-47B3-4F87-A320-B186DF23A08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3635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D218C-16A7-4A61-8807-CAB7A3A0D7D8}" type="datetime1">
              <a:rPr lang="fr-FR" altLang="fr-FR"/>
              <a:pPr>
                <a:defRPr/>
              </a:pPr>
              <a:t>06/04/2017</a:t>
            </a:fld>
            <a:endParaRPr lang="fr-FR" alt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381FC-88F9-4B3A-975C-369C7F0690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3928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5"/>
          <p:cNvSpPr txBox="1">
            <a:spLocks noGrp="1"/>
          </p:cNvSpPr>
          <p:nvPr userDrawn="1"/>
        </p:nvSpPr>
        <p:spPr bwMode="auto">
          <a:xfrm>
            <a:off x="6877050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0998D5C1-46A9-47AE-901E-04C49029E071}" type="slidenum">
              <a:rPr lang="fr-FR" altLang="fr-FR" sz="1200" smtClean="0">
                <a:solidFill>
                  <a:srgbClr val="898989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altLang="fr-FR" sz="1200" smtClean="0">
              <a:solidFill>
                <a:srgbClr val="898989"/>
              </a:solidFill>
            </a:endParaRPr>
          </a:p>
        </p:txBody>
      </p:sp>
      <p:cxnSp>
        <p:nvCxnSpPr>
          <p:cNvPr id="4" name="Connecteur droit 3"/>
          <p:cNvCxnSpPr/>
          <p:nvPr userDrawn="1"/>
        </p:nvCxnSpPr>
        <p:spPr>
          <a:xfrm>
            <a:off x="1588" y="692150"/>
            <a:ext cx="9142412" cy="0"/>
          </a:xfrm>
          <a:prstGeom prst="line">
            <a:avLst/>
          </a:prstGeom>
          <a:ln>
            <a:solidFill>
              <a:srgbClr val="E751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8046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8EB30-2CD1-4C91-B545-4F2553594FC2}" type="datetime1">
              <a:rPr lang="fr-FR" altLang="fr-FR"/>
              <a:pPr>
                <a:defRPr/>
              </a:pPr>
              <a:t>06/04/2017</a:t>
            </a:fld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4C6B-EF0B-4586-AA47-B40D8BEBF28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5392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.png"/><Relationship Id="rId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150" y="6629400"/>
            <a:ext cx="36766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sz="800">
                <a:solidFill>
                  <a:schemeClr val="bg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90000"/>
              </a:lnSpc>
              <a:defRPr sz="8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698B176-BFAE-4E36-B99A-3A965CB58910}" type="slidenum">
              <a:rPr 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36B50E-3DFA-4FC7-9C02-77088F1C7635}" type="datetime1">
              <a:rPr lang="fr-FR" altLang="fr-FR">
                <a:latin typeface="Verdana" pitchFamily="34" charset="0"/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06/04/2017</a:t>
            </a:fld>
            <a:endParaRPr lang="fr-FR" altLang="fr-FR"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26C9DC-C0A4-4F31-B23F-CB62344617D7}" type="slidenum">
              <a:rPr lang="fr-FR" altLang="fr-FR">
                <a:latin typeface="Verdana" pitchFamily="34" charset="0"/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altLang="fr-FR">
              <a:latin typeface="Verdana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3574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63848-EA34-4DBD-8AD7-C86FC4130DE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3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06/04/2017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5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38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7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6553200" y="6404292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 kern="0">
                <a:latin typeface="Calibri"/>
                <a:sym typeface="Calibri"/>
              </a:rPr>
              <a:pPr/>
              <a:t>‹N°›</a:t>
            </a:fld>
            <a:endParaRPr kern="0">
              <a:latin typeface="Calibri"/>
              <a:sym typeface="Calibri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-36512" y="-27384"/>
            <a:ext cx="9180514" cy="742951"/>
            <a:chOff x="0" y="0"/>
            <a:chExt cx="6548738" cy="742950"/>
          </a:xfrm>
        </p:grpSpPr>
        <p:sp>
          <p:nvSpPr>
            <p:cNvPr id="4" name="Shape 4"/>
            <p:cNvSpPr/>
            <p:nvPr/>
          </p:nvSpPr>
          <p:spPr>
            <a:xfrm>
              <a:off x="0" y="0"/>
              <a:ext cx="6548738" cy="742950"/>
            </a:xfrm>
            <a:prstGeom prst="rect">
              <a:avLst/>
            </a:prstGeom>
            <a:gradFill flip="none" rotWithShape="1">
              <a:gsLst>
                <a:gs pos="0">
                  <a:srgbClr val="766F7F"/>
                </a:gs>
                <a:gs pos="50000">
                  <a:srgbClr val="ABA0B8"/>
                </a:gs>
                <a:gs pos="100000">
                  <a:srgbClr val="CCBFDC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 sz="3200" kern="0">
                <a:solidFill>
                  <a:srgbClr val="FFFFFF"/>
                </a:solidFill>
                <a:latin typeface="Calibri"/>
                <a:sym typeface="Calibri"/>
              </a:endParaRPr>
            </a:p>
          </p:txBody>
        </p:sp>
        <p:sp>
          <p:nvSpPr>
            <p:cNvPr id="5" name="Shape 5"/>
            <p:cNvSpPr/>
            <p:nvPr/>
          </p:nvSpPr>
          <p:spPr>
            <a:xfrm>
              <a:off x="0" y="125254"/>
              <a:ext cx="6548738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3200">
                  <a:solidFill>
                    <a:srgbClr val="FFFFFF"/>
                  </a:solidFill>
                </a:defRPr>
              </a:lvl1pPr>
            </a:lstStyle>
            <a:p>
              <a:pPr>
                <a:defRPr sz="1800">
                  <a:solidFill>
                    <a:srgbClr val="000000"/>
                  </a:solidFill>
                </a:defRPr>
              </a:pPr>
              <a:r>
                <a:rPr sz="1800" kern="0" dirty="0">
                  <a:solidFill>
                    <a:srgbClr val="000000"/>
                  </a:solidFill>
                  <a:latin typeface="Calibri"/>
                  <a:sym typeface="Calibri"/>
                </a:rPr>
                <a:t>                     </a:t>
              </a:r>
              <a:r>
                <a:rPr lang="fr-FR" sz="1800" kern="0" dirty="0" smtClean="0">
                  <a:solidFill>
                    <a:srgbClr val="000000"/>
                  </a:solidFill>
                  <a:latin typeface="Calibri"/>
                  <a:sym typeface="Calibri"/>
                </a:rPr>
                <a:t>		</a:t>
              </a:r>
              <a:r>
                <a:rPr sz="1800" kern="0" dirty="0" smtClean="0">
                  <a:solidFill>
                    <a:srgbClr val="000000"/>
                  </a:solidFill>
                  <a:latin typeface="Calibri"/>
                  <a:sym typeface="Calibri"/>
                </a:rPr>
                <a:t> </a:t>
              </a:r>
              <a:r>
                <a:rPr sz="1800" kern="0" dirty="0">
                  <a:solidFill>
                    <a:srgbClr val="000000"/>
                  </a:solidFill>
                  <a:latin typeface="Calibri"/>
                  <a:sym typeface="Calibri"/>
                </a:rPr>
                <a:t>Cryogenic Detectors NA</a:t>
              </a:r>
            </a:p>
          </p:txBody>
        </p:sp>
      </p:grpSp>
      <p:pic>
        <p:nvPicPr>
          <p:cNvPr id="1026" name="Picture 2" descr="Hom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5" y="-27384"/>
            <a:ext cx="27146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550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</p:sldLayoutIdLst>
  <p:transition spd="med"/>
  <p:timing>
    <p:tnLst>
      <p:par>
        <p:cTn id="1" dur="indefinite" restart="never" nodeType="tmRoot"/>
      </p:par>
    </p:tnLst>
  </p:timing>
  <p:txStyles>
    <p:titleStyle>
      <a:lvl1pPr algn="ctr">
        <a:defRPr sz="4400">
          <a:latin typeface="Calibri"/>
          <a:ea typeface="Calibri"/>
          <a:cs typeface="Calibri"/>
          <a:sym typeface="Calibri"/>
        </a:defRPr>
      </a:lvl1pPr>
      <a:lvl2pPr algn="ctr">
        <a:defRPr sz="4400">
          <a:latin typeface="Calibri"/>
          <a:ea typeface="Calibri"/>
          <a:cs typeface="Calibri"/>
          <a:sym typeface="Calibri"/>
        </a:defRPr>
      </a:lvl2pPr>
      <a:lvl3pPr algn="ctr">
        <a:defRPr sz="4400">
          <a:latin typeface="Calibri"/>
          <a:ea typeface="Calibri"/>
          <a:cs typeface="Calibri"/>
          <a:sym typeface="Calibri"/>
        </a:defRPr>
      </a:lvl3pPr>
      <a:lvl4pPr algn="ctr">
        <a:defRPr sz="4400">
          <a:latin typeface="Calibri"/>
          <a:ea typeface="Calibri"/>
          <a:cs typeface="Calibri"/>
          <a:sym typeface="Calibri"/>
        </a:defRPr>
      </a:lvl4pPr>
      <a:lvl5pPr algn="ctr">
        <a:defRPr sz="4400">
          <a:latin typeface="Calibri"/>
          <a:ea typeface="Calibri"/>
          <a:cs typeface="Calibri"/>
          <a:sym typeface="Calibri"/>
        </a:defRPr>
      </a:lvl5pPr>
      <a:lvl6pPr algn="ctr">
        <a:defRPr sz="4400">
          <a:latin typeface="Calibri"/>
          <a:ea typeface="Calibri"/>
          <a:cs typeface="Calibri"/>
          <a:sym typeface="Calibri"/>
        </a:defRPr>
      </a:lvl6pPr>
      <a:lvl7pPr algn="ctr">
        <a:defRPr sz="4400">
          <a:latin typeface="Calibri"/>
          <a:ea typeface="Calibri"/>
          <a:cs typeface="Calibri"/>
          <a:sym typeface="Calibri"/>
        </a:defRPr>
      </a:lvl7pPr>
      <a:lvl8pPr algn="ctr">
        <a:defRPr sz="4400">
          <a:latin typeface="Calibri"/>
          <a:ea typeface="Calibri"/>
          <a:cs typeface="Calibri"/>
          <a:sym typeface="Calibri"/>
        </a:defRPr>
      </a:lvl8pPr>
      <a:lvl9pPr algn="ctr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3"/>
          <p:cNvSpPr/>
          <p:nvPr/>
        </p:nvSpPr>
        <p:spPr>
          <a:xfrm>
            <a:off x="35496" y="764704"/>
            <a:ext cx="7887735" cy="4093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2800" kern="0" dirty="0" smtClean="0">
                <a:solidFill>
                  <a:sysClr val="windowText" lastClr="000000"/>
                </a:solidFill>
                <a:sym typeface="Helvetica Neue"/>
              </a:rPr>
              <a:t>AIDA 2020 </a:t>
            </a:r>
          </a:p>
          <a:p>
            <a:endParaRPr lang="en-US" sz="2800" kern="0" dirty="0">
              <a:solidFill>
                <a:srgbClr val="0070C0"/>
              </a:solidFill>
              <a:sym typeface="Helvetica Neue"/>
            </a:endParaRPr>
          </a:p>
          <a:p>
            <a:r>
              <a:rPr lang="en-US" sz="2800" kern="0" dirty="0" smtClean="0">
                <a:solidFill>
                  <a:srgbClr val="0070C0"/>
                </a:solidFill>
                <a:sym typeface="Helvetica Neue"/>
              </a:rPr>
              <a:t>WP8/NA7</a:t>
            </a:r>
            <a:r>
              <a:rPr lang="en-US" sz="2800" kern="0" dirty="0" smtClean="0">
                <a:solidFill>
                  <a:sysClr val="windowText" lastClr="000000"/>
                </a:solidFill>
                <a:sym typeface="Helvetica Neue"/>
              </a:rPr>
              <a:t> </a:t>
            </a:r>
            <a:r>
              <a:rPr lang="en-US" sz="2800" kern="0" dirty="0">
                <a:solidFill>
                  <a:srgbClr val="0070C0"/>
                </a:solidFill>
                <a:sym typeface="Helvetica Neue"/>
              </a:rPr>
              <a:t> </a:t>
            </a:r>
            <a:r>
              <a:rPr lang="en-US" sz="2800" kern="0" dirty="0" smtClean="0">
                <a:solidFill>
                  <a:srgbClr val="0070C0"/>
                </a:solidFill>
                <a:sym typeface="Helvetica Neue"/>
              </a:rPr>
              <a:t>Large scale cryogenic liquid detectors</a:t>
            </a:r>
          </a:p>
          <a:p>
            <a:endParaRPr lang="fr-FR" sz="2800" kern="0" dirty="0">
              <a:solidFill>
                <a:srgbClr val="0070C0"/>
              </a:solidFill>
              <a:sym typeface="Helvetica Neue"/>
            </a:endParaRPr>
          </a:p>
          <a:p>
            <a:r>
              <a:rPr lang="fr-FR" sz="2800" kern="0" dirty="0" smtClean="0">
                <a:solidFill>
                  <a:srgbClr val="0070C0"/>
                </a:solidFill>
                <a:sym typeface="Helvetica Neue"/>
              </a:rPr>
              <a:t>Charge </a:t>
            </a:r>
            <a:r>
              <a:rPr lang="fr-FR" sz="2800" kern="0" dirty="0" err="1" smtClean="0">
                <a:solidFill>
                  <a:srgbClr val="0070C0"/>
                </a:solidFill>
                <a:sym typeface="Helvetica Neue"/>
              </a:rPr>
              <a:t>readout</a:t>
            </a:r>
            <a:r>
              <a:rPr lang="fr-FR" sz="2800" kern="0" dirty="0" smtClean="0">
                <a:solidFill>
                  <a:srgbClr val="0070C0"/>
                </a:solidFill>
                <a:sym typeface="Helvetica Neue"/>
              </a:rPr>
              <a:t> and dual-phase</a:t>
            </a:r>
            <a:endParaRPr lang="en-US" sz="2800" kern="0" dirty="0" smtClean="0">
              <a:solidFill>
                <a:srgbClr val="0070C0"/>
              </a:solidFill>
              <a:sym typeface="Helvetica Neue"/>
            </a:endParaRPr>
          </a:p>
          <a:p>
            <a:endParaRPr lang="fr-FR" sz="2000" kern="0" dirty="0" smtClean="0">
              <a:solidFill>
                <a:sysClr val="windowText" lastClr="000000"/>
              </a:solidFill>
              <a:sym typeface="Helvetica Neue"/>
            </a:endParaRPr>
          </a:p>
          <a:p>
            <a:r>
              <a:rPr lang="en-US" sz="2000" kern="0" dirty="0">
                <a:solidFill>
                  <a:sysClr val="windowText" lastClr="000000"/>
                </a:solidFill>
                <a:latin typeface="Calibri"/>
                <a:sym typeface="Calibri"/>
              </a:rPr>
              <a:t>AIDA-2020 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Calibri"/>
                <a:sym typeface="Calibri"/>
              </a:rPr>
              <a:t>Annual meeting LPNHE</a:t>
            </a:r>
            <a:endParaRPr lang="en-US" sz="2000" kern="0" dirty="0">
              <a:solidFill>
                <a:sysClr val="windowText" lastClr="000000"/>
              </a:solidFill>
              <a:latin typeface="Calibri"/>
              <a:sym typeface="Calibri"/>
            </a:endParaRPr>
          </a:p>
          <a:p>
            <a:r>
              <a:rPr lang="fr-FR" sz="2000" kern="0" dirty="0" smtClean="0">
                <a:solidFill>
                  <a:sysClr val="windowText" lastClr="000000"/>
                </a:solidFill>
                <a:sym typeface="Helvetica Neue"/>
              </a:rPr>
              <a:t>WP8 Report 5/4/2017</a:t>
            </a:r>
            <a:endParaRPr lang="en-US" sz="2000" kern="0" dirty="0" smtClean="0">
              <a:solidFill>
                <a:sysClr val="windowText" lastClr="000000"/>
              </a:solidFill>
              <a:sym typeface="Helvetica Neue"/>
            </a:endParaRPr>
          </a:p>
          <a:p>
            <a:endParaRPr lang="en-US" sz="2000" kern="0" dirty="0" smtClean="0">
              <a:solidFill>
                <a:sysClr val="windowText" lastClr="000000"/>
              </a:solidFill>
              <a:latin typeface="Calibri"/>
              <a:sym typeface="Helvetica Neue"/>
            </a:endParaRPr>
          </a:p>
          <a:p>
            <a:r>
              <a:rPr lang="en-US" sz="2000" kern="0" dirty="0" smtClean="0">
                <a:solidFill>
                  <a:sysClr val="windowText" lastClr="000000"/>
                </a:solidFill>
                <a:latin typeface="Calibri"/>
                <a:sym typeface="Helvetica Neue"/>
              </a:rPr>
              <a:t>	D.Autiero (IPNL Lyon) </a:t>
            </a:r>
            <a:endParaRPr lang="en-US" sz="2000" kern="0" dirty="0" smtClean="0">
              <a:solidFill>
                <a:sysClr val="windowText" lastClr="000000"/>
              </a:solidFill>
              <a:sym typeface="Helvetica Neue"/>
            </a:endParaRPr>
          </a:p>
          <a:p>
            <a:endParaRPr lang="en-US" sz="2000" kern="0" dirty="0" smtClean="0">
              <a:solidFill>
                <a:sysClr val="windowText" lastClr="000000"/>
              </a:solidFill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6769637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6D5B8-9374-4A32-9294-F7F6EF035B37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1520" y="44624"/>
            <a:ext cx="8086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Cost effective  and fully accessible cold front-end electronics and DAQ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0470" y="539388"/>
            <a:ext cx="7556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FFFF"/>
                </a:solidFill>
              </a:rPr>
              <a:t>O</a:t>
            </a:r>
            <a:r>
              <a:rPr lang="en-US" sz="1600" b="1" dirty="0" smtClean="0">
                <a:solidFill>
                  <a:srgbClr val="FFFFFF"/>
                </a:solidFill>
              </a:rPr>
              <a:t>ngoing R&amp;D since 2006</a:t>
            </a:r>
            <a:r>
              <a:rPr lang="en-US" sz="1600" b="1" dirty="0" smtClean="0">
                <a:solidFill>
                  <a:srgbClr val="FFFFFF"/>
                </a:solidFill>
                <a:sym typeface="Wingdings" panose="05000000000000000000" pitchFamily="2" charset="2"/>
              </a:rPr>
              <a:t> in production for 6x6x6 (7680 readout channels)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-36512" y="908720"/>
            <a:ext cx="554461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ASIC (CMOS 0.35 um) 16 </a:t>
            </a:r>
            <a:r>
              <a:rPr lang="en-US" sz="1600" b="1" dirty="0" err="1" smtClean="0">
                <a:solidFill>
                  <a:srgbClr val="FFFFFF"/>
                </a:solidFill>
              </a:rPr>
              <a:t>ch.</a:t>
            </a:r>
            <a:r>
              <a:rPr lang="en-US" sz="1600" b="1" dirty="0" smtClean="0">
                <a:solidFill>
                  <a:srgbClr val="FFFFFF"/>
                </a:solidFill>
              </a:rPr>
              <a:t> amplifiers working at</a:t>
            </a:r>
          </a:p>
          <a:p>
            <a:r>
              <a:rPr lang="en-US" sz="1600" b="1" dirty="0" smtClean="0">
                <a:solidFill>
                  <a:srgbClr val="FFFFFF"/>
                </a:solidFill>
              </a:rPr>
              <a:t>~110 K  to profit from minimal noise conditions: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FE electronics inside chimneys, cards fixed to a plug accessible from outside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Distance cards-CRP&lt;50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Dynamic range 40 </a:t>
            </a:r>
            <a:r>
              <a:rPr lang="en-US" sz="1600" dirty="0" err="1" smtClean="0">
                <a:solidFill>
                  <a:srgbClr val="FFFF00"/>
                </a:solidFill>
              </a:rPr>
              <a:t>mips</a:t>
            </a:r>
            <a:r>
              <a:rPr lang="en-US" sz="1600" dirty="0" smtClean="0">
                <a:solidFill>
                  <a:srgbClr val="FFFF00"/>
                </a:solidFill>
              </a:rPr>
              <a:t>, (1200 </a:t>
            </a:r>
            <a:r>
              <a:rPr lang="en-US" sz="1600" dirty="0" err="1" smtClean="0">
                <a:solidFill>
                  <a:srgbClr val="FFFF00"/>
                </a:solidFill>
              </a:rPr>
              <a:t>fC</a:t>
            </a:r>
            <a:r>
              <a:rPr lang="en-US" sz="1600" dirty="0" smtClean="0">
                <a:solidFill>
                  <a:srgbClr val="FFFF00"/>
                </a:solidFill>
              </a:rPr>
              <a:t>)  (LEM gain =20)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1300 e- ENC @250 pF, &lt;100 </a:t>
            </a:r>
            <a:r>
              <a:rPr lang="en-US" sz="1600" dirty="0" err="1" smtClean="0">
                <a:solidFill>
                  <a:srgbClr val="FFFF00"/>
                </a:solidFill>
              </a:rPr>
              <a:t>keV</a:t>
            </a:r>
            <a:r>
              <a:rPr lang="en-US" sz="1600" dirty="0" smtClean="0">
                <a:solidFill>
                  <a:srgbClr val="FFFF00"/>
                </a:solidFill>
              </a:rPr>
              <a:t> sensitivity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Single and double-slope versions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Power consumption &lt;18 </a:t>
            </a:r>
            <a:r>
              <a:rPr lang="en-US" sz="1600" dirty="0" err="1" smtClean="0">
                <a:solidFill>
                  <a:srgbClr val="FFFF00"/>
                </a:solidFill>
              </a:rPr>
              <a:t>mW</a:t>
            </a:r>
            <a:r>
              <a:rPr lang="en-US" sz="1600" dirty="0" smtClean="0">
                <a:solidFill>
                  <a:srgbClr val="FFFF00"/>
                </a:solidFill>
              </a:rPr>
              <a:t>/</a:t>
            </a:r>
            <a:r>
              <a:rPr lang="en-US" sz="1600" dirty="0" err="1" smtClean="0">
                <a:solidFill>
                  <a:srgbClr val="FFFF00"/>
                </a:solidFill>
              </a:rPr>
              <a:t>ch</a:t>
            </a:r>
            <a:endParaRPr lang="en-US" sz="1600" dirty="0" smtClean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FFFF"/>
                </a:solidFill>
              </a:rPr>
              <a:t>Produced at the end of 2015 in 700 units (entire 6x6x6)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FFFFFF"/>
                </a:solidFill>
              </a:rPr>
              <a:t>1280 </a:t>
            </a:r>
            <a:r>
              <a:rPr lang="fr-FR" sz="1600" b="1" dirty="0" err="1" smtClean="0">
                <a:solidFill>
                  <a:srgbClr val="FFFFFF"/>
                </a:solidFill>
              </a:rPr>
              <a:t>channels</a:t>
            </a:r>
            <a:r>
              <a:rPr lang="fr-FR" sz="1600" b="1" dirty="0" smtClean="0">
                <a:solidFill>
                  <a:srgbClr val="FFFFFF"/>
                </a:solidFill>
              </a:rPr>
              <a:t> </a:t>
            </a:r>
            <a:r>
              <a:rPr lang="fr-FR" sz="1600" b="1" dirty="0" err="1" smtClean="0">
                <a:solidFill>
                  <a:srgbClr val="FFFFFF"/>
                </a:solidFill>
              </a:rPr>
              <a:t>installed</a:t>
            </a:r>
            <a:r>
              <a:rPr lang="fr-FR" sz="1600" b="1" dirty="0" smtClean="0">
                <a:solidFill>
                  <a:srgbClr val="FFFFFF"/>
                </a:solidFill>
              </a:rPr>
              <a:t> on 3x1x1</a:t>
            </a:r>
            <a:endParaRPr lang="en-US" sz="1600" b="1" dirty="0" smtClean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>
              <a:solidFill>
                <a:srgbClr val="FFFF00"/>
              </a:solidFill>
            </a:endParaRPr>
          </a:p>
          <a:p>
            <a:r>
              <a:rPr lang="en-US" sz="1600" b="1" dirty="0" smtClean="0">
                <a:solidFill>
                  <a:srgbClr val="FFFFFF"/>
                </a:solidFill>
              </a:rPr>
              <a:t>DAQ in warm zone on the tank deck: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Architecture based on </a:t>
            </a:r>
            <a:r>
              <a:rPr lang="en-US" sz="1600" dirty="0" err="1" smtClean="0">
                <a:solidFill>
                  <a:srgbClr val="FFFF00"/>
                </a:solidFill>
              </a:rPr>
              <a:t>uTCA</a:t>
            </a:r>
            <a:r>
              <a:rPr lang="en-US" sz="1600" dirty="0" smtClean="0">
                <a:solidFill>
                  <a:srgbClr val="FFFF00"/>
                </a:solidFill>
              </a:rPr>
              <a:t> standard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Local processors replaced by virtual processors emulated in low cost FPGAs (NIOS)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Integration of the time distribution chain (improved PTP)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FFFF00"/>
                </a:solidFill>
              </a:rPr>
              <a:t>Bittware</a:t>
            </a:r>
            <a:r>
              <a:rPr lang="en-US" sz="1600" dirty="0" smtClean="0">
                <a:solidFill>
                  <a:srgbClr val="FFFF00"/>
                </a:solidFill>
              </a:rPr>
              <a:t> S5-PCIe-HQ 10 Gbe backend with OPENCL and high computing power in FPGAs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FFFF"/>
                </a:solidFill>
              </a:rPr>
              <a:t>Production of </a:t>
            </a:r>
            <a:r>
              <a:rPr lang="en-US" sz="1600" b="1" dirty="0" err="1" smtClean="0">
                <a:solidFill>
                  <a:srgbClr val="FFFFFF"/>
                </a:solidFill>
              </a:rPr>
              <a:t>uTCA</a:t>
            </a:r>
            <a:r>
              <a:rPr lang="en-US" sz="1600" b="1" dirty="0" smtClean="0">
                <a:solidFill>
                  <a:srgbClr val="FFFFFF"/>
                </a:solidFill>
              </a:rPr>
              <a:t> cards started at the end of 2015, pre-batch already deployed on 3x1x1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FF00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37245"/>
            <a:ext cx="37719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37270"/>
            <a:ext cx="2816915" cy="25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490" y="2564904"/>
            <a:ext cx="926702" cy="1158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Connecteur droit avec flèche 18"/>
          <p:cNvCxnSpPr/>
          <p:nvPr/>
        </p:nvCxnSpPr>
        <p:spPr bwMode="auto">
          <a:xfrm flipH="1" flipV="1">
            <a:off x="7884368" y="3356992"/>
            <a:ext cx="197768" cy="13564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2" name="Picture 2" descr="C:\Users\autiero\Desktop\Laguna meeting 15 Sept 2013\Edouard\LARZIC_16_layou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221088"/>
            <a:ext cx="874805" cy="908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292080" y="5229200"/>
            <a:ext cx="1170513" cy="60016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solidFill>
                  <a:srgbClr val="000000"/>
                </a:solidFill>
              </a:rPr>
              <a:t>ASIC 16 </a:t>
            </a:r>
            <a:r>
              <a:rPr lang="en-US" sz="1100" b="1" dirty="0" err="1" smtClean="0">
                <a:solidFill>
                  <a:srgbClr val="000000"/>
                </a:solidFill>
              </a:rPr>
              <a:t>ch.</a:t>
            </a:r>
            <a:endParaRPr lang="en-US" sz="1100" b="1" dirty="0" smtClean="0">
              <a:solidFill>
                <a:srgbClr val="000000"/>
              </a:solidFill>
            </a:endParaRPr>
          </a:p>
          <a:p>
            <a:r>
              <a:rPr lang="en-US" sz="1100" b="1" dirty="0" smtClean="0">
                <a:solidFill>
                  <a:srgbClr val="000000"/>
                </a:solidFill>
              </a:rPr>
              <a:t>CMOS 0.35um</a:t>
            </a:r>
          </a:p>
          <a:p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6512" y="6372036"/>
            <a:ext cx="8118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dirty="0" smtClean="0">
                <a:solidFill>
                  <a:srgbClr val="FFFFFF"/>
                </a:solidFill>
                <a:sym typeface="Wingdings" pitchFamily="2" charset="2"/>
              </a:rPr>
              <a:t>Large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scalability </a:t>
            </a:r>
            <a:r>
              <a:rPr lang="en-US" dirty="0" smtClean="0">
                <a:solidFill>
                  <a:srgbClr val="FFFFFF"/>
                </a:solidFill>
                <a:sym typeface="Wingdings" pitchFamily="2" charset="2"/>
              </a:rPr>
              <a:t>(150k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channels for </a:t>
            </a:r>
            <a:r>
              <a:rPr lang="en-US" dirty="0" smtClean="0">
                <a:solidFill>
                  <a:srgbClr val="FFFFFF"/>
                </a:solidFill>
                <a:sym typeface="Wingdings" pitchFamily="2" charset="2"/>
              </a:rPr>
              <a:t>10kton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) at low </a:t>
            </a:r>
            <a:r>
              <a:rPr lang="en-US" dirty="0" smtClean="0">
                <a:solidFill>
                  <a:srgbClr val="FFFFFF"/>
                </a:solidFill>
                <a:sym typeface="Wingdings" pitchFamily="2" charset="2"/>
              </a:rPr>
              <a:t>costs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754" y="4221088"/>
            <a:ext cx="2805353" cy="2356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necteur droit avec flèche 14"/>
          <p:cNvCxnSpPr/>
          <p:nvPr/>
        </p:nvCxnSpPr>
        <p:spPr bwMode="auto">
          <a:xfrm>
            <a:off x="6012160" y="4509120"/>
            <a:ext cx="637363" cy="4086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ZoneTexte 8"/>
          <p:cNvSpPr txBox="1"/>
          <p:nvPr/>
        </p:nvSpPr>
        <p:spPr>
          <a:xfrm>
            <a:off x="6914435" y="5363924"/>
            <a:ext cx="1890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FF00"/>
                </a:solidFill>
              </a:rPr>
              <a:t>Analog</a:t>
            </a:r>
            <a:r>
              <a:rPr lang="fr-FR" dirty="0" smtClean="0">
                <a:solidFill>
                  <a:srgbClr val="FFFF00"/>
                </a:solidFill>
              </a:rPr>
              <a:t> FE </a:t>
            </a:r>
            <a:r>
              <a:rPr lang="fr-FR" dirty="0" err="1" smtClean="0">
                <a:solidFill>
                  <a:srgbClr val="FFFF00"/>
                </a:solidFill>
              </a:rPr>
              <a:t>cards</a:t>
            </a:r>
            <a:endParaRPr lang="fr-FR" dirty="0" smtClean="0">
              <a:solidFill>
                <a:srgbClr val="FFFF00"/>
              </a:solidFill>
            </a:endParaRPr>
          </a:p>
          <a:p>
            <a:r>
              <a:rPr lang="fr-FR" dirty="0" smtClean="0">
                <a:solidFill>
                  <a:srgbClr val="FFFF00"/>
                </a:solidFill>
              </a:rPr>
              <a:t>(64 </a:t>
            </a:r>
            <a:r>
              <a:rPr lang="fr-FR" dirty="0" err="1" smtClean="0">
                <a:solidFill>
                  <a:srgbClr val="FFFF00"/>
                </a:solidFill>
              </a:rPr>
              <a:t>ch</a:t>
            </a:r>
            <a:r>
              <a:rPr lang="fr-FR" dirty="0" smtClean="0">
                <a:solidFill>
                  <a:srgbClr val="FFFF00"/>
                </a:solidFill>
              </a:rPr>
              <a:t>)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78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ZoneTexte 1"/>
          <p:cNvSpPr txBox="1">
            <a:spLocks noChangeArrowheads="1"/>
          </p:cNvSpPr>
          <p:nvPr/>
        </p:nvSpPr>
        <p:spPr bwMode="auto">
          <a:xfrm>
            <a:off x="0" y="404663"/>
            <a:ext cx="5377492" cy="2345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Dual-slope </a:t>
            </a:r>
            <a:r>
              <a:rPr lang="en-US" altLang="en-US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ASICs final </a:t>
            </a: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version</a:t>
            </a:r>
          </a:p>
          <a:p>
            <a:pPr lvl="1"/>
            <a:r>
              <a:rPr lang="en-US" sz="1400" dirty="0">
                <a:solidFill>
                  <a:prstClr val="black"/>
                </a:solidFill>
              </a:rPr>
              <a:t>16 channels</a:t>
            </a:r>
          </a:p>
          <a:p>
            <a:pPr lvl="1"/>
            <a:r>
              <a:rPr lang="en-US" sz="1400" dirty="0">
                <a:solidFill>
                  <a:prstClr val="black"/>
                </a:solidFill>
              </a:rPr>
              <a:t>Double slope gain with “kink” at 400 </a:t>
            </a:r>
            <a:r>
              <a:rPr lang="en-US" sz="1400" dirty="0" err="1">
                <a:solidFill>
                  <a:prstClr val="black"/>
                </a:solidFill>
              </a:rPr>
              <a:t>fC</a:t>
            </a:r>
            <a:r>
              <a:rPr lang="en-US" sz="1400" dirty="0">
                <a:solidFill>
                  <a:prstClr val="black"/>
                </a:solidFill>
              </a:rPr>
              <a:t>   </a:t>
            </a:r>
          </a:p>
          <a:p>
            <a:pPr lvl="1"/>
            <a:r>
              <a:rPr lang="en-US" sz="1400" dirty="0">
                <a:solidFill>
                  <a:prstClr val="black"/>
                </a:solidFill>
              </a:rPr>
              <a:t>1200 </a:t>
            </a:r>
            <a:r>
              <a:rPr lang="en-US" sz="1400" dirty="0" err="1">
                <a:solidFill>
                  <a:prstClr val="black"/>
                </a:solidFill>
              </a:rPr>
              <a:t>fC</a:t>
            </a:r>
            <a:r>
              <a:rPr lang="en-US" sz="1400" dirty="0">
                <a:solidFill>
                  <a:prstClr val="black"/>
                </a:solidFill>
              </a:rPr>
              <a:t> dynamic </a:t>
            </a:r>
            <a:r>
              <a:rPr lang="en-US" sz="1400" dirty="0" smtClean="0">
                <a:solidFill>
                  <a:prstClr val="black"/>
                </a:solidFill>
              </a:rPr>
              <a:t>range</a:t>
            </a:r>
            <a:endParaRPr lang="en-US" altLang="en-US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(batch of 25 circuits) tested </a:t>
            </a:r>
            <a:r>
              <a:rPr lang="en-US" altLang="en-US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January 2016, fully satisfactory. Full production for 6x6x6 </a:t>
            </a: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produced and purchased (700 chips).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ZoneTexte 1"/>
          <p:cNvSpPr txBox="1">
            <a:spLocks noChangeArrowheads="1"/>
          </p:cNvSpPr>
          <p:nvPr/>
        </p:nvSpPr>
        <p:spPr bwMode="auto">
          <a:xfrm>
            <a:off x="84333" y="116632"/>
            <a:ext cx="43561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1800" dirty="0" err="1" smtClean="0">
                <a:solidFill>
                  <a:prstClr val="black"/>
                </a:solidFill>
                <a:latin typeface="Verdana" pitchFamily="34" charset="0"/>
              </a:rPr>
              <a:t>Cryogenic</a:t>
            </a:r>
            <a:r>
              <a:rPr lang="fr-FR" altLang="en-US" sz="1800" dirty="0" smtClean="0">
                <a:solidFill>
                  <a:prstClr val="black"/>
                </a:solidFill>
                <a:latin typeface="Verdana" pitchFamily="34" charset="0"/>
              </a:rPr>
              <a:t> FE </a:t>
            </a:r>
            <a:r>
              <a:rPr lang="fr-FR" altLang="en-US" sz="1800" dirty="0" err="1" smtClean="0">
                <a:solidFill>
                  <a:prstClr val="black"/>
                </a:solidFill>
                <a:latin typeface="Verdana" pitchFamily="34" charset="0"/>
              </a:rPr>
              <a:t>electronics</a:t>
            </a:r>
            <a:r>
              <a:rPr lang="fr-FR" altLang="en-US" sz="1800" dirty="0" smtClean="0">
                <a:solidFill>
                  <a:prstClr val="black"/>
                </a:solidFill>
                <a:latin typeface="Verdana" pitchFamily="34" charset="0"/>
              </a:rPr>
              <a:t> :</a:t>
            </a:r>
            <a:endParaRPr lang="en-US" altLang="en-US" sz="1800" dirty="0" smtClean="0">
              <a:solidFill>
                <a:prstClr val="black"/>
              </a:solidFill>
              <a:latin typeface="Verdana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dirty="0" smtClean="0">
              <a:solidFill>
                <a:prstClr val="black"/>
              </a:solidFill>
              <a:latin typeface="Verdana" pitchFamily="34" charset="0"/>
            </a:endParaRP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3598" y="111820"/>
            <a:ext cx="3322858" cy="2883990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61048"/>
            <a:ext cx="4585296" cy="2948746"/>
          </a:xfrm>
          <a:prstGeom prst="rect">
            <a:avLst/>
          </a:prstGeom>
        </p:spPr>
      </p:pic>
      <p:grpSp>
        <p:nvGrpSpPr>
          <p:cNvPr id="11" name="Groupe 10"/>
          <p:cNvGrpSpPr/>
          <p:nvPr/>
        </p:nvGrpSpPr>
        <p:grpSpPr>
          <a:xfrm>
            <a:off x="84333" y="4183293"/>
            <a:ext cx="3256284" cy="2304256"/>
            <a:chOff x="3923928" y="1255971"/>
            <a:chExt cx="2808312" cy="1734267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1255971"/>
              <a:ext cx="2800350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4315" y="2666388"/>
              <a:ext cx="24479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4" name="Connecteur droit avec flèche 13"/>
          <p:cNvCxnSpPr/>
          <p:nvPr/>
        </p:nvCxnSpPr>
        <p:spPr>
          <a:xfrm flipH="1">
            <a:off x="2339752" y="4221088"/>
            <a:ext cx="1512168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6"/>
          <p:cNvSpPr txBox="1"/>
          <p:nvPr/>
        </p:nvSpPr>
        <p:spPr>
          <a:xfrm>
            <a:off x="3591208" y="3342959"/>
            <a:ext cx="1512168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Kink at  400 </a:t>
            </a:r>
            <a:r>
              <a:rPr lang="en-US" dirty="0" err="1" smtClean="0"/>
              <a:t>fC</a:t>
            </a:r>
            <a:endParaRPr lang="en-US" dirty="0" smtClean="0"/>
          </a:p>
          <a:p>
            <a:r>
              <a:rPr lang="en-US" dirty="0" smtClean="0"/>
              <a:t>~13 </a:t>
            </a:r>
            <a:r>
              <a:rPr lang="en-US" dirty="0" err="1" smtClean="0"/>
              <a:t>mip</a:t>
            </a:r>
            <a:r>
              <a:rPr lang="en-US" dirty="0" smtClean="0"/>
              <a:t> with LEM gain = 20</a:t>
            </a:r>
            <a:endParaRPr lang="en-US" dirty="0"/>
          </a:p>
        </p:txBody>
      </p:sp>
      <p:cxnSp>
        <p:nvCxnSpPr>
          <p:cNvPr id="16" name="Connecteur droit avec flèche 15"/>
          <p:cNvCxnSpPr/>
          <p:nvPr/>
        </p:nvCxnSpPr>
        <p:spPr>
          <a:xfrm flipH="1">
            <a:off x="1259632" y="3573016"/>
            <a:ext cx="1512168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9"/>
          <p:cNvSpPr txBox="1"/>
          <p:nvPr/>
        </p:nvSpPr>
        <p:spPr>
          <a:xfrm>
            <a:off x="933557" y="2995810"/>
            <a:ext cx="265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 ~log regime up to 1200 </a:t>
            </a:r>
            <a:r>
              <a:rPr lang="en-US" dirty="0" err="1" smtClean="0"/>
              <a:t>fC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3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52948" y="835077"/>
            <a:ext cx="1581470" cy="286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916" y="4261738"/>
            <a:ext cx="3697151" cy="225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3900226" y="3058268"/>
            <a:ext cx="49617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 </a:t>
            </a: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 cards </a:t>
            </a:r>
            <a:r>
              <a:rPr lang="en-US" altLang="en-US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(1280 channels) </a:t>
            </a: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produced and installed </a:t>
            </a:r>
            <a:r>
              <a:rPr lang="en-US" altLang="en-US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3x1x1 pilot detector at CERN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2898130" cy="2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5497" y="4077072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</a:rPr>
              <a:t>Warm </a:t>
            </a:r>
            <a:r>
              <a:rPr lang="fr-FR" dirty="0" err="1" smtClean="0">
                <a:solidFill>
                  <a:prstClr val="black"/>
                </a:solidFill>
              </a:rPr>
              <a:t>flange</a:t>
            </a:r>
            <a:r>
              <a:rPr lang="fr-FR" dirty="0" smtClean="0">
                <a:solidFill>
                  <a:prstClr val="black"/>
                </a:solidFill>
              </a:rPr>
              <a:t> PCB </a:t>
            </a:r>
            <a:r>
              <a:rPr lang="fr-FR" dirty="0" err="1" smtClean="0">
                <a:solidFill>
                  <a:prstClr val="black"/>
                </a:solidFill>
              </a:rPr>
              <a:t>with</a:t>
            </a:r>
            <a:r>
              <a:rPr lang="fr-FR" dirty="0" smtClean="0">
                <a:solidFill>
                  <a:prstClr val="black"/>
                </a:solidFill>
              </a:rPr>
              <a:t> VHDCI connections to </a:t>
            </a:r>
            <a:r>
              <a:rPr lang="fr-FR" dirty="0" err="1" smtClean="0">
                <a:solidFill>
                  <a:prstClr val="black"/>
                </a:solidFill>
              </a:rPr>
              <a:t>uTCA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crate</a:t>
            </a:r>
            <a:r>
              <a:rPr lang="fr-FR" dirty="0" smtClean="0">
                <a:solidFill>
                  <a:prstClr val="black"/>
                </a:solidFill>
              </a:rPr>
              <a:t> for </a:t>
            </a:r>
            <a:r>
              <a:rPr lang="fr-FR" dirty="0" err="1" smtClean="0">
                <a:solidFill>
                  <a:prstClr val="black"/>
                </a:solidFill>
              </a:rPr>
              <a:t>digitization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108" y="1166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endParaRPr lang="en-US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FE-cards designed in 2016 together with chimneys warm flanges PCBs</a:t>
            </a:r>
          </a:p>
        </p:txBody>
      </p:sp>
    </p:spTree>
    <p:extLst>
      <p:ext uri="{BB962C8B-B14F-4D97-AF65-F5344CB8AC3E}">
        <p14:creationId xmlns:p14="http://schemas.microsoft.com/office/powerpoint/2010/main" val="266030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oneTexte 1"/>
          <p:cNvSpPr txBox="1">
            <a:spLocks noChangeArrowheads="1"/>
          </p:cNvSpPr>
          <p:nvPr/>
        </p:nvSpPr>
        <p:spPr bwMode="auto">
          <a:xfrm>
            <a:off x="152400" y="152400"/>
            <a:ext cx="24019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uTCA</a:t>
            </a:r>
            <a:r>
              <a:rPr lang="en-US" altLang="en-US" sz="1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DAQ system: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992" y="2736293"/>
            <a:ext cx="3028725" cy="2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655" y="152400"/>
            <a:ext cx="1243012" cy="91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ZoneTexte 5"/>
          <p:cNvSpPr txBox="1">
            <a:spLocks noChangeArrowheads="1"/>
          </p:cNvSpPr>
          <p:nvPr/>
        </p:nvSpPr>
        <p:spPr bwMode="auto">
          <a:xfrm>
            <a:off x="-74166" y="2094513"/>
            <a:ext cx="4499991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Demonstrator card with 64 ADC channels built and tested in 2015 for the definition of the final </a:t>
            </a: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card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Purchase of main components </a:t>
            </a: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(ADCs, FPGAs, IDT memories) of </a:t>
            </a:r>
            <a:r>
              <a:rPr lang="en-US" altLang="en-US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final cards by end of 2015 to equip the entire </a:t>
            </a: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6x6x6</a:t>
            </a:r>
            <a:endParaRPr lang="en-US" altLang="en-US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126" name="Rectangle 2"/>
          <p:cNvSpPr>
            <a:spLocks noChangeArrowheads="1"/>
          </p:cNvSpPr>
          <p:nvPr/>
        </p:nvSpPr>
        <p:spPr bwMode="auto">
          <a:xfrm>
            <a:off x="139700" y="1340768"/>
            <a:ext cx="407226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64 channels AMC digitization cards (2.5-25 MHz, 12 </a:t>
            </a:r>
            <a:r>
              <a:rPr lang="en-US" altLang="en-US" sz="1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bits output, </a:t>
            </a:r>
            <a:r>
              <a:rPr lang="en-US" altLang="en-US" sz="14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</a:t>
            </a:r>
            <a:r>
              <a:rPr lang="en-US" altLang="en-US" sz="1400" b="1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GbE</a:t>
            </a:r>
            <a:r>
              <a:rPr lang="en-US" altLang="en-US" sz="14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1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connectivity</a:t>
            </a:r>
            <a:endParaRPr lang="en-US" altLang="en-US" sz="1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133" name="Rectangle 12"/>
          <p:cNvSpPr>
            <a:spLocks noChangeArrowheads="1"/>
          </p:cNvSpPr>
          <p:nvPr/>
        </p:nvSpPr>
        <p:spPr bwMode="auto">
          <a:xfrm>
            <a:off x="26666" y="5099700"/>
            <a:ext cx="893782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20 cards produced by September 2016 to equip the 3x1x1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US" altLang="en-US" sz="16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Cards production going to be completed with the 2017 budget of remaining 100 FE and </a:t>
            </a:r>
            <a:r>
              <a:rPr lang="en-US" altLang="en-US" sz="1600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uTCA</a:t>
            </a: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cards for 6x6x6 (main components available)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en-US" altLang="en-US" sz="16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The warm flange PCB design is based on an extension of the ones of the 3x1x1</a:t>
            </a:r>
            <a:endParaRPr lang="en-US" altLang="en-US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692" y="-6749"/>
            <a:ext cx="4875308" cy="274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9700" y="4089846"/>
            <a:ext cx="54404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Final design of digitization PCBs May </a:t>
            </a:r>
            <a:r>
              <a:rPr lang="en-US" dirty="0" smtClean="0">
                <a:solidFill>
                  <a:prstClr val="black"/>
                </a:solidFill>
              </a:rPr>
              <a:t>2016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First assembled cards received in August 2016.</a:t>
            </a:r>
          </a:p>
        </p:txBody>
      </p:sp>
    </p:spTree>
    <p:extLst>
      <p:ext uri="{BB962C8B-B14F-4D97-AF65-F5344CB8AC3E}">
        <p14:creationId xmlns:p14="http://schemas.microsoft.com/office/powerpoint/2010/main" val="256885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6D5B8-9374-4A32-9294-F7F6EF035B37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218" name="Picture 2" descr="C:\Users\autiero\Desktop\Talk SPSC\SPSC Report March 2015\V4.8\Final\fig\DAQ_g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52804"/>
            <a:ext cx="7531505" cy="566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5496" y="-27384"/>
            <a:ext cx="9001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Global </a:t>
            </a:r>
            <a:r>
              <a:rPr lang="en-US" sz="2000" dirty="0" err="1" smtClean="0">
                <a:solidFill>
                  <a:srgbClr val="FFFFFF"/>
                </a:solidFill>
              </a:rPr>
              <a:t>uTCA</a:t>
            </a:r>
            <a:r>
              <a:rPr lang="en-US" sz="2000" dirty="0" smtClean="0">
                <a:solidFill>
                  <a:srgbClr val="FFFFFF"/>
                </a:solidFill>
              </a:rPr>
              <a:t> DAQ architecture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integrated with « White Rabbit » (WR) Time and Trigger distribution network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+ White Rabbit slaves nodes in </a:t>
            </a:r>
            <a:r>
              <a:rPr lang="en-US" dirty="0" err="1" smtClean="0">
                <a:solidFill>
                  <a:srgbClr val="FFFF00"/>
                </a:solidFill>
              </a:rPr>
              <a:t>uTCA</a:t>
            </a:r>
            <a:r>
              <a:rPr lang="en-US" dirty="0" smtClean="0">
                <a:solidFill>
                  <a:srgbClr val="FFFF00"/>
                </a:solidFill>
              </a:rPr>
              <a:t> crates  +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WR system (time source, GM, trigger system, slaves)</a:t>
            </a:r>
          </a:p>
        </p:txBody>
      </p:sp>
    </p:spTree>
    <p:extLst>
      <p:ext uri="{BB962C8B-B14F-4D97-AF65-F5344CB8AC3E}">
        <p14:creationId xmlns:p14="http://schemas.microsoft.com/office/powerpoint/2010/main" val="19259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rganigramme : Données 40"/>
          <p:cNvSpPr/>
          <p:nvPr/>
        </p:nvSpPr>
        <p:spPr>
          <a:xfrm rot="16200000">
            <a:off x="4207013" y="1913624"/>
            <a:ext cx="1016267" cy="718341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rganigramme : Données 1"/>
          <p:cNvSpPr/>
          <p:nvPr/>
        </p:nvSpPr>
        <p:spPr>
          <a:xfrm rot="16200000">
            <a:off x="4279831" y="1499077"/>
            <a:ext cx="1016267" cy="718341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530" y="630034"/>
            <a:ext cx="3122557" cy="327868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04858" y="2070194"/>
            <a:ext cx="72008" cy="19918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76666" y="1466546"/>
            <a:ext cx="168571" cy="9959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 flipH="1">
            <a:off x="5364898" y="2142202"/>
            <a:ext cx="122413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8"/>
          <p:cNvSpPr txBox="1"/>
          <p:nvPr/>
        </p:nvSpPr>
        <p:spPr>
          <a:xfrm>
            <a:off x="5702412" y="1268760"/>
            <a:ext cx="1389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 </a:t>
            </a:r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counter</a:t>
            </a:r>
            <a:endParaRPr kumimoji="1"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9"/>
          <p:cNvSpPr txBox="1"/>
          <p:nvPr/>
        </p:nvSpPr>
        <p:spPr>
          <a:xfrm>
            <a:off x="3131840" y="188640"/>
            <a:ext cx="1697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uTCA</a:t>
            </a:r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crate</a:t>
            </a:r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LRO</a:t>
            </a:r>
            <a:endParaRPr kumimoji="1"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necteur droit avec flèche 8"/>
          <p:cNvCxnSpPr>
            <a:endCxn id="5" idx="2"/>
          </p:cNvCxnSpPr>
          <p:nvPr/>
        </p:nvCxnSpPr>
        <p:spPr>
          <a:xfrm flipH="1">
            <a:off x="3360952" y="476672"/>
            <a:ext cx="418960" cy="10894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12"/>
          <p:cNvSpPr txBox="1"/>
          <p:nvPr/>
        </p:nvSpPr>
        <p:spPr>
          <a:xfrm>
            <a:off x="468354" y="3501008"/>
            <a:ext cx="1426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PMTs</a:t>
            </a:r>
            <a:endParaRPr kumimoji="1" lang="fr-FR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fr-F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light </a:t>
            </a:r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</a:t>
            </a:r>
            <a:endParaRPr kumimoji="1"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1547664" y="3015590"/>
            <a:ext cx="1729002" cy="6294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156986" y="4196750"/>
            <a:ext cx="288032" cy="4657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68954" y="3015590"/>
            <a:ext cx="792088" cy="4227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9"/>
          <p:cNvSpPr txBox="1"/>
          <p:nvPr/>
        </p:nvSpPr>
        <p:spPr>
          <a:xfrm>
            <a:off x="6786618" y="3078306"/>
            <a:ext cx="1787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Crate</a:t>
            </a:r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NIM </a:t>
            </a:r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</a:t>
            </a:r>
            <a:endParaRPr kumimoji="1"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5046535" y="2267007"/>
            <a:ext cx="966948" cy="775024"/>
          </a:xfrm>
          <a:custGeom>
            <a:avLst/>
            <a:gdLst>
              <a:gd name="connsiteX0" fmla="*/ 0 w 966948"/>
              <a:gd name="connsiteY0" fmla="*/ 0 h 775024"/>
              <a:gd name="connsiteX1" fmla="*/ 418641 w 966948"/>
              <a:gd name="connsiteY1" fmla="*/ 583894 h 775024"/>
              <a:gd name="connsiteX2" fmla="*/ 870333 w 966948"/>
              <a:gd name="connsiteY2" fmla="*/ 440675 h 775024"/>
              <a:gd name="connsiteX3" fmla="*/ 958468 w 966948"/>
              <a:gd name="connsiteY3" fmla="*/ 738130 h 775024"/>
              <a:gd name="connsiteX4" fmla="*/ 958468 w 966948"/>
              <a:gd name="connsiteY4" fmla="*/ 760164 h 775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6948" h="775024">
                <a:moveTo>
                  <a:pt x="0" y="0"/>
                </a:moveTo>
                <a:cubicBezTo>
                  <a:pt x="136793" y="255224"/>
                  <a:pt x="273586" y="510448"/>
                  <a:pt x="418641" y="583894"/>
                </a:cubicBezTo>
                <a:cubicBezTo>
                  <a:pt x="563696" y="657340"/>
                  <a:pt x="780362" y="414969"/>
                  <a:pt x="870333" y="440675"/>
                </a:cubicBezTo>
                <a:cubicBezTo>
                  <a:pt x="960304" y="466381"/>
                  <a:pt x="943779" y="684882"/>
                  <a:pt x="958468" y="738130"/>
                </a:cubicBezTo>
                <a:cubicBezTo>
                  <a:pt x="973157" y="791378"/>
                  <a:pt x="965812" y="775771"/>
                  <a:pt x="958468" y="760164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H="1">
            <a:off x="7146658" y="2492896"/>
            <a:ext cx="8105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23"/>
          <p:cNvSpPr txBox="1"/>
          <p:nvPr/>
        </p:nvSpPr>
        <p:spPr>
          <a:xfrm>
            <a:off x="7308304" y="1844824"/>
            <a:ext cx="1727382" cy="523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of </a:t>
            </a:r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spill</a:t>
            </a:r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signal (</a:t>
            </a:r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cable</a:t>
            </a:r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orme libre 17"/>
          <p:cNvSpPr/>
          <p:nvPr/>
        </p:nvSpPr>
        <p:spPr>
          <a:xfrm>
            <a:off x="5934732" y="3434795"/>
            <a:ext cx="312642" cy="771181"/>
          </a:xfrm>
          <a:custGeom>
            <a:avLst/>
            <a:gdLst>
              <a:gd name="connsiteX0" fmla="*/ 70271 w 312642"/>
              <a:gd name="connsiteY0" fmla="*/ 0 h 771181"/>
              <a:gd name="connsiteX1" fmla="*/ 15186 w 312642"/>
              <a:gd name="connsiteY1" fmla="*/ 550843 h 771181"/>
              <a:gd name="connsiteX2" fmla="*/ 312642 w 312642"/>
              <a:gd name="connsiteY2" fmla="*/ 771181 h 771181"/>
              <a:gd name="connsiteX3" fmla="*/ 312642 w 312642"/>
              <a:gd name="connsiteY3" fmla="*/ 771181 h 771181"/>
              <a:gd name="connsiteX4" fmla="*/ 312642 w 312642"/>
              <a:gd name="connsiteY4" fmla="*/ 771181 h 77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642" h="771181">
                <a:moveTo>
                  <a:pt x="70271" y="0"/>
                </a:moveTo>
                <a:cubicBezTo>
                  <a:pt x="22531" y="211156"/>
                  <a:pt x="-25209" y="422313"/>
                  <a:pt x="15186" y="550843"/>
                </a:cubicBezTo>
                <a:cubicBezTo>
                  <a:pt x="55581" y="679373"/>
                  <a:pt x="312642" y="771181"/>
                  <a:pt x="312642" y="771181"/>
                </a:cubicBezTo>
                <a:lnTo>
                  <a:pt x="312642" y="771181"/>
                </a:lnTo>
                <a:lnTo>
                  <a:pt x="312642" y="771181"/>
                </a:ln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orme libre 18"/>
          <p:cNvSpPr/>
          <p:nvPr/>
        </p:nvSpPr>
        <p:spPr>
          <a:xfrm>
            <a:off x="6344881" y="2443277"/>
            <a:ext cx="816893" cy="1751682"/>
          </a:xfrm>
          <a:custGeom>
            <a:avLst/>
            <a:gdLst>
              <a:gd name="connsiteX0" fmla="*/ 816893 w 816893"/>
              <a:gd name="connsiteY0" fmla="*/ 0 h 1751682"/>
              <a:gd name="connsiteX1" fmla="*/ 596556 w 816893"/>
              <a:gd name="connsiteY1" fmla="*/ 1487277 h 1751682"/>
              <a:gd name="connsiteX2" fmla="*/ 67746 w 816893"/>
              <a:gd name="connsiteY2" fmla="*/ 1498294 h 1751682"/>
              <a:gd name="connsiteX3" fmla="*/ 23678 w 816893"/>
              <a:gd name="connsiteY3" fmla="*/ 1751682 h 175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6893" h="1751682">
                <a:moveTo>
                  <a:pt x="816893" y="0"/>
                </a:moveTo>
                <a:cubicBezTo>
                  <a:pt x="769153" y="618780"/>
                  <a:pt x="721414" y="1237561"/>
                  <a:pt x="596556" y="1487277"/>
                </a:cubicBezTo>
                <a:cubicBezTo>
                  <a:pt x="471698" y="1736993"/>
                  <a:pt x="163226" y="1454227"/>
                  <a:pt x="67746" y="1498294"/>
                </a:cubicBezTo>
                <a:cubicBezTo>
                  <a:pt x="-27734" y="1542362"/>
                  <a:pt x="-2028" y="1647022"/>
                  <a:pt x="23678" y="1751682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26"/>
          <p:cNvSpPr txBox="1"/>
          <p:nvPr/>
        </p:nvSpPr>
        <p:spPr>
          <a:xfrm>
            <a:off x="6589034" y="4302442"/>
            <a:ext cx="2555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 </a:t>
            </a:r>
            <a:r>
              <a:rPr kumimoji="1" lang="fr-FR" sz="1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WR time </a:t>
            </a:r>
            <a:r>
              <a:rPr kumimoji="1" lang="fr-FR" sz="1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stamping</a:t>
            </a:r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fr-FR" sz="1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</a:t>
            </a:r>
            <a:endParaRPr kumimoji="1" lang="fr-FR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fr-FR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kumimoji="1" lang="fr-FR" sz="1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stamps</a:t>
            </a:r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kumimoji="1" lang="fr-FR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fr-FR" sz="1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trigger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of </a:t>
            </a:r>
            <a:r>
              <a:rPr kumimoji="1" lang="fr-FR" sz="1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spill</a:t>
            </a:r>
            <a:endParaRPr kumimoji="1" lang="fr-FR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fr-FR" sz="1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fr-FR" sz="1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cosmic</a:t>
            </a:r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trigger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Calibration pulses</a:t>
            </a:r>
            <a:endParaRPr kumimoji="1" lang="en-US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rganigramme : Données 20"/>
          <p:cNvSpPr/>
          <p:nvPr/>
        </p:nvSpPr>
        <p:spPr>
          <a:xfrm rot="16200000">
            <a:off x="2047583" y="1931126"/>
            <a:ext cx="1016267" cy="718341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ZoneTexte 29"/>
          <p:cNvSpPr txBox="1"/>
          <p:nvPr/>
        </p:nvSpPr>
        <p:spPr>
          <a:xfrm>
            <a:off x="382291" y="2204864"/>
            <a:ext cx="1885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trigger plane</a:t>
            </a:r>
          </a:p>
          <a:p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cosmics</a:t>
            </a:r>
            <a:endParaRPr kumimoji="1"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orme libre 22"/>
          <p:cNvSpPr/>
          <p:nvPr/>
        </p:nvSpPr>
        <p:spPr>
          <a:xfrm>
            <a:off x="2854179" y="2333108"/>
            <a:ext cx="3697150" cy="694063"/>
          </a:xfrm>
          <a:custGeom>
            <a:avLst/>
            <a:gdLst>
              <a:gd name="connsiteX0" fmla="*/ 0 w 3697150"/>
              <a:gd name="connsiteY0" fmla="*/ 0 h 694063"/>
              <a:gd name="connsiteX1" fmla="*/ 3459296 w 3697150"/>
              <a:gd name="connsiteY1" fmla="*/ 209321 h 694063"/>
              <a:gd name="connsiteX2" fmla="*/ 3393195 w 3697150"/>
              <a:gd name="connsiteY2" fmla="*/ 374574 h 694063"/>
              <a:gd name="connsiteX3" fmla="*/ 3382178 w 3697150"/>
              <a:gd name="connsiteY3" fmla="*/ 694063 h 69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7150" h="694063">
                <a:moveTo>
                  <a:pt x="0" y="0"/>
                </a:moveTo>
                <a:lnTo>
                  <a:pt x="3459296" y="209321"/>
                </a:lnTo>
                <a:cubicBezTo>
                  <a:pt x="4024829" y="271750"/>
                  <a:pt x="3406048" y="293784"/>
                  <a:pt x="3393195" y="374574"/>
                </a:cubicBezTo>
                <a:cubicBezTo>
                  <a:pt x="3380342" y="455364"/>
                  <a:pt x="3381260" y="574713"/>
                  <a:pt x="3382178" y="694063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orme libre 23"/>
          <p:cNvSpPr/>
          <p:nvPr/>
        </p:nvSpPr>
        <p:spPr>
          <a:xfrm>
            <a:off x="6214323" y="3412761"/>
            <a:ext cx="66101" cy="793215"/>
          </a:xfrm>
          <a:custGeom>
            <a:avLst/>
            <a:gdLst>
              <a:gd name="connsiteX0" fmla="*/ 0 w 66101"/>
              <a:gd name="connsiteY0" fmla="*/ 0 h 793215"/>
              <a:gd name="connsiteX1" fmla="*/ 66101 w 66101"/>
              <a:gd name="connsiteY1" fmla="*/ 793215 h 793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101" h="793215">
                <a:moveTo>
                  <a:pt x="0" y="0"/>
                </a:moveTo>
                <a:lnTo>
                  <a:pt x="66101" y="793215"/>
                </a:ln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924738" y="4950514"/>
            <a:ext cx="1250349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orme libre 25"/>
          <p:cNvSpPr/>
          <p:nvPr/>
        </p:nvSpPr>
        <p:spPr>
          <a:xfrm>
            <a:off x="5200771" y="4679701"/>
            <a:ext cx="1079653" cy="603847"/>
          </a:xfrm>
          <a:custGeom>
            <a:avLst/>
            <a:gdLst>
              <a:gd name="connsiteX0" fmla="*/ 1079653 w 1079653"/>
              <a:gd name="connsiteY0" fmla="*/ 0 h 603847"/>
              <a:gd name="connsiteX1" fmla="*/ 517793 w 1079653"/>
              <a:gd name="connsiteY1" fmla="*/ 550843 h 603847"/>
              <a:gd name="connsiteX2" fmla="*/ 0 w 1079653"/>
              <a:gd name="connsiteY2" fmla="*/ 550843 h 603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9653" h="603847">
                <a:moveTo>
                  <a:pt x="1079653" y="0"/>
                </a:moveTo>
                <a:cubicBezTo>
                  <a:pt x="888694" y="229518"/>
                  <a:pt x="697735" y="459036"/>
                  <a:pt x="517793" y="550843"/>
                </a:cubicBezTo>
                <a:cubicBezTo>
                  <a:pt x="337851" y="642650"/>
                  <a:pt x="168925" y="596746"/>
                  <a:pt x="0" y="550843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876722" y="5661302"/>
            <a:ext cx="1991251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 switch</a:t>
            </a:r>
          </a:p>
          <a:p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fr-FR" sz="1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links 1 </a:t>
            </a:r>
            <a:r>
              <a:rPr kumimoji="1" lang="fr-FR" sz="1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Gbps</a:t>
            </a:r>
            <a:r>
              <a:rPr kumimoji="1" lang="fr-FR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orme libre 27"/>
          <p:cNvSpPr/>
          <p:nvPr/>
        </p:nvSpPr>
        <p:spPr>
          <a:xfrm>
            <a:off x="2917921" y="1506843"/>
            <a:ext cx="1015911" cy="3705292"/>
          </a:xfrm>
          <a:custGeom>
            <a:avLst/>
            <a:gdLst>
              <a:gd name="connsiteX0" fmla="*/ 531169 w 1015911"/>
              <a:gd name="connsiteY0" fmla="*/ 0 h 3705292"/>
              <a:gd name="connsiteX1" fmla="*/ 13376 w 1015911"/>
              <a:gd name="connsiteY1" fmla="*/ 3161841 h 3705292"/>
              <a:gd name="connsiteX2" fmla="*/ 1015911 w 1015911"/>
              <a:gd name="connsiteY2" fmla="*/ 3679634 h 370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11" h="3705292">
                <a:moveTo>
                  <a:pt x="531169" y="0"/>
                </a:moveTo>
                <a:cubicBezTo>
                  <a:pt x="231877" y="1274284"/>
                  <a:pt x="-67414" y="2548569"/>
                  <a:pt x="13376" y="3161841"/>
                </a:cubicBezTo>
                <a:cubicBezTo>
                  <a:pt x="94166" y="3775113"/>
                  <a:pt x="555038" y="3727373"/>
                  <a:pt x="1015911" y="3679634"/>
                </a:cubicBezTo>
              </a:path>
            </a:pathLst>
          </a:custGeom>
          <a:noFill/>
          <a:ln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orme libre 28"/>
          <p:cNvSpPr/>
          <p:nvPr/>
        </p:nvSpPr>
        <p:spPr>
          <a:xfrm>
            <a:off x="4099085" y="493455"/>
            <a:ext cx="1264337" cy="4439634"/>
          </a:xfrm>
          <a:custGeom>
            <a:avLst/>
            <a:gdLst>
              <a:gd name="connsiteX0" fmla="*/ 385590 w 1264337"/>
              <a:gd name="connsiteY0" fmla="*/ 4439634 h 4439634"/>
              <a:gd name="connsiteX1" fmla="*/ 1057619 w 1264337"/>
              <a:gd name="connsiteY1" fmla="*/ 3602352 h 4439634"/>
              <a:gd name="connsiteX2" fmla="*/ 1189821 w 1264337"/>
              <a:gd name="connsiteY2" fmla="*/ 242208 h 4439634"/>
              <a:gd name="connsiteX3" fmla="*/ 0 w 1264337"/>
              <a:gd name="connsiteY3" fmla="*/ 528646 h 443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4337" h="4439634">
                <a:moveTo>
                  <a:pt x="385590" y="4439634"/>
                </a:moveTo>
                <a:cubicBezTo>
                  <a:pt x="654585" y="4370778"/>
                  <a:pt x="923581" y="4301923"/>
                  <a:pt x="1057619" y="3602352"/>
                </a:cubicBezTo>
                <a:cubicBezTo>
                  <a:pt x="1191658" y="2902781"/>
                  <a:pt x="1366091" y="754492"/>
                  <a:pt x="1189821" y="242208"/>
                </a:cubicBezTo>
                <a:cubicBezTo>
                  <a:pt x="1013551" y="-270076"/>
                  <a:pt x="506775" y="129285"/>
                  <a:pt x="0" y="528646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ZoneTexte 37"/>
          <p:cNvSpPr txBox="1"/>
          <p:nvPr/>
        </p:nvSpPr>
        <p:spPr>
          <a:xfrm>
            <a:off x="1331640" y="4590474"/>
            <a:ext cx="18966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</a:t>
            </a:r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</a:t>
            </a:r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WR </a:t>
            </a:r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</a:t>
            </a:r>
            <a:endParaRPr kumimoji="1"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8"/>
          <p:cNvSpPr txBox="1"/>
          <p:nvPr/>
        </p:nvSpPr>
        <p:spPr>
          <a:xfrm>
            <a:off x="5300642" y="404664"/>
            <a:ext cx="2573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fr-F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 Charge </a:t>
            </a:r>
            <a:r>
              <a:rPr kumimoji="1" lang="fr-FR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</a:t>
            </a:r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WR links</a:t>
            </a:r>
            <a:endParaRPr kumimoji="1"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3445237" y="2070194"/>
            <a:ext cx="551509" cy="17537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sz="14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 flipH="1">
            <a:off x="3613808" y="2321351"/>
            <a:ext cx="166914" cy="477079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48"/>
          <p:cNvSpPr txBox="1"/>
          <p:nvPr/>
        </p:nvSpPr>
        <p:spPr>
          <a:xfrm>
            <a:off x="3780722" y="2574250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fr-FR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</a:t>
            </a:r>
            <a:endParaRPr kumimoji="1"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323528" y="5877272"/>
            <a:ext cx="2267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triggers from SPS</a:t>
            </a:r>
          </a:p>
          <a:p>
            <a:r>
              <a:rPr kumimoji="1"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Tertiary beam line ~100Hz</a:t>
            </a:r>
            <a:endParaRPr kumimoji="1"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fr-BE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Connecteur droit avec flèche 38"/>
          <p:cNvCxnSpPr/>
          <p:nvPr/>
        </p:nvCxnSpPr>
        <p:spPr>
          <a:xfrm>
            <a:off x="107504" y="1844824"/>
            <a:ext cx="6624736" cy="936104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-14698" y="1484784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fr-FR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Cosmic</a:t>
            </a:r>
            <a:r>
              <a:rPr kumimoji="1" lang="fr-F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muon</a:t>
            </a:r>
            <a:endParaRPr kumimoji="1"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Connecteur droit avec flèche 44"/>
          <p:cNvCxnSpPr/>
          <p:nvPr/>
        </p:nvCxnSpPr>
        <p:spPr>
          <a:xfrm flipH="1">
            <a:off x="5220072" y="1556792"/>
            <a:ext cx="504056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3"/>
          <p:cNvSpPr txBox="1"/>
          <p:nvPr/>
        </p:nvSpPr>
        <p:spPr>
          <a:xfrm>
            <a:off x="-43625" y="-27384"/>
            <a:ext cx="3092129" cy="646331"/>
          </a:xfrm>
          <a:prstGeom prst="rect">
            <a:avLst/>
          </a:prstGeom>
          <a:solidFill>
            <a:srgbClr val="0066FF"/>
          </a:solidFill>
        </p:spPr>
        <p:txBody>
          <a:bodyPr wrap="none" rtlCol="0">
            <a:spAutoFit/>
          </a:bodyPr>
          <a:lstStyle/>
          <a:p>
            <a:r>
              <a:rPr kumimoji="1" lang="fr-FR" b="1" u="sng" dirty="0" smtClean="0">
                <a:solidFill>
                  <a:prstClr val="white"/>
                </a:solidFill>
              </a:rPr>
              <a:t>DAQ timing-trigger </a:t>
            </a:r>
            <a:r>
              <a:rPr kumimoji="1" lang="en-US" b="1" u="sng" dirty="0" smtClean="0">
                <a:solidFill>
                  <a:prstClr val="white"/>
                </a:solidFill>
              </a:rPr>
              <a:t>integration</a:t>
            </a:r>
          </a:p>
          <a:p>
            <a:endParaRPr kumimoji="1" lang="fr-FR" dirty="0">
              <a:solidFill>
                <a:prstClr val="black"/>
              </a:solidFill>
            </a:endParaRPr>
          </a:p>
        </p:txBody>
      </p:sp>
      <p:cxnSp>
        <p:nvCxnSpPr>
          <p:cNvPr id="50" name="Connecteur droit avec flèche 5"/>
          <p:cNvCxnSpPr/>
          <p:nvPr/>
        </p:nvCxnSpPr>
        <p:spPr>
          <a:xfrm flipH="1">
            <a:off x="4067944" y="2132856"/>
            <a:ext cx="86409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96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0648"/>
            <a:ext cx="5431688" cy="412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5536" y="1124744"/>
            <a:ext cx="194421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prstClr val="white"/>
                </a:solidFill>
              </a:rPr>
              <a:t>Beam</a:t>
            </a:r>
            <a:r>
              <a:rPr lang="fr-FR" dirty="0" smtClean="0">
                <a:solidFill>
                  <a:prstClr val="white"/>
                </a:solidFill>
              </a:rPr>
              <a:t> instrumentation</a:t>
            </a:r>
          </a:p>
          <a:p>
            <a:pPr algn="ctr"/>
            <a:r>
              <a:rPr lang="fr-FR" dirty="0" smtClean="0">
                <a:solidFill>
                  <a:prstClr val="white"/>
                </a:solidFill>
              </a:rPr>
              <a:t>detectors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lèche vers le bas 2"/>
          <p:cNvSpPr/>
          <p:nvPr/>
        </p:nvSpPr>
        <p:spPr>
          <a:xfrm>
            <a:off x="755576" y="2204863"/>
            <a:ext cx="432048" cy="12271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lèche vers le bas 4"/>
          <p:cNvSpPr/>
          <p:nvPr/>
        </p:nvSpPr>
        <p:spPr>
          <a:xfrm>
            <a:off x="1763688" y="2204864"/>
            <a:ext cx="43204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63688" y="3356992"/>
            <a:ext cx="108012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</a:rPr>
              <a:t>NIM </a:t>
            </a:r>
            <a:r>
              <a:rPr lang="fr-FR" sz="1600" dirty="0" err="1" smtClean="0">
                <a:solidFill>
                  <a:prstClr val="white"/>
                </a:solidFill>
              </a:rPr>
              <a:t>crate</a:t>
            </a:r>
            <a:r>
              <a:rPr lang="fr-FR" sz="1600" dirty="0" smtClean="0">
                <a:solidFill>
                  <a:prstClr val="white"/>
                </a:solidFill>
              </a:rPr>
              <a:t> for trigger </a:t>
            </a:r>
            <a:r>
              <a:rPr lang="fr-FR" sz="1600" dirty="0" err="1" smtClean="0">
                <a:solidFill>
                  <a:prstClr val="white"/>
                </a:solidFill>
              </a:rPr>
              <a:t>logic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7504" y="3429000"/>
            <a:ext cx="1440160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</a:rPr>
              <a:t>VME  </a:t>
            </a:r>
            <a:r>
              <a:rPr lang="fr-FR" sz="1600" dirty="0" err="1" smtClean="0">
                <a:solidFill>
                  <a:prstClr val="white"/>
                </a:solidFill>
              </a:rPr>
              <a:t>crate</a:t>
            </a:r>
            <a:r>
              <a:rPr lang="fr-FR" sz="1600" dirty="0" smtClean="0">
                <a:solidFill>
                  <a:prstClr val="white"/>
                </a:solidFill>
              </a:rPr>
              <a:t> for </a:t>
            </a:r>
            <a:r>
              <a:rPr lang="fr-FR" sz="1600" dirty="0" err="1" smtClean="0">
                <a:solidFill>
                  <a:prstClr val="white"/>
                </a:solidFill>
              </a:rPr>
              <a:t>beam</a:t>
            </a:r>
            <a:r>
              <a:rPr lang="fr-FR" sz="1600" dirty="0" smtClean="0">
                <a:solidFill>
                  <a:prstClr val="white"/>
                </a:solidFill>
              </a:rPr>
              <a:t> DAQ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9" name="Forme libre 8"/>
          <p:cNvSpPr/>
          <p:nvPr/>
        </p:nvSpPr>
        <p:spPr>
          <a:xfrm>
            <a:off x="1531917" y="3966358"/>
            <a:ext cx="688769" cy="559605"/>
          </a:xfrm>
          <a:custGeom>
            <a:avLst/>
            <a:gdLst>
              <a:gd name="connsiteX0" fmla="*/ 688769 w 688769"/>
              <a:gd name="connsiteY0" fmla="*/ 130629 h 559605"/>
              <a:gd name="connsiteX1" fmla="*/ 368135 w 688769"/>
              <a:gd name="connsiteY1" fmla="*/ 558141 h 559605"/>
              <a:gd name="connsiteX2" fmla="*/ 0 w 688769"/>
              <a:gd name="connsiteY2" fmla="*/ 0 h 559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8769" h="559605">
                <a:moveTo>
                  <a:pt x="688769" y="130629"/>
                </a:moveTo>
                <a:cubicBezTo>
                  <a:pt x="585849" y="355270"/>
                  <a:pt x="482930" y="579912"/>
                  <a:pt x="368135" y="558141"/>
                </a:cubicBezTo>
                <a:cubicBezTo>
                  <a:pt x="253340" y="536370"/>
                  <a:pt x="126670" y="268185"/>
                  <a:pt x="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Forme libre 12"/>
          <p:cNvSpPr/>
          <p:nvPr/>
        </p:nvSpPr>
        <p:spPr>
          <a:xfrm>
            <a:off x="1543792" y="4073236"/>
            <a:ext cx="996056" cy="1480523"/>
          </a:xfrm>
          <a:custGeom>
            <a:avLst/>
            <a:gdLst>
              <a:gd name="connsiteX0" fmla="*/ 760021 w 996056"/>
              <a:gd name="connsiteY0" fmla="*/ 0 h 1480523"/>
              <a:gd name="connsiteX1" fmla="*/ 950026 w 996056"/>
              <a:gd name="connsiteY1" fmla="*/ 1318161 h 1480523"/>
              <a:gd name="connsiteX2" fmla="*/ 0 w 996056"/>
              <a:gd name="connsiteY2" fmla="*/ 1413164 h 1480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056" h="1480523">
                <a:moveTo>
                  <a:pt x="760021" y="0"/>
                </a:moveTo>
                <a:cubicBezTo>
                  <a:pt x="918358" y="541317"/>
                  <a:pt x="1076696" y="1082634"/>
                  <a:pt x="950026" y="1318161"/>
                </a:cubicBezTo>
                <a:cubicBezTo>
                  <a:pt x="823356" y="1553688"/>
                  <a:pt x="411678" y="1483426"/>
                  <a:pt x="0" y="1413164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9592" y="5336689"/>
            <a:ext cx="648072" cy="54058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white"/>
                </a:solidFill>
              </a:rPr>
              <a:t>WR </a:t>
            </a:r>
            <a:r>
              <a:rPr lang="fr-FR" dirty="0" err="1" smtClean="0">
                <a:solidFill>
                  <a:prstClr val="white"/>
                </a:solidFill>
              </a:rPr>
              <a:t>card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1531917" y="617516"/>
            <a:ext cx="7712507" cy="5115739"/>
          </a:xfrm>
          <a:custGeom>
            <a:avLst/>
            <a:gdLst>
              <a:gd name="connsiteX0" fmla="*/ 6685807 w 7858395"/>
              <a:gd name="connsiteY0" fmla="*/ 0 h 5012152"/>
              <a:gd name="connsiteX1" fmla="*/ 7350826 w 7858395"/>
              <a:gd name="connsiteY1" fmla="*/ 1092530 h 5012152"/>
              <a:gd name="connsiteX2" fmla="*/ 7267698 w 7858395"/>
              <a:gd name="connsiteY2" fmla="*/ 4405745 h 5012152"/>
              <a:gd name="connsiteX3" fmla="*/ 0 w 7858395"/>
              <a:gd name="connsiteY3" fmla="*/ 5011387 h 5012152"/>
              <a:gd name="connsiteX4" fmla="*/ 0 w 7858395"/>
              <a:gd name="connsiteY4" fmla="*/ 5011387 h 5012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8395" h="5012152">
                <a:moveTo>
                  <a:pt x="6685807" y="0"/>
                </a:moveTo>
                <a:cubicBezTo>
                  <a:pt x="6969825" y="179119"/>
                  <a:pt x="7253844" y="358239"/>
                  <a:pt x="7350826" y="1092530"/>
                </a:cubicBezTo>
                <a:cubicBezTo>
                  <a:pt x="7447808" y="1826821"/>
                  <a:pt x="8492836" y="3752602"/>
                  <a:pt x="7267698" y="4405745"/>
                </a:cubicBezTo>
                <a:cubicBezTo>
                  <a:pt x="6042560" y="5058888"/>
                  <a:pt x="0" y="5011387"/>
                  <a:pt x="0" y="5011387"/>
                </a:cubicBezTo>
                <a:lnTo>
                  <a:pt x="0" y="5011387"/>
                </a:ln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lèche droite 15"/>
          <p:cNvSpPr/>
          <p:nvPr/>
        </p:nvSpPr>
        <p:spPr>
          <a:xfrm>
            <a:off x="1619672" y="6093296"/>
            <a:ext cx="129614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59832" y="5841268"/>
            <a:ext cx="2284377" cy="9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prstClr val="white"/>
                </a:solidFill>
              </a:rPr>
              <a:t>Beam</a:t>
            </a:r>
            <a:r>
              <a:rPr lang="fr-FR" dirty="0" smtClean="0">
                <a:solidFill>
                  <a:prstClr val="white"/>
                </a:solidFill>
              </a:rPr>
              <a:t> instrumentation DB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88224" y="5733256"/>
            <a:ext cx="2232248" cy="10167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prstClr val="white"/>
                </a:solidFill>
              </a:rPr>
              <a:t>Protune</a:t>
            </a:r>
            <a:r>
              <a:rPr lang="fr-FR" dirty="0" smtClean="0">
                <a:solidFill>
                  <a:prstClr val="white"/>
                </a:solidFill>
              </a:rPr>
              <a:t>-DP offline or online </a:t>
            </a:r>
            <a:r>
              <a:rPr lang="fr-FR" dirty="0" err="1" smtClean="0">
                <a:solidFill>
                  <a:prstClr val="white"/>
                </a:solidFill>
              </a:rPr>
              <a:t>processing</a:t>
            </a:r>
            <a:r>
              <a:rPr lang="fr-FR" dirty="0" smtClean="0">
                <a:solidFill>
                  <a:prstClr val="white"/>
                </a:solidFill>
              </a:rPr>
              <a:t>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Flèche droite 19"/>
          <p:cNvSpPr/>
          <p:nvPr/>
        </p:nvSpPr>
        <p:spPr>
          <a:xfrm rot="10800000">
            <a:off x="5508104" y="5949280"/>
            <a:ext cx="93610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652120" y="6381328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prstClr val="black"/>
                </a:solidFill>
              </a:rPr>
              <a:t>queries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691680" y="6309320"/>
            <a:ext cx="1188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prstClr val="black"/>
                </a:solidFill>
              </a:rPr>
              <a:t>Beam</a:t>
            </a:r>
            <a:r>
              <a:rPr lang="fr-FR" dirty="0" smtClean="0">
                <a:solidFill>
                  <a:prstClr val="black"/>
                </a:solidFill>
              </a:rPr>
              <a:t> data</a:t>
            </a:r>
          </a:p>
          <a:p>
            <a:r>
              <a:rPr lang="fr-FR" dirty="0" smtClean="0">
                <a:solidFill>
                  <a:prstClr val="black"/>
                </a:solidFill>
              </a:rPr>
              <a:t> output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403648" y="4365104"/>
            <a:ext cx="2563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prstClr val="black"/>
                </a:solidFill>
              </a:rPr>
              <a:t>Beam</a:t>
            </a:r>
            <a:r>
              <a:rPr lang="fr-FR" dirty="0" smtClean="0">
                <a:solidFill>
                  <a:prstClr val="black"/>
                </a:solidFill>
              </a:rPr>
              <a:t> trigger </a:t>
            </a:r>
            <a:r>
              <a:rPr lang="fr-FR" dirty="0" err="1" smtClean="0">
                <a:solidFill>
                  <a:prstClr val="black"/>
                </a:solidFill>
              </a:rPr>
              <a:t>logic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signals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526335" y="5291916"/>
            <a:ext cx="134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</a:rPr>
              <a:t>WR network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059832" y="4813497"/>
            <a:ext cx="907531" cy="4784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</a:rPr>
              <a:t>SPS </a:t>
            </a:r>
            <a:r>
              <a:rPr lang="fr-FR" sz="1400" dirty="0" err="1" smtClean="0">
                <a:solidFill>
                  <a:prstClr val="white"/>
                </a:solidFill>
              </a:rPr>
              <a:t>start</a:t>
            </a:r>
            <a:r>
              <a:rPr lang="fr-FR" sz="1400" dirty="0" smtClean="0">
                <a:solidFill>
                  <a:prstClr val="white"/>
                </a:solidFill>
              </a:rPr>
              <a:t> of </a:t>
            </a:r>
            <a:r>
              <a:rPr lang="fr-FR" sz="1400" dirty="0" err="1" smtClean="0">
                <a:solidFill>
                  <a:prstClr val="white"/>
                </a:solidFill>
              </a:rPr>
              <a:t>spill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26" name="Forme libre 25"/>
          <p:cNvSpPr/>
          <p:nvPr/>
        </p:nvSpPr>
        <p:spPr>
          <a:xfrm>
            <a:off x="2430423" y="4073236"/>
            <a:ext cx="6131686" cy="395317"/>
          </a:xfrm>
          <a:custGeom>
            <a:avLst/>
            <a:gdLst>
              <a:gd name="connsiteX0" fmla="*/ 39645 w 6131686"/>
              <a:gd name="connsiteY0" fmla="*/ 23751 h 395317"/>
              <a:gd name="connsiteX1" fmla="*/ 443406 w 6131686"/>
              <a:gd name="connsiteY1" fmla="*/ 249382 h 395317"/>
              <a:gd name="connsiteX2" fmla="*/ 3198481 w 6131686"/>
              <a:gd name="connsiteY2" fmla="*/ 391886 h 395317"/>
              <a:gd name="connsiteX3" fmla="*/ 5466668 w 6131686"/>
              <a:gd name="connsiteY3" fmla="*/ 320634 h 395317"/>
              <a:gd name="connsiteX4" fmla="*/ 6131686 w 6131686"/>
              <a:gd name="connsiteY4" fmla="*/ 0 h 39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1686" h="395317">
                <a:moveTo>
                  <a:pt x="39645" y="23751"/>
                </a:moveTo>
                <a:cubicBezTo>
                  <a:pt x="-21711" y="105888"/>
                  <a:pt x="-83067" y="188026"/>
                  <a:pt x="443406" y="249382"/>
                </a:cubicBezTo>
                <a:cubicBezTo>
                  <a:pt x="969879" y="310738"/>
                  <a:pt x="2361271" y="380011"/>
                  <a:pt x="3198481" y="391886"/>
                </a:cubicBezTo>
                <a:cubicBezTo>
                  <a:pt x="4035691" y="403761"/>
                  <a:pt x="4977800" y="385948"/>
                  <a:pt x="5466668" y="320634"/>
                </a:cubicBezTo>
                <a:cubicBezTo>
                  <a:pt x="5955536" y="255320"/>
                  <a:pt x="6043611" y="127660"/>
                  <a:pt x="6131686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Forme libre 26"/>
          <p:cNvSpPr/>
          <p:nvPr/>
        </p:nvSpPr>
        <p:spPr>
          <a:xfrm>
            <a:off x="3978234" y="3669475"/>
            <a:ext cx="4969566" cy="1377538"/>
          </a:xfrm>
          <a:custGeom>
            <a:avLst/>
            <a:gdLst>
              <a:gd name="connsiteX0" fmla="*/ 0 w 4969566"/>
              <a:gd name="connsiteY0" fmla="*/ 1377538 h 1377538"/>
              <a:gd name="connsiteX1" fmla="*/ 3455719 w 4969566"/>
              <a:gd name="connsiteY1" fmla="*/ 1258785 h 1377538"/>
              <a:gd name="connsiteX2" fmla="*/ 4904509 w 4969566"/>
              <a:gd name="connsiteY2" fmla="*/ 843148 h 1377538"/>
              <a:gd name="connsiteX3" fmla="*/ 4583875 w 4969566"/>
              <a:gd name="connsiteY3" fmla="*/ 0 h 1377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9566" h="1377538">
                <a:moveTo>
                  <a:pt x="0" y="1377538"/>
                </a:moveTo>
                <a:cubicBezTo>
                  <a:pt x="1319150" y="1362694"/>
                  <a:pt x="2638301" y="1347850"/>
                  <a:pt x="3455719" y="1258785"/>
                </a:cubicBezTo>
                <a:cubicBezTo>
                  <a:pt x="4273137" y="1169720"/>
                  <a:pt x="4716483" y="1052945"/>
                  <a:pt x="4904509" y="843148"/>
                </a:cubicBezTo>
                <a:cubicBezTo>
                  <a:pt x="5092535" y="633351"/>
                  <a:pt x="4838205" y="316675"/>
                  <a:pt x="4583875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08085" y="2420888"/>
            <a:ext cx="1715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prstClr val="black"/>
                </a:solidFill>
              </a:rPr>
              <a:t>electrical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signals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60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6632"/>
            <a:ext cx="225684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843808" y="125161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White Rabbit trigger time-stamping PC (SPEC + FMC-DIO)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White </a:t>
            </a:r>
            <a:r>
              <a:rPr lang="en-US" dirty="0">
                <a:solidFill>
                  <a:prstClr val="black"/>
                </a:solidFill>
              </a:rPr>
              <a:t>Rabbit Grand-Master </a:t>
            </a:r>
          </a:p>
          <a:p>
            <a:r>
              <a:rPr lang="en-US" dirty="0">
                <a:solidFill>
                  <a:prstClr val="black"/>
                </a:solidFill>
              </a:rPr>
              <a:t>GPS unit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1163920" y="332656"/>
            <a:ext cx="1679888" cy="99283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1163920" y="548680"/>
            <a:ext cx="1679888" cy="27363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>
            <a:off x="2003864" y="908720"/>
            <a:ext cx="839944" cy="24482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80"/>
            <a:ext cx="2520280" cy="174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3131840" y="4987042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White Rabbit </a:t>
            </a:r>
            <a:r>
              <a:rPr lang="en-US" dirty="0" err="1" smtClean="0">
                <a:solidFill>
                  <a:prstClr val="black"/>
                </a:solidFill>
              </a:rPr>
              <a:t>uTCA</a:t>
            </a:r>
            <a:r>
              <a:rPr lang="en-US" dirty="0" smtClean="0">
                <a:solidFill>
                  <a:prstClr val="black"/>
                </a:solidFill>
              </a:rPr>
              <a:t> slave node based on WRLEN developed and produced for entire 6x6x6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Other components of the chain (GPS receiver, WR grandmaster, SPEC+ FMC-DIO + 13 WRLEN ) available commercially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052736"/>
            <a:ext cx="5485212" cy="384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Connecteur droit avec flèche 17"/>
          <p:cNvCxnSpPr/>
          <p:nvPr/>
        </p:nvCxnSpPr>
        <p:spPr>
          <a:xfrm flipH="1">
            <a:off x="2507920" y="5157192"/>
            <a:ext cx="623920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10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017-01-16 09.49.1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3528" y="1484784"/>
            <a:ext cx="8206938" cy="460851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ZoneTexte 3"/>
          <p:cNvSpPr txBox="1"/>
          <p:nvPr/>
        </p:nvSpPr>
        <p:spPr>
          <a:xfrm>
            <a:off x="323528" y="6095037"/>
            <a:ext cx="4554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Event builder, network, GPS/White Rabbit GM,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WR Trigger PC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971600" y="4077072"/>
            <a:ext cx="576064" cy="1800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5265891" y="6087779"/>
            <a:ext cx="326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Signal Chimneys and </a:t>
            </a:r>
            <a:r>
              <a:rPr lang="en-US" dirty="0" err="1" smtClean="0">
                <a:solidFill>
                  <a:prstClr val="black"/>
                </a:solidFill>
              </a:rPr>
              <a:t>uTCA</a:t>
            </a:r>
            <a:r>
              <a:rPr lang="en-US" dirty="0" smtClean="0">
                <a:solidFill>
                  <a:prstClr val="black"/>
                </a:solidFill>
              </a:rPr>
              <a:t> crates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flipH="1" flipV="1">
            <a:off x="4092770" y="2564904"/>
            <a:ext cx="1703366" cy="35228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51520" y="188640"/>
            <a:ext cx="579088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6x6x6: 12 </a:t>
            </a:r>
            <a:r>
              <a:rPr lang="en-US" dirty="0" err="1" smtClean="0">
                <a:solidFill>
                  <a:prstClr val="black"/>
                </a:solidFill>
              </a:rPr>
              <a:t>uTCA</a:t>
            </a:r>
            <a:r>
              <a:rPr lang="en-US" dirty="0" smtClean="0">
                <a:solidFill>
                  <a:prstClr val="black"/>
                </a:solidFill>
              </a:rPr>
              <a:t> crates (120 AMCs, 7680 readout channels)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/>
              <a:buChar char="à"/>
            </a:pPr>
            <a:r>
              <a:rPr lang="en-US" dirty="0" smtClean="0">
                <a:solidFill>
                  <a:prstClr val="black"/>
                </a:solidFill>
              </a:rPr>
              <a:t>3x1x1: 4 </a:t>
            </a:r>
            <a:r>
              <a:rPr lang="en-US" dirty="0" err="1" smtClean="0">
                <a:solidFill>
                  <a:prstClr val="black"/>
                </a:solidFill>
              </a:rPr>
              <a:t>uTCA</a:t>
            </a:r>
            <a:r>
              <a:rPr lang="en-US" dirty="0" smtClean="0">
                <a:solidFill>
                  <a:prstClr val="black"/>
                </a:solidFill>
              </a:rPr>
              <a:t> crates  (20 AMCs, 1280 readout channels) 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60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89" y="332656"/>
            <a:ext cx="8859044" cy="479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499992" y="5445224"/>
            <a:ext cx="1844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AMC 64 channels</a:t>
            </a:r>
          </a:p>
          <a:p>
            <a:r>
              <a:rPr lang="en-US" dirty="0">
                <a:solidFill>
                  <a:prstClr val="black"/>
                </a:solidFill>
              </a:rPr>
              <a:t>d</a:t>
            </a:r>
            <a:r>
              <a:rPr lang="en-US" dirty="0" smtClean="0">
                <a:solidFill>
                  <a:prstClr val="black"/>
                </a:solidFill>
              </a:rPr>
              <a:t>igitization cards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" name="Connecteur droit avec flèche 3"/>
          <p:cNvCxnSpPr>
            <a:stCxn id="2" idx="0"/>
          </p:cNvCxnSpPr>
          <p:nvPr/>
        </p:nvCxnSpPr>
        <p:spPr>
          <a:xfrm flipV="1">
            <a:off x="5422136" y="3212976"/>
            <a:ext cx="301992" cy="22322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7245108" y="5230941"/>
            <a:ext cx="2295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WR </a:t>
            </a:r>
            <a:r>
              <a:rPr lang="en-US" dirty="0" err="1" smtClean="0">
                <a:solidFill>
                  <a:prstClr val="black"/>
                </a:solidFill>
              </a:rPr>
              <a:t>uTCA</a:t>
            </a:r>
            <a:r>
              <a:rPr lang="en-US" dirty="0" smtClean="0">
                <a:solidFill>
                  <a:prstClr val="black"/>
                </a:solidFill>
              </a:rPr>
              <a:t> slave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card node with WRLEN mezzanine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 flipV="1">
            <a:off x="6962224" y="3212976"/>
            <a:ext cx="994152" cy="20882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228184" y="6167045"/>
            <a:ext cx="2485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White Rabbit optical link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H="1" flipV="1">
            <a:off x="6516216" y="4725144"/>
            <a:ext cx="446008" cy="136641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2757840" y="3717033"/>
            <a:ext cx="301992" cy="17281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2655705" y="551723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MCH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2109768" y="4437113"/>
            <a:ext cx="301992" cy="17281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547664" y="6285219"/>
            <a:ext cx="1896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10 </a:t>
            </a:r>
            <a:r>
              <a:rPr lang="en-US" dirty="0" err="1" smtClean="0">
                <a:solidFill>
                  <a:prstClr val="black"/>
                </a:solidFill>
              </a:rPr>
              <a:t>Gbit</a:t>
            </a:r>
            <a:r>
              <a:rPr lang="en-US" dirty="0" smtClean="0">
                <a:solidFill>
                  <a:prstClr val="black"/>
                </a:solidFill>
              </a:rPr>
              <a:t>/s data link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99592" y="-27384"/>
            <a:ext cx="7419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How a crates was looking like before VHDCI signals cabling to the warm flange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7" name="Connecteur droit avec flèche 16"/>
          <p:cNvCxnSpPr>
            <a:stCxn id="2" idx="0"/>
          </p:cNvCxnSpPr>
          <p:nvPr/>
        </p:nvCxnSpPr>
        <p:spPr>
          <a:xfrm flipV="1">
            <a:off x="5422136" y="3212976"/>
            <a:ext cx="590024" cy="22322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2" idx="0"/>
          </p:cNvCxnSpPr>
          <p:nvPr/>
        </p:nvCxnSpPr>
        <p:spPr>
          <a:xfrm flipV="1">
            <a:off x="5422136" y="3284984"/>
            <a:ext cx="27920" cy="21602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stCxn id="2" idx="0"/>
          </p:cNvCxnSpPr>
          <p:nvPr/>
        </p:nvCxnSpPr>
        <p:spPr>
          <a:xfrm flipH="1" flipV="1">
            <a:off x="3303776" y="3437384"/>
            <a:ext cx="2118360" cy="20078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stCxn id="2" idx="0"/>
          </p:cNvCxnSpPr>
          <p:nvPr/>
        </p:nvCxnSpPr>
        <p:spPr>
          <a:xfrm flipH="1" flipV="1">
            <a:off x="2915816" y="3501008"/>
            <a:ext cx="2506320" cy="19442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496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162800" y="6553200"/>
            <a:ext cx="1905000" cy="228600"/>
          </a:xfrm>
        </p:spPr>
        <p:txBody>
          <a:bodyPr/>
          <a:lstStyle/>
          <a:p>
            <a:pPr>
              <a:defRPr/>
            </a:pPr>
            <a:fld id="{7296D5B8-9374-4A32-9294-F7F6EF035B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36512" y="-27384"/>
            <a:ext cx="91085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Dual-phase readout:</a:t>
            </a:r>
          </a:p>
          <a:p>
            <a:endParaRPr lang="en-US" sz="1600" dirty="0" smtClean="0">
              <a:solidFill>
                <a:srgbClr val="FFFF00"/>
              </a:solidFill>
            </a:endParaRPr>
          </a:p>
          <a:p>
            <a:r>
              <a:rPr lang="en-US" sz="1600" dirty="0">
                <a:solidFill>
                  <a:srgbClr val="FFFF00"/>
                </a:solidFill>
              </a:rPr>
              <a:t>L</a:t>
            </a:r>
            <a:r>
              <a:rPr lang="en-US" sz="1600" dirty="0" smtClean="0">
                <a:solidFill>
                  <a:srgbClr val="FFFF00"/>
                </a:solidFill>
              </a:rPr>
              <a:t>ong drift, high S/N: </a:t>
            </a:r>
            <a:r>
              <a:rPr lang="en-US" sz="1600" dirty="0" smtClean="0">
                <a:solidFill>
                  <a:srgbClr val="FFFFFF"/>
                </a:solidFill>
              </a:rPr>
              <a:t>extraction of electrons from the liquid and multiplication with avalanches in pure argon with micro-pattern detectors like LEM (Large Electron Multipliers)  </a:t>
            </a:r>
          </a:p>
          <a:p>
            <a:r>
              <a:rPr lang="en-US" sz="1600" dirty="0" smtClean="0">
                <a:solidFill>
                  <a:srgbClr val="FFFFFF"/>
                </a:solidFill>
              </a:rPr>
              <a:t>Tunable gain (~20 minimum), two symmetric collection views, coupling to cold electronics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07504" y="1412776"/>
            <a:ext cx="3888432" cy="26642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572" y="2924944"/>
            <a:ext cx="3888432" cy="1152128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</a:endParaRPr>
          </a:p>
        </p:txBody>
      </p:sp>
      <p:cxnSp>
        <p:nvCxnSpPr>
          <p:cNvPr id="12" name="Connecteur droit 11"/>
          <p:cNvCxnSpPr/>
          <p:nvPr/>
        </p:nvCxnSpPr>
        <p:spPr bwMode="auto">
          <a:xfrm>
            <a:off x="107504" y="1844824"/>
            <a:ext cx="3888432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107504" y="2276872"/>
            <a:ext cx="3888432" cy="144016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795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319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843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367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7891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9415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0939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12463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3987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15511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17035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8559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20083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1607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3131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4655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26179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27703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29227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30751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2275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33799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35323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36847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3837112" y="2276872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cxnSp>
        <p:nvCxnSpPr>
          <p:cNvPr id="48" name="Connecteur droit 47"/>
          <p:cNvCxnSpPr/>
          <p:nvPr/>
        </p:nvCxnSpPr>
        <p:spPr bwMode="auto">
          <a:xfrm>
            <a:off x="107504" y="3284984"/>
            <a:ext cx="38884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Connecteur droit avec flèche 16"/>
          <p:cNvCxnSpPr/>
          <p:nvPr/>
        </p:nvCxnSpPr>
        <p:spPr bwMode="auto">
          <a:xfrm>
            <a:off x="3851920" y="3284984"/>
            <a:ext cx="0" cy="7920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47" name="ZoneTexte 46"/>
          <p:cNvSpPr txBox="1"/>
          <p:nvPr/>
        </p:nvSpPr>
        <p:spPr>
          <a:xfrm>
            <a:off x="1389514" y="3501008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00"/>
                </a:solidFill>
              </a:rPr>
              <a:t>Drift </a:t>
            </a:r>
            <a:r>
              <a:rPr lang="fr-FR" dirty="0" err="1" smtClean="0">
                <a:solidFill>
                  <a:srgbClr val="000000"/>
                </a:solidFill>
              </a:rPr>
              <a:t>field</a:t>
            </a:r>
            <a:r>
              <a:rPr lang="fr-FR" dirty="0" smtClean="0">
                <a:solidFill>
                  <a:srgbClr val="000000"/>
                </a:solidFill>
              </a:rPr>
              <a:t> 0.5-1 kV/cm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1256338" y="2492896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00"/>
                </a:solidFill>
              </a:rPr>
              <a:t>Extraction </a:t>
            </a:r>
            <a:r>
              <a:rPr lang="fr-FR" dirty="0" err="1" smtClean="0">
                <a:solidFill>
                  <a:srgbClr val="000000"/>
                </a:solidFill>
              </a:rPr>
              <a:t>field</a:t>
            </a:r>
            <a:r>
              <a:rPr lang="fr-FR" dirty="0" smtClean="0">
                <a:solidFill>
                  <a:srgbClr val="000000"/>
                </a:solidFill>
              </a:rPr>
              <a:t> 2 kV/cm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53" name="Connecteur droit avec flèche 52"/>
          <p:cNvCxnSpPr/>
          <p:nvPr/>
        </p:nvCxnSpPr>
        <p:spPr bwMode="auto">
          <a:xfrm>
            <a:off x="3839108" y="2420888"/>
            <a:ext cx="12812" cy="8640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54" name="Connecteur droit avec flèche 53"/>
          <p:cNvCxnSpPr/>
          <p:nvPr/>
        </p:nvCxnSpPr>
        <p:spPr bwMode="auto">
          <a:xfrm>
            <a:off x="3847492" y="1844824"/>
            <a:ext cx="4428" cy="4320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7" name="ZoneTexte 56"/>
          <p:cNvSpPr txBox="1"/>
          <p:nvPr/>
        </p:nvSpPr>
        <p:spPr>
          <a:xfrm>
            <a:off x="1259632" y="1916832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00"/>
                </a:solidFill>
              </a:rPr>
              <a:t>Collection </a:t>
            </a:r>
            <a:r>
              <a:rPr lang="fr-FR" dirty="0" err="1" smtClean="0">
                <a:solidFill>
                  <a:srgbClr val="000000"/>
                </a:solidFill>
              </a:rPr>
              <a:t>field</a:t>
            </a:r>
            <a:r>
              <a:rPr lang="fr-FR" dirty="0" smtClean="0">
                <a:solidFill>
                  <a:srgbClr val="000000"/>
                </a:solidFill>
              </a:rPr>
              <a:t> 5 kV/cm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2219029" y="1506270"/>
            <a:ext cx="1128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000000"/>
                </a:solidFill>
              </a:rPr>
              <a:t>Anode 0V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2379965" y="2996952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000000"/>
                </a:solidFill>
              </a:rPr>
              <a:t>Grid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62" name="Connecteur droit avec flèche 61"/>
          <p:cNvCxnSpPr/>
          <p:nvPr/>
        </p:nvCxnSpPr>
        <p:spPr bwMode="auto">
          <a:xfrm>
            <a:off x="179512" y="1844824"/>
            <a:ext cx="4428" cy="4320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63" name="Connecteur droit avec flèche 62"/>
          <p:cNvCxnSpPr/>
          <p:nvPr/>
        </p:nvCxnSpPr>
        <p:spPr bwMode="auto">
          <a:xfrm>
            <a:off x="179512" y="2492896"/>
            <a:ext cx="4428" cy="7920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6" name="ZoneTexte 55"/>
          <p:cNvSpPr txBox="1"/>
          <p:nvPr/>
        </p:nvSpPr>
        <p:spPr>
          <a:xfrm>
            <a:off x="179512" y="1907540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000000"/>
                </a:solidFill>
              </a:rPr>
              <a:t>2 mm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179512" y="2946430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rgbClr val="000000"/>
                </a:solidFill>
              </a:rPr>
              <a:t>1</a:t>
            </a:r>
            <a:r>
              <a:rPr lang="fr-FR" sz="1600" b="1" dirty="0" smtClean="0">
                <a:solidFill>
                  <a:srgbClr val="000000"/>
                </a:solidFill>
              </a:rPr>
              <a:t> cm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218249" y="3450486"/>
            <a:ext cx="537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002060"/>
                </a:solidFill>
              </a:rPr>
              <a:t>LAr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251520" y="2492896"/>
            <a:ext cx="572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>
                <a:solidFill>
                  <a:srgbClr val="002060"/>
                </a:solidFill>
              </a:rPr>
              <a:t>G</a:t>
            </a:r>
            <a:r>
              <a:rPr lang="fr-FR" sz="1600" b="1" dirty="0" err="1" smtClean="0">
                <a:solidFill>
                  <a:srgbClr val="002060"/>
                </a:solidFill>
              </a:rPr>
              <a:t>Ar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69" name="ZoneTexte 68"/>
          <p:cNvSpPr txBox="1"/>
          <p:nvPr/>
        </p:nvSpPr>
        <p:spPr>
          <a:xfrm>
            <a:off x="4139952" y="1918573"/>
            <a:ext cx="1337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FFFF"/>
                </a:solidFill>
              </a:rPr>
              <a:t>LEM (1mm)</a:t>
            </a:r>
          </a:p>
          <a:p>
            <a:r>
              <a:rPr lang="fr-FR" sz="1600" dirty="0" smtClean="0">
                <a:solidFill>
                  <a:srgbClr val="FFFFFF"/>
                </a:solidFill>
              </a:rPr>
              <a:t>25-35 kV/cm</a:t>
            </a:r>
            <a:endParaRPr lang="en-US" sz="1600" dirty="0">
              <a:solidFill>
                <a:srgbClr val="FFFFFF"/>
              </a:solidFill>
            </a:endParaRPr>
          </a:p>
        </p:txBody>
      </p:sp>
      <p:cxnSp>
        <p:nvCxnSpPr>
          <p:cNvPr id="70" name="Connecteur droit avec flèche 69"/>
          <p:cNvCxnSpPr/>
          <p:nvPr/>
        </p:nvCxnSpPr>
        <p:spPr bwMode="auto">
          <a:xfrm flipH="1">
            <a:off x="4072372" y="2180493"/>
            <a:ext cx="7259" cy="2628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9" name="Connecteur droit avec flèche 8"/>
          <p:cNvCxnSpPr/>
          <p:nvPr/>
        </p:nvCxnSpPr>
        <p:spPr bwMode="auto">
          <a:xfrm flipV="1">
            <a:off x="1093912" y="1844824"/>
            <a:ext cx="0" cy="216024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00"/>
            </a:solidFill>
            <a:prstDash val="sysDot"/>
            <a:round/>
            <a:headEnd type="none" w="med" len="med"/>
            <a:tailEnd type="arrow"/>
          </a:ln>
          <a:effectLst/>
        </p:spPr>
      </p:cxnSp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316" y="1556792"/>
            <a:ext cx="3485684" cy="246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1376372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00837" y="608400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0000"/>
                </a:solidFill>
              </a:rPr>
              <a:t>Anode PCB</a:t>
            </a:r>
            <a:endParaRPr lang="en-US" b="1" dirty="0">
              <a:solidFill>
                <a:srgbClr val="000000"/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35496" y="4142934"/>
            <a:ext cx="9118511" cy="2716809"/>
            <a:chOff x="35496" y="4142934"/>
            <a:chExt cx="9118511" cy="2716809"/>
          </a:xfrm>
        </p:grpSpPr>
        <p:grpSp>
          <p:nvGrpSpPr>
            <p:cNvPr id="3" name="Groupe 2"/>
            <p:cNvGrpSpPr/>
            <p:nvPr/>
          </p:nvGrpSpPr>
          <p:grpSpPr>
            <a:xfrm>
              <a:off x="35496" y="4725144"/>
              <a:ext cx="8856984" cy="2085975"/>
              <a:chOff x="251520" y="4471988"/>
              <a:chExt cx="8856984" cy="2085975"/>
            </a:xfrm>
          </p:grpSpPr>
          <p:pic>
            <p:nvPicPr>
              <p:cNvPr id="64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8729" y="4471988"/>
                <a:ext cx="5819775" cy="20859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55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4478003"/>
                <a:ext cx="5906760" cy="2079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0083" y="4142934"/>
              <a:ext cx="3333924" cy="2716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ZoneTexte 7"/>
          <p:cNvSpPr txBox="1"/>
          <p:nvPr/>
        </p:nvSpPr>
        <p:spPr>
          <a:xfrm>
            <a:off x="6869092" y="4767535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rgbClr val="FFFF00"/>
                </a:solidFill>
              </a:rPr>
              <a:t>500 </a:t>
            </a:r>
            <a:r>
              <a:rPr lang="fr-FR" sz="1200" b="1" dirty="0" err="1" smtClean="0">
                <a:solidFill>
                  <a:srgbClr val="FFFF00"/>
                </a:solidFill>
              </a:rPr>
              <a:t>um</a:t>
            </a:r>
            <a:r>
              <a:rPr lang="fr-FR" sz="1200" b="1" dirty="0" smtClean="0">
                <a:solidFill>
                  <a:srgbClr val="FFFF00"/>
                </a:solidFill>
              </a:rPr>
              <a:t> </a:t>
            </a:r>
            <a:r>
              <a:rPr lang="fr-FR" sz="1200" b="1" dirty="0" err="1" smtClean="0">
                <a:solidFill>
                  <a:srgbClr val="FFFF00"/>
                </a:solidFill>
              </a:rPr>
              <a:t>holes</a:t>
            </a:r>
            <a:endParaRPr lang="fr-FR" sz="1200" b="1" dirty="0" smtClean="0">
              <a:solidFill>
                <a:srgbClr val="FFFF00"/>
              </a:solidFill>
            </a:endParaRPr>
          </a:p>
          <a:p>
            <a:r>
              <a:rPr lang="fr-FR" sz="1200" b="1" dirty="0" smtClean="0">
                <a:solidFill>
                  <a:srgbClr val="FFFF00"/>
                </a:solidFill>
              </a:rPr>
              <a:t>800 </a:t>
            </a:r>
            <a:r>
              <a:rPr lang="fr-FR" sz="1200" b="1" dirty="0" err="1" smtClean="0">
                <a:solidFill>
                  <a:srgbClr val="FFFF00"/>
                </a:solidFill>
              </a:rPr>
              <a:t>um</a:t>
            </a:r>
            <a:r>
              <a:rPr lang="fr-FR" sz="1200" b="1" dirty="0" smtClean="0">
                <a:solidFill>
                  <a:srgbClr val="FFFF00"/>
                </a:solidFill>
              </a:rPr>
              <a:t> pitch</a:t>
            </a:r>
            <a:endParaRPr lang="en-US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22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4624"/>
            <a:ext cx="5517785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F568-776D-4FA3-B0C2-59EA0856AF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35603" y="260648"/>
            <a:ext cx="20169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Top cap picture with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uTCA</a:t>
            </a:r>
            <a:r>
              <a:rPr lang="en-US" dirty="0" smtClean="0">
                <a:solidFill>
                  <a:srgbClr val="FFFF00"/>
                </a:solidFill>
              </a:rPr>
              <a:t> crates cabled to signal chimneys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" y="14075"/>
            <a:ext cx="3851101" cy="2550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21" y="2564904"/>
            <a:ext cx="4240782" cy="195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autiero\Desktop\Run 2 december\Runs\captures\largui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116706"/>
            <a:ext cx="5024904" cy="376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496" y="4581128"/>
            <a:ext cx="39958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Run control with 20 AMCs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Automatic data processing on online storage/processing farm for purity and gain analysis + data transfer on EOS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Stable system,  noise conditions at warm 1.5-1.7 ADC counts RMS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lèche droite 2"/>
          <p:cNvSpPr/>
          <p:nvPr/>
        </p:nvSpPr>
        <p:spPr>
          <a:xfrm>
            <a:off x="3131840" y="4581128"/>
            <a:ext cx="1080120" cy="2759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8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7504" y="188640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Several campaigns of  checking of the grounding conditions/noise measurements since June 2016.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Good noise conditions with some residual small issues related to slow-control/HV grounding and cabling </a:t>
            </a:r>
            <a:endParaRPr lang="en-US" dirty="0" smtClean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Average RMS noise 1.7 ADC </a:t>
            </a:r>
            <a:r>
              <a:rPr lang="en-US" dirty="0">
                <a:solidFill>
                  <a:prstClr val="black"/>
                </a:solidFill>
                <a:sym typeface="Wingdings" panose="05000000000000000000" pitchFamily="2" charset="2"/>
              </a:rPr>
              <a:t>counts</a:t>
            </a:r>
            <a:r>
              <a:rPr lang="en-US" dirty="0" smtClean="0">
                <a:solidFill>
                  <a:prstClr val="black"/>
                </a:solidFill>
                <a:sym typeface="Wingdings" panose="05000000000000000000" pitchFamily="2" charset="2"/>
              </a:rPr>
              <a:t> (0.82 mV) at warm with all systems active and cabled 1.5 ADC counts with slow control/HV cables disconnected from flanges</a:t>
            </a:r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Imag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115616" y="2060848"/>
            <a:ext cx="6624736" cy="36004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0667" y="5733256"/>
            <a:ext cx="90478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The grounding scheme for the 6x6x6 is more sophisticated with the cryostat, FE electronics and slow control completely insulated from external environment and only referred to cryostat ground.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23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9750" y="6300788"/>
            <a:ext cx="24796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200" b="1" smtClean="0">
                <a:solidFill>
                  <a:srgbClr val="00B050"/>
                </a:solidFill>
                <a:latin typeface="Arial" charset="0"/>
                <a:cs typeface="Arial" charset="0"/>
              </a:rPr>
              <a:t>C.R. stands for Counting Room</a:t>
            </a:r>
          </a:p>
        </p:txBody>
      </p:sp>
      <p:grpSp>
        <p:nvGrpSpPr>
          <p:cNvPr id="19459" name="Groupe 8"/>
          <p:cNvGrpSpPr>
            <a:grpSpLocks/>
          </p:cNvGrpSpPr>
          <p:nvPr/>
        </p:nvGrpSpPr>
        <p:grpSpPr bwMode="auto">
          <a:xfrm>
            <a:off x="34925" y="725488"/>
            <a:ext cx="9018588" cy="5080000"/>
            <a:chOff x="18479" y="726040"/>
            <a:chExt cx="9018017" cy="5079223"/>
          </a:xfrm>
        </p:grpSpPr>
        <p:pic>
          <p:nvPicPr>
            <p:cNvPr id="1946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79" y="726040"/>
              <a:ext cx="9018017" cy="507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2821826" y="3500566"/>
              <a:ext cx="649247" cy="144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9460" name="ZoneTexte 1"/>
          <p:cNvSpPr txBox="1">
            <a:spLocks noChangeArrowheads="1"/>
          </p:cNvSpPr>
          <p:nvPr/>
        </p:nvSpPr>
        <p:spPr bwMode="auto">
          <a:xfrm>
            <a:off x="107950" y="44450"/>
            <a:ext cx="88566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600" b="1" smtClean="0">
                <a:solidFill>
                  <a:prstClr val="black"/>
                </a:solidFill>
                <a:latin typeface="Verdana" pitchFamily="34" charset="0"/>
              </a:rPr>
              <a:t>Online processing and storage facility: internal bandwidth 20 GB/s, 1 PB storage, 384 cores: key element for online analysis (removal of cosmics, purity, gain, events filtering)</a:t>
            </a:r>
          </a:p>
        </p:txBody>
      </p:sp>
    </p:spTree>
    <p:extLst>
      <p:ext uri="{BB962C8B-B14F-4D97-AF65-F5344CB8AC3E}">
        <p14:creationId xmlns:p14="http://schemas.microsoft.com/office/powerpoint/2010/main" val="41244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81219"/>
            <a:ext cx="2531517" cy="450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1520" y="0"/>
            <a:ext cx="83529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First design </a:t>
            </a:r>
            <a:r>
              <a:rPr lang="en-US" altLang="en-US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of online storage/processing </a:t>
            </a:r>
            <a:r>
              <a:rPr lang="en-US" altLang="en-US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DAQ back-end </a:t>
            </a:r>
            <a:r>
              <a:rPr lang="en-US" altLang="en-US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farm </a:t>
            </a:r>
            <a:r>
              <a:rPr lang="en-US" altLang="en-US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performed </a:t>
            </a:r>
            <a:r>
              <a:rPr lang="en-US" altLang="en-US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in 2016 (1PB, 300 cores, 20Gb/s data flow), </a:t>
            </a:r>
            <a:endParaRPr lang="en-US" altLang="en-US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</a:pPr>
            <a:endParaRPr lang="en-US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5135488" cy="345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443304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Smaller test scale system already installed and operative for </a:t>
            </a:r>
            <a:r>
              <a:rPr lang="en-US" altLang="en-US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3x1x1</a:t>
            </a: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en-US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Tests </a:t>
            </a:r>
            <a:r>
              <a:rPr lang="fr-FR" altLang="en-US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to finalise the architecture of final </a:t>
            </a:r>
            <a:r>
              <a:rPr lang="fr-FR" altLang="en-US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online </a:t>
            </a:r>
            <a:r>
              <a:rPr lang="fr-FR" altLang="en-US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storage</a:t>
            </a:r>
            <a:r>
              <a:rPr lang="fr-FR" altLang="en-US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/</a:t>
            </a:r>
            <a:r>
              <a:rPr lang="fr-FR" altLang="en-US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processing</a:t>
            </a:r>
            <a:r>
              <a:rPr lang="fr-FR" altLang="en-US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</a:t>
            </a:r>
            <a:r>
              <a:rPr lang="fr-FR" altLang="en-US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facility</a:t>
            </a:r>
            <a:r>
              <a:rPr lang="fr-FR" altLang="en-US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.</a:t>
            </a:r>
            <a:r>
              <a:rPr lang="en-US" altLang="en-US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</a:t>
            </a: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en-US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Thanks to CERN/IT </a:t>
            </a:r>
            <a:r>
              <a:rPr lang="en-US" altLang="en-US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support</a:t>
            </a:r>
            <a:endParaRPr lang="fr-FR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fr-FR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spcBef>
                <a:spcPct val="0"/>
              </a:spcBef>
            </a:pPr>
            <a:endParaRPr lang="fr-FR" altLang="en-US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4895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7" y="1017984"/>
            <a:ext cx="8486775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5496" y="365755"/>
            <a:ext cx="90968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beam trigger we can have on average 70 </a:t>
            </a:r>
            <a:r>
              <a:rPr lang="en-US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cosmics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overlapped on the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drift window after the trigger (these </a:t>
            </a:r>
            <a:r>
              <a:rPr lang="en-US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cosmics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have interacted with the detector in the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ms before the trigger and in the 4 ms after the trigger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chopped tracks, “</a:t>
            </a:r>
            <a:r>
              <a:rPr lang="en-US" altLang="ja-JP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belt conveyor”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effect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28384" y="6525344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830888" y="6520259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fr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64088" y="1663060"/>
            <a:ext cx="3600400" cy="12618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en-US" altLang="ja-JP" dirty="0" smtClean="0">
              <a:solidFill>
                <a:prstClr val="black"/>
              </a:solidFill>
            </a:endParaRPr>
          </a:p>
          <a:p>
            <a:r>
              <a:rPr kumimoji="1" lang="en-US" altLang="ja-JP" sz="2000" dirty="0" smtClean="0">
                <a:solidFill>
                  <a:srgbClr val="00B050"/>
                </a:solidFill>
              </a:rPr>
              <a:t>Example of </a:t>
            </a:r>
            <a:r>
              <a:rPr kumimoji="1" lang="en-US" altLang="ja-JP" sz="2000" dirty="0" err="1" smtClean="0">
                <a:solidFill>
                  <a:srgbClr val="00B050"/>
                </a:solidFill>
              </a:rPr>
              <a:t>cosmics</a:t>
            </a:r>
            <a:r>
              <a:rPr kumimoji="1" lang="en-US" altLang="ja-JP" sz="2000" dirty="0" smtClean="0">
                <a:solidFill>
                  <a:srgbClr val="00B050"/>
                </a:solidFill>
              </a:rPr>
              <a:t> only event</a:t>
            </a:r>
          </a:p>
          <a:p>
            <a:r>
              <a:rPr lang="en-US" altLang="ja-JP" sz="2000" dirty="0" smtClean="0">
                <a:solidFill>
                  <a:srgbClr val="00B050"/>
                </a:solidFill>
              </a:rPr>
              <a:t>(in one of the views)</a:t>
            </a:r>
          </a:p>
          <a:p>
            <a:endParaRPr lang="en-US" altLang="ja-JP" dirty="0" smtClean="0">
              <a:solidFill>
                <a:prstClr val="black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36646" y="35332"/>
            <a:ext cx="6870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Typical event signature for ground surface Liquid </a:t>
            </a:r>
            <a:r>
              <a:rPr lang="en-US" altLang="ja-JP" b="1" u="sng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altLang="ja-JP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TPC operation</a:t>
            </a:r>
            <a:endParaRPr lang="en-US" altLang="ja-JP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40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548680"/>
            <a:ext cx="2088232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23015" y="2915652"/>
            <a:ext cx="2145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t=beam trigger - 2 </a:t>
            </a:r>
            <a:r>
              <a:rPr lang="en-US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necteur droit 4"/>
          <p:cNvCxnSpPr/>
          <p:nvPr/>
        </p:nvCxnSpPr>
        <p:spPr>
          <a:xfrm flipH="1">
            <a:off x="827584" y="332656"/>
            <a:ext cx="1512168" cy="23762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491880" y="548680"/>
            <a:ext cx="2088232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491880" y="2915652"/>
            <a:ext cx="3692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t=beam trigger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reconstructed event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 flipH="1">
            <a:off x="3923927" y="548680"/>
            <a:ext cx="576065" cy="97210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>
            <a:off x="3923928" y="1268760"/>
            <a:ext cx="1368152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necteur droit 15"/>
          <p:cNvCxnSpPr>
            <a:endCxn id="11" idx="6"/>
          </p:cNvCxnSpPr>
          <p:nvPr/>
        </p:nvCxnSpPr>
        <p:spPr>
          <a:xfrm flipH="1">
            <a:off x="5292080" y="1448780"/>
            <a:ext cx="28803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251520" y="764704"/>
            <a:ext cx="0" cy="158417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07504" y="332656"/>
            <a:ext cx="527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drift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9552" y="3933056"/>
            <a:ext cx="2088232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971600" y="4653136"/>
            <a:ext cx="1368152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Connecteur droit 24"/>
          <p:cNvCxnSpPr>
            <a:endCxn id="24" idx="6"/>
          </p:cNvCxnSpPr>
          <p:nvPr/>
        </p:nvCxnSpPr>
        <p:spPr>
          <a:xfrm flipH="1">
            <a:off x="2339752" y="4833156"/>
            <a:ext cx="28803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467544" y="6011996"/>
            <a:ext cx="1572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t=beam trigger 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987824" y="3933056"/>
            <a:ext cx="2088232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3419872" y="3789040"/>
            <a:ext cx="1368152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Connecteur droit 28"/>
          <p:cNvCxnSpPr>
            <a:endCxn id="28" idx="6"/>
          </p:cNvCxnSpPr>
          <p:nvPr/>
        </p:nvCxnSpPr>
        <p:spPr>
          <a:xfrm flipH="1">
            <a:off x="4788024" y="3969060"/>
            <a:ext cx="28803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2771800" y="6084004"/>
            <a:ext cx="2254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t=beam trigger + 2 </a:t>
            </a:r>
            <a:r>
              <a:rPr lang="en-US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Connecteur droit 30"/>
          <p:cNvCxnSpPr/>
          <p:nvPr/>
        </p:nvCxnSpPr>
        <p:spPr>
          <a:xfrm flipH="1">
            <a:off x="3059832" y="3645024"/>
            <a:ext cx="1512168" cy="23762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652120" y="3933056"/>
            <a:ext cx="2088232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Ellipse 32"/>
          <p:cNvSpPr/>
          <p:nvPr/>
        </p:nvSpPr>
        <p:spPr>
          <a:xfrm>
            <a:off x="6084168" y="4725144"/>
            <a:ext cx="1368152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Connecteur droit 33"/>
          <p:cNvCxnSpPr>
            <a:endCxn id="33" idx="6"/>
          </p:cNvCxnSpPr>
          <p:nvPr/>
        </p:nvCxnSpPr>
        <p:spPr>
          <a:xfrm flipH="1">
            <a:off x="7452320" y="4905164"/>
            <a:ext cx="28803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H="1">
            <a:off x="6516215" y="4869160"/>
            <a:ext cx="576065" cy="97210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724128" y="6093296"/>
            <a:ext cx="20457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reconstructed event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Connecteur droit avec flèche 36"/>
          <p:cNvCxnSpPr/>
          <p:nvPr/>
        </p:nvCxnSpPr>
        <p:spPr>
          <a:xfrm flipV="1">
            <a:off x="179512" y="4365104"/>
            <a:ext cx="0" cy="158417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35496" y="3933056"/>
            <a:ext cx="527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drift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6228184" y="155679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« belt conveyor » effect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+- 4 </a:t>
            </a:r>
            <a:r>
              <a:rPr lang="en-US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around the beam trigger time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スライド番号プレースホルダ 5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7552B44-EE0B-439C-B2C8-F8F581CDB09C}" type="slidenum">
              <a:rPr kumimoji="1" lang="ja-JP" altLang="en-US" sz="1400" smtClean="0">
                <a:solidFill>
                  <a:srgbClr val="000000"/>
                </a:solidFill>
              </a:rPr>
              <a:pPr algn="r">
                <a:defRPr/>
              </a:pPr>
              <a:t>25</a:t>
            </a:fld>
            <a:endParaRPr kumimoji="1" lang="ja-JP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1136646" y="35332"/>
            <a:ext cx="6870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b="1" u="sng" dirty="0" smtClean="0">
                <a:solidFill>
                  <a:srgbClr val="000000"/>
                </a:solidFill>
                <a:cs typeface="Times New Roman" pitchFamily="18" charset="0"/>
              </a:rPr>
              <a:t>Typical event signature for ground surface Liquid </a:t>
            </a:r>
            <a:r>
              <a:rPr kumimoji="1" lang="en-US" altLang="ja-JP" b="1" u="sng" dirty="0" err="1" smtClean="0">
                <a:solidFill>
                  <a:srgbClr val="000000"/>
                </a:solidFill>
                <a:cs typeface="Times New Roman" pitchFamily="18" charset="0"/>
              </a:rPr>
              <a:t>Ar</a:t>
            </a:r>
            <a:r>
              <a:rPr kumimoji="1" lang="en-US" altLang="ja-JP" b="1" u="sng" dirty="0" smtClean="0">
                <a:solidFill>
                  <a:srgbClr val="000000"/>
                </a:solidFill>
                <a:cs typeface="Times New Roman" pitchFamily="18" charset="0"/>
              </a:rPr>
              <a:t> TPC operation</a:t>
            </a:r>
            <a:endParaRPr kumimoji="1" lang="en-US" altLang="ja-JP" b="1" u="sng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06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6546875" cy="527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51520" y="332656"/>
            <a:ext cx="871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During spills it is needed a continuous digitization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 the light in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+-4 </a:t>
            </a:r>
            <a:r>
              <a:rPr lang="en-US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ms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around the trigger time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(the light signal is instantaneous and keeps memory of the real arrival time of the </a:t>
            </a:r>
            <a:r>
              <a:rPr lang="en-US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cosmics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Sampling can be coarse up to 400 ns just to correlate to charge readout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940152" y="3356992"/>
            <a:ext cx="2664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Sum 16 samples at 40MHz to get an effective 2.5 MHz sampling like for the charge readout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40153" y="4797152"/>
            <a:ext cx="30963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LRO card has to know spill/out of spill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of spill it can define self-triggering light triggers when “n” PMTs are over a certain threshold and transmit its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time-stamp over the WR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fr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34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548680"/>
            <a:ext cx="820744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Conclusions: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Intensive </a:t>
            </a:r>
            <a:r>
              <a:rPr lang="fr-FR" dirty="0" err="1" smtClean="0"/>
              <a:t>developments</a:t>
            </a:r>
            <a:r>
              <a:rPr lang="fr-FR" dirty="0" smtClean="0"/>
              <a:t> on charge </a:t>
            </a:r>
            <a:r>
              <a:rPr lang="fr-FR" dirty="0" err="1" smtClean="0"/>
              <a:t>readout</a:t>
            </a:r>
            <a:r>
              <a:rPr lang="fr-FR" dirty="0" smtClean="0"/>
              <a:t> and dual-phase </a:t>
            </a:r>
            <a:r>
              <a:rPr lang="fr-FR" dirty="0" err="1" smtClean="0"/>
              <a:t>during</a:t>
            </a:r>
            <a:r>
              <a:rPr lang="fr-FR" dirty="0" smtClean="0"/>
              <a:t> the last </a:t>
            </a:r>
            <a:r>
              <a:rPr lang="fr-FR" dirty="0" err="1" smtClean="0"/>
              <a:t>years</a:t>
            </a:r>
            <a:endParaRPr lang="fr-FR" dirty="0" smtClean="0"/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Large </a:t>
            </a:r>
            <a:r>
              <a:rPr lang="fr-FR" dirty="0" err="1" smtClean="0"/>
              <a:t>scale</a:t>
            </a:r>
            <a:r>
              <a:rPr lang="fr-FR" dirty="0" smtClean="0"/>
              <a:t> charge </a:t>
            </a:r>
            <a:r>
              <a:rPr lang="fr-FR" dirty="0" err="1" smtClean="0"/>
              <a:t>readout</a:t>
            </a:r>
            <a:r>
              <a:rPr lang="fr-FR" dirty="0" smtClean="0"/>
              <a:t> system 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implemented</a:t>
            </a:r>
            <a:r>
              <a:rPr lang="fr-FR" dirty="0" smtClean="0"/>
              <a:t> on the 3x1x1 prototype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Looking</a:t>
            </a:r>
            <a:r>
              <a:rPr lang="fr-FR" dirty="0" smtClean="0"/>
              <a:t> </a:t>
            </a:r>
            <a:r>
              <a:rPr lang="fr-FR" dirty="0" err="1" smtClean="0"/>
              <a:t>forward</a:t>
            </a:r>
            <a:r>
              <a:rPr lang="fr-FR" dirty="0" smtClean="0"/>
              <a:t> to the final </a:t>
            </a:r>
            <a:r>
              <a:rPr lang="fr-FR" dirty="0" err="1" smtClean="0"/>
              <a:t>demonstration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6x6x6 </a:t>
            </a:r>
            <a:r>
              <a:rPr lang="fr-FR" dirty="0" err="1" smtClean="0"/>
              <a:t>protoDUNE</a:t>
            </a:r>
            <a:r>
              <a:rPr lang="fr-FR" dirty="0" smtClean="0"/>
              <a:t>-DP at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79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6D5B8-9374-4A32-9294-F7F6EF035B37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504" y="76877"/>
            <a:ext cx="5973638" cy="281983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30"/>
          <p:cNvSpPr/>
          <p:nvPr/>
        </p:nvSpPr>
        <p:spPr>
          <a:xfrm>
            <a:off x="3419872" y="980728"/>
            <a:ext cx="2160240" cy="0"/>
          </a:xfrm>
          <a:prstGeom prst="line">
            <a:avLst/>
          </a:prstGeom>
          <a:ln w="38100">
            <a:solidFill>
              <a:srgbClr val="FF4013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>
            <a:lvl1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  <a:lvl2pPr indent="228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2pPr>
            <a:lvl3pPr indent="457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3pPr>
            <a:lvl4pPr indent="685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4pPr>
            <a:lvl5pPr indent="9144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5pPr>
            <a:lvl6pPr indent="11430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6pPr>
            <a:lvl7pPr indent="1371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7pPr>
            <a:lvl8pPr indent="1600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8pPr>
            <a:lvl9pPr indent="1828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hape 131"/>
          <p:cNvSpPr/>
          <p:nvPr/>
        </p:nvSpPr>
        <p:spPr>
          <a:xfrm>
            <a:off x="3580531" y="1060817"/>
            <a:ext cx="50174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  <a:lvl2pPr indent="228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2pPr>
            <a:lvl3pPr indent="457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3pPr>
            <a:lvl4pPr indent="685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4pPr>
            <a:lvl5pPr indent="9144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5pPr>
            <a:lvl6pPr indent="11430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6pPr>
            <a:lvl7pPr indent="1371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7pPr>
            <a:lvl8pPr indent="1600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8pPr>
            <a:lvl9pPr indent="1828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1600" dirty="0" smtClean="0">
                <a:solidFill>
                  <a:srgbClr val="E32400"/>
                </a:solidFill>
              </a:rPr>
              <a:t>80cm</a:t>
            </a:r>
            <a:endParaRPr lang="en-US" sz="1600" dirty="0">
              <a:solidFill>
                <a:srgbClr val="E32400"/>
              </a:solidFill>
            </a:endParaRPr>
          </a:p>
        </p:txBody>
      </p:sp>
      <p:sp>
        <p:nvSpPr>
          <p:cNvPr id="9" name="Shape 140"/>
          <p:cNvSpPr/>
          <p:nvPr/>
        </p:nvSpPr>
        <p:spPr>
          <a:xfrm>
            <a:off x="395536" y="2216091"/>
            <a:ext cx="1094852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  <a:lvl2pPr indent="228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2pPr>
            <a:lvl3pPr indent="457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3pPr>
            <a:lvl4pPr indent="685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4pPr>
            <a:lvl5pPr indent="9144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5pPr>
            <a:lvl6pPr indent="11430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6pPr>
            <a:lvl7pPr indent="1371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7pPr>
            <a:lvl8pPr indent="1600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8pPr>
            <a:lvl9pPr indent="1828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>
              <a:defRPr sz="1800" b="0">
                <a:solidFill>
                  <a:srgbClr val="000000"/>
                </a:solidFill>
              </a:defRPr>
            </a:pPr>
            <a:r>
              <a:rPr lang="en-US" sz="1600" b="1" dirty="0" smtClean="0">
                <a:solidFill>
                  <a:srgbClr val="FF2500"/>
                </a:solidFill>
              </a:rPr>
              <a:t>Collection</a:t>
            </a:r>
            <a:endParaRPr lang="en-US" sz="1600" b="1" dirty="0">
              <a:solidFill>
                <a:srgbClr val="FF2500"/>
              </a:solidFill>
            </a:endParaRPr>
          </a:p>
        </p:txBody>
      </p:sp>
      <p:sp>
        <p:nvSpPr>
          <p:cNvPr id="10" name="Shape 140"/>
          <p:cNvSpPr/>
          <p:nvPr/>
        </p:nvSpPr>
        <p:spPr>
          <a:xfrm>
            <a:off x="3419872" y="2288099"/>
            <a:ext cx="1094852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  <a:lvl2pPr indent="228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2pPr>
            <a:lvl3pPr indent="457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3pPr>
            <a:lvl4pPr indent="685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4pPr>
            <a:lvl5pPr indent="9144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5pPr>
            <a:lvl6pPr indent="11430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6pPr>
            <a:lvl7pPr indent="1371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7pPr>
            <a:lvl8pPr indent="1600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8pPr>
            <a:lvl9pPr indent="1828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>
              <a:defRPr sz="1800" b="0">
                <a:solidFill>
                  <a:srgbClr val="000000"/>
                </a:solidFill>
              </a:defRPr>
            </a:pPr>
            <a:r>
              <a:rPr lang="en-US" sz="1600" b="1" dirty="0" smtClean="0">
                <a:solidFill>
                  <a:srgbClr val="FF2500"/>
                </a:solidFill>
              </a:rPr>
              <a:t>Collection</a:t>
            </a:r>
            <a:endParaRPr lang="en-US" sz="1600" b="1" dirty="0">
              <a:solidFill>
                <a:srgbClr val="FF2500"/>
              </a:solidFill>
            </a:endParaRPr>
          </a:p>
        </p:txBody>
      </p:sp>
      <p:sp>
        <p:nvSpPr>
          <p:cNvPr id="11" name="Shape 144"/>
          <p:cNvSpPr/>
          <p:nvPr/>
        </p:nvSpPr>
        <p:spPr>
          <a:xfrm>
            <a:off x="438811" y="404664"/>
            <a:ext cx="1051577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  <a:lvl2pPr indent="228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2pPr>
            <a:lvl3pPr indent="457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3pPr>
            <a:lvl4pPr indent="685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4pPr>
            <a:lvl5pPr indent="9144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5pPr>
            <a:lvl6pPr indent="11430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6pPr>
            <a:lvl7pPr indent="1371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7pPr>
            <a:lvl8pPr indent="1600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8pPr>
            <a:lvl9pPr indent="1828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>
              <a:defRPr sz="1800"/>
            </a:pPr>
            <a:r>
              <a:rPr lang="en-US" sz="1900" dirty="0" smtClean="0">
                <a:solidFill>
                  <a:srgbClr val="000000"/>
                </a:solidFill>
              </a:rPr>
              <a:t>S/N≈100</a:t>
            </a:r>
            <a:endParaRPr lang="en-US" sz="1900" dirty="0">
              <a:solidFill>
                <a:srgbClr val="000000"/>
              </a:solidFill>
            </a:endParaRPr>
          </a:p>
        </p:txBody>
      </p:sp>
      <p:sp>
        <p:nvSpPr>
          <p:cNvPr id="12" name="Shape 144"/>
          <p:cNvSpPr/>
          <p:nvPr/>
        </p:nvSpPr>
        <p:spPr>
          <a:xfrm>
            <a:off x="3499308" y="404663"/>
            <a:ext cx="1051577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  <a:lvl2pPr indent="228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2pPr>
            <a:lvl3pPr indent="457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3pPr>
            <a:lvl4pPr indent="685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4pPr>
            <a:lvl5pPr indent="9144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5pPr>
            <a:lvl6pPr indent="11430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6pPr>
            <a:lvl7pPr indent="1371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7pPr>
            <a:lvl8pPr indent="1600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8pPr>
            <a:lvl9pPr indent="1828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>
              <a:defRPr sz="1800"/>
            </a:pPr>
            <a:r>
              <a:rPr lang="en-US" sz="1900" dirty="0" smtClean="0">
                <a:solidFill>
                  <a:srgbClr val="000000"/>
                </a:solidFill>
              </a:rPr>
              <a:t>S/N≈100</a:t>
            </a:r>
            <a:endParaRPr lang="en-US" sz="1900" dirty="0">
              <a:solidFill>
                <a:srgbClr val="000000"/>
              </a:solidFill>
            </a:endParaRPr>
          </a:p>
        </p:txBody>
      </p:sp>
      <p:grpSp>
        <p:nvGrpSpPr>
          <p:cNvPr id="13" name="Group 138"/>
          <p:cNvGrpSpPr/>
          <p:nvPr/>
        </p:nvGrpSpPr>
        <p:grpSpPr>
          <a:xfrm>
            <a:off x="107503" y="2897507"/>
            <a:ext cx="5976665" cy="2115669"/>
            <a:chOff x="0" y="0"/>
            <a:chExt cx="12763154" cy="4406900"/>
          </a:xfrm>
        </p:grpSpPr>
        <p:pic>
          <p:nvPicPr>
            <p:cNvPr id="14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2763154" cy="4406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" name="Shape 136"/>
            <p:cNvSpPr/>
            <p:nvPr/>
          </p:nvSpPr>
          <p:spPr>
            <a:xfrm>
              <a:off x="3798048" y="441757"/>
              <a:ext cx="1449120" cy="576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  <a:lvl2pPr indent="2286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2pPr>
              <a:lvl3pPr indent="4572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3pPr>
              <a:lvl4pPr indent="6858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4pPr>
              <a:lvl5pPr indent="9144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5pPr>
              <a:lvl6pPr indent="11430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6pPr>
              <a:lvl7pPr indent="13716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7pPr>
              <a:lvl8pPr indent="16002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8pPr>
              <a:lvl9pPr indent="18288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9pPr>
            </a:lstStyle>
            <a:p>
              <a:pPr>
                <a:defRPr sz="1800"/>
              </a:pPr>
              <a:r>
                <a:rPr lang="en-US" sz="1800" dirty="0" smtClean="0">
                  <a:solidFill>
                    <a:srgbClr val="000000"/>
                  </a:solidFill>
                </a:rPr>
                <a:t>View x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16" name="Shape 137"/>
            <p:cNvSpPr/>
            <p:nvPr/>
          </p:nvSpPr>
          <p:spPr>
            <a:xfrm>
              <a:off x="10660865" y="441757"/>
              <a:ext cx="1449120" cy="576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  <a:lvl2pPr indent="2286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2pPr>
              <a:lvl3pPr indent="4572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3pPr>
              <a:lvl4pPr indent="6858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4pPr>
              <a:lvl5pPr indent="9144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5pPr>
              <a:lvl6pPr indent="11430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6pPr>
              <a:lvl7pPr indent="13716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7pPr>
              <a:lvl8pPr indent="16002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8pPr>
              <a:lvl9pPr indent="1828800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9pPr>
            </a:lstStyle>
            <a:p>
              <a:pPr>
                <a:defRPr sz="1800"/>
              </a:pPr>
              <a:r>
                <a:rPr lang="en-US" sz="1800" dirty="0" smtClean="0">
                  <a:solidFill>
                    <a:srgbClr val="000000"/>
                  </a:solidFill>
                </a:rPr>
                <a:t>View y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7" name="ZoneTexte 16"/>
          <p:cNvSpPr txBox="1"/>
          <p:nvPr/>
        </p:nvSpPr>
        <p:spPr>
          <a:xfrm>
            <a:off x="6156176" y="44624"/>
            <a:ext cx="30243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Dual-phase prototypes</a:t>
            </a:r>
          </a:p>
          <a:p>
            <a:r>
              <a:rPr lang="en-US" sz="1600" dirty="0" smtClean="0">
                <a:solidFill>
                  <a:srgbClr val="FFFFFF"/>
                </a:solidFill>
              </a:rPr>
              <a:t>measuring real data events since 6 years with active volumes from 3 to 250 liters:</a:t>
            </a:r>
          </a:p>
          <a:p>
            <a:endParaRPr lang="en-US" sz="1600" dirty="0" smtClean="0">
              <a:solidFill>
                <a:srgbClr val="FFFFFF"/>
              </a:solidFill>
            </a:endParaRPr>
          </a:p>
          <a:p>
            <a:r>
              <a:rPr lang="en-US" sz="1600" dirty="0" smtClean="0">
                <a:solidFill>
                  <a:srgbClr val="FFFFFF"/>
                </a:solidFill>
              </a:rPr>
              <a:t>&gt; 15 millions of cosmic events collected in stable conditions</a:t>
            </a:r>
          </a:p>
          <a:p>
            <a:r>
              <a:rPr lang="en-US" sz="1600" dirty="0" smtClean="0">
                <a:solidFill>
                  <a:srgbClr val="FFFFFF"/>
                </a:solidFill>
              </a:rPr>
              <a:t>S/N~100 for </a:t>
            </a:r>
            <a:r>
              <a:rPr lang="en-US" sz="1600" dirty="0" err="1" smtClean="0">
                <a:solidFill>
                  <a:srgbClr val="FFFFFF"/>
                </a:solidFill>
              </a:rPr>
              <a:t>m.i.p</a:t>
            </a:r>
            <a:r>
              <a:rPr lang="en-US" sz="1600" dirty="0" smtClean="0">
                <a:solidFill>
                  <a:srgbClr val="FFFFFF"/>
                </a:solidFill>
              </a:rPr>
              <a:t>. achieved starting from gain ~15</a:t>
            </a:r>
          </a:p>
          <a:p>
            <a:endParaRPr lang="en-US" sz="1600" dirty="0" smtClean="0">
              <a:solidFill>
                <a:srgbClr val="FFFF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FFFF00"/>
                </a:solidFill>
              </a:rPr>
              <a:t>3x1x1 m</a:t>
            </a:r>
            <a:r>
              <a:rPr lang="en-US" sz="1600" baseline="30000" dirty="0" smtClean="0">
                <a:solidFill>
                  <a:srgbClr val="FFFF00"/>
                </a:solidFill>
              </a:rPr>
              <a:t>3</a:t>
            </a:r>
            <a:r>
              <a:rPr lang="en-US" sz="1600" dirty="0" smtClean="0">
                <a:solidFill>
                  <a:srgbClr val="FFFF00"/>
                </a:solidFill>
              </a:rPr>
              <a:t> setup and 6x6x6 m</a:t>
            </a:r>
            <a:r>
              <a:rPr lang="en-US" sz="1600" baseline="30000" dirty="0" smtClean="0">
                <a:solidFill>
                  <a:srgbClr val="FFFF00"/>
                </a:solidFill>
              </a:rPr>
              <a:t>3</a:t>
            </a:r>
            <a:r>
              <a:rPr lang="en-US" sz="1600" dirty="0" smtClean="0">
                <a:solidFill>
                  <a:srgbClr val="FFFF00"/>
                </a:solidFill>
              </a:rPr>
              <a:t> DP </a:t>
            </a:r>
            <a:r>
              <a:rPr lang="en-US" sz="1600" dirty="0" err="1" smtClean="0">
                <a:solidFill>
                  <a:srgbClr val="FFFF00"/>
                </a:solidFill>
              </a:rPr>
              <a:t>ProtoDUNE</a:t>
            </a:r>
            <a:r>
              <a:rPr lang="en-US" sz="1600" dirty="0" smtClean="0">
                <a:solidFill>
                  <a:srgbClr val="FFFF00"/>
                </a:solidFill>
              </a:rPr>
              <a:t> at CERN</a:t>
            </a:r>
            <a:endParaRPr lang="en-US" sz="1600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955341"/>
            <a:ext cx="2076450" cy="2858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Shape 144"/>
          <p:cNvSpPr/>
          <p:nvPr/>
        </p:nvSpPr>
        <p:spPr>
          <a:xfrm>
            <a:off x="7092280" y="4065855"/>
            <a:ext cx="897682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  <a:lvl2pPr indent="228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2pPr>
            <a:lvl3pPr indent="457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3pPr>
            <a:lvl4pPr indent="685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4pPr>
            <a:lvl5pPr indent="9144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5pPr>
            <a:lvl6pPr indent="11430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6pPr>
            <a:lvl7pPr indent="13716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7pPr>
            <a:lvl8pPr indent="16002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8pPr>
            <a:lvl9pPr indent="1828800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>
              <a:defRPr sz="1800"/>
            </a:pPr>
            <a:r>
              <a:rPr lang="en-US" sz="1600" dirty="0" smtClean="0">
                <a:solidFill>
                  <a:srgbClr val="000000"/>
                </a:solidFill>
              </a:rPr>
              <a:t>S/N≈800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92080" y="5301208"/>
            <a:ext cx="13651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Max achieved gain ~200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07504" y="5085184"/>
            <a:ext cx="328782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Literature:</a:t>
            </a:r>
          </a:p>
          <a:p>
            <a:r>
              <a:rPr lang="en-US" sz="1400" b="1" dirty="0" smtClean="0">
                <a:solidFill>
                  <a:srgbClr val="FFFF00"/>
                </a:solidFill>
              </a:rPr>
              <a:t>	NIM A617 (2010) p188-192</a:t>
            </a:r>
          </a:p>
          <a:p>
            <a:r>
              <a:rPr lang="en-US" sz="1400" b="1" dirty="0" smtClean="0">
                <a:solidFill>
                  <a:srgbClr val="FFFF00"/>
                </a:solidFill>
              </a:rPr>
              <a:t>	NIM A641 (2011) p 48-57</a:t>
            </a:r>
          </a:p>
          <a:p>
            <a:r>
              <a:rPr lang="en-US" sz="1400" b="1" dirty="0" smtClean="0">
                <a:solidFill>
                  <a:srgbClr val="FFFF00"/>
                </a:solidFill>
              </a:rPr>
              <a:t>	JINST 7 (2012) P08026</a:t>
            </a:r>
          </a:p>
          <a:p>
            <a:r>
              <a:rPr lang="en-US" sz="1400" b="1" dirty="0" smtClean="0">
                <a:solidFill>
                  <a:srgbClr val="FFFF00"/>
                </a:solidFill>
              </a:rPr>
              <a:t>	JINST 8 (2013) P04012</a:t>
            </a:r>
          </a:p>
          <a:p>
            <a:r>
              <a:rPr lang="en-US" sz="1400" b="1" dirty="0" smtClean="0">
                <a:solidFill>
                  <a:srgbClr val="FFFF00"/>
                </a:solidFill>
              </a:rPr>
              <a:t>	JINST 9 (2014) P03017</a:t>
            </a:r>
          </a:p>
          <a:p>
            <a:r>
              <a:rPr lang="en-US" sz="1400" b="1" dirty="0" smtClean="0">
                <a:solidFill>
                  <a:srgbClr val="FFFF00"/>
                </a:solidFill>
              </a:rPr>
              <a:t>	JINST 10 (2015) P03017</a:t>
            </a:r>
            <a:endParaRPr lang="en-US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6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6D5B8-9374-4A32-9294-F7F6EF035B37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-36512" y="4365104"/>
            <a:ext cx="89234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FFFFFF"/>
                </a:solidFill>
              </a:rPr>
              <a:t>Advantages of double-phase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Anode with </a:t>
            </a:r>
            <a:r>
              <a:rPr lang="en-US" dirty="0" smtClean="0">
                <a:solidFill>
                  <a:srgbClr val="FFFF00"/>
                </a:solidFill>
              </a:rPr>
              <a:t>2 collection (X, Y) views </a:t>
            </a:r>
            <a:r>
              <a:rPr lang="en-US" dirty="0" smtClean="0">
                <a:solidFill>
                  <a:srgbClr val="FFFFFF"/>
                </a:solidFill>
              </a:rPr>
              <a:t>(no induction views), no ambiguities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Strips </a:t>
            </a:r>
            <a:r>
              <a:rPr lang="en-US" dirty="0" smtClean="0">
                <a:solidFill>
                  <a:srgbClr val="FFFF00"/>
                </a:solidFill>
              </a:rPr>
              <a:t>pitch 3.125 mm</a:t>
            </a:r>
            <a:r>
              <a:rPr lang="en-US" dirty="0" smtClean="0">
                <a:solidFill>
                  <a:srgbClr val="FFFFFF"/>
                </a:solidFill>
              </a:rPr>
              <a:t>, 3 m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Tunable gain </a:t>
            </a:r>
            <a:r>
              <a:rPr lang="en-US" dirty="0" smtClean="0">
                <a:solidFill>
                  <a:srgbClr val="FFFFFF"/>
                </a:solidFill>
              </a:rPr>
              <a:t>in gas phase (20-100), high S/N ratio for </a:t>
            </a:r>
            <a:r>
              <a:rPr lang="en-US" dirty="0" err="1" smtClean="0">
                <a:solidFill>
                  <a:srgbClr val="FFFFFF"/>
                </a:solidFill>
              </a:rPr>
              <a:t>m.i.p</a:t>
            </a:r>
            <a:r>
              <a:rPr lang="en-US" dirty="0">
                <a:solidFill>
                  <a:srgbClr val="FFFFFF"/>
                </a:solidFill>
              </a:rPr>
              <a:t>.</a:t>
            </a:r>
            <a:r>
              <a:rPr lang="en-US" dirty="0" smtClean="0">
                <a:solidFill>
                  <a:srgbClr val="FFFFFF"/>
                </a:solidFill>
              </a:rPr>
              <a:t> &gt; 100,  &lt;100 </a:t>
            </a:r>
            <a:r>
              <a:rPr lang="en-US" dirty="0" err="1" smtClean="0">
                <a:solidFill>
                  <a:srgbClr val="FFFFFF"/>
                </a:solidFill>
              </a:rPr>
              <a:t>KeV</a:t>
            </a:r>
            <a:r>
              <a:rPr lang="en-US" dirty="0" smtClean="0">
                <a:solidFill>
                  <a:srgbClr val="FFFFFF"/>
                </a:solidFill>
              </a:rPr>
              <a:t> threshold, min. purity requirement 3ms </a:t>
            </a:r>
            <a:r>
              <a:rPr lang="en-US" dirty="0" smtClean="0">
                <a:solidFill>
                  <a:srgbClr val="FFFFFF"/>
                </a:solidFill>
                <a:sym typeface="Wingdings" panose="05000000000000000000" pitchFamily="2" charset="2"/>
              </a:rPr>
              <a:t> operative margins vs purity, noise</a:t>
            </a:r>
            <a:endParaRPr lang="en-US" dirty="0" smtClean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Long drift projective geometry: </a:t>
            </a:r>
            <a:r>
              <a:rPr lang="en-US" dirty="0" smtClean="0">
                <a:solidFill>
                  <a:srgbClr val="FFFF00"/>
                </a:solidFill>
              </a:rPr>
              <a:t>reduced number of readout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No materials </a:t>
            </a:r>
            <a:r>
              <a:rPr lang="en-US" dirty="0" smtClean="0">
                <a:solidFill>
                  <a:srgbClr val="FFFFFF"/>
                </a:solidFill>
              </a:rPr>
              <a:t>in the active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Accessible and replaceable </a:t>
            </a:r>
            <a:r>
              <a:rPr lang="en-US" dirty="0" smtClean="0">
                <a:solidFill>
                  <a:srgbClr val="FFFFFF"/>
                </a:solidFill>
              </a:rPr>
              <a:t>cryogenic FE electronics, high bandwidth low cost external </a:t>
            </a:r>
            <a:r>
              <a:rPr lang="en-US" dirty="0" err="1" smtClean="0">
                <a:solidFill>
                  <a:srgbClr val="FFFFFF"/>
                </a:solidFill>
              </a:rPr>
              <a:t>uTCA</a:t>
            </a:r>
            <a:r>
              <a:rPr lang="en-US" dirty="0" smtClean="0">
                <a:solidFill>
                  <a:srgbClr val="FFFFFF"/>
                </a:solidFill>
              </a:rPr>
              <a:t> digital electronics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-7987"/>
            <a:ext cx="6624736" cy="437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3"/>
          <p:cNvSpPr txBox="1">
            <a:spLocks noChangeArrowheads="1"/>
          </p:cNvSpPr>
          <p:nvPr/>
        </p:nvSpPr>
        <p:spPr bwMode="auto">
          <a:xfrm>
            <a:off x="63525" y="268193"/>
            <a:ext cx="2492251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fr-FR" altLang="en-US" sz="1800" b="1" dirty="0" smtClean="0">
                <a:solidFill>
                  <a:srgbClr val="FFFFFF"/>
                </a:solidFill>
                <a:latin typeface="Arial"/>
              </a:rPr>
              <a:t>Dual-phase 10 </a:t>
            </a:r>
            <a:r>
              <a:rPr lang="fr-FR" altLang="en-US" sz="1800" b="1" dirty="0" err="1" smtClean="0">
                <a:solidFill>
                  <a:srgbClr val="FFFFFF"/>
                </a:solidFill>
                <a:latin typeface="Arial"/>
              </a:rPr>
              <a:t>kton</a:t>
            </a:r>
            <a:r>
              <a:rPr lang="fr-FR" altLang="en-US" sz="1800" b="1" dirty="0" smtClean="0">
                <a:solidFill>
                  <a:srgbClr val="FFFFFF"/>
                </a:solidFill>
                <a:latin typeface="Arial"/>
              </a:rPr>
              <a:t> FD module 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fr-FR" altLang="en-US" sz="1600" b="1" dirty="0" smtClean="0">
              <a:solidFill>
                <a:srgbClr val="FFFFFF"/>
              </a:solidFill>
              <a:latin typeface="Arial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fr-FR" altLang="en-US" sz="1600" b="1" dirty="0">
              <a:solidFill>
                <a:srgbClr val="FFFFFF"/>
              </a:solidFill>
              <a:latin typeface="Arial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en-US" altLang="en-US" sz="1600" b="1" dirty="0" smtClean="0">
              <a:solidFill>
                <a:srgbClr val="FFFFFF"/>
              </a:solidFill>
              <a:latin typeface="Arial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600" b="1" dirty="0" smtClean="0">
                <a:solidFill>
                  <a:srgbClr val="FFFFFF"/>
                </a:solidFill>
                <a:latin typeface="Arial"/>
              </a:rPr>
              <a:t>80 CRP units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600" b="1" dirty="0" smtClean="0">
                <a:solidFill>
                  <a:srgbClr val="FFFFFF"/>
                </a:solidFill>
                <a:latin typeface="Arial"/>
              </a:rPr>
              <a:t>60 field shaping rings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600" b="1" dirty="0" smtClean="0">
                <a:solidFill>
                  <a:srgbClr val="FFFFFF"/>
                </a:solidFill>
                <a:latin typeface="Arial"/>
              </a:rPr>
              <a:t>240 signal FT chimneys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600" b="1" dirty="0" smtClean="0">
                <a:solidFill>
                  <a:srgbClr val="FFFFFF"/>
                </a:solidFill>
                <a:latin typeface="Arial"/>
              </a:rPr>
              <a:t>240 suspension chimneys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600" b="1" dirty="0" smtClean="0">
                <a:solidFill>
                  <a:srgbClr val="FFFFFF"/>
                </a:solidFill>
                <a:latin typeface="Arial"/>
              </a:rPr>
              <a:t>180 PMTs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fr-FR" altLang="en-US" sz="1600" b="1" dirty="0" smtClean="0">
                <a:solidFill>
                  <a:srgbClr val="FFFFFF"/>
                </a:solidFill>
                <a:latin typeface="Arial"/>
              </a:rPr>
              <a:t>153600 </a:t>
            </a:r>
            <a:r>
              <a:rPr lang="fr-FR" altLang="en-US" sz="1600" b="1" dirty="0" err="1" smtClean="0">
                <a:solidFill>
                  <a:srgbClr val="FFFFFF"/>
                </a:solidFill>
                <a:latin typeface="Arial"/>
              </a:rPr>
              <a:t>readout</a:t>
            </a:r>
            <a:r>
              <a:rPr lang="fr-FR" altLang="en-US" sz="1600" b="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fr-FR" altLang="en-US" sz="1600" b="1" dirty="0" err="1" smtClean="0">
                <a:solidFill>
                  <a:srgbClr val="FFFFFF"/>
                </a:solidFill>
                <a:latin typeface="Arial"/>
              </a:rPr>
              <a:t>channels</a:t>
            </a:r>
            <a:endParaRPr lang="en-US" altLang="en-US" sz="1600" b="1" dirty="0" smtClea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Flèche droite 2"/>
          <p:cNvSpPr/>
          <p:nvPr/>
        </p:nvSpPr>
        <p:spPr bwMode="auto">
          <a:xfrm>
            <a:off x="1331640" y="908720"/>
            <a:ext cx="936104" cy="50405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99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3233253" cy="326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2217738" cy="228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06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74" r="79" b="8156"/>
          <a:stretch>
            <a:fillRect/>
          </a:stretch>
        </p:blipFill>
        <p:spPr bwMode="auto">
          <a:xfrm>
            <a:off x="4140200" y="4392613"/>
            <a:ext cx="4824413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ZoneTexte 4"/>
          <p:cNvSpPr txBox="1">
            <a:spLocks noChangeArrowheads="1"/>
          </p:cNvSpPr>
          <p:nvPr/>
        </p:nvSpPr>
        <p:spPr bwMode="auto">
          <a:xfrm>
            <a:off x="2124075" y="44450"/>
            <a:ext cx="7056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1800" smtClean="0">
                <a:solidFill>
                  <a:srgbClr val="000000"/>
                </a:solidFill>
                <a:latin typeface="Verdana" pitchFamily="34" charset="0"/>
              </a:rPr>
              <a:t>The Dual-Phase ProtoDUNE/WA105 6x6x6 m</a:t>
            </a:r>
            <a:r>
              <a:rPr kumimoji="1" lang="en-US" altLang="en-US" sz="1800" baseline="30000" smtClean="0">
                <a:solidFill>
                  <a:srgbClr val="000000"/>
                </a:solidFill>
                <a:latin typeface="Verdana" pitchFamily="34" charset="0"/>
              </a:rPr>
              <a:t>3</a:t>
            </a:r>
            <a:r>
              <a:rPr kumimoji="1" lang="en-US" altLang="en-US" sz="1800" smtClean="0">
                <a:solidFill>
                  <a:srgbClr val="000000"/>
                </a:solidFill>
                <a:latin typeface="Verdana" pitchFamily="34" charset="0"/>
              </a:rPr>
              <a:t> detector is built out of the same </a:t>
            </a:r>
            <a:r>
              <a:rPr kumimoji="1" lang="en-US" altLang="en-US" sz="1800" b="1" smtClean="0">
                <a:solidFill>
                  <a:srgbClr val="000000"/>
                </a:solidFill>
                <a:latin typeface="Verdana" pitchFamily="34" charset="0"/>
              </a:rPr>
              <a:t>3x3m</a:t>
            </a:r>
            <a:r>
              <a:rPr kumimoji="1" lang="en-US" altLang="en-US" sz="1800" b="1" baseline="30000" smtClean="0">
                <a:solidFill>
                  <a:srgbClr val="000000"/>
                </a:solidFill>
                <a:latin typeface="Verdana" pitchFamily="34" charset="0"/>
              </a:rPr>
              <a:t>2</a:t>
            </a:r>
            <a:r>
              <a:rPr kumimoji="1" lang="en-US" altLang="en-US" sz="1800" b="1" smtClean="0">
                <a:solidFill>
                  <a:srgbClr val="000000"/>
                </a:solidFill>
                <a:latin typeface="Verdana" pitchFamily="34" charset="0"/>
              </a:rPr>
              <a:t> Charge Readout Plane units (CRP) </a:t>
            </a:r>
            <a:r>
              <a:rPr kumimoji="1" lang="en-US" altLang="en-US" sz="1800" smtClean="0">
                <a:solidFill>
                  <a:srgbClr val="000000"/>
                </a:solidFill>
                <a:latin typeface="Verdana" pitchFamily="34" charset="0"/>
              </a:rPr>
              <a:t>foreseen for the 10 kton </a:t>
            </a:r>
            <a:r>
              <a:rPr kumimoji="1" lang="en-US" altLang="ja-JP" sz="1800" smtClean="0">
                <a:solidFill>
                  <a:srgbClr val="000000"/>
                </a:solidFill>
                <a:latin typeface="Verdana" pitchFamily="34" charset="0"/>
              </a:rPr>
              <a:t>Dual-Phase DUNE Far D</a:t>
            </a:r>
            <a:r>
              <a:rPr kumimoji="1" lang="en-US" altLang="en-US" sz="1800" smtClean="0">
                <a:solidFill>
                  <a:srgbClr val="000000"/>
                </a:solidFill>
                <a:latin typeface="Verdana" pitchFamily="34" charset="0"/>
              </a:rPr>
              <a:t>etector (same QA/QC and installation chains)</a:t>
            </a: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3" y="1189038"/>
            <a:ext cx="2998787" cy="274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7" name="Groupe 6"/>
          <p:cNvGrpSpPr>
            <a:grpSpLocks/>
          </p:cNvGrpSpPr>
          <p:nvPr/>
        </p:nvGrpSpPr>
        <p:grpSpPr bwMode="auto">
          <a:xfrm>
            <a:off x="2944813" y="1276350"/>
            <a:ext cx="2419350" cy="1504950"/>
            <a:chOff x="3448794" y="1468233"/>
            <a:chExt cx="2419350" cy="1504950"/>
          </a:xfrm>
        </p:grpSpPr>
        <p:pic>
          <p:nvPicPr>
            <p:cNvPr id="10263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8794" y="1468233"/>
              <a:ext cx="2419350" cy="150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5291881" y="1468233"/>
              <a:ext cx="561975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0248" name="ZoneTexte 7"/>
          <p:cNvSpPr txBox="1">
            <a:spLocks noChangeArrowheads="1"/>
          </p:cNvSpPr>
          <p:nvPr/>
        </p:nvSpPr>
        <p:spPr bwMode="auto">
          <a:xfrm>
            <a:off x="3795713" y="2852738"/>
            <a:ext cx="2046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1800" b="1" smtClean="0">
                <a:solidFill>
                  <a:srgbClr val="00B050"/>
                </a:solidFill>
                <a:latin typeface="Verdana" pitchFamily="34" charset="0"/>
              </a:rPr>
              <a:t>WA105: 4 CRP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427037" y="3700463"/>
            <a:ext cx="149226" cy="1960562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683569" y="5661248"/>
            <a:ext cx="1296143" cy="832421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V="1">
            <a:off x="2084170" y="5599113"/>
            <a:ext cx="1470243" cy="939799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2" name="ZoneTexte 17"/>
          <p:cNvSpPr txBox="1">
            <a:spLocks noChangeArrowheads="1"/>
          </p:cNvSpPr>
          <p:nvPr/>
        </p:nvSpPr>
        <p:spPr bwMode="auto">
          <a:xfrm>
            <a:off x="-108520" y="4679950"/>
            <a:ext cx="638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1800" dirty="0" smtClean="0">
                <a:solidFill>
                  <a:srgbClr val="000000"/>
                </a:solidFill>
                <a:latin typeface="Verdana" pitchFamily="34" charset="0"/>
              </a:rPr>
              <a:t>6 m</a:t>
            </a:r>
          </a:p>
        </p:txBody>
      </p:sp>
      <p:sp>
        <p:nvSpPr>
          <p:cNvPr id="10253" name="ZoneTexte 21"/>
          <p:cNvSpPr txBox="1">
            <a:spLocks noChangeArrowheads="1"/>
          </p:cNvSpPr>
          <p:nvPr/>
        </p:nvSpPr>
        <p:spPr bwMode="auto">
          <a:xfrm>
            <a:off x="837481" y="6093296"/>
            <a:ext cx="638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1800" dirty="0" smtClean="0">
                <a:solidFill>
                  <a:srgbClr val="000000"/>
                </a:solidFill>
                <a:latin typeface="Verdana" pitchFamily="34" charset="0"/>
              </a:rPr>
              <a:t>6 m</a:t>
            </a:r>
          </a:p>
        </p:txBody>
      </p:sp>
      <p:sp>
        <p:nvSpPr>
          <p:cNvPr id="10254" name="ZoneTexte 22"/>
          <p:cNvSpPr txBox="1">
            <a:spLocks noChangeArrowheads="1"/>
          </p:cNvSpPr>
          <p:nvPr/>
        </p:nvSpPr>
        <p:spPr bwMode="auto">
          <a:xfrm>
            <a:off x="4371975" y="3933825"/>
            <a:ext cx="2270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1800" b="1" smtClean="0">
                <a:solidFill>
                  <a:srgbClr val="00B050"/>
                </a:solidFill>
                <a:latin typeface="Verdana" pitchFamily="34" charset="0"/>
              </a:rPr>
              <a:t>10 kton: 80 CRP</a:t>
            </a:r>
          </a:p>
        </p:txBody>
      </p:sp>
      <p:cxnSp>
        <p:nvCxnSpPr>
          <p:cNvPr id="24" name="Connecteur droit avec flèche 23"/>
          <p:cNvCxnSpPr/>
          <p:nvPr/>
        </p:nvCxnSpPr>
        <p:spPr>
          <a:xfrm flipH="1" flipV="1">
            <a:off x="4508500" y="5986463"/>
            <a:ext cx="3951288" cy="611187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6" name="ZoneTexte 25"/>
          <p:cNvSpPr txBox="1">
            <a:spLocks noChangeArrowheads="1"/>
          </p:cNvSpPr>
          <p:nvPr/>
        </p:nvSpPr>
        <p:spPr bwMode="auto">
          <a:xfrm>
            <a:off x="5603875" y="6308725"/>
            <a:ext cx="785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1800" smtClean="0">
                <a:solidFill>
                  <a:srgbClr val="000000"/>
                </a:solidFill>
                <a:latin typeface="Verdana" pitchFamily="34" charset="0"/>
              </a:rPr>
              <a:t>60 m</a:t>
            </a:r>
          </a:p>
        </p:txBody>
      </p:sp>
      <p:sp>
        <p:nvSpPr>
          <p:cNvPr id="10257" name="ZoneTexte 26"/>
          <p:cNvSpPr txBox="1">
            <a:spLocks noChangeArrowheads="1"/>
          </p:cNvSpPr>
          <p:nvPr/>
        </p:nvSpPr>
        <p:spPr bwMode="auto">
          <a:xfrm>
            <a:off x="2771800" y="6165304"/>
            <a:ext cx="638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1800" dirty="0" smtClean="0">
                <a:solidFill>
                  <a:srgbClr val="000000"/>
                </a:solidFill>
                <a:latin typeface="Verdana" pitchFamily="34" charset="0"/>
              </a:rPr>
              <a:t>6 m</a:t>
            </a:r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4219575" y="4865688"/>
            <a:ext cx="0" cy="904875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9" name="ZoneTexte 29"/>
          <p:cNvSpPr txBox="1">
            <a:spLocks noChangeArrowheads="1"/>
          </p:cNvSpPr>
          <p:nvPr/>
        </p:nvSpPr>
        <p:spPr bwMode="auto">
          <a:xfrm>
            <a:off x="4279900" y="5229225"/>
            <a:ext cx="785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1800" smtClean="0">
                <a:solidFill>
                  <a:srgbClr val="000000"/>
                </a:solidFill>
                <a:latin typeface="Verdana" pitchFamily="34" charset="0"/>
              </a:rPr>
              <a:t>12 m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 flipH="1">
            <a:off x="5364163" y="2708275"/>
            <a:ext cx="952500" cy="14446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H="1">
            <a:off x="5780088" y="2708275"/>
            <a:ext cx="536575" cy="122555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2" name="スライド番号プレースホルダ 5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746708F1-1499-422D-ACFB-0E85BDFC4E40}" type="slidenum">
              <a:rPr kumimoji="1" lang="en-US" altLang="ja-JP" sz="1400" smtClean="0">
                <a:solidFill>
                  <a:srgbClr val="000000"/>
                </a:solidFill>
                <a:latin typeface="Verdana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kumimoji="1" lang="en-US" altLang="ja-JP" sz="1400" smtClean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85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élogramme 3"/>
          <p:cNvSpPr/>
          <p:nvPr/>
        </p:nvSpPr>
        <p:spPr>
          <a:xfrm>
            <a:off x="1835696" y="5013176"/>
            <a:ext cx="5328592" cy="1008112"/>
          </a:xfrm>
          <a:prstGeom prst="parallelogram">
            <a:avLst>
              <a:gd name="adj" fmla="val 98379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Cube 5"/>
          <p:cNvSpPr/>
          <p:nvPr/>
        </p:nvSpPr>
        <p:spPr>
          <a:xfrm>
            <a:off x="1835696" y="1988840"/>
            <a:ext cx="5328592" cy="396044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123728" y="3573016"/>
            <a:ext cx="317" cy="936104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1907704" y="3068960"/>
            <a:ext cx="1710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E=0.5-1.0 kV/cm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979712" y="57239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</a:t>
            </a:r>
            <a:endParaRPr lang="en-US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23528" y="1556792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Segmented anode</a:t>
            </a:r>
          </a:p>
          <a:p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gas phase with </a:t>
            </a:r>
          </a:p>
          <a:p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dual phase amplification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Parallélogramme 10"/>
          <p:cNvSpPr/>
          <p:nvPr/>
        </p:nvSpPr>
        <p:spPr>
          <a:xfrm>
            <a:off x="1835696" y="1772816"/>
            <a:ext cx="5328592" cy="1008112"/>
          </a:xfrm>
          <a:prstGeom prst="parallelogram">
            <a:avLst>
              <a:gd name="adj" fmla="val 98379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771800" y="3563724"/>
            <a:ext cx="1246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LAr volume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 flipH="1">
            <a:off x="4039929" y="1772816"/>
            <a:ext cx="820103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>
            <a:stCxn id="11" idx="1"/>
            <a:endCxn id="11" idx="1"/>
          </p:cNvCxnSpPr>
          <p:nvPr/>
        </p:nvCxnSpPr>
        <p:spPr>
          <a:xfrm>
            <a:off x="4995877" y="177281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endCxn id="11" idx="2"/>
          </p:cNvCxnSpPr>
          <p:nvPr/>
        </p:nvCxnSpPr>
        <p:spPr>
          <a:xfrm>
            <a:off x="2367768" y="2204864"/>
            <a:ext cx="4300635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283968" y="2492896"/>
            <a:ext cx="2088232" cy="3600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5148064" y="2276872"/>
            <a:ext cx="360040" cy="50405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3214473" y="908720"/>
            <a:ext cx="521328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and Y charge collection strips</a:t>
            </a:r>
          </a:p>
          <a:p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3.125 mm pitch, 3 m long  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7680 readout channels</a:t>
            </a:r>
          </a:p>
          <a:p>
            <a:pPr marL="285750" indent="-285750">
              <a:buFont typeface="Wingdings"/>
              <a:buChar char="à"/>
            </a:pPr>
            <a:endParaRPr lang="en-US" sz="1400" b="1" dirty="0" smtClean="0">
              <a:solidFill>
                <a:prstClr val="black"/>
              </a:solidFill>
            </a:endParaRPr>
          </a:p>
        </p:txBody>
      </p:sp>
      <p:cxnSp>
        <p:nvCxnSpPr>
          <p:cNvPr id="19" name="Connecteur droit 18"/>
          <p:cNvCxnSpPr/>
          <p:nvPr/>
        </p:nvCxnSpPr>
        <p:spPr>
          <a:xfrm flipH="1">
            <a:off x="4427984" y="4222070"/>
            <a:ext cx="7920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H="1">
            <a:off x="3923928" y="4221088"/>
            <a:ext cx="504056" cy="1753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H="1" flipV="1">
            <a:off x="3419872" y="4221088"/>
            <a:ext cx="504056" cy="1616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H="1">
            <a:off x="3275856" y="4398888"/>
            <a:ext cx="6920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H="1" flipV="1">
            <a:off x="3707904" y="3987388"/>
            <a:ext cx="504056" cy="1616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H="1" flipV="1">
            <a:off x="3851920" y="3861048"/>
            <a:ext cx="376879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èche droite 24"/>
          <p:cNvSpPr/>
          <p:nvPr/>
        </p:nvSpPr>
        <p:spPr>
          <a:xfrm rot="16200000">
            <a:off x="4076991" y="3491962"/>
            <a:ext cx="629979" cy="21602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79512" y="260648"/>
            <a:ext cx="3065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Dual phase liquid argon TPC</a:t>
            </a:r>
          </a:p>
          <a:p>
            <a:r>
              <a:rPr lang="en-US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6x6x6 m</a:t>
            </a:r>
            <a:r>
              <a:rPr lang="en-US" b="1" u="sng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active volume</a:t>
            </a:r>
            <a:endParaRPr lang="en-US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1763688" y="2973145"/>
            <a:ext cx="0" cy="2976135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468197" y="342900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Drift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-36512" y="3284984"/>
            <a:ext cx="20359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Drift coordinate </a:t>
            </a:r>
          </a:p>
          <a:p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m = 4 </a:t>
            </a:r>
            <a:r>
              <a:rPr lang="en-US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endParaRPr lang="en-US" sz="1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sampling 2.5 MHz</a:t>
            </a:r>
          </a:p>
          <a:p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(400 ns), 12 bits</a:t>
            </a:r>
          </a:p>
          <a:p>
            <a:endParaRPr lang="en-US" sz="1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/>
              <a:buChar char="à"/>
            </a:pP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10000 samples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 drift window</a:t>
            </a: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 flipH="1">
            <a:off x="1835696" y="5661248"/>
            <a:ext cx="432048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419872" y="55892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6 m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32" name="Connecteur droit avec flèche 31"/>
          <p:cNvCxnSpPr/>
          <p:nvPr/>
        </p:nvCxnSpPr>
        <p:spPr>
          <a:xfrm flipH="1">
            <a:off x="6372200" y="5085184"/>
            <a:ext cx="1008112" cy="108012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912768" y="55799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6 m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536504" y="22048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3 m 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35" name="Connecteur droit avec flèche 34"/>
          <p:cNvCxnSpPr/>
          <p:nvPr/>
        </p:nvCxnSpPr>
        <p:spPr>
          <a:xfrm flipH="1">
            <a:off x="4018744" y="4365104"/>
            <a:ext cx="337232" cy="1800200"/>
          </a:xfrm>
          <a:prstGeom prst="straightConnector1">
            <a:avLst/>
          </a:prstGeom>
          <a:ln w="38100">
            <a:solidFill>
              <a:srgbClr val="00206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4211960" y="4870901"/>
            <a:ext cx="1027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Prompt UV </a:t>
            </a:r>
          </a:p>
          <a:p>
            <a:r>
              <a:rPr lang="en-US" sz="1400" dirty="0" smtClean="0">
                <a:solidFill>
                  <a:prstClr val="black"/>
                </a:solidFill>
              </a:rPr>
              <a:t>light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4464496" y="4232121"/>
            <a:ext cx="2123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</a:rPr>
              <a:t>dE</a:t>
            </a:r>
            <a:r>
              <a:rPr lang="en-US" sz="1200" dirty="0" smtClean="0">
                <a:solidFill>
                  <a:prstClr val="black"/>
                </a:solidFill>
              </a:rPr>
              <a:t>/dx </a:t>
            </a:r>
            <a:r>
              <a:rPr lang="en-US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ionization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38" name="Larme 37"/>
          <p:cNvSpPr/>
          <p:nvPr/>
        </p:nvSpPr>
        <p:spPr>
          <a:xfrm rot="8055015">
            <a:off x="3771608" y="6154608"/>
            <a:ext cx="180177" cy="227473"/>
          </a:xfrm>
          <a:prstGeom prst="teardrop">
            <a:avLst>
              <a:gd name="adj" fmla="val 13487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Larme 38"/>
          <p:cNvSpPr/>
          <p:nvPr/>
        </p:nvSpPr>
        <p:spPr>
          <a:xfrm rot="8055015">
            <a:off x="4532784" y="6144003"/>
            <a:ext cx="180177" cy="227473"/>
          </a:xfrm>
          <a:prstGeom prst="teardrop">
            <a:avLst>
              <a:gd name="adj" fmla="val 13487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Larme 39"/>
          <p:cNvSpPr/>
          <p:nvPr/>
        </p:nvSpPr>
        <p:spPr>
          <a:xfrm rot="8055015">
            <a:off x="5181131" y="6144003"/>
            <a:ext cx="180177" cy="227473"/>
          </a:xfrm>
          <a:prstGeom prst="teardrop">
            <a:avLst>
              <a:gd name="adj" fmla="val 13487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1" name="Larme 40"/>
          <p:cNvSpPr/>
          <p:nvPr/>
        </p:nvSpPr>
        <p:spPr>
          <a:xfrm rot="8055015">
            <a:off x="5829108" y="6144334"/>
            <a:ext cx="180177" cy="227473"/>
          </a:xfrm>
          <a:prstGeom prst="teardrop">
            <a:avLst>
              <a:gd name="adj" fmla="val 13487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2" name="Larme 41"/>
          <p:cNvSpPr/>
          <p:nvPr/>
        </p:nvSpPr>
        <p:spPr>
          <a:xfrm rot="8055015">
            <a:off x="2969426" y="6144003"/>
            <a:ext cx="180177" cy="227473"/>
          </a:xfrm>
          <a:prstGeom prst="teardrop">
            <a:avLst>
              <a:gd name="adj" fmla="val 13487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3" name="Larme 42"/>
          <p:cNvSpPr/>
          <p:nvPr/>
        </p:nvSpPr>
        <p:spPr>
          <a:xfrm rot="8055015">
            <a:off x="2249981" y="6123455"/>
            <a:ext cx="180177" cy="227473"/>
          </a:xfrm>
          <a:prstGeom prst="teardrop">
            <a:avLst>
              <a:gd name="adj" fmla="val 13487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3707904" y="6381087"/>
            <a:ext cx="1596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Photomultipliers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499992" y="188640"/>
            <a:ext cx="46440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size: drift window of </a:t>
            </a:r>
          </a:p>
          <a:p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7680 channels x 10000 samples </a:t>
            </a:r>
            <a:r>
              <a:rPr lang="en-US" altLang="ja-JP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⇒</a:t>
            </a:r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146.8 MB</a:t>
            </a:r>
          </a:p>
        </p:txBody>
      </p:sp>
      <p:cxnSp>
        <p:nvCxnSpPr>
          <p:cNvPr id="46" name="Connecteur droit avec flèche 45"/>
          <p:cNvCxnSpPr/>
          <p:nvPr/>
        </p:nvCxnSpPr>
        <p:spPr>
          <a:xfrm>
            <a:off x="5328084" y="1439778"/>
            <a:ext cx="0" cy="9497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>
            <a:stCxn id="10" idx="2"/>
          </p:cNvCxnSpPr>
          <p:nvPr/>
        </p:nvCxnSpPr>
        <p:spPr>
          <a:xfrm>
            <a:off x="1403648" y="2510899"/>
            <a:ext cx="648072" cy="496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スライド番号プレースホルダ 5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7552B44-EE0B-439C-B2C8-F8F581CDB09C}" type="slidenum">
              <a:rPr kumimoji="1" lang="en-US" altLang="ja-JP" sz="1400" smtClean="0">
                <a:solidFill>
                  <a:srgbClr val="000000"/>
                </a:solidFill>
              </a:rPr>
              <a:pPr algn="r">
                <a:defRPr/>
              </a:pPr>
              <a:t>6</a:t>
            </a:fld>
            <a:endParaRPr kumimoji="1" lang="en-US" altLang="ja-JP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2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en-US" smtClean="0">
                <a:solidFill>
                  <a:srgbClr val="FFFF00"/>
                </a:solidFill>
              </a:rPr>
              <a:pPr/>
              <a:t>7</a:t>
            </a:fld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009" y="44624"/>
            <a:ext cx="1882495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-19661" y="44624"/>
            <a:ext cx="704213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3x3 m</a:t>
            </a:r>
            <a:r>
              <a:rPr 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 CRPs integrating the LEM-anode sandwiches (50x50 cm</a:t>
            </a:r>
            <a:r>
              <a:rPr 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) and their suspension feedthroughs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sz="1600" b="1" dirty="0" smtClean="0">
                <a:solidFill>
                  <a:srgbClr val="FFFF00"/>
                </a:solidFill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olidFill>
                  <a:srgbClr val="FFFF00"/>
                </a:solidFill>
              </a:rPr>
              <a:t>Invar frame + decoupling mechanisms in assembly in order to ensure planarity conditions +-0.5 mm (gravity, temperature gradient) over the 3x3 m</a:t>
            </a:r>
            <a:r>
              <a:rPr lang="en-US" sz="1600" b="1" baseline="30000" dirty="0" smtClean="0">
                <a:solidFill>
                  <a:srgbClr val="FFFF00"/>
                </a:solidFill>
              </a:rPr>
              <a:t>2</a:t>
            </a:r>
            <a:r>
              <a:rPr lang="en-US" sz="1600" b="1" dirty="0" smtClean="0">
                <a:solidFill>
                  <a:srgbClr val="FFFF00"/>
                </a:solidFill>
              </a:rPr>
              <a:t> surface which incorporates composite materials and ensure minimal dead space in between CRPs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563" y="4437112"/>
            <a:ext cx="410094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83568" y="5229200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 CRP mechanical structure design</a:t>
            </a:r>
            <a:r>
              <a:rPr lang="en-US" sz="1600" b="1" dirty="0" smtClean="0">
                <a:solidFill>
                  <a:srgbClr val="FFFF00"/>
                </a:solidFill>
              </a:rPr>
              <a:t>:</a:t>
            </a:r>
          </a:p>
          <a:p>
            <a:endParaRPr lang="en-US" sz="1600" b="1" dirty="0">
              <a:solidFill>
                <a:srgbClr val="FFFF00"/>
              </a:solidFill>
            </a:endParaRPr>
          </a:p>
          <a:p>
            <a:r>
              <a:rPr lang="en-US" sz="1600" b="1" dirty="0" smtClean="0">
                <a:solidFill>
                  <a:srgbClr val="FFFF00"/>
                </a:solidFill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rgbClr val="FFFF00"/>
                </a:solidFill>
                <a:sym typeface="Wingdings" panose="05000000000000000000" pitchFamily="2" charset="2"/>
              </a:rPr>
              <a:t>c</a:t>
            </a:r>
            <a:r>
              <a:rPr lang="en-US" sz="1600" b="1" dirty="0" smtClean="0">
                <a:solidFill>
                  <a:srgbClr val="FFFF00"/>
                </a:solidFill>
              </a:rPr>
              <a:t>ampaign of cold </a:t>
            </a:r>
            <a:r>
              <a:rPr lang="en-US" sz="1600" b="1" dirty="0">
                <a:solidFill>
                  <a:srgbClr val="FFFF00"/>
                </a:solidFill>
              </a:rPr>
              <a:t>bath tests + photogrammetry on differential effects in thermal contraction, </a:t>
            </a:r>
            <a:r>
              <a:rPr lang="en-US" sz="1600" b="1" dirty="0" smtClean="0">
                <a:solidFill>
                  <a:srgbClr val="FFFF00"/>
                </a:solidFill>
              </a:rPr>
              <a:t>design of decoupling </a:t>
            </a:r>
            <a:r>
              <a:rPr lang="en-US" sz="1600" b="1" dirty="0">
                <a:solidFill>
                  <a:srgbClr val="FFFF00"/>
                </a:solidFill>
              </a:rPr>
              <a:t>mechanism</a:t>
            </a: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99605"/>
            <a:ext cx="5016943" cy="298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5148064" y="2476053"/>
            <a:ext cx="20059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sym typeface="Wingdings" panose="05000000000000000000" pitchFamily="2" charset="2"/>
              </a:rPr>
              <a:t></a:t>
            </a:r>
            <a:r>
              <a:rPr lang="en-US" sz="1400" b="1" dirty="0" smtClean="0">
                <a:solidFill>
                  <a:srgbClr val="FFFF00"/>
                </a:solidFill>
              </a:rPr>
              <a:t>See talks by </a:t>
            </a:r>
          </a:p>
          <a:p>
            <a:r>
              <a:rPr lang="en-US" sz="1400" b="1" dirty="0" smtClean="0">
                <a:solidFill>
                  <a:srgbClr val="FFFF00"/>
                </a:solidFill>
              </a:rPr>
              <a:t>B. </a:t>
            </a:r>
            <a:r>
              <a:rPr lang="en-US" sz="1400" b="1" dirty="0" err="1" smtClean="0">
                <a:solidFill>
                  <a:srgbClr val="FFFF00"/>
                </a:solidFill>
              </a:rPr>
              <a:t>Aimard</a:t>
            </a:r>
            <a:r>
              <a:rPr lang="en-US" sz="1400" b="1" dirty="0" smtClean="0">
                <a:solidFill>
                  <a:srgbClr val="FFFF00"/>
                </a:solidFill>
              </a:rPr>
              <a:t> (CRPs) and A. </a:t>
            </a:r>
            <a:r>
              <a:rPr lang="en-US" sz="1400" b="1" dirty="0" err="1" smtClean="0">
                <a:solidFill>
                  <a:srgbClr val="FFFF00"/>
                </a:solidFill>
              </a:rPr>
              <a:t>Delbart</a:t>
            </a:r>
            <a:r>
              <a:rPr lang="en-US" sz="1400" b="1" dirty="0" smtClean="0">
                <a:solidFill>
                  <a:srgbClr val="FFFF00"/>
                </a:solidFill>
              </a:rPr>
              <a:t> (LEM-anodes production) in DP parallel session</a:t>
            </a:r>
            <a:endParaRPr lang="en-US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srgbClr val="FFFF00"/>
                </a:solidFill>
              </a:rPr>
              <a:pPr/>
              <a:t>8</a:t>
            </a:fld>
            <a:endParaRPr lang="fr-BE">
              <a:solidFill>
                <a:srgbClr val="FFFF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36511" y="2708920"/>
            <a:ext cx="38164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Integration of the grid of submerged extraction wires in the frame minimizing dead space in between CRPs. Tests for the wires system design</a:t>
            </a:r>
            <a:endParaRPr lang="en-US" sz="1600" b="1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095" y="764704"/>
            <a:ext cx="4879393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1" y="0"/>
            <a:ext cx="2929363" cy="26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03848" y="96887"/>
            <a:ext cx="55532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Thermal decoupling supports of G10 frame on invar frame </a:t>
            </a:r>
            <a:endParaRPr lang="en-US" sz="1400" b="1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0" y="4437112"/>
            <a:ext cx="41719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904105" y="4524722"/>
            <a:ext cx="32403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Tooling, assembly and installation procedures defined </a:t>
            </a:r>
            <a:r>
              <a:rPr lang="en-US" sz="1400" b="1" dirty="0" smtClean="0">
                <a:sym typeface="Wingdings" panose="05000000000000000000" pitchFamily="2" charset="2"/>
              </a:rPr>
              <a:t></a:t>
            </a:r>
            <a:r>
              <a:rPr lang="en-US" sz="1400" b="1" dirty="0" smtClean="0"/>
              <a:t> getting ready for production </a:t>
            </a:r>
            <a:endParaRPr lang="en-US" sz="1400" b="1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744" y="4194666"/>
            <a:ext cx="4913760" cy="261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327" y="3789040"/>
            <a:ext cx="1919442" cy="22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234762" y="3779748"/>
            <a:ext cx="28280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Suspension  feedthroughs 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6945069" y="6372036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>
                <a:solidFill>
                  <a:srgbClr val="FFFF00"/>
                </a:solidFill>
              </a:rPr>
              <a:t>CRPs</a:t>
            </a:r>
            <a:endParaRPr lang="en-US" dirty="0"/>
          </a:p>
        </p:txBody>
      </p:sp>
      <p:cxnSp>
        <p:nvCxnSpPr>
          <p:cNvPr id="19" name="Connecteur droit avec flèche 18"/>
          <p:cNvCxnSpPr>
            <a:stCxn id="3" idx="1"/>
          </p:cNvCxnSpPr>
          <p:nvPr/>
        </p:nvCxnSpPr>
        <p:spPr bwMode="auto">
          <a:xfrm flipH="1">
            <a:off x="1504256" y="250776"/>
            <a:ext cx="1699592" cy="7299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Connecteur droit avec flèche 20"/>
          <p:cNvCxnSpPr/>
          <p:nvPr/>
        </p:nvCxnSpPr>
        <p:spPr bwMode="auto">
          <a:xfrm>
            <a:off x="3275856" y="3203104"/>
            <a:ext cx="792088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Connecteur droit avec flèche 22"/>
          <p:cNvCxnSpPr/>
          <p:nvPr/>
        </p:nvCxnSpPr>
        <p:spPr bwMode="auto">
          <a:xfrm flipH="1">
            <a:off x="5364088" y="4118302"/>
            <a:ext cx="1160703" cy="53483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Connecteur droit avec flèche 24"/>
          <p:cNvCxnSpPr/>
          <p:nvPr/>
        </p:nvCxnSpPr>
        <p:spPr bwMode="auto">
          <a:xfrm>
            <a:off x="6524791" y="4118302"/>
            <a:ext cx="342891" cy="85364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172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ZoneTexte 2"/>
          <p:cNvSpPr txBox="1">
            <a:spLocks noChangeArrowheads="1"/>
          </p:cNvSpPr>
          <p:nvPr/>
        </p:nvSpPr>
        <p:spPr bwMode="auto">
          <a:xfrm>
            <a:off x="449263" y="7938"/>
            <a:ext cx="8299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2000" b="1" u="sng" smtClean="0">
                <a:solidFill>
                  <a:srgbClr val="000000"/>
                </a:solidFill>
                <a:cs typeface="Times New Roman" pitchFamily="18" charset="0"/>
              </a:rPr>
              <a:t>WA105 Accessible cold front-end electronics and  uTCA DAQ system 7680 ch </a:t>
            </a:r>
          </a:p>
        </p:txBody>
      </p:sp>
      <p:sp>
        <p:nvSpPr>
          <p:cNvPr id="5" name="ZoneTexte 3"/>
          <p:cNvSpPr txBox="1"/>
          <p:nvPr/>
        </p:nvSpPr>
        <p:spPr>
          <a:xfrm>
            <a:off x="4643438" y="836613"/>
            <a:ext cx="4608512" cy="157003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kumimoji="1" lang="en-US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 ASIC amplifiers (CMOS 0.35um) 16ch  </a:t>
            </a:r>
            <a:r>
              <a:rPr kumimoji="1" lang="en-US" sz="1600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externally accessible: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orking at 110K at the bottom of the signal chimneys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1"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ards </a:t>
            </a:r>
            <a:r>
              <a:rPr kumimoji="1"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fixed to a plug accessible from </a:t>
            </a:r>
            <a:r>
              <a:rPr kumimoji="1"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outside</a:t>
            </a:r>
            <a:r>
              <a:rPr kumimoji="1"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en-US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Short cables</a:t>
            </a:r>
            <a:r>
              <a:rPr kumimoji="1"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capacitance, </a:t>
            </a:r>
            <a:r>
              <a:rPr kumimoji="1"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noise at </a:t>
            </a:r>
            <a:r>
              <a:rPr kumimoji="1"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kumimoji="1"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endParaRPr kumimoji="1"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-36513" y="620713"/>
            <a:ext cx="4824413" cy="12303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1600" dirty="0" smtClean="0">
              <a:solidFill>
                <a:srgbClr val="00B050"/>
              </a:solidFill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kumimoji="1" lang="en-US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electronics</a:t>
            </a:r>
            <a:r>
              <a:rPr kumimoji="1" lang="en-US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sz="1600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warm </a:t>
            </a:r>
            <a:r>
              <a:rPr kumimoji="1" lang="en-US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tank deck: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rchitecture based on </a:t>
            </a:r>
            <a:r>
              <a:rPr kumimoji="1" lang="en-US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uTCA</a:t>
            </a:r>
            <a:r>
              <a:rPr kumimoji="1"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standard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crate/signal chimney, 640 channels/crate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fr-FR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kumimoji="1" lang="fr-FR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kumimoji="1" lang="fr-FR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uTCA</a:t>
            </a:r>
            <a:r>
              <a:rPr kumimoji="1" lang="fr-FR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fr-FR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crates</a:t>
            </a:r>
            <a:r>
              <a:rPr kumimoji="1" lang="fr-FR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10 AMC </a:t>
            </a:r>
            <a:r>
              <a:rPr kumimoji="1" lang="fr-FR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cards</a:t>
            </a:r>
            <a:r>
              <a:rPr kumimoji="1" lang="fr-FR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kumimoji="1" lang="fr-FR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crate</a:t>
            </a:r>
            <a:r>
              <a:rPr kumimoji="1" lang="fr-FR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64 </a:t>
            </a:r>
            <a:r>
              <a:rPr kumimoji="1" lang="fr-FR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kumimoji="1" lang="fr-FR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kumimoji="1" lang="fr-FR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</a:t>
            </a:r>
            <a:endParaRPr kumimoji="1" lang="en-US" sz="1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90" name="スライド番号プレースホルダ 5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2155677D-8EA0-4DFF-9D37-7D5F8370D6AB}" type="slidenum">
              <a:rPr kumimoji="1" lang="ja-JP" altLang="en-US" sz="1400" smtClean="0">
                <a:solidFill>
                  <a:srgbClr val="000000"/>
                </a:solidFill>
                <a:latin typeface="Verdana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9</a:t>
            </a:fld>
            <a:endParaRPr kumimoji="1" lang="ja-JP" altLang="en-US" sz="1400" smtClean="0">
              <a:solidFill>
                <a:srgbClr val="000000"/>
              </a:solidFill>
              <a:latin typeface="Verdana" pitchFamily="34" charset="0"/>
            </a:endParaRPr>
          </a:p>
        </p:txBody>
      </p:sp>
      <p:pic>
        <p:nvPicPr>
          <p:cNvPr id="1639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1789113"/>
            <a:ext cx="4259263" cy="447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3" descr="C:\Users\autiero\Desktop\Talk SPSC\SPSC Report March 2015\V4.8\Final\fig\SFT_cut_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725" y="2349500"/>
            <a:ext cx="2968625" cy="294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86250"/>
            <a:ext cx="927100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2" descr="C:\Users\autiero\Desktop\Laguna meeting 15 Sept 2013\Edouard\LARZIC_16_layou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566" y="4437112"/>
            <a:ext cx="642938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5" name="Rectangle 8"/>
          <p:cNvSpPr>
            <a:spLocks noChangeArrowheads="1"/>
          </p:cNvSpPr>
          <p:nvPr/>
        </p:nvSpPr>
        <p:spPr bwMode="auto">
          <a:xfrm>
            <a:off x="8028384" y="4005064"/>
            <a:ext cx="1308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1200" b="1" dirty="0" smtClean="0">
                <a:solidFill>
                  <a:srgbClr val="000000"/>
                </a:solidFill>
              </a:rPr>
              <a:t>ASICs 16 </a:t>
            </a:r>
            <a:r>
              <a:rPr kumimoji="1" lang="en-US" altLang="en-US" sz="1200" b="1" dirty="0" err="1" smtClean="0">
                <a:solidFill>
                  <a:srgbClr val="000000"/>
                </a:solidFill>
              </a:rPr>
              <a:t>ch.</a:t>
            </a:r>
            <a:endParaRPr kumimoji="1" lang="en-US" altLang="en-US" sz="1200" b="1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1200" b="1" dirty="0" smtClean="0">
                <a:solidFill>
                  <a:srgbClr val="000000"/>
                </a:solidFill>
              </a:rPr>
              <a:t>(CMOS 0.35 um)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kumimoji="1" lang="en-US" altLang="en-US" sz="1200" b="1" dirty="0" smtClean="0">
              <a:solidFill>
                <a:srgbClr val="00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900113" y="1851025"/>
            <a:ext cx="647700" cy="425450"/>
          </a:xfrm>
          <a:prstGeom prst="straightConnector1">
            <a:avLst/>
          </a:prstGeom>
          <a:ln w="381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2268538" y="2063750"/>
            <a:ext cx="431800" cy="100488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399" name="Rectangle 21"/>
          <p:cNvSpPr>
            <a:spLocks noChangeArrowheads="1"/>
          </p:cNvSpPr>
          <p:nvPr/>
        </p:nvSpPr>
        <p:spPr bwMode="auto">
          <a:xfrm>
            <a:off x="34925" y="476250"/>
            <a:ext cx="8845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US" altLang="en-US" sz="16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Full accessibility provided by the double-phase charge readout at the top of the detector  </a:t>
            </a:r>
            <a:endParaRPr lang="en-US" altLang="en-US" sz="1600" smtClean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24" name="Flèche droite 23"/>
          <p:cNvSpPr/>
          <p:nvPr/>
        </p:nvSpPr>
        <p:spPr>
          <a:xfrm rot="499519" flipV="1">
            <a:off x="2760663" y="2525713"/>
            <a:ext cx="2260600" cy="236537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640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500438"/>
            <a:ext cx="974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402" name="Connecteur droit avec flèche 24"/>
          <p:cNvCxnSpPr>
            <a:cxnSpLocks noChangeShapeType="1"/>
          </p:cNvCxnSpPr>
          <p:nvPr/>
        </p:nvCxnSpPr>
        <p:spPr bwMode="auto">
          <a:xfrm flipV="1">
            <a:off x="4643438" y="2852738"/>
            <a:ext cx="776287" cy="7207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03" name="Rectangle 25"/>
          <p:cNvSpPr>
            <a:spLocks noChangeArrowheads="1"/>
          </p:cNvSpPr>
          <p:nvPr/>
        </p:nvSpPr>
        <p:spPr bwMode="auto">
          <a:xfrm>
            <a:off x="4067175" y="4149725"/>
            <a:ext cx="958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fr-FR" altLang="en-US" sz="1200" b="1" smtClean="0">
                <a:solidFill>
                  <a:srgbClr val="000000"/>
                </a:solidFill>
              </a:rPr>
              <a:t>uTCA crate</a:t>
            </a:r>
            <a:endParaRPr kumimoji="1" lang="en-US" altLang="en-US" sz="1200" b="1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kumimoji="1" lang="en-US" altLang="en-US" sz="1200" b="1" smtClean="0">
              <a:solidFill>
                <a:srgbClr val="000000"/>
              </a:solidFill>
            </a:endParaRPr>
          </a:p>
        </p:txBody>
      </p:sp>
      <p:sp>
        <p:nvSpPr>
          <p:cNvPr id="16404" name="Rectangle 26"/>
          <p:cNvSpPr>
            <a:spLocks noChangeArrowheads="1"/>
          </p:cNvSpPr>
          <p:nvPr/>
        </p:nvSpPr>
        <p:spPr bwMode="auto">
          <a:xfrm>
            <a:off x="2894013" y="6351588"/>
            <a:ext cx="11890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fr-FR" altLang="en-US" sz="1200" b="1" smtClean="0">
                <a:solidFill>
                  <a:srgbClr val="000000"/>
                </a:solidFill>
              </a:rPr>
              <a:t>Signal chimney</a:t>
            </a:r>
            <a:endParaRPr kumimoji="1" lang="en-US" altLang="en-US" sz="1200" b="1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kumimoji="1" lang="en-US" altLang="en-US" sz="1200" b="1" smtClean="0">
              <a:solidFill>
                <a:srgbClr val="000000"/>
              </a:solidFill>
            </a:endParaRPr>
          </a:p>
        </p:txBody>
      </p:sp>
      <p:cxnSp>
        <p:nvCxnSpPr>
          <p:cNvPr id="16405" name="Connecteur droit avec flèche 27"/>
          <p:cNvCxnSpPr>
            <a:cxnSpLocks noChangeShapeType="1"/>
          </p:cNvCxnSpPr>
          <p:nvPr/>
        </p:nvCxnSpPr>
        <p:spPr bwMode="auto">
          <a:xfrm flipV="1">
            <a:off x="5324475" y="4075113"/>
            <a:ext cx="687388" cy="158591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06" name="Rectangle 28"/>
          <p:cNvSpPr>
            <a:spLocks noChangeArrowheads="1"/>
          </p:cNvSpPr>
          <p:nvPr/>
        </p:nvSpPr>
        <p:spPr bwMode="auto">
          <a:xfrm>
            <a:off x="5867400" y="4911725"/>
            <a:ext cx="501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fr-FR" altLang="en-US" sz="1200" b="1" smtClean="0">
                <a:solidFill>
                  <a:srgbClr val="000000"/>
                </a:solidFill>
              </a:rPr>
              <a:t>CRP</a:t>
            </a:r>
            <a:endParaRPr kumimoji="1" lang="en-US" altLang="en-US" sz="1200" b="1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kumimoji="1" lang="en-US" altLang="en-US" sz="1200" b="1" smtClean="0">
              <a:solidFill>
                <a:srgbClr val="000000"/>
              </a:solidFill>
            </a:endParaRPr>
          </a:p>
        </p:txBody>
      </p:sp>
      <p:sp>
        <p:nvSpPr>
          <p:cNvPr id="16407" name="Rectangle 29"/>
          <p:cNvSpPr>
            <a:spLocks noChangeArrowheads="1"/>
          </p:cNvSpPr>
          <p:nvPr/>
        </p:nvSpPr>
        <p:spPr bwMode="auto">
          <a:xfrm>
            <a:off x="6156325" y="2751138"/>
            <a:ext cx="604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fr-FR" altLang="en-US" sz="1200" b="1" smtClean="0">
                <a:solidFill>
                  <a:srgbClr val="FF0000"/>
                </a:solidFill>
              </a:rPr>
              <a:t>Warm</a:t>
            </a:r>
            <a:endParaRPr kumimoji="1" lang="en-US" altLang="en-US" sz="1200" b="1" smtClean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kumimoji="1" lang="en-US" altLang="en-US" sz="1200" b="1" smtClean="0">
              <a:solidFill>
                <a:srgbClr val="FF0000"/>
              </a:solidFill>
            </a:endParaRPr>
          </a:p>
        </p:txBody>
      </p:sp>
      <p:sp>
        <p:nvSpPr>
          <p:cNvPr id="16408" name="Rectangle 30"/>
          <p:cNvSpPr>
            <a:spLocks noChangeArrowheads="1"/>
          </p:cNvSpPr>
          <p:nvPr/>
        </p:nvSpPr>
        <p:spPr bwMode="auto">
          <a:xfrm>
            <a:off x="6084888" y="4479925"/>
            <a:ext cx="500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fr-FR" altLang="en-US" sz="1200" b="1" smtClean="0">
                <a:solidFill>
                  <a:srgbClr val="00B0F0"/>
                </a:solidFill>
              </a:rPr>
              <a:t>Cold</a:t>
            </a:r>
            <a:endParaRPr kumimoji="1" lang="en-US" altLang="en-US" sz="1200" b="1" smtClean="0">
              <a:solidFill>
                <a:srgbClr val="00B0F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kumimoji="1" lang="en-US" altLang="en-US" sz="1200" b="1" smtClean="0">
              <a:solidFill>
                <a:srgbClr val="00B0F0"/>
              </a:solidFill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4211960" y="5221288"/>
            <a:ext cx="4749478" cy="1592262"/>
            <a:chOff x="4211960" y="5221288"/>
            <a:chExt cx="4749478" cy="1592262"/>
          </a:xfrm>
        </p:grpSpPr>
        <p:pic>
          <p:nvPicPr>
            <p:cNvPr id="16386" name="Picture 4" descr="C:\Users\autiero\Desktop\Talk SPSC\SPSC Report March 2015\V4.8\Final\fig\SFT_bottom_pic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5221288"/>
              <a:ext cx="3937000" cy="159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738344" y="4587576"/>
              <a:ext cx="1581469" cy="2864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6396" name="Connecteur droit avec flèche 11"/>
          <p:cNvCxnSpPr>
            <a:cxnSpLocks noChangeShapeType="1"/>
          </p:cNvCxnSpPr>
          <p:nvPr/>
        </p:nvCxnSpPr>
        <p:spPr bwMode="auto">
          <a:xfrm flipH="1">
            <a:off x="8307263" y="5084763"/>
            <a:ext cx="158303" cy="36046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7815410" y="3390091"/>
            <a:ext cx="13651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fr-FR" altLang="en-US" sz="1200" b="1" dirty="0" smtClean="0">
                <a:solidFill>
                  <a:srgbClr val="000000"/>
                </a:solidFill>
              </a:rPr>
              <a:t>FE </a:t>
            </a:r>
            <a:r>
              <a:rPr kumimoji="1" lang="fr-FR" altLang="en-US" sz="1200" b="1" dirty="0" err="1" smtClean="0">
                <a:solidFill>
                  <a:srgbClr val="000000"/>
                </a:solidFill>
              </a:rPr>
              <a:t>cards</a:t>
            </a:r>
            <a:r>
              <a:rPr kumimoji="1" lang="fr-FR" altLang="en-US" sz="1200" b="1" dirty="0" smtClean="0">
                <a:solidFill>
                  <a:srgbClr val="000000"/>
                </a:solidFill>
              </a:rPr>
              <a:t> </a:t>
            </a:r>
            <a:r>
              <a:rPr kumimoji="1" lang="fr-FR" altLang="en-US" sz="1200" b="1" dirty="0" err="1" smtClean="0">
                <a:solidFill>
                  <a:srgbClr val="000000"/>
                </a:solidFill>
              </a:rPr>
              <a:t>mounted</a:t>
            </a:r>
            <a:r>
              <a:rPr kumimoji="1" lang="fr-FR" altLang="en-US" sz="1200" b="1" dirty="0" smtClean="0">
                <a:solidFill>
                  <a:srgbClr val="000000"/>
                </a:solidFill>
              </a:rPr>
              <a:t> on insertion </a:t>
            </a:r>
            <a:r>
              <a:rPr kumimoji="1" lang="fr-FR" altLang="en-US" sz="1200" b="1" dirty="0" err="1" smtClean="0">
                <a:solidFill>
                  <a:srgbClr val="000000"/>
                </a:solidFill>
              </a:rPr>
              <a:t>blades</a:t>
            </a:r>
            <a:endParaRPr kumimoji="1" lang="en-US" altLang="en-US" sz="1200" b="1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kumimoji="1" lang="en-US" altLang="en-US" sz="1200" b="1" dirty="0" smtClean="0">
              <a:solidFill>
                <a:srgbClr val="000000"/>
              </a:solidFill>
            </a:endParaRPr>
          </a:p>
        </p:txBody>
      </p:sp>
      <p:cxnSp>
        <p:nvCxnSpPr>
          <p:cNvPr id="32" name="Connecteur droit avec flèche 11"/>
          <p:cNvCxnSpPr>
            <a:cxnSpLocks noChangeShapeType="1"/>
          </p:cNvCxnSpPr>
          <p:nvPr/>
        </p:nvCxnSpPr>
        <p:spPr bwMode="auto">
          <a:xfrm flipH="1">
            <a:off x="7452320" y="4025106"/>
            <a:ext cx="363090" cy="454819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Connecteur droit avec flèche 11"/>
          <p:cNvCxnSpPr>
            <a:cxnSpLocks noChangeShapeType="1"/>
          </p:cNvCxnSpPr>
          <p:nvPr/>
        </p:nvCxnSpPr>
        <p:spPr bwMode="auto">
          <a:xfrm>
            <a:off x="7815410" y="4005064"/>
            <a:ext cx="184400" cy="136815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00514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ThèmeWA105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hèmeWA105" id="{90C4DED2-8E8D-482E-8EC9-E9ACD31BA30F}" vid="{CAE2A118-91EC-4883-8E6E-F3591AEBE526}"/>
    </a:ext>
  </a:extLst>
</a:theme>
</file>

<file path=ppt/theme/theme7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12252</TotalTime>
  <Words>1879</Words>
  <Application>Microsoft Office PowerPoint</Application>
  <PresentationFormat>Affichage à l'écran (4:3)</PresentationFormat>
  <Paragraphs>326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7</vt:i4>
      </vt:variant>
      <vt:variant>
        <vt:lpstr>Titres des diapositives</vt:lpstr>
      </vt:variant>
      <vt:variant>
        <vt:i4>27</vt:i4>
      </vt:variant>
    </vt:vector>
  </HeadingPairs>
  <TitlesOfParts>
    <vt:vector size="34" baseType="lpstr">
      <vt:lpstr>1_Blank Presentation</vt:lpstr>
      <vt:lpstr>Conception personnalisée</vt:lpstr>
      <vt:lpstr>Thème Office</vt:lpstr>
      <vt:lpstr>1_Thème Office</vt:lpstr>
      <vt:lpstr>2_Thème Office</vt:lpstr>
      <vt:lpstr>8_ThèmeWA105</vt:lpstr>
      <vt:lpstr>Default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Dario Autiero</dc:creator>
  <cp:lastModifiedBy>Dario Autiero</cp:lastModifiedBy>
  <cp:revision>853</cp:revision>
  <cp:lastPrinted>2015-04-13T16:10:31Z</cp:lastPrinted>
  <dcterms:created xsi:type="dcterms:W3CDTF">2012-12-10T15:55:54Z</dcterms:created>
  <dcterms:modified xsi:type="dcterms:W3CDTF">2017-04-06T08:02:22Z</dcterms:modified>
</cp:coreProperties>
</file>