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 id="2147483696" r:id="rId2"/>
  </p:sldMasterIdLst>
  <p:notesMasterIdLst>
    <p:notesMasterId r:id="rId44"/>
  </p:notesMasterIdLst>
  <p:sldIdLst>
    <p:sldId id="290" r:id="rId3"/>
    <p:sldId id="291" r:id="rId4"/>
    <p:sldId id="294" r:id="rId5"/>
    <p:sldId id="295" r:id="rId6"/>
    <p:sldId id="296" r:id="rId7"/>
    <p:sldId id="345" r:id="rId8"/>
    <p:sldId id="346" r:id="rId9"/>
    <p:sldId id="347" r:id="rId10"/>
    <p:sldId id="348" r:id="rId11"/>
    <p:sldId id="316" r:id="rId12"/>
    <p:sldId id="293" r:id="rId13"/>
    <p:sldId id="305" r:id="rId14"/>
    <p:sldId id="306" r:id="rId15"/>
    <p:sldId id="307" r:id="rId16"/>
    <p:sldId id="315" r:id="rId17"/>
    <p:sldId id="311" r:id="rId18"/>
    <p:sldId id="312" r:id="rId19"/>
    <p:sldId id="319" r:id="rId20"/>
    <p:sldId id="317" r:id="rId21"/>
    <p:sldId id="318" r:id="rId22"/>
    <p:sldId id="349" r:id="rId23"/>
    <p:sldId id="350" r:id="rId24"/>
    <p:sldId id="351" r:id="rId25"/>
    <p:sldId id="352" r:id="rId26"/>
    <p:sldId id="353" r:id="rId27"/>
    <p:sldId id="354" r:id="rId28"/>
    <p:sldId id="355" r:id="rId29"/>
    <p:sldId id="356" r:id="rId30"/>
    <p:sldId id="302" r:id="rId31"/>
    <p:sldId id="357" r:id="rId32"/>
    <p:sldId id="328" r:id="rId33"/>
    <p:sldId id="329" r:id="rId34"/>
    <p:sldId id="330" r:id="rId35"/>
    <p:sldId id="331" r:id="rId36"/>
    <p:sldId id="332" r:id="rId37"/>
    <p:sldId id="320" r:id="rId38"/>
    <p:sldId id="334" r:id="rId39"/>
    <p:sldId id="321" r:id="rId40"/>
    <p:sldId id="327" r:id="rId41"/>
    <p:sldId id="343" r:id="rId42"/>
    <p:sldId id="344"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DEEB35"/>
    <a:srgbClr val="FF3399"/>
    <a:srgbClr val="CCFF33"/>
    <a:srgbClr val="FA49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745" autoAdjust="0"/>
    <p:restoredTop sz="94660"/>
  </p:normalViewPr>
  <p:slideViewPr>
    <p:cSldViewPr snapToGrid="0" showGuides="1">
      <p:cViewPr varScale="1">
        <p:scale>
          <a:sx n="56" d="100"/>
          <a:sy n="56" d="100"/>
        </p:scale>
        <p:origin x="350" y="48"/>
      </p:cViewPr>
      <p:guideLst>
        <p:guide orient="horz" pos="2160"/>
        <p:guide pos="3863"/>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02D04A-B2B4-426A-9391-DB8607B30087}" type="datetimeFigureOut">
              <a:rPr lang="en-US" smtClean="0"/>
              <a:t>4/4/2017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EAEEDA-E9AA-4342-AD25-27FEA4A19555}" type="slidenum">
              <a:rPr lang="en-US" smtClean="0"/>
              <a:t>‹#›</a:t>
            </a:fld>
            <a:endParaRPr lang="en-US"/>
          </a:p>
        </p:txBody>
      </p:sp>
    </p:spTree>
    <p:extLst>
      <p:ext uri="{BB962C8B-B14F-4D97-AF65-F5344CB8AC3E}">
        <p14:creationId xmlns:p14="http://schemas.microsoft.com/office/powerpoint/2010/main" val="3868401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68375" rtl="0" eaLnBrk="1" fontAlgn="base" latinLnBrk="0" hangingPunct="1">
              <a:lnSpc>
                <a:spcPct val="100000"/>
              </a:lnSpc>
              <a:spcBef>
                <a:spcPct val="0"/>
              </a:spcBef>
              <a:spcAft>
                <a:spcPct val="0"/>
              </a:spcAft>
              <a:buClrTx/>
              <a:buSzTx/>
              <a:buFontTx/>
              <a:buNone/>
              <a:tabLst/>
              <a:defRPr/>
            </a:pPr>
            <a:fld id="{A4DC2CAD-0B7F-46F8-B867-D0D09951D2E5}" type="slidenum">
              <a:rPr kumimoji="0" lang="en-US" altLang="en-U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68375" rtl="0" eaLnBrk="1" fontAlgn="base" latinLnBrk="0" hangingPunct="1">
                <a:lnSpc>
                  <a:spcPct val="100000"/>
                </a:lnSpc>
                <a:spcBef>
                  <a:spcPct val="0"/>
                </a:spcBef>
                <a:spcAft>
                  <a:spcPct val="0"/>
                </a:spcAft>
                <a:buClrTx/>
                <a:buSzTx/>
                <a:buFontTx/>
                <a:buNone/>
                <a:tabLst/>
                <a:defRPr/>
              </a:pPr>
              <a:t>31</a:t>
            </a:fld>
            <a:endParaRPr kumimoji="0" lang="en-US" altLang="en-U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endParaRPr>
          </a:p>
        </p:txBody>
      </p:sp>
      <p:sp>
        <p:nvSpPr>
          <p:cNvPr id="39938" name="Rectangle 2"/>
          <p:cNvSpPr>
            <a:spLocks noRot="1" noChangeArrowheads="1" noTextEdit="1"/>
          </p:cNvSpPr>
          <p:nvPr>
            <p:ph type="sldImg"/>
          </p:nvPr>
        </p:nvSpPr>
        <p:spPr>
          <a:ln/>
        </p:spPr>
      </p:sp>
      <p:sp>
        <p:nvSpPr>
          <p:cNvPr id="39939" name="Rectangle 3"/>
          <p:cNvSpPr>
            <a:spLocks noGrp="1" noChangeArrowheads="1"/>
          </p:cNvSpPr>
          <p:nvPr>
            <p:ph type="body" idx="1"/>
          </p:nvPr>
        </p:nvSpPr>
        <p:spPr/>
        <p:txBody>
          <a:bodyPr/>
          <a:lstStyle/>
          <a:p>
            <a:endParaRPr lang="de-DE" altLang="en-US"/>
          </a:p>
        </p:txBody>
      </p:sp>
    </p:spTree>
    <p:extLst>
      <p:ext uri="{BB962C8B-B14F-4D97-AF65-F5344CB8AC3E}">
        <p14:creationId xmlns:p14="http://schemas.microsoft.com/office/powerpoint/2010/main" val="3709412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AAB2D458-F1A4-4684-BD79-BB60051130DE}" type="slidenum">
              <a:rPr lang="it-IT" smtClean="0"/>
              <a:t>39</a:t>
            </a:fld>
            <a:endParaRPr lang="it-IT"/>
          </a:p>
        </p:txBody>
      </p:sp>
    </p:spTree>
    <p:extLst>
      <p:ext uri="{BB962C8B-B14F-4D97-AF65-F5344CB8AC3E}">
        <p14:creationId xmlns:p14="http://schemas.microsoft.com/office/powerpoint/2010/main" val="39297233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AEBD111-A99A-4864-A747-E7FE9BC450CF}" type="datetimeFigureOut">
              <a:rPr lang="en-US" smtClean="0"/>
              <a:t>4/4/2017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C70BD8-EE4C-4C04-9E7E-2CE1DACFAF33}" type="slidenum">
              <a:rPr lang="en-US" smtClean="0"/>
              <a:t>‹#›</a:t>
            </a:fld>
            <a:endParaRPr lang="en-US"/>
          </a:p>
        </p:txBody>
      </p:sp>
    </p:spTree>
    <p:extLst>
      <p:ext uri="{BB962C8B-B14F-4D97-AF65-F5344CB8AC3E}">
        <p14:creationId xmlns:p14="http://schemas.microsoft.com/office/powerpoint/2010/main" val="768853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EBD111-A99A-4864-A747-E7FE9BC450CF}" type="datetimeFigureOut">
              <a:rPr lang="en-US" smtClean="0"/>
              <a:t>4/4/2017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C70BD8-EE4C-4C04-9E7E-2CE1DACFAF33}" type="slidenum">
              <a:rPr lang="en-US" smtClean="0"/>
              <a:t>‹#›</a:t>
            </a:fld>
            <a:endParaRPr lang="en-US"/>
          </a:p>
        </p:txBody>
      </p:sp>
    </p:spTree>
    <p:extLst>
      <p:ext uri="{BB962C8B-B14F-4D97-AF65-F5344CB8AC3E}">
        <p14:creationId xmlns:p14="http://schemas.microsoft.com/office/powerpoint/2010/main" val="2003479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EBD111-A99A-4864-A747-E7FE9BC450CF}" type="datetimeFigureOut">
              <a:rPr lang="en-US" smtClean="0"/>
              <a:t>4/4/2017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C70BD8-EE4C-4C04-9E7E-2CE1DACFAF33}" type="slidenum">
              <a:rPr lang="en-US" smtClean="0"/>
              <a:t>‹#›</a:t>
            </a:fld>
            <a:endParaRPr lang="en-US"/>
          </a:p>
        </p:txBody>
      </p:sp>
    </p:spTree>
    <p:extLst>
      <p:ext uri="{BB962C8B-B14F-4D97-AF65-F5344CB8AC3E}">
        <p14:creationId xmlns:p14="http://schemas.microsoft.com/office/powerpoint/2010/main" val="23027097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EBD111-A99A-4864-A747-E7FE9BC450CF}" type="datetimeFigureOut">
              <a:rPr lang="en-US" smtClean="0"/>
              <a:t>4/4/2017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C70BD8-EE4C-4C04-9E7E-2CE1DACFAF33}" type="slidenum">
              <a:rPr lang="en-US" smtClean="0"/>
              <a:t>‹#›</a:t>
            </a:fld>
            <a:endParaRPr lang="en-US"/>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4930439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EBD111-A99A-4864-A747-E7FE9BC450CF}" type="datetimeFigureOut">
              <a:rPr lang="en-US" smtClean="0"/>
              <a:t>4/4/2017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C70BD8-EE4C-4C04-9E7E-2CE1DACFAF33}" type="slidenum">
              <a:rPr lang="en-US" smtClean="0"/>
              <a:t>‹#›</a:t>
            </a:fld>
            <a:endParaRPr lang="en-US"/>
          </a:p>
        </p:txBody>
      </p:sp>
    </p:spTree>
    <p:extLst>
      <p:ext uri="{BB962C8B-B14F-4D97-AF65-F5344CB8AC3E}">
        <p14:creationId xmlns:p14="http://schemas.microsoft.com/office/powerpoint/2010/main" val="1222379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AEBD111-A99A-4864-A747-E7FE9BC450CF}" type="datetimeFigureOut">
              <a:rPr lang="en-US" smtClean="0"/>
              <a:t>4/4/2017</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C70BD8-EE4C-4C04-9E7E-2CE1DACFAF33}" type="slidenum">
              <a:rPr lang="en-US" smtClean="0"/>
              <a:t>‹#›</a:t>
            </a:fld>
            <a:endParaRPr lang="en-US"/>
          </a:p>
        </p:txBody>
      </p:sp>
    </p:spTree>
    <p:extLst>
      <p:ext uri="{BB962C8B-B14F-4D97-AF65-F5344CB8AC3E}">
        <p14:creationId xmlns:p14="http://schemas.microsoft.com/office/powerpoint/2010/main" val="935193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AEBD111-A99A-4864-A747-E7FE9BC450CF}" type="datetimeFigureOut">
              <a:rPr lang="en-US" smtClean="0"/>
              <a:t>4/4/2017</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C70BD8-EE4C-4C04-9E7E-2CE1DACFAF33}" type="slidenum">
              <a:rPr lang="en-US" smtClean="0"/>
              <a:t>‹#›</a:t>
            </a:fld>
            <a:endParaRPr lang="en-US"/>
          </a:p>
        </p:txBody>
      </p:sp>
    </p:spTree>
    <p:extLst>
      <p:ext uri="{BB962C8B-B14F-4D97-AF65-F5344CB8AC3E}">
        <p14:creationId xmlns:p14="http://schemas.microsoft.com/office/powerpoint/2010/main" val="34956529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AEBD111-A99A-4864-A747-E7FE9BC450CF}" type="datetimeFigureOut">
              <a:rPr lang="en-US" smtClean="0"/>
              <a:t>4/4/2017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C70BD8-EE4C-4C04-9E7E-2CE1DACFAF33}" type="slidenum">
              <a:rPr lang="en-US" smtClean="0"/>
              <a:t>‹#›</a:t>
            </a:fld>
            <a:endParaRPr lang="en-US"/>
          </a:p>
        </p:txBody>
      </p:sp>
    </p:spTree>
    <p:extLst>
      <p:ext uri="{BB962C8B-B14F-4D97-AF65-F5344CB8AC3E}">
        <p14:creationId xmlns:p14="http://schemas.microsoft.com/office/powerpoint/2010/main" val="7568899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AEBD111-A99A-4864-A747-E7FE9BC450CF}" type="datetimeFigureOut">
              <a:rPr lang="en-US" smtClean="0"/>
              <a:t>4/4/2017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C70BD8-EE4C-4C04-9E7E-2CE1DACFAF33}" type="slidenum">
              <a:rPr lang="en-US" smtClean="0"/>
              <a:t>‹#›</a:t>
            </a:fld>
            <a:endParaRPr lang="en-US"/>
          </a:p>
        </p:txBody>
      </p:sp>
    </p:spTree>
    <p:extLst>
      <p:ext uri="{BB962C8B-B14F-4D97-AF65-F5344CB8AC3E}">
        <p14:creationId xmlns:p14="http://schemas.microsoft.com/office/powerpoint/2010/main" val="15782299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Footer Placeholder 3"/>
          <p:cNvSpPr>
            <a:spLocks noGrp="1"/>
          </p:cNvSpPr>
          <p:nvPr>
            <p:ph type="ftr" sz="quarter" idx="10"/>
          </p:nvPr>
        </p:nvSpPr>
        <p:spPr/>
        <p:txBody>
          <a:bodyPr/>
          <a:lstStyle>
            <a:lvl1pPr>
              <a:defRPr/>
            </a:lvl1pPr>
          </a:lstStyle>
          <a:p>
            <a:r>
              <a:rPr lang="en-US" altLang="en-US"/>
              <a:t>H. Kroha, MPI Munich</a:t>
            </a:r>
          </a:p>
        </p:txBody>
      </p:sp>
      <p:sp>
        <p:nvSpPr>
          <p:cNvPr id="5" name="Slide Number Placeholder 4"/>
          <p:cNvSpPr>
            <a:spLocks noGrp="1"/>
          </p:cNvSpPr>
          <p:nvPr>
            <p:ph type="sldNum" sz="quarter" idx="11"/>
          </p:nvPr>
        </p:nvSpPr>
        <p:spPr/>
        <p:txBody>
          <a:bodyPr/>
          <a:lstStyle>
            <a:lvl1pPr>
              <a:defRPr/>
            </a:lvl1pPr>
          </a:lstStyle>
          <a:p>
            <a:fld id="{D12C4417-D4AC-499C-B3E0-866280247CC6}" type="slidenum">
              <a:rPr lang="en-US" altLang="en-US"/>
              <a:pPr/>
              <a:t>‹#›</a:t>
            </a:fld>
            <a:endParaRPr lang="en-US" altLang="en-US"/>
          </a:p>
        </p:txBody>
      </p:sp>
    </p:spTree>
    <p:extLst>
      <p:ext uri="{BB962C8B-B14F-4D97-AF65-F5344CB8AC3E}">
        <p14:creationId xmlns:p14="http://schemas.microsoft.com/office/powerpoint/2010/main" val="13106024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ltLang="en-US"/>
              <a:t>H. Kroha, MPI Munich</a:t>
            </a:r>
          </a:p>
        </p:txBody>
      </p:sp>
      <p:sp>
        <p:nvSpPr>
          <p:cNvPr id="5" name="Slide Number Placeholder 4"/>
          <p:cNvSpPr>
            <a:spLocks noGrp="1"/>
          </p:cNvSpPr>
          <p:nvPr>
            <p:ph type="sldNum" sz="quarter" idx="11"/>
          </p:nvPr>
        </p:nvSpPr>
        <p:spPr/>
        <p:txBody>
          <a:bodyPr/>
          <a:lstStyle>
            <a:lvl1pPr>
              <a:defRPr/>
            </a:lvl1pPr>
          </a:lstStyle>
          <a:p>
            <a:fld id="{16967B4D-E008-43D3-B45C-E4521DDCE0B7}" type="slidenum">
              <a:rPr lang="en-US" altLang="en-US"/>
              <a:pPr/>
              <a:t>‹#›</a:t>
            </a:fld>
            <a:endParaRPr lang="en-US" altLang="en-US"/>
          </a:p>
        </p:txBody>
      </p:sp>
    </p:spTree>
    <p:extLst>
      <p:ext uri="{BB962C8B-B14F-4D97-AF65-F5344CB8AC3E}">
        <p14:creationId xmlns:p14="http://schemas.microsoft.com/office/powerpoint/2010/main" val="2125393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AEBD111-A99A-4864-A747-E7FE9BC450CF}" type="datetimeFigureOut">
              <a:rPr lang="en-US" smtClean="0"/>
              <a:t>4/4/2017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C70BD8-EE4C-4C04-9E7E-2CE1DACFAF33}" type="slidenum">
              <a:rPr lang="en-US" smtClean="0"/>
              <a:t>‹#›</a:t>
            </a:fld>
            <a:endParaRPr lang="en-US"/>
          </a:p>
        </p:txBody>
      </p:sp>
    </p:spTree>
    <p:extLst>
      <p:ext uri="{BB962C8B-B14F-4D97-AF65-F5344CB8AC3E}">
        <p14:creationId xmlns:p14="http://schemas.microsoft.com/office/powerpoint/2010/main" val="32603895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2339" y="1709739"/>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2339"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Edit Master text styles</a:t>
            </a:r>
          </a:p>
        </p:txBody>
      </p:sp>
      <p:sp>
        <p:nvSpPr>
          <p:cNvPr id="4" name="Footer Placeholder 3"/>
          <p:cNvSpPr>
            <a:spLocks noGrp="1"/>
          </p:cNvSpPr>
          <p:nvPr>
            <p:ph type="ftr" sz="quarter" idx="10"/>
          </p:nvPr>
        </p:nvSpPr>
        <p:spPr/>
        <p:txBody>
          <a:bodyPr/>
          <a:lstStyle>
            <a:lvl1pPr>
              <a:defRPr/>
            </a:lvl1pPr>
          </a:lstStyle>
          <a:p>
            <a:r>
              <a:rPr lang="en-US" altLang="en-US"/>
              <a:t>H. Kroha, MPI Munich</a:t>
            </a:r>
          </a:p>
        </p:txBody>
      </p:sp>
      <p:sp>
        <p:nvSpPr>
          <p:cNvPr id="5" name="Slide Number Placeholder 4"/>
          <p:cNvSpPr>
            <a:spLocks noGrp="1"/>
          </p:cNvSpPr>
          <p:nvPr>
            <p:ph type="sldNum" sz="quarter" idx="11"/>
          </p:nvPr>
        </p:nvSpPr>
        <p:spPr/>
        <p:txBody>
          <a:bodyPr/>
          <a:lstStyle>
            <a:lvl1pPr>
              <a:defRPr/>
            </a:lvl1pPr>
          </a:lstStyle>
          <a:p>
            <a:fld id="{9B078936-8F8B-4FDB-B49B-4D4D535C7762}" type="slidenum">
              <a:rPr lang="en-US" altLang="en-US"/>
              <a:pPr/>
              <a:t>‹#›</a:t>
            </a:fld>
            <a:endParaRPr lang="en-US" altLang="en-US"/>
          </a:p>
        </p:txBody>
      </p:sp>
    </p:spTree>
    <p:extLst>
      <p:ext uri="{BB962C8B-B14F-4D97-AF65-F5344CB8AC3E}">
        <p14:creationId xmlns:p14="http://schemas.microsoft.com/office/powerpoint/2010/main" val="22733057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6493" y="990600"/>
            <a:ext cx="5392615" cy="51816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236677" y="990600"/>
            <a:ext cx="5392615" cy="51816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r>
              <a:rPr lang="en-US" altLang="en-US"/>
              <a:t>H. Kroha, MPI Munich</a:t>
            </a:r>
          </a:p>
        </p:txBody>
      </p:sp>
      <p:sp>
        <p:nvSpPr>
          <p:cNvPr id="6" name="Slide Number Placeholder 5"/>
          <p:cNvSpPr>
            <a:spLocks noGrp="1"/>
          </p:cNvSpPr>
          <p:nvPr>
            <p:ph type="sldNum" sz="quarter" idx="11"/>
          </p:nvPr>
        </p:nvSpPr>
        <p:spPr/>
        <p:txBody>
          <a:bodyPr/>
          <a:lstStyle>
            <a:lvl1pPr>
              <a:defRPr/>
            </a:lvl1pPr>
          </a:lstStyle>
          <a:p>
            <a:fld id="{0BD0F1CD-5865-4D98-8C2B-A25AEAE8882B}" type="slidenum">
              <a:rPr lang="en-US" altLang="en-US"/>
              <a:pPr/>
              <a:t>‹#›</a:t>
            </a:fld>
            <a:endParaRPr lang="en-US" altLang="en-US"/>
          </a:p>
        </p:txBody>
      </p:sp>
    </p:spTree>
    <p:extLst>
      <p:ext uri="{BB962C8B-B14F-4D97-AF65-F5344CB8AC3E}">
        <p14:creationId xmlns:p14="http://schemas.microsoft.com/office/powerpoint/2010/main" val="16290702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154" y="365126"/>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40154" y="1681163"/>
            <a:ext cx="5158154"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40154" y="2505075"/>
            <a:ext cx="5158154"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1" y="1681163"/>
            <a:ext cx="518355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1" y="2505075"/>
            <a:ext cx="5183553"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r>
              <a:rPr lang="en-US" altLang="en-US"/>
              <a:t>H. Kroha, MPI Munich</a:t>
            </a:r>
          </a:p>
        </p:txBody>
      </p:sp>
      <p:sp>
        <p:nvSpPr>
          <p:cNvPr id="8" name="Slide Number Placeholder 7"/>
          <p:cNvSpPr>
            <a:spLocks noGrp="1"/>
          </p:cNvSpPr>
          <p:nvPr>
            <p:ph type="sldNum" sz="quarter" idx="11"/>
          </p:nvPr>
        </p:nvSpPr>
        <p:spPr/>
        <p:txBody>
          <a:bodyPr/>
          <a:lstStyle>
            <a:lvl1pPr>
              <a:defRPr/>
            </a:lvl1pPr>
          </a:lstStyle>
          <a:p>
            <a:fld id="{14DB2AEE-A840-4287-8757-72BA26EA94E8}" type="slidenum">
              <a:rPr lang="en-US" altLang="en-US"/>
              <a:pPr/>
              <a:t>‹#›</a:t>
            </a:fld>
            <a:endParaRPr lang="en-US" altLang="en-US"/>
          </a:p>
        </p:txBody>
      </p:sp>
    </p:spTree>
    <p:extLst>
      <p:ext uri="{BB962C8B-B14F-4D97-AF65-F5344CB8AC3E}">
        <p14:creationId xmlns:p14="http://schemas.microsoft.com/office/powerpoint/2010/main" val="28031947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r>
              <a:rPr lang="en-US" altLang="en-US"/>
              <a:t>H. Kroha, MPI Munich</a:t>
            </a:r>
          </a:p>
        </p:txBody>
      </p:sp>
      <p:sp>
        <p:nvSpPr>
          <p:cNvPr id="4" name="Slide Number Placeholder 3"/>
          <p:cNvSpPr>
            <a:spLocks noGrp="1"/>
          </p:cNvSpPr>
          <p:nvPr>
            <p:ph type="sldNum" sz="quarter" idx="11"/>
          </p:nvPr>
        </p:nvSpPr>
        <p:spPr/>
        <p:txBody>
          <a:bodyPr/>
          <a:lstStyle>
            <a:lvl1pPr>
              <a:defRPr/>
            </a:lvl1pPr>
          </a:lstStyle>
          <a:p>
            <a:fld id="{D7ABA961-D04A-4895-AEAE-359456AE4BB8}" type="slidenum">
              <a:rPr lang="en-US" altLang="en-US"/>
              <a:pPr/>
              <a:t>‹#›</a:t>
            </a:fld>
            <a:endParaRPr lang="en-US" altLang="en-US"/>
          </a:p>
        </p:txBody>
      </p:sp>
    </p:spTree>
    <p:extLst>
      <p:ext uri="{BB962C8B-B14F-4D97-AF65-F5344CB8AC3E}">
        <p14:creationId xmlns:p14="http://schemas.microsoft.com/office/powerpoint/2010/main" val="6919694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altLang="en-US"/>
              <a:t>H. Kroha, MPI Munich</a:t>
            </a:r>
          </a:p>
        </p:txBody>
      </p:sp>
      <p:sp>
        <p:nvSpPr>
          <p:cNvPr id="3" name="Slide Number Placeholder 2"/>
          <p:cNvSpPr>
            <a:spLocks noGrp="1"/>
          </p:cNvSpPr>
          <p:nvPr>
            <p:ph type="sldNum" sz="quarter" idx="11"/>
          </p:nvPr>
        </p:nvSpPr>
        <p:spPr/>
        <p:txBody>
          <a:bodyPr/>
          <a:lstStyle>
            <a:lvl1pPr>
              <a:defRPr/>
            </a:lvl1pPr>
          </a:lstStyle>
          <a:p>
            <a:fld id="{B18A50E2-6728-4488-A7E7-DC008EF40947}" type="slidenum">
              <a:rPr lang="en-US" altLang="en-US"/>
              <a:pPr/>
              <a:t>‹#›</a:t>
            </a:fld>
            <a:endParaRPr lang="en-US" altLang="en-US"/>
          </a:p>
        </p:txBody>
      </p:sp>
    </p:spTree>
    <p:extLst>
      <p:ext uri="{BB962C8B-B14F-4D97-AF65-F5344CB8AC3E}">
        <p14:creationId xmlns:p14="http://schemas.microsoft.com/office/powerpoint/2010/main" val="39670470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154" y="457200"/>
            <a:ext cx="3931138"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555" y="987426"/>
            <a:ext cx="6172199"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40154" y="2057400"/>
            <a:ext cx="39311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Footer Placeholder 4"/>
          <p:cNvSpPr>
            <a:spLocks noGrp="1"/>
          </p:cNvSpPr>
          <p:nvPr>
            <p:ph type="ftr" sz="quarter" idx="10"/>
          </p:nvPr>
        </p:nvSpPr>
        <p:spPr/>
        <p:txBody>
          <a:bodyPr/>
          <a:lstStyle>
            <a:lvl1pPr>
              <a:defRPr/>
            </a:lvl1pPr>
          </a:lstStyle>
          <a:p>
            <a:r>
              <a:rPr lang="en-US" altLang="en-US"/>
              <a:t>H. Kroha, MPI Munich</a:t>
            </a:r>
          </a:p>
        </p:txBody>
      </p:sp>
      <p:sp>
        <p:nvSpPr>
          <p:cNvPr id="6" name="Slide Number Placeholder 5"/>
          <p:cNvSpPr>
            <a:spLocks noGrp="1"/>
          </p:cNvSpPr>
          <p:nvPr>
            <p:ph type="sldNum" sz="quarter" idx="11"/>
          </p:nvPr>
        </p:nvSpPr>
        <p:spPr/>
        <p:txBody>
          <a:bodyPr/>
          <a:lstStyle>
            <a:lvl1pPr>
              <a:defRPr/>
            </a:lvl1pPr>
          </a:lstStyle>
          <a:p>
            <a:fld id="{18537979-3874-44E6-952D-95E58A40D05C}" type="slidenum">
              <a:rPr lang="en-US" altLang="en-US"/>
              <a:pPr/>
              <a:t>‹#›</a:t>
            </a:fld>
            <a:endParaRPr lang="en-US" altLang="en-US"/>
          </a:p>
        </p:txBody>
      </p:sp>
    </p:spTree>
    <p:extLst>
      <p:ext uri="{BB962C8B-B14F-4D97-AF65-F5344CB8AC3E}">
        <p14:creationId xmlns:p14="http://schemas.microsoft.com/office/powerpoint/2010/main" val="28767782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154" y="457200"/>
            <a:ext cx="3931138"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555" y="987426"/>
            <a:ext cx="6172199"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40154" y="2057400"/>
            <a:ext cx="39311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Footer Placeholder 4"/>
          <p:cNvSpPr>
            <a:spLocks noGrp="1"/>
          </p:cNvSpPr>
          <p:nvPr>
            <p:ph type="ftr" sz="quarter" idx="10"/>
          </p:nvPr>
        </p:nvSpPr>
        <p:spPr/>
        <p:txBody>
          <a:bodyPr/>
          <a:lstStyle>
            <a:lvl1pPr>
              <a:defRPr/>
            </a:lvl1pPr>
          </a:lstStyle>
          <a:p>
            <a:r>
              <a:rPr lang="en-US" altLang="en-US"/>
              <a:t>H. Kroha, MPI Munich</a:t>
            </a:r>
          </a:p>
        </p:txBody>
      </p:sp>
      <p:sp>
        <p:nvSpPr>
          <p:cNvPr id="6" name="Slide Number Placeholder 5"/>
          <p:cNvSpPr>
            <a:spLocks noGrp="1"/>
          </p:cNvSpPr>
          <p:nvPr>
            <p:ph type="sldNum" sz="quarter" idx="11"/>
          </p:nvPr>
        </p:nvSpPr>
        <p:spPr/>
        <p:txBody>
          <a:bodyPr/>
          <a:lstStyle>
            <a:lvl1pPr>
              <a:defRPr/>
            </a:lvl1pPr>
          </a:lstStyle>
          <a:p>
            <a:fld id="{91D0BCA9-493F-484D-B4C8-EBE13B370841}" type="slidenum">
              <a:rPr lang="en-US" altLang="en-US"/>
              <a:pPr/>
              <a:t>‹#›</a:t>
            </a:fld>
            <a:endParaRPr lang="en-US" altLang="en-US"/>
          </a:p>
        </p:txBody>
      </p:sp>
    </p:spTree>
    <p:extLst>
      <p:ext uri="{BB962C8B-B14F-4D97-AF65-F5344CB8AC3E}">
        <p14:creationId xmlns:p14="http://schemas.microsoft.com/office/powerpoint/2010/main" val="158970481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ltLang="en-US"/>
              <a:t>H. Kroha, MPI Munich</a:t>
            </a:r>
          </a:p>
        </p:txBody>
      </p:sp>
      <p:sp>
        <p:nvSpPr>
          <p:cNvPr id="5" name="Slide Number Placeholder 4"/>
          <p:cNvSpPr>
            <a:spLocks noGrp="1"/>
          </p:cNvSpPr>
          <p:nvPr>
            <p:ph type="sldNum" sz="quarter" idx="11"/>
          </p:nvPr>
        </p:nvSpPr>
        <p:spPr/>
        <p:txBody>
          <a:bodyPr/>
          <a:lstStyle>
            <a:lvl1pPr>
              <a:defRPr/>
            </a:lvl1pPr>
          </a:lstStyle>
          <a:p>
            <a:fld id="{E76A70EA-EBD9-48A1-B47C-25703C887FCD}" type="slidenum">
              <a:rPr lang="en-US" altLang="en-US"/>
              <a:pPr/>
              <a:t>‹#›</a:t>
            </a:fld>
            <a:endParaRPr lang="en-US" altLang="en-US"/>
          </a:p>
        </p:txBody>
      </p:sp>
    </p:spTree>
    <p:extLst>
      <p:ext uri="{BB962C8B-B14F-4D97-AF65-F5344CB8AC3E}">
        <p14:creationId xmlns:p14="http://schemas.microsoft.com/office/powerpoint/2010/main" val="33400380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4000" y="0"/>
            <a:ext cx="3048000" cy="6172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8956431" cy="6172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ltLang="en-US"/>
              <a:t>H. Kroha, MPI Munich</a:t>
            </a:r>
          </a:p>
        </p:txBody>
      </p:sp>
      <p:sp>
        <p:nvSpPr>
          <p:cNvPr id="5" name="Slide Number Placeholder 4"/>
          <p:cNvSpPr>
            <a:spLocks noGrp="1"/>
          </p:cNvSpPr>
          <p:nvPr>
            <p:ph type="sldNum" sz="quarter" idx="11"/>
          </p:nvPr>
        </p:nvSpPr>
        <p:spPr/>
        <p:txBody>
          <a:bodyPr/>
          <a:lstStyle>
            <a:lvl1pPr>
              <a:defRPr/>
            </a:lvl1pPr>
          </a:lstStyle>
          <a:p>
            <a:fld id="{3CCCFDED-BF1B-43B5-B3ED-1E829FD4DBE6}" type="slidenum">
              <a:rPr lang="en-US" altLang="en-US"/>
              <a:pPr/>
              <a:t>‹#›</a:t>
            </a:fld>
            <a:endParaRPr lang="en-US" altLang="en-US"/>
          </a:p>
        </p:txBody>
      </p:sp>
    </p:spTree>
    <p:extLst>
      <p:ext uri="{BB962C8B-B14F-4D97-AF65-F5344CB8AC3E}">
        <p14:creationId xmlns:p14="http://schemas.microsoft.com/office/powerpoint/2010/main" val="18888162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56356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56492" y="990600"/>
            <a:ext cx="10972800" cy="5181600"/>
          </a:xfrm>
        </p:spPr>
        <p:txBody>
          <a:bodyPr/>
          <a:lstStyle/>
          <a:p>
            <a:endParaRPr lang="en-US"/>
          </a:p>
        </p:txBody>
      </p:sp>
      <p:sp>
        <p:nvSpPr>
          <p:cNvPr id="4" name="Footer Placeholder 3"/>
          <p:cNvSpPr>
            <a:spLocks noGrp="1"/>
          </p:cNvSpPr>
          <p:nvPr>
            <p:ph type="ftr" sz="quarter" idx="10"/>
          </p:nvPr>
        </p:nvSpPr>
        <p:spPr>
          <a:xfrm>
            <a:off x="4126523" y="6553201"/>
            <a:ext cx="3860800" cy="155575"/>
          </a:xfrm>
        </p:spPr>
        <p:txBody>
          <a:bodyPr/>
          <a:lstStyle>
            <a:lvl1pPr>
              <a:defRPr/>
            </a:lvl1pPr>
          </a:lstStyle>
          <a:p>
            <a:r>
              <a:rPr lang="en-US" altLang="en-US"/>
              <a:t>H. Kroha, MPI Munich</a:t>
            </a:r>
          </a:p>
        </p:txBody>
      </p:sp>
      <p:sp>
        <p:nvSpPr>
          <p:cNvPr id="5" name="Slide Number Placeholder 4"/>
          <p:cNvSpPr>
            <a:spLocks noGrp="1"/>
          </p:cNvSpPr>
          <p:nvPr>
            <p:ph type="sldNum" sz="quarter" idx="11"/>
          </p:nvPr>
        </p:nvSpPr>
        <p:spPr>
          <a:xfrm>
            <a:off x="11379200" y="6553201"/>
            <a:ext cx="812800" cy="168275"/>
          </a:xfrm>
        </p:spPr>
        <p:txBody>
          <a:bodyPr/>
          <a:lstStyle>
            <a:lvl1pPr>
              <a:defRPr/>
            </a:lvl1pPr>
          </a:lstStyle>
          <a:p>
            <a:fld id="{C3EE18E4-8A0D-494D-B306-ED2D3C4DB9C1}" type="slidenum">
              <a:rPr lang="en-US" altLang="en-US"/>
              <a:pPr/>
              <a:t>‹#›</a:t>
            </a:fld>
            <a:endParaRPr lang="en-US" altLang="en-US"/>
          </a:p>
        </p:txBody>
      </p:sp>
    </p:spTree>
    <p:extLst>
      <p:ext uri="{BB962C8B-B14F-4D97-AF65-F5344CB8AC3E}">
        <p14:creationId xmlns:p14="http://schemas.microsoft.com/office/powerpoint/2010/main" val="3843405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EBD111-A99A-4864-A747-E7FE9BC450CF}" type="datetimeFigureOut">
              <a:rPr lang="en-US" smtClean="0"/>
              <a:t>4/4/2017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C70BD8-EE4C-4C04-9E7E-2CE1DACFAF33}" type="slidenum">
              <a:rPr lang="en-US" smtClean="0"/>
              <a:t>‹#›</a:t>
            </a:fld>
            <a:endParaRPr lang="en-US"/>
          </a:p>
        </p:txBody>
      </p:sp>
    </p:spTree>
    <p:extLst>
      <p:ext uri="{BB962C8B-B14F-4D97-AF65-F5344CB8AC3E}">
        <p14:creationId xmlns:p14="http://schemas.microsoft.com/office/powerpoint/2010/main" val="1135767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AEBD111-A99A-4864-A747-E7FE9BC450CF}" type="datetimeFigureOut">
              <a:rPr lang="en-US" smtClean="0"/>
              <a:t>4/4/2017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C70BD8-EE4C-4C04-9E7E-2CE1DACFAF33}" type="slidenum">
              <a:rPr lang="en-US" smtClean="0"/>
              <a:t>‹#›</a:t>
            </a:fld>
            <a:endParaRPr lang="en-US"/>
          </a:p>
        </p:txBody>
      </p:sp>
    </p:spTree>
    <p:extLst>
      <p:ext uri="{BB962C8B-B14F-4D97-AF65-F5344CB8AC3E}">
        <p14:creationId xmlns:p14="http://schemas.microsoft.com/office/powerpoint/2010/main" val="5844677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AEBD111-A99A-4864-A747-E7FE9BC450CF}" type="datetimeFigureOut">
              <a:rPr lang="en-US" smtClean="0"/>
              <a:t>4/4/2017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C70BD8-EE4C-4C04-9E7E-2CE1DACFAF33}" type="slidenum">
              <a:rPr lang="en-US" smtClean="0"/>
              <a:t>‹#›</a:t>
            </a:fld>
            <a:endParaRPr lang="en-US"/>
          </a:p>
        </p:txBody>
      </p:sp>
    </p:spTree>
    <p:extLst>
      <p:ext uri="{BB962C8B-B14F-4D97-AF65-F5344CB8AC3E}">
        <p14:creationId xmlns:p14="http://schemas.microsoft.com/office/powerpoint/2010/main" val="1784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EAEBD111-A99A-4864-A747-E7FE9BC450CF}" type="datetimeFigureOut">
              <a:rPr lang="en-US" smtClean="0"/>
              <a:t>4/4/2017</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D9C70BD8-EE4C-4C04-9E7E-2CE1DACFAF33}" type="slidenum">
              <a:rPr lang="en-US" smtClean="0"/>
              <a:t>‹#›</a:t>
            </a:fld>
            <a:endParaRPr lang="en-US"/>
          </a:p>
        </p:txBody>
      </p:sp>
    </p:spTree>
    <p:extLst>
      <p:ext uri="{BB962C8B-B14F-4D97-AF65-F5344CB8AC3E}">
        <p14:creationId xmlns:p14="http://schemas.microsoft.com/office/powerpoint/2010/main" val="4081206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EAEBD111-A99A-4864-A747-E7FE9BC450CF}" type="datetimeFigureOut">
              <a:rPr lang="en-US" smtClean="0"/>
              <a:t>4/4/2017</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D9C70BD8-EE4C-4C04-9E7E-2CE1DACFAF33}" type="slidenum">
              <a:rPr lang="en-US" smtClean="0"/>
              <a:t>‹#›</a:t>
            </a:fld>
            <a:endParaRPr lang="en-US"/>
          </a:p>
        </p:txBody>
      </p:sp>
    </p:spTree>
    <p:extLst>
      <p:ext uri="{BB962C8B-B14F-4D97-AF65-F5344CB8AC3E}">
        <p14:creationId xmlns:p14="http://schemas.microsoft.com/office/powerpoint/2010/main" val="2516740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EAEBD111-A99A-4864-A747-E7FE9BC450CF}" type="datetimeFigureOut">
              <a:rPr lang="en-US" smtClean="0"/>
              <a:t>4/4/2017</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D9C70BD8-EE4C-4C04-9E7E-2CE1DACFAF33}" type="slidenum">
              <a:rPr lang="en-US" smtClean="0"/>
              <a:t>‹#›</a:t>
            </a:fld>
            <a:endParaRPr lang="en-US"/>
          </a:p>
        </p:txBody>
      </p:sp>
    </p:spTree>
    <p:extLst>
      <p:ext uri="{BB962C8B-B14F-4D97-AF65-F5344CB8AC3E}">
        <p14:creationId xmlns:p14="http://schemas.microsoft.com/office/powerpoint/2010/main" val="5906605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EBD111-A99A-4864-A747-E7FE9BC450CF}" type="datetimeFigureOut">
              <a:rPr lang="en-US" smtClean="0"/>
              <a:t>4/4/2017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C70BD8-EE4C-4C04-9E7E-2CE1DACFAF33}" type="slidenum">
              <a:rPr lang="en-US" smtClean="0"/>
              <a:t>‹#›</a:t>
            </a:fld>
            <a:endParaRPr lang="en-US"/>
          </a:p>
        </p:txBody>
      </p:sp>
    </p:spTree>
    <p:extLst>
      <p:ext uri="{BB962C8B-B14F-4D97-AF65-F5344CB8AC3E}">
        <p14:creationId xmlns:p14="http://schemas.microsoft.com/office/powerpoint/2010/main" val="30309631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EAEBD111-A99A-4864-A747-E7FE9BC450CF}" type="datetimeFigureOut">
              <a:rPr lang="en-US" smtClean="0"/>
              <a:t>4/4/2017</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9C70BD8-EE4C-4C04-9E7E-2CE1DACFAF33}" type="slidenum">
              <a:rPr lang="en-US" smtClean="0"/>
              <a:t>‹#›</a:t>
            </a:fld>
            <a:endParaRPr lang="en-US"/>
          </a:p>
        </p:txBody>
      </p:sp>
    </p:spTree>
    <p:extLst>
      <p:ext uri="{BB962C8B-B14F-4D97-AF65-F5344CB8AC3E}">
        <p14:creationId xmlns:p14="http://schemas.microsoft.com/office/powerpoint/2010/main" val="3370901332"/>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p:cNvSpPr>
            <a:spLocks noChangeArrowheads="1"/>
          </p:cNvSpPr>
          <p:nvPr userDrawn="1"/>
        </p:nvSpPr>
        <p:spPr bwMode="auto">
          <a:xfrm>
            <a:off x="0" y="6553200"/>
            <a:ext cx="12192000" cy="304800"/>
          </a:xfrm>
          <a:prstGeom prst="rect">
            <a:avLst/>
          </a:prstGeom>
          <a:gradFill rotWithShape="1">
            <a:gsLst>
              <a:gs pos="0">
                <a:srgbClr val="990033">
                  <a:alpha val="86000"/>
                </a:srgbClr>
              </a:gs>
              <a:gs pos="100000">
                <a:srgbClr val="990033">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800"/>
          </a:p>
        </p:txBody>
      </p:sp>
      <p:sp>
        <p:nvSpPr>
          <p:cNvPr id="1026" name="Rectangle 2"/>
          <p:cNvSpPr>
            <a:spLocks noGrp="1" noChangeArrowheads="1"/>
          </p:cNvSpPr>
          <p:nvPr>
            <p:ph type="title"/>
          </p:nvPr>
        </p:nvSpPr>
        <p:spPr bwMode="auto">
          <a:xfrm>
            <a:off x="0" y="1"/>
            <a:ext cx="12192000" cy="563563"/>
          </a:xfrm>
          <a:prstGeom prst="rect">
            <a:avLst/>
          </a:prstGeom>
          <a:gradFill rotWithShape="1">
            <a:gsLst>
              <a:gs pos="0">
                <a:srgbClr val="990033">
                  <a:gamma/>
                  <a:shade val="46275"/>
                  <a:invGamma/>
                </a:srgbClr>
              </a:gs>
              <a:gs pos="100000">
                <a:srgbClr val="990033"/>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407" tIns="44703" rIns="89407" bIns="44703" numCol="1" anchor="ctr" anchorCtr="0" compatLnSpc="1">
            <a:prstTxWarp prst="textNoShape">
              <a:avLst/>
            </a:prstTxWarp>
          </a:bodyPr>
          <a:lstStyle/>
          <a:p>
            <a:pPr lvl="0"/>
            <a:r>
              <a:rPr lang="en-US" altLang="en-US" smtClean="0"/>
              <a:t>Fare clic per modificare lo stile del titolo</a:t>
            </a:r>
          </a:p>
        </p:txBody>
      </p:sp>
      <p:sp>
        <p:nvSpPr>
          <p:cNvPr id="1027" name="Rectangle 3"/>
          <p:cNvSpPr>
            <a:spLocks noGrp="1" noChangeArrowheads="1"/>
          </p:cNvSpPr>
          <p:nvPr>
            <p:ph type="body" idx="1"/>
          </p:nvPr>
        </p:nvSpPr>
        <p:spPr bwMode="auto">
          <a:xfrm>
            <a:off x="656492" y="990600"/>
            <a:ext cx="109728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407" tIns="44703" rIns="89407" bIns="44703" numCol="1" anchor="t" anchorCtr="0" compatLnSpc="1">
            <a:prstTxWarp prst="textNoShape">
              <a:avLst/>
            </a:prstTxWarp>
          </a:bodyPr>
          <a:lstStyle/>
          <a:p>
            <a:pPr lvl="0"/>
            <a:r>
              <a:rPr lang="en-US" altLang="en-US" smtClean="0"/>
              <a:t>Fare clic per modificare gli stili del testo dello schema</a:t>
            </a:r>
          </a:p>
          <a:p>
            <a:pPr lvl="1"/>
            <a:r>
              <a:rPr lang="en-US" altLang="en-US" smtClean="0"/>
              <a:t>Secondo livello</a:t>
            </a:r>
          </a:p>
          <a:p>
            <a:pPr lvl="2"/>
            <a:r>
              <a:rPr lang="en-US" altLang="en-US" smtClean="0"/>
              <a:t>Terzo livello</a:t>
            </a:r>
          </a:p>
          <a:p>
            <a:pPr lvl="3"/>
            <a:r>
              <a:rPr lang="en-US" altLang="en-US" smtClean="0"/>
              <a:t>Quarto livello</a:t>
            </a:r>
          </a:p>
          <a:p>
            <a:pPr lvl="4"/>
            <a:r>
              <a:rPr lang="en-US" altLang="en-US" smtClean="0"/>
              <a:t>Quinto livello</a:t>
            </a:r>
          </a:p>
        </p:txBody>
      </p:sp>
      <p:sp>
        <p:nvSpPr>
          <p:cNvPr id="1029" name="Rectangle 5"/>
          <p:cNvSpPr>
            <a:spLocks noGrp="1" noChangeArrowheads="1"/>
          </p:cNvSpPr>
          <p:nvPr>
            <p:ph type="ftr" sz="quarter" idx="3"/>
          </p:nvPr>
        </p:nvSpPr>
        <p:spPr bwMode="auto">
          <a:xfrm>
            <a:off x="4126523" y="6553201"/>
            <a:ext cx="3860800" cy="15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407" tIns="44703" rIns="89407" bIns="44703" numCol="1" anchor="t" anchorCtr="0" compatLnSpc="1">
            <a:prstTxWarp prst="textNoShape">
              <a:avLst/>
            </a:prstTxWarp>
          </a:bodyPr>
          <a:lstStyle>
            <a:lvl1pPr algn="ctr" defTabSz="893763">
              <a:spcBef>
                <a:spcPct val="0"/>
              </a:spcBef>
              <a:buSzTx/>
              <a:buFontTx/>
              <a:buNone/>
              <a:defRPr sz="1200" b="0">
                <a:solidFill>
                  <a:schemeClr val="bg1"/>
                </a:solidFill>
              </a:defRPr>
            </a:lvl1pPr>
          </a:lstStyle>
          <a:p>
            <a:r>
              <a:rPr lang="en-US" altLang="en-US"/>
              <a:t>H. Kroha, MPI Munich</a:t>
            </a:r>
          </a:p>
        </p:txBody>
      </p:sp>
      <p:sp>
        <p:nvSpPr>
          <p:cNvPr id="1030" name="Rectangle 6"/>
          <p:cNvSpPr>
            <a:spLocks noGrp="1" noChangeArrowheads="1"/>
          </p:cNvSpPr>
          <p:nvPr>
            <p:ph type="sldNum" sz="quarter" idx="4"/>
          </p:nvPr>
        </p:nvSpPr>
        <p:spPr bwMode="auto">
          <a:xfrm>
            <a:off x="11379200" y="6553201"/>
            <a:ext cx="812800" cy="16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407" tIns="44703" rIns="89407" bIns="44703" numCol="1" anchor="t" anchorCtr="0" compatLnSpc="1">
            <a:prstTxWarp prst="textNoShape">
              <a:avLst/>
            </a:prstTxWarp>
          </a:bodyPr>
          <a:lstStyle>
            <a:lvl1pPr algn="r" defTabSz="893763">
              <a:spcBef>
                <a:spcPct val="0"/>
              </a:spcBef>
              <a:buSzTx/>
              <a:buFontTx/>
              <a:buNone/>
              <a:defRPr sz="1300" b="0">
                <a:solidFill>
                  <a:schemeClr val="bg1"/>
                </a:solidFill>
              </a:defRPr>
            </a:lvl1pPr>
          </a:lstStyle>
          <a:p>
            <a:fld id="{E0E641D8-A20B-4895-B014-EB078979FA95}" type="slidenum">
              <a:rPr lang="en-US" altLang="en-US"/>
              <a:pPr/>
              <a:t>‹#›</a:t>
            </a:fld>
            <a:endParaRPr lang="en-US" altLang="en-US"/>
          </a:p>
        </p:txBody>
      </p:sp>
      <p:sp>
        <p:nvSpPr>
          <p:cNvPr id="1037" name="Rectangle 13"/>
          <p:cNvSpPr>
            <a:spLocks noChangeArrowheads="1"/>
          </p:cNvSpPr>
          <p:nvPr/>
        </p:nvSpPr>
        <p:spPr bwMode="auto">
          <a:xfrm>
            <a:off x="0" y="6553201"/>
            <a:ext cx="1406769" cy="16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9407" tIns="44703" rIns="89407" bIns="44703"/>
          <a:lstStyle>
            <a:lvl1pPr defTabSz="893763">
              <a:spcBef>
                <a:spcPct val="0"/>
              </a:spcBef>
              <a:defRPr>
                <a:solidFill>
                  <a:schemeClr val="tx1"/>
                </a:solidFill>
                <a:latin typeface="Arial" panose="020B0604020202020204" pitchFamily="34" charset="0"/>
              </a:defRPr>
            </a:lvl1pPr>
            <a:lvl2pPr marL="446088" defTabSz="893763">
              <a:spcBef>
                <a:spcPct val="0"/>
              </a:spcBef>
              <a:defRPr>
                <a:solidFill>
                  <a:schemeClr val="tx1"/>
                </a:solidFill>
                <a:latin typeface="Arial" panose="020B0604020202020204" pitchFamily="34" charset="0"/>
              </a:defRPr>
            </a:lvl2pPr>
            <a:lvl3pPr marL="893763" defTabSz="893763">
              <a:spcBef>
                <a:spcPct val="0"/>
              </a:spcBef>
              <a:defRPr>
                <a:solidFill>
                  <a:schemeClr val="tx1"/>
                </a:solidFill>
                <a:latin typeface="Arial" panose="020B0604020202020204" pitchFamily="34" charset="0"/>
              </a:defRPr>
            </a:lvl3pPr>
            <a:lvl4pPr marL="1339850" defTabSz="893763">
              <a:spcBef>
                <a:spcPct val="0"/>
              </a:spcBef>
              <a:defRPr>
                <a:solidFill>
                  <a:schemeClr val="tx1"/>
                </a:solidFill>
                <a:latin typeface="Arial" panose="020B0604020202020204" pitchFamily="34" charset="0"/>
              </a:defRPr>
            </a:lvl4pPr>
            <a:lvl5pPr marL="1789113" defTabSz="893763">
              <a:spcBef>
                <a:spcPct val="0"/>
              </a:spcBef>
              <a:defRPr>
                <a:solidFill>
                  <a:schemeClr val="tx1"/>
                </a:solidFill>
                <a:latin typeface="Arial" panose="020B0604020202020204" pitchFamily="34" charset="0"/>
              </a:defRPr>
            </a:lvl5pPr>
            <a:lvl6pPr marL="2246313" defTabSz="893763" fontAlgn="base">
              <a:spcBef>
                <a:spcPct val="0"/>
              </a:spcBef>
              <a:spcAft>
                <a:spcPct val="0"/>
              </a:spcAft>
              <a:defRPr>
                <a:solidFill>
                  <a:schemeClr val="tx1"/>
                </a:solidFill>
                <a:latin typeface="Arial" panose="020B0604020202020204" pitchFamily="34" charset="0"/>
              </a:defRPr>
            </a:lvl6pPr>
            <a:lvl7pPr marL="2703513" defTabSz="893763" fontAlgn="base">
              <a:spcBef>
                <a:spcPct val="0"/>
              </a:spcBef>
              <a:spcAft>
                <a:spcPct val="0"/>
              </a:spcAft>
              <a:defRPr>
                <a:solidFill>
                  <a:schemeClr val="tx1"/>
                </a:solidFill>
                <a:latin typeface="Arial" panose="020B0604020202020204" pitchFamily="34" charset="0"/>
              </a:defRPr>
            </a:lvl7pPr>
            <a:lvl8pPr marL="3160713" defTabSz="893763" fontAlgn="base">
              <a:spcBef>
                <a:spcPct val="0"/>
              </a:spcBef>
              <a:spcAft>
                <a:spcPct val="0"/>
              </a:spcAft>
              <a:defRPr>
                <a:solidFill>
                  <a:schemeClr val="tx1"/>
                </a:solidFill>
                <a:latin typeface="Arial" panose="020B0604020202020204" pitchFamily="34" charset="0"/>
              </a:defRPr>
            </a:lvl8pPr>
            <a:lvl9pPr marL="3617913" defTabSz="893763" fontAlgn="base">
              <a:spcBef>
                <a:spcPct val="0"/>
              </a:spcBef>
              <a:spcAft>
                <a:spcPct val="0"/>
              </a:spcAft>
              <a:defRPr>
                <a:solidFill>
                  <a:schemeClr val="tx1"/>
                </a:solidFill>
                <a:latin typeface="Arial" panose="020B0604020202020204" pitchFamily="34" charset="0"/>
              </a:defRPr>
            </a:lvl9pPr>
          </a:lstStyle>
          <a:p>
            <a:pPr algn="r">
              <a:buSzTx/>
              <a:buFontTx/>
              <a:buNone/>
            </a:pPr>
            <a:r>
              <a:rPr lang="en-US" altLang="en-US" sz="1300" b="0">
                <a:solidFill>
                  <a:schemeClr val="bg1"/>
                </a:solidFill>
              </a:rPr>
              <a:t>20.01.2017</a:t>
            </a:r>
          </a:p>
        </p:txBody>
      </p:sp>
    </p:spTree>
    <p:extLst>
      <p:ext uri="{BB962C8B-B14F-4D97-AF65-F5344CB8AC3E}">
        <p14:creationId xmlns:p14="http://schemas.microsoft.com/office/powerpoint/2010/main" val="55816782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hf hdr="0" dt="0"/>
  <p:txStyles>
    <p:titleStyle>
      <a:lvl1pPr algn="ctr" defTabSz="893763" rtl="0" fontAlgn="base">
        <a:spcBef>
          <a:spcPct val="0"/>
        </a:spcBef>
        <a:spcAft>
          <a:spcPct val="0"/>
        </a:spcAft>
        <a:defRPr sz="3500" kern="1200">
          <a:solidFill>
            <a:schemeClr val="bg1"/>
          </a:solidFill>
          <a:latin typeface="+mj-lt"/>
          <a:ea typeface="+mj-ea"/>
          <a:cs typeface="+mj-cs"/>
        </a:defRPr>
      </a:lvl1pPr>
      <a:lvl2pPr algn="ctr" defTabSz="893763" rtl="0" fontAlgn="base">
        <a:spcBef>
          <a:spcPct val="0"/>
        </a:spcBef>
        <a:spcAft>
          <a:spcPct val="0"/>
        </a:spcAft>
        <a:defRPr sz="3500">
          <a:solidFill>
            <a:schemeClr val="bg1"/>
          </a:solidFill>
          <a:latin typeface="Arial" panose="020B0604020202020204" pitchFamily="34" charset="0"/>
        </a:defRPr>
      </a:lvl2pPr>
      <a:lvl3pPr algn="ctr" defTabSz="893763" rtl="0" fontAlgn="base">
        <a:spcBef>
          <a:spcPct val="0"/>
        </a:spcBef>
        <a:spcAft>
          <a:spcPct val="0"/>
        </a:spcAft>
        <a:defRPr sz="3500">
          <a:solidFill>
            <a:schemeClr val="bg1"/>
          </a:solidFill>
          <a:latin typeface="Arial" panose="020B0604020202020204" pitchFamily="34" charset="0"/>
        </a:defRPr>
      </a:lvl3pPr>
      <a:lvl4pPr algn="ctr" defTabSz="893763" rtl="0" fontAlgn="base">
        <a:spcBef>
          <a:spcPct val="0"/>
        </a:spcBef>
        <a:spcAft>
          <a:spcPct val="0"/>
        </a:spcAft>
        <a:defRPr sz="3500">
          <a:solidFill>
            <a:schemeClr val="bg1"/>
          </a:solidFill>
          <a:latin typeface="Arial" panose="020B0604020202020204" pitchFamily="34" charset="0"/>
        </a:defRPr>
      </a:lvl4pPr>
      <a:lvl5pPr algn="ctr" defTabSz="893763" rtl="0" fontAlgn="base">
        <a:spcBef>
          <a:spcPct val="0"/>
        </a:spcBef>
        <a:spcAft>
          <a:spcPct val="0"/>
        </a:spcAft>
        <a:defRPr sz="3500">
          <a:solidFill>
            <a:schemeClr val="bg1"/>
          </a:solidFill>
          <a:latin typeface="Arial" panose="020B0604020202020204" pitchFamily="34" charset="0"/>
        </a:defRPr>
      </a:lvl5pPr>
      <a:lvl6pPr marL="457200" algn="ctr" defTabSz="893763" rtl="0" fontAlgn="base">
        <a:spcBef>
          <a:spcPct val="0"/>
        </a:spcBef>
        <a:spcAft>
          <a:spcPct val="0"/>
        </a:spcAft>
        <a:defRPr sz="3500">
          <a:solidFill>
            <a:schemeClr val="bg1"/>
          </a:solidFill>
          <a:latin typeface="Arial" panose="020B0604020202020204" pitchFamily="34" charset="0"/>
        </a:defRPr>
      </a:lvl6pPr>
      <a:lvl7pPr marL="914400" algn="ctr" defTabSz="893763" rtl="0" fontAlgn="base">
        <a:spcBef>
          <a:spcPct val="0"/>
        </a:spcBef>
        <a:spcAft>
          <a:spcPct val="0"/>
        </a:spcAft>
        <a:defRPr sz="3500">
          <a:solidFill>
            <a:schemeClr val="bg1"/>
          </a:solidFill>
          <a:latin typeface="Arial" panose="020B0604020202020204" pitchFamily="34" charset="0"/>
        </a:defRPr>
      </a:lvl7pPr>
      <a:lvl8pPr marL="1371600" algn="ctr" defTabSz="893763" rtl="0" fontAlgn="base">
        <a:spcBef>
          <a:spcPct val="0"/>
        </a:spcBef>
        <a:spcAft>
          <a:spcPct val="0"/>
        </a:spcAft>
        <a:defRPr sz="3500">
          <a:solidFill>
            <a:schemeClr val="bg1"/>
          </a:solidFill>
          <a:latin typeface="Arial" panose="020B0604020202020204" pitchFamily="34" charset="0"/>
        </a:defRPr>
      </a:lvl8pPr>
      <a:lvl9pPr marL="1828800" algn="ctr" defTabSz="893763" rtl="0" fontAlgn="base">
        <a:spcBef>
          <a:spcPct val="0"/>
        </a:spcBef>
        <a:spcAft>
          <a:spcPct val="0"/>
        </a:spcAft>
        <a:defRPr sz="3500">
          <a:solidFill>
            <a:schemeClr val="bg1"/>
          </a:solidFill>
          <a:latin typeface="Arial" panose="020B0604020202020204" pitchFamily="34" charset="0"/>
        </a:defRPr>
      </a:lvl9pPr>
    </p:titleStyle>
    <p:bodyStyle>
      <a:lvl1pPr marL="334963" indent="-334963" algn="l" defTabSz="893763" rtl="0" fontAlgn="base">
        <a:spcBef>
          <a:spcPct val="20000"/>
        </a:spcBef>
        <a:spcAft>
          <a:spcPct val="0"/>
        </a:spcAft>
        <a:buChar char="•"/>
        <a:defRPr sz="2800" kern="1200">
          <a:solidFill>
            <a:schemeClr val="tx1"/>
          </a:solidFill>
          <a:latin typeface="+mn-lt"/>
          <a:ea typeface="+mn-ea"/>
          <a:cs typeface="+mn-cs"/>
        </a:defRPr>
      </a:lvl1pPr>
      <a:lvl2pPr marL="727075" indent="-280988" algn="l" defTabSz="893763" rtl="0" fontAlgn="base">
        <a:spcBef>
          <a:spcPct val="20000"/>
        </a:spcBef>
        <a:spcAft>
          <a:spcPct val="0"/>
        </a:spcAft>
        <a:buChar char="–"/>
        <a:defRPr sz="2400" kern="1200">
          <a:solidFill>
            <a:schemeClr val="tx1"/>
          </a:solidFill>
          <a:latin typeface="+mn-lt"/>
          <a:ea typeface="+mn-ea"/>
          <a:cs typeface="+mn-cs"/>
        </a:defRPr>
      </a:lvl2pPr>
      <a:lvl3pPr marL="1117600" indent="-223838" algn="l" defTabSz="893763" rtl="0" fontAlgn="base">
        <a:spcBef>
          <a:spcPct val="20000"/>
        </a:spcBef>
        <a:spcAft>
          <a:spcPct val="0"/>
        </a:spcAft>
        <a:buChar char="•"/>
        <a:defRPr sz="1900" kern="1200">
          <a:solidFill>
            <a:schemeClr val="tx1"/>
          </a:solidFill>
          <a:latin typeface="+mn-lt"/>
          <a:ea typeface="+mn-ea"/>
          <a:cs typeface="+mn-cs"/>
        </a:defRPr>
      </a:lvl3pPr>
      <a:lvl4pPr marL="1565275" indent="-225425" algn="l" defTabSz="893763" rtl="0" fontAlgn="base">
        <a:spcBef>
          <a:spcPct val="20000"/>
        </a:spcBef>
        <a:spcAft>
          <a:spcPct val="0"/>
        </a:spcAft>
        <a:buChar char="–"/>
        <a:defRPr sz="1700" kern="1200">
          <a:solidFill>
            <a:schemeClr val="tx1"/>
          </a:solidFill>
          <a:latin typeface="+mn-lt"/>
          <a:ea typeface="+mn-ea"/>
          <a:cs typeface="+mn-cs"/>
        </a:defRPr>
      </a:lvl4pPr>
      <a:lvl5pPr marL="2011363" indent="-222250" algn="l" defTabSz="893763" rtl="0" fontAlgn="base">
        <a:spcBef>
          <a:spcPct val="20000"/>
        </a:spcBef>
        <a:spcAft>
          <a:spcPct val="0"/>
        </a:spcAft>
        <a:buChar char="»"/>
        <a:defRPr sz="17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22.png"/><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21.png"/><Relationship Id="rId5" Type="http://schemas.openxmlformats.org/officeDocument/2006/relationships/image" Target="../media/image20.emf"/><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44.emf"/><Relationship Id="rId1" Type="http://schemas.openxmlformats.org/officeDocument/2006/relationships/slideLayout" Target="../slideLayouts/slideLayout4.xml"/><Relationship Id="rId4" Type="http://schemas.openxmlformats.org/officeDocument/2006/relationships/image" Target="../media/image46.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19.xml"/><Relationship Id="rId4" Type="http://schemas.openxmlformats.org/officeDocument/2006/relationships/image" Target="../media/image49.png"/></Relationships>
</file>

<file path=ppt/slides/_rels/slide3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19.xml"/><Relationship Id="rId4" Type="http://schemas.openxmlformats.org/officeDocument/2006/relationships/image" Target="../media/image54.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58.png"/><Relationship Id="rId4" Type="http://schemas.openxmlformats.org/officeDocument/2006/relationships/image" Target="../media/image5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60.emf"/><Relationship Id="rId4" Type="http://schemas.openxmlformats.org/officeDocument/2006/relationships/image" Target="../media/image59.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4" y="1447800"/>
            <a:ext cx="10583390" cy="3329581"/>
          </a:xfrm>
        </p:spPr>
        <p:txBody>
          <a:bodyPr/>
          <a:lstStyle/>
          <a:p>
            <a:pPr lvl="0"/>
            <a:r>
              <a:rPr lang="en-GB" sz="4800" dirty="0"/>
              <a:t>H</a:t>
            </a:r>
            <a:r>
              <a:rPr lang="en-GB" sz="4800" dirty="0" smtClean="0"/>
              <a:t>igh </a:t>
            </a:r>
            <a:r>
              <a:rPr lang="en-GB" sz="4800" dirty="0"/>
              <a:t>rate and fine space resolution RPCs operated with eco-gases</a:t>
            </a:r>
            <a:endParaRPr lang="en-US" sz="4800" dirty="0"/>
          </a:p>
        </p:txBody>
      </p:sp>
      <p:sp>
        <p:nvSpPr>
          <p:cNvPr id="3" name="Subtitle 2"/>
          <p:cNvSpPr>
            <a:spLocks noGrp="1"/>
          </p:cNvSpPr>
          <p:nvPr>
            <p:ph type="subTitle" idx="1"/>
          </p:nvPr>
        </p:nvSpPr>
        <p:spPr/>
        <p:txBody>
          <a:bodyPr/>
          <a:lstStyle/>
          <a:p>
            <a:r>
              <a:rPr lang="en-US" dirty="0" smtClean="0"/>
              <a:t>G. Aielli for the WP13.2.3 collaboration</a:t>
            </a:r>
          </a:p>
          <a:p>
            <a:r>
              <a:rPr lang="en-US" dirty="0" smtClean="0"/>
              <a:t>Aida kickoff meeting - CERN – 4/6/2015</a:t>
            </a:r>
            <a:endParaRPr lang="en-US" dirty="0"/>
          </a:p>
        </p:txBody>
      </p:sp>
    </p:spTree>
    <p:extLst>
      <p:ext uri="{BB962C8B-B14F-4D97-AF65-F5344CB8AC3E}">
        <p14:creationId xmlns:p14="http://schemas.microsoft.com/office/powerpoint/2010/main" val="11519496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3"/>
          <p:cNvSpPr>
            <a:spLocks noGrp="1"/>
          </p:cNvSpPr>
          <p:nvPr>
            <p:ph type="title"/>
          </p:nvPr>
        </p:nvSpPr>
        <p:spPr>
          <a:xfrm rot="18281082">
            <a:off x="3538576" y="1629872"/>
            <a:ext cx="5361565" cy="1915647"/>
          </a:xfrm>
        </p:spPr>
        <p:txBody>
          <a:bodyPr/>
          <a:lstStyle/>
          <a:p>
            <a:r>
              <a:rPr lang="en-US" dirty="0" smtClean="0">
                <a:solidFill>
                  <a:srgbClr val="0070C0"/>
                </a:solidFill>
                <a:effectLst>
                  <a:glow rad="228600">
                    <a:schemeClr val="accent5">
                      <a:satMod val="175000"/>
                      <a:alpha val="40000"/>
                    </a:schemeClr>
                  </a:glow>
                </a:effectLst>
              </a:rPr>
              <a:t>A new generation of RPCs is coming…</a:t>
            </a:r>
            <a:endParaRPr lang="en-US" dirty="0">
              <a:solidFill>
                <a:srgbClr val="0070C0"/>
              </a:solidFill>
              <a:effectLst>
                <a:glow rad="228600">
                  <a:schemeClr val="accent5">
                    <a:satMod val="175000"/>
                    <a:alpha val="40000"/>
                  </a:schemeClr>
                </a:glow>
              </a:effectLst>
            </a:endParaRPr>
          </a:p>
        </p:txBody>
      </p:sp>
    </p:spTree>
    <p:extLst>
      <p:ext uri="{BB962C8B-B14F-4D97-AF65-F5344CB8AC3E}">
        <p14:creationId xmlns:p14="http://schemas.microsoft.com/office/powerpoint/2010/main" val="20298159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0" y="240067"/>
            <a:ext cx="9404723" cy="897617"/>
          </a:xfrm>
        </p:spPr>
        <p:txBody>
          <a:bodyPr/>
          <a:lstStyle/>
          <a:p>
            <a:r>
              <a:rPr lang="en-US" dirty="0" smtClean="0"/>
              <a:t>A new generation of RPCs</a:t>
            </a:r>
            <a:endParaRPr lang="en-US" dirty="0"/>
          </a:p>
        </p:txBody>
      </p:sp>
      <p:sp>
        <p:nvSpPr>
          <p:cNvPr id="4" name="Content Placeholder 2"/>
          <p:cNvSpPr txBox="1">
            <a:spLocks noGrp="1"/>
          </p:cNvSpPr>
          <p:nvPr>
            <p:ph idx="1"/>
          </p:nvPr>
        </p:nvSpPr>
        <p:spPr>
          <a:xfrm>
            <a:off x="444833" y="1096234"/>
            <a:ext cx="6986397" cy="5286019"/>
          </a:xfrm>
          <a:prstGeom prst="rect">
            <a:avLst/>
          </a:prstGeom>
          <a:noFill/>
          <a:ln>
            <a:noFill/>
          </a:ln>
        </p:spPr>
        <p:style>
          <a:lnRef idx="1">
            <a:schemeClr val="dk1"/>
          </a:lnRef>
          <a:fillRef idx="2">
            <a:schemeClr val="dk1"/>
          </a:fillRef>
          <a:effectRef idx="1">
            <a:schemeClr val="dk1"/>
          </a:effectRef>
          <a:fontRef idx="minor">
            <a:schemeClr val="dk1"/>
          </a:fontRef>
        </p:style>
        <p:txBody>
          <a:bodyPr vert="horz" lIns="91440" tIns="45720" rIns="91440" bIns="45720" rtlCol="0">
            <a:normAutofit fontScale="925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pPr marL="57150" indent="0">
              <a:buNone/>
            </a:pPr>
            <a:r>
              <a:rPr lang="en-US" sz="2300" b="1" dirty="0" smtClean="0">
                <a:solidFill>
                  <a:srgbClr val="FFFF00"/>
                </a:solidFill>
              </a:rPr>
              <a:t>R&amp;D themes and initiatives</a:t>
            </a:r>
          </a:p>
          <a:p>
            <a:pPr marL="400050"/>
            <a:r>
              <a:rPr lang="en-US" b="1" dirty="0" smtClean="0">
                <a:solidFill>
                  <a:srgbClr val="FFC000"/>
                </a:solidFill>
              </a:rPr>
              <a:t>Form Factor</a:t>
            </a:r>
            <a:r>
              <a:rPr lang="en-US" dirty="0" smtClean="0"/>
              <a:t>: </a:t>
            </a:r>
            <a:r>
              <a:rPr lang="en-US" dirty="0" smtClean="0"/>
              <a:t>exploring gap </a:t>
            </a:r>
            <a:r>
              <a:rPr lang="en-US" dirty="0" smtClean="0"/>
              <a:t>and electrode thickness and segmentation</a:t>
            </a:r>
          </a:p>
          <a:p>
            <a:pPr lvl="1"/>
            <a:r>
              <a:rPr lang="en-US" dirty="0" smtClean="0">
                <a:solidFill>
                  <a:srgbClr val="FFC000"/>
                </a:solidFill>
              </a:rPr>
              <a:t>Thinner </a:t>
            </a:r>
            <a:r>
              <a:rPr lang="en-US" dirty="0">
                <a:solidFill>
                  <a:srgbClr val="FFC000"/>
                </a:solidFill>
              </a:rPr>
              <a:t>gas gap </a:t>
            </a:r>
            <a:r>
              <a:rPr lang="en-US" dirty="0" smtClean="0">
                <a:solidFill>
                  <a:srgbClr val="FFC000"/>
                </a:solidFill>
                <a:sym typeface="Wingdings" panose="05000000000000000000" pitchFamily="2" charset="2"/>
              </a:rPr>
              <a:t> </a:t>
            </a:r>
            <a:r>
              <a:rPr lang="en-US" dirty="0" smtClean="0">
                <a:sym typeface="Wingdings" panose="05000000000000000000" pitchFamily="2" charset="2"/>
              </a:rPr>
              <a:t>better timing, </a:t>
            </a:r>
            <a:r>
              <a:rPr lang="en-US" dirty="0" smtClean="0">
                <a:sym typeface="Wingdings" panose="05000000000000000000" pitchFamily="2" charset="2"/>
              </a:rPr>
              <a:t>position, lower thickness</a:t>
            </a:r>
          </a:p>
          <a:p>
            <a:pPr lvl="1"/>
            <a:r>
              <a:rPr lang="en-US" dirty="0" smtClean="0">
                <a:solidFill>
                  <a:srgbClr val="FFC000"/>
                </a:solidFill>
              </a:rPr>
              <a:t>Thinner </a:t>
            </a:r>
            <a:r>
              <a:rPr lang="en-US" dirty="0">
                <a:solidFill>
                  <a:srgbClr val="FFC000"/>
                </a:solidFill>
              </a:rPr>
              <a:t>electrodes </a:t>
            </a:r>
            <a:r>
              <a:rPr lang="en-US" dirty="0" smtClean="0">
                <a:sym typeface="Wingdings" panose="05000000000000000000" pitchFamily="2" charset="2"/>
              </a:rPr>
              <a:t> better </a:t>
            </a:r>
            <a:r>
              <a:rPr lang="en-US" dirty="0" smtClean="0">
                <a:sym typeface="Wingdings" panose="05000000000000000000" pitchFamily="2" charset="2"/>
              </a:rPr>
              <a:t>S/N, lower weight</a:t>
            </a:r>
            <a:endParaRPr lang="en-US" dirty="0"/>
          </a:p>
          <a:p>
            <a:pPr lvl="1"/>
            <a:r>
              <a:rPr lang="en-US" dirty="0" smtClean="0">
                <a:solidFill>
                  <a:srgbClr val="FFC000"/>
                </a:solidFill>
              </a:rPr>
              <a:t>Multi-gap </a:t>
            </a:r>
            <a:r>
              <a:rPr lang="en-US" dirty="0" smtClean="0">
                <a:sym typeface="Wingdings" panose="05000000000000000000" pitchFamily="2" charset="2"/>
              </a:rPr>
              <a:t> </a:t>
            </a:r>
            <a:r>
              <a:rPr lang="en-US" dirty="0" smtClean="0"/>
              <a:t>better </a:t>
            </a:r>
            <a:r>
              <a:rPr lang="en-US" dirty="0" smtClean="0"/>
              <a:t>efficiency, timing, charge </a:t>
            </a:r>
            <a:r>
              <a:rPr lang="en-US" dirty="0" smtClean="0"/>
              <a:t>spectrum</a:t>
            </a:r>
          </a:p>
          <a:p>
            <a:r>
              <a:rPr lang="en-US" b="1" dirty="0" smtClean="0">
                <a:solidFill>
                  <a:srgbClr val="FFC000"/>
                </a:solidFill>
              </a:rPr>
              <a:t>High spatial resolution readout</a:t>
            </a:r>
            <a:r>
              <a:rPr lang="en-US" dirty="0" smtClean="0"/>
              <a:t>:</a:t>
            </a:r>
          </a:p>
          <a:p>
            <a:pPr lvl="1"/>
            <a:r>
              <a:rPr lang="en-US" dirty="0" smtClean="0">
                <a:solidFill>
                  <a:srgbClr val="FFC000"/>
                </a:solidFill>
              </a:rPr>
              <a:t>Form factor optimization</a:t>
            </a:r>
            <a:r>
              <a:rPr lang="en-US" dirty="0" smtClean="0">
                <a:sym typeface="Wingdings" panose="05000000000000000000" pitchFamily="2" charset="2"/>
              </a:rPr>
              <a:t> </a:t>
            </a:r>
            <a:r>
              <a:rPr lang="en-US" dirty="0" smtClean="0">
                <a:sym typeface="Wingdings" panose="05000000000000000000" pitchFamily="2" charset="2"/>
              </a:rPr>
              <a:t>higher </a:t>
            </a:r>
            <a:r>
              <a:rPr lang="en-US" dirty="0" smtClean="0">
                <a:sym typeface="Wingdings" panose="05000000000000000000" pitchFamily="2" charset="2"/>
              </a:rPr>
              <a:t>signal localization</a:t>
            </a:r>
            <a:endParaRPr lang="en-US" dirty="0" smtClean="0">
              <a:sym typeface="Wingdings" panose="05000000000000000000" pitchFamily="2" charset="2"/>
            </a:endParaRPr>
          </a:p>
          <a:p>
            <a:pPr lvl="1"/>
            <a:r>
              <a:rPr lang="en-US" dirty="0" smtClean="0">
                <a:solidFill>
                  <a:srgbClr val="FFC000"/>
                </a:solidFill>
                <a:sym typeface="Wingdings" panose="05000000000000000000" pitchFamily="2" charset="2"/>
              </a:rPr>
              <a:t>High grade </a:t>
            </a:r>
            <a:r>
              <a:rPr lang="en-US" dirty="0" smtClean="0">
                <a:solidFill>
                  <a:srgbClr val="FFC000"/>
                </a:solidFill>
                <a:sym typeface="Wingdings" panose="05000000000000000000" pitchFamily="2" charset="2"/>
              </a:rPr>
              <a:t>Faraday </a:t>
            </a:r>
            <a:r>
              <a:rPr lang="en-US" dirty="0" smtClean="0">
                <a:solidFill>
                  <a:srgbClr val="FFC000"/>
                </a:solidFill>
                <a:sym typeface="Wingdings" panose="05000000000000000000" pitchFamily="2" charset="2"/>
              </a:rPr>
              <a:t>cage </a:t>
            </a:r>
            <a:r>
              <a:rPr lang="en-US" dirty="0" smtClean="0">
                <a:sym typeface="Wingdings" panose="05000000000000000000" pitchFamily="2" charset="2"/>
              </a:rPr>
              <a:t> </a:t>
            </a:r>
            <a:r>
              <a:rPr lang="en-US" dirty="0" smtClean="0">
                <a:sym typeface="Wingdings" panose="05000000000000000000" pitchFamily="2" charset="2"/>
              </a:rPr>
              <a:t>allows </a:t>
            </a:r>
            <a:r>
              <a:rPr lang="en-US" dirty="0">
                <a:sym typeface="Wingdings" panose="05000000000000000000" pitchFamily="2" charset="2"/>
              </a:rPr>
              <a:t>s</a:t>
            </a:r>
            <a:r>
              <a:rPr lang="en-US" dirty="0" smtClean="0">
                <a:sym typeface="Wingdings" panose="05000000000000000000" pitchFamily="2" charset="2"/>
              </a:rPr>
              <a:t>ensitive FE </a:t>
            </a:r>
          </a:p>
          <a:p>
            <a:pPr lvl="1"/>
            <a:r>
              <a:rPr lang="en-US" dirty="0" smtClean="0">
                <a:solidFill>
                  <a:srgbClr val="FFC000"/>
                </a:solidFill>
                <a:sym typeface="Wingdings" panose="05000000000000000000" pitchFamily="2" charset="2"/>
              </a:rPr>
              <a:t>Charge through </a:t>
            </a:r>
            <a:r>
              <a:rPr lang="en-US" dirty="0" err="1" smtClean="0">
                <a:solidFill>
                  <a:srgbClr val="FFC000"/>
                </a:solidFill>
                <a:sym typeface="Wingdings" panose="05000000000000000000" pitchFamily="2" charset="2"/>
              </a:rPr>
              <a:t>ToT</a:t>
            </a:r>
            <a:r>
              <a:rPr lang="en-US" dirty="0" smtClean="0">
                <a:solidFill>
                  <a:srgbClr val="FFC000"/>
                </a:solidFill>
                <a:sym typeface="Wingdings" panose="05000000000000000000" pitchFamily="2" charset="2"/>
              </a:rPr>
              <a:t> </a:t>
            </a:r>
            <a:r>
              <a:rPr lang="en-US" dirty="0" smtClean="0">
                <a:solidFill>
                  <a:srgbClr val="FEFEFE"/>
                </a:solidFill>
                <a:sym typeface="Wingdings" panose="05000000000000000000" pitchFamily="2" charset="2"/>
              </a:rPr>
              <a:t> charge centroid</a:t>
            </a:r>
            <a:endParaRPr lang="en-US" dirty="0" smtClean="0">
              <a:solidFill>
                <a:srgbClr val="FEFEFE"/>
              </a:solidFill>
              <a:sym typeface="Wingdings" panose="05000000000000000000" pitchFamily="2" charset="2"/>
            </a:endParaRPr>
          </a:p>
          <a:p>
            <a:r>
              <a:rPr lang="en-US" b="1" dirty="0" smtClean="0">
                <a:solidFill>
                  <a:srgbClr val="FFC000"/>
                </a:solidFill>
              </a:rPr>
              <a:t>New FE concept:</a:t>
            </a:r>
            <a:endParaRPr lang="en-US" dirty="0" smtClean="0"/>
          </a:p>
          <a:p>
            <a:pPr lvl="1"/>
            <a:r>
              <a:rPr lang="en-US" dirty="0" smtClean="0">
                <a:solidFill>
                  <a:srgbClr val="FFC000"/>
                </a:solidFill>
              </a:rPr>
              <a:t>New design</a:t>
            </a:r>
            <a:r>
              <a:rPr lang="en-US" dirty="0" smtClean="0"/>
              <a:t>: </a:t>
            </a:r>
            <a:r>
              <a:rPr lang="en-US" dirty="0" smtClean="0"/>
              <a:t>Fast, </a:t>
            </a:r>
            <a:r>
              <a:rPr lang="en-US" dirty="0" smtClean="0"/>
              <a:t>sensitive and low capacitance noise </a:t>
            </a:r>
          </a:p>
          <a:p>
            <a:pPr lvl="1"/>
            <a:r>
              <a:rPr lang="en-US" dirty="0" smtClean="0">
                <a:solidFill>
                  <a:srgbClr val="FFC000"/>
                </a:solidFill>
              </a:rPr>
              <a:t>Si-</a:t>
            </a:r>
            <a:r>
              <a:rPr lang="en-US" dirty="0" err="1" smtClean="0">
                <a:solidFill>
                  <a:srgbClr val="FFC000"/>
                </a:solidFill>
              </a:rPr>
              <a:t>Ge</a:t>
            </a:r>
            <a:r>
              <a:rPr lang="en-US" dirty="0" smtClean="0">
                <a:solidFill>
                  <a:srgbClr val="FFC000"/>
                </a:solidFill>
              </a:rPr>
              <a:t> technology</a:t>
            </a:r>
            <a:r>
              <a:rPr lang="en-US" dirty="0" smtClean="0"/>
              <a:t>: extremely low noise and high speed</a:t>
            </a:r>
          </a:p>
        </p:txBody>
      </p:sp>
      <p:grpSp>
        <p:nvGrpSpPr>
          <p:cNvPr id="5" name="Gruppo 127"/>
          <p:cNvGrpSpPr/>
          <p:nvPr/>
        </p:nvGrpSpPr>
        <p:grpSpPr>
          <a:xfrm>
            <a:off x="7674515" y="1403569"/>
            <a:ext cx="4258411" cy="5224905"/>
            <a:chOff x="191843" y="816320"/>
            <a:chExt cx="4745797" cy="5625097"/>
          </a:xfrm>
        </p:grpSpPr>
        <p:grpSp>
          <p:nvGrpSpPr>
            <p:cNvPr id="6" name="Gruppo 128"/>
            <p:cNvGrpSpPr/>
            <p:nvPr/>
          </p:nvGrpSpPr>
          <p:grpSpPr>
            <a:xfrm>
              <a:off x="467544" y="961187"/>
              <a:ext cx="4464766" cy="5215150"/>
              <a:chOff x="467544" y="764703"/>
              <a:chExt cx="4464766" cy="5215150"/>
            </a:xfrm>
          </p:grpSpPr>
          <p:pic>
            <p:nvPicPr>
              <p:cNvPr id="16" name="Picture 4"/>
              <p:cNvPicPr>
                <a:picLocks noChangeAspect="1" noChangeArrowheads="1"/>
              </p:cNvPicPr>
              <p:nvPr/>
            </p:nvPicPr>
            <p:blipFill rotWithShape="1">
              <a:blip r:embed="rId2" cstate="print"/>
              <a:srcRect l="5634" t="4403" r="10683" b="53307"/>
              <a:stretch/>
            </p:blipFill>
            <p:spPr bwMode="auto">
              <a:xfrm>
                <a:off x="467544" y="764703"/>
                <a:ext cx="4380508" cy="1481621"/>
              </a:xfrm>
              <a:prstGeom prst="rect">
                <a:avLst/>
              </a:prstGeom>
              <a:noFill/>
              <a:ln w="9525">
                <a:noFill/>
                <a:miter lim="800000"/>
                <a:headEnd/>
                <a:tailEnd/>
              </a:ln>
            </p:spPr>
          </p:pic>
          <p:pic>
            <p:nvPicPr>
              <p:cNvPr id="17" name="Picture 2"/>
              <p:cNvPicPr>
                <a:picLocks noChangeAspect="1" noChangeArrowheads="1"/>
              </p:cNvPicPr>
              <p:nvPr/>
            </p:nvPicPr>
            <p:blipFill rotWithShape="1">
              <a:blip r:embed="rId3" cstate="print"/>
              <a:srcRect l="8750" t="7097" b="54572"/>
              <a:stretch/>
            </p:blipFill>
            <p:spPr bwMode="auto">
              <a:xfrm>
                <a:off x="467544" y="2492896"/>
                <a:ext cx="4380508" cy="1518081"/>
              </a:xfrm>
              <a:prstGeom prst="rect">
                <a:avLst/>
              </a:prstGeom>
              <a:noFill/>
              <a:ln w="9525">
                <a:noFill/>
                <a:miter lim="800000"/>
                <a:headEnd/>
                <a:tailEnd/>
              </a:ln>
            </p:spPr>
          </p:pic>
          <p:pic>
            <p:nvPicPr>
              <p:cNvPr id="18" name="Picture 2"/>
              <p:cNvPicPr>
                <a:picLocks noChangeAspect="1" noChangeArrowheads="1"/>
              </p:cNvPicPr>
              <p:nvPr/>
            </p:nvPicPr>
            <p:blipFill rotWithShape="1">
              <a:blip r:embed="rId4" cstate="print"/>
              <a:srcRect l="6791" t="6126" b="55464"/>
              <a:stretch/>
            </p:blipFill>
            <p:spPr bwMode="auto">
              <a:xfrm>
                <a:off x="467544" y="4293096"/>
                <a:ext cx="4464766" cy="1686757"/>
              </a:xfrm>
              <a:prstGeom prst="rect">
                <a:avLst/>
              </a:prstGeom>
              <a:solidFill>
                <a:sysClr val="window" lastClr="FFFFFF"/>
              </a:solidFill>
              <a:ln w="9525">
                <a:noFill/>
                <a:miter lim="800000"/>
                <a:headEnd/>
                <a:tailEnd/>
              </a:ln>
            </p:spPr>
          </p:pic>
        </p:grpSp>
        <p:sp>
          <p:nvSpPr>
            <p:cNvPr id="7" name="CasellaDiTesto 129"/>
            <p:cNvSpPr txBox="1"/>
            <p:nvPr/>
          </p:nvSpPr>
          <p:spPr>
            <a:xfrm>
              <a:off x="3936491" y="2412382"/>
              <a:ext cx="997209" cy="265080"/>
            </a:xfrm>
            <a:prstGeom prst="rect">
              <a:avLst/>
            </a:prstGeom>
            <a:solidFill>
              <a:schemeClr val="tx1"/>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Time (</a:t>
              </a:r>
              <a:r>
                <a:rPr kumimoji="0" lang="en-US" sz="1000" b="0" i="0" u="none" strike="noStrike" kern="0" cap="none" spc="0" normalizeH="0" baseline="0" noProof="0" dirty="0" err="1" smtClean="0">
                  <a:ln>
                    <a:noFill/>
                  </a:ln>
                  <a:solidFill>
                    <a:sysClr val="windowText" lastClr="000000"/>
                  </a:solidFill>
                  <a:effectLst/>
                  <a:uLnTx/>
                  <a:uFillTx/>
                </a:rPr>
                <a:t>nsec</a:t>
              </a:r>
              <a:r>
                <a:rPr kumimoji="0" lang="en-US" sz="1000" b="0" i="0" u="none" strike="noStrike" kern="0" cap="none" spc="0" normalizeH="0" baseline="0" noProof="0" dirty="0" smtClean="0">
                  <a:ln>
                    <a:noFill/>
                  </a:ln>
                  <a:solidFill>
                    <a:sysClr val="windowText" lastClr="000000"/>
                  </a:solidFill>
                  <a:effectLst/>
                  <a:uLnTx/>
                  <a:uFillTx/>
                </a:rPr>
                <a:t>)</a:t>
              </a:r>
              <a:endParaRPr kumimoji="0" lang="en-US" sz="1000" b="0" i="0" u="none" strike="noStrike" kern="0" cap="none" spc="0" normalizeH="0" baseline="0" noProof="0" dirty="0">
                <a:ln>
                  <a:noFill/>
                </a:ln>
                <a:solidFill>
                  <a:sysClr val="windowText" lastClr="000000"/>
                </a:solidFill>
                <a:effectLst/>
                <a:uLnTx/>
                <a:uFillTx/>
              </a:endParaRPr>
            </a:p>
          </p:txBody>
        </p:sp>
        <p:sp>
          <p:nvSpPr>
            <p:cNvPr id="8" name="CasellaDiTesto 130"/>
            <p:cNvSpPr txBox="1"/>
            <p:nvPr/>
          </p:nvSpPr>
          <p:spPr>
            <a:xfrm>
              <a:off x="3940431" y="4198334"/>
              <a:ext cx="997209" cy="265080"/>
            </a:xfrm>
            <a:prstGeom prst="rect">
              <a:avLst/>
            </a:prstGeom>
            <a:solidFill>
              <a:schemeClr val="tx1"/>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Time (</a:t>
              </a:r>
              <a:r>
                <a:rPr kumimoji="0" lang="en-US" sz="1000" b="0" i="0" u="none" strike="noStrike" kern="0" cap="none" spc="0" normalizeH="0" baseline="0" noProof="0" dirty="0" err="1" smtClean="0">
                  <a:ln>
                    <a:noFill/>
                  </a:ln>
                  <a:solidFill>
                    <a:sysClr val="windowText" lastClr="000000"/>
                  </a:solidFill>
                  <a:effectLst/>
                  <a:uLnTx/>
                  <a:uFillTx/>
                </a:rPr>
                <a:t>nsec</a:t>
              </a:r>
              <a:r>
                <a:rPr kumimoji="0" lang="en-US" sz="1000" b="0" i="0" u="none" strike="noStrike" kern="0" cap="none" spc="0" normalizeH="0" baseline="0" noProof="0" dirty="0" smtClean="0">
                  <a:ln>
                    <a:noFill/>
                  </a:ln>
                  <a:solidFill>
                    <a:sysClr val="windowText" lastClr="000000"/>
                  </a:solidFill>
                  <a:effectLst/>
                  <a:uLnTx/>
                  <a:uFillTx/>
                </a:rPr>
                <a:t>)</a:t>
              </a:r>
              <a:endParaRPr kumimoji="0" lang="en-US" sz="1000" b="0" i="0" u="none" strike="noStrike" kern="0" cap="none" spc="0" normalizeH="0" baseline="0" noProof="0" dirty="0">
                <a:ln>
                  <a:noFill/>
                </a:ln>
                <a:solidFill>
                  <a:sysClr val="windowText" lastClr="000000"/>
                </a:solidFill>
                <a:effectLst/>
                <a:uLnTx/>
                <a:uFillTx/>
              </a:endParaRPr>
            </a:p>
          </p:txBody>
        </p:sp>
        <p:sp>
          <p:nvSpPr>
            <p:cNvPr id="9" name="CasellaDiTesto 131"/>
            <p:cNvSpPr txBox="1"/>
            <p:nvPr/>
          </p:nvSpPr>
          <p:spPr>
            <a:xfrm>
              <a:off x="3936491" y="6176337"/>
              <a:ext cx="997209" cy="265080"/>
            </a:xfrm>
            <a:prstGeom prst="rect">
              <a:avLst/>
            </a:prstGeom>
            <a:solidFill>
              <a:schemeClr val="tx1"/>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Time (</a:t>
              </a:r>
              <a:r>
                <a:rPr kumimoji="0" lang="en-US" sz="1000" b="0" i="0" u="none" strike="noStrike" kern="0" cap="none" spc="0" normalizeH="0" baseline="0" noProof="0" dirty="0" err="1" smtClean="0">
                  <a:ln>
                    <a:noFill/>
                  </a:ln>
                  <a:solidFill>
                    <a:sysClr val="windowText" lastClr="000000"/>
                  </a:solidFill>
                  <a:effectLst/>
                  <a:uLnTx/>
                  <a:uFillTx/>
                </a:rPr>
                <a:t>nsec</a:t>
              </a:r>
              <a:r>
                <a:rPr kumimoji="0" lang="en-US" sz="1000" b="0" i="0" u="none" strike="noStrike" kern="0" cap="none" spc="0" normalizeH="0" baseline="0" noProof="0" dirty="0" smtClean="0">
                  <a:ln>
                    <a:noFill/>
                  </a:ln>
                  <a:solidFill>
                    <a:sysClr val="windowText" lastClr="000000"/>
                  </a:solidFill>
                  <a:effectLst/>
                  <a:uLnTx/>
                  <a:uFillTx/>
                </a:rPr>
                <a:t>)</a:t>
              </a:r>
              <a:endParaRPr kumimoji="0" lang="en-US" sz="1000" b="0" i="0" u="none" strike="noStrike" kern="0" cap="none" spc="0" normalizeH="0" baseline="0" noProof="0" dirty="0">
                <a:ln>
                  <a:noFill/>
                </a:ln>
                <a:solidFill>
                  <a:sysClr val="windowText" lastClr="000000"/>
                </a:solidFill>
                <a:effectLst/>
                <a:uLnTx/>
                <a:uFillTx/>
              </a:endParaRPr>
            </a:p>
          </p:txBody>
        </p:sp>
        <p:sp>
          <p:nvSpPr>
            <p:cNvPr id="10" name="CasellaDiTesto 132"/>
            <p:cNvSpPr txBox="1"/>
            <p:nvPr/>
          </p:nvSpPr>
          <p:spPr>
            <a:xfrm rot="16200000">
              <a:off x="-302764" y="1310928"/>
              <a:ext cx="1263618" cy="27440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rgbClr val="FFC000"/>
                  </a:solidFill>
                  <a:effectLst/>
                  <a:uLnTx/>
                  <a:uFillTx/>
                </a:rPr>
                <a:t>Amplitude (mV)</a:t>
              </a:r>
              <a:endParaRPr kumimoji="0" lang="en-US" sz="1000" b="0" i="0" u="none" strike="noStrike" kern="0" cap="none" spc="0" normalizeH="0" baseline="0" noProof="0" dirty="0">
                <a:ln>
                  <a:noFill/>
                </a:ln>
                <a:solidFill>
                  <a:srgbClr val="FFC000"/>
                </a:solidFill>
                <a:effectLst/>
                <a:uLnTx/>
                <a:uFillTx/>
              </a:endParaRPr>
            </a:p>
          </p:txBody>
        </p:sp>
        <p:sp>
          <p:nvSpPr>
            <p:cNvPr id="11" name="CasellaDiTesto 133"/>
            <p:cNvSpPr txBox="1"/>
            <p:nvPr/>
          </p:nvSpPr>
          <p:spPr>
            <a:xfrm rot="16200000">
              <a:off x="-302765" y="3044637"/>
              <a:ext cx="1263618" cy="27440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rgbClr val="FFC000"/>
                  </a:solidFill>
                  <a:effectLst/>
                  <a:uLnTx/>
                  <a:uFillTx/>
                </a:rPr>
                <a:t>Amplitude (mV)</a:t>
              </a:r>
              <a:endParaRPr kumimoji="0" lang="en-US" sz="1000" b="0" i="0" u="none" strike="noStrike" kern="0" cap="none" spc="0" normalizeH="0" baseline="0" noProof="0" dirty="0">
                <a:ln>
                  <a:noFill/>
                </a:ln>
                <a:solidFill>
                  <a:srgbClr val="FFC000"/>
                </a:solidFill>
                <a:effectLst/>
                <a:uLnTx/>
                <a:uFillTx/>
              </a:endParaRPr>
            </a:p>
          </p:txBody>
        </p:sp>
        <p:sp>
          <p:nvSpPr>
            <p:cNvPr id="12" name="CasellaDiTesto 134"/>
            <p:cNvSpPr txBox="1"/>
            <p:nvPr/>
          </p:nvSpPr>
          <p:spPr>
            <a:xfrm rot="16200000">
              <a:off x="-302765" y="4868032"/>
              <a:ext cx="1263618" cy="27440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rgbClr val="FFC000"/>
                  </a:solidFill>
                  <a:effectLst/>
                  <a:uLnTx/>
                  <a:uFillTx/>
                </a:rPr>
                <a:t>Amplitude (mV)</a:t>
              </a:r>
              <a:endParaRPr kumimoji="0" lang="en-US" sz="1000" b="0" i="0" u="none" strike="noStrike" kern="0" cap="none" spc="0" normalizeH="0" baseline="0" noProof="0" dirty="0">
                <a:ln>
                  <a:noFill/>
                </a:ln>
                <a:solidFill>
                  <a:srgbClr val="FFC000"/>
                </a:solidFill>
                <a:effectLst/>
                <a:uLnTx/>
                <a:uFillTx/>
              </a:endParaRPr>
            </a:p>
          </p:txBody>
        </p:sp>
        <p:sp>
          <p:nvSpPr>
            <p:cNvPr id="13" name="CasellaDiTesto 135"/>
            <p:cNvSpPr txBox="1"/>
            <p:nvPr/>
          </p:nvSpPr>
          <p:spPr>
            <a:xfrm>
              <a:off x="2339752" y="1263463"/>
              <a:ext cx="2058372" cy="298215"/>
            </a:xfrm>
            <a:prstGeom prst="rect">
              <a:avLst/>
            </a:prstGeom>
            <a:solidFill>
              <a:sysClr val="window" lastClr="FFFFFF"/>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0000"/>
                  </a:solidFill>
                  <a:effectLst/>
                  <a:uLnTx/>
                  <a:uFillTx/>
                </a:rPr>
                <a:t>Duration about 3 </a:t>
              </a:r>
              <a:r>
                <a:rPr kumimoji="0" lang="en-US" sz="1200" b="0" i="0" u="none" strike="noStrike" kern="0" cap="none" spc="0" normalizeH="0" baseline="0" noProof="0" dirty="0" err="1" smtClean="0">
                  <a:ln>
                    <a:noFill/>
                  </a:ln>
                  <a:solidFill>
                    <a:srgbClr val="FF0000"/>
                  </a:solidFill>
                  <a:effectLst/>
                  <a:uLnTx/>
                  <a:uFillTx/>
                </a:rPr>
                <a:t>nsec</a:t>
              </a:r>
              <a:endParaRPr kumimoji="0" lang="en-US" sz="1200" b="0" i="0" u="none" strike="noStrike" kern="0" cap="none" spc="0" normalizeH="0" baseline="0" noProof="0" dirty="0">
                <a:ln>
                  <a:noFill/>
                </a:ln>
                <a:solidFill>
                  <a:srgbClr val="FF0000"/>
                </a:solidFill>
                <a:effectLst/>
                <a:uLnTx/>
                <a:uFillTx/>
              </a:endParaRPr>
            </a:p>
          </p:txBody>
        </p:sp>
        <p:sp>
          <p:nvSpPr>
            <p:cNvPr id="14" name="CasellaDiTesto 136"/>
            <p:cNvSpPr txBox="1"/>
            <p:nvPr/>
          </p:nvSpPr>
          <p:spPr>
            <a:xfrm>
              <a:off x="2267744" y="3112136"/>
              <a:ext cx="2201290" cy="298215"/>
            </a:xfrm>
            <a:prstGeom prst="rect">
              <a:avLst/>
            </a:prstGeom>
            <a:solidFill>
              <a:sysClr val="window" lastClr="FFFFFF"/>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0000"/>
                  </a:solidFill>
                  <a:effectLst/>
                  <a:uLnTx/>
                  <a:uFillTx/>
                </a:rPr>
                <a:t>Duration about 1.7 </a:t>
              </a:r>
              <a:r>
                <a:rPr kumimoji="0" lang="en-US" sz="1200" b="0" i="0" u="none" strike="noStrike" kern="0" cap="none" spc="0" normalizeH="0" baseline="0" noProof="0" dirty="0" err="1" smtClean="0">
                  <a:ln>
                    <a:noFill/>
                  </a:ln>
                  <a:solidFill>
                    <a:srgbClr val="FF0000"/>
                  </a:solidFill>
                  <a:effectLst/>
                  <a:uLnTx/>
                  <a:uFillTx/>
                </a:rPr>
                <a:t>nsec</a:t>
              </a:r>
              <a:endParaRPr kumimoji="0" lang="en-US" sz="1200" b="0" i="0" u="none" strike="noStrike" kern="0" cap="none" spc="0" normalizeH="0" baseline="0" noProof="0" dirty="0">
                <a:ln>
                  <a:noFill/>
                </a:ln>
                <a:solidFill>
                  <a:srgbClr val="FF0000"/>
                </a:solidFill>
                <a:effectLst/>
                <a:uLnTx/>
                <a:uFillTx/>
              </a:endParaRPr>
            </a:p>
          </p:txBody>
        </p:sp>
        <p:sp>
          <p:nvSpPr>
            <p:cNvPr id="15" name="CasellaDiTesto 137"/>
            <p:cNvSpPr txBox="1"/>
            <p:nvPr/>
          </p:nvSpPr>
          <p:spPr>
            <a:xfrm>
              <a:off x="1835696" y="4984344"/>
              <a:ext cx="2201290" cy="298215"/>
            </a:xfrm>
            <a:prstGeom prst="rect">
              <a:avLst/>
            </a:prstGeom>
            <a:solidFill>
              <a:sysClr val="window" lastClr="FFFFFF"/>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0000"/>
                  </a:solidFill>
                  <a:effectLst/>
                  <a:uLnTx/>
                  <a:uFillTx/>
                </a:rPr>
                <a:t>Duration about 1.0 </a:t>
              </a:r>
              <a:r>
                <a:rPr kumimoji="0" lang="en-US" sz="1200" b="0" i="0" u="none" strike="noStrike" kern="0" cap="none" spc="0" normalizeH="0" baseline="0" noProof="0" dirty="0" err="1" smtClean="0">
                  <a:ln>
                    <a:noFill/>
                  </a:ln>
                  <a:solidFill>
                    <a:srgbClr val="FF0000"/>
                  </a:solidFill>
                  <a:effectLst/>
                  <a:uLnTx/>
                  <a:uFillTx/>
                </a:rPr>
                <a:t>nsec</a:t>
              </a:r>
              <a:endParaRPr kumimoji="0" lang="en-US" sz="1200" b="0" i="0" u="none" strike="noStrike" kern="0" cap="none" spc="0" normalizeH="0" baseline="0" noProof="0" dirty="0">
                <a:ln>
                  <a:noFill/>
                </a:ln>
                <a:solidFill>
                  <a:srgbClr val="FF0000"/>
                </a:solidFill>
                <a:effectLst/>
                <a:uLnTx/>
                <a:uFillTx/>
              </a:endParaRPr>
            </a:p>
          </p:txBody>
        </p:sp>
      </p:grpSp>
      <p:sp>
        <p:nvSpPr>
          <p:cNvPr id="3" name="TextBox 2"/>
          <p:cNvSpPr txBox="1"/>
          <p:nvPr/>
        </p:nvSpPr>
        <p:spPr>
          <a:xfrm>
            <a:off x="9391440" y="2071418"/>
            <a:ext cx="745717" cy="369332"/>
          </a:xfrm>
          <a:prstGeom prst="rect">
            <a:avLst/>
          </a:prstGeom>
          <a:noFill/>
        </p:spPr>
        <p:txBody>
          <a:bodyPr wrap="none" rtlCol="0">
            <a:spAutoFit/>
          </a:bodyPr>
          <a:lstStyle/>
          <a:p>
            <a:r>
              <a:rPr lang="en-US" dirty="0" smtClean="0">
                <a:solidFill>
                  <a:srgbClr val="FF0000"/>
                </a:solidFill>
              </a:rPr>
              <a:t>2mm</a:t>
            </a:r>
            <a:endParaRPr lang="en-US" dirty="0">
              <a:solidFill>
                <a:srgbClr val="FF0000"/>
              </a:solidFill>
            </a:endParaRPr>
          </a:p>
        </p:txBody>
      </p:sp>
      <p:sp>
        <p:nvSpPr>
          <p:cNvPr id="19" name="TextBox 18"/>
          <p:cNvSpPr txBox="1"/>
          <p:nvPr/>
        </p:nvSpPr>
        <p:spPr>
          <a:xfrm>
            <a:off x="9304136" y="3781617"/>
            <a:ext cx="745717" cy="369332"/>
          </a:xfrm>
          <a:prstGeom prst="rect">
            <a:avLst/>
          </a:prstGeom>
          <a:noFill/>
        </p:spPr>
        <p:txBody>
          <a:bodyPr wrap="none" rtlCol="0">
            <a:spAutoFit/>
          </a:bodyPr>
          <a:lstStyle/>
          <a:p>
            <a:r>
              <a:rPr lang="en-US" dirty="0">
                <a:solidFill>
                  <a:srgbClr val="FF0000"/>
                </a:solidFill>
              </a:rPr>
              <a:t>1</a:t>
            </a:r>
            <a:r>
              <a:rPr lang="en-US" dirty="0" smtClean="0">
                <a:solidFill>
                  <a:srgbClr val="FF0000"/>
                </a:solidFill>
              </a:rPr>
              <a:t>mm</a:t>
            </a:r>
            <a:endParaRPr lang="en-US" dirty="0">
              <a:solidFill>
                <a:srgbClr val="FF0000"/>
              </a:solidFill>
            </a:endParaRPr>
          </a:p>
        </p:txBody>
      </p:sp>
      <p:sp>
        <p:nvSpPr>
          <p:cNvPr id="20" name="TextBox 19"/>
          <p:cNvSpPr txBox="1"/>
          <p:nvPr/>
        </p:nvSpPr>
        <p:spPr>
          <a:xfrm>
            <a:off x="9391439" y="5475290"/>
            <a:ext cx="1002197" cy="369332"/>
          </a:xfrm>
          <a:prstGeom prst="rect">
            <a:avLst/>
          </a:prstGeom>
          <a:noFill/>
        </p:spPr>
        <p:txBody>
          <a:bodyPr wrap="none" rtlCol="0">
            <a:spAutoFit/>
          </a:bodyPr>
          <a:lstStyle/>
          <a:p>
            <a:r>
              <a:rPr lang="en-US" dirty="0" smtClean="0">
                <a:solidFill>
                  <a:srgbClr val="FF0000"/>
                </a:solidFill>
              </a:rPr>
              <a:t>0.5 mm</a:t>
            </a:r>
            <a:endParaRPr lang="en-US" dirty="0">
              <a:solidFill>
                <a:srgbClr val="FF0000"/>
              </a:solidFill>
            </a:endParaRPr>
          </a:p>
        </p:txBody>
      </p:sp>
    </p:spTree>
    <p:extLst>
      <p:ext uri="{BB962C8B-B14F-4D97-AF65-F5344CB8AC3E}">
        <p14:creationId xmlns:p14="http://schemas.microsoft.com/office/powerpoint/2010/main" val="34206413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599404" y="1396497"/>
            <a:ext cx="4737846" cy="1981200"/>
          </a:xfrm>
        </p:spPr>
        <p:txBody>
          <a:bodyPr/>
          <a:lstStyle/>
          <a:p>
            <a:r>
              <a:rPr lang="en-US" dirty="0" smtClean="0"/>
              <a:t>The new FE </a:t>
            </a:r>
            <a:r>
              <a:rPr lang="en-US" dirty="0" smtClean="0"/>
              <a:t>electronics</a:t>
            </a:r>
            <a:endParaRPr lang="en-US" dirty="0"/>
          </a:p>
        </p:txBody>
      </p:sp>
      <p:sp>
        <p:nvSpPr>
          <p:cNvPr id="5" name="Footer Placeholder 4"/>
          <p:cNvSpPr>
            <a:spLocks noGrp="1"/>
          </p:cNvSpPr>
          <p:nvPr>
            <p:ph type="ftr" sz="quarter" idx="11"/>
          </p:nvPr>
        </p:nvSpPr>
        <p:spPr/>
        <p:txBody>
          <a:bodyPr/>
          <a:lstStyle/>
          <a:p>
            <a:r>
              <a:rPr lang="en-US" smtClean="0"/>
              <a:t>Atlas Upgrade Week </a:t>
            </a:r>
            <a:endParaRPr lang="en-US"/>
          </a:p>
        </p:txBody>
      </p:sp>
      <p:sp>
        <p:nvSpPr>
          <p:cNvPr id="6" name="Slide Number Placeholder 5"/>
          <p:cNvSpPr>
            <a:spLocks noGrp="1"/>
          </p:cNvSpPr>
          <p:nvPr>
            <p:ph type="sldNum" sz="quarter" idx="12"/>
          </p:nvPr>
        </p:nvSpPr>
        <p:spPr/>
        <p:txBody>
          <a:bodyPr/>
          <a:lstStyle/>
          <a:p>
            <a:fld id="{D9C70BD8-EE4C-4C04-9E7E-2CE1DACFAF33}" type="slidenum">
              <a:rPr lang="en-US" smtClean="0"/>
              <a:t>12</a:t>
            </a:fld>
            <a:endParaRPr lang="en-US"/>
          </a:p>
        </p:txBody>
      </p:sp>
      <p:pic>
        <p:nvPicPr>
          <p:cNvPr id="11" name="Segnaposto contenuto 3"/>
          <p:cNvPicPr>
            <a:picLocks noGrp="1" noChangeAspect="1"/>
          </p:cNvPicPr>
          <p:nvPr>
            <p:ph idx="4294967295"/>
          </p:nvPr>
        </p:nvPicPr>
        <p:blipFill rotWithShape="1">
          <a:blip r:embed="rId2">
            <a:extLst>
              <a:ext uri="{28A0092B-C50C-407E-A947-70E740481C1C}">
                <a14:useLocalDpi xmlns:a14="http://schemas.microsoft.com/office/drawing/2010/main" val="0"/>
              </a:ext>
            </a:extLst>
          </a:blip>
          <a:srcRect l="25113" r="24862"/>
          <a:stretch/>
        </p:blipFill>
        <p:spPr>
          <a:xfrm>
            <a:off x="5567783" y="1294796"/>
            <a:ext cx="4250267" cy="4195762"/>
          </a:xfrm>
        </p:spPr>
      </p:pic>
      <p:sp>
        <p:nvSpPr>
          <p:cNvPr id="2" name="Date Placeholder 1"/>
          <p:cNvSpPr>
            <a:spLocks noGrp="1"/>
          </p:cNvSpPr>
          <p:nvPr>
            <p:ph type="dt" sz="half" idx="10"/>
          </p:nvPr>
        </p:nvSpPr>
        <p:spPr/>
        <p:txBody>
          <a:bodyPr/>
          <a:lstStyle/>
          <a:p>
            <a:fld id="{DC69B981-BED7-408B-BCA1-754F84CE9B69}" type="datetime1">
              <a:rPr lang="en-US" smtClean="0"/>
              <a:t>4/4/2017</a:t>
            </a:fld>
            <a:endParaRPr lang="en-US"/>
          </a:p>
        </p:txBody>
      </p:sp>
      <p:sp>
        <p:nvSpPr>
          <p:cNvPr id="3" name="TextBox 2"/>
          <p:cNvSpPr txBox="1"/>
          <p:nvPr/>
        </p:nvSpPr>
        <p:spPr>
          <a:xfrm>
            <a:off x="873457" y="3392677"/>
            <a:ext cx="4271749" cy="1938992"/>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High sensitivity to increase the rate</a:t>
            </a:r>
          </a:p>
          <a:p>
            <a:pPr marL="285750" indent="-285750">
              <a:buFont typeface="Arial" panose="020B0604020202020204" pitchFamily="34" charset="0"/>
              <a:buChar char="•"/>
            </a:pPr>
            <a:r>
              <a:rPr lang="en-US" sz="2400" dirty="0" smtClean="0"/>
              <a:t>High time precision for charge readout and </a:t>
            </a:r>
            <a:r>
              <a:rPr lang="en-US" sz="2400" dirty="0" err="1" smtClean="0"/>
              <a:t>meantimer</a:t>
            </a:r>
            <a:r>
              <a:rPr lang="en-US" sz="2400" dirty="0" smtClean="0"/>
              <a:t> functions</a:t>
            </a:r>
            <a:endParaRPr lang="en-US" sz="2400" dirty="0"/>
          </a:p>
        </p:txBody>
      </p:sp>
    </p:spTree>
    <p:extLst>
      <p:ext uri="{BB962C8B-B14F-4D97-AF65-F5344CB8AC3E}">
        <p14:creationId xmlns:p14="http://schemas.microsoft.com/office/powerpoint/2010/main" val="36554095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46111" y="176992"/>
            <a:ext cx="9404723" cy="1400530"/>
          </a:xfrm>
        </p:spPr>
        <p:txBody>
          <a:bodyPr/>
          <a:lstStyle/>
          <a:p>
            <a:r>
              <a:rPr lang="en-US" dirty="0" smtClean="0"/>
              <a:t>The new Amplifier</a:t>
            </a:r>
            <a:endParaRPr lang="en-US" dirty="0"/>
          </a:p>
        </p:txBody>
      </p:sp>
      <p:sp>
        <p:nvSpPr>
          <p:cNvPr id="4" name="Footer Placeholder 3"/>
          <p:cNvSpPr>
            <a:spLocks noGrp="1"/>
          </p:cNvSpPr>
          <p:nvPr>
            <p:ph type="ftr" sz="quarter" idx="11"/>
          </p:nvPr>
        </p:nvSpPr>
        <p:spPr/>
        <p:txBody>
          <a:bodyPr/>
          <a:lstStyle/>
          <a:p>
            <a:r>
              <a:rPr lang="en-US" smtClean="0"/>
              <a:t>Atlas Upgrade Week </a:t>
            </a:r>
            <a:endParaRPr lang="en-US"/>
          </a:p>
        </p:txBody>
      </p:sp>
      <p:sp>
        <p:nvSpPr>
          <p:cNvPr id="5" name="Slide Number Placeholder 4"/>
          <p:cNvSpPr>
            <a:spLocks noGrp="1"/>
          </p:cNvSpPr>
          <p:nvPr>
            <p:ph type="sldNum" sz="quarter" idx="12"/>
          </p:nvPr>
        </p:nvSpPr>
        <p:spPr/>
        <p:txBody>
          <a:bodyPr/>
          <a:lstStyle/>
          <a:p>
            <a:fld id="{D9C70BD8-EE4C-4C04-9E7E-2CE1DACFAF33}" type="slidenum">
              <a:rPr lang="en-US" smtClean="0"/>
              <a:t>13</a:t>
            </a:fld>
            <a:endParaRPr lang="en-US"/>
          </a:p>
        </p:txBody>
      </p:sp>
      <mc:AlternateContent xmlns:mc="http://schemas.openxmlformats.org/markup-compatibility/2006">
        <mc:Choice xmlns:a14="http://schemas.microsoft.com/office/drawing/2010/main" Requires="a14">
          <p:graphicFrame>
            <p:nvGraphicFramePr>
              <p:cNvPr id="8" name="Content Placeholder 4"/>
              <p:cNvGraphicFramePr>
                <a:graphicFrameLocks/>
              </p:cNvGraphicFramePr>
              <p:nvPr>
                <p:extLst>
                  <p:ext uri="{D42A27DB-BD31-4B8C-83A1-F6EECF244321}">
                    <p14:modId xmlns:p14="http://schemas.microsoft.com/office/powerpoint/2010/main" val="1734872524"/>
                  </p:ext>
                </p:extLst>
              </p:nvPr>
            </p:nvGraphicFramePr>
            <p:xfrm>
              <a:off x="1094618" y="877257"/>
              <a:ext cx="8507708" cy="3614728"/>
            </p:xfrm>
            <a:graphic>
              <a:graphicData uri="http://schemas.openxmlformats.org/drawingml/2006/table">
                <a:tbl>
                  <a:tblPr firstRow="1" firstCol="1" bandRow="1">
                    <a:tableStyleId>{5C22544A-7EE6-4342-B048-85BDC9FD1C3A}</a:tableStyleId>
                  </a:tblPr>
                  <a:tblGrid>
                    <a:gridCol w="3150248">
                      <a:extLst>
                        <a:ext uri="{9D8B030D-6E8A-4147-A177-3AD203B41FA5}">
                          <a16:colId xmlns:a16="http://schemas.microsoft.com/office/drawing/2014/main" val="20000"/>
                        </a:ext>
                      </a:extLst>
                    </a:gridCol>
                    <a:gridCol w="2492478">
                      <a:extLst>
                        <a:ext uri="{9D8B030D-6E8A-4147-A177-3AD203B41FA5}">
                          <a16:colId xmlns:a16="http://schemas.microsoft.com/office/drawing/2014/main" val="20001"/>
                        </a:ext>
                      </a:extLst>
                    </a:gridCol>
                    <a:gridCol w="2864982">
                      <a:extLst>
                        <a:ext uri="{9D8B030D-6E8A-4147-A177-3AD203B41FA5}">
                          <a16:colId xmlns:a16="http://schemas.microsoft.com/office/drawing/2014/main" val="6565831"/>
                        </a:ext>
                      </a:extLst>
                    </a:gridCol>
                  </a:tblGrid>
                  <a:tr h="399699">
                    <a:tc>
                      <a:txBody>
                        <a:bodyPr/>
                        <a:lstStyle/>
                        <a:p>
                          <a:pPr algn="ctr">
                            <a:spcAft>
                              <a:spcPts val="0"/>
                            </a:spcAft>
                          </a:pPr>
                          <a:r>
                            <a:rPr lang="en-US" sz="1800" kern="1200" dirty="0">
                              <a:effectLst/>
                            </a:rPr>
                            <a:t>Feature </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9525" marB="0"/>
                    </a:tc>
                    <a:tc>
                      <a:txBody>
                        <a:bodyPr/>
                        <a:lstStyle/>
                        <a:p>
                          <a:pPr algn="ctr">
                            <a:spcAft>
                              <a:spcPts val="0"/>
                            </a:spcAft>
                          </a:pPr>
                          <a:r>
                            <a:rPr lang="en-US" sz="1800" kern="1200" dirty="0" smtClean="0">
                              <a:effectLst/>
                            </a:rPr>
                            <a:t>BJT Si (BIS78)</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9525" marB="0"/>
                    </a:tc>
                    <a:tc>
                      <a:txBody>
                        <a:bodyPr/>
                        <a:lstStyle/>
                        <a:p>
                          <a:pPr algn="ctr">
                            <a:spcAft>
                              <a:spcPts val="0"/>
                            </a:spcAft>
                          </a:pPr>
                          <a:r>
                            <a:rPr lang="en-US" sz="1800" dirty="0" smtClean="0">
                              <a:effectLst/>
                              <a:latin typeface="+mn-lt"/>
                              <a:ea typeface="MS Mincho" panose="02020609040205080304" pitchFamily="49" charset="-128"/>
                              <a:cs typeface="Times New Roman" panose="02020603050405020304" pitchFamily="18" charset="0"/>
                            </a:rPr>
                            <a:t>Bi-CMOS SiGe</a:t>
                          </a:r>
                          <a:endParaRPr lang="en-US" sz="1800" dirty="0">
                            <a:effectLst/>
                            <a:latin typeface="+mn-lt"/>
                            <a:ea typeface="MS Mincho" panose="02020609040205080304" pitchFamily="49" charset="-128"/>
                            <a:cs typeface="Times New Roman" panose="02020603050405020304" pitchFamily="18" charset="0"/>
                          </a:endParaRPr>
                        </a:p>
                      </a:txBody>
                      <a:tcPr marL="68580" marR="68580" marT="9525" marB="0"/>
                    </a:tc>
                    <a:extLst>
                      <a:ext uri="{0D108BD9-81ED-4DB2-BD59-A6C34878D82A}">
                        <a16:rowId xmlns:a16="http://schemas.microsoft.com/office/drawing/2014/main" val="10000"/>
                      </a:ext>
                    </a:extLst>
                  </a:tr>
                  <a:tr h="332108">
                    <a:tc>
                      <a:txBody>
                        <a:bodyPr/>
                        <a:lstStyle/>
                        <a:p>
                          <a:pPr marL="228600" algn="just">
                            <a:spcBef>
                              <a:spcPts val="600"/>
                            </a:spcBef>
                            <a:spcAft>
                              <a:spcPts val="600"/>
                            </a:spcAft>
                          </a:pPr>
                          <a:r>
                            <a:rPr lang="en-US" sz="1800" dirty="0" smtClean="0">
                              <a:effectLst/>
                              <a:latin typeface="+mn-lt"/>
                              <a:ea typeface="MS Mincho" panose="02020609040205080304" pitchFamily="49" charset="-128"/>
                              <a:cs typeface="Times New Roman" panose="02020603050405020304" pitchFamily="18" charset="0"/>
                            </a:rPr>
                            <a:t>Year</a:t>
                          </a:r>
                          <a:r>
                            <a:rPr lang="en-US" sz="1800" baseline="0" dirty="0" smtClean="0">
                              <a:effectLst/>
                              <a:latin typeface="+mn-lt"/>
                              <a:ea typeface="MS Mincho" panose="02020609040205080304" pitchFamily="49" charset="-128"/>
                              <a:cs typeface="Times New Roman" panose="02020603050405020304" pitchFamily="18" charset="0"/>
                            </a:rPr>
                            <a:t> established</a:t>
                          </a:r>
                          <a:endParaRPr lang="en-US" sz="1800" dirty="0">
                            <a:effectLst/>
                            <a:latin typeface="+mn-lt"/>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smtClean="0">
                              <a:effectLst/>
                              <a:latin typeface="+mn-lt"/>
                              <a:ea typeface="MS Mincho" panose="02020609040205080304" pitchFamily="49" charset="-128"/>
                              <a:cs typeface="Times New Roman" panose="02020603050405020304" pitchFamily="18" charset="0"/>
                            </a:rPr>
                            <a:t>2008</a:t>
                          </a:r>
                          <a:endParaRPr lang="en-US" sz="1800" dirty="0">
                            <a:effectLst/>
                            <a:latin typeface="+mn-lt"/>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smtClean="0">
                              <a:effectLst/>
                              <a:latin typeface="+mn-lt"/>
                              <a:ea typeface="MS Mincho" panose="02020609040205080304" pitchFamily="49" charset="-128"/>
                              <a:cs typeface="Times New Roman" panose="02020603050405020304" pitchFamily="18" charset="0"/>
                            </a:rPr>
                            <a:t>2016</a:t>
                          </a:r>
                          <a:endParaRPr lang="en-US" sz="1800" dirty="0">
                            <a:effectLst/>
                            <a:latin typeface="+mn-lt"/>
                            <a:ea typeface="MS Mincho" panose="02020609040205080304" pitchFamily="49" charset="-128"/>
                            <a:cs typeface="Times New Roman" panose="02020603050405020304" pitchFamily="18" charset="0"/>
                          </a:endParaRPr>
                        </a:p>
                      </a:txBody>
                      <a:tcPr marL="65280" marR="65280" marT="9525" marB="0"/>
                    </a:tc>
                    <a:extLst>
                      <a:ext uri="{0D108BD9-81ED-4DB2-BD59-A6C34878D82A}">
                        <a16:rowId xmlns:a16="http://schemas.microsoft.com/office/drawing/2014/main" val="353338653"/>
                      </a:ext>
                    </a:extLst>
                  </a:tr>
                  <a:tr h="332108">
                    <a:tc>
                      <a:txBody>
                        <a:bodyPr/>
                        <a:lstStyle/>
                        <a:p>
                          <a:pPr marL="228600" algn="just">
                            <a:spcBef>
                              <a:spcPts val="600"/>
                            </a:spcBef>
                            <a:spcAft>
                              <a:spcPts val="600"/>
                            </a:spcAft>
                          </a:pPr>
                          <a:r>
                            <a:rPr lang="en-US" sz="1800" dirty="0">
                              <a:effectLst/>
                            </a:rPr>
                            <a:t>Voltage supply</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a:effectLst/>
                            </a:rPr>
                            <a:t>3-5 Volt</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smtClean="0">
                              <a:effectLst/>
                              <a:latin typeface="+mn-lt"/>
                              <a:ea typeface="MS Mincho" panose="02020609040205080304" pitchFamily="49" charset="-128"/>
                              <a:cs typeface="Times New Roman" panose="02020603050405020304" pitchFamily="18" charset="0"/>
                            </a:rPr>
                            <a:t>3-5 Volt</a:t>
                          </a:r>
                          <a:endParaRPr lang="en-US" sz="1800" dirty="0">
                            <a:effectLst/>
                            <a:latin typeface="+mn-lt"/>
                            <a:ea typeface="MS Mincho" panose="02020609040205080304" pitchFamily="49" charset="-128"/>
                            <a:cs typeface="Times New Roman" panose="02020603050405020304" pitchFamily="18" charset="0"/>
                          </a:endParaRPr>
                        </a:p>
                      </a:txBody>
                      <a:tcPr marL="65280" marR="65280" marT="9525" marB="0"/>
                    </a:tc>
                    <a:extLst>
                      <a:ext uri="{0D108BD9-81ED-4DB2-BD59-A6C34878D82A}">
                        <a16:rowId xmlns:a16="http://schemas.microsoft.com/office/drawing/2014/main" val="10001"/>
                      </a:ext>
                    </a:extLst>
                  </a:tr>
                  <a:tr h="332108">
                    <a:tc>
                      <a:txBody>
                        <a:bodyPr/>
                        <a:lstStyle/>
                        <a:p>
                          <a:pPr marL="228600" algn="just">
                            <a:spcBef>
                              <a:spcPts val="600"/>
                            </a:spcBef>
                            <a:spcAft>
                              <a:spcPts val="600"/>
                            </a:spcAft>
                          </a:pPr>
                          <a:r>
                            <a:rPr lang="en-US" sz="1800" dirty="0">
                              <a:effectLst/>
                            </a:rPr>
                            <a:t>Sensitivity</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smtClean="0">
                              <a:effectLst/>
                            </a:rPr>
                            <a:t>2-4 </a:t>
                          </a:r>
                          <a:r>
                            <a:rPr lang="en-US" sz="1800" dirty="0">
                              <a:effectLst/>
                            </a:rPr>
                            <a:t>mV/</a:t>
                          </a:r>
                          <a:r>
                            <a:rPr lang="en-US" sz="1800" dirty="0" err="1">
                              <a:effectLst/>
                            </a:rPr>
                            <a:t>fC</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smtClean="0">
                              <a:effectLst/>
                            </a:rPr>
                            <a:t>3.5 -</a:t>
                          </a:r>
                          <a:r>
                            <a:rPr lang="en-US" sz="1800" baseline="0" dirty="0" smtClean="0">
                              <a:effectLst/>
                            </a:rPr>
                            <a:t> 6</a:t>
                          </a:r>
                          <a:r>
                            <a:rPr lang="en-US" sz="1800" dirty="0" smtClean="0">
                              <a:effectLst/>
                            </a:rPr>
                            <a:t> </a:t>
                          </a:r>
                          <a:r>
                            <a:rPr lang="en-US" sz="1800" dirty="0">
                              <a:effectLst/>
                            </a:rPr>
                            <a:t>mV/</a:t>
                          </a:r>
                          <a:r>
                            <a:rPr lang="en-US" sz="1800" dirty="0" err="1">
                              <a:effectLst/>
                            </a:rPr>
                            <a:t>fC</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extLst>
                      <a:ext uri="{0D108BD9-81ED-4DB2-BD59-A6C34878D82A}">
                        <a16:rowId xmlns:a16="http://schemas.microsoft.com/office/drawing/2014/main" val="10002"/>
                      </a:ext>
                    </a:extLst>
                  </a:tr>
                  <a:tr h="332108">
                    <a:tc>
                      <a:txBody>
                        <a:bodyPr/>
                        <a:lstStyle/>
                        <a:p>
                          <a:pPr marL="228600" algn="just">
                            <a:spcBef>
                              <a:spcPts val="600"/>
                            </a:spcBef>
                            <a:spcAft>
                              <a:spcPts val="600"/>
                            </a:spcAft>
                          </a:pPr>
                          <a:r>
                            <a:rPr lang="en-US" sz="1800" dirty="0">
                              <a:effectLst/>
                            </a:rPr>
                            <a:t>Noise (up to 20 pF input capacitance)</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b="1" dirty="0">
                              <a:solidFill>
                                <a:srgbClr val="C00000"/>
                              </a:solidFill>
                              <a:effectLst/>
                            </a:rPr>
                            <a:t>1500 e</a:t>
                          </a:r>
                          <a:r>
                            <a:rPr lang="en-US" sz="1800" b="1" baseline="30000" dirty="0">
                              <a:solidFill>
                                <a:srgbClr val="C00000"/>
                              </a:solidFill>
                              <a:effectLst/>
                            </a:rPr>
                            <a:t>-</a:t>
                          </a:r>
                          <a:r>
                            <a:rPr lang="en-US" sz="1800" b="1" dirty="0">
                              <a:solidFill>
                                <a:srgbClr val="C00000"/>
                              </a:solidFill>
                              <a:effectLst/>
                            </a:rPr>
                            <a:t> RMS</a:t>
                          </a:r>
                          <a:endParaRPr lang="en-US" sz="1800" b="1" dirty="0">
                            <a:solidFill>
                              <a:srgbClr val="C0000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nchor="ctr"/>
                    </a:tc>
                    <a:tc>
                      <a:txBody>
                        <a:bodyPr/>
                        <a:lstStyle/>
                        <a:p>
                          <a:pPr marL="228600" algn="just">
                            <a:spcBef>
                              <a:spcPts val="600"/>
                            </a:spcBef>
                            <a:spcAft>
                              <a:spcPts val="600"/>
                            </a:spcAft>
                          </a:pPr>
                          <a:r>
                            <a:rPr lang="en-US" sz="1800" b="1" dirty="0" smtClean="0">
                              <a:solidFill>
                                <a:srgbClr val="C00000"/>
                              </a:solidFill>
                              <a:effectLst/>
                            </a:rPr>
                            <a:t>500 </a:t>
                          </a:r>
                          <a:r>
                            <a:rPr lang="en-US" sz="1800" b="1" dirty="0">
                              <a:solidFill>
                                <a:srgbClr val="C00000"/>
                              </a:solidFill>
                              <a:effectLst/>
                            </a:rPr>
                            <a:t>e</a:t>
                          </a:r>
                          <a:r>
                            <a:rPr lang="en-US" sz="1800" b="1" baseline="30000" dirty="0">
                              <a:solidFill>
                                <a:srgbClr val="C00000"/>
                              </a:solidFill>
                              <a:effectLst/>
                            </a:rPr>
                            <a:t>-</a:t>
                          </a:r>
                          <a:r>
                            <a:rPr lang="en-US" sz="1800" b="1" dirty="0">
                              <a:solidFill>
                                <a:srgbClr val="C00000"/>
                              </a:solidFill>
                              <a:effectLst/>
                            </a:rPr>
                            <a:t> RMS</a:t>
                          </a:r>
                          <a:endParaRPr lang="en-US" sz="1800" b="1" dirty="0">
                            <a:solidFill>
                              <a:srgbClr val="C0000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nchor="ctr"/>
                    </a:tc>
                    <a:extLst>
                      <a:ext uri="{0D108BD9-81ED-4DB2-BD59-A6C34878D82A}">
                        <a16:rowId xmlns:a16="http://schemas.microsoft.com/office/drawing/2014/main" val="10003"/>
                      </a:ext>
                    </a:extLst>
                  </a:tr>
                  <a:tr h="332108">
                    <a:tc>
                      <a:txBody>
                        <a:bodyPr/>
                        <a:lstStyle/>
                        <a:p>
                          <a:pPr marL="228600" algn="just">
                            <a:spcBef>
                              <a:spcPts val="600"/>
                            </a:spcBef>
                            <a:spcAft>
                              <a:spcPts val="600"/>
                            </a:spcAft>
                          </a:pPr>
                          <a:r>
                            <a:rPr lang="en-US" sz="1800">
                              <a:effectLst/>
                            </a:rPr>
                            <a:t>Input impedance</a:t>
                          </a:r>
                          <a:endParaRPr lang="en-US" sz="1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a:effectLst/>
                            </a:rPr>
                            <a:t>100-50 Ohm</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smtClean="0">
                              <a:effectLst/>
                            </a:rPr>
                            <a:t>100-200 </a:t>
                          </a:r>
                          <a:r>
                            <a:rPr lang="en-US" sz="1800" dirty="0">
                              <a:effectLst/>
                            </a:rPr>
                            <a:t>Ohm</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extLst>
                      <a:ext uri="{0D108BD9-81ED-4DB2-BD59-A6C34878D82A}">
                        <a16:rowId xmlns:a16="http://schemas.microsoft.com/office/drawing/2014/main" val="10004"/>
                      </a:ext>
                    </a:extLst>
                  </a:tr>
                  <a:tr h="332108">
                    <a:tc>
                      <a:txBody>
                        <a:bodyPr/>
                        <a:lstStyle/>
                        <a:p>
                          <a:pPr marL="228600" algn="just">
                            <a:spcBef>
                              <a:spcPts val="600"/>
                            </a:spcBef>
                            <a:spcAft>
                              <a:spcPts val="600"/>
                            </a:spcAft>
                          </a:pPr>
                          <a:r>
                            <a:rPr lang="en-US" sz="1800">
                              <a:effectLst/>
                            </a:rPr>
                            <a:t>B.W.</a:t>
                          </a:r>
                          <a:endParaRPr lang="en-US" sz="1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a:effectLst/>
                            </a:rPr>
                            <a:t>10-100 MHz</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smtClean="0">
                              <a:effectLst/>
                            </a:rPr>
                            <a:t>100-200 </a:t>
                          </a:r>
                          <a:r>
                            <a:rPr lang="en-US" sz="1800" dirty="0">
                              <a:effectLst/>
                            </a:rPr>
                            <a:t>MHz</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extLst>
                      <a:ext uri="{0D108BD9-81ED-4DB2-BD59-A6C34878D82A}">
                        <a16:rowId xmlns:a16="http://schemas.microsoft.com/office/drawing/2014/main" val="10005"/>
                      </a:ext>
                    </a:extLst>
                  </a:tr>
                  <a:tr h="332108">
                    <a:tc>
                      <a:txBody>
                        <a:bodyPr/>
                        <a:lstStyle/>
                        <a:p>
                          <a:pPr marL="228600" algn="just">
                            <a:spcBef>
                              <a:spcPts val="600"/>
                            </a:spcBef>
                            <a:spcAft>
                              <a:spcPts val="600"/>
                            </a:spcAft>
                          </a:pPr>
                          <a:r>
                            <a:rPr lang="en-US" sz="1800" dirty="0">
                              <a:effectLst/>
                            </a:rPr>
                            <a:t>Power consumption</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a:effectLst/>
                            </a:rPr>
                            <a:t>10 </a:t>
                          </a:r>
                          <a:r>
                            <a:rPr lang="en-US" sz="1800" dirty="0" err="1">
                              <a:effectLst/>
                            </a:rPr>
                            <a:t>mW</a:t>
                          </a:r>
                          <a:r>
                            <a:rPr lang="en-US" sz="1800" dirty="0">
                              <a:effectLst/>
                            </a:rPr>
                            <a:t>/</a:t>
                          </a:r>
                          <a:r>
                            <a:rPr lang="en-US" sz="1800" dirty="0" err="1">
                              <a:effectLst/>
                            </a:rPr>
                            <a:t>ch</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a:effectLst/>
                            </a:rPr>
                            <a:t>10 </a:t>
                          </a:r>
                          <a:r>
                            <a:rPr lang="en-US" sz="1800" dirty="0" err="1">
                              <a:effectLst/>
                            </a:rPr>
                            <a:t>mW</a:t>
                          </a:r>
                          <a:r>
                            <a:rPr lang="en-US" sz="1800" dirty="0">
                              <a:effectLst/>
                            </a:rPr>
                            <a:t>/</a:t>
                          </a:r>
                          <a:r>
                            <a:rPr lang="en-US" sz="1800" dirty="0" err="1">
                              <a:effectLst/>
                            </a:rPr>
                            <a:t>ch</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extLst>
                      <a:ext uri="{0D108BD9-81ED-4DB2-BD59-A6C34878D82A}">
                        <a16:rowId xmlns:a16="http://schemas.microsoft.com/office/drawing/2014/main" val="10006"/>
                      </a:ext>
                    </a:extLst>
                  </a:tr>
                  <a:tr h="332108">
                    <a:tc>
                      <a:txBody>
                        <a:bodyPr/>
                        <a:lstStyle/>
                        <a:p>
                          <a:pPr marL="228600" algn="just">
                            <a:spcBef>
                              <a:spcPts val="600"/>
                            </a:spcBef>
                            <a:spcAft>
                              <a:spcPts val="600"/>
                            </a:spcAft>
                          </a:pPr>
                          <a:r>
                            <a:rPr lang="en-US" sz="1800">
                              <a:effectLst/>
                            </a:rPr>
                            <a:t>Rise time </a:t>
                          </a:r>
                          <a14:m>
                            <m:oMath xmlns:m="http://schemas.openxmlformats.org/officeDocument/2006/math">
                              <m:r>
                                <a:rPr lang="en-US" sz="1800">
                                  <a:effectLst/>
                                  <a:latin typeface="Cambria Math" panose="02040503050406030204" pitchFamily="18" charset="0"/>
                                </a:rPr>
                                <m:t>𝜹</m:t>
                              </m:r>
                              <m:r>
                                <a:rPr lang="en-US" sz="1800">
                                  <a:effectLst/>
                                  <a:latin typeface="Cambria Math" panose="02040503050406030204" pitchFamily="18" charset="0"/>
                                </a:rPr>
                                <m:t>(</m:t>
                              </m:r>
                              <m:r>
                                <a:rPr lang="en-US" sz="1800">
                                  <a:effectLst/>
                                  <a:latin typeface="Cambria Math" panose="02040503050406030204" pitchFamily="18" charset="0"/>
                                </a:rPr>
                                <m:t>𝒕</m:t>
                              </m:r>
                              <m:r>
                                <a:rPr lang="en-US" sz="1800">
                                  <a:effectLst/>
                                  <a:latin typeface="Cambria Math" panose="02040503050406030204" pitchFamily="18" charset="0"/>
                                </a:rPr>
                                <m:t>)</m:t>
                              </m:r>
                            </m:oMath>
                          </a14:m>
                          <a:r>
                            <a:rPr lang="en-US" sz="1800">
                              <a:effectLst/>
                            </a:rPr>
                            <a:t> input</a:t>
                          </a:r>
                          <a:endParaRPr lang="en-US" sz="1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a:effectLst/>
                            </a:rPr>
                            <a:t>300 – 600 </a:t>
                          </a:r>
                          <a:r>
                            <a:rPr lang="en-US" sz="1800" dirty="0" err="1">
                              <a:effectLst/>
                            </a:rPr>
                            <a:t>ps</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a:effectLst/>
                            </a:rPr>
                            <a:t>2</a:t>
                          </a:r>
                          <a:r>
                            <a:rPr lang="en-US" sz="1800" dirty="0" smtClean="0">
                              <a:effectLst/>
                            </a:rPr>
                            <a:t>00 </a:t>
                          </a:r>
                          <a:r>
                            <a:rPr lang="en-US" sz="1800" dirty="0">
                              <a:effectLst/>
                            </a:rPr>
                            <a:t>– </a:t>
                          </a:r>
                          <a:r>
                            <a:rPr lang="en-US" sz="1800" dirty="0" smtClean="0">
                              <a:effectLst/>
                            </a:rPr>
                            <a:t>400 </a:t>
                          </a:r>
                          <a:r>
                            <a:rPr lang="en-US" sz="1800" dirty="0" err="1">
                              <a:effectLst/>
                            </a:rPr>
                            <a:t>ps</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extLst>
                      <a:ext uri="{0D108BD9-81ED-4DB2-BD59-A6C34878D82A}">
                        <a16:rowId xmlns:a16="http://schemas.microsoft.com/office/drawing/2014/main" val="10007"/>
                      </a:ext>
                    </a:extLst>
                  </a:tr>
                  <a:tr h="332108">
                    <a:tc>
                      <a:txBody>
                        <a:bodyPr/>
                        <a:lstStyle/>
                        <a:p>
                          <a:pPr marL="228600" algn="just">
                            <a:spcBef>
                              <a:spcPts val="600"/>
                            </a:spcBef>
                            <a:spcAft>
                              <a:spcPts val="600"/>
                            </a:spcAft>
                          </a:pPr>
                          <a:r>
                            <a:rPr lang="en-US" sz="1800" dirty="0">
                              <a:effectLst/>
                            </a:rPr>
                            <a:t>Radiation hardness</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a:effectLst/>
                            </a:rPr>
                            <a:t>1 </a:t>
                          </a:r>
                          <a:r>
                            <a:rPr lang="en-US" sz="1800" dirty="0" err="1">
                              <a:effectLst/>
                            </a:rPr>
                            <a:t>Mrad</a:t>
                          </a:r>
                          <a:r>
                            <a:rPr lang="en-US" sz="1800" dirty="0">
                              <a:effectLst/>
                            </a:rPr>
                            <a:t>, 10</a:t>
                          </a:r>
                          <a:r>
                            <a:rPr lang="en-US" sz="1800" baseline="30000" dirty="0">
                              <a:effectLst/>
                            </a:rPr>
                            <a:t>13 </a:t>
                          </a:r>
                          <a:r>
                            <a:rPr lang="en-US" sz="1800" dirty="0" smtClean="0">
                              <a:effectLst/>
                            </a:rPr>
                            <a:t>n </a:t>
                          </a:r>
                          <a:r>
                            <a:rPr lang="en-US" sz="1800" dirty="0">
                              <a:effectLst/>
                            </a:rPr>
                            <a:t>cm</a:t>
                          </a:r>
                          <a:r>
                            <a:rPr lang="en-US" sz="1800" baseline="30000" dirty="0">
                              <a:effectLst/>
                            </a:rPr>
                            <a:t>-2</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smtClean="0">
                              <a:effectLst/>
                            </a:rPr>
                            <a:t>50 </a:t>
                          </a:r>
                          <a:r>
                            <a:rPr lang="en-US" sz="1800" dirty="0" err="1">
                              <a:effectLst/>
                            </a:rPr>
                            <a:t>Mrad</a:t>
                          </a:r>
                          <a:r>
                            <a:rPr lang="en-US" sz="1800" dirty="0">
                              <a:effectLst/>
                            </a:rPr>
                            <a:t>, </a:t>
                          </a:r>
                          <a:r>
                            <a:rPr lang="en-US" sz="1800" dirty="0" smtClean="0">
                              <a:effectLst/>
                            </a:rPr>
                            <a:t>10</a:t>
                          </a:r>
                          <a:r>
                            <a:rPr lang="en-US" sz="1800" baseline="30000" dirty="0" smtClean="0">
                              <a:effectLst/>
                            </a:rPr>
                            <a:t>15 </a:t>
                          </a:r>
                          <a:r>
                            <a:rPr lang="en-US" sz="1800" dirty="0" err="1" smtClean="0">
                              <a:effectLst/>
                            </a:rPr>
                            <a:t>neq</a:t>
                          </a:r>
                          <a:r>
                            <a:rPr lang="en-US" sz="1800" dirty="0" smtClean="0">
                              <a:effectLst/>
                            </a:rPr>
                            <a:t> </a:t>
                          </a:r>
                          <a:r>
                            <a:rPr lang="en-US" sz="1800" dirty="0">
                              <a:effectLst/>
                            </a:rPr>
                            <a:t>cm</a:t>
                          </a:r>
                          <a:r>
                            <a:rPr lang="en-US" sz="1800" baseline="30000" dirty="0">
                              <a:effectLst/>
                            </a:rPr>
                            <a:t>-2</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extLst>
                      <a:ext uri="{0D108BD9-81ED-4DB2-BD59-A6C34878D82A}">
                        <a16:rowId xmlns:a16="http://schemas.microsoft.com/office/drawing/2014/main" val="10008"/>
                      </a:ext>
                    </a:extLst>
                  </a:tr>
                </a:tbl>
              </a:graphicData>
            </a:graphic>
          </p:graphicFrame>
        </mc:Choice>
        <mc:Fallback>
          <p:graphicFrame>
            <p:nvGraphicFramePr>
              <p:cNvPr id="8" name="Content Placeholder 4"/>
              <p:cNvGraphicFramePr>
                <a:graphicFrameLocks/>
              </p:cNvGraphicFramePr>
              <p:nvPr>
                <p:extLst>
                  <p:ext uri="{D42A27DB-BD31-4B8C-83A1-F6EECF244321}">
                    <p14:modId xmlns:p14="http://schemas.microsoft.com/office/powerpoint/2010/main" val="1734872524"/>
                  </p:ext>
                </p:extLst>
              </p:nvPr>
            </p:nvGraphicFramePr>
            <p:xfrm>
              <a:off x="1094618" y="877257"/>
              <a:ext cx="8507708" cy="3614728"/>
            </p:xfrm>
            <a:graphic>
              <a:graphicData uri="http://schemas.openxmlformats.org/drawingml/2006/table">
                <a:tbl>
                  <a:tblPr firstRow="1" firstCol="1" bandRow="1">
                    <a:tableStyleId>{5C22544A-7EE6-4342-B048-85BDC9FD1C3A}</a:tableStyleId>
                  </a:tblPr>
                  <a:tblGrid>
                    <a:gridCol w="3150248">
                      <a:extLst>
                        <a:ext uri="{9D8B030D-6E8A-4147-A177-3AD203B41FA5}">
                          <a16:colId xmlns:a16="http://schemas.microsoft.com/office/drawing/2014/main" val="20000"/>
                        </a:ext>
                      </a:extLst>
                    </a:gridCol>
                    <a:gridCol w="2492478">
                      <a:extLst>
                        <a:ext uri="{9D8B030D-6E8A-4147-A177-3AD203B41FA5}">
                          <a16:colId xmlns:a16="http://schemas.microsoft.com/office/drawing/2014/main" val="20001"/>
                        </a:ext>
                      </a:extLst>
                    </a:gridCol>
                    <a:gridCol w="2864982">
                      <a:extLst>
                        <a:ext uri="{9D8B030D-6E8A-4147-A177-3AD203B41FA5}">
                          <a16:colId xmlns:a16="http://schemas.microsoft.com/office/drawing/2014/main" val="6565831"/>
                        </a:ext>
                      </a:extLst>
                    </a:gridCol>
                  </a:tblGrid>
                  <a:tr h="399699">
                    <a:tc>
                      <a:txBody>
                        <a:bodyPr/>
                        <a:lstStyle/>
                        <a:p>
                          <a:pPr algn="ctr">
                            <a:spcAft>
                              <a:spcPts val="0"/>
                            </a:spcAft>
                          </a:pPr>
                          <a:r>
                            <a:rPr lang="en-US" sz="1800" kern="1200" dirty="0">
                              <a:effectLst/>
                            </a:rPr>
                            <a:t>Feature </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9525" marB="0"/>
                    </a:tc>
                    <a:tc>
                      <a:txBody>
                        <a:bodyPr/>
                        <a:lstStyle/>
                        <a:p>
                          <a:pPr algn="ctr">
                            <a:spcAft>
                              <a:spcPts val="0"/>
                            </a:spcAft>
                          </a:pPr>
                          <a:r>
                            <a:rPr lang="en-US" sz="1800" kern="1200" dirty="0" smtClean="0">
                              <a:effectLst/>
                            </a:rPr>
                            <a:t>BJT Si (BIS78)</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9525" marB="0"/>
                    </a:tc>
                    <a:tc>
                      <a:txBody>
                        <a:bodyPr/>
                        <a:lstStyle/>
                        <a:p>
                          <a:pPr algn="ctr">
                            <a:spcAft>
                              <a:spcPts val="0"/>
                            </a:spcAft>
                          </a:pPr>
                          <a:r>
                            <a:rPr lang="en-US" sz="1800" dirty="0" smtClean="0">
                              <a:effectLst/>
                              <a:latin typeface="+mn-lt"/>
                              <a:ea typeface="MS Mincho" panose="02020609040205080304" pitchFamily="49" charset="-128"/>
                              <a:cs typeface="Times New Roman" panose="02020603050405020304" pitchFamily="18" charset="0"/>
                            </a:rPr>
                            <a:t>Bi-CMOS SiGe</a:t>
                          </a:r>
                          <a:endParaRPr lang="en-US" sz="1800" dirty="0">
                            <a:effectLst/>
                            <a:latin typeface="+mn-lt"/>
                            <a:ea typeface="MS Mincho" panose="02020609040205080304" pitchFamily="49" charset="-128"/>
                            <a:cs typeface="Times New Roman" panose="02020603050405020304" pitchFamily="18" charset="0"/>
                          </a:endParaRPr>
                        </a:p>
                      </a:txBody>
                      <a:tcPr marL="68580" marR="68580" marT="9525" marB="0"/>
                    </a:tc>
                    <a:extLst>
                      <a:ext uri="{0D108BD9-81ED-4DB2-BD59-A6C34878D82A}">
                        <a16:rowId xmlns:a16="http://schemas.microsoft.com/office/drawing/2014/main" val="10000"/>
                      </a:ext>
                    </a:extLst>
                  </a:tr>
                  <a:tr h="332108">
                    <a:tc>
                      <a:txBody>
                        <a:bodyPr/>
                        <a:lstStyle/>
                        <a:p>
                          <a:pPr marL="228600" algn="just">
                            <a:spcBef>
                              <a:spcPts val="600"/>
                            </a:spcBef>
                            <a:spcAft>
                              <a:spcPts val="600"/>
                            </a:spcAft>
                          </a:pPr>
                          <a:r>
                            <a:rPr lang="en-US" sz="1800" dirty="0" smtClean="0">
                              <a:effectLst/>
                              <a:latin typeface="+mn-lt"/>
                              <a:ea typeface="MS Mincho" panose="02020609040205080304" pitchFamily="49" charset="-128"/>
                              <a:cs typeface="Times New Roman" panose="02020603050405020304" pitchFamily="18" charset="0"/>
                            </a:rPr>
                            <a:t>Year</a:t>
                          </a:r>
                          <a:r>
                            <a:rPr lang="en-US" sz="1800" baseline="0" dirty="0" smtClean="0">
                              <a:effectLst/>
                              <a:latin typeface="+mn-lt"/>
                              <a:ea typeface="MS Mincho" panose="02020609040205080304" pitchFamily="49" charset="-128"/>
                              <a:cs typeface="Times New Roman" panose="02020603050405020304" pitchFamily="18" charset="0"/>
                            </a:rPr>
                            <a:t> established</a:t>
                          </a:r>
                          <a:endParaRPr lang="en-US" sz="1800" dirty="0">
                            <a:effectLst/>
                            <a:latin typeface="+mn-lt"/>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smtClean="0">
                              <a:effectLst/>
                              <a:latin typeface="+mn-lt"/>
                              <a:ea typeface="MS Mincho" panose="02020609040205080304" pitchFamily="49" charset="-128"/>
                              <a:cs typeface="Times New Roman" panose="02020603050405020304" pitchFamily="18" charset="0"/>
                            </a:rPr>
                            <a:t>2008</a:t>
                          </a:r>
                          <a:endParaRPr lang="en-US" sz="1800" dirty="0">
                            <a:effectLst/>
                            <a:latin typeface="+mn-lt"/>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smtClean="0">
                              <a:effectLst/>
                              <a:latin typeface="+mn-lt"/>
                              <a:ea typeface="MS Mincho" panose="02020609040205080304" pitchFamily="49" charset="-128"/>
                              <a:cs typeface="Times New Roman" panose="02020603050405020304" pitchFamily="18" charset="0"/>
                            </a:rPr>
                            <a:t>2016</a:t>
                          </a:r>
                          <a:endParaRPr lang="en-US" sz="1800" dirty="0">
                            <a:effectLst/>
                            <a:latin typeface="+mn-lt"/>
                            <a:ea typeface="MS Mincho" panose="02020609040205080304" pitchFamily="49" charset="-128"/>
                            <a:cs typeface="Times New Roman" panose="02020603050405020304" pitchFamily="18" charset="0"/>
                          </a:endParaRPr>
                        </a:p>
                      </a:txBody>
                      <a:tcPr marL="65280" marR="65280" marT="9525" marB="0"/>
                    </a:tc>
                    <a:extLst>
                      <a:ext uri="{0D108BD9-81ED-4DB2-BD59-A6C34878D82A}">
                        <a16:rowId xmlns:a16="http://schemas.microsoft.com/office/drawing/2014/main" val="353338653"/>
                      </a:ext>
                    </a:extLst>
                  </a:tr>
                  <a:tr h="332108">
                    <a:tc>
                      <a:txBody>
                        <a:bodyPr/>
                        <a:lstStyle/>
                        <a:p>
                          <a:pPr marL="228600" algn="just">
                            <a:spcBef>
                              <a:spcPts val="600"/>
                            </a:spcBef>
                            <a:spcAft>
                              <a:spcPts val="600"/>
                            </a:spcAft>
                          </a:pPr>
                          <a:r>
                            <a:rPr lang="en-US" sz="1800" dirty="0">
                              <a:effectLst/>
                            </a:rPr>
                            <a:t>Voltage supply</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a:effectLst/>
                            </a:rPr>
                            <a:t>3-5 Volt</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smtClean="0">
                              <a:effectLst/>
                              <a:latin typeface="+mn-lt"/>
                              <a:ea typeface="MS Mincho" panose="02020609040205080304" pitchFamily="49" charset="-128"/>
                              <a:cs typeface="Times New Roman" panose="02020603050405020304" pitchFamily="18" charset="0"/>
                            </a:rPr>
                            <a:t>3-5 Volt</a:t>
                          </a:r>
                          <a:endParaRPr lang="en-US" sz="1800" dirty="0">
                            <a:effectLst/>
                            <a:latin typeface="+mn-lt"/>
                            <a:ea typeface="MS Mincho" panose="02020609040205080304" pitchFamily="49" charset="-128"/>
                            <a:cs typeface="Times New Roman" panose="02020603050405020304" pitchFamily="18" charset="0"/>
                          </a:endParaRPr>
                        </a:p>
                      </a:txBody>
                      <a:tcPr marL="65280" marR="65280" marT="9525" marB="0"/>
                    </a:tc>
                    <a:extLst>
                      <a:ext uri="{0D108BD9-81ED-4DB2-BD59-A6C34878D82A}">
                        <a16:rowId xmlns:a16="http://schemas.microsoft.com/office/drawing/2014/main" val="10001"/>
                      </a:ext>
                    </a:extLst>
                  </a:tr>
                  <a:tr h="332108">
                    <a:tc>
                      <a:txBody>
                        <a:bodyPr/>
                        <a:lstStyle/>
                        <a:p>
                          <a:pPr marL="228600" algn="just">
                            <a:spcBef>
                              <a:spcPts val="600"/>
                            </a:spcBef>
                            <a:spcAft>
                              <a:spcPts val="600"/>
                            </a:spcAft>
                          </a:pPr>
                          <a:r>
                            <a:rPr lang="en-US" sz="1800" dirty="0">
                              <a:effectLst/>
                            </a:rPr>
                            <a:t>Sensitivity</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smtClean="0">
                              <a:effectLst/>
                            </a:rPr>
                            <a:t>2-4 </a:t>
                          </a:r>
                          <a:r>
                            <a:rPr lang="en-US" sz="1800" dirty="0">
                              <a:effectLst/>
                            </a:rPr>
                            <a:t>mV/</a:t>
                          </a:r>
                          <a:r>
                            <a:rPr lang="en-US" sz="1800" dirty="0" err="1">
                              <a:effectLst/>
                            </a:rPr>
                            <a:t>fC</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smtClean="0">
                              <a:effectLst/>
                            </a:rPr>
                            <a:t>3.5 -</a:t>
                          </a:r>
                          <a:r>
                            <a:rPr lang="en-US" sz="1800" baseline="0" dirty="0" smtClean="0">
                              <a:effectLst/>
                            </a:rPr>
                            <a:t> 6</a:t>
                          </a:r>
                          <a:r>
                            <a:rPr lang="en-US" sz="1800" dirty="0" smtClean="0">
                              <a:effectLst/>
                            </a:rPr>
                            <a:t> </a:t>
                          </a:r>
                          <a:r>
                            <a:rPr lang="en-US" sz="1800" dirty="0">
                              <a:effectLst/>
                            </a:rPr>
                            <a:t>mV/</a:t>
                          </a:r>
                          <a:r>
                            <a:rPr lang="en-US" sz="1800" dirty="0" err="1">
                              <a:effectLst/>
                            </a:rPr>
                            <a:t>fC</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extLst>
                      <a:ext uri="{0D108BD9-81ED-4DB2-BD59-A6C34878D82A}">
                        <a16:rowId xmlns:a16="http://schemas.microsoft.com/office/drawing/2014/main" val="10002"/>
                      </a:ext>
                    </a:extLst>
                  </a:tr>
                  <a:tr h="558165">
                    <a:tc>
                      <a:txBody>
                        <a:bodyPr/>
                        <a:lstStyle/>
                        <a:p>
                          <a:pPr marL="228600" algn="just">
                            <a:spcBef>
                              <a:spcPts val="600"/>
                            </a:spcBef>
                            <a:spcAft>
                              <a:spcPts val="600"/>
                            </a:spcAft>
                          </a:pPr>
                          <a:r>
                            <a:rPr lang="en-US" sz="1800" dirty="0">
                              <a:effectLst/>
                            </a:rPr>
                            <a:t>Noise (up to 20 pF input capacitance)</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b="1" dirty="0">
                              <a:solidFill>
                                <a:srgbClr val="C00000"/>
                              </a:solidFill>
                              <a:effectLst/>
                            </a:rPr>
                            <a:t>1500 e</a:t>
                          </a:r>
                          <a:r>
                            <a:rPr lang="en-US" sz="1800" b="1" baseline="30000" dirty="0">
                              <a:solidFill>
                                <a:srgbClr val="C00000"/>
                              </a:solidFill>
                              <a:effectLst/>
                            </a:rPr>
                            <a:t>-</a:t>
                          </a:r>
                          <a:r>
                            <a:rPr lang="en-US" sz="1800" b="1" dirty="0">
                              <a:solidFill>
                                <a:srgbClr val="C00000"/>
                              </a:solidFill>
                              <a:effectLst/>
                            </a:rPr>
                            <a:t> RMS</a:t>
                          </a:r>
                          <a:endParaRPr lang="en-US" sz="1800" b="1" dirty="0">
                            <a:solidFill>
                              <a:srgbClr val="C0000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nchor="ctr"/>
                    </a:tc>
                    <a:tc>
                      <a:txBody>
                        <a:bodyPr/>
                        <a:lstStyle/>
                        <a:p>
                          <a:pPr marL="228600" algn="just">
                            <a:spcBef>
                              <a:spcPts val="600"/>
                            </a:spcBef>
                            <a:spcAft>
                              <a:spcPts val="600"/>
                            </a:spcAft>
                          </a:pPr>
                          <a:r>
                            <a:rPr lang="en-US" sz="1800" b="1" dirty="0" smtClean="0">
                              <a:solidFill>
                                <a:srgbClr val="C00000"/>
                              </a:solidFill>
                              <a:effectLst/>
                            </a:rPr>
                            <a:t>500 </a:t>
                          </a:r>
                          <a:r>
                            <a:rPr lang="en-US" sz="1800" b="1" dirty="0">
                              <a:solidFill>
                                <a:srgbClr val="C00000"/>
                              </a:solidFill>
                              <a:effectLst/>
                            </a:rPr>
                            <a:t>e</a:t>
                          </a:r>
                          <a:r>
                            <a:rPr lang="en-US" sz="1800" b="1" baseline="30000" dirty="0">
                              <a:solidFill>
                                <a:srgbClr val="C00000"/>
                              </a:solidFill>
                              <a:effectLst/>
                            </a:rPr>
                            <a:t>-</a:t>
                          </a:r>
                          <a:r>
                            <a:rPr lang="en-US" sz="1800" b="1" dirty="0">
                              <a:solidFill>
                                <a:srgbClr val="C00000"/>
                              </a:solidFill>
                              <a:effectLst/>
                            </a:rPr>
                            <a:t> RMS</a:t>
                          </a:r>
                          <a:endParaRPr lang="en-US" sz="1800" b="1" dirty="0">
                            <a:solidFill>
                              <a:srgbClr val="C0000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nchor="ctr"/>
                    </a:tc>
                    <a:extLst>
                      <a:ext uri="{0D108BD9-81ED-4DB2-BD59-A6C34878D82A}">
                        <a16:rowId xmlns:a16="http://schemas.microsoft.com/office/drawing/2014/main" val="10003"/>
                      </a:ext>
                    </a:extLst>
                  </a:tr>
                  <a:tr h="332108">
                    <a:tc>
                      <a:txBody>
                        <a:bodyPr/>
                        <a:lstStyle/>
                        <a:p>
                          <a:pPr marL="228600" algn="just">
                            <a:spcBef>
                              <a:spcPts val="600"/>
                            </a:spcBef>
                            <a:spcAft>
                              <a:spcPts val="600"/>
                            </a:spcAft>
                          </a:pPr>
                          <a:r>
                            <a:rPr lang="en-US" sz="1800">
                              <a:effectLst/>
                            </a:rPr>
                            <a:t>Input impedance</a:t>
                          </a:r>
                          <a:endParaRPr lang="en-US" sz="1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a:effectLst/>
                            </a:rPr>
                            <a:t>100-50 Ohm</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smtClean="0">
                              <a:effectLst/>
                            </a:rPr>
                            <a:t>100-200 </a:t>
                          </a:r>
                          <a:r>
                            <a:rPr lang="en-US" sz="1800" dirty="0">
                              <a:effectLst/>
                            </a:rPr>
                            <a:t>Ohm</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extLst>
                      <a:ext uri="{0D108BD9-81ED-4DB2-BD59-A6C34878D82A}">
                        <a16:rowId xmlns:a16="http://schemas.microsoft.com/office/drawing/2014/main" val="10004"/>
                      </a:ext>
                    </a:extLst>
                  </a:tr>
                  <a:tr h="332108">
                    <a:tc>
                      <a:txBody>
                        <a:bodyPr/>
                        <a:lstStyle/>
                        <a:p>
                          <a:pPr marL="228600" algn="just">
                            <a:spcBef>
                              <a:spcPts val="600"/>
                            </a:spcBef>
                            <a:spcAft>
                              <a:spcPts val="600"/>
                            </a:spcAft>
                          </a:pPr>
                          <a:r>
                            <a:rPr lang="en-US" sz="1800">
                              <a:effectLst/>
                            </a:rPr>
                            <a:t>B.W.</a:t>
                          </a:r>
                          <a:endParaRPr lang="en-US" sz="1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a:effectLst/>
                            </a:rPr>
                            <a:t>10-100 MHz</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smtClean="0">
                              <a:effectLst/>
                            </a:rPr>
                            <a:t>100-200 </a:t>
                          </a:r>
                          <a:r>
                            <a:rPr lang="en-US" sz="1800" dirty="0">
                              <a:effectLst/>
                            </a:rPr>
                            <a:t>MHz</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extLst>
                      <a:ext uri="{0D108BD9-81ED-4DB2-BD59-A6C34878D82A}">
                        <a16:rowId xmlns:a16="http://schemas.microsoft.com/office/drawing/2014/main" val="10005"/>
                      </a:ext>
                    </a:extLst>
                  </a:tr>
                  <a:tr h="332108">
                    <a:tc>
                      <a:txBody>
                        <a:bodyPr/>
                        <a:lstStyle/>
                        <a:p>
                          <a:pPr marL="228600" algn="just">
                            <a:spcBef>
                              <a:spcPts val="600"/>
                            </a:spcBef>
                            <a:spcAft>
                              <a:spcPts val="600"/>
                            </a:spcAft>
                          </a:pPr>
                          <a:r>
                            <a:rPr lang="en-US" sz="1800" dirty="0">
                              <a:effectLst/>
                            </a:rPr>
                            <a:t>Power consumption</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a:effectLst/>
                            </a:rPr>
                            <a:t>10 </a:t>
                          </a:r>
                          <a:r>
                            <a:rPr lang="en-US" sz="1800" dirty="0" err="1">
                              <a:effectLst/>
                            </a:rPr>
                            <a:t>mW</a:t>
                          </a:r>
                          <a:r>
                            <a:rPr lang="en-US" sz="1800" dirty="0">
                              <a:effectLst/>
                            </a:rPr>
                            <a:t>/</a:t>
                          </a:r>
                          <a:r>
                            <a:rPr lang="en-US" sz="1800" dirty="0" err="1">
                              <a:effectLst/>
                            </a:rPr>
                            <a:t>ch</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a:effectLst/>
                            </a:rPr>
                            <a:t>10 </a:t>
                          </a:r>
                          <a:r>
                            <a:rPr lang="en-US" sz="1800" dirty="0" err="1">
                              <a:effectLst/>
                            </a:rPr>
                            <a:t>mW</a:t>
                          </a:r>
                          <a:r>
                            <a:rPr lang="en-US" sz="1800" dirty="0">
                              <a:effectLst/>
                            </a:rPr>
                            <a:t>/</a:t>
                          </a:r>
                          <a:r>
                            <a:rPr lang="en-US" sz="1800" dirty="0" err="1">
                              <a:effectLst/>
                            </a:rPr>
                            <a:t>ch</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extLst>
                      <a:ext uri="{0D108BD9-81ED-4DB2-BD59-A6C34878D82A}">
                        <a16:rowId xmlns:a16="http://schemas.microsoft.com/office/drawing/2014/main" val="10006"/>
                      </a:ext>
                    </a:extLst>
                  </a:tr>
                  <a:tr h="332108">
                    <a:tc>
                      <a:txBody>
                        <a:bodyPr/>
                        <a:lstStyle/>
                        <a:p>
                          <a:endParaRPr lang="en-US"/>
                        </a:p>
                      </a:txBody>
                      <a:tcPr marL="65280" marR="65280" marT="9525" marB="0">
                        <a:blipFill>
                          <a:blip r:embed="rId2"/>
                          <a:stretch>
                            <a:fillRect l="-193" t="-920370" r="-170986" b="-127778"/>
                          </a:stretch>
                        </a:blipFill>
                      </a:tcPr>
                    </a:tc>
                    <a:tc>
                      <a:txBody>
                        <a:bodyPr/>
                        <a:lstStyle/>
                        <a:p>
                          <a:pPr marL="228600" algn="just">
                            <a:spcBef>
                              <a:spcPts val="600"/>
                            </a:spcBef>
                            <a:spcAft>
                              <a:spcPts val="600"/>
                            </a:spcAft>
                          </a:pPr>
                          <a:r>
                            <a:rPr lang="en-US" sz="1800" dirty="0">
                              <a:effectLst/>
                            </a:rPr>
                            <a:t>300 – 600 </a:t>
                          </a:r>
                          <a:r>
                            <a:rPr lang="en-US" sz="1800" dirty="0" err="1">
                              <a:effectLst/>
                            </a:rPr>
                            <a:t>ps</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a:effectLst/>
                            </a:rPr>
                            <a:t>2</a:t>
                          </a:r>
                          <a:r>
                            <a:rPr lang="en-US" sz="1800" dirty="0" smtClean="0">
                              <a:effectLst/>
                            </a:rPr>
                            <a:t>00 </a:t>
                          </a:r>
                          <a:r>
                            <a:rPr lang="en-US" sz="1800" dirty="0">
                              <a:effectLst/>
                            </a:rPr>
                            <a:t>– </a:t>
                          </a:r>
                          <a:r>
                            <a:rPr lang="en-US" sz="1800" dirty="0" smtClean="0">
                              <a:effectLst/>
                            </a:rPr>
                            <a:t>400 </a:t>
                          </a:r>
                          <a:r>
                            <a:rPr lang="en-US" sz="1800" dirty="0" err="1">
                              <a:effectLst/>
                            </a:rPr>
                            <a:t>ps</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extLst>
                      <a:ext uri="{0D108BD9-81ED-4DB2-BD59-A6C34878D82A}">
                        <a16:rowId xmlns:a16="http://schemas.microsoft.com/office/drawing/2014/main" val="10007"/>
                      </a:ext>
                    </a:extLst>
                  </a:tr>
                  <a:tr h="332108">
                    <a:tc>
                      <a:txBody>
                        <a:bodyPr/>
                        <a:lstStyle/>
                        <a:p>
                          <a:pPr marL="228600" algn="just">
                            <a:spcBef>
                              <a:spcPts val="600"/>
                            </a:spcBef>
                            <a:spcAft>
                              <a:spcPts val="600"/>
                            </a:spcAft>
                          </a:pPr>
                          <a:r>
                            <a:rPr lang="en-US" sz="1800" dirty="0">
                              <a:effectLst/>
                            </a:rPr>
                            <a:t>Radiation hardness</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a:effectLst/>
                            </a:rPr>
                            <a:t>1 </a:t>
                          </a:r>
                          <a:r>
                            <a:rPr lang="en-US" sz="1800" dirty="0" err="1">
                              <a:effectLst/>
                            </a:rPr>
                            <a:t>Mrad</a:t>
                          </a:r>
                          <a:r>
                            <a:rPr lang="en-US" sz="1800" dirty="0">
                              <a:effectLst/>
                            </a:rPr>
                            <a:t>, 10</a:t>
                          </a:r>
                          <a:r>
                            <a:rPr lang="en-US" sz="1800" baseline="30000" dirty="0">
                              <a:effectLst/>
                            </a:rPr>
                            <a:t>13 </a:t>
                          </a:r>
                          <a:r>
                            <a:rPr lang="en-US" sz="1800" dirty="0" smtClean="0">
                              <a:effectLst/>
                            </a:rPr>
                            <a:t>n </a:t>
                          </a:r>
                          <a:r>
                            <a:rPr lang="en-US" sz="1800" dirty="0">
                              <a:effectLst/>
                            </a:rPr>
                            <a:t>cm</a:t>
                          </a:r>
                          <a:r>
                            <a:rPr lang="en-US" sz="1800" baseline="30000" dirty="0">
                              <a:effectLst/>
                            </a:rPr>
                            <a:t>-2</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tc>
                      <a:txBody>
                        <a:bodyPr/>
                        <a:lstStyle/>
                        <a:p>
                          <a:pPr marL="228600" algn="just">
                            <a:spcBef>
                              <a:spcPts val="600"/>
                            </a:spcBef>
                            <a:spcAft>
                              <a:spcPts val="600"/>
                            </a:spcAft>
                          </a:pPr>
                          <a:r>
                            <a:rPr lang="en-US" sz="1800" dirty="0" smtClean="0">
                              <a:effectLst/>
                            </a:rPr>
                            <a:t>50 </a:t>
                          </a:r>
                          <a:r>
                            <a:rPr lang="en-US" sz="1800" dirty="0" err="1">
                              <a:effectLst/>
                            </a:rPr>
                            <a:t>Mrad</a:t>
                          </a:r>
                          <a:r>
                            <a:rPr lang="en-US" sz="1800" dirty="0">
                              <a:effectLst/>
                            </a:rPr>
                            <a:t>, </a:t>
                          </a:r>
                          <a:r>
                            <a:rPr lang="en-US" sz="1800" dirty="0" smtClean="0">
                              <a:effectLst/>
                            </a:rPr>
                            <a:t>10</a:t>
                          </a:r>
                          <a:r>
                            <a:rPr lang="en-US" sz="1800" baseline="30000" dirty="0" smtClean="0">
                              <a:effectLst/>
                            </a:rPr>
                            <a:t>15 </a:t>
                          </a:r>
                          <a:r>
                            <a:rPr lang="en-US" sz="1800" dirty="0" err="1" smtClean="0">
                              <a:effectLst/>
                            </a:rPr>
                            <a:t>neq</a:t>
                          </a:r>
                          <a:r>
                            <a:rPr lang="en-US" sz="1800" dirty="0" smtClean="0">
                              <a:effectLst/>
                            </a:rPr>
                            <a:t> </a:t>
                          </a:r>
                          <a:r>
                            <a:rPr lang="en-US" sz="1800" dirty="0">
                              <a:effectLst/>
                            </a:rPr>
                            <a:t>cm</a:t>
                          </a:r>
                          <a:r>
                            <a:rPr lang="en-US" sz="1800" baseline="30000" dirty="0">
                              <a:effectLst/>
                            </a:rPr>
                            <a:t>-2</a:t>
                          </a:r>
                          <a:endParaRPr lang="en-US"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80" marR="65280" marT="9525" marB="0"/>
                    </a:tc>
                    <a:extLst>
                      <a:ext uri="{0D108BD9-81ED-4DB2-BD59-A6C34878D82A}">
                        <a16:rowId xmlns:a16="http://schemas.microsoft.com/office/drawing/2014/main" val="10008"/>
                      </a:ext>
                    </a:extLst>
                  </a:tr>
                </a:tbl>
              </a:graphicData>
            </a:graphic>
          </p:graphicFrame>
        </mc:Fallback>
      </mc:AlternateContent>
      <p:pic>
        <p:nvPicPr>
          <p:cNvPr id="9" name="Picture 8"/>
          <p:cNvPicPr/>
          <p:nvPr/>
        </p:nvPicPr>
        <p:blipFill>
          <a:blip r:embed="rId3">
            <a:extLst>
              <a:ext uri="{28A0092B-C50C-407E-A947-70E740481C1C}">
                <a14:useLocalDpi xmlns:a14="http://schemas.microsoft.com/office/drawing/2010/main" val="0"/>
              </a:ext>
            </a:extLst>
          </a:blip>
          <a:srcRect/>
          <a:stretch>
            <a:fillRect/>
          </a:stretch>
        </p:blipFill>
        <p:spPr bwMode="auto">
          <a:xfrm>
            <a:off x="185738" y="4569671"/>
            <a:ext cx="4157662" cy="1931142"/>
          </a:xfrm>
          <a:prstGeom prst="rect">
            <a:avLst/>
          </a:prstGeom>
          <a:noFill/>
        </p:spPr>
      </p:pic>
      <p:pic>
        <p:nvPicPr>
          <p:cNvPr id="10" name="Picture 9"/>
          <p:cNvPicPr/>
          <p:nvPr/>
        </p:nvPicPr>
        <p:blipFill rotWithShape="1">
          <a:blip r:embed="rId4" cstate="print">
            <a:extLst>
              <a:ext uri="{28A0092B-C50C-407E-A947-70E740481C1C}">
                <a14:useLocalDpi xmlns:a14="http://schemas.microsoft.com/office/drawing/2010/main" val="0"/>
              </a:ext>
            </a:extLst>
          </a:blip>
          <a:srcRect l="9788" t="20552" r="30468" b="46541"/>
          <a:stretch/>
        </p:blipFill>
        <p:spPr>
          <a:xfrm>
            <a:off x="4578532" y="4569670"/>
            <a:ext cx="2036582" cy="1931143"/>
          </a:xfrm>
          <a:prstGeom prst="rect">
            <a:avLst/>
          </a:prstGeom>
        </p:spPr>
      </p:pic>
      <p:sp>
        <p:nvSpPr>
          <p:cNvPr id="11" name="TextBox 10"/>
          <p:cNvSpPr txBox="1"/>
          <p:nvPr/>
        </p:nvSpPr>
        <p:spPr>
          <a:xfrm>
            <a:off x="9578339" y="4863585"/>
            <a:ext cx="2145575" cy="1200329"/>
          </a:xfrm>
          <a:prstGeom prst="rect">
            <a:avLst/>
          </a:prstGeom>
          <a:solidFill>
            <a:srgbClr val="FF6600"/>
          </a:solidFill>
          <a:ln>
            <a:solidFill>
              <a:srgbClr val="FFFF00"/>
            </a:solidFill>
          </a:ln>
        </p:spPr>
        <p:txBody>
          <a:bodyPr wrap="square" rtlCol="0">
            <a:spAutoFit/>
          </a:bodyPr>
          <a:lstStyle/>
          <a:p>
            <a:r>
              <a:rPr lang="en-US" dirty="0" smtClean="0"/>
              <a:t>Test IC produced and tested on Diamond and Silicon</a:t>
            </a:r>
            <a:endParaRPr lang="en-US" dirty="0"/>
          </a:p>
        </p:txBody>
      </p:sp>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52917" y="4569669"/>
            <a:ext cx="2574858" cy="1931143"/>
          </a:xfrm>
          <a:prstGeom prst="rect">
            <a:avLst/>
          </a:prstGeom>
        </p:spPr>
      </p:pic>
      <p:sp>
        <p:nvSpPr>
          <p:cNvPr id="3" name="Date Placeholder 2"/>
          <p:cNvSpPr>
            <a:spLocks noGrp="1"/>
          </p:cNvSpPr>
          <p:nvPr>
            <p:ph type="dt" sz="half" idx="10"/>
          </p:nvPr>
        </p:nvSpPr>
        <p:spPr/>
        <p:txBody>
          <a:bodyPr/>
          <a:lstStyle/>
          <a:p>
            <a:fld id="{C14B5FED-9898-4D34-82F2-C73E8FD77F87}" type="datetime1">
              <a:rPr lang="en-US" smtClean="0"/>
              <a:t>4/4/2017</a:t>
            </a:fld>
            <a:endParaRPr lang="en-US"/>
          </a:p>
        </p:txBody>
      </p:sp>
    </p:spTree>
    <p:extLst>
      <p:ext uri="{BB962C8B-B14F-4D97-AF65-F5344CB8AC3E}">
        <p14:creationId xmlns:p14="http://schemas.microsoft.com/office/powerpoint/2010/main" val="30155814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376" y="171236"/>
            <a:ext cx="9404723" cy="1400530"/>
          </a:xfrm>
        </p:spPr>
        <p:txBody>
          <a:bodyPr/>
          <a:lstStyle/>
          <a:p>
            <a:r>
              <a:rPr lang="it-IT" dirty="0" smtClean="0"/>
              <a:t>A new discriminator</a:t>
            </a:r>
            <a:endParaRPr lang="en-GB" dirty="0"/>
          </a:p>
        </p:txBody>
      </p:sp>
      <p:pic>
        <p:nvPicPr>
          <p:cNvPr id="4" name="Segnaposto contenuto 3"/>
          <p:cNvPicPr>
            <a:picLocks noGrp="1" noChangeAspect="1"/>
          </p:cNvPicPr>
          <p:nvPr>
            <p:ph idx="4294967295"/>
          </p:nvPr>
        </p:nvPicPr>
        <p:blipFill rotWithShape="1">
          <a:blip r:embed="rId3">
            <a:extLst>
              <a:ext uri="{28A0092B-C50C-407E-A947-70E740481C1C}">
                <a14:useLocalDpi xmlns:a14="http://schemas.microsoft.com/office/drawing/2010/main" val="0"/>
              </a:ext>
            </a:extLst>
          </a:blip>
          <a:srcRect l="24160" r="23777"/>
          <a:stretch/>
        </p:blipFill>
        <p:spPr>
          <a:xfrm>
            <a:off x="803412" y="1304764"/>
            <a:ext cx="5508613" cy="5162550"/>
          </a:xfrm>
        </p:spPr>
      </p:pic>
      <p:graphicFrame>
        <p:nvGraphicFramePr>
          <p:cNvPr id="5" name="Object 4"/>
          <p:cNvGraphicFramePr>
            <a:graphicFrameLocks noChangeAspect="1"/>
          </p:cNvGraphicFramePr>
          <p:nvPr>
            <p:extLst/>
          </p:nvPr>
        </p:nvGraphicFramePr>
        <p:xfrm>
          <a:off x="6708068" y="1303485"/>
          <a:ext cx="3911688" cy="3515863"/>
        </p:xfrm>
        <a:graphic>
          <a:graphicData uri="http://schemas.openxmlformats.org/presentationml/2006/ole">
            <mc:AlternateContent xmlns:mc="http://schemas.openxmlformats.org/markup-compatibility/2006">
              <mc:Choice xmlns:v="urn:schemas-microsoft-com:vml" Requires="v">
                <p:oleObj spid="_x0000_s1035" name="Acrobat Document" r:id="rId4" imgW="2933289" imgH="2636441" progId="Acrobat.Document.11">
                  <p:embed/>
                </p:oleObj>
              </mc:Choice>
              <mc:Fallback>
                <p:oleObj name="Acrobat Document" r:id="rId4" imgW="2933289" imgH="2636441" progId="Acrobat.Document.11">
                  <p:embed/>
                  <p:pic>
                    <p:nvPicPr>
                      <p:cNvPr id="5" name="Object 4"/>
                      <p:cNvPicPr/>
                      <p:nvPr/>
                    </p:nvPicPr>
                    <p:blipFill>
                      <a:blip r:embed="rId5"/>
                      <a:stretch>
                        <a:fillRect/>
                      </a:stretch>
                    </p:blipFill>
                    <p:spPr>
                      <a:xfrm>
                        <a:off x="6708068" y="1303485"/>
                        <a:ext cx="3911688" cy="3515863"/>
                      </a:xfrm>
                      <a:prstGeom prst="rect">
                        <a:avLst/>
                      </a:prstGeom>
                    </p:spPr>
                  </p:pic>
                </p:oleObj>
              </mc:Fallback>
            </mc:AlternateContent>
          </a:graphicData>
        </a:graphic>
      </p:graphicFrame>
      <p:pic>
        <p:nvPicPr>
          <p:cNvPr id="6" name="Segnaposto contenuto 3"/>
          <p:cNvPicPr>
            <a:picLocks noChangeAspect="1"/>
          </p:cNvPicPr>
          <p:nvPr/>
        </p:nvPicPr>
        <p:blipFill>
          <a:blip r:embed="rId6"/>
          <a:stretch>
            <a:fillRect/>
          </a:stretch>
        </p:blipFill>
        <p:spPr>
          <a:xfrm>
            <a:off x="6708068" y="4831707"/>
            <a:ext cx="1836204" cy="1842833"/>
          </a:xfrm>
          <a:prstGeom prst="rect">
            <a:avLst/>
          </a:prstGeom>
        </p:spPr>
      </p:pic>
      <p:pic>
        <p:nvPicPr>
          <p:cNvPr id="7" name="Segnaposto contenuto 3"/>
          <p:cNvPicPr>
            <a:picLocks noChangeAspect="1"/>
          </p:cNvPicPr>
          <p:nvPr/>
        </p:nvPicPr>
        <p:blipFill>
          <a:blip r:embed="rId7"/>
          <a:stretch>
            <a:fillRect/>
          </a:stretch>
        </p:blipFill>
        <p:spPr>
          <a:xfrm>
            <a:off x="8647067" y="4818883"/>
            <a:ext cx="2529679" cy="1829870"/>
          </a:xfrm>
          <a:prstGeom prst="rect">
            <a:avLst/>
          </a:prstGeom>
        </p:spPr>
      </p:pic>
      <p:sp>
        <p:nvSpPr>
          <p:cNvPr id="8" name="Slide Number Placeholder 7"/>
          <p:cNvSpPr>
            <a:spLocks noGrp="1"/>
          </p:cNvSpPr>
          <p:nvPr>
            <p:ph type="sldNum" sz="quarter" idx="12"/>
          </p:nvPr>
        </p:nvSpPr>
        <p:spPr/>
        <p:txBody>
          <a:bodyPr/>
          <a:lstStyle/>
          <a:p>
            <a:fld id="{8F48FCC4-14AC-4E1F-9CF3-B3034B2BED92}" type="slidenum">
              <a:rPr lang="en-US" smtClean="0"/>
              <a:t>14</a:t>
            </a:fld>
            <a:endParaRPr lang="en-US"/>
          </a:p>
        </p:txBody>
      </p:sp>
      <p:sp>
        <p:nvSpPr>
          <p:cNvPr id="9" name="Footer Placeholder 8"/>
          <p:cNvSpPr>
            <a:spLocks noGrp="1"/>
          </p:cNvSpPr>
          <p:nvPr>
            <p:ph type="ftr" sz="quarter" idx="11"/>
          </p:nvPr>
        </p:nvSpPr>
        <p:spPr/>
        <p:txBody>
          <a:bodyPr/>
          <a:lstStyle/>
          <a:p>
            <a:r>
              <a:rPr lang="en-US" smtClean="0"/>
              <a:t>Atlas Upgrade Week </a:t>
            </a:r>
            <a:endParaRPr lang="en-US"/>
          </a:p>
        </p:txBody>
      </p:sp>
      <p:sp>
        <p:nvSpPr>
          <p:cNvPr id="3" name="Date Placeholder 2"/>
          <p:cNvSpPr>
            <a:spLocks noGrp="1"/>
          </p:cNvSpPr>
          <p:nvPr>
            <p:ph type="dt" sz="half" idx="10"/>
          </p:nvPr>
        </p:nvSpPr>
        <p:spPr/>
        <p:txBody>
          <a:bodyPr/>
          <a:lstStyle/>
          <a:p>
            <a:fld id="{B18380B0-6419-4DA6-B56E-66F3AC09144E}" type="datetime1">
              <a:rPr lang="en-US" smtClean="0"/>
              <a:t>4/4/2017</a:t>
            </a:fld>
            <a:endParaRPr lang="en-US"/>
          </a:p>
        </p:txBody>
      </p:sp>
    </p:spTree>
    <p:extLst>
      <p:ext uri="{BB962C8B-B14F-4D97-AF65-F5344CB8AC3E}">
        <p14:creationId xmlns:p14="http://schemas.microsoft.com/office/powerpoint/2010/main" val="21481528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099" y="220352"/>
            <a:ext cx="10434283" cy="1325563"/>
          </a:xfrm>
          <a:noFill/>
        </p:spPr>
        <p:txBody>
          <a:bodyPr/>
          <a:lstStyle/>
          <a:p>
            <a:pPr algn="ctr"/>
            <a:r>
              <a:rPr lang="en-US" dirty="0" smtClean="0">
                <a:solidFill>
                  <a:srgbClr val="FFC000"/>
                </a:solidFill>
              </a:rPr>
              <a:t>RPC</a:t>
            </a:r>
            <a:r>
              <a:rPr lang="en-US" dirty="0" smtClean="0">
                <a:solidFill>
                  <a:srgbClr val="FFC000"/>
                </a:solidFill>
              </a:rPr>
              <a:t> FE electronics for Phase1 projects </a:t>
            </a:r>
            <a:endParaRPr lang="en-US" dirty="0">
              <a:solidFill>
                <a:srgbClr val="FFC000"/>
              </a:solidFill>
            </a:endParaRPr>
          </a:p>
        </p:txBody>
      </p:sp>
      <p:sp>
        <p:nvSpPr>
          <p:cNvPr id="4" name="Rectangle 3"/>
          <p:cNvSpPr/>
          <p:nvPr/>
        </p:nvSpPr>
        <p:spPr>
          <a:xfrm>
            <a:off x="838200" y="3197618"/>
            <a:ext cx="6096000" cy="523220"/>
          </a:xfrm>
          <a:prstGeom prst="rect">
            <a:avLst/>
          </a:prstGeom>
        </p:spPr>
        <p:txBody>
          <a:bodyPr>
            <a:spAutoFit/>
          </a:bodyPr>
          <a:lstStyle/>
          <a:p>
            <a:r>
              <a:rPr lang="en-US" sz="2800" dirty="0" smtClean="0"/>
              <a:t>Final </a:t>
            </a:r>
            <a:r>
              <a:rPr lang="en-US" sz="2800" dirty="0"/>
              <a:t>prototype FE boards</a:t>
            </a:r>
          </a:p>
        </p:txBody>
      </p:sp>
      <p:pic>
        <p:nvPicPr>
          <p:cNvPr id="6" name="Picture 5"/>
          <p:cNvPicPr>
            <a:picLocks noChangeAspect="1"/>
          </p:cNvPicPr>
          <p:nvPr/>
        </p:nvPicPr>
        <p:blipFill>
          <a:blip r:embed="rId2"/>
          <a:stretch>
            <a:fillRect/>
          </a:stretch>
        </p:blipFill>
        <p:spPr>
          <a:xfrm>
            <a:off x="860259" y="3687497"/>
            <a:ext cx="10608751" cy="1422667"/>
          </a:xfrm>
          <a:prstGeom prst="rect">
            <a:avLst/>
          </a:prstGeom>
        </p:spPr>
      </p:pic>
      <p:sp>
        <p:nvSpPr>
          <p:cNvPr id="7" name="Rectangle 6"/>
          <p:cNvSpPr/>
          <p:nvPr/>
        </p:nvSpPr>
        <p:spPr>
          <a:xfrm>
            <a:off x="778756" y="5160121"/>
            <a:ext cx="6096000" cy="1200329"/>
          </a:xfrm>
          <a:prstGeom prst="rect">
            <a:avLst/>
          </a:prstGeom>
        </p:spPr>
        <p:txBody>
          <a:bodyPr>
            <a:spAutoFit/>
          </a:bodyPr>
          <a:lstStyle/>
          <a:p>
            <a:r>
              <a:rPr lang="en-GB" dirty="0">
                <a:latin typeface="Calibri" panose="020F0502020204030204" pitchFamily="34" charset="0"/>
              </a:rPr>
              <a:t>Layer 1 : In</a:t>
            </a:r>
            <a:r>
              <a:rPr lang="en-GB" dirty="0" smtClean="0">
                <a:latin typeface="Calibri" panose="020F0502020204030204" pitchFamily="34" charset="0"/>
              </a:rPr>
              <a:t>, Components</a:t>
            </a:r>
            <a:r>
              <a:rPr lang="en-GB" dirty="0">
                <a:latin typeface="Calibri" panose="020F0502020204030204" pitchFamily="34" charset="0"/>
              </a:rPr>
              <a:t>, Amplifier and Discriminator</a:t>
            </a:r>
          </a:p>
          <a:p>
            <a:r>
              <a:rPr lang="en-GB" dirty="0">
                <a:latin typeface="Calibri" panose="020F0502020204030204" pitchFamily="34" charset="0"/>
              </a:rPr>
              <a:t>Layer 2 : Analogic Ground plane</a:t>
            </a:r>
          </a:p>
          <a:p>
            <a:r>
              <a:rPr lang="en-GB" dirty="0">
                <a:latin typeface="Calibri" panose="020F0502020204030204" pitchFamily="34" charset="0"/>
              </a:rPr>
              <a:t>Layer 3 : Amplifier/Discriminator connection and TTL Output</a:t>
            </a:r>
          </a:p>
          <a:p>
            <a:r>
              <a:rPr lang="en-GB" dirty="0">
                <a:latin typeface="Calibri" panose="020F0502020204030204" pitchFamily="34" charset="0"/>
              </a:rPr>
              <a:t>Layer 4 : Digital Ground plane</a:t>
            </a:r>
            <a:endParaRPr lang="en-US" dirty="0"/>
          </a:p>
        </p:txBody>
      </p:sp>
      <p:sp>
        <p:nvSpPr>
          <p:cNvPr id="8" name="Date Placeholder 7"/>
          <p:cNvSpPr>
            <a:spLocks noGrp="1"/>
          </p:cNvSpPr>
          <p:nvPr>
            <p:ph type="dt" sz="half" idx="10"/>
          </p:nvPr>
        </p:nvSpPr>
        <p:spPr/>
        <p:txBody>
          <a:bodyPr/>
          <a:lstStyle/>
          <a:p>
            <a:r>
              <a:rPr lang="en-US" smtClean="0"/>
              <a:t>3/31/2017</a:t>
            </a:r>
            <a:endParaRPr lang="en-US"/>
          </a:p>
        </p:txBody>
      </p:sp>
      <p:sp>
        <p:nvSpPr>
          <p:cNvPr id="9" name="Footer Placeholder 8"/>
          <p:cNvSpPr>
            <a:spLocks noGrp="1"/>
          </p:cNvSpPr>
          <p:nvPr>
            <p:ph type="ftr" sz="quarter" idx="11"/>
          </p:nvPr>
        </p:nvSpPr>
        <p:spPr/>
        <p:txBody>
          <a:bodyPr/>
          <a:lstStyle/>
          <a:p>
            <a:r>
              <a:rPr lang="it-IT" smtClean="0"/>
              <a:t>Giulio Aielli - Atlas Upgrade Week</a:t>
            </a:r>
            <a:endParaRPr lang="en-US"/>
          </a:p>
        </p:txBody>
      </p:sp>
      <p:sp>
        <p:nvSpPr>
          <p:cNvPr id="10" name="Slide Number Placeholder 9"/>
          <p:cNvSpPr>
            <a:spLocks noGrp="1"/>
          </p:cNvSpPr>
          <p:nvPr>
            <p:ph type="sldNum" sz="quarter" idx="12"/>
          </p:nvPr>
        </p:nvSpPr>
        <p:spPr/>
        <p:txBody>
          <a:bodyPr/>
          <a:lstStyle/>
          <a:p>
            <a:fld id="{2B3AA0AE-5484-4F31-8E77-76403438F90C}" type="slidenum">
              <a:rPr lang="en-US" smtClean="0"/>
              <a:t>15</a:t>
            </a:fld>
            <a:endParaRPr lang="en-US"/>
          </a:p>
        </p:txBody>
      </p:sp>
      <p:pic>
        <p:nvPicPr>
          <p:cNvPr id="13" name="Immagine 3"/>
          <p:cNvPicPr>
            <a:picLocks noGrp="1" noChangeAspect="1"/>
          </p:cNvPicPr>
          <p:nvPr>
            <p:ph idx="1"/>
          </p:nvPr>
        </p:nvPicPr>
        <p:blipFill rotWithShape="1">
          <a:blip r:embed="rId3"/>
          <a:srcRect l="213" t="35414" r="-3401" b="40349"/>
          <a:stretch/>
        </p:blipFill>
        <p:spPr>
          <a:xfrm>
            <a:off x="555636" y="1242954"/>
            <a:ext cx="9802058" cy="1724901"/>
          </a:xfrm>
          <a:prstGeom prst="rect">
            <a:avLst/>
          </a:prstGeom>
        </p:spPr>
      </p:pic>
    </p:spTree>
    <p:extLst>
      <p:ext uri="{BB962C8B-B14F-4D97-AF65-F5344CB8AC3E}">
        <p14:creationId xmlns:p14="http://schemas.microsoft.com/office/powerpoint/2010/main" val="11789583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529" y="237467"/>
            <a:ext cx="12193057" cy="6383065"/>
          </a:xfrm>
          <a:prstGeom prst="rect">
            <a:avLst/>
          </a:prstGeom>
        </p:spPr>
      </p:pic>
      <p:sp>
        <p:nvSpPr>
          <p:cNvPr id="7" name="Title 6"/>
          <p:cNvSpPr>
            <a:spLocks noGrp="1"/>
          </p:cNvSpPr>
          <p:nvPr>
            <p:ph type="title"/>
          </p:nvPr>
        </p:nvSpPr>
        <p:spPr>
          <a:xfrm>
            <a:off x="2316479" y="2728691"/>
            <a:ext cx="5939247" cy="700308"/>
          </a:xfrm>
          <a:solidFill>
            <a:srgbClr val="FFC000"/>
          </a:solidFill>
        </p:spPr>
        <p:txBody>
          <a:bodyPr/>
          <a:lstStyle/>
          <a:p>
            <a:r>
              <a:rPr lang="en-US" dirty="0" smtClean="0">
                <a:solidFill>
                  <a:srgbClr val="002060"/>
                </a:solidFill>
              </a:rPr>
              <a:t>A new Full </a:t>
            </a:r>
            <a:r>
              <a:rPr lang="en-US" dirty="0" smtClean="0">
                <a:solidFill>
                  <a:srgbClr val="002060"/>
                </a:solidFill>
              </a:rPr>
              <a:t>custom TDC</a:t>
            </a:r>
            <a:endParaRPr lang="en-US" dirty="0">
              <a:solidFill>
                <a:srgbClr val="002060"/>
              </a:solidFill>
            </a:endParaRPr>
          </a:p>
        </p:txBody>
      </p:sp>
      <p:sp>
        <p:nvSpPr>
          <p:cNvPr id="4" name="Date Placeholder 3"/>
          <p:cNvSpPr>
            <a:spLocks noGrp="1"/>
          </p:cNvSpPr>
          <p:nvPr>
            <p:ph type="dt" sz="half" idx="10"/>
          </p:nvPr>
        </p:nvSpPr>
        <p:spPr/>
        <p:txBody>
          <a:bodyPr/>
          <a:lstStyle/>
          <a:p>
            <a:r>
              <a:rPr lang="en-US" smtClean="0"/>
              <a:t>29/03/2017</a:t>
            </a:r>
            <a:endParaRPr lang="en-US"/>
          </a:p>
        </p:txBody>
      </p:sp>
      <p:sp>
        <p:nvSpPr>
          <p:cNvPr id="5" name="Footer Placeholder 4"/>
          <p:cNvSpPr>
            <a:spLocks noGrp="1"/>
          </p:cNvSpPr>
          <p:nvPr>
            <p:ph type="ftr" sz="quarter" idx="11"/>
          </p:nvPr>
        </p:nvSpPr>
        <p:spPr/>
        <p:txBody>
          <a:bodyPr/>
          <a:lstStyle/>
          <a:p>
            <a:r>
              <a:rPr lang="it-IT" smtClean="0"/>
              <a:t>Giulio Aielli - Atlas Upgrade Week</a:t>
            </a:r>
            <a:endParaRPr lang="en-US"/>
          </a:p>
        </p:txBody>
      </p:sp>
      <p:sp>
        <p:nvSpPr>
          <p:cNvPr id="6" name="Slide Number Placeholder 5"/>
          <p:cNvSpPr>
            <a:spLocks noGrp="1"/>
          </p:cNvSpPr>
          <p:nvPr>
            <p:ph type="sldNum" sz="quarter" idx="12"/>
          </p:nvPr>
        </p:nvSpPr>
        <p:spPr/>
        <p:txBody>
          <a:bodyPr/>
          <a:lstStyle/>
          <a:p>
            <a:fld id="{8F48FCC4-14AC-4E1F-9CF3-B3034B2BED92}" type="slidenum">
              <a:rPr lang="en-US" smtClean="0"/>
              <a:t>16</a:t>
            </a:fld>
            <a:endParaRPr lang="en-US"/>
          </a:p>
        </p:txBody>
      </p:sp>
    </p:spTree>
    <p:extLst>
      <p:ext uri="{BB962C8B-B14F-4D97-AF65-F5344CB8AC3E}">
        <p14:creationId xmlns:p14="http://schemas.microsoft.com/office/powerpoint/2010/main" val="18354803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TDC development</a:t>
            </a:r>
            <a:endParaRPr lang="en-US" dirty="0"/>
          </a:p>
        </p:txBody>
      </p:sp>
      <p:sp>
        <p:nvSpPr>
          <p:cNvPr id="8" name="Content Placeholder 7"/>
          <p:cNvSpPr>
            <a:spLocks noGrp="1"/>
          </p:cNvSpPr>
          <p:nvPr>
            <p:ph idx="1"/>
          </p:nvPr>
        </p:nvSpPr>
        <p:spPr>
          <a:xfrm>
            <a:off x="1088009" y="1447800"/>
            <a:ext cx="8946541" cy="4600929"/>
          </a:xfrm>
        </p:spPr>
        <p:txBody>
          <a:bodyPr>
            <a:normAutofit fontScale="92500" lnSpcReduction="10000"/>
          </a:bodyPr>
          <a:lstStyle/>
          <a:p>
            <a:r>
              <a:rPr lang="en-US" dirty="0" smtClean="0"/>
              <a:t>Why a new TDC? Nothing suitable found on the market</a:t>
            </a:r>
          </a:p>
          <a:p>
            <a:r>
              <a:rPr lang="en-US" dirty="0" smtClean="0"/>
              <a:t>This </a:t>
            </a:r>
            <a:r>
              <a:rPr lang="en-US" dirty="0" smtClean="0"/>
              <a:t>TDC is a multipurpose circuit suitable for fast devices and developed within an independent project by R. Cardarelli. </a:t>
            </a:r>
            <a:endParaRPr lang="en-US" dirty="0" smtClean="0"/>
          </a:p>
          <a:p>
            <a:r>
              <a:rPr lang="en-US" dirty="0" smtClean="0"/>
              <a:t>Scheduled for RPC upgrade, Silicon PET scanners,</a:t>
            </a:r>
          </a:p>
          <a:p>
            <a:r>
              <a:rPr lang="en-US" dirty="0" smtClean="0"/>
              <a:t>Three </a:t>
            </a:r>
            <a:r>
              <a:rPr lang="en-US" dirty="0" smtClean="0"/>
              <a:t>foundry run </a:t>
            </a:r>
            <a:r>
              <a:rPr lang="en-US" dirty="0" smtClean="0"/>
              <a:t>performed. </a:t>
            </a:r>
          </a:p>
          <a:p>
            <a:r>
              <a:rPr lang="en-US" b="1" dirty="0" smtClean="0">
                <a:solidFill>
                  <a:srgbClr val="FFC000"/>
                </a:solidFill>
              </a:rPr>
              <a:t>Achieved</a:t>
            </a:r>
            <a:r>
              <a:rPr lang="en-US" dirty="0" smtClean="0"/>
              <a:t>: </a:t>
            </a:r>
          </a:p>
          <a:p>
            <a:pPr lvl="1"/>
            <a:r>
              <a:rPr lang="en-US" dirty="0" smtClean="0"/>
              <a:t>4 channels TDC</a:t>
            </a:r>
          </a:p>
          <a:p>
            <a:pPr lvl="1"/>
            <a:r>
              <a:rPr lang="en-US" dirty="0" smtClean="0">
                <a:sym typeface="Wingdings" panose="05000000000000000000" pitchFamily="2" charset="2"/>
              </a:rPr>
              <a:t>30 </a:t>
            </a:r>
            <a:r>
              <a:rPr lang="en-US" dirty="0" err="1" smtClean="0">
                <a:sym typeface="Wingdings" panose="05000000000000000000" pitchFamily="2" charset="2"/>
              </a:rPr>
              <a:t>pS</a:t>
            </a:r>
            <a:r>
              <a:rPr lang="en-US" dirty="0" smtClean="0">
                <a:sym typeface="Wingdings" panose="05000000000000000000" pitchFamily="2" charset="2"/>
              </a:rPr>
              <a:t>; 1 </a:t>
            </a:r>
            <a:r>
              <a:rPr lang="en-US" dirty="0" err="1" smtClean="0">
                <a:sym typeface="Wingdings" panose="05000000000000000000" pitchFamily="2" charset="2"/>
              </a:rPr>
              <a:t>mW</a:t>
            </a:r>
            <a:r>
              <a:rPr lang="en-US" dirty="0" smtClean="0">
                <a:sym typeface="Wingdings" panose="05000000000000000000" pitchFamily="2" charset="2"/>
              </a:rPr>
              <a:t>/channel</a:t>
            </a:r>
            <a:endParaRPr lang="en-US" dirty="0" smtClean="0">
              <a:sym typeface="Wingdings" panose="05000000000000000000" pitchFamily="2" charset="2"/>
            </a:endParaRPr>
          </a:p>
          <a:p>
            <a:r>
              <a:rPr lang="en-US" b="1" dirty="0" smtClean="0">
                <a:solidFill>
                  <a:srgbClr val="FFC000"/>
                </a:solidFill>
                <a:sym typeface="Wingdings" panose="05000000000000000000" pitchFamily="2" charset="2"/>
              </a:rPr>
              <a:t>Next steps</a:t>
            </a:r>
            <a:r>
              <a:rPr lang="en-US" dirty="0" smtClean="0">
                <a:sym typeface="Wingdings" panose="05000000000000000000" pitchFamily="2" charset="2"/>
              </a:rPr>
              <a:t>:</a:t>
            </a:r>
          </a:p>
          <a:p>
            <a:pPr lvl="1"/>
            <a:r>
              <a:rPr lang="en-US" dirty="0" smtClean="0">
                <a:sym typeface="Wingdings" panose="05000000000000000000" pitchFamily="2" charset="2"/>
              </a:rPr>
              <a:t>Integrate Analog and digital part (Amplifier-discriminator-TDC</a:t>
            </a:r>
            <a:r>
              <a:rPr lang="en-US" dirty="0" smtClean="0">
                <a:sym typeface="Wingdings" panose="05000000000000000000" pitchFamily="2" charset="2"/>
              </a:rPr>
              <a:t>)</a:t>
            </a:r>
            <a:endParaRPr lang="en-US" dirty="0" smtClean="0">
              <a:sym typeface="Wingdings" panose="05000000000000000000" pitchFamily="2" charset="2"/>
            </a:endParaRPr>
          </a:p>
          <a:p>
            <a:pPr lvl="1"/>
            <a:r>
              <a:rPr lang="en-US" dirty="0" smtClean="0">
                <a:sym typeface="Wingdings" panose="05000000000000000000" pitchFamily="2" charset="2"/>
              </a:rPr>
              <a:t>Multichannel final prototype</a:t>
            </a:r>
          </a:p>
          <a:p>
            <a:r>
              <a:rPr lang="en-US" b="1" dirty="0" smtClean="0">
                <a:solidFill>
                  <a:srgbClr val="FFC000"/>
                </a:solidFill>
                <a:sym typeface="Wingdings" panose="05000000000000000000" pitchFamily="2" charset="2"/>
              </a:rPr>
              <a:t>Ultimate goal</a:t>
            </a:r>
            <a:r>
              <a:rPr lang="en-US" dirty="0" smtClean="0">
                <a:sym typeface="Wingdings" panose="05000000000000000000" pitchFamily="2" charset="2"/>
              </a:rPr>
              <a:t>: 1 </a:t>
            </a:r>
            <a:r>
              <a:rPr lang="en-US" dirty="0" err="1" smtClean="0">
                <a:sym typeface="Wingdings" panose="05000000000000000000" pitchFamily="2" charset="2"/>
              </a:rPr>
              <a:t>ps</a:t>
            </a:r>
            <a:r>
              <a:rPr lang="en-US" dirty="0" smtClean="0">
                <a:sym typeface="Wingdings" panose="05000000000000000000" pitchFamily="2" charset="2"/>
              </a:rPr>
              <a:t> TDC ~1mW/channel</a:t>
            </a:r>
            <a:endParaRPr lang="en-US" dirty="0"/>
          </a:p>
        </p:txBody>
      </p:sp>
      <p:sp>
        <p:nvSpPr>
          <p:cNvPr id="4" name="Date Placeholder 3"/>
          <p:cNvSpPr>
            <a:spLocks noGrp="1"/>
          </p:cNvSpPr>
          <p:nvPr>
            <p:ph type="dt" sz="half" idx="10"/>
          </p:nvPr>
        </p:nvSpPr>
        <p:spPr/>
        <p:txBody>
          <a:bodyPr/>
          <a:lstStyle/>
          <a:p>
            <a:r>
              <a:rPr lang="en-US" smtClean="0"/>
              <a:t>29/03/2017</a:t>
            </a:r>
            <a:endParaRPr lang="en-US"/>
          </a:p>
        </p:txBody>
      </p:sp>
      <p:sp>
        <p:nvSpPr>
          <p:cNvPr id="5" name="Footer Placeholder 4"/>
          <p:cNvSpPr>
            <a:spLocks noGrp="1"/>
          </p:cNvSpPr>
          <p:nvPr>
            <p:ph type="ftr" sz="quarter" idx="11"/>
          </p:nvPr>
        </p:nvSpPr>
        <p:spPr/>
        <p:txBody>
          <a:bodyPr/>
          <a:lstStyle/>
          <a:p>
            <a:r>
              <a:rPr lang="it-IT" smtClean="0"/>
              <a:t>Giulio Aielli - Atlas Upgrade Week</a:t>
            </a:r>
            <a:endParaRPr lang="en-US"/>
          </a:p>
        </p:txBody>
      </p:sp>
      <p:sp>
        <p:nvSpPr>
          <p:cNvPr id="6" name="Slide Number Placeholder 5"/>
          <p:cNvSpPr>
            <a:spLocks noGrp="1"/>
          </p:cNvSpPr>
          <p:nvPr>
            <p:ph type="sldNum" sz="quarter" idx="12"/>
          </p:nvPr>
        </p:nvSpPr>
        <p:spPr/>
        <p:txBody>
          <a:bodyPr/>
          <a:lstStyle/>
          <a:p>
            <a:fld id="{8F48FCC4-14AC-4E1F-9CF3-B3034B2BED92}" type="slidenum">
              <a:rPr lang="en-US" smtClean="0"/>
              <a:t>17</a:t>
            </a:fld>
            <a:endParaRPr lang="en-US"/>
          </a:p>
        </p:txBody>
      </p:sp>
    </p:spTree>
    <p:extLst>
      <p:ext uri="{BB962C8B-B14F-4D97-AF65-F5344CB8AC3E}">
        <p14:creationId xmlns:p14="http://schemas.microsoft.com/office/powerpoint/2010/main" val="6129702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550772" y="142135"/>
            <a:ext cx="9404723" cy="775805"/>
          </a:xfrm>
        </p:spPr>
        <p:txBody>
          <a:bodyPr/>
          <a:lstStyle/>
          <a:p>
            <a:r>
              <a:rPr lang="en-US" dirty="0" smtClean="0"/>
              <a:t>High rate test on a </a:t>
            </a:r>
            <a:r>
              <a:rPr lang="en-US" dirty="0" err="1" smtClean="0"/>
              <a:t>multiplet</a:t>
            </a:r>
            <a:endParaRPr lang="en-GB" dirty="0"/>
          </a:p>
        </p:txBody>
      </p:sp>
      <p:pic>
        <p:nvPicPr>
          <p:cNvPr id="9" name="Segnaposto contenuto 8"/>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2792" t="60651" r="6347"/>
          <a:stretch/>
        </p:blipFill>
        <p:spPr bwMode="auto">
          <a:xfrm>
            <a:off x="0" y="3644899"/>
            <a:ext cx="11595100" cy="3173899"/>
          </a:xfrm>
          <a:prstGeom prst="rect">
            <a:avLst/>
          </a:prstGeom>
          <a:noFill/>
          <a:extLst>
            <a:ext uri="{909E8E84-426E-40DD-AFC4-6F175D3DCCD1}">
              <a14:hiddenFill xmlns:a14="http://schemas.microsoft.com/office/drawing/2010/main">
                <a:solidFill>
                  <a:srgbClr val="FFFFFF"/>
                </a:solidFill>
              </a14:hiddenFill>
            </a:ext>
          </a:extLst>
        </p:spPr>
      </p:pic>
      <p:sp>
        <p:nvSpPr>
          <p:cNvPr id="2" name="Segnaposto data 1"/>
          <p:cNvSpPr>
            <a:spLocks noGrp="1"/>
          </p:cNvSpPr>
          <p:nvPr>
            <p:ph type="dt" sz="half" idx="10"/>
          </p:nvPr>
        </p:nvSpPr>
        <p:spPr/>
        <p:txBody>
          <a:bodyPr/>
          <a:lstStyle/>
          <a:p>
            <a:fld id="{03FF5EDA-09C8-4D04-8944-FA54797BB00F}" type="datetime1">
              <a:rPr lang="en-US" smtClean="0"/>
              <a:t>4/4/2017</a:t>
            </a:fld>
            <a:endParaRPr lang="en-US"/>
          </a:p>
        </p:txBody>
      </p:sp>
      <p:sp>
        <p:nvSpPr>
          <p:cNvPr id="5" name="Segnaposto numero diapositiva 4"/>
          <p:cNvSpPr>
            <a:spLocks noGrp="1"/>
          </p:cNvSpPr>
          <p:nvPr>
            <p:ph type="sldNum" sz="quarter" idx="12"/>
          </p:nvPr>
        </p:nvSpPr>
        <p:spPr/>
        <p:txBody>
          <a:bodyPr/>
          <a:lstStyle/>
          <a:p>
            <a:fld id="{D9C70BD8-EE4C-4C04-9E7E-2CE1DACFAF33}" type="slidenum">
              <a:rPr lang="en-US" smtClean="0"/>
              <a:t>18</a:t>
            </a:fld>
            <a:endParaRPr lang="en-US"/>
          </a:p>
        </p:txBody>
      </p:sp>
      <p:pic>
        <p:nvPicPr>
          <p:cNvPr id="11" name="Content Placeholder 5"/>
          <p:cNvPicPr>
            <a:picLocks noChangeAspect="1"/>
          </p:cNvPicPr>
          <p:nvPr/>
        </p:nvPicPr>
        <p:blipFill rotWithShape="1">
          <a:blip r:embed="rId3" cstate="print">
            <a:extLst>
              <a:ext uri="{28A0092B-C50C-407E-A947-70E740481C1C}">
                <a14:useLocalDpi xmlns:a14="http://schemas.microsoft.com/office/drawing/2010/main"/>
              </a:ext>
            </a:extLst>
          </a:blip>
          <a:srcRect l="-71" r="-1"/>
          <a:stretch/>
        </p:blipFill>
        <p:spPr>
          <a:xfrm>
            <a:off x="4511824" y="2468439"/>
            <a:ext cx="4240719" cy="2383696"/>
          </a:xfrm>
          <a:prstGeom prst="rect">
            <a:avLst/>
          </a:prstGeom>
        </p:spPr>
      </p:pic>
      <p:pic>
        <p:nvPicPr>
          <p:cNvPr id="8" name="Content Placeholder 6"/>
          <p:cNvPicPr>
            <a:picLocks noChangeAspect="1"/>
          </p:cNvPicPr>
          <p:nvPr/>
        </p:nvPicPr>
        <p:blipFill rotWithShape="1">
          <a:blip r:embed="rId4" cstate="print">
            <a:extLst>
              <a:ext uri="{28A0092B-C50C-407E-A947-70E740481C1C}">
                <a14:useLocalDpi xmlns:a14="http://schemas.microsoft.com/office/drawing/2010/main"/>
              </a:ext>
            </a:extLst>
          </a:blip>
          <a:srcRect l="12569"/>
          <a:stretch/>
        </p:blipFill>
        <p:spPr>
          <a:xfrm>
            <a:off x="8148228" y="5255"/>
            <a:ext cx="4029612" cy="3919569"/>
          </a:xfrm>
          <a:prstGeom prst="rect">
            <a:avLst/>
          </a:prstGeom>
        </p:spPr>
      </p:pic>
      <p:sp>
        <p:nvSpPr>
          <p:cNvPr id="4" name="Down Arrow 3"/>
          <p:cNvSpPr/>
          <p:nvPr/>
        </p:nvSpPr>
        <p:spPr>
          <a:xfrm rot="3647731">
            <a:off x="5775290" y="261054"/>
            <a:ext cx="510359" cy="606028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it-IT" dirty="0" smtClean="0"/>
              <a:t>From 2 </a:t>
            </a:r>
            <a:r>
              <a:rPr lang="it-IT" dirty="0" err="1" smtClean="0"/>
              <a:t>singlets</a:t>
            </a:r>
            <a:endParaRPr lang="en-GB" dirty="0"/>
          </a:p>
        </p:txBody>
      </p:sp>
      <p:sp>
        <p:nvSpPr>
          <p:cNvPr id="12" name="Content Placeholder 2"/>
          <p:cNvSpPr txBox="1">
            <a:spLocks/>
          </p:cNvSpPr>
          <p:nvPr/>
        </p:nvSpPr>
        <p:spPr>
          <a:xfrm>
            <a:off x="256852" y="856623"/>
            <a:ext cx="5091085" cy="264798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pPr marL="0" indent="0">
              <a:buNone/>
            </a:pPr>
            <a:r>
              <a:rPr lang="en-US" dirty="0" smtClean="0"/>
              <a:t>Intermediate size 50 x 100 cm^2 singlets with full X-Y readout </a:t>
            </a:r>
            <a:r>
              <a:rPr lang="en-US" dirty="0" smtClean="0">
                <a:sym typeface="Wingdings" panose="05000000000000000000" pitchFamily="2" charset="2"/>
              </a:rPr>
              <a:t></a:t>
            </a:r>
            <a:r>
              <a:rPr lang="en-US" dirty="0" smtClean="0"/>
              <a:t> 2x X-Y doublet</a:t>
            </a:r>
          </a:p>
          <a:p>
            <a:pPr marL="0" indent="0">
              <a:buNone/>
            </a:pPr>
            <a:r>
              <a:rPr lang="en-US" b="1" dirty="0" smtClean="0">
                <a:solidFill>
                  <a:srgbClr val="FFC000"/>
                </a:solidFill>
              </a:rPr>
              <a:t>A crucial test</a:t>
            </a:r>
            <a:r>
              <a:rPr lang="en-US" dirty="0" smtClean="0"/>
              <a:t>: Inner </a:t>
            </a:r>
            <a:r>
              <a:rPr lang="en-US" dirty="0" smtClean="0">
                <a:sym typeface="Wingdings" panose="05000000000000000000" pitchFamily="2" charset="2"/>
              </a:rPr>
              <a:t>Faraday </a:t>
            </a:r>
            <a:r>
              <a:rPr lang="en-US" dirty="0">
                <a:sym typeface="Wingdings" panose="05000000000000000000" pitchFamily="2" charset="2"/>
              </a:rPr>
              <a:t>cages </a:t>
            </a:r>
            <a:r>
              <a:rPr lang="en-US" dirty="0" smtClean="0">
                <a:sym typeface="Wingdings" panose="05000000000000000000" pitchFamily="2" charset="2"/>
              </a:rPr>
              <a:t>independency</a:t>
            </a:r>
            <a:endParaRPr lang="en-US" dirty="0" smtClean="0"/>
          </a:p>
          <a:p>
            <a:r>
              <a:rPr lang="en-US" dirty="0" smtClean="0"/>
              <a:t>35 mm total thickness all in</a:t>
            </a:r>
          </a:p>
          <a:p>
            <a:r>
              <a:rPr lang="en-US" sz="2200" dirty="0" smtClean="0">
                <a:sym typeface="Wingdings" panose="05000000000000000000" pitchFamily="2" charset="2"/>
              </a:rPr>
              <a:t>Tested gap cross talk &lt; 10</a:t>
            </a:r>
            <a:r>
              <a:rPr lang="en-US" sz="2200" baseline="30000" dirty="0" smtClean="0">
                <a:sym typeface="Wingdings" panose="05000000000000000000" pitchFamily="2" charset="2"/>
              </a:rPr>
              <a:t>-4</a:t>
            </a:r>
          </a:p>
        </p:txBody>
      </p:sp>
      <p:cxnSp>
        <p:nvCxnSpPr>
          <p:cNvPr id="13" name="Straight Arrow Connector 12"/>
          <p:cNvCxnSpPr/>
          <p:nvPr/>
        </p:nvCxnSpPr>
        <p:spPr>
          <a:xfrm flipV="1">
            <a:off x="11352584" y="142135"/>
            <a:ext cx="144016" cy="3142849"/>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8752544" y="2518725"/>
            <a:ext cx="2600040" cy="766259"/>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1064552" y="1277855"/>
            <a:ext cx="184731" cy="369332"/>
          </a:xfrm>
          <a:prstGeom prst="rect">
            <a:avLst/>
          </a:prstGeom>
          <a:noFill/>
        </p:spPr>
        <p:txBody>
          <a:bodyPr wrap="none" rtlCol="0">
            <a:spAutoFit/>
          </a:bodyPr>
          <a:lstStyle/>
          <a:p>
            <a:endParaRPr lang="en-US" dirty="0"/>
          </a:p>
        </p:txBody>
      </p:sp>
      <p:sp>
        <p:nvSpPr>
          <p:cNvPr id="18" name="TextBox 17"/>
          <p:cNvSpPr txBox="1"/>
          <p:nvPr/>
        </p:nvSpPr>
        <p:spPr>
          <a:xfrm>
            <a:off x="11097258" y="1711539"/>
            <a:ext cx="327334" cy="369332"/>
          </a:xfrm>
          <a:prstGeom prst="rect">
            <a:avLst/>
          </a:prstGeom>
          <a:noFill/>
        </p:spPr>
        <p:txBody>
          <a:bodyPr wrap="none" rtlCol="0">
            <a:spAutoFit/>
          </a:bodyPr>
          <a:lstStyle/>
          <a:p>
            <a:r>
              <a:rPr lang="en-US" b="1" dirty="0" smtClean="0">
                <a:solidFill>
                  <a:srgbClr val="FFFF00"/>
                </a:solidFill>
              </a:rPr>
              <a:t>Y</a:t>
            </a:r>
            <a:endParaRPr lang="en-US" b="1" dirty="0">
              <a:solidFill>
                <a:srgbClr val="FFFF00"/>
              </a:solidFill>
            </a:endParaRPr>
          </a:p>
        </p:txBody>
      </p:sp>
      <p:sp>
        <p:nvSpPr>
          <p:cNvPr id="19" name="TextBox 18"/>
          <p:cNvSpPr txBox="1"/>
          <p:nvPr/>
        </p:nvSpPr>
        <p:spPr>
          <a:xfrm>
            <a:off x="10439343" y="2764291"/>
            <a:ext cx="341760" cy="369332"/>
          </a:xfrm>
          <a:prstGeom prst="rect">
            <a:avLst/>
          </a:prstGeom>
          <a:noFill/>
        </p:spPr>
        <p:txBody>
          <a:bodyPr wrap="none" rtlCol="0">
            <a:spAutoFit/>
          </a:bodyPr>
          <a:lstStyle/>
          <a:p>
            <a:r>
              <a:rPr lang="en-US" b="1" dirty="0" smtClean="0">
                <a:solidFill>
                  <a:srgbClr val="FFFF00"/>
                </a:solidFill>
              </a:rPr>
              <a:t>X</a:t>
            </a:r>
            <a:endParaRPr lang="en-US" b="1" dirty="0">
              <a:solidFill>
                <a:srgbClr val="FFFF00"/>
              </a:solidFill>
            </a:endParaRPr>
          </a:p>
        </p:txBody>
      </p:sp>
      <p:sp>
        <p:nvSpPr>
          <p:cNvPr id="6" name="TextBox 5"/>
          <p:cNvSpPr txBox="1"/>
          <p:nvPr/>
        </p:nvSpPr>
        <p:spPr>
          <a:xfrm>
            <a:off x="5387544" y="1303208"/>
            <a:ext cx="2297424" cy="646331"/>
          </a:xfrm>
          <a:prstGeom prst="rect">
            <a:avLst/>
          </a:prstGeom>
          <a:solidFill>
            <a:srgbClr val="FF0000"/>
          </a:solidFill>
        </p:spPr>
        <p:txBody>
          <a:bodyPr wrap="none" rtlCol="0">
            <a:spAutoFit/>
          </a:bodyPr>
          <a:lstStyle/>
          <a:p>
            <a:r>
              <a:rPr lang="en-US" dirty="0" smtClean="0"/>
              <a:t>Gas gap: 1 mm</a:t>
            </a:r>
          </a:p>
          <a:p>
            <a:r>
              <a:rPr lang="en-US" dirty="0" smtClean="0"/>
              <a:t>Electrodes: 1.2 mm</a:t>
            </a:r>
            <a:endParaRPr lang="en-US" dirty="0"/>
          </a:p>
        </p:txBody>
      </p:sp>
    </p:spTree>
    <p:extLst>
      <p:ext uri="{BB962C8B-B14F-4D97-AF65-F5344CB8AC3E}">
        <p14:creationId xmlns:p14="http://schemas.microsoft.com/office/powerpoint/2010/main" val="21318388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48" y="13060"/>
            <a:ext cx="12203948" cy="1039676"/>
          </a:xfrm>
          <a:noFill/>
        </p:spPr>
        <p:txBody>
          <a:bodyPr>
            <a:normAutofit/>
          </a:bodyPr>
          <a:lstStyle/>
          <a:p>
            <a:r>
              <a:rPr lang="en-US" sz="4800" b="1" dirty="0" smtClean="0">
                <a:solidFill>
                  <a:schemeClr val="tx1"/>
                </a:solidFill>
              </a:rPr>
              <a:t>Efficiency at high rate</a:t>
            </a:r>
            <a:endParaRPr lang="en-US" sz="4800" b="1" dirty="0">
              <a:solidFill>
                <a:schemeClr val="tx1"/>
              </a:solidFill>
            </a:endParaRPr>
          </a:p>
        </p:txBody>
      </p:sp>
      <p:sp>
        <p:nvSpPr>
          <p:cNvPr id="10" name="文本框 12"/>
          <p:cNvSpPr txBox="1">
            <a:spLocks noGrp="1"/>
          </p:cNvSpPr>
          <p:nvPr>
            <p:ph sz="half" idx="1"/>
          </p:nvPr>
        </p:nvSpPr>
        <p:spPr>
          <a:xfrm>
            <a:off x="82605" y="1579794"/>
            <a:ext cx="4287180" cy="3524042"/>
          </a:xfrm>
          <a:prstGeom prst="rect">
            <a:avLst/>
          </a:prstGeom>
          <a:noFill/>
        </p:spPr>
        <p:txBody>
          <a:bodyPr wrap="square" rtlCol="0">
            <a:spAutoFit/>
          </a:bodyPr>
          <a:lstStyle/>
          <a:p>
            <a:r>
              <a:rPr kumimoji="1" lang="en-US" altLang="zh-CN" dirty="0" smtClean="0">
                <a:ea typeface="Times New Roman" charset="0"/>
                <a:cs typeface="Times New Roman" charset="0"/>
              </a:rPr>
              <a:t>Trigger from 2 scintillators 12x12 cm^2</a:t>
            </a:r>
          </a:p>
          <a:p>
            <a:r>
              <a:rPr kumimoji="1" lang="en-US" altLang="zh-CN" dirty="0" smtClean="0">
                <a:ea typeface="Times New Roman" charset="0"/>
                <a:cs typeface="Times New Roman" charset="0"/>
              </a:rPr>
              <a:t>Use 1 chamber as monitor and calculate the efficiency of  the other chamber.</a:t>
            </a:r>
          </a:p>
          <a:p>
            <a:r>
              <a:rPr kumimoji="1" lang="en-US" altLang="zh-CN" dirty="0" smtClean="0">
                <a:ea typeface="Times New Roman" charset="0"/>
                <a:cs typeface="Times New Roman" charset="0"/>
              </a:rPr>
              <a:t>An efficient hit must be correlated in time (20 ns) and space (+- 1 strip) with the monitor hit on both x-y views</a:t>
            </a:r>
          </a:p>
          <a:p>
            <a:r>
              <a:rPr kumimoji="1" lang="en-US" altLang="zh-CN" dirty="0" smtClean="0">
                <a:ea typeface="Times New Roman" charset="0"/>
                <a:cs typeface="Times New Roman" charset="0"/>
              </a:rPr>
              <a:t>Analysis debugged and results improved </a:t>
            </a:r>
            <a:r>
              <a:rPr kumimoji="1" lang="en-US" altLang="zh-CN" dirty="0" smtClean="0">
                <a:ea typeface="Times New Roman" charset="0"/>
                <a:cs typeface="Times New Roman" charset="0"/>
              </a:rPr>
              <a:t>!</a:t>
            </a:r>
            <a:endParaRPr kumimoji="1" lang="en-US" altLang="zh-CN" dirty="0" smtClean="0">
              <a:ea typeface="Times New Roman" charset="0"/>
              <a:cs typeface="Times New Roman" charset="0"/>
            </a:endParaRPr>
          </a:p>
        </p:txBody>
      </p:sp>
      <p:pic>
        <p:nvPicPr>
          <p:cNvPr id="369" name="Picture 368"/>
          <p:cNvPicPr>
            <a:picLocks noChangeAspect="1"/>
          </p:cNvPicPr>
          <p:nvPr/>
        </p:nvPicPr>
        <p:blipFill rotWithShape="1">
          <a:blip r:embed="rId2" cstate="print">
            <a:extLst>
              <a:ext uri="{28A0092B-C50C-407E-A947-70E740481C1C}">
                <a14:useLocalDpi xmlns:a14="http://schemas.microsoft.com/office/drawing/2010/main" val="0"/>
              </a:ext>
            </a:extLst>
          </a:blip>
          <a:srcRect r="6760"/>
          <a:stretch/>
        </p:blipFill>
        <p:spPr>
          <a:xfrm>
            <a:off x="5401042" y="1085573"/>
            <a:ext cx="4066239" cy="2962753"/>
          </a:xfrm>
          <a:prstGeom prst="rect">
            <a:avLst/>
          </a:prstGeom>
        </p:spPr>
      </p:pic>
      <p:pic>
        <p:nvPicPr>
          <p:cNvPr id="370" name="Picture 369"/>
          <p:cNvPicPr>
            <a:picLocks noChangeAspect="1"/>
          </p:cNvPicPr>
          <p:nvPr/>
        </p:nvPicPr>
        <p:blipFill rotWithShape="1">
          <a:blip r:embed="rId3" cstate="print">
            <a:extLst>
              <a:ext uri="{28A0092B-C50C-407E-A947-70E740481C1C}">
                <a14:useLocalDpi xmlns:a14="http://schemas.microsoft.com/office/drawing/2010/main" val="0"/>
              </a:ext>
            </a:extLst>
          </a:blip>
          <a:srcRect t="7867" r="6904"/>
          <a:stretch/>
        </p:blipFill>
        <p:spPr>
          <a:xfrm>
            <a:off x="5401042" y="3940649"/>
            <a:ext cx="4066239" cy="2733892"/>
          </a:xfrm>
          <a:prstGeom prst="rect">
            <a:avLst/>
          </a:prstGeom>
        </p:spPr>
      </p:pic>
      <p:sp>
        <p:nvSpPr>
          <p:cNvPr id="371" name="TextBox 370"/>
          <p:cNvSpPr txBox="1"/>
          <p:nvPr/>
        </p:nvSpPr>
        <p:spPr>
          <a:xfrm>
            <a:off x="9548026" y="3867657"/>
            <a:ext cx="2510624" cy="338554"/>
          </a:xfrm>
          <a:prstGeom prst="rect">
            <a:avLst/>
          </a:prstGeom>
          <a:solidFill>
            <a:schemeClr val="tx1"/>
          </a:solidFill>
        </p:spPr>
        <p:txBody>
          <a:bodyPr wrap="none" rtlCol="0">
            <a:spAutoFit/>
          </a:bodyPr>
          <a:lstStyle/>
          <a:p>
            <a:r>
              <a:rPr lang="it-IT" sz="1600" dirty="0" smtClean="0">
                <a:solidFill>
                  <a:schemeClr val="bg1"/>
                </a:solidFill>
              </a:rPr>
              <a:t>~7*HL-LHC background</a:t>
            </a:r>
            <a:endParaRPr lang="en-GB" sz="1600" dirty="0">
              <a:solidFill>
                <a:schemeClr val="bg1"/>
              </a:solidFill>
            </a:endParaRPr>
          </a:p>
        </p:txBody>
      </p:sp>
      <p:sp>
        <p:nvSpPr>
          <p:cNvPr id="372" name="TextBox 371"/>
          <p:cNvSpPr txBox="1"/>
          <p:nvPr/>
        </p:nvSpPr>
        <p:spPr>
          <a:xfrm>
            <a:off x="9550044" y="3539783"/>
            <a:ext cx="2508605" cy="338554"/>
          </a:xfrm>
          <a:prstGeom prst="rect">
            <a:avLst/>
          </a:prstGeom>
          <a:solidFill>
            <a:schemeClr val="tx1"/>
          </a:solidFill>
        </p:spPr>
        <p:txBody>
          <a:bodyPr wrap="square" rtlCol="0">
            <a:spAutoFit/>
          </a:bodyPr>
          <a:lstStyle/>
          <a:p>
            <a:r>
              <a:rPr lang="it-IT" sz="1600" dirty="0">
                <a:solidFill>
                  <a:srgbClr val="92D050"/>
                </a:solidFill>
              </a:rPr>
              <a:t>~ HL-LHC </a:t>
            </a:r>
            <a:r>
              <a:rPr lang="it-IT" sz="1600" dirty="0" smtClean="0">
                <a:solidFill>
                  <a:srgbClr val="92D050"/>
                </a:solidFill>
              </a:rPr>
              <a:t>background</a:t>
            </a:r>
            <a:endParaRPr lang="en-GB" sz="1600" dirty="0">
              <a:solidFill>
                <a:srgbClr val="92D050"/>
              </a:solidFill>
            </a:endParaRPr>
          </a:p>
        </p:txBody>
      </p:sp>
      <p:sp>
        <p:nvSpPr>
          <p:cNvPr id="373" name="TextBox 372"/>
          <p:cNvSpPr txBox="1"/>
          <p:nvPr/>
        </p:nvSpPr>
        <p:spPr>
          <a:xfrm>
            <a:off x="280189" y="5337796"/>
            <a:ext cx="4283102" cy="830997"/>
          </a:xfrm>
          <a:prstGeom prst="rect">
            <a:avLst/>
          </a:prstGeom>
          <a:noFill/>
        </p:spPr>
        <p:txBody>
          <a:bodyPr wrap="square" rtlCol="0">
            <a:spAutoFit/>
          </a:bodyPr>
          <a:lstStyle/>
          <a:p>
            <a:r>
              <a:rPr lang="en-US" sz="2400" dirty="0" smtClean="0"/>
              <a:t>5400V is an excellent working point (95% eff.)</a:t>
            </a:r>
            <a:endParaRPr lang="en-US" sz="2400" dirty="0"/>
          </a:p>
        </p:txBody>
      </p:sp>
      <p:sp>
        <p:nvSpPr>
          <p:cNvPr id="374" name="Date Placeholder 373"/>
          <p:cNvSpPr>
            <a:spLocks noGrp="1"/>
          </p:cNvSpPr>
          <p:nvPr>
            <p:ph type="dt" sz="half" idx="10"/>
          </p:nvPr>
        </p:nvSpPr>
        <p:spPr/>
        <p:txBody>
          <a:bodyPr/>
          <a:lstStyle/>
          <a:p>
            <a:fld id="{A493E075-5290-42CC-B276-872946BBD958}" type="datetime1">
              <a:rPr lang="en-US" smtClean="0">
                <a:solidFill>
                  <a:prstClr val="black">
                    <a:tint val="75000"/>
                  </a:prstClr>
                </a:solidFill>
              </a:rPr>
              <a:t>4/4/2017</a:t>
            </a:fld>
            <a:endParaRPr lang="en-GB" dirty="0">
              <a:solidFill>
                <a:prstClr val="black">
                  <a:tint val="75000"/>
                </a:prstClr>
              </a:solidFill>
            </a:endParaRPr>
          </a:p>
        </p:txBody>
      </p:sp>
      <p:sp>
        <p:nvSpPr>
          <p:cNvPr id="375" name="Footer Placeholder 374"/>
          <p:cNvSpPr>
            <a:spLocks noGrp="1"/>
          </p:cNvSpPr>
          <p:nvPr>
            <p:ph type="ftr" sz="quarter" idx="11"/>
          </p:nvPr>
        </p:nvSpPr>
        <p:spPr/>
        <p:txBody>
          <a:bodyPr/>
          <a:lstStyle/>
          <a:p>
            <a:r>
              <a:rPr lang="en-GB" smtClean="0">
                <a:solidFill>
                  <a:prstClr val="black">
                    <a:tint val="75000"/>
                  </a:prstClr>
                </a:solidFill>
              </a:rPr>
              <a:t>Giulio Aielli - Muon Week</a:t>
            </a:r>
            <a:endParaRPr lang="en-GB">
              <a:solidFill>
                <a:prstClr val="black">
                  <a:tint val="75000"/>
                </a:prstClr>
              </a:solidFill>
            </a:endParaRPr>
          </a:p>
        </p:txBody>
      </p:sp>
      <p:sp>
        <p:nvSpPr>
          <p:cNvPr id="376" name="Slide Number Placeholder 375"/>
          <p:cNvSpPr>
            <a:spLocks noGrp="1"/>
          </p:cNvSpPr>
          <p:nvPr>
            <p:ph type="sldNum" sz="quarter" idx="12"/>
          </p:nvPr>
        </p:nvSpPr>
        <p:spPr/>
        <p:txBody>
          <a:bodyPr/>
          <a:lstStyle/>
          <a:p>
            <a:fld id="{758CF1DA-F1C0-4510-8783-83841C806381}" type="slidenum">
              <a:rPr lang="en-GB" smtClean="0">
                <a:solidFill>
                  <a:prstClr val="black">
                    <a:tint val="75000"/>
                  </a:prstClr>
                </a:solidFill>
              </a:rPr>
              <a:pPr/>
              <a:t>19</a:t>
            </a:fld>
            <a:endParaRPr lang="en-GB">
              <a:solidFill>
                <a:prstClr val="black">
                  <a:tint val="75000"/>
                </a:prstClr>
              </a:solidFill>
            </a:endParaRPr>
          </a:p>
        </p:txBody>
      </p:sp>
    </p:spTree>
    <p:extLst>
      <p:ext uri="{BB962C8B-B14F-4D97-AF65-F5344CB8AC3E}">
        <p14:creationId xmlns:p14="http://schemas.microsoft.com/office/powerpoint/2010/main" val="37456665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218802"/>
            <a:ext cx="9404723" cy="878541"/>
          </a:xfrm>
        </p:spPr>
        <p:txBody>
          <a:bodyPr/>
          <a:lstStyle/>
          <a:p>
            <a:r>
              <a:rPr lang="en-US" dirty="0" smtClean="0"/>
              <a:t>Motivations tasks and strategy</a:t>
            </a:r>
            <a:endParaRPr lang="en-US" dirty="0"/>
          </a:p>
        </p:txBody>
      </p:sp>
      <p:sp>
        <p:nvSpPr>
          <p:cNvPr id="3" name="Content Placeholder 2"/>
          <p:cNvSpPr>
            <a:spLocks noGrp="1"/>
          </p:cNvSpPr>
          <p:nvPr>
            <p:ph idx="1"/>
          </p:nvPr>
        </p:nvSpPr>
        <p:spPr>
          <a:xfrm>
            <a:off x="646111" y="1097343"/>
            <a:ext cx="10940838" cy="5494843"/>
          </a:xfrm>
        </p:spPr>
        <p:txBody>
          <a:bodyPr>
            <a:normAutofit lnSpcReduction="10000"/>
          </a:bodyPr>
          <a:lstStyle/>
          <a:p>
            <a:r>
              <a:rPr lang="en-US" dirty="0" smtClean="0"/>
              <a:t>Almost 10000 RPCs have been installed for the experiments at LHC (Alice, ATLAS, CMS)</a:t>
            </a:r>
          </a:p>
          <a:p>
            <a:r>
              <a:rPr lang="en-US" dirty="0" smtClean="0"/>
              <a:t>An established standard: Gas</a:t>
            </a:r>
            <a:r>
              <a:rPr lang="en-US" dirty="0" smtClean="0"/>
              <a:t>, Material, Internal structure. </a:t>
            </a:r>
            <a:endParaRPr lang="en-US" dirty="0" smtClean="0"/>
          </a:p>
          <a:p>
            <a:r>
              <a:rPr lang="en-US" dirty="0" smtClean="0"/>
              <a:t>A new challenge</a:t>
            </a:r>
            <a:r>
              <a:rPr lang="en-US" dirty="0"/>
              <a:t>: </a:t>
            </a:r>
            <a:r>
              <a:rPr lang="en-US" dirty="0" smtClean="0"/>
              <a:t>a new </a:t>
            </a:r>
            <a:r>
              <a:rPr lang="en-US" dirty="0"/>
              <a:t>generation of RPCs </a:t>
            </a:r>
            <a:r>
              <a:rPr lang="en-US" dirty="0" smtClean="0"/>
              <a:t>for HL-LHC </a:t>
            </a:r>
            <a:r>
              <a:rPr lang="en-US" dirty="0" smtClean="0"/>
              <a:t>and beyond </a:t>
            </a:r>
            <a:endParaRPr lang="en-US" dirty="0" smtClean="0"/>
          </a:p>
          <a:p>
            <a:r>
              <a:rPr lang="en-US" dirty="0" smtClean="0"/>
              <a:t>Inherit the overall simplicity in the new standard </a:t>
            </a:r>
            <a:endParaRPr lang="en-US" dirty="0"/>
          </a:p>
          <a:p>
            <a:r>
              <a:rPr lang="en-US" b="1" dirty="0" smtClean="0">
                <a:solidFill>
                  <a:srgbClr val="FFC000"/>
                </a:solidFill>
              </a:rPr>
              <a:t>We </a:t>
            </a:r>
            <a:r>
              <a:rPr lang="en-US" b="1" dirty="0" smtClean="0">
                <a:solidFill>
                  <a:srgbClr val="FFC000"/>
                </a:solidFill>
              </a:rPr>
              <a:t>target at a new level of performance </a:t>
            </a:r>
            <a:r>
              <a:rPr lang="en-US" dirty="0" smtClean="0"/>
              <a:t>in (non necessarily at the same time):</a:t>
            </a:r>
            <a:endParaRPr lang="en-US" dirty="0" smtClean="0"/>
          </a:p>
          <a:p>
            <a:pPr lvl="1"/>
            <a:r>
              <a:rPr lang="en-US" dirty="0" smtClean="0"/>
              <a:t>Rate capability </a:t>
            </a:r>
            <a:r>
              <a:rPr lang="en-US" dirty="0" smtClean="0">
                <a:sym typeface="Wingdings" panose="05000000000000000000" pitchFamily="2" charset="2"/>
              </a:rPr>
              <a:t> tens of </a:t>
            </a:r>
            <a:r>
              <a:rPr lang="en-US" dirty="0" smtClean="0">
                <a:sym typeface="Wingdings" panose="05000000000000000000" pitchFamily="2" charset="2"/>
              </a:rPr>
              <a:t>kHz/cm^2</a:t>
            </a:r>
          </a:p>
          <a:p>
            <a:pPr lvl="1"/>
            <a:r>
              <a:rPr lang="en-US" dirty="0" smtClean="0">
                <a:sym typeface="Wingdings" panose="05000000000000000000" pitchFamily="2" charset="2"/>
              </a:rPr>
              <a:t>6x packing factor for installing in narrow spaces </a:t>
            </a:r>
            <a:endParaRPr lang="en-US" dirty="0" smtClean="0">
              <a:sym typeface="Wingdings" panose="05000000000000000000" pitchFamily="2" charset="2"/>
            </a:endParaRPr>
          </a:p>
          <a:p>
            <a:pPr lvl="1"/>
            <a:r>
              <a:rPr lang="en-US" dirty="0" smtClean="0">
                <a:sym typeface="Wingdings" panose="05000000000000000000" pitchFamily="2" charset="2"/>
              </a:rPr>
              <a:t>Space-time resolution </a:t>
            </a:r>
            <a:r>
              <a:rPr lang="en-US" dirty="0" smtClean="0">
                <a:sym typeface="Wingdings" panose="05000000000000000000" pitchFamily="2" charset="2"/>
              </a:rPr>
              <a:t>up to  </a:t>
            </a:r>
            <a:r>
              <a:rPr lang="en-US" dirty="0" smtClean="0">
                <a:sym typeface="Wingdings" panose="05000000000000000000" pitchFamily="2" charset="2"/>
              </a:rPr>
              <a:t>0.2 ns x 100 </a:t>
            </a:r>
            <a:r>
              <a:rPr lang="en-US" dirty="0" smtClean="0">
                <a:latin typeface="Symbol" panose="05050102010706020507" pitchFamily="18" charset="2"/>
                <a:sym typeface="Wingdings" panose="05000000000000000000" pitchFamily="2" charset="2"/>
              </a:rPr>
              <a:t>m</a:t>
            </a:r>
            <a:r>
              <a:rPr lang="en-US" dirty="0" smtClean="0">
                <a:sym typeface="Wingdings" panose="05000000000000000000" pitchFamily="2" charset="2"/>
              </a:rPr>
              <a:t>m</a:t>
            </a:r>
            <a:endParaRPr lang="en-US" dirty="0" smtClean="0"/>
          </a:p>
          <a:p>
            <a:pPr lvl="1"/>
            <a:r>
              <a:rPr lang="en-US" dirty="0" smtClean="0"/>
              <a:t>Ability to run with inexpensive and eco-compatible gases</a:t>
            </a:r>
          </a:p>
          <a:p>
            <a:r>
              <a:rPr lang="en-US" b="1" dirty="0" smtClean="0">
                <a:solidFill>
                  <a:srgbClr val="FFC000"/>
                </a:solidFill>
              </a:rPr>
              <a:t>The strategy: strong integration of detector and electronics </a:t>
            </a:r>
          </a:p>
          <a:p>
            <a:pPr lvl="1"/>
            <a:r>
              <a:rPr lang="en-US" dirty="0" smtClean="0"/>
              <a:t>A new </a:t>
            </a:r>
            <a:r>
              <a:rPr lang="en-US" dirty="0" smtClean="0"/>
              <a:t>generation of FE electronics, based on SiGe transistors </a:t>
            </a:r>
            <a:endParaRPr lang="en-US" dirty="0" smtClean="0"/>
          </a:p>
          <a:p>
            <a:pPr lvl="1"/>
            <a:r>
              <a:rPr lang="en-US" dirty="0"/>
              <a:t>I</a:t>
            </a:r>
            <a:r>
              <a:rPr lang="en-US" dirty="0" smtClean="0"/>
              <a:t>nexpensive high performance low power FE from Amplifier to the TDC</a:t>
            </a:r>
            <a:endParaRPr lang="en-US" dirty="0" smtClean="0"/>
          </a:p>
          <a:p>
            <a:r>
              <a:rPr lang="en-US" dirty="0" smtClean="0"/>
              <a:t>This opens a wide parameter space in the detector design </a:t>
            </a:r>
            <a:r>
              <a:rPr lang="en-US" dirty="0" smtClean="0"/>
              <a:t>and now exploitable</a:t>
            </a:r>
            <a:endParaRPr lang="en-US" dirty="0" smtClean="0"/>
          </a:p>
        </p:txBody>
      </p:sp>
    </p:spTree>
    <p:extLst>
      <p:ext uri="{BB962C8B-B14F-4D97-AF65-F5344CB8AC3E}">
        <p14:creationId xmlns:p14="http://schemas.microsoft.com/office/powerpoint/2010/main" val="7519182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48" y="13060"/>
            <a:ext cx="12203948" cy="1039676"/>
          </a:xfrm>
          <a:noFill/>
        </p:spPr>
        <p:txBody>
          <a:bodyPr>
            <a:normAutofit/>
          </a:bodyPr>
          <a:lstStyle/>
          <a:p>
            <a:r>
              <a:rPr lang="en-US" sz="4800" b="1" dirty="0" smtClean="0">
                <a:solidFill>
                  <a:schemeClr val="tx1"/>
                </a:solidFill>
              </a:rPr>
              <a:t>Time resolution at high rate</a:t>
            </a:r>
            <a:endParaRPr lang="en-US" sz="4800" b="1" dirty="0">
              <a:solidFill>
                <a:schemeClr val="tx1"/>
              </a:solidFill>
            </a:endParaRPr>
          </a:p>
        </p:txBody>
      </p:sp>
      <p:sp>
        <p:nvSpPr>
          <p:cNvPr id="10" name="文本框 12"/>
          <p:cNvSpPr txBox="1">
            <a:spLocks noGrp="1"/>
          </p:cNvSpPr>
          <p:nvPr>
            <p:ph sz="half" idx="1"/>
          </p:nvPr>
        </p:nvSpPr>
        <p:spPr>
          <a:xfrm>
            <a:off x="723023" y="5178887"/>
            <a:ext cx="10467716" cy="1512209"/>
          </a:xfrm>
          <a:prstGeom prst="rect">
            <a:avLst/>
          </a:prstGeom>
          <a:noFill/>
        </p:spPr>
        <p:txBody>
          <a:bodyPr wrap="square" rtlCol="0">
            <a:spAutoFit/>
          </a:bodyPr>
          <a:lstStyle/>
          <a:p>
            <a:r>
              <a:rPr lang="en-GB" dirty="0" smtClean="0"/>
              <a:t>The </a:t>
            </a:r>
            <a:r>
              <a:rPr lang="en-GB" dirty="0" err="1"/>
              <a:t>hv</a:t>
            </a:r>
            <a:r>
              <a:rPr lang="en-GB" dirty="0"/>
              <a:t> in time resolution is corrected by temperature and humidity.</a:t>
            </a:r>
          </a:p>
          <a:p>
            <a:r>
              <a:rPr lang="en-GB" dirty="0" smtClean="0"/>
              <a:t>Time diff is at 6000 V </a:t>
            </a:r>
            <a:r>
              <a:rPr lang="en-GB" dirty="0"/>
              <a:t>without source</a:t>
            </a:r>
            <a:r>
              <a:rPr lang="en-GB" dirty="0" smtClean="0"/>
              <a:t>.</a:t>
            </a:r>
          </a:p>
          <a:p>
            <a:r>
              <a:rPr lang="en-GB" dirty="0" smtClean="0"/>
              <a:t>No skew correction and no channel calibration applied</a:t>
            </a:r>
            <a:endParaRPr kumimoji="1" lang="zh-CN" altLang="en-US" dirty="0">
              <a:ea typeface="Times New Roman" charset="0"/>
              <a:cs typeface="Times New Roman" charset="0"/>
            </a:endParaRPr>
          </a:p>
        </p:txBody>
      </p:sp>
      <p:sp>
        <p:nvSpPr>
          <p:cNvPr id="374" name="Date Placeholder 373"/>
          <p:cNvSpPr>
            <a:spLocks noGrp="1"/>
          </p:cNvSpPr>
          <p:nvPr>
            <p:ph type="dt" sz="half" idx="10"/>
          </p:nvPr>
        </p:nvSpPr>
        <p:spPr/>
        <p:txBody>
          <a:bodyPr/>
          <a:lstStyle/>
          <a:p>
            <a:fld id="{A493E075-5290-42CC-B276-872946BBD958}" type="datetime1">
              <a:rPr lang="en-US" smtClean="0">
                <a:solidFill>
                  <a:prstClr val="black">
                    <a:tint val="75000"/>
                  </a:prstClr>
                </a:solidFill>
              </a:rPr>
              <a:t>4/4/2017</a:t>
            </a:fld>
            <a:endParaRPr lang="en-GB" dirty="0">
              <a:solidFill>
                <a:prstClr val="black">
                  <a:tint val="75000"/>
                </a:prstClr>
              </a:solidFill>
            </a:endParaRPr>
          </a:p>
        </p:txBody>
      </p:sp>
      <p:sp>
        <p:nvSpPr>
          <p:cNvPr id="375" name="Footer Placeholder 374"/>
          <p:cNvSpPr>
            <a:spLocks noGrp="1"/>
          </p:cNvSpPr>
          <p:nvPr>
            <p:ph type="ftr" sz="quarter" idx="11"/>
          </p:nvPr>
        </p:nvSpPr>
        <p:spPr/>
        <p:txBody>
          <a:bodyPr/>
          <a:lstStyle/>
          <a:p>
            <a:r>
              <a:rPr lang="en-GB" dirty="0" smtClean="0">
                <a:solidFill>
                  <a:prstClr val="black">
                    <a:tint val="75000"/>
                  </a:prstClr>
                </a:solidFill>
              </a:rPr>
              <a:t>Giulio Aielli - Muon Week</a:t>
            </a:r>
            <a:endParaRPr lang="en-GB" dirty="0">
              <a:solidFill>
                <a:prstClr val="black">
                  <a:tint val="75000"/>
                </a:prstClr>
              </a:solidFill>
            </a:endParaRPr>
          </a:p>
        </p:txBody>
      </p:sp>
      <p:sp>
        <p:nvSpPr>
          <p:cNvPr id="376" name="Slide Number Placeholder 375"/>
          <p:cNvSpPr>
            <a:spLocks noGrp="1"/>
          </p:cNvSpPr>
          <p:nvPr>
            <p:ph type="sldNum" sz="quarter" idx="12"/>
          </p:nvPr>
        </p:nvSpPr>
        <p:spPr/>
        <p:txBody>
          <a:bodyPr/>
          <a:lstStyle/>
          <a:p>
            <a:fld id="{758CF1DA-F1C0-4510-8783-83841C806381}" type="slidenum">
              <a:rPr lang="en-GB" smtClean="0">
                <a:solidFill>
                  <a:prstClr val="black">
                    <a:tint val="75000"/>
                  </a:prstClr>
                </a:solidFill>
              </a:rPr>
              <a:pPr/>
              <a:t>20</a:t>
            </a:fld>
            <a:endParaRPr lang="en-GB">
              <a:solidFill>
                <a:prstClr val="black">
                  <a:tint val="75000"/>
                </a:prstClr>
              </a:solidFill>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516" y="1051507"/>
            <a:ext cx="6023992" cy="4092490"/>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0026" y="1052736"/>
            <a:ext cx="6023992" cy="4092490"/>
          </a:xfrm>
          <a:prstGeom prst="rect">
            <a:avLst/>
          </a:prstGeom>
        </p:spPr>
      </p:pic>
      <mc:AlternateContent xmlns:mc="http://schemas.openxmlformats.org/markup-compatibility/2006">
        <mc:Choice xmlns:a14="http://schemas.microsoft.com/office/drawing/2010/main" Requires="a14">
          <p:sp>
            <p:nvSpPr>
              <p:cNvPr id="5" name="TextBox 4"/>
              <p:cNvSpPr txBox="1"/>
              <p:nvPr/>
            </p:nvSpPr>
            <p:spPr>
              <a:xfrm>
                <a:off x="1348128" y="2884827"/>
                <a:ext cx="3261277" cy="539571"/>
              </a:xfrm>
              <a:prstGeom prst="rect">
                <a:avLst/>
              </a:prstGeom>
              <a:noFill/>
            </p:spPr>
            <p:txBody>
              <a:bodyPr wrap="none" rtlCol="0">
                <a:spAutoFit/>
              </a:bodyPr>
              <a:lstStyle/>
              <a:p>
                <a14:m>
                  <m:oMath xmlns:m="http://schemas.openxmlformats.org/officeDocument/2006/math">
                    <m:r>
                      <a:rPr lang="en-US" sz="2400" i="1" smtClean="0">
                        <a:solidFill>
                          <a:schemeClr val="bg2"/>
                        </a:solidFill>
                        <a:latin typeface="Cambria Math" panose="02040503050406030204" pitchFamily="18" charset="0"/>
                        <a:ea typeface="Cambria Math" panose="02040503050406030204" pitchFamily="18" charset="0"/>
                      </a:rPr>
                      <m:t>𝜎</m:t>
                    </m:r>
                    <m:r>
                      <a:rPr lang="it-IT" sz="2400" b="0" i="1" smtClean="0">
                        <a:solidFill>
                          <a:schemeClr val="bg2"/>
                        </a:solidFill>
                        <a:latin typeface="Cambria Math" panose="02040503050406030204" pitchFamily="18" charset="0"/>
                        <a:ea typeface="Cambria Math" panose="02040503050406030204" pitchFamily="18" charset="0"/>
                      </a:rPr>
                      <m:t>[</m:t>
                    </m:r>
                  </m:oMath>
                </a14:m>
                <a:r>
                  <a:rPr lang="en-US" sz="2400" dirty="0" smtClean="0">
                    <a:solidFill>
                      <a:schemeClr val="bg2"/>
                    </a:solidFill>
                  </a:rPr>
                  <a:t>(t1-t2)/</a:t>
                </a:r>
                <a14:m>
                  <m:oMath xmlns:m="http://schemas.openxmlformats.org/officeDocument/2006/math">
                    <m:rad>
                      <m:radPr>
                        <m:degHide m:val="on"/>
                        <m:ctrlPr>
                          <a:rPr lang="en-US" sz="2400" i="1" smtClean="0">
                            <a:solidFill>
                              <a:schemeClr val="bg2"/>
                            </a:solidFill>
                            <a:latin typeface="Cambria Math" panose="02040503050406030204" pitchFamily="18" charset="0"/>
                          </a:rPr>
                        </m:ctrlPr>
                      </m:radPr>
                      <m:deg/>
                      <m:e>
                        <m:r>
                          <a:rPr lang="it-IT" sz="2400" b="0" i="1" smtClean="0">
                            <a:solidFill>
                              <a:schemeClr val="bg2"/>
                            </a:solidFill>
                            <a:latin typeface="Cambria Math" panose="02040503050406030204" pitchFamily="18" charset="0"/>
                          </a:rPr>
                          <m:t>2 ]</m:t>
                        </m:r>
                      </m:e>
                    </m:rad>
                  </m:oMath>
                </a14:m>
                <a:r>
                  <a:rPr lang="en-US" sz="2400" dirty="0" smtClean="0">
                    <a:solidFill>
                      <a:schemeClr val="bg2"/>
                    </a:solidFill>
                  </a:rPr>
                  <a:t>= 467 </a:t>
                </a:r>
                <a:r>
                  <a:rPr lang="en-US" sz="2400" dirty="0" err="1" smtClean="0">
                    <a:solidFill>
                      <a:schemeClr val="bg2"/>
                    </a:solidFill>
                  </a:rPr>
                  <a:t>ps</a:t>
                </a:r>
                <a:endParaRPr lang="en-US" sz="2400" dirty="0">
                  <a:solidFill>
                    <a:schemeClr val="bg2"/>
                  </a:solidFill>
                </a:endParaRPr>
              </a:p>
            </p:txBody>
          </p:sp>
        </mc:Choice>
        <mc:Fallback>
          <p:sp>
            <p:nvSpPr>
              <p:cNvPr id="5" name="TextBox 4"/>
              <p:cNvSpPr txBox="1">
                <a:spLocks noRot="1" noChangeAspect="1" noMove="1" noResize="1" noEditPoints="1" noAdjustHandles="1" noChangeArrowheads="1" noChangeShapeType="1" noTextEdit="1"/>
              </p:cNvSpPr>
              <p:nvPr/>
            </p:nvSpPr>
            <p:spPr>
              <a:xfrm>
                <a:off x="1348128" y="2884827"/>
                <a:ext cx="3261277" cy="539571"/>
              </a:xfrm>
              <a:prstGeom prst="rect">
                <a:avLst/>
              </a:prstGeom>
              <a:blipFill>
                <a:blip r:embed="rId4"/>
                <a:stretch>
                  <a:fillRect r="-1869" b="-19101"/>
                </a:stretch>
              </a:blipFill>
            </p:spPr>
            <p:txBody>
              <a:bodyPr/>
              <a:lstStyle/>
              <a:p>
                <a:r>
                  <a:rPr lang="en-US">
                    <a:noFill/>
                  </a:rPr>
                  <a:t> </a:t>
                </a:r>
              </a:p>
            </p:txBody>
          </p:sp>
        </mc:Fallback>
      </mc:AlternateContent>
      <p:cxnSp>
        <p:nvCxnSpPr>
          <p:cNvPr id="8" name="Straight Connector 7"/>
          <p:cNvCxnSpPr/>
          <p:nvPr/>
        </p:nvCxnSpPr>
        <p:spPr>
          <a:xfrm flipH="1" flipV="1">
            <a:off x="9264352" y="1490819"/>
            <a:ext cx="36004" cy="332758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6517874" y="3695776"/>
            <a:ext cx="496976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54502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0"/>
            <a:ext cx="10515600" cy="798657"/>
          </a:xfrm>
        </p:spPr>
        <p:txBody>
          <a:bodyPr>
            <a:normAutofit/>
          </a:bodyPr>
          <a:lstStyle/>
          <a:p>
            <a:r>
              <a:rPr kumimoji="1" lang="en-US" altLang="zh-CN" smtClean="0"/>
              <a:t>Efficiency VS HV</a:t>
            </a:r>
            <a:endParaRPr kumimoji="1" lang="zh-CN" altLang="en-US" dirty="0"/>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6997" y="1155877"/>
            <a:ext cx="7200900" cy="4889500"/>
          </a:xfrm>
          <a:prstGeom prst="rect">
            <a:avLst/>
          </a:prstGeom>
        </p:spPr>
      </p:pic>
      <p:sp>
        <p:nvSpPr>
          <p:cNvPr id="5" name="幻灯片编号占位符 4"/>
          <p:cNvSpPr>
            <a:spLocks noGrp="1"/>
          </p:cNvSpPr>
          <p:nvPr>
            <p:ph type="sldNum" sz="quarter" idx="12"/>
          </p:nvPr>
        </p:nvSpPr>
        <p:spPr/>
        <p:txBody>
          <a:bodyPr/>
          <a:lstStyle/>
          <a:p>
            <a:fld id="{F7835D83-DB7A-D64A-B41E-BA7F72A5C2E5}" type="slidenum">
              <a:rPr kumimoji="1" lang="zh-CN" altLang="en-US" smtClean="0"/>
              <a:t>21</a:t>
            </a:fld>
            <a:endParaRPr kumimoji="1" lang="zh-CN" altLang="en-US"/>
          </a:p>
        </p:txBody>
      </p:sp>
    </p:spTree>
    <p:extLst>
      <p:ext uri="{BB962C8B-B14F-4D97-AF65-F5344CB8AC3E}">
        <p14:creationId xmlns:p14="http://schemas.microsoft.com/office/powerpoint/2010/main" val="25411232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69275"/>
            <a:ext cx="10515600" cy="854075"/>
          </a:xfrm>
        </p:spPr>
        <p:txBody>
          <a:bodyPr/>
          <a:lstStyle/>
          <a:p>
            <a:r>
              <a:rPr kumimoji="1" lang="en-US" altLang="zh-CN" dirty="0" smtClean="0"/>
              <a:t>Cluster Size VS HV(no time cut </a:t>
            </a:r>
            <a:r>
              <a:rPr kumimoji="1" lang="en-US" altLang="zh-CN" smtClean="0"/>
              <a:t>is applied)</a:t>
            </a:r>
            <a:endParaRPr kumimoji="1" lang="zh-CN" altLang="en-US" dirty="0"/>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89839" y="1289870"/>
            <a:ext cx="7200900" cy="4889500"/>
          </a:xfrm>
          <a:prstGeom prst="rect">
            <a:avLst/>
          </a:prstGeom>
        </p:spPr>
      </p:pic>
      <p:sp>
        <p:nvSpPr>
          <p:cNvPr id="5" name="幻灯片编号占位符 4"/>
          <p:cNvSpPr>
            <a:spLocks noGrp="1"/>
          </p:cNvSpPr>
          <p:nvPr>
            <p:ph type="sldNum" sz="quarter" idx="12"/>
          </p:nvPr>
        </p:nvSpPr>
        <p:spPr/>
        <p:txBody>
          <a:bodyPr/>
          <a:lstStyle/>
          <a:p>
            <a:fld id="{F7835D83-DB7A-D64A-B41E-BA7F72A5C2E5}" type="slidenum">
              <a:rPr kumimoji="1" lang="zh-CN" altLang="en-US" smtClean="0"/>
              <a:t>22</a:t>
            </a:fld>
            <a:endParaRPr kumimoji="1" lang="zh-CN" altLang="en-US"/>
          </a:p>
        </p:txBody>
      </p:sp>
      <p:pic>
        <p:nvPicPr>
          <p:cNvPr id="6" name="图片 1"/>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a:xfrm>
            <a:off x="0" y="3324834"/>
            <a:ext cx="4312693" cy="2854536"/>
          </a:xfrm>
          <a:prstGeom prst="rect">
            <a:avLst/>
          </a:prstGeom>
        </p:spPr>
      </p:pic>
      <p:cxnSp>
        <p:nvCxnSpPr>
          <p:cNvPr id="7" name="Straight Connector 6"/>
          <p:cNvCxnSpPr/>
          <p:nvPr/>
        </p:nvCxnSpPr>
        <p:spPr>
          <a:xfrm>
            <a:off x="614149" y="5718412"/>
            <a:ext cx="319357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14149" y="5434084"/>
            <a:ext cx="319357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770496" y="5434084"/>
            <a:ext cx="404278" cy="369332"/>
          </a:xfrm>
          <a:prstGeom prst="rect">
            <a:avLst/>
          </a:prstGeom>
          <a:noFill/>
        </p:spPr>
        <p:txBody>
          <a:bodyPr wrap="none" rtlCol="0">
            <a:spAutoFit/>
          </a:bodyPr>
          <a:lstStyle/>
          <a:p>
            <a:r>
              <a:rPr lang="en-US" dirty="0" smtClean="0">
                <a:solidFill>
                  <a:schemeClr val="bg1"/>
                </a:solidFill>
                <a:latin typeface="Symbol" panose="05050102010706020507" pitchFamily="18" charset="2"/>
              </a:rPr>
              <a:t>D</a:t>
            </a:r>
            <a:r>
              <a:rPr lang="en-US" dirty="0" smtClean="0">
                <a:solidFill>
                  <a:schemeClr val="bg1"/>
                </a:solidFill>
              </a:rPr>
              <a:t>t</a:t>
            </a:r>
            <a:endParaRPr lang="en-US" dirty="0">
              <a:solidFill>
                <a:schemeClr val="bg1"/>
              </a:solidFill>
            </a:endParaRPr>
          </a:p>
        </p:txBody>
      </p:sp>
    </p:spTree>
    <p:extLst>
      <p:ext uri="{BB962C8B-B14F-4D97-AF65-F5344CB8AC3E}">
        <p14:creationId xmlns:p14="http://schemas.microsoft.com/office/powerpoint/2010/main" val="42360717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69275"/>
            <a:ext cx="10515600" cy="854075"/>
          </a:xfrm>
        </p:spPr>
        <p:txBody>
          <a:bodyPr/>
          <a:lstStyle/>
          <a:p>
            <a:r>
              <a:rPr kumimoji="1" lang="en-US" altLang="zh-CN" dirty="0" smtClean="0"/>
              <a:t>Cluster Size VS HV(4ns time cut is applied)</a:t>
            </a:r>
            <a:endParaRPr kumimoji="1" lang="zh-CN" altLang="en-US" dirty="0"/>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72080" y="923350"/>
            <a:ext cx="7200900" cy="4889500"/>
          </a:xfrm>
          <a:prstGeom prst="rect">
            <a:avLst/>
          </a:prstGeom>
        </p:spPr>
      </p:pic>
      <p:sp>
        <p:nvSpPr>
          <p:cNvPr id="5" name="幻灯片编号占位符 4"/>
          <p:cNvSpPr>
            <a:spLocks noGrp="1"/>
          </p:cNvSpPr>
          <p:nvPr>
            <p:ph type="sldNum" sz="quarter" idx="12"/>
          </p:nvPr>
        </p:nvSpPr>
        <p:spPr/>
        <p:txBody>
          <a:bodyPr/>
          <a:lstStyle/>
          <a:p>
            <a:fld id="{F7835D83-DB7A-D64A-B41E-BA7F72A5C2E5}" type="slidenum">
              <a:rPr kumimoji="1" lang="zh-CN" altLang="en-US" smtClean="0"/>
              <a:t>23</a:t>
            </a:fld>
            <a:endParaRPr kumimoji="1" lang="zh-CN" altLang="en-US"/>
          </a:p>
        </p:txBody>
      </p:sp>
    </p:spTree>
    <p:extLst>
      <p:ext uri="{BB962C8B-B14F-4D97-AF65-F5344CB8AC3E}">
        <p14:creationId xmlns:p14="http://schemas.microsoft.com/office/powerpoint/2010/main" val="10065058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69275"/>
            <a:ext cx="10515600" cy="854075"/>
          </a:xfrm>
        </p:spPr>
        <p:txBody>
          <a:bodyPr/>
          <a:lstStyle/>
          <a:p>
            <a:r>
              <a:rPr kumimoji="1" lang="en-US" altLang="zh-CN" dirty="0" smtClean="0"/>
              <a:t>Cluster Size VS HV(3ns time cut is applied)</a:t>
            </a:r>
            <a:endParaRPr kumimoji="1" lang="zh-CN" altLang="en-US" dirty="0"/>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4622" y="923350"/>
            <a:ext cx="7200900" cy="4889500"/>
          </a:xfrm>
          <a:prstGeom prst="rect">
            <a:avLst/>
          </a:prstGeom>
        </p:spPr>
      </p:pic>
      <p:sp>
        <p:nvSpPr>
          <p:cNvPr id="5" name="幻灯片编号占位符 4"/>
          <p:cNvSpPr>
            <a:spLocks noGrp="1"/>
          </p:cNvSpPr>
          <p:nvPr>
            <p:ph type="sldNum" sz="quarter" idx="12"/>
          </p:nvPr>
        </p:nvSpPr>
        <p:spPr/>
        <p:txBody>
          <a:bodyPr/>
          <a:lstStyle/>
          <a:p>
            <a:fld id="{F7835D83-DB7A-D64A-B41E-BA7F72A5C2E5}" type="slidenum">
              <a:rPr kumimoji="1" lang="zh-CN" altLang="en-US" smtClean="0"/>
              <a:t>24</a:t>
            </a:fld>
            <a:endParaRPr kumimoji="1" lang="zh-CN" altLang="en-US"/>
          </a:p>
        </p:txBody>
      </p:sp>
    </p:spTree>
    <p:extLst>
      <p:ext uri="{BB962C8B-B14F-4D97-AF65-F5344CB8AC3E}">
        <p14:creationId xmlns:p14="http://schemas.microsoft.com/office/powerpoint/2010/main" val="23623238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69275"/>
            <a:ext cx="10515600" cy="854075"/>
          </a:xfrm>
        </p:spPr>
        <p:txBody>
          <a:bodyPr/>
          <a:lstStyle/>
          <a:p>
            <a:r>
              <a:rPr kumimoji="1" lang="en-US" altLang="zh-CN" dirty="0" smtClean="0"/>
              <a:t>Cluster Size VS HV(2ns time cut is applied)</a:t>
            </a:r>
            <a:endParaRPr kumimoji="1" lang="zh-CN" altLang="en-US" dirty="0"/>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0215" y="923350"/>
            <a:ext cx="7200900" cy="4889500"/>
          </a:xfrm>
          <a:prstGeom prst="rect">
            <a:avLst/>
          </a:prstGeom>
        </p:spPr>
      </p:pic>
      <p:sp>
        <p:nvSpPr>
          <p:cNvPr id="4" name="幻灯片编号占位符 3"/>
          <p:cNvSpPr>
            <a:spLocks noGrp="1"/>
          </p:cNvSpPr>
          <p:nvPr>
            <p:ph type="sldNum" sz="quarter" idx="12"/>
          </p:nvPr>
        </p:nvSpPr>
        <p:spPr/>
        <p:txBody>
          <a:bodyPr/>
          <a:lstStyle/>
          <a:p>
            <a:fld id="{F7835D83-DB7A-D64A-B41E-BA7F72A5C2E5}" type="slidenum">
              <a:rPr kumimoji="1" lang="zh-CN" altLang="en-US" smtClean="0"/>
              <a:t>25</a:t>
            </a:fld>
            <a:endParaRPr kumimoji="1" lang="zh-CN" altLang="en-US"/>
          </a:p>
        </p:txBody>
      </p:sp>
    </p:spTree>
    <p:extLst>
      <p:ext uri="{BB962C8B-B14F-4D97-AF65-F5344CB8AC3E}">
        <p14:creationId xmlns:p14="http://schemas.microsoft.com/office/powerpoint/2010/main" val="24064055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69275"/>
            <a:ext cx="10515600" cy="854075"/>
          </a:xfrm>
        </p:spPr>
        <p:txBody>
          <a:bodyPr/>
          <a:lstStyle/>
          <a:p>
            <a:r>
              <a:rPr kumimoji="1" lang="en-US" altLang="zh-CN" dirty="0" smtClean="0"/>
              <a:t>Cluster Size VS HV(1.5ns time cut is applied)</a:t>
            </a:r>
            <a:endParaRPr kumimoji="1" lang="zh-CN" altLang="en-US" dirty="0"/>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0892" y="1076374"/>
            <a:ext cx="7200900" cy="4889500"/>
          </a:xfrm>
          <a:prstGeom prst="rect">
            <a:avLst/>
          </a:prstGeom>
        </p:spPr>
      </p:pic>
      <p:sp>
        <p:nvSpPr>
          <p:cNvPr id="4" name="幻灯片编号占位符 3"/>
          <p:cNvSpPr>
            <a:spLocks noGrp="1"/>
          </p:cNvSpPr>
          <p:nvPr>
            <p:ph type="sldNum" sz="quarter" idx="12"/>
          </p:nvPr>
        </p:nvSpPr>
        <p:spPr/>
        <p:txBody>
          <a:bodyPr/>
          <a:lstStyle/>
          <a:p>
            <a:fld id="{F7835D83-DB7A-D64A-B41E-BA7F72A5C2E5}" type="slidenum">
              <a:rPr kumimoji="1" lang="zh-CN" altLang="en-US" smtClean="0"/>
              <a:t>26</a:t>
            </a:fld>
            <a:endParaRPr kumimoji="1" lang="zh-CN" altLang="en-US"/>
          </a:p>
        </p:txBody>
      </p:sp>
    </p:spTree>
    <p:extLst>
      <p:ext uri="{BB962C8B-B14F-4D97-AF65-F5344CB8AC3E}">
        <p14:creationId xmlns:p14="http://schemas.microsoft.com/office/powerpoint/2010/main" val="416734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69275"/>
            <a:ext cx="10515600" cy="854075"/>
          </a:xfrm>
        </p:spPr>
        <p:txBody>
          <a:bodyPr/>
          <a:lstStyle/>
          <a:p>
            <a:r>
              <a:rPr kumimoji="1" lang="en-US" altLang="zh-CN" dirty="0" smtClean="0"/>
              <a:t>Cluster Size VS HV(1ns time cut is applied)</a:t>
            </a:r>
            <a:endParaRPr kumimoji="1" lang="zh-CN" altLang="en-US" dirty="0"/>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9877" y="923350"/>
            <a:ext cx="7200900" cy="4889500"/>
          </a:xfrm>
          <a:prstGeom prst="rect">
            <a:avLst/>
          </a:prstGeom>
        </p:spPr>
      </p:pic>
      <p:sp>
        <p:nvSpPr>
          <p:cNvPr id="5" name="幻灯片编号占位符 4"/>
          <p:cNvSpPr>
            <a:spLocks noGrp="1"/>
          </p:cNvSpPr>
          <p:nvPr>
            <p:ph type="sldNum" sz="quarter" idx="12"/>
          </p:nvPr>
        </p:nvSpPr>
        <p:spPr/>
        <p:txBody>
          <a:bodyPr/>
          <a:lstStyle/>
          <a:p>
            <a:fld id="{F7835D83-DB7A-D64A-B41E-BA7F72A5C2E5}" type="slidenum">
              <a:rPr kumimoji="1" lang="zh-CN" altLang="en-US" smtClean="0"/>
              <a:t>27</a:t>
            </a:fld>
            <a:endParaRPr kumimoji="1" lang="zh-CN" altLang="en-US"/>
          </a:p>
        </p:txBody>
      </p:sp>
    </p:spTree>
    <p:extLst>
      <p:ext uri="{BB962C8B-B14F-4D97-AF65-F5344CB8AC3E}">
        <p14:creationId xmlns:p14="http://schemas.microsoft.com/office/powerpoint/2010/main" val="13441693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69275"/>
            <a:ext cx="10515600" cy="854075"/>
          </a:xfrm>
        </p:spPr>
        <p:txBody>
          <a:bodyPr/>
          <a:lstStyle/>
          <a:p>
            <a:r>
              <a:rPr kumimoji="1" lang="en-US" altLang="zh-CN" dirty="0" smtClean="0"/>
              <a:t>Cluster Size VS HV(0.7ns time cut is applied)</a:t>
            </a:r>
            <a:endParaRPr kumimoji="1" lang="zh-CN" altLang="en-US" dirty="0"/>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9200" y="977900"/>
            <a:ext cx="7200900" cy="4889500"/>
          </a:xfrm>
          <a:prstGeom prst="rect">
            <a:avLst/>
          </a:prstGeom>
        </p:spPr>
      </p:pic>
      <p:sp>
        <p:nvSpPr>
          <p:cNvPr id="4" name="幻灯片编号占位符 3"/>
          <p:cNvSpPr>
            <a:spLocks noGrp="1"/>
          </p:cNvSpPr>
          <p:nvPr>
            <p:ph type="sldNum" sz="quarter" idx="12"/>
          </p:nvPr>
        </p:nvSpPr>
        <p:spPr/>
        <p:txBody>
          <a:bodyPr/>
          <a:lstStyle/>
          <a:p>
            <a:fld id="{F7835D83-DB7A-D64A-B41E-BA7F72A5C2E5}" type="slidenum">
              <a:rPr kumimoji="1" lang="zh-CN" altLang="en-US" smtClean="0"/>
              <a:t>28</a:t>
            </a:fld>
            <a:endParaRPr kumimoji="1" lang="zh-CN" altLang="en-US"/>
          </a:p>
        </p:txBody>
      </p:sp>
    </p:spTree>
    <p:extLst>
      <p:ext uri="{BB962C8B-B14F-4D97-AF65-F5344CB8AC3E}">
        <p14:creationId xmlns:p14="http://schemas.microsoft.com/office/powerpoint/2010/main" val="215896747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995082"/>
          </a:xfrm>
        </p:spPr>
        <p:txBody>
          <a:bodyPr/>
          <a:lstStyle/>
          <a:p>
            <a:r>
              <a:rPr lang="en-US" dirty="0" smtClean="0"/>
              <a:t>Simulation of the readout panel</a:t>
            </a:r>
            <a:endParaRPr lang="en-US" dirty="0"/>
          </a:p>
        </p:txBody>
      </p:sp>
      <p:sp>
        <p:nvSpPr>
          <p:cNvPr id="3" name="Content Placeholder 2"/>
          <p:cNvSpPr>
            <a:spLocks noGrp="1"/>
          </p:cNvSpPr>
          <p:nvPr>
            <p:ph idx="1"/>
          </p:nvPr>
        </p:nvSpPr>
        <p:spPr>
          <a:xfrm>
            <a:off x="1103312" y="1268761"/>
            <a:ext cx="8946541" cy="1332147"/>
          </a:xfrm>
        </p:spPr>
        <p:txBody>
          <a:bodyPr/>
          <a:lstStyle/>
          <a:p>
            <a:r>
              <a:rPr lang="en-US" dirty="0" smtClean="0"/>
              <a:t>A major effort is required in redesigning the new readout panel</a:t>
            </a:r>
          </a:p>
          <a:p>
            <a:r>
              <a:rPr lang="en-US" dirty="0" smtClean="0"/>
              <a:t>An extensive simulation is needed systematically exploring a vast parametric space including (non exhaustive list):</a:t>
            </a:r>
          </a:p>
          <a:p>
            <a:endParaRPr lang="en-US" dirty="0" smtClean="0"/>
          </a:p>
          <a:p>
            <a:pPr lvl="1"/>
            <a:endParaRPr lang="en-US" dirty="0"/>
          </a:p>
        </p:txBody>
      </p:sp>
      <p:sp>
        <p:nvSpPr>
          <p:cNvPr id="4" name="Date Placeholder 3"/>
          <p:cNvSpPr>
            <a:spLocks noGrp="1"/>
          </p:cNvSpPr>
          <p:nvPr>
            <p:ph type="dt" sz="half" idx="10"/>
          </p:nvPr>
        </p:nvSpPr>
        <p:spPr/>
        <p:txBody>
          <a:bodyPr/>
          <a:lstStyle/>
          <a:p>
            <a:r>
              <a:rPr lang="en-US" smtClean="0"/>
              <a:t>3/31/2017</a:t>
            </a:r>
            <a:endParaRPr lang="en-US"/>
          </a:p>
        </p:txBody>
      </p:sp>
      <p:sp>
        <p:nvSpPr>
          <p:cNvPr id="5" name="Footer Placeholder 4"/>
          <p:cNvSpPr>
            <a:spLocks noGrp="1"/>
          </p:cNvSpPr>
          <p:nvPr>
            <p:ph type="ftr" sz="quarter" idx="11"/>
          </p:nvPr>
        </p:nvSpPr>
        <p:spPr/>
        <p:txBody>
          <a:bodyPr/>
          <a:lstStyle/>
          <a:p>
            <a:r>
              <a:rPr lang="it-IT" smtClean="0"/>
              <a:t>Giulio Aielli - Atlas Upgrade Week</a:t>
            </a:r>
            <a:endParaRPr lang="en-US"/>
          </a:p>
        </p:txBody>
      </p:sp>
      <p:sp>
        <p:nvSpPr>
          <p:cNvPr id="6" name="Slide Number Placeholder 5"/>
          <p:cNvSpPr>
            <a:spLocks noGrp="1"/>
          </p:cNvSpPr>
          <p:nvPr>
            <p:ph type="sldNum" sz="quarter" idx="12"/>
          </p:nvPr>
        </p:nvSpPr>
        <p:spPr/>
        <p:txBody>
          <a:bodyPr/>
          <a:lstStyle/>
          <a:p>
            <a:fld id="{8F48FCC4-14AC-4E1F-9CF3-B3034B2BED92}" type="slidenum">
              <a:rPr lang="en-US" smtClean="0"/>
              <a:t>29</a:t>
            </a:fld>
            <a:endParaRPr lang="en-US"/>
          </a:p>
        </p:txBody>
      </p:sp>
      <p:pic>
        <p:nvPicPr>
          <p:cNvPr id="7" name="Picture 6"/>
          <p:cNvPicPr>
            <a:picLocks noChangeAspect="1"/>
          </p:cNvPicPr>
          <p:nvPr/>
        </p:nvPicPr>
        <p:blipFill>
          <a:blip r:embed="rId2"/>
          <a:stretch>
            <a:fillRect/>
          </a:stretch>
        </p:blipFill>
        <p:spPr>
          <a:xfrm>
            <a:off x="948258" y="5055141"/>
            <a:ext cx="6525073" cy="1609238"/>
          </a:xfrm>
          <a:prstGeom prst="rect">
            <a:avLst/>
          </a:prstGeom>
        </p:spPr>
      </p:pic>
      <p:sp>
        <p:nvSpPr>
          <p:cNvPr id="8" name="Content Placeholder 2"/>
          <p:cNvSpPr txBox="1">
            <a:spLocks/>
          </p:cNvSpPr>
          <p:nvPr/>
        </p:nvSpPr>
        <p:spPr>
          <a:xfrm>
            <a:off x="948258" y="2438400"/>
            <a:ext cx="9400163" cy="2430760"/>
          </a:xfrm>
          <a:prstGeom prst="rect">
            <a:avLst/>
          </a:prstGeom>
          <a:solidFill>
            <a:srgbClr val="FF0000"/>
          </a:solidFill>
        </p:spPr>
        <p:txBody>
          <a:bodyPr vert="horz" lIns="91440" tIns="45720" rIns="91440" bIns="45720" numCol="3"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pPr lvl="1"/>
            <a:r>
              <a:rPr lang="en-US" dirty="0" smtClean="0"/>
              <a:t>Strip pitch</a:t>
            </a:r>
          </a:p>
          <a:p>
            <a:pPr lvl="1"/>
            <a:r>
              <a:rPr lang="en-US" dirty="0" smtClean="0"/>
              <a:t>Strip distance</a:t>
            </a:r>
          </a:p>
          <a:p>
            <a:pPr lvl="1"/>
            <a:r>
              <a:rPr lang="en-US" dirty="0" smtClean="0"/>
              <a:t>Strip inner segmentation</a:t>
            </a:r>
          </a:p>
          <a:p>
            <a:pPr lvl="1"/>
            <a:r>
              <a:rPr lang="en-US" dirty="0" smtClean="0"/>
              <a:t>Guard wire</a:t>
            </a:r>
          </a:p>
          <a:p>
            <a:pPr lvl="1"/>
            <a:r>
              <a:rPr lang="en-US" dirty="0" smtClean="0"/>
              <a:t>Dielectric thickness</a:t>
            </a:r>
          </a:p>
          <a:p>
            <a:pPr lvl="1"/>
            <a:r>
              <a:rPr lang="en-US" dirty="0" smtClean="0"/>
              <a:t>Dielectric permittivity</a:t>
            </a:r>
          </a:p>
          <a:p>
            <a:pPr lvl="1"/>
            <a:r>
              <a:rPr lang="en-US" dirty="0" smtClean="0"/>
              <a:t>Strip termination</a:t>
            </a:r>
          </a:p>
          <a:p>
            <a:pPr lvl="1"/>
            <a:r>
              <a:rPr lang="en-US" dirty="0"/>
              <a:t>Presence of orthogonal readout </a:t>
            </a:r>
            <a:r>
              <a:rPr lang="en-US" dirty="0" smtClean="0"/>
              <a:t>strips</a:t>
            </a:r>
          </a:p>
          <a:p>
            <a:pPr lvl="1"/>
            <a:r>
              <a:rPr lang="en-US" dirty="0" smtClean="0"/>
              <a:t>Distance of the strips</a:t>
            </a:r>
          </a:p>
          <a:p>
            <a:pPr lvl="1"/>
            <a:r>
              <a:rPr lang="en-US" dirty="0" smtClean="0"/>
              <a:t>Resistive electrode thickness</a:t>
            </a:r>
          </a:p>
          <a:p>
            <a:pPr lvl="1"/>
            <a:r>
              <a:rPr lang="en-US" dirty="0" smtClean="0"/>
              <a:t>Resistive electrode material</a:t>
            </a:r>
          </a:p>
          <a:p>
            <a:pPr lvl="1"/>
            <a:r>
              <a:rPr lang="en-US" dirty="0" smtClean="0"/>
              <a:t>Gas gap width</a:t>
            </a:r>
          </a:p>
          <a:p>
            <a:pPr lvl="1"/>
            <a:r>
              <a:rPr lang="en-US" dirty="0" smtClean="0"/>
              <a:t>Graphite thickness</a:t>
            </a:r>
          </a:p>
        </p:txBody>
      </p:sp>
      <p:sp>
        <p:nvSpPr>
          <p:cNvPr id="9" name="TextBox 8"/>
          <p:cNvSpPr txBox="1"/>
          <p:nvPr/>
        </p:nvSpPr>
        <p:spPr>
          <a:xfrm>
            <a:off x="7608168" y="5128023"/>
            <a:ext cx="3750933" cy="1200329"/>
          </a:xfrm>
          <a:prstGeom prst="rect">
            <a:avLst/>
          </a:prstGeom>
          <a:solidFill>
            <a:srgbClr val="00B0F0"/>
          </a:solidFill>
        </p:spPr>
        <p:txBody>
          <a:bodyPr wrap="square" rtlCol="0">
            <a:spAutoFit/>
          </a:bodyPr>
          <a:lstStyle/>
          <a:p>
            <a:r>
              <a:rPr lang="en-US" dirty="0" smtClean="0">
                <a:solidFill>
                  <a:srgbClr val="002060"/>
                </a:solidFill>
              </a:rPr>
              <a:t>A collaboration can be created to:</a:t>
            </a:r>
          </a:p>
          <a:p>
            <a:pPr marL="285750" indent="-285750">
              <a:buFont typeface="Arial" panose="020B0604020202020204" pitchFamily="34" charset="0"/>
              <a:buChar char="•"/>
            </a:pPr>
            <a:r>
              <a:rPr lang="en-US" dirty="0" smtClean="0">
                <a:solidFill>
                  <a:srgbClr val="002060"/>
                </a:solidFill>
              </a:rPr>
              <a:t>setup a MW Studio simulation</a:t>
            </a:r>
          </a:p>
          <a:p>
            <a:pPr marL="285750" indent="-285750">
              <a:buFont typeface="Arial" panose="020B0604020202020204" pitchFamily="34" charset="0"/>
              <a:buChar char="•"/>
            </a:pPr>
            <a:r>
              <a:rPr lang="en-US" dirty="0" smtClean="0">
                <a:solidFill>
                  <a:srgbClr val="002060"/>
                </a:solidFill>
              </a:rPr>
              <a:t>Produce and test prototypes </a:t>
            </a:r>
            <a:endParaRPr lang="en-US" dirty="0">
              <a:solidFill>
                <a:srgbClr val="002060"/>
              </a:solidFill>
            </a:endParaRPr>
          </a:p>
        </p:txBody>
      </p:sp>
    </p:spTree>
    <p:extLst>
      <p:ext uri="{BB962C8B-B14F-4D97-AF65-F5344CB8AC3E}">
        <p14:creationId xmlns:p14="http://schemas.microsoft.com/office/powerpoint/2010/main" val="27969355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p:cNvSpPr/>
          <p:nvPr/>
        </p:nvSpPr>
        <p:spPr>
          <a:xfrm>
            <a:off x="2501100" y="1125971"/>
            <a:ext cx="7044188" cy="5317878"/>
          </a:xfrm>
          <a:custGeom>
            <a:avLst/>
            <a:gdLst>
              <a:gd name="connsiteX0" fmla="*/ 2496201 w 7100945"/>
              <a:gd name="connsiteY0" fmla="*/ 280352 h 5235643"/>
              <a:gd name="connsiteX1" fmla="*/ 1273457 w 7100945"/>
              <a:gd name="connsiteY1" fmla="*/ 928938 h 5235643"/>
              <a:gd name="connsiteX2" fmla="*/ 1071439 w 7100945"/>
              <a:gd name="connsiteY2" fmla="*/ 2502557 h 5235643"/>
              <a:gd name="connsiteX3" fmla="*/ 412220 w 7100945"/>
              <a:gd name="connsiteY3" fmla="*/ 3299999 h 5235643"/>
              <a:gd name="connsiteX4" fmla="*/ 18815 w 7100945"/>
              <a:gd name="connsiteY4" fmla="*/ 4469580 h 5235643"/>
              <a:gd name="connsiteX5" fmla="*/ 1007643 w 7100945"/>
              <a:gd name="connsiteY5" fmla="*/ 5224492 h 5235643"/>
              <a:gd name="connsiteX6" fmla="*/ 4016657 w 7100945"/>
              <a:gd name="connsiteY6" fmla="*/ 4831087 h 5235643"/>
              <a:gd name="connsiteX7" fmla="*/ 6834285 w 7100945"/>
              <a:gd name="connsiteY7" fmla="*/ 3650873 h 5235643"/>
              <a:gd name="connsiteX8" fmla="*/ 6940611 w 7100945"/>
              <a:gd name="connsiteY8" fmla="*/ 3459487 h 5235643"/>
              <a:gd name="connsiteX9" fmla="*/ 6451513 w 7100945"/>
              <a:gd name="connsiteY9" fmla="*/ 2385599 h 5235643"/>
              <a:gd name="connsiteX10" fmla="*/ 5664704 w 7100945"/>
              <a:gd name="connsiteY10" fmla="*/ 1407403 h 5235643"/>
              <a:gd name="connsiteX11" fmla="*/ 4229308 w 7100945"/>
              <a:gd name="connsiteY11" fmla="*/ 67701 h 5235643"/>
              <a:gd name="connsiteX12" fmla="*/ 2496201 w 7100945"/>
              <a:gd name="connsiteY12" fmla="*/ 280352 h 5235643"/>
              <a:gd name="connsiteX0" fmla="*/ 2453671 w 7100945"/>
              <a:gd name="connsiteY0" fmla="*/ 128670 h 5317878"/>
              <a:gd name="connsiteX1" fmla="*/ 1273457 w 7100945"/>
              <a:gd name="connsiteY1" fmla="*/ 1011173 h 5317878"/>
              <a:gd name="connsiteX2" fmla="*/ 1071439 w 7100945"/>
              <a:gd name="connsiteY2" fmla="*/ 2584792 h 5317878"/>
              <a:gd name="connsiteX3" fmla="*/ 412220 w 7100945"/>
              <a:gd name="connsiteY3" fmla="*/ 3382234 h 5317878"/>
              <a:gd name="connsiteX4" fmla="*/ 18815 w 7100945"/>
              <a:gd name="connsiteY4" fmla="*/ 4551815 h 5317878"/>
              <a:gd name="connsiteX5" fmla="*/ 1007643 w 7100945"/>
              <a:gd name="connsiteY5" fmla="*/ 5306727 h 5317878"/>
              <a:gd name="connsiteX6" fmla="*/ 4016657 w 7100945"/>
              <a:gd name="connsiteY6" fmla="*/ 4913322 h 5317878"/>
              <a:gd name="connsiteX7" fmla="*/ 6834285 w 7100945"/>
              <a:gd name="connsiteY7" fmla="*/ 3733108 h 5317878"/>
              <a:gd name="connsiteX8" fmla="*/ 6940611 w 7100945"/>
              <a:gd name="connsiteY8" fmla="*/ 3541722 h 5317878"/>
              <a:gd name="connsiteX9" fmla="*/ 6451513 w 7100945"/>
              <a:gd name="connsiteY9" fmla="*/ 2467834 h 5317878"/>
              <a:gd name="connsiteX10" fmla="*/ 5664704 w 7100945"/>
              <a:gd name="connsiteY10" fmla="*/ 1489638 h 5317878"/>
              <a:gd name="connsiteX11" fmla="*/ 4229308 w 7100945"/>
              <a:gd name="connsiteY11" fmla="*/ 149936 h 5317878"/>
              <a:gd name="connsiteX12" fmla="*/ 2453671 w 7100945"/>
              <a:gd name="connsiteY12" fmla="*/ 128670 h 5317878"/>
              <a:gd name="connsiteX0" fmla="*/ 2453671 w 7082660"/>
              <a:gd name="connsiteY0" fmla="*/ 128670 h 5317878"/>
              <a:gd name="connsiteX1" fmla="*/ 1273457 w 7082660"/>
              <a:gd name="connsiteY1" fmla="*/ 1011173 h 5317878"/>
              <a:gd name="connsiteX2" fmla="*/ 1071439 w 7082660"/>
              <a:gd name="connsiteY2" fmla="*/ 2584792 h 5317878"/>
              <a:gd name="connsiteX3" fmla="*/ 412220 w 7082660"/>
              <a:gd name="connsiteY3" fmla="*/ 3382234 h 5317878"/>
              <a:gd name="connsiteX4" fmla="*/ 18815 w 7082660"/>
              <a:gd name="connsiteY4" fmla="*/ 4551815 h 5317878"/>
              <a:gd name="connsiteX5" fmla="*/ 1007643 w 7082660"/>
              <a:gd name="connsiteY5" fmla="*/ 5306727 h 5317878"/>
              <a:gd name="connsiteX6" fmla="*/ 4016657 w 7082660"/>
              <a:gd name="connsiteY6" fmla="*/ 4913322 h 5317878"/>
              <a:gd name="connsiteX7" fmla="*/ 6834285 w 7082660"/>
              <a:gd name="connsiteY7" fmla="*/ 3733108 h 5317878"/>
              <a:gd name="connsiteX8" fmla="*/ 6898081 w 7082660"/>
              <a:gd name="connsiteY8" fmla="*/ 3360969 h 5317878"/>
              <a:gd name="connsiteX9" fmla="*/ 6451513 w 7082660"/>
              <a:gd name="connsiteY9" fmla="*/ 2467834 h 5317878"/>
              <a:gd name="connsiteX10" fmla="*/ 5664704 w 7082660"/>
              <a:gd name="connsiteY10" fmla="*/ 1489638 h 5317878"/>
              <a:gd name="connsiteX11" fmla="*/ 4229308 w 7082660"/>
              <a:gd name="connsiteY11" fmla="*/ 149936 h 5317878"/>
              <a:gd name="connsiteX12" fmla="*/ 2453671 w 7082660"/>
              <a:gd name="connsiteY12" fmla="*/ 128670 h 5317878"/>
              <a:gd name="connsiteX0" fmla="*/ 2453671 w 7071119"/>
              <a:gd name="connsiteY0" fmla="*/ 128670 h 5317878"/>
              <a:gd name="connsiteX1" fmla="*/ 1273457 w 7071119"/>
              <a:gd name="connsiteY1" fmla="*/ 1011173 h 5317878"/>
              <a:gd name="connsiteX2" fmla="*/ 1071439 w 7071119"/>
              <a:gd name="connsiteY2" fmla="*/ 2584792 h 5317878"/>
              <a:gd name="connsiteX3" fmla="*/ 412220 w 7071119"/>
              <a:gd name="connsiteY3" fmla="*/ 3382234 h 5317878"/>
              <a:gd name="connsiteX4" fmla="*/ 18815 w 7071119"/>
              <a:gd name="connsiteY4" fmla="*/ 4551815 h 5317878"/>
              <a:gd name="connsiteX5" fmla="*/ 1007643 w 7071119"/>
              <a:gd name="connsiteY5" fmla="*/ 5306727 h 5317878"/>
              <a:gd name="connsiteX6" fmla="*/ 4016657 w 7071119"/>
              <a:gd name="connsiteY6" fmla="*/ 4913322 h 5317878"/>
              <a:gd name="connsiteX7" fmla="*/ 6834285 w 7071119"/>
              <a:gd name="connsiteY7" fmla="*/ 3733108 h 5317878"/>
              <a:gd name="connsiteX8" fmla="*/ 6898081 w 7071119"/>
              <a:gd name="connsiteY8" fmla="*/ 3360969 h 5317878"/>
              <a:gd name="connsiteX9" fmla="*/ 6451513 w 7071119"/>
              <a:gd name="connsiteY9" fmla="*/ 2467834 h 5317878"/>
              <a:gd name="connsiteX10" fmla="*/ 5664704 w 7071119"/>
              <a:gd name="connsiteY10" fmla="*/ 1489638 h 5317878"/>
              <a:gd name="connsiteX11" fmla="*/ 4229308 w 7071119"/>
              <a:gd name="connsiteY11" fmla="*/ 149936 h 5317878"/>
              <a:gd name="connsiteX12" fmla="*/ 2453671 w 7071119"/>
              <a:gd name="connsiteY12" fmla="*/ 128670 h 5317878"/>
              <a:gd name="connsiteX0" fmla="*/ 2453671 w 7008777"/>
              <a:gd name="connsiteY0" fmla="*/ 128670 h 5317878"/>
              <a:gd name="connsiteX1" fmla="*/ 1273457 w 7008777"/>
              <a:gd name="connsiteY1" fmla="*/ 1011173 h 5317878"/>
              <a:gd name="connsiteX2" fmla="*/ 1071439 w 7008777"/>
              <a:gd name="connsiteY2" fmla="*/ 2584792 h 5317878"/>
              <a:gd name="connsiteX3" fmla="*/ 412220 w 7008777"/>
              <a:gd name="connsiteY3" fmla="*/ 3382234 h 5317878"/>
              <a:gd name="connsiteX4" fmla="*/ 18815 w 7008777"/>
              <a:gd name="connsiteY4" fmla="*/ 4551815 h 5317878"/>
              <a:gd name="connsiteX5" fmla="*/ 1007643 w 7008777"/>
              <a:gd name="connsiteY5" fmla="*/ 5306727 h 5317878"/>
              <a:gd name="connsiteX6" fmla="*/ 4016657 w 7008777"/>
              <a:gd name="connsiteY6" fmla="*/ 4913322 h 5317878"/>
              <a:gd name="connsiteX7" fmla="*/ 6834285 w 7008777"/>
              <a:gd name="connsiteY7" fmla="*/ 3733108 h 5317878"/>
              <a:gd name="connsiteX8" fmla="*/ 6706695 w 7008777"/>
              <a:gd name="connsiteY8" fmla="*/ 2988830 h 5317878"/>
              <a:gd name="connsiteX9" fmla="*/ 6451513 w 7008777"/>
              <a:gd name="connsiteY9" fmla="*/ 2467834 h 5317878"/>
              <a:gd name="connsiteX10" fmla="*/ 5664704 w 7008777"/>
              <a:gd name="connsiteY10" fmla="*/ 1489638 h 5317878"/>
              <a:gd name="connsiteX11" fmla="*/ 4229308 w 7008777"/>
              <a:gd name="connsiteY11" fmla="*/ 149936 h 5317878"/>
              <a:gd name="connsiteX12" fmla="*/ 2453671 w 7008777"/>
              <a:gd name="connsiteY12" fmla="*/ 128670 h 5317878"/>
              <a:gd name="connsiteX0" fmla="*/ 2453671 w 7059103"/>
              <a:gd name="connsiteY0" fmla="*/ 128670 h 5317878"/>
              <a:gd name="connsiteX1" fmla="*/ 1273457 w 7059103"/>
              <a:gd name="connsiteY1" fmla="*/ 1011173 h 5317878"/>
              <a:gd name="connsiteX2" fmla="*/ 1071439 w 7059103"/>
              <a:gd name="connsiteY2" fmla="*/ 2584792 h 5317878"/>
              <a:gd name="connsiteX3" fmla="*/ 412220 w 7059103"/>
              <a:gd name="connsiteY3" fmla="*/ 3382234 h 5317878"/>
              <a:gd name="connsiteX4" fmla="*/ 18815 w 7059103"/>
              <a:gd name="connsiteY4" fmla="*/ 4551815 h 5317878"/>
              <a:gd name="connsiteX5" fmla="*/ 1007643 w 7059103"/>
              <a:gd name="connsiteY5" fmla="*/ 5306727 h 5317878"/>
              <a:gd name="connsiteX6" fmla="*/ 4016657 w 7059103"/>
              <a:gd name="connsiteY6" fmla="*/ 4913322 h 5317878"/>
              <a:gd name="connsiteX7" fmla="*/ 6834285 w 7059103"/>
              <a:gd name="connsiteY7" fmla="*/ 3733108 h 5317878"/>
              <a:gd name="connsiteX8" fmla="*/ 6866183 w 7059103"/>
              <a:gd name="connsiteY8" fmla="*/ 3201481 h 5317878"/>
              <a:gd name="connsiteX9" fmla="*/ 6451513 w 7059103"/>
              <a:gd name="connsiteY9" fmla="*/ 2467834 h 5317878"/>
              <a:gd name="connsiteX10" fmla="*/ 5664704 w 7059103"/>
              <a:gd name="connsiteY10" fmla="*/ 1489638 h 5317878"/>
              <a:gd name="connsiteX11" fmla="*/ 4229308 w 7059103"/>
              <a:gd name="connsiteY11" fmla="*/ 149936 h 5317878"/>
              <a:gd name="connsiteX12" fmla="*/ 2453671 w 7059103"/>
              <a:gd name="connsiteY12" fmla="*/ 128670 h 5317878"/>
              <a:gd name="connsiteX0" fmla="*/ 2453671 w 7044188"/>
              <a:gd name="connsiteY0" fmla="*/ 128670 h 5317878"/>
              <a:gd name="connsiteX1" fmla="*/ 1273457 w 7044188"/>
              <a:gd name="connsiteY1" fmla="*/ 1011173 h 5317878"/>
              <a:gd name="connsiteX2" fmla="*/ 1071439 w 7044188"/>
              <a:gd name="connsiteY2" fmla="*/ 2584792 h 5317878"/>
              <a:gd name="connsiteX3" fmla="*/ 412220 w 7044188"/>
              <a:gd name="connsiteY3" fmla="*/ 3382234 h 5317878"/>
              <a:gd name="connsiteX4" fmla="*/ 18815 w 7044188"/>
              <a:gd name="connsiteY4" fmla="*/ 4551815 h 5317878"/>
              <a:gd name="connsiteX5" fmla="*/ 1007643 w 7044188"/>
              <a:gd name="connsiteY5" fmla="*/ 5306727 h 5317878"/>
              <a:gd name="connsiteX6" fmla="*/ 4016657 w 7044188"/>
              <a:gd name="connsiteY6" fmla="*/ 4913322 h 5317878"/>
              <a:gd name="connsiteX7" fmla="*/ 6834285 w 7044188"/>
              <a:gd name="connsiteY7" fmla="*/ 3733108 h 5317878"/>
              <a:gd name="connsiteX8" fmla="*/ 6823652 w 7044188"/>
              <a:gd name="connsiteY8" fmla="*/ 2999463 h 5317878"/>
              <a:gd name="connsiteX9" fmla="*/ 6451513 w 7044188"/>
              <a:gd name="connsiteY9" fmla="*/ 2467834 h 5317878"/>
              <a:gd name="connsiteX10" fmla="*/ 5664704 w 7044188"/>
              <a:gd name="connsiteY10" fmla="*/ 1489638 h 5317878"/>
              <a:gd name="connsiteX11" fmla="*/ 4229308 w 7044188"/>
              <a:gd name="connsiteY11" fmla="*/ 149936 h 5317878"/>
              <a:gd name="connsiteX12" fmla="*/ 2453671 w 7044188"/>
              <a:gd name="connsiteY12" fmla="*/ 128670 h 531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44188" h="5317878">
                <a:moveTo>
                  <a:pt x="2453671" y="128670"/>
                </a:moveTo>
                <a:cubicBezTo>
                  <a:pt x="1961029" y="272209"/>
                  <a:pt x="1503829" y="601819"/>
                  <a:pt x="1273457" y="1011173"/>
                </a:cubicBezTo>
                <a:cubicBezTo>
                  <a:pt x="1043085" y="1420527"/>
                  <a:pt x="1214978" y="2189615"/>
                  <a:pt x="1071439" y="2584792"/>
                </a:cubicBezTo>
                <a:cubicBezTo>
                  <a:pt x="927900" y="2979969"/>
                  <a:pt x="587657" y="3054397"/>
                  <a:pt x="412220" y="3382234"/>
                </a:cubicBezTo>
                <a:cubicBezTo>
                  <a:pt x="236783" y="3710071"/>
                  <a:pt x="-80422" y="4231066"/>
                  <a:pt x="18815" y="4551815"/>
                </a:cubicBezTo>
                <a:cubicBezTo>
                  <a:pt x="118052" y="4872564"/>
                  <a:pt x="341336" y="5246476"/>
                  <a:pt x="1007643" y="5306727"/>
                </a:cubicBezTo>
                <a:cubicBezTo>
                  <a:pt x="1673950" y="5366978"/>
                  <a:pt x="3045550" y="5175592"/>
                  <a:pt x="4016657" y="4913322"/>
                </a:cubicBezTo>
                <a:cubicBezTo>
                  <a:pt x="4987764" y="4651052"/>
                  <a:pt x="6366453" y="4052084"/>
                  <a:pt x="6834285" y="3733108"/>
                </a:cubicBezTo>
                <a:cubicBezTo>
                  <a:pt x="7302117" y="3414132"/>
                  <a:pt x="6844917" y="3040221"/>
                  <a:pt x="6823652" y="2999463"/>
                </a:cubicBezTo>
                <a:cubicBezTo>
                  <a:pt x="6802387" y="2958705"/>
                  <a:pt x="6644671" y="2719472"/>
                  <a:pt x="6451513" y="2467834"/>
                </a:cubicBezTo>
                <a:cubicBezTo>
                  <a:pt x="6258355" y="2216197"/>
                  <a:pt x="6035071" y="1875954"/>
                  <a:pt x="5664704" y="1489638"/>
                </a:cubicBezTo>
                <a:cubicBezTo>
                  <a:pt x="5294337" y="1103322"/>
                  <a:pt x="4764480" y="376764"/>
                  <a:pt x="4229308" y="149936"/>
                </a:cubicBezTo>
                <a:cubicBezTo>
                  <a:pt x="3694136" y="-76892"/>
                  <a:pt x="2946313" y="-14869"/>
                  <a:pt x="2453671" y="128670"/>
                </a:cubicBezTo>
                <a:close/>
              </a:path>
            </a:pathLst>
          </a:cu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18422" y="142765"/>
            <a:ext cx="11198559" cy="1003260"/>
          </a:xfrm>
        </p:spPr>
        <p:txBody>
          <a:bodyPr/>
          <a:lstStyle/>
          <a:p>
            <a:r>
              <a:rPr lang="en-US" dirty="0" smtClean="0"/>
              <a:t>Task organization within the WP</a:t>
            </a:r>
            <a:endParaRPr lang="en-US" dirty="0"/>
          </a:p>
        </p:txBody>
      </p:sp>
      <p:sp>
        <p:nvSpPr>
          <p:cNvPr id="4" name="Rectangle 3"/>
          <p:cNvSpPr/>
          <p:nvPr/>
        </p:nvSpPr>
        <p:spPr>
          <a:xfrm>
            <a:off x="3283010" y="4547784"/>
            <a:ext cx="1095154" cy="3242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2060"/>
                </a:solidFill>
              </a:rPr>
              <a:t>INFN-BA</a:t>
            </a:r>
            <a:endParaRPr lang="en-US" dirty="0">
              <a:solidFill>
                <a:srgbClr val="002060"/>
              </a:solidFill>
            </a:endParaRPr>
          </a:p>
        </p:txBody>
      </p:sp>
      <p:sp>
        <p:nvSpPr>
          <p:cNvPr id="5" name="Rectangle 4"/>
          <p:cNvSpPr/>
          <p:nvPr/>
        </p:nvSpPr>
        <p:spPr>
          <a:xfrm>
            <a:off x="3922354" y="2684740"/>
            <a:ext cx="1162249" cy="3242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2060"/>
                </a:solidFill>
              </a:rPr>
              <a:t>INFN-LNF</a:t>
            </a:r>
            <a:endParaRPr lang="en-US" dirty="0">
              <a:solidFill>
                <a:srgbClr val="002060"/>
              </a:solidFill>
            </a:endParaRPr>
          </a:p>
        </p:txBody>
      </p:sp>
      <p:sp>
        <p:nvSpPr>
          <p:cNvPr id="6" name="Rectangle 5"/>
          <p:cNvSpPr/>
          <p:nvPr/>
        </p:nvSpPr>
        <p:spPr>
          <a:xfrm>
            <a:off x="4622548" y="5363044"/>
            <a:ext cx="1095154" cy="3242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2060"/>
                </a:solidFill>
              </a:rPr>
              <a:t>INFN-BO</a:t>
            </a:r>
            <a:endParaRPr lang="en-US" dirty="0">
              <a:solidFill>
                <a:srgbClr val="002060"/>
              </a:solidFill>
            </a:endParaRPr>
          </a:p>
        </p:txBody>
      </p:sp>
      <p:sp>
        <p:nvSpPr>
          <p:cNvPr id="7" name="Rectangle 6"/>
          <p:cNvSpPr/>
          <p:nvPr/>
        </p:nvSpPr>
        <p:spPr>
          <a:xfrm>
            <a:off x="4605123" y="2044359"/>
            <a:ext cx="1095154" cy="3242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2060"/>
                </a:solidFill>
              </a:rPr>
              <a:t>CERN</a:t>
            </a:r>
            <a:endParaRPr lang="en-US" dirty="0">
              <a:solidFill>
                <a:srgbClr val="002060"/>
              </a:solidFill>
            </a:endParaRPr>
          </a:p>
        </p:txBody>
      </p:sp>
      <p:sp>
        <p:nvSpPr>
          <p:cNvPr id="8" name="Rectangle 7"/>
          <p:cNvSpPr/>
          <p:nvPr/>
        </p:nvSpPr>
        <p:spPr>
          <a:xfrm>
            <a:off x="7238417" y="4587272"/>
            <a:ext cx="1527543" cy="3242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2060"/>
                </a:solidFill>
              </a:rPr>
              <a:t>MPI-Munich</a:t>
            </a:r>
            <a:endParaRPr lang="en-US" dirty="0">
              <a:solidFill>
                <a:srgbClr val="002060"/>
              </a:solidFill>
            </a:endParaRPr>
          </a:p>
        </p:txBody>
      </p:sp>
      <p:sp>
        <p:nvSpPr>
          <p:cNvPr id="10" name="Rectangle 9"/>
          <p:cNvSpPr/>
          <p:nvPr/>
        </p:nvSpPr>
        <p:spPr>
          <a:xfrm>
            <a:off x="5717702" y="2531936"/>
            <a:ext cx="1859769" cy="6142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2060"/>
                </a:solidFill>
              </a:rPr>
              <a:t>U </a:t>
            </a:r>
            <a:r>
              <a:rPr lang="en-US" dirty="0" err="1">
                <a:solidFill>
                  <a:srgbClr val="002060"/>
                </a:solidFill>
              </a:rPr>
              <a:t>Gangneung-Wonju</a:t>
            </a:r>
            <a:endParaRPr lang="en-US" dirty="0">
              <a:solidFill>
                <a:srgbClr val="002060"/>
              </a:solidFill>
            </a:endParaRPr>
          </a:p>
        </p:txBody>
      </p:sp>
      <p:sp>
        <p:nvSpPr>
          <p:cNvPr id="11" name="Rectangle 10"/>
          <p:cNvSpPr/>
          <p:nvPr/>
        </p:nvSpPr>
        <p:spPr>
          <a:xfrm>
            <a:off x="5403998" y="3629151"/>
            <a:ext cx="1368056" cy="3242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2060"/>
                </a:solidFill>
              </a:rPr>
              <a:t>INFN-TOV</a:t>
            </a:r>
            <a:endParaRPr lang="en-US" dirty="0">
              <a:solidFill>
                <a:srgbClr val="002060"/>
              </a:solidFill>
            </a:endParaRPr>
          </a:p>
        </p:txBody>
      </p:sp>
      <p:sp>
        <p:nvSpPr>
          <p:cNvPr id="12" name="Content Placeholder 11"/>
          <p:cNvSpPr>
            <a:spLocks noGrp="1"/>
          </p:cNvSpPr>
          <p:nvPr>
            <p:ph idx="1"/>
          </p:nvPr>
        </p:nvSpPr>
        <p:spPr>
          <a:xfrm>
            <a:off x="8888036" y="1533084"/>
            <a:ext cx="2532635" cy="1323145"/>
          </a:xfrm>
        </p:spPr>
        <p:txBody>
          <a:bodyPr/>
          <a:lstStyle/>
          <a:p>
            <a:endParaRPr lang="en-US" dirty="0"/>
          </a:p>
        </p:txBody>
      </p:sp>
      <p:sp>
        <p:nvSpPr>
          <p:cNvPr id="13" name="Oval 12"/>
          <p:cNvSpPr/>
          <p:nvPr/>
        </p:nvSpPr>
        <p:spPr>
          <a:xfrm>
            <a:off x="3760105" y="1746922"/>
            <a:ext cx="4044194" cy="2427906"/>
          </a:xfrm>
          <a:prstGeom prst="ellipse">
            <a:avLst/>
          </a:prstGeom>
          <a:no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rot="20367686">
            <a:off x="4030078" y="1680535"/>
            <a:ext cx="1184940" cy="369332"/>
          </a:xfrm>
          <a:prstGeom prst="rect">
            <a:avLst/>
          </a:prstGeom>
          <a:noFill/>
        </p:spPr>
        <p:txBody>
          <a:bodyPr wrap="none" rtlCol="0">
            <a:spAutoFit/>
          </a:bodyPr>
          <a:lstStyle/>
          <a:p>
            <a:r>
              <a:rPr lang="en-US" b="1" dirty="0" smtClean="0">
                <a:solidFill>
                  <a:srgbClr val="FF3399"/>
                </a:solidFill>
              </a:rPr>
              <a:t>ECOGAS</a:t>
            </a:r>
            <a:endParaRPr lang="en-US" b="1" dirty="0">
              <a:solidFill>
                <a:srgbClr val="FF3399"/>
              </a:solidFill>
            </a:endParaRPr>
          </a:p>
        </p:txBody>
      </p:sp>
      <p:sp>
        <p:nvSpPr>
          <p:cNvPr id="15" name="Oval 14"/>
          <p:cNvSpPr/>
          <p:nvPr/>
        </p:nvSpPr>
        <p:spPr>
          <a:xfrm rot="20370368">
            <a:off x="2690306" y="3569166"/>
            <a:ext cx="4607970" cy="2427906"/>
          </a:xfrm>
          <a:prstGeom prst="ellipse">
            <a:avLst/>
          </a:prstGeom>
          <a:no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rot="20202362">
            <a:off x="3364528" y="4872761"/>
            <a:ext cx="2866490" cy="369332"/>
          </a:xfrm>
          <a:prstGeom prst="rect">
            <a:avLst/>
          </a:prstGeom>
          <a:noFill/>
        </p:spPr>
        <p:txBody>
          <a:bodyPr wrap="square" rtlCol="0">
            <a:spAutoFit/>
          </a:bodyPr>
          <a:lstStyle/>
          <a:p>
            <a:r>
              <a:rPr lang="en-US" b="1" dirty="0" smtClean="0">
                <a:solidFill>
                  <a:srgbClr val="FF6600"/>
                </a:solidFill>
              </a:rPr>
              <a:t>NEW GENERATION GAPS</a:t>
            </a:r>
            <a:endParaRPr lang="en-US" b="1" dirty="0">
              <a:solidFill>
                <a:srgbClr val="FF6600"/>
              </a:solidFill>
            </a:endParaRPr>
          </a:p>
        </p:txBody>
      </p:sp>
      <p:sp>
        <p:nvSpPr>
          <p:cNvPr id="17" name="Oval 16"/>
          <p:cNvSpPr/>
          <p:nvPr/>
        </p:nvSpPr>
        <p:spPr>
          <a:xfrm rot="636362">
            <a:off x="5098130" y="3351404"/>
            <a:ext cx="4044194" cy="1735119"/>
          </a:xfrm>
          <a:prstGeom prst="ellipse">
            <a:avLst/>
          </a:prstGeom>
          <a:noFill/>
          <a:ln>
            <a:solidFill>
              <a:srgbClr val="CCFF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92D050"/>
              </a:solidFill>
            </a:endParaRPr>
          </a:p>
        </p:txBody>
      </p:sp>
      <p:sp>
        <p:nvSpPr>
          <p:cNvPr id="18" name="TextBox 17"/>
          <p:cNvSpPr txBox="1"/>
          <p:nvPr/>
        </p:nvSpPr>
        <p:spPr>
          <a:xfrm rot="1573889">
            <a:off x="7392694" y="3731825"/>
            <a:ext cx="1651841" cy="646331"/>
          </a:xfrm>
          <a:prstGeom prst="rect">
            <a:avLst/>
          </a:prstGeom>
          <a:noFill/>
        </p:spPr>
        <p:txBody>
          <a:bodyPr wrap="square" rtlCol="0">
            <a:spAutoFit/>
          </a:bodyPr>
          <a:lstStyle/>
          <a:p>
            <a:r>
              <a:rPr lang="en-US" b="1" dirty="0" smtClean="0">
                <a:solidFill>
                  <a:srgbClr val="FF6600"/>
                </a:solidFill>
              </a:rPr>
              <a:t>HIGH SPACE RESOLUTION</a:t>
            </a:r>
            <a:endParaRPr lang="en-US" b="1" dirty="0">
              <a:solidFill>
                <a:srgbClr val="FF6600"/>
              </a:solidFill>
            </a:endParaRPr>
          </a:p>
        </p:txBody>
      </p:sp>
      <p:sp>
        <p:nvSpPr>
          <p:cNvPr id="21" name="TextBox 20"/>
          <p:cNvSpPr txBox="1"/>
          <p:nvPr/>
        </p:nvSpPr>
        <p:spPr>
          <a:xfrm>
            <a:off x="4991597" y="1231380"/>
            <a:ext cx="1822935" cy="369332"/>
          </a:xfrm>
          <a:prstGeom prst="rect">
            <a:avLst/>
          </a:prstGeom>
          <a:noFill/>
        </p:spPr>
        <p:txBody>
          <a:bodyPr wrap="none" rtlCol="0">
            <a:spAutoFit/>
          </a:bodyPr>
          <a:lstStyle/>
          <a:p>
            <a:r>
              <a:rPr lang="en-US" b="1" dirty="0" smtClean="0">
                <a:solidFill>
                  <a:srgbClr val="C00000"/>
                </a:solidFill>
              </a:rPr>
              <a:t>Sub-Task13.2.3</a:t>
            </a:r>
            <a:endParaRPr lang="en-US" b="1" dirty="0">
              <a:solidFill>
                <a:srgbClr val="C00000"/>
              </a:solidFill>
            </a:endParaRPr>
          </a:p>
        </p:txBody>
      </p:sp>
      <p:sp>
        <p:nvSpPr>
          <p:cNvPr id="22" name="Down Arrow 21"/>
          <p:cNvSpPr/>
          <p:nvPr/>
        </p:nvSpPr>
        <p:spPr>
          <a:xfrm>
            <a:off x="2735136" y="3635564"/>
            <a:ext cx="250458" cy="1078528"/>
          </a:xfrm>
          <a:prstGeom prst="downArrow">
            <a:avLst/>
          </a:prstGeom>
          <a:scene3d>
            <a:camera prst="orthographicFront">
              <a:rot lat="0" lon="0" rev="1380000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771995" y="3158689"/>
            <a:ext cx="2470548" cy="646331"/>
          </a:xfrm>
          <a:prstGeom prst="rect">
            <a:avLst/>
          </a:prstGeom>
          <a:solidFill>
            <a:schemeClr val="tx1"/>
          </a:solidFill>
        </p:spPr>
        <p:txBody>
          <a:bodyPr wrap="none" rtlCol="0">
            <a:spAutoFit/>
          </a:bodyPr>
          <a:lstStyle/>
          <a:p>
            <a:r>
              <a:rPr lang="en-US" b="1" dirty="0" smtClean="0">
                <a:solidFill>
                  <a:srgbClr val="C00000"/>
                </a:solidFill>
              </a:rPr>
              <a:t>Sub-Task RPC</a:t>
            </a:r>
          </a:p>
          <a:p>
            <a:r>
              <a:rPr lang="en-US" b="1" dirty="0" smtClean="0">
                <a:solidFill>
                  <a:srgbClr val="C00000"/>
                </a:solidFill>
              </a:rPr>
              <a:t>Industrial production</a:t>
            </a:r>
            <a:endParaRPr lang="en-US" b="1" dirty="0">
              <a:solidFill>
                <a:srgbClr val="C00000"/>
              </a:solidFill>
            </a:endParaRPr>
          </a:p>
        </p:txBody>
      </p:sp>
      <p:sp>
        <p:nvSpPr>
          <p:cNvPr id="25" name="TextBox 24"/>
          <p:cNvSpPr txBox="1"/>
          <p:nvPr/>
        </p:nvSpPr>
        <p:spPr>
          <a:xfrm>
            <a:off x="9409985" y="3146189"/>
            <a:ext cx="2489784" cy="646331"/>
          </a:xfrm>
          <a:prstGeom prst="rect">
            <a:avLst/>
          </a:prstGeom>
          <a:solidFill>
            <a:schemeClr val="tx1"/>
          </a:solidFill>
        </p:spPr>
        <p:txBody>
          <a:bodyPr wrap="none" rtlCol="0">
            <a:spAutoFit/>
          </a:bodyPr>
          <a:lstStyle/>
          <a:p>
            <a:r>
              <a:rPr lang="en-US" b="1" dirty="0" smtClean="0">
                <a:solidFill>
                  <a:srgbClr val="C00000"/>
                </a:solidFill>
              </a:rPr>
              <a:t>Sub-Task RPC</a:t>
            </a:r>
          </a:p>
          <a:p>
            <a:r>
              <a:rPr lang="en-US" b="1" dirty="0" smtClean="0">
                <a:solidFill>
                  <a:srgbClr val="C00000"/>
                </a:solidFill>
              </a:rPr>
              <a:t>Precision mechanics</a:t>
            </a:r>
            <a:endParaRPr lang="en-US" b="1" dirty="0">
              <a:solidFill>
                <a:srgbClr val="C00000"/>
              </a:solidFill>
            </a:endParaRPr>
          </a:p>
        </p:txBody>
      </p:sp>
      <p:sp>
        <p:nvSpPr>
          <p:cNvPr id="26" name="Down Arrow 25"/>
          <p:cNvSpPr/>
          <p:nvPr/>
        </p:nvSpPr>
        <p:spPr>
          <a:xfrm rot="5400000" flipH="1">
            <a:off x="8990540" y="3659258"/>
            <a:ext cx="250458" cy="1078528"/>
          </a:xfrm>
          <a:prstGeom prst="downArrow">
            <a:avLst/>
          </a:prstGeom>
          <a:scene3d>
            <a:camera prst="orthographicFront">
              <a:rot lat="0" lon="0" rev="1380000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own Arrow 26"/>
          <p:cNvSpPr/>
          <p:nvPr/>
        </p:nvSpPr>
        <p:spPr>
          <a:xfrm flipV="1">
            <a:off x="6178200" y="5315881"/>
            <a:ext cx="267493" cy="1243296"/>
          </a:xfrm>
          <a:prstGeom prst="downArrow">
            <a:avLst/>
          </a:prstGeom>
          <a:scene3d>
            <a:camera prst="orthographicFront">
              <a:rot lat="0" lon="0" rev="14700002"/>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6937468" y="5996830"/>
            <a:ext cx="1763624" cy="646331"/>
          </a:xfrm>
          <a:prstGeom prst="rect">
            <a:avLst/>
          </a:prstGeom>
          <a:solidFill>
            <a:schemeClr val="tx1"/>
          </a:solidFill>
        </p:spPr>
        <p:txBody>
          <a:bodyPr wrap="none" rtlCol="0">
            <a:spAutoFit/>
          </a:bodyPr>
          <a:lstStyle/>
          <a:p>
            <a:r>
              <a:rPr lang="en-US" b="1" dirty="0" smtClean="0">
                <a:solidFill>
                  <a:srgbClr val="C00000"/>
                </a:solidFill>
              </a:rPr>
              <a:t>15.5.4 GIF++</a:t>
            </a:r>
          </a:p>
          <a:p>
            <a:r>
              <a:rPr lang="en-US" b="1" dirty="0" smtClean="0">
                <a:solidFill>
                  <a:srgbClr val="C00000"/>
                </a:solidFill>
              </a:rPr>
              <a:t>enhancement</a:t>
            </a:r>
            <a:endParaRPr lang="en-US" b="1" dirty="0">
              <a:solidFill>
                <a:srgbClr val="C00000"/>
              </a:solidFill>
            </a:endParaRPr>
          </a:p>
        </p:txBody>
      </p:sp>
      <p:sp>
        <p:nvSpPr>
          <p:cNvPr id="29" name="Rectangle 28"/>
          <p:cNvSpPr/>
          <p:nvPr/>
        </p:nvSpPr>
        <p:spPr>
          <a:xfrm>
            <a:off x="5782202" y="2039937"/>
            <a:ext cx="1095154" cy="3242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2060"/>
                </a:solidFill>
              </a:rPr>
              <a:t>INFN-TO</a:t>
            </a:r>
            <a:endParaRPr lang="en-US" dirty="0">
              <a:solidFill>
                <a:srgbClr val="002060"/>
              </a:solidFill>
            </a:endParaRPr>
          </a:p>
        </p:txBody>
      </p:sp>
      <p:sp>
        <p:nvSpPr>
          <p:cNvPr id="30" name="Down Arrow 29"/>
          <p:cNvSpPr/>
          <p:nvPr/>
        </p:nvSpPr>
        <p:spPr>
          <a:xfrm>
            <a:off x="3301975" y="1865201"/>
            <a:ext cx="250458" cy="1078528"/>
          </a:xfrm>
          <a:prstGeom prst="downArrow">
            <a:avLst/>
          </a:prstGeom>
          <a:scene3d>
            <a:camera prst="orthographicFront">
              <a:rot lat="0" lon="0" rev="14400002"/>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981176" y="1739141"/>
            <a:ext cx="1933543" cy="369332"/>
          </a:xfrm>
          <a:prstGeom prst="rect">
            <a:avLst/>
          </a:prstGeom>
          <a:solidFill>
            <a:schemeClr val="tx1"/>
          </a:solidFill>
        </p:spPr>
        <p:txBody>
          <a:bodyPr wrap="none" rtlCol="0">
            <a:spAutoFit/>
          </a:bodyPr>
          <a:lstStyle/>
          <a:p>
            <a:r>
              <a:rPr lang="en-US" b="1" dirty="0" smtClean="0">
                <a:solidFill>
                  <a:srgbClr val="C00000"/>
                </a:solidFill>
              </a:rPr>
              <a:t>Sub-Task MPGD</a:t>
            </a:r>
            <a:endParaRPr lang="en-US" b="1" dirty="0">
              <a:solidFill>
                <a:srgbClr val="C00000"/>
              </a:solidFill>
            </a:endParaRPr>
          </a:p>
        </p:txBody>
      </p:sp>
    </p:spTree>
    <p:extLst>
      <p:ext uri="{BB962C8B-B14F-4D97-AF65-F5344CB8AC3E}">
        <p14:creationId xmlns:p14="http://schemas.microsoft.com/office/powerpoint/2010/main" val="32694809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6830994" y="327547"/>
            <a:ext cx="4642625" cy="3480847"/>
          </a:xfrm>
          <a:prstGeom prst="rect">
            <a:avLst/>
          </a:prstGeom>
        </p:spPr>
      </p:pic>
      <p:sp>
        <p:nvSpPr>
          <p:cNvPr id="2" name="Title 1"/>
          <p:cNvSpPr>
            <a:spLocks noGrp="1"/>
          </p:cNvSpPr>
          <p:nvPr>
            <p:ph type="title"/>
          </p:nvPr>
        </p:nvSpPr>
        <p:spPr>
          <a:xfrm>
            <a:off x="742223" y="230352"/>
            <a:ext cx="9404723" cy="1400530"/>
          </a:xfrm>
        </p:spPr>
        <p:txBody>
          <a:bodyPr/>
          <a:lstStyle/>
          <a:p>
            <a:r>
              <a:rPr lang="en-US" dirty="0" smtClean="0"/>
              <a:t>Large prototypes in ATL</a:t>
            </a:r>
            <a:r>
              <a:rPr lang="en-US" dirty="0" smtClean="0">
                <a:solidFill>
                  <a:schemeClr val="bg2"/>
                </a:solidFill>
              </a:rPr>
              <a:t>AS</a:t>
            </a:r>
            <a:endParaRPr lang="en-US" dirty="0">
              <a:solidFill>
                <a:schemeClr val="bg2"/>
              </a:solidFill>
            </a:endParaRPr>
          </a:p>
        </p:txBody>
      </p:sp>
      <p:pic>
        <p:nvPicPr>
          <p:cNvPr id="5" name="Content Placeholder 4"/>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482018" y="1630882"/>
            <a:ext cx="2615704" cy="4650142"/>
          </a:xfrm>
        </p:spPr>
      </p:pic>
      <p:pic>
        <p:nvPicPr>
          <p:cNvPr id="6" name="Content Placeholder 5"/>
          <p:cNvPicPr>
            <a:picLocks noGrp="1" noChangeAspect="1"/>
          </p:cNvPicPr>
          <p:nvPr>
            <p:ph sz="half" idx="2"/>
          </p:nvPr>
        </p:nvPicPr>
        <p:blipFill>
          <a:blip r:embed="rId4" cstate="print">
            <a:extLst>
              <a:ext uri="{28A0092B-C50C-407E-A947-70E740481C1C}">
                <a14:useLocalDpi xmlns:a14="http://schemas.microsoft.com/office/drawing/2010/main" val="0"/>
              </a:ext>
            </a:extLst>
          </a:blip>
          <a:stretch>
            <a:fillRect/>
          </a:stretch>
        </p:blipFill>
        <p:spPr>
          <a:xfrm>
            <a:off x="3297882" y="3808394"/>
            <a:ext cx="4395788" cy="2472630"/>
          </a:xfrm>
        </p:spPr>
      </p:pic>
      <p:sp>
        <p:nvSpPr>
          <p:cNvPr id="7" name="文本框 12"/>
          <p:cNvSpPr txBox="1">
            <a:spLocks/>
          </p:cNvSpPr>
          <p:nvPr/>
        </p:nvSpPr>
        <p:spPr>
          <a:xfrm>
            <a:off x="3457673" y="1630882"/>
            <a:ext cx="3489037" cy="1862048"/>
          </a:xfrm>
          <a:prstGeom prst="rect">
            <a:avLst/>
          </a:prstGeom>
          <a:noFill/>
        </p:spPr>
        <p:txBody>
          <a:bodyPr vert="horz" wrap="square" lIns="91440" tIns="45720" rIns="91440" bIns="45720" rtlCol="0">
            <a:sp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9pPr>
          </a:lstStyle>
          <a:p>
            <a:r>
              <a:rPr kumimoji="1" lang="en-US" altLang="zh-CN" dirty="0" smtClean="0">
                <a:ea typeface="Times New Roman" charset="0"/>
                <a:cs typeface="Times New Roman" charset="0"/>
              </a:rPr>
              <a:t>8 large size gaps have been produced</a:t>
            </a:r>
          </a:p>
          <a:p>
            <a:r>
              <a:rPr kumimoji="1" lang="en-US" altLang="zh-CN" dirty="0" smtClean="0">
                <a:ea typeface="Times New Roman" charset="0"/>
                <a:cs typeface="Times New Roman" charset="0"/>
              </a:rPr>
              <a:t>1 mm gas gap</a:t>
            </a:r>
          </a:p>
          <a:p>
            <a:r>
              <a:rPr kumimoji="1" lang="en-US" altLang="zh-CN" dirty="0" smtClean="0">
                <a:ea typeface="Times New Roman" charset="0"/>
                <a:cs typeface="Times New Roman" charset="0"/>
              </a:rPr>
              <a:t>1.2 mm electrodes</a:t>
            </a:r>
          </a:p>
          <a:p>
            <a:r>
              <a:rPr kumimoji="1" lang="en-US" altLang="zh-CN" dirty="0" smtClean="0">
                <a:ea typeface="Times New Roman" charset="0"/>
                <a:cs typeface="Times New Roman" charset="0"/>
              </a:rPr>
              <a:t>180X100 cm^2</a:t>
            </a:r>
            <a:endParaRPr kumimoji="1" lang="en-US" altLang="zh-CN" dirty="0" smtClean="0">
              <a:ea typeface="Times New Roman" charset="0"/>
              <a:cs typeface="Times New Roman" charset="0"/>
            </a:endParaRPr>
          </a:p>
        </p:txBody>
      </p:sp>
      <p:sp>
        <p:nvSpPr>
          <p:cNvPr id="8" name="文本框 12"/>
          <p:cNvSpPr txBox="1">
            <a:spLocks/>
          </p:cNvSpPr>
          <p:nvPr/>
        </p:nvSpPr>
        <p:spPr>
          <a:xfrm>
            <a:off x="7893830" y="4011092"/>
            <a:ext cx="3483613" cy="2067233"/>
          </a:xfrm>
          <a:prstGeom prst="rect">
            <a:avLst/>
          </a:prstGeom>
          <a:noFill/>
        </p:spPr>
        <p:txBody>
          <a:bodyPr vert="horz" wrap="square" lIns="91440" tIns="45720" rIns="91440" bIns="45720" rtlCol="0">
            <a:sp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9pPr>
          </a:lstStyle>
          <a:p>
            <a:r>
              <a:rPr kumimoji="1" lang="en-US" altLang="zh-CN" sz="2000" dirty="0" smtClean="0">
                <a:ea typeface="Times New Roman" charset="0"/>
                <a:cs typeface="Times New Roman" charset="0"/>
              </a:rPr>
              <a:t>Two real ATLAS stations assembled and installed in sector 13 </a:t>
            </a:r>
          </a:p>
          <a:p>
            <a:r>
              <a:rPr kumimoji="1" lang="en-US" altLang="zh-CN" sz="2000" dirty="0" smtClean="0">
                <a:ea typeface="Times New Roman" charset="0"/>
                <a:cs typeface="Times New Roman" charset="0"/>
              </a:rPr>
              <a:t>This is a large scale test of the new gap technology</a:t>
            </a:r>
            <a:endParaRPr kumimoji="1" lang="en-US" altLang="zh-CN" sz="2000" dirty="0" smtClean="0">
              <a:ea typeface="Times New Roman" charset="0"/>
              <a:cs typeface="Times New Roman" charset="0"/>
            </a:endParaRPr>
          </a:p>
        </p:txBody>
      </p:sp>
      <p:sp>
        <p:nvSpPr>
          <p:cNvPr id="11" name="TextBox 10"/>
          <p:cNvSpPr txBox="1"/>
          <p:nvPr/>
        </p:nvSpPr>
        <p:spPr>
          <a:xfrm>
            <a:off x="7893830" y="1421639"/>
            <a:ext cx="2516955" cy="646331"/>
          </a:xfrm>
          <a:prstGeom prst="rect">
            <a:avLst/>
          </a:prstGeom>
          <a:noFill/>
        </p:spPr>
        <p:txBody>
          <a:bodyPr wrap="square" rtlCol="0">
            <a:spAutoFit/>
          </a:bodyPr>
          <a:lstStyle/>
          <a:p>
            <a:r>
              <a:rPr lang="en-US" dirty="0" smtClean="0">
                <a:solidFill>
                  <a:schemeClr val="bg2"/>
                </a:solidFill>
              </a:rPr>
              <a:t>The gas gap current behaves very well</a:t>
            </a:r>
            <a:endParaRPr lang="en-US" dirty="0">
              <a:solidFill>
                <a:schemeClr val="bg2"/>
              </a:solidFill>
            </a:endParaRPr>
          </a:p>
        </p:txBody>
      </p:sp>
      <p:sp>
        <p:nvSpPr>
          <p:cNvPr id="12" name="TextBox 11"/>
          <p:cNvSpPr txBox="1"/>
          <p:nvPr/>
        </p:nvSpPr>
        <p:spPr>
          <a:xfrm>
            <a:off x="982639" y="5841242"/>
            <a:ext cx="1653017" cy="369332"/>
          </a:xfrm>
          <a:prstGeom prst="rect">
            <a:avLst/>
          </a:prstGeom>
          <a:noFill/>
        </p:spPr>
        <p:txBody>
          <a:bodyPr wrap="none" rtlCol="0">
            <a:spAutoFit/>
          </a:bodyPr>
          <a:lstStyle/>
          <a:p>
            <a:r>
              <a:rPr lang="en-US" dirty="0" smtClean="0">
                <a:solidFill>
                  <a:schemeClr val="bg1"/>
                </a:solidFill>
              </a:rPr>
              <a:t>BME gas gap</a:t>
            </a:r>
            <a:endParaRPr lang="en-US" dirty="0">
              <a:solidFill>
                <a:schemeClr val="bg1"/>
              </a:solidFill>
            </a:endParaRPr>
          </a:p>
        </p:txBody>
      </p:sp>
      <p:sp>
        <p:nvSpPr>
          <p:cNvPr id="13" name="TextBox 12"/>
          <p:cNvSpPr txBox="1"/>
          <p:nvPr/>
        </p:nvSpPr>
        <p:spPr>
          <a:xfrm>
            <a:off x="4375682" y="4205785"/>
            <a:ext cx="1757212" cy="369332"/>
          </a:xfrm>
          <a:prstGeom prst="rect">
            <a:avLst/>
          </a:prstGeom>
          <a:noFill/>
        </p:spPr>
        <p:txBody>
          <a:bodyPr wrap="none" rtlCol="0">
            <a:spAutoFit/>
          </a:bodyPr>
          <a:lstStyle/>
          <a:p>
            <a:r>
              <a:rPr lang="en-US" b="1" dirty="0" smtClean="0">
                <a:solidFill>
                  <a:schemeClr val="bg1"/>
                </a:solidFill>
              </a:rPr>
              <a:t>BME chamber</a:t>
            </a:r>
            <a:endParaRPr lang="en-US" b="1" dirty="0">
              <a:solidFill>
                <a:schemeClr val="bg1"/>
              </a:solidFill>
            </a:endParaRPr>
          </a:p>
        </p:txBody>
      </p:sp>
    </p:spTree>
    <p:extLst>
      <p:ext uri="{BB962C8B-B14F-4D97-AF65-F5344CB8AC3E}">
        <p14:creationId xmlns:p14="http://schemas.microsoft.com/office/powerpoint/2010/main" val="4504071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a:xfrm>
            <a:off x="2133600" y="381000"/>
            <a:ext cx="8001000" cy="1828800"/>
          </a:xfrm>
        </p:spPr>
        <p:txBody>
          <a:bodyPr anchor="ctr"/>
          <a:lstStyle/>
          <a:p>
            <a:pPr algn="l"/>
            <a:r>
              <a:rPr lang="en-US" altLang="en-US" sz="3500" b="1"/>
              <a:t>     Status of AIDA-2020 WP 13.4.1                         </a:t>
            </a:r>
            <a:br>
              <a:rPr lang="en-US" altLang="en-US" sz="3500" b="1"/>
            </a:br>
            <a:r>
              <a:rPr lang="en-US" altLang="en-US" sz="3500" b="1"/>
              <a:t>        </a:t>
            </a:r>
            <a:r>
              <a:rPr lang="en-US" altLang="en-US" sz="2400" b="1"/>
              <a:t>Preparation for large series production:       </a:t>
            </a:r>
            <a:r>
              <a:rPr lang="en-US" altLang="en-US" sz="2400" b="1">
                <a:cs typeface="Arial" panose="020B0604020202020204" pitchFamily="34" charset="0"/>
              </a:rPr>
              <a:t>        </a:t>
            </a:r>
            <a:r>
              <a:rPr lang="en-US" altLang="en-US" sz="2400" b="1"/>
              <a:t>             </a:t>
            </a:r>
            <a:r>
              <a:rPr lang="en-US" altLang="en-US" sz="2400" b="1">
                <a:cs typeface="Arial" panose="020B0604020202020204" pitchFamily="34" charset="0"/>
              </a:rPr>
              <a:t>        </a:t>
            </a:r>
            <a:r>
              <a:rPr lang="en-US" altLang="en-US" sz="2400" b="1"/>
              <a:t>large-detector size preserving mechanical precision</a:t>
            </a:r>
          </a:p>
        </p:txBody>
      </p:sp>
      <p:sp>
        <p:nvSpPr>
          <p:cNvPr id="9227" name="Rectangle 11"/>
          <p:cNvSpPr>
            <a:spLocks noChangeArrowheads="1"/>
          </p:cNvSpPr>
          <p:nvPr/>
        </p:nvSpPr>
        <p:spPr bwMode="auto">
          <a:xfrm>
            <a:off x="1143000" y="6553200"/>
            <a:ext cx="9906000" cy="304800"/>
          </a:xfrm>
          <a:prstGeom prst="rect">
            <a:avLst/>
          </a:prstGeom>
          <a:gradFill rotWithShape="1">
            <a:gsLst>
              <a:gs pos="0">
                <a:srgbClr val="A50021">
                  <a:alpha val="86000"/>
                </a:srgbClr>
              </a:gs>
              <a:gs pos="100000">
                <a:srgbClr val="A50021">
                  <a:gamma/>
                  <a:shade val="46275"/>
                  <a:invGamma/>
                  <a:alpha val="78999"/>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533400" indent="-533400" defTabSz="893763">
              <a:spcBef>
                <a:spcPct val="0"/>
              </a:spcBef>
              <a:defRPr>
                <a:solidFill>
                  <a:schemeClr val="tx1"/>
                </a:solidFill>
                <a:latin typeface="Arial" panose="020B0604020202020204" pitchFamily="34" charset="0"/>
              </a:defRPr>
            </a:lvl1pPr>
            <a:lvl2pPr defTabSz="893763">
              <a:spcBef>
                <a:spcPct val="0"/>
              </a:spcBef>
              <a:defRPr>
                <a:solidFill>
                  <a:schemeClr val="tx1"/>
                </a:solidFill>
                <a:latin typeface="Arial" panose="020B0604020202020204" pitchFamily="34" charset="0"/>
              </a:defRPr>
            </a:lvl2pPr>
            <a:lvl3pPr defTabSz="893763">
              <a:spcBef>
                <a:spcPct val="0"/>
              </a:spcBef>
              <a:defRPr>
                <a:solidFill>
                  <a:schemeClr val="tx1"/>
                </a:solidFill>
                <a:latin typeface="Arial" panose="020B0604020202020204" pitchFamily="34" charset="0"/>
              </a:defRPr>
            </a:lvl3pPr>
            <a:lvl4pPr defTabSz="893763">
              <a:spcBef>
                <a:spcPct val="0"/>
              </a:spcBef>
              <a:defRPr>
                <a:solidFill>
                  <a:schemeClr val="tx1"/>
                </a:solidFill>
                <a:latin typeface="Arial" panose="020B0604020202020204" pitchFamily="34" charset="0"/>
              </a:defRPr>
            </a:lvl4pPr>
            <a:lvl5pPr defTabSz="893763">
              <a:spcBef>
                <a:spcPct val="0"/>
              </a:spcBef>
              <a:defRPr>
                <a:solidFill>
                  <a:schemeClr val="tx1"/>
                </a:solidFill>
                <a:latin typeface="Arial" panose="020B0604020202020204" pitchFamily="34" charset="0"/>
              </a:defRPr>
            </a:lvl5pPr>
            <a:lvl6pPr defTabSz="893763" fontAlgn="base">
              <a:spcBef>
                <a:spcPct val="0"/>
              </a:spcBef>
              <a:spcAft>
                <a:spcPct val="0"/>
              </a:spcAft>
              <a:defRPr>
                <a:solidFill>
                  <a:schemeClr val="tx1"/>
                </a:solidFill>
                <a:latin typeface="Arial" panose="020B0604020202020204" pitchFamily="34" charset="0"/>
              </a:defRPr>
            </a:lvl6pPr>
            <a:lvl7pPr defTabSz="893763" fontAlgn="base">
              <a:spcBef>
                <a:spcPct val="0"/>
              </a:spcBef>
              <a:spcAft>
                <a:spcPct val="0"/>
              </a:spcAft>
              <a:defRPr>
                <a:solidFill>
                  <a:schemeClr val="tx1"/>
                </a:solidFill>
                <a:latin typeface="Arial" panose="020B0604020202020204" pitchFamily="34" charset="0"/>
              </a:defRPr>
            </a:lvl7pPr>
            <a:lvl8pPr defTabSz="893763" fontAlgn="base">
              <a:spcBef>
                <a:spcPct val="0"/>
              </a:spcBef>
              <a:spcAft>
                <a:spcPct val="0"/>
              </a:spcAft>
              <a:defRPr>
                <a:solidFill>
                  <a:schemeClr val="tx1"/>
                </a:solidFill>
                <a:latin typeface="Arial" panose="020B0604020202020204" pitchFamily="34" charset="0"/>
              </a:defRPr>
            </a:lvl8pPr>
            <a:lvl9pPr defTabSz="893763" fontAlgn="base">
              <a:spcBef>
                <a:spcPct val="0"/>
              </a:spcBef>
              <a:spcAft>
                <a:spcPct val="0"/>
              </a:spcAft>
              <a:defRPr>
                <a:solidFill>
                  <a:schemeClr val="tx1"/>
                </a:solidFill>
                <a:latin typeface="Arial" panose="020B0604020202020204" pitchFamily="34" charset="0"/>
              </a:defRPr>
            </a:lvl9pPr>
          </a:lstStyle>
          <a:p>
            <a:pPr algn="ctr" fontAlgn="base">
              <a:spcBef>
                <a:spcPct val="20000"/>
              </a:spcBef>
              <a:spcAft>
                <a:spcPct val="0"/>
              </a:spcAft>
              <a:buSzPct val="115000"/>
            </a:pPr>
            <a:r>
              <a:rPr lang="en-US" altLang="en-US" sz="1600">
                <a:solidFill>
                  <a:srgbClr val="FFFFFF"/>
                </a:solidFill>
              </a:rPr>
              <a:t>AIDA 2020 Annual Meeting, Paris, 05.04.2017</a:t>
            </a:r>
            <a:endParaRPr lang="de-DE" altLang="en-US" sz="1600">
              <a:solidFill>
                <a:srgbClr val="FFFFFF"/>
              </a:solidFill>
            </a:endParaRPr>
          </a:p>
        </p:txBody>
      </p:sp>
      <p:sp>
        <p:nvSpPr>
          <p:cNvPr id="9229" name="Rectangle 13"/>
          <p:cNvSpPr>
            <a:spLocks noGrp="1" noChangeArrowheads="1"/>
          </p:cNvSpPr>
          <p:nvPr>
            <p:ph type="subTitle" idx="1"/>
          </p:nvPr>
        </p:nvSpPr>
        <p:spPr>
          <a:xfrm>
            <a:off x="1828800" y="2514600"/>
            <a:ext cx="8534400" cy="2057400"/>
          </a:xfrm>
          <a:noFill/>
          <a:ln/>
        </p:spPr>
        <p:txBody>
          <a:bodyPr/>
          <a:lstStyle/>
          <a:p>
            <a:r>
              <a:rPr lang="en-US" altLang="en-US" b="1"/>
              <a:t>Hubert Kroha</a:t>
            </a:r>
          </a:p>
          <a:p>
            <a:endParaRPr lang="en-US" altLang="en-US" b="1"/>
          </a:p>
          <a:p>
            <a:r>
              <a:rPr lang="en-US" altLang="en-US" sz="1800"/>
              <a:t>Max-Planck-Institut fü</a:t>
            </a:r>
            <a:r>
              <a:rPr lang="en-US" altLang="en-US" sz="1800">
                <a:latin typeface=""/>
              </a:rPr>
              <a:t>r Physik,</a:t>
            </a:r>
            <a:r>
              <a:rPr lang="en-US" altLang="en-US" sz="1800"/>
              <a:t> Munich</a:t>
            </a:r>
          </a:p>
          <a:p>
            <a:endParaRPr lang="en-US" altLang="en-US" sz="1800"/>
          </a:p>
        </p:txBody>
      </p:sp>
    </p:spTree>
    <p:extLst>
      <p:ext uri="{BB962C8B-B14F-4D97-AF65-F5344CB8AC3E}">
        <p14:creationId xmlns:p14="http://schemas.microsoft.com/office/powerpoint/2010/main" val="3058983998"/>
      </p:ext>
    </p:extLst>
  </p:cSld>
  <p:clrMapOvr>
    <a:masterClrMapping/>
  </p:clrMapOvr>
  <p:transition advTm="2453"/>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3"/>
          <p:cNvSpPr>
            <a:spLocks noGrp="1"/>
          </p:cNvSpPr>
          <p:nvPr>
            <p:ph type="ftr" sz="quarter" idx="10"/>
          </p:nvPr>
        </p:nvSpPr>
        <p:spPr/>
        <p:txBody>
          <a:bodyPr/>
          <a:lstStyle/>
          <a:p>
            <a:pPr fontAlgn="base">
              <a:spcAft>
                <a:spcPct val="0"/>
              </a:spcAft>
            </a:pPr>
            <a:r>
              <a:rPr lang="en-US" altLang="en-US">
                <a:solidFill>
                  <a:srgbClr val="FFFFFF"/>
                </a:solidFill>
                <a:latin typeface="Arial" panose="020B0604020202020204" pitchFamily="34" charset="0"/>
              </a:rPr>
              <a:t>H. Kroha, MPI Munich</a:t>
            </a:r>
          </a:p>
        </p:txBody>
      </p:sp>
      <p:sp>
        <p:nvSpPr>
          <p:cNvPr id="12" name="Slide Number Placeholder 4"/>
          <p:cNvSpPr>
            <a:spLocks noGrp="1"/>
          </p:cNvSpPr>
          <p:nvPr>
            <p:ph type="sldNum" sz="quarter" idx="11"/>
          </p:nvPr>
        </p:nvSpPr>
        <p:spPr/>
        <p:txBody>
          <a:bodyPr/>
          <a:lstStyle/>
          <a:p>
            <a:pPr fontAlgn="base">
              <a:spcAft>
                <a:spcPct val="0"/>
              </a:spcAft>
            </a:pPr>
            <a:fld id="{9E5F297A-84EF-47F8-B934-7978BB093D56}" type="slidenum">
              <a:rPr lang="en-US" altLang="en-US">
                <a:solidFill>
                  <a:srgbClr val="FFFFFF"/>
                </a:solidFill>
                <a:latin typeface="Arial" panose="020B0604020202020204" pitchFamily="34" charset="0"/>
              </a:rPr>
              <a:pPr fontAlgn="base">
                <a:spcAft>
                  <a:spcPct val="0"/>
                </a:spcAft>
              </a:pPr>
              <a:t>32</a:t>
            </a:fld>
            <a:endParaRPr lang="en-US" altLang="en-US">
              <a:solidFill>
                <a:srgbClr val="FFFFFF"/>
              </a:solidFill>
              <a:latin typeface="Arial" panose="020B0604020202020204" pitchFamily="34" charset="0"/>
            </a:endParaRPr>
          </a:p>
        </p:txBody>
      </p:sp>
      <p:pic>
        <p:nvPicPr>
          <p:cNvPr id="481288" name="Picture 8" descr="NEW_RPC_PROTOTYPE-4[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5400" y="3048001"/>
            <a:ext cx="5257800" cy="3148013"/>
          </a:xfrm>
          <a:prstGeom prst="rect">
            <a:avLst/>
          </a:prstGeom>
          <a:noFill/>
          <a:extLst>
            <a:ext uri="{909E8E84-426E-40DD-AFC4-6F175D3DCCD1}">
              <a14:hiddenFill xmlns:a14="http://schemas.microsoft.com/office/drawing/2010/main">
                <a:solidFill>
                  <a:srgbClr val="FFFFFF"/>
                </a:solidFill>
              </a14:hiddenFill>
            </a:ext>
          </a:extLst>
        </p:spPr>
      </p:pic>
      <p:sp>
        <p:nvSpPr>
          <p:cNvPr id="481282" name="Rectangle 2"/>
          <p:cNvSpPr>
            <a:spLocks noGrp="1" noChangeArrowheads="1"/>
          </p:cNvSpPr>
          <p:nvPr>
            <p:ph type="title"/>
          </p:nvPr>
        </p:nvSpPr>
        <p:spPr/>
        <p:txBody>
          <a:bodyPr/>
          <a:lstStyle/>
          <a:p>
            <a:r>
              <a:rPr lang="en-US" altLang="en-US" sz="2800" b="1"/>
              <a:t>Thin-Gap RPC Prototype Design and Assembly</a:t>
            </a:r>
            <a:endParaRPr lang="de-DE" altLang="en-US" sz="2800" b="1"/>
          </a:p>
        </p:txBody>
      </p:sp>
      <p:pic>
        <p:nvPicPr>
          <p:cNvPr id="481290" name="Picture 10" descr="NEW_RPC_PROTOTYPE-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5601" y="4114800"/>
            <a:ext cx="3838575" cy="2349500"/>
          </a:xfrm>
          <a:prstGeom prst="rect">
            <a:avLst/>
          </a:prstGeom>
          <a:noFill/>
          <a:extLst>
            <a:ext uri="{909E8E84-426E-40DD-AFC4-6F175D3DCCD1}">
              <a14:hiddenFill xmlns:a14="http://schemas.microsoft.com/office/drawing/2010/main">
                <a:solidFill>
                  <a:srgbClr val="FFFFFF"/>
                </a:solidFill>
              </a14:hiddenFill>
            </a:ext>
          </a:extLst>
        </p:spPr>
      </p:pic>
      <p:sp>
        <p:nvSpPr>
          <p:cNvPr id="481291" name="Rectangle 11"/>
          <p:cNvSpPr>
            <a:spLocks noChangeArrowheads="1"/>
          </p:cNvSpPr>
          <p:nvPr/>
        </p:nvSpPr>
        <p:spPr bwMode="auto">
          <a:xfrm>
            <a:off x="6705600" y="2895600"/>
            <a:ext cx="4343400" cy="1143000"/>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9407" tIns="44703" rIns="89407" bIns="44703" anchor="ctr"/>
          <a:lstStyle/>
          <a:p>
            <a:pPr fontAlgn="base">
              <a:spcBef>
                <a:spcPct val="20000"/>
              </a:spcBef>
              <a:spcAft>
                <a:spcPct val="0"/>
              </a:spcAft>
              <a:buSzPct val="115000"/>
            </a:pPr>
            <a:endParaRPr lang="en-US" b="1">
              <a:solidFill>
                <a:srgbClr val="FF0000"/>
              </a:solidFill>
              <a:latin typeface="Arial" panose="020B0604020202020204" pitchFamily="34" charset="0"/>
            </a:endParaRPr>
          </a:p>
        </p:txBody>
      </p:sp>
      <p:pic>
        <p:nvPicPr>
          <p:cNvPr id="48128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609601"/>
            <a:ext cx="5791200" cy="204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1287" name="Text Box 7"/>
          <p:cNvSpPr txBox="1">
            <a:spLocks noChangeArrowheads="1"/>
          </p:cNvSpPr>
          <p:nvPr/>
        </p:nvSpPr>
        <p:spPr bwMode="auto">
          <a:xfrm>
            <a:off x="6629400" y="609601"/>
            <a:ext cx="4419600" cy="338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9407" tIns="44703" rIns="89407" bIns="44703">
            <a:spAutoFit/>
          </a:bodyPr>
          <a:lstStyle>
            <a:lvl1pPr marL="533400" indent="-533400" defTabSz="893763">
              <a:spcBef>
                <a:spcPct val="0"/>
              </a:spcBef>
              <a:defRPr>
                <a:solidFill>
                  <a:schemeClr val="tx1"/>
                </a:solidFill>
                <a:latin typeface="Arial" panose="020B0604020202020204" pitchFamily="34" charset="0"/>
              </a:defRPr>
            </a:lvl1pPr>
            <a:lvl2pPr defTabSz="893763">
              <a:spcBef>
                <a:spcPct val="0"/>
              </a:spcBef>
              <a:defRPr>
                <a:solidFill>
                  <a:schemeClr val="tx1"/>
                </a:solidFill>
                <a:latin typeface="Arial" panose="020B0604020202020204" pitchFamily="34" charset="0"/>
              </a:defRPr>
            </a:lvl2pPr>
            <a:lvl3pPr defTabSz="893763">
              <a:spcBef>
                <a:spcPct val="0"/>
              </a:spcBef>
              <a:defRPr>
                <a:solidFill>
                  <a:schemeClr val="tx1"/>
                </a:solidFill>
                <a:latin typeface="Arial" panose="020B0604020202020204" pitchFamily="34" charset="0"/>
              </a:defRPr>
            </a:lvl3pPr>
            <a:lvl4pPr defTabSz="893763">
              <a:spcBef>
                <a:spcPct val="0"/>
              </a:spcBef>
              <a:defRPr>
                <a:solidFill>
                  <a:schemeClr val="tx1"/>
                </a:solidFill>
                <a:latin typeface="Arial" panose="020B0604020202020204" pitchFamily="34" charset="0"/>
              </a:defRPr>
            </a:lvl4pPr>
            <a:lvl5pPr defTabSz="893763">
              <a:spcBef>
                <a:spcPct val="0"/>
              </a:spcBef>
              <a:defRPr>
                <a:solidFill>
                  <a:schemeClr val="tx1"/>
                </a:solidFill>
                <a:latin typeface="Arial" panose="020B0604020202020204" pitchFamily="34" charset="0"/>
              </a:defRPr>
            </a:lvl5pPr>
            <a:lvl6pPr defTabSz="893763" fontAlgn="base">
              <a:spcBef>
                <a:spcPct val="0"/>
              </a:spcBef>
              <a:spcAft>
                <a:spcPct val="0"/>
              </a:spcAft>
              <a:defRPr>
                <a:solidFill>
                  <a:schemeClr val="tx1"/>
                </a:solidFill>
                <a:latin typeface="Arial" panose="020B0604020202020204" pitchFamily="34" charset="0"/>
              </a:defRPr>
            </a:lvl6pPr>
            <a:lvl7pPr defTabSz="893763" fontAlgn="base">
              <a:spcBef>
                <a:spcPct val="0"/>
              </a:spcBef>
              <a:spcAft>
                <a:spcPct val="0"/>
              </a:spcAft>
              <a:defRPr>
                <a:solidFill>
                  <a:schemeClr val="tx1"/>
                </a:solidFill>
                <a:latin typeface="Arial" panose="020B0604020202020204" pitchFamily="34" charset="0"/>
              </a:defRPr>
            </a:lvl7pPr>
            <a:lvl8pPr defTabSz="893763" fontAlgn="base">
              <a:spcBef>
                <a:spcPct val="0"/>
              </a:spcBef>
              <a:spcAft>
                <a:spcPct val="0"/>
              </a:spcAft>
              <a:defRPr>
                <a:solidFill>
                  <a:schemeClr val="tx1"/>
                </a:solidFill>
                <a:latin typeface="Arial" panose="020B0604020202020204" pitchFamily="34" charset="0"/>
              </a:defRPr>
            </a:lvl8pPr>
            <a:lvl9pPr defTabSz="893763" fontAlgn="base">
              <a:spcBef>
                <a:spcPct val="0"/>
              </a:spcBef>
              <a:spcAft>
                <a:spcPct val="0"/>
              </a:spcAft>
              <a:defRPr>
                <a:solidFill>
                  <a:schemeClr val="tx1"/>
                </a:solidFill>
                <a:latin typeface="Arial" panose="020B0604020202020204" pitchFamily="34" charset="0"/>
              </a:defRPr>
            </a:lvl9pPr>
          </a:lstStyle>
          <a:p>
            <a:pPr fontAlgn="base">
              <a:spcBef>
                <a:spcPct val="50000"/>
              </a:spcBef>
              <a:spcAft>
                <a:spcPct val="0"/>
              </a:spcAft>
              <a:buSzPct val="115000"/>
            </a:pPr>
            <a:r>
              <a:rPr lang="en-US" altLang="en-US" sz="1600">
                <a:solidFill>
                  <a:srgbClr val="000000"/>
                </a:solidFill>
              </a:rPr>
              <a:t>         Triplet of thin-gap RPCs with 1mm gas gap in support frame and Faraday cage with only 48 mm overall thickness                as needed for the ATLAS muon detector for HL-LHC.</a:t>
            </a:r>
          </a:p>
          <a:p>
            <a:pPr fontAlgn="base">
              <a:spcBef>
                <a:spcPct val="50000"/>
              </a:spcBef>
              <a:spcAft>
                <a:spcPct val="0"/>
              </a:spcAft>
              <a:buSzPct val="115000"/>
            </a:pPr>
            <a:r>
              <a:rPr lang="en-US" altLang="en-US" sz="1600">
                <a:solidFill>
                  <a:srgbClr val="000000"/>
                </a:solidFill>
              </a:rPr>
              <a:t>         Design of prototype chamber optimised and completed in 2016.</a:t>
            </a:r>
          </a:p>
          <a:p>
            <a:pPr fontAlgn="base">
              <a:spcBef>
                <a:spcPct val="50000"/>
              </a:spcBef>
              <a:spcAft>
                <a:spcPct val="0"/>
              </a:spcAft>
              <a:buSzPct val="115000"/>
            </a:pPr>
            <a:r>
              <a:rPr lang="en-US" altLang="en-US" sz="1600">
                <a:solidFill>
                  <a:srgbClr val="000000"/>
                </a:solidFill>
              </a:rPr>
              <a:t>         Prototype assembly is in progress: </a:t>
            </a:r>
          </a:p>
          <a:p>
            <a:pPr fontAlgn="base">
              <a:spcBef>
                <a:spcPct val="50000"/>
              </a:spcBef>
              <a:spcAft>
                <a:spcPct val="0"/>
              </a:spcAft>
              <a:buSzPct val="115000"/>
            </a:pPr>
            <a:r>
              <a:rPr lang="en-US" altLang="en-US" sz="1600">
                <a:solidFill>
                  <a:srgbClr val="000000"/>
                </a:solidFill>
              </a:rPr>
              <a:t>         Mounting of gas gaps with readout strip panels and electronics produced by  Univ. Rome II into the Faraday cage and support structure.  </a:t>
            </a:r>
            <a:endParaRPr lang="de-DE" altLang="en-US" sz="1600">
              <a:solidFill>
                <a:srgbClr val="000000"/>
              </a:solidFill>
            </a:endParaRPr>
          </a:p>
        </p:txBody>
      </p:sp>
      <p:sp>
        <p:nvSpPr>
          <p:cNvPr id="481294" name="Line 14"/>
          <p:cNvSpPr>
            <a:spLocks noChangeShapeType="1"/>
          </p:cNvSpPr>
          <p:nvPr/>
        </p:nvSpPr>
        <p:spPr bwMode="auto">
          <a:xfrm flipH="1">
            <a:off x="5334000" y="3352800"/>
            <a:ext cx="1828800" cy="6096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9407" tIns="44703" rIns="89407" bIns="44703"/>
          <a:lstStyle/>
          <a:p>
            <a:pPr fontAlgn="base">
              <a:spcBef>
                <a:spcPct val="20000"/>
              </a:spcBef>
              <a:spcAft>
                <a:spcPct val="0"/>
              </a:spcAft>
              <a:buSzPct val="115000"/>
            </a:pPr>
            <a:endParaRPr lang="en-US" b="1">
              <a:solidFill>
                <a:srgbClr val="FF0000"/>
              </a:solidFill>
              <a:latin typeface="Arial" panose="020B0604020202020204" pitchFamily="34" charset="0"/>
            </a:endParaRPr>
          </a:p>
        </p:txBody>
      </p:sp>
      <p:sp>
        <p:nvSpPr>
          <p:cNvPr id="481295" name="Line 15"/>
          <p:cNvSpPr>
            <a:spLocks noChangeShapeType="1"/>
          </p:cNvSpPr>
          <p:nvPr/>
        </p:nvSpPr>
        <p:spPr bwMode="auto">
          <a:xfrm flipH="1">
            <a:off x="9448800" y="3733800"/>
            <a:ext cx="228600" cy="9906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9407" tIns="44703" rIns="89407" bIns="44703"/>
          <a:lstStyle/>
          <a:p>
            <a:pPr fontAlgn="base">
              <a:spcBef>
                <a:spcPct val="20000"/>
              </a:spcBef>
              <a:spcAft>
                <a:spcPct val="0"/>
              </a:spcAft>
              <a:buSzPct val="115000"/>
            </a:pPr>
            <a:endParaRPr lang="en-US" b="1">
              <a:solidFill>
                <a:srgbClr val="FF0000"/>
              </a:solidFill>
              <a:latin typeface="Arial" panose="020B0604020202020204" pitchFamily="34" charset="0"/>
            </a:endParaRPr>
          </a:p>
        </p:txBody>
      </p:sp>
      <p:sp>
        <p:nvSpPr>
          <p:cNvPr id="481296" name="Line 16"/>
          <p:cNvSpPr>
            <a:spLocks noChangeShapeType="1"/>
          </p:cNvSpPr>
          <p:nvPr/>
        </p:nvSpPr>
        <p:spPr bwMode="auto">
          <a:xfrm flipH="1">
            <a:off x="3810000" y="2133600"/>
            <a:ext cx="2286000" cy="19812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9407" tIns="44703" rIns="89407" bIns="44703"/>
          <a:lstStyle/>
          <a:p>
            <a:pPr fontAlgn="base">
              <a:spcBef>
                <a:spcPct val="20000"/>
              </a:spcBef>
              <a:spcAft>
                <a:spcPct val="0"/>
              </a:spcAft>
              <a:buSzPct val="115000"/>
            </a:pPr>
            <a:endParaRPr lang="en-US" b="1">
              <a:solidFill>
                <a:srgbClr val="FF0000"/>
              </a:solidFill>
              <a:latin typeface="Arial" panose="020B0604020202020204" pitchFamily="34" charset="0"/>
            </a:endParaRPr>
          </a:p>
        </p:txBody>
      </p:sp>
    </p:spTree>
    <p:extLst>
      <p:ext uri="{BB962C8B-B14F-4D97-AF65-F5344CB8AC3E}">
        <p14:creationId xmlns:p14="http://schemas.microsoft.com/office/powerpoint/2010/main" val="6237216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pPr fontAlgn="base">
              <a:spcAft>
                <a:spcPct val="0"/>
              </a:spcAft>
            </a:pPr>
            <a:r>
              <a:rPr lang="en-US" altLang="en-US">
                <a:solidFill>
                  <a:srgbClr val="FFFFFF"/>
                </a:solidFill>
                <a:latin typeface="Arial" panose="020B0604020202020204" pitchFamily="34" charset="0"/>
              </a:rPr>
              <a:t>H. Kroha, MPI Munich</a:t>
            </a:r>
          </a:p>
        </p:txBody>
      </p:sp>
      <p:sp>
        <p:nvSpPr>
          <p:cNvPr id="7" name="Slide Number Placeholder 4"/>
          <p:cNvSpPr>
            <a:spLocks noGrp="1"/>
          </p:cNvSpPr>
          <p:nvPr>
            <p:ph type="sldNum" sz="quarter" idx="11"/>
          </p:nvPr>
        </p:nvSpPr>
        <p:spPr/>
        <p:txBody>
          <a:bodyPr/>
          <a:lstStyle/>
          <a:p>
            <a:pPr fontAlgn="base">
              <a:spcAft>
                <a:spcPct val="0"/>
              </a:spcAft>
            </a:pPr>
            <a:fld id="{FB7BC874-7196-4D34-960F-E5D357E9327A}" type="slidenum">
              <a:rPr lang="en-US" altLang="en-US">
                <a:solidFill>
                  <a:srgbClr val="FFFFFF"/>
                </a:solidFill>
                <a:latin typeface="Arial" panose="020B0604020202020204" pitchFamily="34" charset="0"/>
              </a:rPr>
              <a:pPr fontAlgn="base">
                <a:spcAft>
                  <a:spcPct val="0"/>
                </a:spcAft>
              </a:pPr>
              <a:t>33</a:t>
            </a:fld>
            <a:endParaRPr lang="en-US" altLang="en-US">
              <a:solidFill>
                <a:srgbClr val="FFFFFF"/>
              </a:solidFill>
              <a:latin typeface="Arial" panose="020B0604020202020204" pitchFamily="34" charset="0"/>
            </a:endParaRPr>
          </a:p>
        </p:txBody>
      </p:sp>
      <p:sp>
        <p:nvSpPr>
          <p:cNvPr id="476162" name="Rectangle 2"/>
          <p:cNvSpPr>
            <a:spLocks noGrp="1" noChangeArrowheads="1"/>
          </p:cNvSpPr>
          <p:nvPr>
            <p:ph type="title"/>
          </p:nvPr>
        </p:nvSpPr>
        <p:spPr/>
        <p:txBody>
          <a:bodyPr/>
          <a:lstStyle/>
          <a:p>
            <a:r>
              <a:rPr lang="en-US" altLang="en-US" sz="2800" b="1"/>
              <a:t>Prototype Assembly and Test</a:t>
            </a:r>
            <a:endParaRPr lang="de-DE" altLang="en-US" sz="2800" b="1"/>
          </a:p>
        </p:txBody>
      </p:sp>
      <p:pic>
        <p:nvPicPr>
          <p:cNvPr id="476805" name="Picture 64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838201"/>
            <a:ext cx="6019800" cy="24749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76807" name="Picture 64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1" y="3810000"/>
            <a:ext cx="7712075" cy="2330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6808" name="Text Box 648"/>
          <p:cNvSpPr txBox="1">
            <a:spLocks noChangeArrowheads="1"/>
          </p:cNvSpPr>
          <p:nvPr/>
        </p:nvSpPr>
        <p:spPr bwMode="auto">
          <a:xfrm>
            <a:off x="7391400" y="838201"/>
            <a:ext cx="3657600" cy="912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9407" tIns="44703" rIns="89407" bIns="44703">
            <a:spAutoFit/>
          </a:bodyPr>
          <a:lstStyle>
            <a:lvl1pPr marL="533400" indent="-533400" defTabSz="893763">
              <a:spcBef>
                <a:spcPct val="0"/>
              </a:spcBef>
              <a:defRPr>
                <a:solidFill>
                  <a:schemeClr val="tx1"/>
                </a:solidFill>
                <a:latin typeface="Arial" panose="020B0604020202020204" pitchFamily="34" charset="0"/>
              </a:defRPr>
            </a:lvl1pPr>
            <a:lvl2pPr defTabSz="893763">
              <a:spcBef>
                <a:spcPct val="0"/>
              </a:spcBef>
              <a:defRPr>
                <a:solidFill>
                  <a:schemeClr val="tx1"/>
                </a:solidFill>
                <a:latin typeface="Arial" panose="020B0604020202020204" pitchFamily="34" charset="0"/>
              </a:defRPr>
            </a:lvl2pPr>
            <a:lvl3pPr defTabSz="893763">
              <a:spcBef>
                <a:spcPct val="0"/>
              </a:spcBef>
              <a:defRPr>
                <a:solidFill>
                  <a:schemeClr val="tx1"/>
                </a:solidFill>
                <a:latin typeface="Arial" panose="020B0604020202020204" pitchFamily="34" charset="0"/>
              </a:defRPr>
            </a:lvl3pPr>
            <a:lvl4pPr defTabSz="893763">
              <a:spcBef>
                <a:spcPct val="0"/>
              </a:spcBef>
              <a:defRPr>
                <a:solidFill>
                  <a:schemeClr val="tx1"/>
                </a:solidFill>
                <a:latin typeface="Arial" panose="020B0604020202020204" pitchFamily="34" charset="0"/>
              </a:defRPr>
            </a:lvl4pPr>
            <a:lvl5pPr defTabSz="893763">
              <a:spcBef>
                <a:spcPct val="0"/>
              </a:spcBef>
              <a:defRPr>
                <a:solidFill>
                  <a:schemeClr val="tx1"/>
                </a:solidFill>
                <a:latin typeface="Arial" panose="020B0604020202020204" pitchFamily="34" charset="0"/>
              </a:defRPr>
            </a:lvl5pPr>
            <a:lvl6pPr defTabSz="893763" fontAlgn="base">
              <a:spcBef>
                <a:spcPct val="0"/>
              </a:spcBef>
              <a:spcAft>
                <a:spcPct val="0"/>
              </a:spcAft>
              <a:defRPr>
                <a:solidFill>
                  <a:schemeClr val="tx1"/>
                </a:solidFill>
                <a:latin typeface="Arial" panose="020B0604020202020204" pitchFamily="34" charset="0"/>
              </a:defRPr>
            </a:lvl6pPr>
            <a:lvl7pPr defTabSz="893763" fontAlgn="base">
              <a:spcBef>
                <a:spcPct val="0"/>
              </a:spcBef>
              <a:spcAft>
                <a:spcPct val="0"/>
              </a:spcAft>
              <a:defRPr>
                <a:solidFill>
                  <a:schemeClr val="tx1"/>
                </a:solidFill>
                <a:latin typeface="Arial" panose="020B0604020202020204" pitchFamily="34" charset="0"/>
              </a:defRPr>
            </a:lvl7pPr>
            <a:lvl8pPr defTabSz="893763" fontAlgn="base">
              <a:spcBef>
                <a:spcPct val="0"/>
              </a:spcBef>
              <a:spcAft>
                <a:spcPct val="0"/>
              </a:spcAft>
              <a:defRPr>
                <a:solidFill>
                  <a:schemeClr val="tx1"/>
                </a:solidFill>
                <a:latin typeface="Arial" panose="020B0604020202020204" pitchFamily="34" charset="0"/>
              </a:defRPr>
            </a:lvl8pPr>
            <a:lvl9pPr defTabSz="893763" fontAlgn="base">
              <a:spcBef>
                <a:spcPct val="0"/>
              </a:spcBef>
              <a:spcAft>
                <a:spcPct val="0"/>
              </a:spcAft>
              <a:defRPr>
                <a:solidFill>
                  <a:schemeClr val="tx1"/>
                </a:solidFill>
                <a:latin typeface="Arial" panose="020B0604020202020204" pitchFamily="34" charset="0"/>
              </a:defRPr>
            </a:lvl9pPr>
          </a:lstStyle>
          <a:p>
            <a:pPr fontAlgn="base">
              <a:spcBef>
                <a:spcPct val="50000"/>
              </a:spcBef>
              <a:spcAft>
                <a:spcPct val="0"/>
              </a:spcAft>
              <a:buSzPct val="115000"/>
            </a:pPr>
            <a:r>
              <a:rPr lang="en-US" altLang="en-US">
                <a:solidFill>
                  <a:srgbClr val="000000"/>
                </a:solidFill>
              </a:rPr>
              <a:t>        Thin-gap RPC gas gap test and preparation for triplet prototype assembly at MPI.</a:t>
            </a:r>
            <a:endParaRPr lang="de-DE" altLang="en-US">
              <a:solidFill>
                <a:srgbClr val="000000"/>
              </a:solidFill>
            </a:endParaRPr>
          </a:p>
        </p:txBody>
      </p:sp>
    </p:spTree>
    <p:extLst>
      <p:ext uri="{BB962C8B-B14F-4D97-AF65-F5344CB8AC3E}">
        <p14:creationId xmlns:p14="http://schemas.microsoft.com/office/powerpoint/2010/main" val="114589017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a:spLocks noGrp="1"/>
          </p:cNvSpPr>
          <p:nvPr>
            <p:ph type="ftr" sz="quarter" idx="10"/>
          </p:nvPr>
        </p:nvSpPr>
        <p:spPr/>
        <p:txBody>
          <a:bodyPr/>
          <a:lstStyle/>
          <a:p>
            <a:pPr fontAlgn="base">
              <a:spcAft>
                <a:spcPct val="0"/>
              </a:spcAft>
            </a:pPr>
            <a:r>
              <a:rPr lang="en-US" altLang="en-US">
                <a:solidFill>
                  <a:srgbClr val="FFFFFF"/>
                </a:solidFill>
                <a:latin typeface="Arial" panose="020B0604020202020204" pitchFamily="34" charset="0"/>
              </a:rPr>
              <a:t>H. Kroha, MPI Munich</a:t>
            </a:r>
          </a:p>
        </p:txBody>
      </p:sp>
      <p:sp>
        <p:nvSpPr>
          <p:cNvPr id="8" name="Slide Number Placeholder 4"/>
          <p:cNvSpPr>
            <a:spLocks noGrp="1"/>
          </p:cNvSpPr>
          <p:nvPr>
            <p:ph type="sldNum" sz="quarter" idx="11"/>
          </p:nvPr>
        </p:nvSpPr>
        <p:spPr/>
        <p:txBody>
          <a:bodyPr/>
          <a:lstStyle/>
          <a:p>
            <a:pPr fontAlgn="base">
              <a:spcAft>
                <a:spcPct val="0"/>
              </a:spcAft>
            </a:pPr>
            <a:fld id="{AEBAEAE8-0D25-4D99-A1E8-93F0F1C48D08}" type="slidenum">
              <a:rPr lang="en-US" altLang="en-US">
                <a:solidFill>
                  <a:srgbClr val="FFFFFF"/>
                </a:solidFill>
                <a:latin typeface="Arial" panose="020B0604020202020204" pitchFamily="34" charset="0"/>
              </a:rPr>
              <a:pPr fontAlgn="base">
                <a:spcAft>
                  <a:spcPct val="0"/>
                </a:spcAft>
              </a:pPr>
              <a:t>34</a:t>
            </a:fld>
            <a:endParaRPr lang="en-US" altLang="en-US">
              <a:solidFill>
                <a:srgbClr val="FFFFFF"/>
              </a:solidFill>
              <a:latin typeface="Arial" panose="020B0604020202020204" pitchFamily="34" charset="0"/>
            </a:endParaRPr>
          </a:p>
        </p:txBody>
      </p:sp>
      <p:sp>
        <p:nvSpPr>
          <p:cNvPr id="483330" name="Rectangle 2"/>
          <p:cNvSpPr>
            <a:spLocks noGrp="1" noChangeArrowheads="1"/>
          </p:cNvSpPr>
          <p:nvPr>
            <p:ph type="title"/>
          </p:nvPr>
        </p:nvSpPr>
        <p:spPr/>
        <p:txBody>
          <a:bodyPr/>
          <a:lstStyle/>
          <a:p>
            <a:r>
              <a:rPr lang="en-US" altLang="en-US" sz="2800" b="1"/>
              <a:t>Preparation for Assembly of Large Chambers </a:t>
            </a:r>
            <a:endParaRPr lang="de-DE" altLang="en-US" sz="2800" b="1"/>
          </a:p>
        </p:txBody>
      </p:sp>
      <p:sp>
        <p:nvSpPr>
          <p:cNvPr id="483331" name="Text Box 3"/>
          <p:cNvSpPr txBox="1">
            <a:spLocks noChangeArrowheads="1"/>
          </p:cNvSpPr>
          <p:nvPr/>
        </p:nvSpPr>
        <p:spPr bwMode="auto">
          <a:xfrm>
            <a:off x="838200" y="609601"/>
            <a:ext cx="10210800" cy="109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9407" tIns="44703" rIns="89407" bIns="44703">
            <a:spAutoFit/>
          </a:bodyPr>
          <a:lstStyle>
            <a:lvl1pPr marL="533400" indent="-533400" defTabSz="893763">
              <a:spcBef>
                <a:spcPct val="0"/>
              </a:spcBef>
              <a:defRPr>
                <a:solidFill>
                  <a:schemeClr val="tx1"/>
                </a:solidFill>
                <a:latin typeface="Arial" panose="020B0604020202020204" pitchFamily="34" charset="0"/>
              </a:defRPr>
            </a:lvl1pPr>
            <a:lvl2pPr defTabSz="893763">
              <a:spcBef>
                <a:spcPct val="0"/>
              </a:spcBef>
              <a:defRPr>
                <a:solidFill>
                  <a:schemeClr val="tx1"/>
                </a:solidFill>
                <a:latin typeface="Arial" panose="020B0604020202020204" pitchFamily="34" charset="0"/>
              </a:defRPr>
            </a:lvl2pPr>
            <a:lvl3pPr defTabSz="893763">
              <a:spcBef>
                <a:spcPct val="0"/>
              </a:spcBef>
              <a:defRPr>
                <a:solidFill>
                  <a:schemeClr val="tx1"/>
                </a:solidFill>
                <a:latin typeface="Arial" panose="020B0604020202020204" pitchFamily="34" charset="0"/>
              </a:defRPr>
            </a:lvl3pPr>
            <a:lvl4pPr defTabSz="893763">
              <a:spcBef>
                <a:spcPct val="0"/>
              </a:spcBef>
              <a:defRPr>
                <a:solidFill>
                  <a:schemeClr val="tx1"/>
                </a:solidFill>
                <a:latin typeface="Arial" panose="020B0604020202020204" pitchFamily="34" charset="0"/>
              </a:defRPr>
            </a:lvl4pPr>
            <a:lvl5pPr defTabSz="893763">
              <a:spcBef>
                <a:spcPct val="0"/>
              </a:spcBef>
              <a:defRPr>
                <a:solidFill>
                  <a:schemeClr val="tx1"/>
                </a:solidFill>
                <a:latin typeface="Arial" panose="020B0604020202020204" pitchFamily="34" charset="0"/>
              </a:defRPr>
            </a:lvl5pPr>
            <a:lvl6pPr defTabSz="893763" fontAlgn="base">
              <a:spcBef>
                <a:spcPct val="0"/>
              </a:spcBef>
              <a:spcAft>
                <a:spcPct val="0"/>
              </a:spcAft>
              <a:defRPr>
                <a:solidFill>
                  <a:schemeClr val="tx1"/>
                </a:solidFill>
                <a:latin typeface="Arial" panose="020B0604020202020204" pitchFamily="34" charset="0"/>
              </a:defRPr>
            </a:lvl6pPr>
            <a:lvl7pPr defTabSz="893763" fontAlgn="base">
              <a:spcBef>
                <a:spcPct val="0"/>
              </a:spcBef>
              <a:spcAft>
                <a:spcPct val="0"/>
              </a:spcAft>
              <a:defRPr>
                <a:solidFill>
                  <a:schemeClr val="tx1"/>
                </a:solidFill>
                <a:latin typeface="Arial" panose="020B0604020202020204" pitchFamily="34" charset="0"/>
              </a:defRPr>
            </a:lvl7pPr>
            <a:lvl8pPr defTabSz="893763" fontAlgn="base">
              <a:spcBef>
                <a:spcPct val="0"/>
              </a:spcBef>
              <a:spcAft>
                <a:spcPct val="0"/>
              </a:spcAft>
              <a:defRPr>
                <a:solidFill>
                  <a:schemeClr val="tx1"/>
                </a:solidFill>
                <a:latin typeface="Arial" panose="020B0604020202020204" pitchFamily="34" charset="0"/>
              </a:defRPr>
            </a:lvl8pPr>
            <a:lvl9pPr defTabSz="893763" fontAlgn="base">
              <a:spcBef>
                <a:spcPct val="0"/>
              </a:spcBef>
              <a:spcAft>
                <a:spcPct val="0"/>
              </a:spcAft>
              <a:defRPr>
                <a:solidFill>
                  <a:schemeClr val="tx1"/>
                </a:solidFill>
                <a:latin typeface="Arial" panose="020B0604020202020204" pitchFamily="34" charset="0"/>
              </a:defRPr>
            </a:lvl9pPr>
          </a:lstStyle>
          <a:p>
            <a:pPr fontAlgn="base">
              <a:spcBef>
                <a:spcPct val="50000"/>
              </a:spcBef>
              <a:spcAft>
                <a:spcPct val="0"/>
              </a:spcAft>
              <a:buSzPct val="115000"/>
            </a:pPr>
            <a:r>
              <a:rPr lang="en-US" altLang="en-US">
                <a:solidFill>
                  <a:srgbClr val="000000"/>
                </a:solidFill>
              </a:rPr>
              <a:t>        </a:t>
            </a:r>
            <a:r>
              <a:rPr lang="en-US" altLang="en-US" sz="1600">
                <a:solidFill>
                  <a:srgbClr val="000000"/>
                </a:solidFill>
              </a:rPr>
              <a:t>Clean room with large (4.5 m x 2.5 m), precise (5 </a:t>
            </a:r>
            <a:r>
              <a:rPr lang="el-GR" altLang="en-US" sz="1600">
                <a:solidFill>
                  <a:srgbClr val="000000"/>
                </a:solidFill>
                <a:cs typeface="Arial" panose="020B0604020202020204" pitchFamily="34" charset="0"/>
              </a:rPr>
              <a:t>μ</a:t>
            </a:r>
            <a:r>
              <a:rPr lang="en-US" altLang="en-US" sz="1600">
                <a:solidFill>
                  <a:srgbClr val="000000"/>
                </a:solidFill>
                <a:cs typeface="Arial" panose="020B0604020202020204" pitchFamily="34" charset="0"/>
              </a:rPr>
              <a:t>m)</a:t>
            </a:r>
            <a:r>
              <a:rPr lang="en-US" altLang="en-US" sz="1600">
                <a:solidFill>
                  <a:srgbClr val="000000"/>
                </a:solidFill>
              </a:rPr>
              <a:t> granite table with x-y-z glueing machine (left) and</a:t>
            </a:r>
          </a:p>
          <a:p>
            <a:pPr fontAlgn="base">
              <a:spcBef>
                <a:spcPct val="50000"/>
              </a:spcBef>
              <a:spcAft>
                <a:spcPct val="0"/>
              </a:spcAft>
              <a:buSzPct val="115000"/>
            </a:pPr>
            <a:r>
              <a:rPr lang="en-US" altLang="en-US" sz="1600">
                <a:solidFill>
                  <a:srgbClr val="000000"/>
                </a:solidFill>
              </a:rPr>
              <a:t>         large (2 m x 1.5 m x 1m) coordinate measuring machine and other measuring equipment (right)  </a:t>
            </a:r>
          </a:p>
          <a:p>
            <a:pPr fontAlgn="base">
              <a:spcBef>
                <a:spcPct val="50000"/>
              </a:spcBef>
              <a:spcAft>
                <a:spcPct val="0"/>
              </a:spcAft>
              <a:buSzPct val="115000"/>
            </a:pPr>
            <a:r>
              <a:rPr lang="en-US" altLang="en-US" sz="1600">
                <a:solidFill>
                  <a:srgbClr val="000000"/>
                </a:solidFill>
              </a:rPr>
              <a:t>         ready for assembly and measurement of large, thin RPCs and micro-pattern gas detectors. </a:t>
            </a:r>
            <a:endParaRPr lang="de-DE" altLang="en-US" sz="1600">
              <a:solidFill>
                <a:srgbClr val="000000"/>
              </a:solidFill>
            </a:endParaRPr>
          </a:p>
        </p:txBody>
      </p:sp>
      <p:pic>
        <p:nvPicPr>
          <p:cNvPr id="483332" name="Picture 4" descr="20160913_0951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000" y="2514600"/>
            <a:ext cx="5105400" cy="2871788"/>
          </a:xfrm>
          <a:prstGeom prst="rect">
            <a:avLst/>
          </a:prstGeom>
          <a:noFill/>
          <a:extLst>
            <a:ext uri="{909E8E84-426E-40DD-AFC4-6F175D3DCCD1}">
              <a14:hiddenFill xmlns:a14="http://schemas.microsoft.com/office/drawing/2010/main">
                <a:solidFill>
                  <a:srgbClr val="FFFFFF"/>
                </a:solidFill>
              </a14:hiddenFill>
            </a:ext>
          </a:extLst>
        </p:spPr>
      </p:pic>
      <p:pic>
        <p:nvPicPr>
          <p:cNvPr id="483333" name="Picture 5" descr="20160725_15195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7000" y="1676400"/>
            <a:ext cx="4267200" cy="2400300"/>
          </a:xfrm>
          <a:prstGeom prst="rect">
            <a:avLst/>
          </a:prstGeom>
          <a:noFill/>
          <a:extLst>
            <a:ext uri="{909E8E84-426E-40DD-AFC4-6F175D3DCCD1}">
              <a14:hiddenFill xmlns:a14="http://schemas.microsoft.com/office/drawing/2010/main">
                <a:solidFill>
                  <a:srgbClr val="FFFFFF"/>
                </a:solidFill>
              </a14:hiddenFill>
            </a:ext>
          </a:extLst>
        </p:spPr>
      </p:pic>
      <p:pic>
        <p:nvPicPr>
          <p:cNvPr id="483334" name="Picture 6" descr="20160620_09075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7000" y="4114800"/>
            <a:ext cx="4267200" cy="2400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056354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Footer Placeholder 3"/>
          <p:cNvSpPr>
            <a:spLocks noGrp="1"/>
          </p:cNvSpPr>
          <p:nvPr>
            <p:ph type="ftr" sz="quarter" idx="10"/>
          </p:nvPr>
        </p:nvSpPr>
        <p:spPr/>
        <p:txBody>
          <a:bodyPr/>
          <a:lstStyle/>
          <a:p>
            <a:pPr fontAlgn="base">
              <a:spcAft>
                <a:spcPct val="0"/>
              </a:spcAft>
            </a:pPr>
            <a:r>
              <a:rPr lang="en-US" altLang="en-US">
                <a:solidFill>
                  <a:srgbClr val="FFFFFF"/>
                </a:solidFill>
                <a:latin typeface="Arial" panose="020B0604020202020204" pitchFamily="34" charset="0"/>
              </a:rPr>
              <a:t>H. Kroha, MPI Munich</a:t>
            </a:r>
          </a:p>
        </p:txBody>
      </p:sp>
      <p:sp>
        <p:nvSpPr>
          <p:cNvPr id="128" name="Slide Number Placeholder 4"/>
          <p:cNvSpPr>
            <a:spLocks noGrp="1"/>
          </p:cNvSpPr>
          <p:nvPr>
            <p:ph type="sldNum" sz="quarter" idx="11"/>
          </p:nvPr>
        </p:nvSpPr>
        <p:spPr/>
        <p:txBody>
          <a:bodyPr/>
          <a:lstStyle/>
          <a:p>
            <a:pPr fontAlgn="base">
              <a:spcAft>
                <a:spcPct val="0"/>
              </a:spcAft>
            </a:pPr>
            <a:fld id="{A960B089-80F9-47C4-9AD9-2966EE4AD364}" type="slidenum">
              <a:rPr lang="en-US" altLang="en-US">
                <a:solidFill>
                  <a:srgbClr val="FFFFFF"/>
                </a:solidFill>
                <a:latin typeface="Arial" panose="020B0604020202020204" pitchFamily="34" charset="0"/>
              </a:rPr>
              <a:pPr fontAlgn="base">
                <a:spcAft>
                  <a:spcPct val="0"/>
                </a:spcAft>
              </a:pPr>
              <a:t>35</a:t>
            </a:fld>
            <a:endParaRPr lang="en-US" altLang="en-US">
              <a:solidFill>
                <a:srgbClr val="FFFFFF"/>
              </a:solidFill>
              <a:latin typeface="Arial" panose="020B0604020202020204" pitchFamily="34" charset="0"/>
            </a:endParaRPr>
          </a:p>
        </p:txBody>
      </p:sp>
      <p:sp>
        <p:nvSpPr>
          <p:cNvPr id="484354" name="Rectangle 2"/>
          <p:cNvSpPr>
            <a:spLocks noGrp="1" noChangeArrowheads="1"/>
          </p:cNvSpPr>
          <p:nvPr>
            <p:ph type="title"/>
          </p:nvPr>
        </p:nvSpPr>
        <p:spPr/>
        <p:txBody>
          <a:bodyPr/>
          <a:lstStyle/>
          <a:p>
            <a:r>
              <a:rPr lang="en-US" altLang="en-US" sz="2800" b="1"/>
              <a:t>Conclusions and Schedule</a:t>
            </a:r>
            <a:endParaRPr lang="de-DE" altLang="en-US" sz="2800" b="1"/>
          </a:p>
        </p:txBody>
      </p:sp>
      <p:graphicFrame>
        <p:nvGraphicFramePr>
          <p:cNvPr id="484355" name="Group 3"/>
          <p:cNvGraphicFramePr>
            <a:graphicFrameLocks noGrp="1"/>
          </p:cNvGraphicFramePr>
          <p:nvPr>
            <p:ph idx="1"/>
          </p:nvPr>
        </p:nvGraphicFramePr>
        <p:xfrm>
          <a:off x="1295400" y="1990726"/>
          <a:ext cx="9603228" cy="2809620"/>
        </p:xfrm>
        <a:graphic>
          <a:graphicData uri="http://schemas.openxmlformats.org/drawingml/2006/table">
            <a:tbl>
              <a:tblPr/>
              <a:tblGrid>
                <a:gridCol w="3429000">
                  <a:extLst>
                    <a:ext uri="{9D8B030D-6E8A-4147-A177-3AD203B41FA5}">
                      <a16:colId xmlns:a16="http://schemas.microsoft.com/office/drawing/2014/main" val="379933001"/>
                    </a:ext>
                  </a:extLst>
                </a:gridCol>
                <a:gridCol w="381000">
                  <a:extLst>
                    <a:ext uri="{9D8B030D-6E8A-4147-A177-3AD203B41FA5}">
                      <a16:colId xmlns:a16="http://schemas.microsoft.com/office/drawing/2014/main" val="3535853318"/>
                    </a:ext>
                  </a:extLst>
                </a:gridCol>
                <a:gridCol w="381000">
                  <a:extLst>
                    <a:ext uri="{9D8B030D-6E8A-4147-A177-3AD203B41FA5}">
                      <a16:colId xmlns:a16="http://schemas.microsoft.com/office/drawing/2014/main" val="2999597639"/>
                    </a:ext>
                  </a:extLst>
                </a:gridCol>
                <a:gridCol w="381000">
                  <a:extLst>
                    <a:ext uri="{9D8B030D-6E8A-4147-A177-3AD203B41FA5}">
                      <a16:colId xmlns:a16="http://schemas.microsoft.com/office/drawing/2014/main" val="833769400"/>
                    </a:ext>
                  </a:extLst>
                </a:gridCol>
                <a:gridCol w="381000">
                  <a:extLst>
                    <a:ext uri="{9D8B030D-6E8A-4147-A177-3AD203B41FA5}">
                      <a16:colId xmlns:a16="http://schemas.microsoft.com/office/drawing/2014/main" val="3734605266"/>
                    </a:ext>
                  </a:extLst>
                </a:gridCol>
                <a:gridCol w="419100">
                  <a:extLst>
                    <a:ext uri="{9D8B030D-6E8A-4147-A177-3AD203B41FA5}">
                      <a16:colId xmlns:a16="http://schemas.microsoft.com/office/drawing/2014/main" val="4022447325"/>
                    </a:ext>
                  </a:extLst>
                </a:gridCol>
                <a:gridCol w="419100">
                  <a:extLst>
                    <a:ext uri="{9D8B030D-6E8A-4147-A177-3AD203B41FA5}">
                      <a16:colId xmlns:a16="http://schemas.microsoft.com/office/drawing/2014/main" val="3939027536"/>
                    </a:ext>
                  </a:extLst>
                </a:gridCol>
                <a:gridCol w="381000">
                  <a:extLst>
                    <a:ext uri="{9D8B030D-6E8A-4147-A177-3AD203B41FA5}">
                      <a16:colId xmlns:a16="http://schemas.microsoft.com/office/drawing/2014/main" val="781916974"/>
                    </a:ext>
                  </a:extLst>
                </a:gridCol>
                <a:gridCol w="381000">
                  <a:extLst>
                    <a:ext uri="{9D8B030D-6E8A-4147-A177-3AD203B41FA5}">
                      <a16:colId xmlns:a16="http://schemas.microsoft.com/office/drawing/2014/main" val="3053989174"/>
                    </a:ext>
                  </a:extLst>
                </a:gridCol>
                <a:gridCol w="381000">
                  <a:extLst>
                    <a:ext uri="{9D8B030D-6E8A-4147-A177-3AD203B41FA5}">
                      <a16:colId xmlns:a16="http://schemas.microsoft.com/office/drawing/2014/main" val="1304777683"/>
                    </a:ext>
                  </a:extLst>
                </a:gridCol>
                <a:gridCol w="177800">
                  <a:extLst>
                    <a:ext uri="{9D8B030D-6E8A-4147-A177-3AD203B41FA5}">
                      <a16:colId xmlns:a16="http://schemas.microsoft.com/office/drawing/2014/main" val="1727384703"/>
                    </a:ext>
                  </a:extLst>
                </a:gridCol>
                <a:gridCol w="204214">
                  <a:extLst>
                    <a:ext uri="{9D8B030D-6E8A-4147-A177-3AD203B41FA5}">
                      <a16:colId xmlns:a16="http://schemas.microsoft.com/office/drawing/2014/main" val="1395002485"/>
                    </a:ext>
                  </a:extLst>
                </a:gridCol>
                <a:gridCol w="381000">
                  <a:extLst>
                    <a:ext uri="{9D8B030D-6E8A-4147-A177-3AD203B41FA5}">
                      <a16:colId xmlns:a16="http://schemas.microsoft.com/office/drawing/2014/main" val="3452213486"/>
                    </a:ext>
                  </a:extLst>
                </a:gridCol>
                <a:gridCol w="177800">
                  <a:extLst>
                    <a:ext uri="{9D8B030D-6E8A-4147-A177-3AD203B41FA5}">
                      <a16:colId xmlns:a16="http://schemas.microsoft.com/office/drawing/2014/main" val="3607861450"/>
                    </a:ext>
                  </a:extLst>
                </a:gridCol>
                <a:gridCol w="204214">
                  <a:extLst>
                    <a:ext uri="{9D8B030D-6E8A-4147-A177-3AD203B41FA5}">
                      <a16:colId xmlns:a16="http://schemas.microsoft.com/office/drawing/2014/main" val="286729663"/>
                    </a:ext>
                  </a:extLst>
                </a:gridCol>
                <a:gridCol w="381000">
                  <a:extLst>
                    <a:ext uri="{9D8B030D-6E8A-4147-A177-3AD203B41FA5}">
                      <a16:colId xmlns:a16="http://schemas.microsoft.com/office/drawing/2014/main" val="2149434426"/>
                    </a:ext>
                  </a:extLst>
                </a:gridCol>
                <a:gridCol w="381000">
                  <a:extLst>
                    <a:ext uri="{9D8B030D-6E8A-4147-A177-3AD203B41FA5}">
                      <a16:colId xmlns:a16="http://schemas.microsoft.com/office/drawing/2014/main" val="4041764421"/>
                    </a:ext>
                  </a:extLst>
                </a:gridCol>
                <a:gridCol w="381000">
                  <a:extLst>
                    <a:ext uri="{9D8B030D-6E8A-4147-A177-3AD203B41FA5}">
                      <a16:colId xmlns:a16="http://schemas.microsoft.com/office/drawing/2014/main" val="3811287911"/>
                    </a:ext>
                  </a:extLst>
                </a:gridCol>
                <a:gridCol w="381000">
                  <a:extLst>
                    <a:ext uri="{9D8B030D-6E8A-4147-A177-3AD203B41FA5}">
                      <a16:colId xmlns:a16="http://schemas.microsoft.com/office/drawing/2014/main" val="4286100644"/>
                    </a:ext>
                  </a:extLst>
                </a:gridCol>
              </a:tblGrid>
              <a:tr h="280988">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justLow" defTabSz="893763"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Arial" panose="020B0604020202020204" pitchFamily="34" charset="0"/>
                        </a:rPr>
                        <a:t>Task </a:t>
                      </a: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justLow" defTabSz="893763"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Arial" panose="020B0604020202020204" pitchFamily="34" charset="0"/>
                        </a:rPr>
                        <a:t>        2015</a:t>
                      </a: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justLow" defTabSz="893763"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Arial" panose="020B0604020202020204" pitchFamily="34" charset="0"/>
                        </a:rPr>
                        <a:t>         2016</a:t>
                      </a: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justLow" defTabSz="893763"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Arial" panose="020B0604020202020204" pitchFamily="34" charset="0"/>
                        </a:rPr>
                        <a:t>        2017</a:t>
                      </a: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justLow" defTabSz="893763"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Arial" panose="020B0604020202020204" pitchFamily="34" charset="0"/>
                        </a:rPr>
                        <a:t>        2018</a:t>
                      </a: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07299101"/>
                  </a:ext>
                </a:extLst>
              </a:tr>
              <a:tr h="357188">
                <a:tc>
                  <a:txBody>
                    <a:bodyPr/>
                    <a:lstStyle>
                      <a:lvl1pPr marL="457200" indent="-457200" defTabSz="893763">
                        <a:defRPr sz="2400">
                          <a:solidFill>
                            <a:schemeClr val="tx1"/>
                          </a:solidFill>
                          <a:latin typeface="Arial" panose="020B0604020202020204" pitchFamily="34" charset="0"/>
                        </a:defRPr>
                      </a:lvl1pPr>
                      <a:lvl2pPr marL="827088" indent="-381000" defTabSz="893763">
                        <a:defRPr sz="2000">
                          <a:solidFill>
                            <a:schemeClr val="tx1"/>
                          </a:solidFill>
                          <a:latin typeface="Arial" panose="020B0604020202020204" pitchFamily="34" charset="0"/>
                        </a:defRPr>
                      </a:lvl2pPr>
                      <a:lvl3pPr marL="1217613" indent="-323850" defTabSz="893763">
                        <a:defRPr sz="1700">
                          <a:solidFill>
                            <a:schemeClr val="tx1"/>
                          </a:solidFill>
                          <a:latin typeface="Arial" panose="020B0604020202020204" pitchFamily="34" charset="0"/>
                        </a:defRPr>
                      </a:lvl3pPr>
                      <a:lvl4pPr marL="1625600" indent="-285750" defTabSz="893763">
                        <a:defRPr sz="1500">
                          <a:solidFill>
                            <a:schemeClr val="tx1"/>
                          </a:solidFill>
                          <a:latin typeface="Arial" panose="020B0604020202020204" pitchFamily="34" charset="0"/>
                        </a:defRPr>
                      </a:lvl4pPr>
                      <a:lvl5pPr marL="2074863" indent="-285750" defTabSz="893763">
                        <a:defRPr sz="1500">
                          <a:solidFill>
                            <a:schemeClr val="tx1"/>
                          </a:solidFill>
                          <a:latin typeface="Arial" panose="020B0604020202020204" pitchFamily="34" charset="0"/>
                        </a:defRPr>
                      </a:lvl5pPr>
                      <a:lvl6pPr marL="2532063" indent="-285750" defTabSz="893763" fontAlgn="base">
                        <a:spcBef>
                          <a:spcPct val="20000"/>
                        </a:spcBef>
                        <a:spcAft>
                          <a:spcPct val="0"/>
                        </a:spcAft>
                        <a:defRPr sz="1500">
                          <a:solidFill>
                            <a:schemeClr val="tx1"/>
                          </a:solidFill>
                          <a:latin typeface="Arial" panose="020B0604020202020204" pitchFamily="34" charset="0"/>
                        </a:defRPr>
                      </a:lvl6pPr>
                      <a:lvl7pPr marL="2989263" indent="-285750" defTabSz="893763" fontAlgn="base">
                        <a:spcBef>
                          <a:spcPct val="20000"/>
                        </a:spcBef>
                        <a:spcAft>
                          <a:spcPct val="0"/>
                        </a:spcAft>
                        <a:defRPr sz="1500">
                          <a:solidFill>
                            <a:schemeClr val="tx1"/>
                          </a:solidFill>
                          <a:latin typeface="Arial" panose="020B0604020202020204" pitchFamily="34" charset="0"/>
                        </a:defRPr>
                      </a:lvl7pPr>
                      <a:lvl8pPr marL="3446463" indent="-285750" defTabSz="893763" fontAlgn="base">
                        <a:spcBef>
                          <a:spcPct val="20000"/>
                        </a:spcBef>
                        <a:spcAft>
                          <a:spcPct val="0"/>
                        </a:spcAft>
                        <a:defRPr sz="1500">
                          <a:solidFill>
                            <a:schemeClr val="tx1"/>
                          </a:solidFill>
                          <a:latin typeface="Arial" panose="020B0604020202020204" pitchFamily="34" charset="0"/>
                        </a:defRPr>
                      </a:lvl8pPr>
                      <a:lvl9pPr marL="3903663" indent="-285750" defTabSz="893763" fontAlgn="base">
                        <a:spcBef>
                          <a:spcPct val="20000"/>
                        </a:spcBef>
                        <a:spcAft>
                          <a:spcPct val="0"/>
                        </a:spcAft>
                        <a:defRPr sz="1500">
                          <a:solidFill>
                            <a:schemeClr val="tx1"/>
                          </a:solidFill>
                          <a:latin typeface="Arial" panose="020B0604020202020204" pitchFamily="34" charset="0"/>
                        </a:defRPr>
                      </a:lvl9pPr>
                    </a:lstStyle>
                    <a:p>
                      <a:pPr marL="457200" marR="0" lvl="0" indent="-457200" algn="l" defTabSz="893763"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Arial" panose="020B0604020202020204" pitchFamily="34" charset="0"/>
                        </a:rPr>
                        <a:t>1  Design</a:t>
                      </a: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rgbClr val="FF0000"/>
                      </a:solidFill>
                      <a:prstDash val="solid"/>
                      <a:round/>
                      <a:headEnd type="none" w="med" len="med"/>
                      <a:tailEnd type="none" w="med" len="med"/>
                    </a:lnTlToBr>
                    <a:lnBlToTr w="12700" cap="flat" cmpd="sng" algn="ctr">
                      <a:solidFill>
                        <a:srgbClr val="FF0000"/>
                      </a:solidFill>
                      <a:prstDash val="solid"/>
                      <a:round/>
                      <a:headEnd type="none" w="med" len="med"/>
                      <a:tailEnd type="none" w="med" len="med"/>
                    </a:lnBlToTr>
                    <a:solidFill>
                      <a:srgbClr val="FF0000"/>
                    </a:solidFill>
                  </a:tcPr>
                </a:tc>
                <a:tc hMerge="1">
                  <a:txBody>
                    <a:bodyPr/>
                    <a:lstStyle/>
                    <a:p>
                      <a:endParaRPr lang="en-US"/>
                    </a:p>
                  </a:txBody>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hMerge="1">
                  <a:txBody>
                    <a:bodyPr/>
                    <a:lstStyle/>
                    <a:p>
                      <a:endParaRPr lang="en-US"/>
                    </a:p>
                  </a:txBody>
                  <a:tcPr/>
                </a:tc>
                <a:tc gridSpan="3">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2870690201"/>
                  </a:ext>
                </a:extLst>
              </a:tr>
              <a:tr h="357188">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Arial" panose="020B0604020202020204" pitchFamily="34" charset="0"/>
                        </a:rPr>
                        <a:t>2  Prototype assembly &amp; mech. test</a:t>
                      </a: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gridSpan="3">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4269549215"/>
                  </a:ext>
                </a:extLst>
              </a:tr>
              <a:tr h="357188">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Arial" panose="020B0604020202020204" pitchFamily="34" charset="0"/>
                        </a:rPr>
                        <a:t>3  Electronics test</a:t>
                      </a: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hMerge="1">
                  <a:txBody>
                    <a:bodyPr/>
                    <a:lstStyle/>
                    <a:p>
                      <a:endParaRPr lang="en-US"/>
                    </a:p>
                  </a:txBody>
                  <a:tcPr/>
                </a:tc>
                <a:tc gridSpan="3">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2493035871"/>
                  </a:ext>
                </a:extLst>
              </a:tr>
              <a:tr h="357188">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Arial" panose="020B0604020202020204" pitchFamily="34" charset="0"/>
                        </a:rPr>
                        <a:t>4  Testbeam</a:t>
                      </a: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hMerge="1">
                  <a:txBody>
                    <a:bodyPr/>
                    <a:lstStyle/>
                    <a:p>
                      <a:endParaRPr lang="en-US"/>
                    </a:p>
                  </a:txBody>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4068241636"/>
                  </a:ext>
                </a:extLst>
              </a:tr>
              <a:tr h="357188">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Arial" panose="020B0604020202020204" pitchFamily="34" charset="0"/>
                        </a:rPr>
                        <a:t>5  Design optimisation</a:t>
                      </a: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gridSpan="3">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hMerge="1">
                  <a:txBody>
                    <a:bodyPr/>
                    <a:lstStyle/>
                    <a:p>
                      <a:endParaRPr lang="en-US"/>
                    </a:p>
                  </a:txBody>
                  <a:tcPr/>
                </a:tc>
                <a:tc hMerge="1">
                  <a:txBody>
                    <a:bodyPr/>
                    <a:lstStyle/>
                    <a:p>
                      <a:endParaRPr lang="en-US"/>
                    </a:p>
                  </a:txBody>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3007107085"/>
                  </a:ext>
                </a:extLst>
              </a:tr>
              <a:tr h="357188">
                <a:tc>
                  <a:txBody>
                    <a:bodyPr/>
                    <a:lstStyle>
                      <a:lvl1pPr marL="457200" indent="-457200" defTabSz="893763">
                        <a:defRPr sz="2400">
                          <a:solidFill>
                            <a:schemeClr val="tx1"/>
                          </a:solidFill>
                          <a:latin typeface="Arial" panose="020B0604020202020204" pitchFamily="34" charset="0"/>
                        </a:defRPr>
                      </a:lvl1pPr>
                      <a:lvl2pPr marL="827088" indent="-381000" defTabSz="893763">
                        <a:defRPr sz="2000">
                          <a:solidFill>
                            <a:schemeClr val="tx1"/>
                          </a:solidFill>
                          <a:latin typeface="Arial" panose="020B0604020202020204" pitchFamily="34" charset="0"/>
                        </a:defRPr>
                      </a:lvl2pPr>
                      <a:lvl3pPr marL="1217613" indent="-323850" defTabSz="893763">
                        <a:defRPr sz="1700">
                          <a:solidFill>
                            <a:schemeClr val="tx1"/>
                          </a:solidFill>
                          <a:latin typeface="Arial" panose="020B0604020202020204" pitchFamily="34" charset="0"/>
                        </a:defRPr>
                      </a:lvl3pPr>
                      <a:lvl4pPr marL="1625600" indent="-285750" defTabSz="893763">
                        <a:defRPr sz="1500">
                          <a:solidFill>
                            <a:schemeClr val="tx1"/>
                          </a:solidFill>
                          <a:latin typeface="Arial" panose="020B0604020202020204" pitchFamily="34" charset="0"/>
                        </a:defRPr>
                      </a:lvl4pPr>
                      <a:lvl5pPr marL="2074863" indent="-285750" defTabSz="893763">
                        <a:defRPr sz="1500">
                          <a:solidFill>
                            <a:schemeClr val="tx1"/>
                          </a:solidFill>
                          <a:latin typeface="Arial" panose="020B0604020202020204" pitchFamily="34" charset="0"/>
                        </a:defRPr>
                      </a:lvl5pPr>
                      <a:lvl6pPr marL="2532063" indent="-285750" defTabSz="893763" fontAlgn="base">
                        <a:spcBef>
                          <a:spcPct val="20000"/>
                        </a:spcBef>
                        <a:spcAft>
                          <a:spcPct val="0"/>
                        </a:spcAft>
                        <a:defRPr sz="1500">
                          <a:solidFill>
                            <a:schemeClr val="tx1"/>
                          </a:solidFill>
                          <a:latin typeface="Arial" panose="020B0604020202020204" pitchFamily="34" charset="0"/>
                        </a:defRPr>
                      </a:lvl6pPr>
                      <a:lvl7pPr marL="2989263" indent="-285750" defTabSz="893763" fontAlgn="base">
                        <a:spcBef>
                          <a:spcPct val="20000"/>
                        </a:spcBef>
                        <a:spcAft>
                          <a:spcPct val="0"/>
                        </a:spcAft>
                        <a:defRPr sz="1500">
                          <a:solidFill>
                            <a:schemeClr val="tx1"/>
                          </a:solidFill>
                          <a:latin typeface="Arial" panose="020B0604020202020204" pitchFamily="34" charset="0"/>
                        </a:defRPr>
                      </a:lvl7pPr>
                      <a:lvl8pPr marL="3446463" indent="-285750" defTabSz="893763" fontAlgn="base">
                        <a:spcBef>
                          <a:spcPct val="20000"/>
                        </a:spcBef>
                        <a:spcAft>
                          <a:spcPct val="0"/>
                        </a:spcAft>
                        <a:defRPr sz="1500">
                          <a:solidFill>
                            <a:schemeClr val="tx1"/>
                          </a:solidFill>
                          <a:latin typeface="Arial" panose="020B0604020202020204" pitchFamily="34" charset="0"/>
                        </a:defRPr>
                      </a:lvl8pPr>
                      <a:lvl9pPr marL="3903663" indent="-285750" defTabSz="893763" fontAlgn="base">
                        <a:spcBef>
                          <a:spcPct val="20000"/>
                        </a:spcBef>
                        <a:spcAft>
                          <a:spcPct val="0"/>
                        </a:spcAft>
                        <a:defRPr sz="1500">
                          <a:solidFill>
                            <a:schemeClr val="tx1"/>
                          </a:solidFill>
                          <a:latin typeface="Arial" panose="020B0604020202020204" pitchFamily="34" charset="0"/>
                        </a:defRPr>
                      </a:lvl9pPr>
                    </a:lstStyle>
                    <a:p>
                      <a:pPr marL="457200" marR="0" lvl="0" indent="-457200" algn="l" defTabSz="893763"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Arial" panose="020B0604020202020204" pitchFamily="34" charset="0"/>
                        </a:rPr>
                        <a:t>6  Testbeam</a:t>
                      </a: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gridSpan="3">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tc gridSpan="3">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581912329"/>
                  </a:ext>
                </a:extLst>
              </a:tr>
              <a:tr h="177800">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Arial" panose="020B0604020202020204" pitchFamily="34" charset="0"/>
                        </a:rPr>
                        <a:t>7  Design optimisation</a:t>
                      </a: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3">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gridSpan="2">
                  <a:txBody>
                    <a:bodyPr/>
                    <a:lstStyle>
                      <a:lvl1pPr defTabSz="893763">
                        <a:defRPr sz="2400">
                          <a:solidFill>
                            <a:schemeClr val="tx1"/>
                          </a:solidFill>
                          <a:latin typeface="Arial" panose="020B0604020202020204" pitchFamily="34" charset="0"/>
                        </a:defRPr>
                      </a:lvl1pPr>
                      <a:lvl2pPr marL="446088" defTabSz="893763">
                        <a:defRPr sz="2000">
                          <a:solidFill>
                            <a:schemeClr val="tx1"/>
                          </a:solidFill>
                          <a:latin typeface="Arial" panose="020B0604020202020204" pitchFamily="34" charset="0"/>
                        </a:defRPr>
                      </a:lvl2pPr>
                      <a:lvl3pPr marL="893763" defTabSz="893763">
                        <a:defRPr sz="1700">
                          <a:solidFill>
                            <a:schemeClr val="tx1"/>
                          </a:solidFill>
                          <a:latin typeface="Arial" panose="020B0604020202020204" pitchFamily="34" charset="0"/>
                        </a:defRPr>
                      </a:lvl3pPr>
                      <a:lvl4pPr marL="1339850" defTabSz="893763">
                        <a:defRPr sz="1500">
                          <a:solidFill>
                            <a:schemeClr val="tx1"/>
                          </a:solidFill>
                          <a:latin typeface="Arial" panose="020B0604020202020204" pitchFamily="34" charset="0"/>
                        </a:defRPr>
                      </a:lvl4pPr>
                      <a:lvl5pPr marL="1789113" defTabSz="893763">
                        <a:defRPr sz="1500">
                          <a:solidFill>
                            <a:schemeClr val="tx1"/>
                          </a:solidFill>
                          <a:latin typeface="Arial" panose="020B0604020202020204" pitchFamily="34" charset="0"/>
                        </a:defRPr>
                      </a:lvl5pPr>
                      <a:lvl6pPr marL="2246313" defTabSz="893763" fontAlgn="base">
                        <a:spcBef>
                          <a:spcPct val="20000"/>
                        </a:spcBef>
                        <a:spcAft>
                          <a:spcPct val="0"/>
                        </a:spcAft>
                        <a:defRPr sz="1500">
                          <a:solidFill>
                            <a:schemeClr val="tx1"/>
                          </a:solidFill>
                          <a:latin typeface="Arial" panose="020B0604020202020204" pitchFamily="34" charset="0"/>
                        </a:defRPr>
                      </a:lvl6pPr>
                      <a:lvl7pPr marL="2703513" defTabSz="893763" fontAlgn="base">
                        <a:spcBef>
                          <a:spcPct val="20000"/>
                        </a:spcBef>
                        <a:spcAft>
                          <a:spcPct val="0"/>
                        </a:spcAft>
                        <a:defRPr sz="1500">
                          <a:solidFill>
                            <a:schemeClr val="tx1"/>
                          </a:solidFill>
                          <a:latin typeface="Arial" panose="020B0604020202020204" pitchFamily="34" charset="0"/>
                        </a:defRPr>
                      </a:lvl7pPr>
                      <a:lvl8pPr marL="3160713" defTabSz="893763" fontAlgn="base">
                        <a:spcBef>
                          <a:spcPct val="20000"/>
                        </a:spcBef>
                        <a:spcAft>
                          <a:spcPct val="0"/>
                        </a:spcAft>
                        <a:defRPr sz="1500">
                          <a:solidFill>
                            <a:schemeClr val="tx1"/>
                          </a:solidFill>
                          <a:latin typeface="Arial" panose="020B0604020202020204" pitchFamily="34" charset="0"/>
                        </a:defRPr>
                      </a:lvl8pPr>
                      <a:lvl9pPr marL="3617913" defTabSz="893763" fontAlgn="base">
                        <a:spcBef>
                          <a:spcPct val="20000"/>
                        </a:spcBef>
                        <a:spcAft>
                          <a:spcPct val="0"/>
                        </a:spcAft>
                        <a:defRPr sz="1500">
                          <a:solidFill>
                            <a:schemeClr val="tx1"/>
                          </a:solidFill>
                          <a:latin typeface="Arial" panose="020B0604020202020204" pitchFamily="34" charset="0"/>
                        </a:defRPr>
                      </a:lvl9pPr>
                    </a:lstStyle>
                    <a:p>
                      <a:pPr marL="0" marR="0" lvl="0" indent="0" algn="l" defTabSz="893763" rtl="0" eaLnBrk="1" fontAlgn="base" latinLnBrk="0" hangingPunct="1">
                        <a:lnSpc>
                          <a:spcPct val="100000"/>
                        </a:lnSpc>
                        <a:spcBef>
                          <a:spcPct val="20000"/>
                        </a:spcBef>
                        <a:spcAft>
                          <a:spcPct val="0"/>
                        </a:spcAft>
                        <a:buClrTx/>
                        <a:buSzTx/>
                        <a:buFontTx/>
                        <a:buNone/>
                        <a:tabLst/>
                      </a:pPr>
                      <a:endParaRPr kumimoji="0" lang="de-DE" altLang="en-US" sz="1600" b="0" i="0" u="none" strike="noStrike" cap="none" normalizeH="0" baseline="0" smtClean="0">
                        <a:ln>
                          <a:noFill/>
                        </a:ln>
                        <a:solidFill>
                          <a:schemeClr val="tx1"/>
                        </a:solidFill>
                        <a:effectLst/>
                        <a:latin typeface="Arial" panose="020B0604020202020204" pitchFamily="34" charset="0"/>
                      </a:endParaRPr>
                    </a:p>
                  </a:txBody>
                  <a:tcPr marL="89407" marR="89407" marT="44703" marB="44703"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0000"/>
                    </a:solidFill>
                  </a:tcPr>
                </a:tc>
                <a:tc hMerge="1">
                  <a:txBody>
                    <a:bodyPr/>
                    <a:lstStyle/>
                    <a:p>
                      <a:endParaRPr lang="en-US"/>
                    </a:p>
                  </a:txBody>
                  <a:tcPr/>
                </a:tc>
                <a:extLst>
                  <a:ext uri="{0D108BD9-81ED-4DB2-BD59-A6C34878D82A}">
                    <a16:rowId xmlns:a16="http://schemas.microsoft.com/office/drawing/2014/main" val="3518613941"/>
                  </a:ext>
                </a:extLst>
              </a:tr>
            </a:tbl>
          </a:graphicData>
        </a:graphic>
      </p:graphicFrame>
      <p:sp>
        <p:nvSpPr>
          <p:cNvPr id="484476" name="Text Box 124"/>
          <p:cNvSpPr txBox="1">
            <a:spLocks noChangeArrowheads="1"/>
          </p:cNvSpPr>
          <p:nvPr/>
        </p:nvSpPr>
        <p:spPr bwMode="auto">
          <a:xfrm>
            <a:off x="4953000" y="1066801"/>
            <a:ext cx="2209800"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9407" tIns="44703" rIns="89407" bIns="44703">
            <a:spAutoFit/>
          </a:bodyPr>
          <a:lstStyle>
            <a:lvl1pPr marL="533400" indent="-533400" defTabSz="893763">
              <a:spcBef>
                <a:spcPct val="0"/>
              </a:spcBef>
              <a:defRPr>
                <a:solidFill>
                  <a:schemeClr val="tx1"/>
                </a:solidFill>
                <a:latin typeface="Arial" panose="020B0604020202020204" pitchFamily="34" charset="0"/>
              </a:defRPr>
            </a:lvl1pPr>
            <a:lvl2pPr defTabSz="893763">
              <a:spcBef>
                <a:spcPct val="0"/>
              </a:spcBef>
              <a:defRPr>
                <a:solidFill>
                  <a:schemeClr val="tx1"/>
                </a:solidFill>
                <a:latin typeface="Arial" panose="020B0604020202020204" pitchFamily="34" charset="0"/>
              </a:defRPr>
            </a:lvl2pPr>
            <a:lvl3pPr defTabSz="893763">
              <a:spcBef>
                <a:spcPct val="0"/>
              </a:spcBef>
              <a:defRPr>
                <a:solidFill>
                  <a:schemeClr val="tx1"/>
                </a:solidFill>
                <a:latin typeface="Arial" panose="020B0604020202020204" pitchFamily="34" charset="0"/>
              </a:defRPr>
            </a:lvl3pPr>
            <a:lvl4pPr defTabSz="893763">
              <a:spcBef>
                <a:spcPct val="0"/>
              </a:spcBef>
              <a:defRPr>
                <a:solidFill>
                  <a:schemeClr val="tx1"/>
                </a:solidFill>
                <a:latin typeface="Arial" panose="020B0604020202020204" pitchFamily="34" charset="0"/>
              </a:defRPr>
            </a:lvl4pPr>
            <a:lvl5pPr defTabSz="893763">
              <a:spcBef>
                <a:spcPct val="0"/>
              </a:spcBef>
              <a:defRPr>
                <a:solidFill>
                  <a:schemeClr val="tx1"/>
                </a:solidFill>
                <a:latin typeface="Arial" panose="020B0604020202020204" pitchFamily="34" charset="0"/>
              </a:defRPr>
            </a:lvl5pPr>
            <a:lvl6pPr defTabSz="893763" fontAlgn="base">
              <a:spcBef>
                <a:spcPct val="0"/>
              </a:spcBef>
              <a:spcAft>
                <a:spcPct val="0"/>
              </a:spcAft>
              <a:defRPr>
                <a:solidFill>
                  <a:schemeClr val="tx1"/>
                </a:solidFill>
                <a:latin typeface="Arial" panose="020B0604020202020204" pitchFamily="34" charset="0"/>
              </a:defRPr>
            </a:lvl6pPr>
            <a:lvl7pPr defTabSz="893763" fontAlgn="base">
              <a:spcBef>
                <a:spcPct val="0"/>
              </a:spcBef>
              <a:spcAft>
                <a:spcPct val="0"/>
              </a:spcAft>
              <a:defRPr>
                <a:solidFill>
                  <a:schemeClr val="tx1"/>
                </a:solidFill>
                <a:latin typeface="Arial" panose="020B0604020202020204" pitchFamily="34" charset="0"/>
              </a:defRPr>
            </a:lvl7pPr>
            <a:lvl8pPr defTabSz="893763" fontAlgn="base">
              <a:spcBef>
                <a:spcPct val="0"/>
              </a:spcBef>
              <a:spcAft>
                <a:spcPct val="0"/>
              </a:spcAft>
              <a:defRPr>
                <a:solidFill>
                  <a:schemeClr val="tx1"/>
                </a:solidFill>
                <a:latin typeface="Arial" panose="020B0604020202020204" pitchFamily="34" charset="0"/>
              </a:defRPr>
            </a:lvl8pPr>
            <a:lvl9pPr defTabSz="893763" fontAlgn="base">
              <a:spcBef>
                <a:spcPct val="0"/>
              </a:spcBef>
              <a:spcAft>
                <a:spcPct val="0"/>
              </a:spcAft>
              <a:defRPr>
                <a:solidFill>
                  <a:schemeClr val="tx1"/>
                </a:solidFill>
                <a:latin typeface="Arial" panose="020B0604020202020204" pitchFamily="34" charset="0"/>
              </a:defRPr>
            </a:lvl9pPr>
          </a:lstStyle>
          <a:p>
            <a:pPr fontAlgn="base">
              <a:spcBef>
                <a:spcPct val="50000"/>
              </a:spcBef>
              <a:spcAft>
                <a:spcPct val="0"/>
              </a:spcAft>
              <a:buSzPct val="115000"/>
            </a:pPr>
            <a:r>
              <a:rPr lang="en-US" altLang="en-US">
                <a:solidFill>
                  <a:srgbClr val="000000"/>
                </a:solidFill>
              </a:rPr>
              <a:t>Work package on schedule</a:t>
            </a:r>
            <a:endParaRPr lang="de-DE" altLang="en-US">
              <a:solidFill>
                <a:srgbClr val="000000"/>
              </a:solidFill>
            </a:endParaRPr>
          </a:p>
        </p:txBody>
      </p:sp>
      <p:sp>
        <p:nvSpPr>
          <p:cNvPr id="484477" name="Line 125"/>
          <p:cNvSpPr>
            <a:spLocks noChangeShapeType="1"/>
          </p:cNvSpPr>
          <p:nvPr/>
        </p:nvSpPr>
        <p:spPr bwMode="auto">
          <a:xfrm>
            <a:off x="8229600" y="1371600"/>
            <a:ext cx="0" cy="12192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9407" tIns="44703" rIns="89407" bIns="44703"/>
          <a:lstStyle/>
          <a:p>
            <a:pPr fontAlgn="base">
              <a:spcBef>
                <a:spcPct val="20000"/>
              </a:spcBef>
              <a:spcAft>
                <a:spcPct val="0"/>
              </a:spcAft>
              <a:buSzPct val="115000"/>
            </a:pPr>
            <a:endParaRPr lang="en-US" b="1">
              <a:solidFill>
                <a:srgbClr val="FF0000"/>
              </a:solidFill>
              <a:latin typeface="Arial" panose="020B0604020202020204" pitchFamily="34" charset="0"/>
            </a:endParaRPr>
          </a:p>
        </p:txBody>
      </p:sp>
      <p:sp>
        <p:nvSpPr>
          <p:cNvPr id="484478" name="Line 126"/>
          <p:cNvSpPr>
            <a:spLocks noChangeShapeType="1"/>
          </p:cNvSpPr>
          <p:nvPr/>
        </p:nvSpPr>
        <p:spPr bwMode="auto">
          <a:xfrm>
            <a:off x="4876800" y="1371600"/>
            <a:ext cx="33528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9407" tIns="44703" rIns="89407" bIns="44703"/>
          <a:lstStyle/>
          <a:p>
            <a:pPr fontAlgn="base">
              <a:spcBef>
                <a:spcPct val="20000"/>
              </a:spcBef>
              <a:spcAft>
                <a:spcPct val="0"/>
              </a:spcAft>
              <a:buSzPct val="115000"/>
            </a:pPr>
            <a:endParaRPr lang="en-US" b="1">
              <a:solidFill>
                <a:srgbClr val="FF0000"/>
              </a:solidFill>
              <a:latin typeface="Arial" panose="020B0604020202020204" pitchFamily="34" charset="0"/>
            </a:endParaRPr>
          </a:p>
        </p:txBody>
      </p:sp>
    </p:spTree>
    <p:extLst>
      <p:ext uri="{BB962C8B-B14F-4D97-AF65-F5344CB8AC3E}">
        <p14:creationId xmlns:p14="http://schemas.microsoft.com/office/powerpoint/2010/main" val="384246675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BACKUP</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13042477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842682"/>
          </a:xfrm>
        </p:spPr>
        <p:txBody>
          <a:bodyPr/>
          <a:lstStyle/>
          <a:p>
            <a:r>
              <a:rPr lang="en-US" dirty="0" smtClean="0"/>
              <a:t>Research framework and resources</a:t>
            </a:r>
            <a:endParaRPr lang="en-US" dirty="0"/>
          </a:p>
        </p:txBody>
      </p:sp>
      <p:sp>
        <p:nvSpPr>
          <p:cNvPr id="3" name="Content Placeholder 2"/>
          <p:cNvSpPr>
            <a:spLocks noGrp="1"/>
          </p:cNvSpPr>
          <p:nvPr>
            <p:ph idx="1"/>
          </p:nvPr>
        </p:nvSpPr>
        <p:spPr>
          <a:xfrm>
            <a:off x="875201" y="1331259"/>
            <a:ext cx="8946541" cy="4945555"/>
          </a:xfrm>
        </p:spPr>
        <p:txBody>
          <a:bodyPr>
            <a:normAutofit/>
          </a:bodyPr>
          <a:lstStyle/>
          <a:p>
            <a:r>
              <a:rPr lang="en-US" dirty="0" smtClean="0"/>
              <a:t>Part of this research subjects are co-founded by:</a:t>
            </a:r>
          </a:p>
          <a:p>
            <a:pPr lvl="1"/>
            <a:r>
              <a:rPr lang="en-US" b="1" dirty="0" smtClean="0">
                <a:solidFill>
                  <a:srgbClr val="FFC000"/>
                </a:solidFill>
              </a:rPr>
              <a:t>INFN R&amp;D </a:t>
            </a:r>
            <a:r>
              <a:rPr lang="en-US" dirty="0" smtClean="0"/>
              <a:t>program for HL-LHC RPCs, which involves the Italian groups</a:t>
            </a:r>
          </a:p>
          <a:p>
            <a:pPr lvl="1"/>
            <a:r>
              <a:rPr lang="en-US" b="1" dirty="0" smtClean="0">
                <a:solidFill>
                  <a:srgbClr val="FFC000"/>
                </a:solidFill>
              </a:rPr>
              <a:t>ATLAS/CMS/ALICE</a:t>
            </a:r>
            <a:r>
              <a:rPr lang="en-US" dirty="0" smtClean="0"/>
              <a:t> respective upgrade programs</a:t>
            </a:r>
            <a:endParaRPr lang="en-US" dirty="0"/>
          </a:p>
          <a:p>
            <a:r>
              <a:rPr lang="en-US" dirty="0" smtClean="0"/>
              <a:t>It will exploit the already </a:t>
            </a:r>
            <a:r>
              <a:rPr lang="en-US" b="1" dirty="0" smtClean="0">
                <a:solidFill>
                  <a:srgbClr val="FFC000"/>
                </a:solidFill>
              </a:rPr>
              <a:t>existing facilities</a:t>
            </a:r>
            <a:r>
              <a:rPr lang="en-US" dirty="0" smtClean="0"/>
              <a:t> of the associated institutes for test and prototype construction purposes </a:t>
            </a:r>
            <a:endParaRPr lang="en-US" dirty="0"/>
          </a:p>
          <a:p>
            <a:r>
              <a:rPr lang="en-US" dirty="0" smtClean="0"/>
              <a:t>It will exploit the </a:t>
            </a:r>
            <a:r>
              <a:rPr lang="en-US" b="1" dirty="0" smtClean="0">
                <a:solidFill>
                  <a:srgbClr val="FFC000"/>
                </a:solidFill>
              </a:rPr>
              <a:t>GIF++ facility </a:t>
            </a:r>
            <a:r>
              <a:rPr lang="en-US" dirty="0" smtClean="0"/>
              <a:t>both as users and as developers</a:t>
            </a:r>
            <a:endParaRPr lang="en-US" dirty="0"/>
          </a:p>
          <a:p>
            <a:r>
              <a:rPr lang="en-US" dirty="0" smtClean="0"/>
              <a:t>It will benefit of the results of an </a:t>
            </a:r>
            <a:r>
              <a:rPr lang="en-US" b="1" dirty="0" smtClean="0">
                <a:solidFill>
                  <a:srgbClr val="FFC000"/>
                </a:solidFill>
              </a:rPr>
              <a:t>existing R&amp;D program </a:t>
            </a:r>
            <a:r>
              <a:rPr lang="en-US" dirty="0" smtClean="0"/>
              <a:t>focused on the development of a </a:t>
            </a:r>
            <a:r>
              <a:rPr lang="en-US" b="1" dirty="0" smtClean="0">
                <a:solidFill>
                  <a:srgbClr val="FFC000"/>
                </a:solidFill>
              </a:rPr>
              <a:t>next generation FE </a:t>
            </a:r>
            <a:r>
              <a:rPr lang="en-US" dirty="0" smtClean="0"/>
              <a:t>for fast detectors (e.g. RPCs, solid state, </a:t>
            </a:r>
            <a:r>
              <a:rPr lang="en-US" dirty="0" err="1" smtClean="0"/>
              <a:t>etc</a:t>
            </a:r>
            <a:r>
              <a:rPr lang="en-US" dirty="0" smtClean="0"/>
              <a:t>), which is a pre-requisite for many aspects of the proposed research</a:t>
            </a:r>
          </a:p>
          <a:p>
            <a:r>
              <a:rPr lang="en-US" dirty="0" err="1"/>
              <a:t>Gangneung-Wonju</a:t>
            </a:r>
            <a:r>
              <a:rPr lang="en-US" dirty="0"/>
              <a:t> National </a:t>
            </a:r>
            <a:r>
              <a:rPr lang="en-US" dirty="0" smtClean="0"/>
              <a:t>University will benefit </a:t>
            </a:r>
            <a:r>
              <a:rPr lang="en-US" b="1" dirty="0" smtClean="0">
                <a:solidFill>
                  <a:srgbClr val="FFC000"/>
                </a:solidFill>
              </a:rPr>
              <a:t>Korean </a:t>
            </a:r>
            <a:r>
              <a:rPr lang="en-US" b="1" dirty="0">
                <a:solidFill>
                  <a:srgbClr val="FFC000"/>
                </a:solidFill>
              </a:rPr>
              <a:t>matching fund for AIDA-2020</a:t>
            </a:r>
          </a:p>
        </p:txBody>
      </p:sp>
    </p:spTree>
    <p:extLst>
      <p:ext uri="{BB962C8B-B14F-4D97-AF65-F5344CB8AC3E}">
        <p14:creationId xmlns:p14="http://schemas.microsoft.com/office/powerpoint/2010/main" val="101578379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08721" y="1898040"/>
            <a:ext cx="8359587" cy="4351338"/>
          </a:xfrm>
        </p:spPr>
      </p:pic>
      <p:sp>
        <p:nvSpPr>
          <p:cNvPr id="10" name="CasellaDiTesto 9"/>
          <p:cNvSpPr txBox="1"/>
          <p:nvPr/>
        </p:nvSpPr>
        <p:spPr>
          <a:xfrm>
            <a:off x="365760" y="257695"/>
            <a:ext cx="10432473" cy="830997"/>
          </a:xfrm>
          <a:prstGeom prst="rect">
            <a:avLst/>
          </a:prstGeom>
          <a:noFill/>
        </p:spPr>
        <p:txBody>
          <a:bodyPr wrap="square" rtlCol="0">
            <a:spAutoFit/>
          </a:bodyPr>
          <a:lstStyle/>
          <a:p>
            <a:r>
              <a:rPr lang="it-IT" sz="4800" dirty="0" smtClean="0"/>
              <a:t>TDC </a:t>
            </a:r>
            <a:r>
              <a:rPr lang="it-IT" sz="4800" dirty="0" err="1" smtClean="0"/>
              <a:t>block</a:t>
            </a:r>
            <a:r>
              <a:rPr lang="it-IT" sz="4800" dirty="0" smtClean="0"/>
              <a:t> </a:t>
            </a:r>
            <a:r>
              <a:rPr lang="it-IT" sz="4800" dirty="0" err="1" smtClean="0"/>
              <a:t>diagram</a:t>
            </a:r>
            <a:endParaRPr lang="it-IT" sz="4800" dirty="0"/>
          </a:p>
        </p:txBody>
      </p:sp>
      <p:sp>
        <p:nvSpPr>
          <p:cNvPr id="5" name="Content Placeholder 2"/>
          <p:cNvSpPr txBox="1">
            <a:spLocks/>
          </p:cNvSpPr>
          <p:nvPr/>
        </p:nvSpPr>
        <p:spPr>
          <a:xfrm>
            <a:off x="8868308" y="1898040"/>
            <a:ext cx="3096344" cy="480059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en-US" sz="2400" dirty="0" smtClean="0"/>
              <a:t>The new TDC prototype is produced and tested in lab successfully</a:t>
            </a:r>
          </a:p>
          <a:p>
            <a:r>
              <a:rPr lang="en-US" sz="2400" dirty="0" smtClean="0"/>
              <a:t>Peak performance 20 </a:t>
            </a:r>
            <a:r>
              <a:rPr lang="en-US" sz="2400" dirty="0" err="1" smtClean="0"/>
              <a:t>pS</a:t>
            </a:r>
            <a:r>
              <a:rPr lang="en-US" sz="2400" dirty="0" smtClean="0"/>
              <a:t>!</a:t>
            </a:r>
          </a:p>
          <a:p>
            <a:r>
              <a:rPr lang="en-US" sz="2400" dirty="0" smtClean="0"/>
              <a:t>Power consumption 1-2 </a:t>
            </a:r>
            <a:r>
              <a:rPr lang="en-US" sz="2400" dirty="0" err="1" smtClean="0"/>
              <a:t>mW</a:t>
            </a:r>
            <a:r>
              <a:rPr lang="en-US" sz="2400" dirty="0" smtClean="0"/>
              <a:t>/channel </a:t>
            </a:r>
            <a:endParaRPr lang="en-US" sz="2400" dirty="0"/>
          </a:p>
        </p:txBody>
      </p:sp>
      <p:sp>
        <p:nvSpPr>
          <p:cNvPr id="3" name="TextBox 2"/>
          <p:cNvSpPr txBox="1"/>
          <p:nvPr/>
        </p:nvSpPr>
        <p:spPr>
          <a:xfrm>
            <a:off x="522277" y="1436375"/>
            <a:ext cx="9052478" cy="461665"/>
          </a:xfrm>
          <a:prstGeom prst="rect">
            <a:avLst/>
          </a:prstGeom>
          <a:noFill/>
        </p:spPr>
        <p:txBody>
          <a:bodyPr wrap="none" rtlCol="0">
            <a:spAutoFit/>
          </a:bodyPr>
          <a:lstStyle/>
          <a:p>
            <a:r>
              <a:rPr lang="en-US" sz="2400" dirty="0" smtClean="0"/>
              <a:t>Simple design, exploiting the SiGe technology performance</a:t>
            </a:r>
            <a:endParaRPr lang="en-US" sz="2400" dirty="0"/>
          </a:p>
        </p:txBody>
      </p:sp>
      <p:sp>
        <p:nvSpPr>
          <p:cNvPr id="6" name="Date Placeholder 5"/>
          <p:cNvSpPr>
            <a:spLocks noGrp="1"/>
          </p:cNvSpPr>
          <p:nvPr>
            <p:ph type="dt" sz="half" idx="10"/>
          </p:nvPr>
        </p:nvSpPr>
        <p:spPr/>
        <p:txBody>
          <a:bodyPr/>
          <a:lstStyle/>
          <a:p>
            <a:fld id="{E522B43F-DCDE-4726-98A3-D6DBABFF4ECD}" type="datetime1">
              <a:rPr lang="en-US" smtClean="0"/>
              <a:t>4/4/2017</a:t>
            </a:fld>
            <a:endParaRPr lang="en-US"/>
          </a:p>
        </p:txBody>
      </p:sp>
      <p:sp>
        <p:nvSpPr>
          <p:cNvPr id="7" name="Footer Placeholder 6"/>
          <p:cNvSpPr>
            <a:spLocks noGrp="1"/>
          </p:cNvSpPr>
          <p:nvPr>
            <p:ph type="ftr" sz="quarter" idx="11"/>
          </p:nvPr>
        </p:nvSpPr>
        <p:spPr/>
        <p:txBody>
          <a:bodyPr/>
          <a:lstStyle/>
          <a:p>
            <a:r>
              <a:rPr lang="en-US" smtClean="0"/>
              <a:t>Atlas Upgrade Week </a:t>
            </a:r>
            <a:endParaRPr lang="en-US"/>
          </a:p>
        </p:txBody>
      </p:sp>
      <p:sp>
        <p:nvSpPr>
          <p:cNvPr id="8" name="Slide Number Placeholder 7"/>
          <p:cNvSpPr>
            <a:spLocks noGrp="1"/>
          </p:cNvSpPr>
          <p:nvPr>
            <p:ph type="sldNum" sz="quarter" idx="12"/>
          </p:nvPr>
        </p:nvSpPr>
        <p:spPr/>
        <p:txBody>
          <a:bodyPr/>
          <a:lstStyle/>
          <a:p>
            <a:fld id="{8F48FCC4-14AC-4E1F-9CF3-B3034B2BED92}" type="slidenum">
              <a:rPr lang="en-US" smtClean="0"/>
              <a:t>38</a:t>
            </a:fld>
            <a:endParaRPr lang="en-US"/>
          </a:p>
        </p:txBody>
      </p:sp>
    </p:spTree>
    <p:extLst>
      <p:ext uri="{BB962C8B-B14F-4D97-AF65-F5344CB8AC3E}">
        <p14:creationId xmlns:p14="http://schemas.microsoft.com/office/powerpoint/2010/main" val="29563858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rotWithShape="1">
          <a:blip r:embed="rId3">
            <a:extLst>
              <a:ext uri="{28A0092B-C50C-407E-A947-70E740481C1C}">
                <a14:useLocalDpi xmlns:a14="http://schemas.microsoft.com/office/drawing/2010/main" val="0"/>
              </a:ext>
            </a:extLst>
          </a:blip>
          <a:srcRect l="9177"/>
          <a:stretch/>
        </p:blipFill>
        <p:spPr>
          <a:xfrm>
            <a:off x="360904" y="1071415"/>
            <a:ext cx="4929459" cy="2451242"/>
          </a:xfrm>
          <a:prstGeom prst="rect">
            <a:avLst/>
          </a:prstGeom>
        </p:spPr>
      </p:pic>
      <p:sp>
        <p:nvSpPr>
          <p:cNvPr id="4" name="CasellaDiTesto 3"/>
          <p:cNvSpPr txBox="1"/>
          <p:nvPr/>
        </p:nvSpPr>
        <p:spPr>
          <a:xfrm>
            <a:off x="553997" y="548195"/>
            <a:ext cx="3732881" cy="523220"/>
          </a:xfrm>
          <a:prstGeom prst="rect">
            <a:avLst/>
          </a:prstGeom>
          <a:noFill/>
        </p:spPr>
        <p:txBody>
          <a:bodyPr wrap="none" rtlCol="0">
            <a:spAutoFit/>
          </a:bodyPr>
          <a:lstStyle/>
          <a:p>
            <a:r>
              <a:rPr lang="en-US" sz="1400" b="1" u="sng" dirty="0"/>
              <a:t/>
            </a:r>
            <a:br>
              <a:rPr lang="en-US" sz="1400" b="1" u="sng" dirty="0"/>
            </a:br>
            <a:r>
              <a:rPr lang="en-US" sz="1400" b="1" u="sng" dirty="0" smtClean="0"/>
              <a:t>Range Frequency oscillation  Vs applied voltage </a:t>
            </a:r>
            <a:endParaRPr lang="it-IT" sz="1400" b="1" u="sng" dirty="0"/>
          </a:p>
        </p:txBody>
      </p:sp>
      <p:pic>
        <p:nvPicPr>
          <p:cNvPr id="6" name="Immagine 5"/>
          <p:cNvPicPr>
            <a:picLocks noChangeAspect="1"/>
          </p:cNvPicPr>
          <p:nvPr/>
        </p:nvPicPr>
        <p:blipFill rotWithShape="1">
          <a:blip r:embed="rId4"/>
          <a:srcRect l="15208" t="25926" r="11876" b="7654"/>
          <a:stretch/>
        </p:blipFill>
        <p:spPr>
          <a:xfrm>
            <a:off x="6468903" y="1326228"/>
            <a:ext cx="4721836" cy="2852213"/>
          </a:xfrm>
          <a:prstGeom prst="rect">
            <a:avLst/>
          </a:prstGeom>
        </p:spPr>
      </p:pic>
      <p:sp>
        <p:nvSpPr>
          <p:cNvPr id="8" name="CasellaDiTesto 7"/>
          <p:cNvSpPr txBox="1"/>
          <p:nvPr/>
        </p:nvSpPr>
        <p:spPr>
          <a:xfrm rot="16200000" flipH="1">
            <a:off x="-556001" y="1639691"/>
            <a:ext cx="1503681" cy="261610"/>
          </a:xfrm>
          <a:prstGeom prst="rect">
            <a:avLst/>
          </a:prstGeom>
          <a:noFill/>
        </p:spPr>
        <p:txBody>
          <a:bodyPr wrap="square" rtlCol="0">
            <a:spAutoFit/>
          </a:bodyPr>
          <a:lstStyle/>
          <a:p>
            <a:r>
              <a:rPr lang="it-IT" sz="1100" b="1" dirty="0" err="1" smtClean="0"/>
              <a:t>F</a:t>
            </a:r>
            <a:r>
              <a:rPr lang="it-IT" sz="1100" b="1" baseline="-25000" dirty="0" err="1" smtClean="0"/>
              <a:t>vco</a:t>
            </a:r>
            <a:r>
              <a:rPr lang="it-IT" sz="1100" b="1" dirty="0" smtClean="0"/>
              <a:t>(GHz)</a:t>
            </a:r>
            <a:endParaRPr lang="it-IT" sz="1100" b="1" dirty="0"/>
          </a:p>
        </p:txBody>
      </p:sp>
      <p:sp>
        <p:nvSpPr>
          <p:cNvPr id="14" name="CasellaDiTesto 13"/>
          <p:cNvSpPr txBox="1"/>
          <p:nvPr/>
        </p:nvSpPr>
        <p:spPr>
          <a:xfrm>
            <a:off x="162230" y="-15913"/>
            <a:ext cx="5717655" cy="584775"/>
          </a:xfrm>
          <a:prstGeom prst="rect">
            <a:avLst/>
          </a:prstGeom>
          <a:noFill/>
        </p:spPr>
        <p:txBody>
          <a:bodyPr wrap="none" rtlCol="0">
            <a:spAutoFit/>
          </a:bodyPr>
          <a:lstStyle/>
          <a:p>
            <a:r>
              <a:rPr lang="it-IT" sz="3200" b="1" i="1" u="sng" dirty="0" err="1" smtClean="0"/>
              <a:t>Simulation</a:t>
            </a:r>
            <a:r>
              <a:rPr lang="it-IT" sz="3200" b="1" i="1" u="sng" dirty="0" smtClean="0"/>
              <a:t> by Virtuoso software </a:t>
            </a:r>
            <a:endParaRPr lang="it-IT" sz="3200" b="1" i="1" u="sng" dirty="0"/>
          </a:p>
        </p:txBody>
      </p:sp>
      <p:sp>
        <p:nvSpPr>
          <p:cNvPr id="15" name="CasellaDiTesto 14"/>
          <p:cNvSpPr txBox="1"/>
          <p:nvPr/>
        </p:nvSpPr>
        <p:spPr>
          <a:xfrm>
            <a:off x="7099825" y="-64813"/>
            <a:ext cx="4477123" cy="584775"/>
          </a:xfrm>
          <a:prstGeom prst="rect">
            <a:avLst/>
          </a:prstGeom>
          <a:noFill/>
        </p:spPr>
        <p:txBody>
          <a:bodyPr wrap="none" rtlCol="0">
            <a:spAutoFit/>
          </a:bodyPr>
          <a:lstStyle/>
          <a:p>
            <a:r>
              <a:rPr lang="it-IT" sz="3200" b="1" i="1" u="sng" dirty="0" err="1" smtClean="0"/>
              <a:t>Experimental</a:t>
            </a:r>
            <a:r>
              <a:rPr lang="it-IT" sz="3200" b="1" i="1" u="sng" dirty="0" smtClean="0"/>
              <a:t> Test </a:t>
            </a:r>
            <a:r>
              <a:rPr lang="it-IT" sz="3200" b="1" i="1" u="sng" dirty="0" err="1" smtClean="0"/>
              <a:t>bench</a:t>
            </a:r>
            <a:endParaRPr lang="it-IT" sz="3200" b="1" i="1" u="sng" dirty="0"/>
          </a:p>
        </p:txBody>
      </p:sp>
      <p:sp>
        <p:nvSpPr>
          <p:cNvPr id="17" name="CasellaDiTesto 16"/>
          <p:cNvSpPr txBox="1"/>
          <p:nvPr/>
        </p:nvSpPr>
        <p:spPr>
          <a:xfrm>
            <a:off x="6539508" y="809805"/>
            <a:ext cx="3813032" cy="523220"/>
          </a:xfrm>
          <a:prstGeom prst="rect">
            <a:avLst/>
          </a:prstGeom>
          <a:noFill/>
        </p:spPr>
        <p:txBody>
          <a:bodyPr wrap="none" rtlCol="0">
            <a:spAutoFit/>
          </a:bodyPr>
          <a:lstStyle/>
          <a:p>
            <a:r>
              <a:rPr lang="en-US" sz="1400" b="1" u="sng" dirty="0"/>
              <a:t/>
            </a:r>
            <a:br>
              <a:rPr lang="en-US" sz="1400" b="1" u="sng" dirty="0"/>
            </a:br>
            <a:r>
              <a:rPr lang="en-US" sz="1400" b="1" u="sng" dirty="0" smtClean="0"/>
              <a:t>Range Frequency oscillation  Vs  </a:t>
            </a:r>
            <a:r>
              <a:rPr lang="en-US" sz="1400" b="1" u="sng" dirty="0"/>
              <a:t>voltage </a:t>
            </a:r>
            <a:r>
              <a:rPr lang="en-US" sz="1400" b="1" u="sng" dirty="0" smtClean="0"/>
              <a:t>applied  </a:t>
            </a:r>
            <a:endParaRPr lang="it-IT" sz="1400" b="1" u="sng" dirty="0"/>
          </a:p>
        </p:txBody>
      </p:sp>
      <p:sp>
        <p:nvSpPr>
          <p:cNvPr id="18" name="Ovale 17"/>
          <p:cNvSpPr/>
          <p:nvPr/>
        </p:nvSpPr>
        <p:spPr>
          <a:xfrm>
            <a:off x="9611198" y="1311203"/>
            <a:ext cx="1576868" cy="7058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Segnaposto piè di pagina 10"/>
          <p:cNvSpPr>
            <a:spLocks noGrp="1"/>
          </p:cNvSpPr>
          <p:nvPr>
            <p:ph type="ftr" sz="quarter" idx="11"/>
          </p:nvPr>
        </p:nvSpPr>
        <p:spPr/>
        <p:txBody>
          <a:bodyPr/>
          <a:lstStyle/>
          <a:p>
            <a:r>
              <a:rPr lang="it-IT" smtClean="0"/>
              <a:t>Giulio Aielli - Atlas Upgrade Week</a:t>
            </a:r>
            <a:endParaRPr lang="it-IT"/>
          </a:p>
        </p:txBody>
      </p:sp>
      <p:sp>
        <p:nvSpPr>
          <p:cNvPr id="12" name="Segnaposto numero diapositiva 11"/>
          <p:cNvSpPr>
            <a:spLocks noGrp="1"/>
          </p:cNvSpPr>
          <p:nvPr>
            <p:ph type="sldNum" sz="quarter" idx="12"/>
          </p:nvPr>
        </p:nvSpPr>
        <p:spPr/>
        <p:txBody>
          <a:bodyPr/>
          <a:lstStyle/>
          <a:p>
            <a:fld id="{60A12E8D-483C-4DEF-B6E8-DCF13DF834A1}" type="slidenum">
              <a:rPr lang="it-IT" smtClean="0"/>
              <a:t>39</a:t>
            </a:fld>
            <a:endParaRPr lang="it-IT"/>
          </a:p>
        </p:txBody>
      </p:sp>
      <p:sp>
        <p:nvSpPr>
          <p:cNvPr id="19" name="Rectangle 1"/>
          <p:cNvSpPr>
            <a:spLocks noChangeArrowheads="1"/>
          </p:cNvSpPr>
          <p:nvPr/>
        </p:nvSpPr>
        <p:spPr bwMode="auto">
          <a:xfrm>
            <a:off x="5813571" y="4182672"/>
            <a:ext cx="6032500" cy="2492990"/>
          </a:xfrm>
          <a:prstGeom prst="rect">
            <a:avLst/>
          </a:prstGeom>
          <a:noFill/>
          <a:ln>
            <a:noFill/>
          </a:ln>
          <a:effectLst/>
          <a:extLst/>
        </p:spPr>
        <p:txBody>
          <a:bodyPr vert="horz" wrap="square" lIns="0" tIns="0" rIns="0" bIns="0" numCol="1" anchor="ctr" anchorCtr="0" compatLnSpc="1">
            <a:prstTxWarp prst="textNoShape">
              <a:avLst/>
            </a:prstTxWarp>
            <a:spAutoFit/>
          </a:bodyPr>
          <a:lstStyle/>
          <a:p>
            <a:pPr marL="285750" lvl="0" indent="-285750" eaLnBrk="0" fontAlgn="base" hangingPunct="0">
              <a:spcBef>
                <a:spcPct val="0"/>
              </a:spcBef>
              <a:spcAft>
                <a:spcPct val="0"/>
              </a:spcAft>
              <a:buFont typeface="Arial" panose="020B0604020202020204" pitchFamily="34" charset="0"/>
              <a:buChar char="•"/>
            </a:pPr>
            <a:r>
              <a:rPr lang="en-US" dirty="0" smtClean="0"/>
              <a:t>We repeated the measurements </a:t>
            </a:r>
            <a:r>
              <a:rPr lang="en-US" dirty="0"/>
              <a:t>at different times and different temperatures</a:t>
            </a:r>
            <a:r>
              <a:rPr lang="en-US" dirty="0" smtClean="0"/>
              <a:t>.</a:t>
            </a:r>
            <a:endParaRPr kumimoji="0" lang="it-IT" altLang="it-IT" b="0" i="0" u="none" strike="noStrike" cap="none" normalizeH="0" baseline="0" dirty="0" smtClean="0">
              <a:ln>
                <a:noFill/>
              </a:ln>
              <a:solidFill>
                <a:srgbClr val="212121"/>
              </a:solidFill>
              <a:effectLst/>
            </a:endParaRPr>
          </a:p>
          <a:p>
            <a:pPr marL="285750" marR="0" lvl="0" indent="-28575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it-IT" altLang="it-IT" b="0" i="0" u="none" strike="noStrike" cap="none" normalizeH="0" baseline="0" dirty="0" smtClean="0">
                <a:ln>
                  <a:noFill/>
                </a:ln>
                <a:effectLst/>
              </a:rPr>
              <a:t>In </a:t>
            </a:r>
            <a:r>
              <a:rPr kumimoji="0" lang="it-IT" altLang="it-IT" b="0" i="0" u="none" strike="noStrike" cap="none" normalizeH="0" baseline="0" dirty="0" err="1" smtClean="0">
                <a:ln>
                  <a:noFill/>
                </a:ln>
                <a:effectLst/>
              </a:rPr>
              <a:t>this</a:t>
            </a:r>
            <a:r>
              <a:rPr kumimoji="0" lang="it-IT" altLang="it-IT" b="0" i="0" u="none" strike="noStrike" cap="none" normalizeH="0" baseline="0" dirty="0" smtClean="0">
                <a:ln>
                  <a:noFill/>
                </a:ln>
                <a:effectLst/>
              </a:rPr>
              <a:t> test </a:t>
            </a:r>
            <a:r>
              <a:rPr kumimoji="0" lang="it-IT" altLang="it-IT" b="0" i="0" u="none" strike="noStrike" cap="none" normalizeH="0" baseline="0" dirty="0" err="1" smtClean="0">
                <a:ln>
                  <a:noFill/>
                </a:ln>
                <a:effectLst/>
              </a:rPr>
              <a:t>we</a:t>
            </a:r>
            <a:r>
              <a:rPr kumimoji="0" lang="it-IT" altLang="it-IT" b="0" i="0" u="none" strike="noStrike" cap="none" normalizeH="0" baseline="0" dirty="0" smtClean="0">
                <a:ln>
                  <a:noFill/>
                </a:ln>
                <a:effectLst/>
              </a:rPr>
              <a:t> </a:t>
            </a:r>
            <a:r>
              <a:rPr kumimoji="0" lang="it-IT" altLang="it-IT" b="0" i="0" u="none" strike="noStrike" cap="none" normalizeH="0" baseline="0" dirty="0" err="1" smtClean="0">
                <a:ln>
                  <a:noFill/>
                </a:ln>
                <a:effectLst/>
              </a:rPr>
              <a:t>supplied</a:t>
            </a:r>
            <a:r>
              <a:rPr kumimoji="0" lang="it-IT" altLang="it-IT" b="0" i="0" u="none" strike="noStrike" cap="none" normalizeH="0" baseline="0" dirty="0" smtClean="0">
                <a:ln>
                  <a:noFill/>
                </a:ln>
                <a:effectLst/>
              </a:rPr>
              <a:t> </a:t>
            </a:r>
            <a:r>
              <a:rPr kumimoji="0" lang="it-IT" altLang="it-IT" b="0" i="0" u="none" strike="noStrike" cap="none" normalizeH="0" baseline="0" dirty="0" err="1" smtClean="0">
                <a:ln>
                  <a:noFill/>
                </a:ln>
                <a:effectLst/>
              </a:rPr>
              <a:t>voltage</a:t>
            </a:r>
            <a:r>
              <a:rPr kumimoji="0" lang="it-IT" altLang="it-IT" b="0" i="0" u="none" strike="noStrike" cap="none" normalizeH="0" baseline="0" dirty="0" smtClean="0">
                <a:ln>
                  <a:noFill/>
                </a:ln>
                <a:effectLst/>
              </a:rPr>
              <a:t> </a:t>
            </a:r>
            <a:r>
              <a:rPr kumimoji="0" lang="it-IT" altLang="it-IT" b="0" i="0" u="none" strike="noStrike" cap="none" normalizeH="0" baseline="0" dirty="0" err="1" smtClean="0">
                <a:ln>
                  <a:noFill/>
                </a:ln>
                <a:effectLst/>
              </a:rPr>
              <a:t>only</a:t>
            </a:r>
            <a:r>
              <a:rPr kumimoji="0" lang="it-IT" altLang="it-IT" b="0" i="0" u="none" strike="noStrike" cap="none" normalizeH="0" baseline="0" dirty="0" smtClean="0">
                <a:ln>
                  <a:noFill/>
                </a:ln>
                <a:effectLst/>
              </a:rPr>
              <a:t> to the VCO.</a:t>
            </a:r>
            <a:endParaRPr kumimoji="0" lang="it-IT" altLang="it-IT" b="0" i="0" u="none" strike="noStrike" cap="none" normalizeH="0" baseline="0" dirty="0" smtClean="0">
              <a:ln>
                <a:noFill/>
              </a:ln>
              <a:solidFill>
                <a:srgbClr val="212121"/>
              </a:solidFill>
              <a:effectLst/>
            </a:endParaRPr>
          </a:p>
          <a:p>
            <a:pPr marL="285750" lvl="0" indent="-285750" eaLnBrk="0" fontAlgn="base" hangingPunct="0">
              <a:spcBef>
                <a:spcPct val="0"/>
              </a:spcBef>
              <a:spcAft>
                <a:spcPct val="0"/>
              </a:spcAft>
              <a:buFont typeface="Arial" panose="020B0604020202020204" pitchFamily="34" charset="0"/>
              <a:buChar char="•"/>
            </a:pPr>
            <a:endParaRPr lang="en-US" dirty="0" smtClean="0"/>
          </a:p>
          <a:p>
            <a:pPr marL="285750" lvl="0" indent="-285750" eaLnBrk="0" fontAlgn="base" hangingPunct="0">
              <a:spcBef>
                <a:spcPct val="0"/>
              </a:spcBef>
              <a:spcAft>
                <a:spcPct val="0"/>
              </a:spcAft>
              <a:buFont typeface="Arial" panose="020B0604020202020204" pitchFamily="34" charset="0"/>
              <a:buChar char="•"/>
            </a:pPr>
            <a:r>
              <a:rPr lang="en-US" dirty="0" smtClean="0"/>
              <a:t>Comparing simulation </a:t>
            </a:r>
            <a:r>
              <a:rPr lang="en-US" dirty="0"/>
              <a:t>and </a:t>
            </a:r>
            <a:r>
              <a:rPr lang="en-US" dirty="0" smtClean="0"/>
              <a:t>test bench, </a:t>
            </a:r>
            <a:r>
              <a:rPr lang="en-US" dirty="0"/>
              <a:t>there is </a:t>
            </a:r>
            <a:r>
              <a:rPr lang="en-US" dirty="0" smtClean="0"/>
              <a:t>a </a:t>
            </a:r>
            <a:r>
              <a:rPr lang="en-US" dirty="0"/>
              <a:t>deterioration of </a:t>
            </a:r>
            <a:r>
              <a:rPr lang="en-US" dirty="0" smtClean="0"/>
              <a:t>about 35%, as expected.</a:t>
            </a:r>
          </a:p>
          <a:p>
            <a:pPr marL="285750" lvl="0" indent="-285750" eaLnBrk="0" fontAlgn="base" hangingPunct="0">
              <a:spcBef>
                <a:spcPct val="0"/>
              </a:spcBef>
              <a:spcAft>
                <a:spcPct val="0"/>
              </a:spcAft>
              <a:buFont typeface="Arial" panose="020B0604020202020204" pitchFamily="34" charset="0"/>
              <a:buChar char="•"/>
            </a:pPr>
            <a:endParaRPr lang="en-US" dirty="0" smtClean="0"/>
          </a:p>
          <a:p>
            <a:pPr marL="285750" lvl="0" indent="-285750" eaLnBrk="0" fontAlgn="base" hangingPunct="0">
              <a:spcBef>
                <a:spcPct val="0"/>
              </a:spcBef>
              <a:spcAft>
                <a:spcPct val="0"/>
              </a:spcAft>
              <a:buFont typeface="Arial" panose="020B0604020202020204" pitchFamily="34" charset="0"/>
              <a:buChar char="•"/>
            </a:pPr>
            <a:r>
              <a:rPr lang="en-US" dirty="0" smtClean="0"/>
              <a:t>The </a:t>
            </a:r>
            <a:r>
              <a:rPr lang="en-US" dirty="0"/>
              <a:t>oscillations </a:t>
            </a:r>
            <a:r>
              <a:rPr lang="en-US" dirty="0" smtClean="0"/>
              <a:t>appear by applying </a:t>
            </a:r>
            <a:r>
              <a:rPr lang="en-GB" dirty="0"/>
              <a:t>higher </a:t>
            </a:r>
            <a:r>
              <a:rPr lang="en-GB" dirty="0" smtClean="0"/>
              <a:t>then foundry </a:t>
            </a:r>
            <a:r>
              <a:rPr lang="en-GB" dirty="0"/>
              <a:t>specifications </a:t>
            </a:r>
            <a:r>
              <a:rPr lang="en-GB" dirty="0" smtClean="0"/>
              <a:t>voltages</a:t>
            </a:r>
            <a:endParaRPr kumimoji="0" lang="it-IT" altLang="it-IT" b="0" i="0" u="none" strike="noStrike" cap="none" normalizeH="0" baseline="0" dirty="0" smtClean="0">
              <a:ln>
                <a:noFill/>
              </a:ln>
              <a:solidFill>
                <a:schemeClr val="tx1"/>
              </a:solidFill>
              <a:effectLst/>
            </a:endParaRPr>
          </a:p>
        </p:txBody>
      </p:sp>
      <p:sp>
        <p:nvSpPr>
          <p:cNvPr id="5" name="Date Placeholder 4"/>
          <p:cNvSpPr>
            <a:spLocks noGrp="1"/>
          </p:cNvSpPr>
          <p:nvPr>
            <p:ph type="dt" sz="half" idx="10"/>
          </p:nvPr>
        </p:nvSpPr>
        <p:spPr/>
        <p:txBody>
          <a:bodyPr/>
          <a:lstStyle/>
          <a:p>
            <a:r>
              <a:rPr lang="en-US" smtClean="0"/>
              <a:t>29/03/2017</a:t>
            </a:r>
            <a:endParaRPr lang="en-US"/>
          </a:p>
        </p:txBody>
      </p:sp>
      <p:pic>
        <p:nvPicPr>
          <p:cNvPr id="20" name="Immagin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0904" y="3679332"/>
            <a:ext cx="4929459" cy="2876236"/>
          </a:xfrm>
          <a:prstGeom prst="rect">
            <a:avLst/>
          </a:prstGeom>
        </p:spPr>
      </p:pic>
      <p:sp>
        <p:nvSpPr>
          <p:cNvPr id="7" name="Rettangolo 6"/>
          <p:cNvSpPr/>
          <p:nvPr/>
        </p:nvSpPr>
        <p:spPr>
          <a:xfrm>
            <a:off x="1178414" y="3417722"/>
            <a:ext cx="3010409" cy="523220"/>
          </a:xfrm>
          <a:prstGeom prst="rect">
            <a:avLst/>
          </a:prstGeom>
        </p:spPr>
        <p:txBody>
          <a:bodyPr wrap="square">
            <a:spAutoFit/>
          </a:bodyPr>
          <a:lstStyle/>
          <a:p>
            <a:r>
              <a:rPr lang="en-US" sz="1400" b="1" u="sng" dirty="0">
                <a:solidFill>
                  <a:srgbClr val="FF0000"/>
                </a:solidFill>
              </a:rPr>
              <a:t/>
            </a:r>
            <a:br>
              <a:rPr lang="en-US" sz="1400" b="1" u="sng" dirty="0">
                <a:solidFill>
                  <a:srgbClr val="FF0000"/>
                </a:solidFill>
              </a:rPr>
            </a:br>
            <a:r>
              <a:rPr lang="en-US" sz="1400" b="1" u="sng" dirty="0">
                <a:solidFill>
                  <a:srgbClr val="FF0000"/>
                </a:solidFill>
              </a:rPr>
              <a:t>Power consumption of the </a:t>
            </a:r>
            <a:r>
              <a:rPr lang="en-US" sz="1400" b="1" u="sng" dirty="0" smtClean="0">
                <a:solidFill>
                  <a:srgbClr val="FF0000"/>
                </a:solidFill>
              </a:rPr>
              <a:t>VCO</a:t>
            </a:r>
            <a:endParaRPr lang="it-IT" sz="1400" b="1" u="sng" dirty="0">
              <a:solidFill>
                <a:srgbClr val="FF0000"/>
              </a:solidFill>
            </a:endParaRPr>
          </a:p>
        </p:txBody>
      </p:sp>
      <p:sp>
        <p:nvSpPr>
          <p:cNvPr id="9" name="Rettangolo 8"/>
          <p:cNvSpPr/>
          <p:nvPr/>
        </p:nvSpPr>
        <p:spPr>
          <a:xfrm>
            <a:off x="1105989" y="4280030"/>
            <a:ext cx="4184374" cy="584775"/>
          </a:xfrm>
          <a:prstGeom prst="rect">
            <a:avLst/>
          </a:prstGeom>
          <a:solidFill>
            <a:srgbClr val="FFC000"/>
          </a:solidFill>
        </p:spPr>
        <p:txBody>
          <a:bodyPr wrap="square">
            <a:spAutoFit/>
          </a:bodyPr>
          <a:lstStyle/>
          <a:p>
            <a:r>
              <a:rPr lang="it-IT" sz="1600" dirty="0" err="1" smtClean="0">
                <a:solidFill>
                  <a:schemeClr val="bg1"/>
                </a:solidFill>
              </a:rPr>
              <a:t>Power</a:t>
            </a:r>
            <a:r>
              <a:rPr lang="it-IT" sz="1600" dirty="0" smtClean="0">
                <a:solidFill>
                  <a:schemeClr val="bg1"/>
                </a:solidFill>
              </a:rPr>
              <a:t> </a:t>
            </a:r>
            <a:r>
              <a:rPr lang="it-IT" sz="1600" dirty="0" err="1" smtClean="0">
                <a:solidFill>
                  <a:schemeClr val="bg1"/>
                </a:solidFill>
              </a:rPr>
              <a:t>consumption</a:t>
            </a:r>
            <a:r>
              <a:rPr lang="it-IT" sz="1600" dirty="0" smtClean="0">
                <a:solidFill>
                  <a:schemeClr val="bg1"/>
                </a:solidFill>
              </a:rPr>
              <a:t> </a:t>
            </a:r>
            <a:r>
              <a:rPr lang="it-IT" sz="1600" dirty="0" err="1" smtClean="0">
                <a:solidFill>
                  <a:schemeClr val="bg1"/>
                </a:solidFill>
              </a:rPr>
              <a:t>is</a:t>
            </a:r>
            <a:r>
              <a:rPr lang="it-IT" sz="1600" dirty="0" smtClean="0">
                <a:solidFill>
                  <a:schemeClr val="bg1"/>
                </a:solidFill>
              </a:rPr>
              <a:t> </a:t>
            </a:r>
            <a:r>
              <a:rPr lang="it-IT" sz="1600" dirty="0" err="1" smtClean="0">
                <a:solidFill>
                  <a:schemeClr val="bg1"/>
                </a:solidFill>
              </a:rPr>
              <a:t>very</a:t>
            </a:r>
            <a:r>
              <a:rPr lang="it-IT" sz="1600" dirty="0" smtClean="0">
                <a:solidFill>
                  <a:schemeClr val="bg1"/>
                </a:solidFill>
              </a:rPr>
              <a:t> </a:t>
            </a:r>
            <a:r>
              <a:rPr lang="it-IT" sz="1600" dirty="0" err="1" smtClean="0">
                <a:solidFill>
                  <a:schemeClr val="bg1"/>
                </a:solidFill>
              </a:rPr>
              <a:t>low</a:t>
            </a:r>
            <a:r>
              <a:rPr lang="it-IT" sz="1600" dirty="0" smtClean="0">
                <a:solidFill>
                  <a:schemeClr val="bg1"/>
                </a:solidFill>
              </a:rPr>
              <a:t>, </a:t>
            </a:r>
            <a:r>
              <a:rPr lang="it-IT" sz="1600" dirty="0" err="1" smtClean="0">
                <a:solidFill>
                  <a:schemeClr val="bg1"/>
                </a:solidFill>
              </a:rPr>
              <a:t>given</a:t>
            </a:r>
            <a:r>
              <a:rPr lang="it-IT" sz="1600" dirty="0" smtClean="0">
                <a:solidFill>
                  <a:schemeClr val="bg1"/>
                </a:solidFill>
              </a:rPr>
              <a:t> the </a:t>
            </a:r>
            <a:r>
              <a:rPr lang="it-IT" sz="1600" dirty="0" err="1" smtClean="0">
                <a:solidFill>
                  <a:schemeClr val="bg1"/>
                </a:solidFill>
              </a:rPr>
              <a:t>excellent</a:t>
            </a:r>
            <a:r>
              <a:rPr lang="it-IT" sz="1600" dirty="0" smtClean="0">
                <a:solidFill>
                  <a:schemeClr val="bg1"/>
                </a:solidFill>
              </a:rPr>
              <a:t> timing performance.</a:t>
            </a:r>
            <a:endParaRPr lang="it-IT" sz="1600" dirty="0">
              <a:solidFill>
                <a:schemeClr val="bg1"/>
              </a:solidFill>
            </a:endParaRPr>
          </a:p>
        </p:txBody>
      </p:sp>
    </p:spTree>
    <p:extLst>
      <p:ext uri="{BB962C8B-B14F-4D97-AF65-F5344CB8AC3E}">
        <p14:creationId xmlns:p14="http://schemas.microsoft.com/office/powerpoint/2010/main" val="2404103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9299" y="0"/>
            <a:ext cx="9404723" cy="753979"/>
          </a:xfrm>
        </p:spPr>
        <p:txBody>
          <a:bodyPr/>
          <a:lstStyle/>
          <a:p>
            <a:pPr algn="ctr"/>
            <a:r>
              <a:rPr lang="en-US" dirty="0" smtClean="0"/>
              <a:t>Task table </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648089"/>
              </p:ext>
            </p:extLst>
          </p:nvPr>
        </p:nvGraphicFramePr>
        <p:xfrm>
          <a:off x="176462" y="753979"/>
          <a:ext cx="11839075" cy="6126336"/>
        </p:xfrm>
        <a:graphic>
          <a:graphicData uri="http://schemas.openxmlformats.org/drawingml/2006/table">
            <a:tbl>
              <a:tblPr firstRow="1" bandRow="1">
                <a:tableStyleId>{5C22544A-7EE6-4342-B048-85BDC9FD1C3A}</a:tableStyleId>
              </a:tblPr>
              <a:tblGrid>
                <a:gridCol w="1475875">
                  <a:extLst>
                    <a:ext uri="{9D8B030D-6E8A-4147-A177-3AD203B41FA5}">
                      <a16:colId xmlns:a16="http://schemas.microsoft.com/office/drawing/2014/main" val="20000"/>
                    </a:ext>
                  </a:extLst>
                </a:gridCol>
                <a:gridCol w="1556084">
                  <a:extLst>
                    <a:ext uri="{9D8B030D-6E8A-4147-A177-3AD203B41FA5}">
                      <a16:colId xmlns:a16="http://schemas.microsoft.com/office/drawing/2014/main" val="20001"/>
                    </a:ext>
                  </a:extLst>
                </a:gridCol>
                <a:gridCol w="4395537">
                  <a:extLst>
                    <a:ext uri="{9D8B030D-6E8A-4147-A177-3AD203B41FA5}">
                      <a16:colId xmlns:a16="http://schemas.microsoft.com/office/drawing/2014/main" val="20002"/>
                    </a:ext>
                  </a:extLst>
                </a:gridCol>
                <a:gridCol w="4411579">
                  <a:extLst>
                    <a:ext uri="{9D8B030D-6E8A-4147-A177-3AD203B41FA5}">
                      <a16:colId xmlns:a16="http://schemas.microsoft.com/office/drawing/2014/main" val="20003"/>
                    </a:ext>
                  </a:extLst>
                </a:gridCol>
              </a:tblGrid>
              <a:tr h="491472">
                <a:tc>
                  <a:txBody>
                    <a:bodyPr/>
                    <a:lstStyle/>
                    <a:p>
                      <a:r>
                        <a:rPr lang="en-US" dirty="0" smtClean="0"/>
                        <a:t>Activity</a:t>
                      </a:r>
                      <a:endParaRPr lang="en-US" dirty="0"/>
                    </a:p>
                  </a:txBody>
                  <a:tcPr/>
                </a:tc>
                <a:tc>
                  <a:txBody>
                    <a:bodyPr/>
                    <a:lstStyle/>
                    <a:p>
                      <a:r>
                        <a:rPr lang="en-US" dirty="0" smtClean="0"/>
                        <a:t>Institute</a:t>
                      </a:r>
                      <a:endParaRPr lang="en-US" dirty="0"/>
                    </a:p>
                  </a:txBody>
                  <a:tcPr/>
                </a:tc>
                <a:tc>
                  <a:txBody>
                    <a:bodyPr/>
                    <a:lstStyle/>
                    <a:p>
                      <a:r>
                        <a:rPr lang="en-US" dirty="0" smtClean="0"/>
                        <a:t>Main focus</a:t>
                      </a:r>
                      <a:endParaRPr lang="en-US" dirty="0"/>
                    </a:p>
                  </a:txBody>
                  <a:tcPr/>
                </a:tc>
                <a:tc>
                  <a:txBody>
                    <a:bodyPr/>
                    <a:lstStyle/>
                    <a:p>
                      <a:r>
                        <a:rPr lang="en-US" dirty="0" smtClean="0"/>
                        <a:t>Facility</a:t>
                      </a:r>
                      <a:endParaRPr lang="en-US" dirty="0"/>
                    </a:p>
                  </a:txBody>
                  <a:tcPr/>
                </a:tc>
                <a:extLst>
                  <a:ext uri="{0D108BD9-81ED-4DB2-BD59-A6C34878D82A}">
                    <a16:rowId xmlns:a16="http://schemas.microsoft.com/office/drawing/2014/main" val="10000"/>
                  </a:ext>
                </a:extLst>
              </a:tr>
              <a:tr h="491472">
                <a:tc>
                  <a:txBody>
                    <a:bodyPr/>
                    <a:lstStyle/>
                    <a:p>
                      <a:r>
                        <a:rPr lang="en-US" dirty="0" smtClean="0"/>
                        <a:t>Eco-Gas</a:t>
                      </a:r>
                      <a:endParaRPr lang="en-US" dirty="0"/>
                    </a:p>
                  </a:txBody>
                  <a:tcPr/>
                </a:tc>
                <a:tc>
                  <a:txBody>
                    <a:bodyPr/>
                    <a:lstStyle/>
                    <a:p>
                      <a:r>
                        <a:rPr lang="en-US" dirty="0" smtClean="0"/>
                        <a:t>INFN-TOV</a:t>
                      </a:r>
                    </a:p>
                  </a:txBody>
                  <a:tcPr/>
                </a:tc>
                <a:tc>
                  <a:txBody>
                    <a:bodyPr/>
                    <a:lstStyle/>
                    <a:p>
                      <a:r>
                        <a:rPr lang="en-US" dirty="0" smtClean="0"/>
                        <a:t>Charge</a:t>
                      </a:r>
                      <a:r>
                        <a:rPr lang="en-US" baseline="0" dirty="0" smtClean="0"/>
                        <a:t> distribution vs. mixture </a:t>
                      </a:r>
                    </a:p>
                  </a:txBody>
                  <a:tcPr/>
                </a:tc>
                <a:tc>
                  <a:txBody>
                    <a:bodyPr/>
                    <a:lstStyle/>
                    <a:p>
                      <a:r>
                        <a:rPr lang="en-US" baseline="0" dirty="0" smtClean="0"/>
                        <a:t>CR test +</a:t>
                      </a:r>
                      <a:r>
                        <a:rPr lang="en-US" dirty="0" smtClean="0"/>
                        <a:t>High grade </a:t>
                      </a:r>
                      <a:r>
                        <a:rPr lang="en-US" baseline="0" dirty="0" smtClean="0"/>
                        <a:t>electronics setup</a:t>
                      </a:r>
                      <a:endParaRPr lang="en-US" dirty="0"/>
                    </a:p>
                  </a:txBody>
                  <a:tcPr/>
                </a:tc>
                <a:extLst>
                  <a:ext uri="{0D108BD9-81ED-4DB2-BD59-A6C34878D82A}">
                    <a16:rowId xmlns:a16="http://schemas.microsoft.com/office/drawing/2014/main" val="10001"/>
                  </a:ext>
                </a:extLst>
              </a:tr>
              <a:tr h="491472">
                <a:tc>
                  <a:txBody>
                    <a:bodyPr/>
                    <a:lstStyle/>
                    <a:p>
                      <a:endParaRPr lang="en-US"/>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INFN-LNF</a:t>
                      </a:r>
                    </a:p>
                  </a:txBody>
                  <a:tcPr/>
                </a:tc>
                <a:tc>
                  <a:txBody>
                    <a:bodyPr/>
                    <a:lstStyle/>
                    <a:p>
                      <a:r>
                        <a:rPr lang="en-US" dirty="0" smtClean="0"/>
                        <a:t>Precise</a:t>
                      </a:r>
                      <a:r>
                        <a:rPr lang="en-US" baseline="0" dirty="0" smtClean="0"/>
                        <a:t> analysis of the gas mix</a:t>
                      </a:r>
                      <a:endParaRPr lang="en-US" dirty="0"/>
                    </a:p>
                  </a:txBody>
                  <a:tcPr/>
                </a:tc>
                <a:tc>
                  <a:txBody>
                    <a:bodyPr/>
                    <a:lstStyle/>
                    <a:p>
                      <a:r>
                        <a:rPr lang="en-US" dirty="0" smtClean="0"/>
                        <a:t>CR test +</a:t>
                      </a:r>
                      <a:r>
                        <a:rPr lang="en-US" baseline="0" dirty="0" smtClean="0"/>
                        <a:t> gas chromatograph</a:t>
                      </a:r>
                      <a:endParaRPr lang="en-US" dirty="0"/>
                    </a:p>
                  </a:txBody>
                  <a:tcPr/>
                </a:tc>
                <a:extLst>
                  <a:ext uri="{0D108BD9-81ED-4DB2-BD59-A6C34878D82A}">
                    <a16:rowId xmlns:a16="http://schemas.microsoft.com/office/drawing/2014/main" val="10002"/>
                  </a:ext>
                </a:extLst>
              </a:tr>
              <a:tr h="491472">
                <a:tc>
                  <a:txBody>
                    <a:bodyPr/>
                    <a:lstStyle/>
                    <a:p>
                      <a:endParaRPr lang="en-US"/>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INFN-TO</a:t>
                      </a:r>
                    </a:p>
                  </a:txBody>
                  <a:tcPr/>
                </a:tc>
                <a:tc>
                  <a:txBody>
                    <a:bodyPr/>
                    <a:lstStyle/>
                    <a:p>
                      <a:r>
                        <a:rPr lang="en-US" dirty="0" smtClean="0"/>
                        <a:t>Non</a:t>
                      </a:r>
                      <a:r>
                        <a:rPr lang="en-US" baseline="0" dirty="0" smtClean="0"/>
                        <a:t> flammable gas mix – ALICE case</a:t>
                      </a:r>
                      <a:endParaRPr lang="en-US" dirty="0"/>
                    </a:p>
                  </a:txBody>
                  <a:tcPr/>
                </a:tc>
                <a:tc>
                  <a:txBody>
                    <a:bodyPr/>
                    <a:lstStyle/>
                    <a:p>
                      <a:r>
                        <a:rPr lang="en-US" dirty="0" smtClean="0"/>
                        <a:t>Large area large acceptance CR test</a:t>
                      </a:r>
                      <a:endParaRPr lang="en-US" dirty="0"/>
                    </a:p>
                  </a:txBody>
                  <a:tcPr/>
                </a:tc>
                <a:extLst>
                  <a:ext uri="{0D108BD9-81ED-4DB2-BD59-A6C34878D82A}">
                    <a16:rowId xmlns:a16="http://schemas.microsoft.com/office/drawing/2014/main" val="10003"/>
                  </a:ext>
                </a:extLst>
              </a:tr>
              <a:tr h="491472">
                <a:tc>
                  <a:txBody>
                    <a:bodyPr/>
                    <a:lstStyle/>
                    <a:p>
                      <a:endParaRPr lang="en-US"/>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err="1" smtClean="0"/>
                        <a:t>GangneungWonju</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txBody>
                  <a:tcPr/>
                </a:tc>
                <a:tc>
                  <a:txBody>
                    <a:bodyPr/>
                    <a:lstStyle/>
                    <a:p>
                      <a:r>
                        <a:rPr lang="en-US" dirty="0" smtClean="0"/>
                        <a:t>New mixtures on MRPCs</a:t>
                      </a:r>
                      <a:endParaRPr lang="en-US" dirty="0"/>
                    </a:p>
                  </a:txBody>
                  <a:tcPr/>
                </a:tc>
                <a:tc>
                  <a:txBody>
                    <a:bodyPr/>
                    <a:lstStyle/>
                    <a:p>
                      <a:r>
                        <a:rPr lang="en-US" dirty="0" smtClean="0"/>
                        <a:t>MRPC test setup</a:t>
                      </a:r>
                      <a:endParaRPr lang="en-US" dirty="0"/>
                    </a:p>
                  </a:txBody>
                  <a:tcPr/>
                </a:tc>
                <a:extLst>
                  <a:ext uri="{0D108BD9-81ED-4DB2-BD59-A6C34878D82A}">
                    <a16:rowId xmlns:a16="http://schemas.microsoft.com/office/drawing/2014/main" val="10004"/>
                  </a:ext>
                </a:extLst>
              </a:tr>
              <a:tr h="491472">
                <a:tc>
                  <a:txBody>
                    <a:bodyPr/>
                    <a:lstStyle/>
                    <a:p>
                      <a:endParaRPr lang="en-US"/>
                    </a:p>
                  </a:txBody>
                  <a:tcPr/>
                </a:tc>
                <a:tc>
                  <a:txBody>
                    <a:bodyPr/>
                    <a:lstStyle/>
                    <a:p>
                      <a:r>
                        <a:rPr lang="en-US" dirty="0" smtClean="0"/>
                        <a:t>CERN</a:t>
                      </a:r>
                      <a:endParaRPr lang="en-US" dirty="0"/>
                    </a:p>
                  </a:txBody>
                  <a:tcPr/>
                </a:tc>
                <a:tc>
                  <a:txBody>
                    <a:bodyPr/>
                    <a:lstStyle/>
                    <a:p>
                      <a:r>
                        <a:rPr lang="en-US" dirty="0" smtClean="0"/>
                        <a:t>A</a:t>
                      </a:r>
                      <a:r>
                        <a:rPr lang="en-US" baseline="0" dirty="0" smtClean="0"/>
                        <a:t>n eco compatible gas system </a:t>
                      </a:r>
                      <a:endParaRPr lang="en-US" dirty="0"/>
                    </a:p>
                  </a:txBody>
                  <a:tcPr/>
                </a:tc>
                <a:tc>
                  <a:txBody>
                    <a:bodyPr/>
                    <a:lstStyle/>
                    <a:p>
                      <a:r>
                        <a:rPr lang="en-US" dirty="0" smtClean="0"/>
                        <a:t>CERN gas group lab and GIF++</a:t>
                      </a:r>
                      <a:endParaRPr lang="en-US" dirty="0"/>
                    </a:p>
                  </a:txBody>
                  <a:tcPr/>
                </a:tc>
                <a:extLst>
                  <a:ext uri="{0D108BD9-81ED-4DB2-BD59-A6C34878D82A}">
                    <a16:rowId xmlns:a16="http://schemas.microsoft.com/office/drawing/2014/main" val="10005"/>
                  </a:ext>
                </a:extLst>
              </a:tr>
              <a:tr h="491472">
                <a:tc>
                  <a:txBody>
                    <a:bodyPr/>
                    <a:lstStyle/>
                    <a:p>
                      <a:r>
                        <a:rPr lang="en-US" dirty="0" smtClean="0"/>
                        <a:t>New RPCs</a:t>
                      </a:r>
                      <a:endParaRPr lang="en-US" dirty="0"/>
                    </a:p>
                  </a:txBody>
                  <a:tcPr/>
                </a:tc>
                <a:tc>
                  <a:txBody>
                    <a:bodyPr/>
                    <a:lstStyle/>
                    <a:p>
                      <a:r>
                        <a:rPr lang="en-US" dirty="0" smtClean="0"/>
                        <a:t>INFN-TOV</a:t>
                      </a:r>
                      <a:endParaRPr lang="en-US" dirty="0"/>
                    </a:p>
                  </a:txBody>
                  <a:tcPr/>
                </a:tc>
                <a:tc>
                  <a:txBody>
                    <a:bodyPr/>
                    <a:lstStyle/>
                    <a:p>
                      <a:r>
                        <a:rPr lang="en-US" dirty="0" smtClean="0"/>
                        <a:t>Optimize more gap</a:t>
                      </a:r>
                      <a:r>
                        <a:rPr lang="en-US" baseline="0" dirty="0" smtClean="0"/>
                        <a:t> </a:t>
                      </a:r>
                      <a:r>
                        <a:rPr lang="en-US" dirty="0" smtClean="0"/>
                        <a:t> layouts for high rate and resolution</a:t>
                      </a:r>
                      <a:endParaRPr lang="en-US" dirty="0"/>
                    </a:p>
                  </a:txBody>
                  <a:tcPr/>
                </a:tc>
                <a:tc>
                  <a:txBody>
                    <a:bodyPr/>
                    <a:lstStyle/>
                    <a:p>
                      <a:r>
                        <a:rPr lang="en-US" dirty="0" smtClean="0"/>
                        <a:t>Detector construction and test workshop.</a:t>
                      </a:r>
                      <a:endParaRPr lang="en-US" dirty="0"/>
                    </a:p>
                  </a:txBody>
                  <a:tcPr/>
                </a:tc>
                <a:extLst>
                  <a:ext uri="{0D108BD9-81ED-4DB2-BD59-A6C34878D82A}">
                    <a16:rowId xmlns:a16="http://schemas.microsoft.com/office/drawing/2014/main" val="10006"/>
                  </a:ext>
                </a:extLst>
              </a:tr>
              <a:tr h="491472">
                <a:tc>
                  <a:txBody>
                    <a:bodyPr/>
                    <a:lstStyle/>
                    <a:p>
                      <a:endParaRPr lang="en-US"/>
                    </a:p>
                  </a:txBody>
                  <a:tcPr/>
                </a:tc>
                <a:tc>
                  <a:txBody>
                    <a:bodyPr/>
                    <a:lstStyle/>
                    <a:p>
                      <a:r>
                        <a:rPr lang="en-US" dirty="0" smtClean="0"/>
                        <a:t>INFN-BA</a:t>
                      </a:r>
                    </a:p>
                  </a:txBody>
                  <a:tcPr/>
                </a:tc>
                <a:tc>
                  <a:txBody>
                    <a:bodyPr/>
                    <a:lstStyle/>
                    <a:p>
                      <a:r>
                        <a:rPr lang="en-US" dirty="0" smtClean="0"/>
                        <a:t>New</a:t>
                      </a:r>
                      <a:r>
                        <a:rPr lang="en-US" baseline="0" dirty="0" smtClean="0"/>
                        <a:t> m</a:t>
                      </a:r>
                      <a:r>
                        <a:rPr lang="en-US" dirty="0" smtClean="0"/>
                        <a:t>aterials and procedures </a:t>
                      </a:r>
                      <a:endParaRPr lang="en-US" dirty="0"/>
                    </a:p>
                  </a:txBody>
                  <a:tcPr/>
                </a:tc>
                <a:tc>
                  <a:txBody>
                    <a:bodyPr/>
                    <a:lstStyle/>
                    <a:p>
                      <a:r>
                        <a:rPr lang="en-US" dirty="0" smtClean="0"/>
                        <a:t>By the RPC production companies</a:t>
                      </a:r>
                      <a:endParaRPr lang="en-US" dirty="0"/>
                    </a:p>
                  </a:txBody>
                  <a:tcPr/>
                </a:tc>
                <a:extLst>
                  <a:ext uri="{0D108BD9-81ED-4DB2-BD59-A6C34878D82A}">
                    <a16:rowId xmlns:a16="http://schemas.microsoft.com/office/drawing/2014/main" val="10007"/>
                  </a:ext>
                </a:extLst>
              </a:tr>
              <a:tr h="491472">
                <a:tc>
                  <a:txBody>
                    <a:bodyPr/>
                    <a:lstStyle/>
                    <a:p>
                      <a:endParaRPr lang="en-US" dirty="0"/>
                    </a:p>
                  </a:txBody>
                  <a:tcPr/>
                </a:tc>
                <a:tc>
                  <a:txBody>
                    <a:bodyPr/>
                    <a:lstStyle/>
                    <a:p>
                      <a:r>
                        <a:rPr lang="en-US" dirty="0" smtClean="0"/>
                        <a:t>INFN-BO</a:t>
                      </a:r>
                      <a:endParaRPr lang="en-US" dirty="0"/>
                    </a:p>
                  </a:txBody>
                  <a:tcPr/>
                </a:tc>
                <a:tc>
                  <a:txBody>
                    <a:bodyPr/>
                    <a:lstStyle/>
                    <a:p>
                      <a:r>
                        <a:rPr lang="en-US" dirty="0" smtClean="0"/>
                        <a:t>The ATLAS</a:t>
                      </a:r>
                      <a:r>
                        <a:rPr lang="en-US" baseline="0" dirty="0" smtClean="0"/>
                        <a:t> case and GIF++ CR trigger</a:t>
                      </a:r>
                      <a:endParaRPr lang="en-US" dirty="0"/>
                    </a:p>
                  </a:txBody>
                  <a:tcPr/>
                </a:tc>
                <a:tc>
                  <a:txBody>
                    <a:bodyPr/>
                    <a:lstStyle/>
                    <a:p>
                      <a:r>
                        <a:rPr lang="en-US" dirty="0" smtClean="0"/>
                        <a:t>CR test station</a:t>
                      </a:r>
                      <a:endParaRPr lang="en-US" dirty="0"/>
                    </a:p>
                  </a:txBody>
                  <a:tcPr/>
                </a:tc>
                <a:extLst>
                  <a:ext uri="{0D108BD9-81ED-4DB2-BD59-A6C34878D82A}">
                    <a16:rowId xmlns:a16="http://schemas.microsoft.com/office/drawing/2014/main" val="10008"/>
                  </a:ext>
                </a:extLst>
              </a:tr>
              <a:tr h="491472">
                <a:tc>
                  <a:txBody>
                    <a:bodyPr/>
                    <a:lstStyle/>
                    <a:p>
                      <a:r>
                        <a:rPr lang="en-US" dirty="0" smtClean="0"/>
                        <a:t>High Space resolution</a:t>
                      </a:r>
                      <a:endParaRPr lang="en-US" dirty="0"/>
                    </a:p>
                  </a:txBody>
                  <a:tcPr/>
                </a:tc>
                <a:tc>
                  <a:txBody>
                    <a:bodyPr/>
                    <a:lstStyle/>
                    <a:p>
                      <a:r>
                        <a:rPr lang="en-US" dirty="0" smtClean="0"/>
                        <a:t>INFN-TOV</a:t>
                      </a:r>
                      <a:endParaRPr lang="en-US" dirty="0"/>
                    </a:p>
                  </a:txBody>
                  <a:tcPr/>
                </a:tc>
                <a:tc>
                  <a:txBody>
                    <a:bodyPr/>
                    <a:lstStyle/>
                    <a:p>
                      <a:r>
                        <a:rPr lang="en-US" dirty="0" smtClean="0"/>
                        <a:t>High grade large size faraday cage</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Detector construction and test workshop.</a:t>
                      </a:r>
                    </a:p>
                  </a:txBody>
                  <a:tcPr/>
                </a:tc>
                <a:extLst>
                  <a:ext uri="{0D108BD9-81ED-4DB2-BD59-A6C34878D82A}">
                    <a16:rowId xmlns:a16="http://schemas.microsoft.com/office/drawing/2014/main" val="10009"/>
                  </a:ext>
                </a:extLst>
              </a:tr>
              <a:tr h="491472">
                <a:tc>
                  <a:txBody>
                    <a:bodyPr/>
                    <a:lstStyle/>
                    <a:p>
                      <a:endParaRPr lang="en-US"/>
                    </a:p>
                  </a:txBody>
                  <a:tcPr/>
                </a:tc>
                <a:tc>
                  <a:txBody>
                    <a:bodyPr/>
                    <a:lstStyle/>
                    <a:p>
                      <a:r>
                        <a:rPr lang="en-US" dirty="0" smtClean="0"/>
                        <a:t>MPI Munich</a:t>
                      </a:r>
                      <a:endParaRPr lang="en-US" dirty="0"/>
                    </a:p>
                  </a:txBody>
                  <a:tcPr/>
                </a:tc>
                <a:tc>
                  <a:txBody>
                    <a:bodyPr/>
                    <a:lstStyle/>
                    <a:p>
                      <a:r>
                        <a:rPr lang="en-US" dirty="0" smtClean="0"/>
                        <a:t>High grade mechanics</a:t>
                      </a:r>
                      <a:endParaRPr lang="en-US" dirty="0"/>
                    </a:p>
                  </a:txBody>
                  <a:tcPr/>
                </a:tc>
                <a:tc>
                  <a:txBody>
                    <a:bodyPr/>
                    <a:lstStyle/>
                    <a:p>
                      <a:r>
                        <a:rPr lang="en-US" dirty="0" smtClean="0"/>
                        <a:t>Detector</a:t>
                      </a:r>
                      <a:r>
                        <a:rPr lang="en-US" baseline="0" dirty="0" smtClean="0"/>
                        <a:t> construction site</a:t>
                      </a:r>
                      <a:endParaRPr lang="en-US" dirty="0"/>
                    </a:p>
                  </a:txBody>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220588710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4007" y="43573"/>
            <a:ext cx="9404723" cy="1400530"/>
          </a:xfrm>
        </p:spPr>
        <p:txBody>
          <a:bodyPr/>
          <a:lstStyle/>
          <a:p>
            <a:r>
              <a:rPr lang="en-US" dirty="0" smtClean="0"/>
              <a:t>The 2d </a:t>
            </a:r>
            <a:r>
              <a:rPr lang="en-US" dirty="0" err="1" smtClean="0"/>
              <a:t>meantimer</a:t>
            </a:r>
            <a:r>
              <a:rPr lang="en-US" dirty="0" smtClean="0"/>
              <a:t> concept</a:t>
            </a:r>
            <a:endParaRPr lang="en-US" dirty="0"/>
          </a:p>
        </p:txBody>
      </p:sp>
      <p:sp>
        <p:nvSpPr>
          <p:cNvPr id="3" name="Content Placeholder 2"/>
          <p:cNvSpPr>
            <a:spLocks noGrp="1"/>
          </p:cNvSpPr>
          <p:nvPr>
            <p:ph idx="1"/>
          </p:nvPr>
        </p:nvSpPr>
        <p:spPr>
          <a:xfrm>
            <a:off x="395731" y="881025"/>
            <a:ext cx="5054669" cy="5404575"/>
          </a:xfrm>
        </p:spPr>
        <p:txBody>
          <a:bodyPr>
            <a:normAutofit fontScale="92500" lnSpcReduction="10000"/>
          </a:bodyPr>
          <a:lstStyle/>
          <a:p>
            <a:pPr marL="0" indent="0">
              <a:buNone/>
            </a:pPr>
            <a:r>
              <a:rPr lang="en-US" dirty="0" smtClean="0"/>
              <a:t>Combining the advantages of x-y strip readout and of the </a:t>
            </a:r>
            <a:r>
              <a:rPr lang="en-US" dirty="0" err="1" smtClean="0"/>
              <a:t>meantimer</a:t>
            </a:r>
            <a:r>
              <a:rPr lang="en-US" dirty="0" smtClean="0"/>
              <a:t>.</a:t>
            </a:r>
          </a:p>
          <a:p>
            <a:r>
              <a:rPr lang="en-US" dirty="0" smtClean="0"/>
              <a:t>2N channels for 2D homogeneous readout</a:t>
            </a:r>
          </a:p>
          <a:p>
            <a:r>
              <a:rPr lang="en-US" dirty="0" smtClean="0"/>
              <a:t>No limitation of the detector resolution due to the </a:t>
            </a:r>
            <a:r>
              <a:rPr lang="en-US" dirty="0" err="1" smtClean="0"/>
              <a:t>meantimer</a:t>
            </a:r>
            <a:endParaRPr lang="en-US" dirty="0" smtClean="0"/>
          </a:p>
          <a:p>
            <a:r>
              <a:rPr lang="en-US" dirty="0" smtClean="0"/>
              <a:t>Electronics out of the active area</a:t>
            </a:r>
          </a:p>
          <a:p>
            <a:r>
              <a:rPr lang="en-US" dirty="0" smtClean="0"/>
              <a:t>Performance driven by the FE electronics and the  digitization: it requires high performance Amplifier-discriminator-TDC chain</a:t>
            </a:r>
          </a:p>
          <a:p>
            <a:r>
              <a:rPr lang="en-US" dirty="0" smtClean="0"/>
              <a:t>Conceptually it is compatible with the classic ATLAS RPC layout down to the discriminator so it can be retrofitted on the present ATLAS RPCs. It would be sufficient to replace the readout electronics</a:t>
            </a:r>
          </a:p>
          <a:p>
            <a:endParaRPr lang="en-US" dirty="0"/>
          </a:p>
        </p:txBody>
      </p:sp>
      <p:sp>
        <p:nvSpPr>
          <p:cNvPr id="4" name="Date Placeholder 3"/>
          <p:cNvSpPr>
            <a:spLocks noGrp="1"/>
          </p:cNvSpPr>
          <p:nvPr>
            <p:ph type="dt" sz="half" idx="10"/>
          </p:nvPr>
        </p:nvSpPr>
        <p:spPr/>
        <p:txBody>
          <a:bodyPr/>
          <a:lstStyle/>
          <a:p>
            <a:r>
              <a:rPr lang="en-US" smtClean="0"/>
              <a:t>24/02/2016</a:t>
            </a:r>
            <a:endParaRPr lang="en-US" dirty="0"/>
          </a:p>
        </p:txBody>
      </p:sp>
      <p:sp>
        <p:nvSpPr>
          <p:cNvPr id="5" name="Footer Placeholder 4"/>
          <p:cNvSpPr>
            <a:spLocks noGrp="1"/>
          </p:cNvSpPr>
          <p:nvPr>
            <p:ph type="ftr" sz="quarter" idx="11"/>
          </p:nvPr>
        </p:nvSpPr>
        <p:spPr/>
        <p:txBody>
          <a:bodyPr/>
          <a:lstStyle/>
          <a:p>
            <a:r>
              <a:rPr lang="fi-FI" dirty="0" smtClean="0"/>
              <a:t>G. Aielli - RPC 2016</a:t>
            </a:r>
            <a:endParaRPr lang="en-US" dirty="0"/>
          </a:p>
        </p:txBody>
      </p:sp>
      <p:grpSp>
        <p:nvGrpSpPr>
          <p:cNvPr id="82" name="Group 81"/>
          <p:cNvGrpSpPr>
            <a:grpSpLocks noChangeAspect="1"/>
          </p:cNvGrpSpPr>
          <p:nvPr/>
        </p:nvGrpSpPr>
        <p:grpSpPr>
          <a:xfrm>
            <a:off x="5912015" y="998947"/>
            <a:ext cx="5451335" cy="5422882"/>
            <a:chOff x="5860736" y="791228"/>
            <a:chExt cx="5915278" cy="5909692"/>
          </a:xfrm>
        </p:grpSpPr>
        <p:sp>
          <p:nvSpPr>
            <p:cNvPr id="31" name="Rectangle 30"/>
            <p:cNvSpPr/>
            <p:nvPr/>
          </p:nvSpPr>
          <p:spPr>
            <a:xfrm>
              <a:off x="5860736" y="791228"/>
              <a:ext cx="5915278" cy="590969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p:cNvGrpSpPr/>
            <p:nvPr/>
          </p:nvGrpSpPr>
          <p:grpSpPr>
            <a:xfrm>
              <a:off x="5933582" y="861279"/>
              <a:ext cx="5771502" cy="5770019"/>
              <a:chOff x="2880782" y="377548"/>
              <a:chExt cx="5771502" cy="5967776"/>
            </a:xfrm>
          </p:grpSpPr>
          <p:sp>
            <p:nvSpPr>
              <p:cNvPr id="33" name="Rectangle 32"/>
              <p:cNvSpPr/>
              <p:nvPr/>
            </p:nvSpPr>
            <p:spPr>
              <a:xfrm>
                <a:off x="2882265" y="2395743"/>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2882265" y="2647771"/>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2882265" y="2899799"/>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2882265" y="3151827"/>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2883748" y="3402126"/>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2883748" y="3654154"/>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2883748" y="3906182"/>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883748" y="4158210"/>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890161" y="4402837"/>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2890161" y="4654865"/>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890161" y="4906893"/>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2890161" y="5158921"/>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2891644" y="5409220"/>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2891644" y="5661248"/>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2891644" y="5913276"/>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2891644" y="6165304"/>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2880782" y="377548"/>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2880782" y="629576"/>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2880782" y="881604"/>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2880782" y="1133632"/>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2882265" y="1383931"/>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2882265" y="1635959"/>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2882265" y="1887987"/>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2882265" y="2140015"/>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7" name="Group 56"/>
            <p:cNvGrpSpPr/>
            <p:nvPr/>
          </p:nvGrpSpPr>
          <p:grpSpPr>
            <a:xfrm rot="5400000">
              <a:off x="5941721" y="861036"/>
              <a:ext cx="5771502" cy="5769023"/>
              <a:chOff x="2880782" y="377548"/>
              <a:chExt cx="5771502" cy="5967776"/>
            </a:xfrm>
            <a:solidFill>
              <a:schemeClr val="accent2">
                <a:alpha val="76000"/>
              </a:schemeClr>
            </a:solidFill>
          </p:grpSpPr>
          <p:sp>
            <p:nvSpPr>
              <p:cNvPr id="58" name="Rectangle 57"/>
              <p:cNvSpPr/>
              <p:nvPr/>
            </p:nvSpPr>
            <p:spPr>
              <a:xfrm>
                <a:off x="2882265" y="2395743"/>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2882265" y="2647771"/>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882265" y="2899799"/>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2882265" y="3151827"/>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2883748" y="3402126"/>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2883748" y="3654154"/>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p:cNvSpPr/>
              <p:nvPr/>
            </p:nvSpPr>
            <p:spPr>
              <a:xfrm>
                <a:off x="2883748" y="3906182"/>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p:cNvSpPr/>
              <p:nvPr/>
            </p:nvSpPr>
            <p:spPr>
              <a:xfrm>
                <a:off x="2883748" y="4158210"/>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p:nvSpPr>
            <p:spPr>
              <a:xfrm>
                <a:off x="2890161" y="4402837"/>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p:nvSpPr>
            <p:spPr>
              <a:xfrm>
                <a:off x="2890161" y="4654865"/>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p:nvSpPr>
            <p:spPr>
              <a:xfrm>
                <a:off x="2890161" y="4906893"/>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p:cNvSpPr/>
              <p:nvPr/>
            </p:nvSpPr>
            <p:spPr>
              <a:xfrm>
                <a:off x="2890161" y="5158921"/>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2891644" y="5409220"/>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2891644" y="5661248"/>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2891644" y="5913276"/>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2891644" y="6165304"/>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2880782" y="377548"/>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2880782" y="629576"/>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80782" y="881604"/>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2880782" y="1133632"/>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2882265" y="1383931"/>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82265" y="1635959"/>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882265" y="1887987"/>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882265" y="2140015"/>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83" name="Group 82"/>
          <p:cNvGrpSpPr/>
          <p:nvPr/>
        </p:nvGrpSpPr>
        <p:grpSpPr>
          <a:xfrm rot="16200000">
            <a:off x="8466893" y="-1761728"/>
            <a:ext cx="359541" cy="5357634"/>
            <a:chOff x="9268342" y="858766"/>
            <a:chExt cx="215215" cy="3931991"/>
          </a:xfrm>
        </p:grpSpPr>
        <p:grpSp>
          <p:nvGrpSpPr>
            <p:cNvPr id="84" name="Group 83"/>
            <p:cNvGrpSpPr/>
            <p:nvPr/>
          </p:nvGrpSpPr>
          <p:grpSpPr>
            <a:xfrm>
              <a:off x="9268342" y="858766"/>
              <a:ext cx="215215" cy="136733"/>
              <a:chOff x="10765568" y="2961274"/>
              <a:chExt cx="215215" cy="136733"/>
            </a:xfrm>
          </p:grpSpPr>
          <p:sp>
            <p:nvSpPr>
              <p:cNvPr id="154" name="Isosceles Triangle 153"/>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5" name="Straight Connector 154"/>
              <p:cNvCxnSpPr>
                <a:endCxn id="154"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85" name="Group 84"/>
            <p:cNvGrpSpPr/>
            <p:nvPr/>
          </p:nvGrpSpPr>
          <p:grpSpPr>
            <a:xfrm>
              <a:off x="9268342" y="1023777"/>
              <a:ext cx="215215" cy="136733"/>
              <a:chOff x="10765568" y="2961274"/>
              <a:chExt cx="215215" cy="136733"/>
            </a:xfrm>
          </p:grpSpPr>
          <p:sp>
            <p:nvSpPr>
              <p:cNvPr id="152" name="Isosceles Triangle 151"/>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3" name="Straight Connector 152"/>
              <p:cNvCxnSpPr>
                <a:endCxn id="152"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86" name="Group 85"/>
            <p:cNvGrpSpPr/>
            <p:nvPr/>
          </p:nvGrpSpPr>
          <p:grpSpPr>
            <a:xfrm>
              <a:off x="9268342" y="1188788"/>
              <a:ext cx="215215" cy="136733"/>
              <a:chOff x="10765568" y="2961274"/>
              <a:chExt cx="215215" cy="136733"/>
            </a:xfrm>
          </p:grpSpPr>
          <p:sp>
            <p:nvSpPr>
              <p:cNvPr id="150" name="Isosceles Triangle 149"/>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1" name="Straight Connector 150"/>
              <p:cNvCxnSpPr>
                <a:endCxn id="150"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87" name="Group 86"/>
            <p:cNvGrpSpPr/>
            <p:nvPr/>
          </p:nvGrpSpPr>
          <p:grpSpPr>
            <a:xfrm>
              <a:off x="9268342" y="1353799"/>
              <a:ext cx="215215" cy="136733"/>
              <a:chOff x="10765568" y="2961274"/>
              <a:chExt cx="215215" cy="136733"/>
            </a:xfrm>
          </p:grpSpPr>
          <p:sp>
            <p:nvSpPr>
              <p:cNvPr id="148" name="Isosceles Triangle 147"/>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9" name="Straight Connector 148"/>
              <p:cNvCxnSpPr>
                <a:endCxn id="148"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88" name="Group 87"/>
            <p:cNvGrpSpPr/>
            <p:nvPr/>
          </p:nvGrpSpPr>
          <p:grpSpPr>
            <a:xfrm>
              <a:off x="9268342" y="1518810"/>
              <a:ext cx="215215" cy="136733"/>
              <a:chOff x="10765568" y="2961274"/>
              <a:chExt cx="215215" cy="136733"/>
            </a:xfrm>
          </p:grpSpPr>
          <p:sp>
            <p:nvSpPr>
              <p:cNvPr id="146" name="Isosceles Triangle 145"/>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7" name="Straight Connector 146"/>
              <p:cNvCxnSpPr>
                <a:endCxn id="146"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89" name="Group 88"/>
            <p:cNvGrpSpPr/>
            <p:nvPr/>
          </p:nvGrpSpPr>
          <p:grpSpPr>
            <a:xfrm>
              <a:off x="9268342" y="1683821"/>
              <a:ext cx="215215" cy="136733"/>
              <a:chOff x="10765568" y="2961274"/>
              <a:chExt cx="215215" cy="136733"/>
            </a:xfrm>
          </p:grpSpPr>
          <p:sp>
            <p:nvSpPr>
              <p:cNvPr id="144" name="Isosceles Triangle 143"/>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5" name="Straight Connector 144"/>
              <p:cNvCxnSpPr>
                <a:endCxn id="144"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90" name="Group 89"/>
            <p:cNvGrpSpPr/>
            <p:nvPr/>
          </p:nvGrpSpPr>
          <p:grpSpPr>
            <a:xfrm>
              <a:off x="9268342" y="1848832"/>
              <a:ext cx="215215" cy="136733"/>
              <a:chOff x="10765568" y="2961274"/>
              <a:chExt cx="215215" cy="136733"/>
            </a:xfrm>
          </p:grpSpPr>
          <p:sp>
            <p:nvSpPr>
              <p:cNvPr id="142" name="Isosceles Triangle 141"/>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3" name="Straight Connector 142"/>
              <p:cNvCxnSpPr>
                <a:endCxn id="142"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91" name="Group 90"/>
            <p:cNvGrpSpPr/>
            <p:nvPr/>
          </p:nvGrpSpPr>
          <p:grpSpPr>
            <a:xfrm>
              <a:off x="9268342" y="2013843"/>
              <a:ext cx="215215" cy="136733"/>
              <a:chOff x="10765568" y="2961274"/>
              <a:chExt cx="215215" cy="136733"/>
            </a:xfrm>
          </p:grpSpPr>
          <p:sp>
            <p:nvSpPr>
              <p:cNvPr id="140" name="Isosceles Triangle 139"/>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1" name="Straight Connector 140"/>
              <p:cNvCxnSpPr>
                <a:endCxn id="140"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92" name="Group 91"/>
            <p:cNvGrpSpPr/>
            <p:nvPr/>
          </p:nvGrpSpPr>
          <p:grpSpPr>
            <a:xfrm>
              <a:off x="9268342" y="2178854"/>
              <a:ext cx="215215" cy="136733"/>
              <a:chOff x="10765568" y="2961274"/>
              <a:chExt cx="215215" cy="136733"/>
            </a:xfrm>
          </p:grpSpPr>
          <p:sp>
            <p:nvSpPr>
              <p:cNvPr id="138" name="Isosceles Triangle 137"/>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9" name="Straight Connector 138"/>
              <p:cNvCxnSpPr>
                <a:endCxn id="138"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93" name="Group 92"/>
            <p:cNvGrpSpPr/>
            <p:nvPr/>
          </p:nvGrpSpPr>
          <p:grpSpPr>
            <a:xfrm>
              <a:off x="9268342" y="2343865"/>
              <a:ext cx="215215" cy="136733"/>
              <a:chOff x="10765568" y="2961274"/>
              <a:chExt cx="215215" cy="136733"/>
            </a:xfrm>
          </p:grpSpPr>
          <p:sp>
            <p:nvSpPr>
              <p:cNvPr id="136" name="Isosceles Triangle 135"/>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7" name="Straight Connector 136"/>
              <p:cNvCxnSpPr>
                <a:endCxn id="136"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94" name="Group 93"/>
            <p:cNvGrpSpPr/>
            <p:nvPr/>
          </p:nvGrpSpPr>
          <p:grpSpPr>
            <a:xfrm>
              <a:off x="9268342" y="2508876"/>
              <a:ext cx="215215" cy="136733"/>
              <a:chOff x="10765568" y="2961274"/>
              <a:chExt cx="215215" cy="136733"/>
            </a:xfrm>
          </p:grpSpPr>
          <p:sp>
            <p:nvSpPr>
              <p:cNvPr id="134" name="Isosceles Triangle 133"/>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5" name="Straight Connector 134"/>
              <p:cNvCxnSpPr>
                <a:endCxn id="134"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95" name="Group 94"/>
            <p:cNvGrpSpPr/>
            <p:nvPr/>
          </p:nvGrpSpPr>
          <p:grpSpPr>
            <a:xfrm>
              <a:off x="9268342" y="2673887"/>
              <a:ext cx="215215" cy="136733"/>
              <a:chOff x="10765568" y="2961274"/>
              <a:chExt cx="215215" cy="136733"/>
            </a:xfrm>
          </p:grpSpPr>
          <p:sp>
            <p:nvSpPr>
              <p:cNvPr id="132" name="Isosceles Triangle 131"/>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3" name="Straight Connector 132"/>
              <p:cNvCxnSpPr>
                <a:endCxn id="132"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96" name="Group 95"/>
            <p:cNvGrpSpPr/>
            <p:nvPr/>
          </p:nvGrpSpPr>
          <p:grpSpPr>
            <a:xfrm>
              <a:off x="9268342" y="2838898"/>
              <a:ext cx="215215" cy="136733"/>
              <a:chOff x="10765568" y="2961274"/>
              <a:chExt cx="215215" cy="136733"/>
            </a:xfrm>
          </p:grpSpPr>
          <p:sp>
            <p:nvSpPr>
              <p:cNvPr id="130" name="Isosceles Triangle 129"/>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1" name="Straight Connector 130"/>
              <p:cNvCxnSpPr>
                <a:endCxn id="130"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97" name="Group 96"/>
            <p:cNvGrpSpPr/>
            <p:nvPr/>
          </p:nvGrpSpPr>
          <p:grpSpPr>
            <a:xfrm>
              <a:off x="9268342" y="3003909"/>
              <a:ext cx="215215" cy="136733"/>
              <a:chOff x="10765568" y="2961274"/>
              <a:chExt cx="215215" cy="136733"/>
            </a:xfrm>
          </p:grpSpPr>
          <p:sp>
            <p:nvSpPr>
              <p:cNvPr id="128" name="Isosceles Triangle 127"/>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9" name="Straight Connector 128"/>
              <p:cNvCxnSpPr>
                <a:endCxn id="128"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98" name="Group 97"/>
            <p:cNvGrpSpPr/>
            <p:nvPr/>
          </p:nvGrpSpPr>
          <p:grpSpPr>
            <a:xfrm>
              <a:off x="9268342" y="3168920"/>
              <a:ext cx="215215" cy="136733"/>
              <a:chOff x="10765568" y="2961274"/>
              <a:chExt cx="215215" cy="136733"/>
            </a:xfrm>
          </p:grpSpPr>
          <p:sp>
            <p:nvSpPr>
              <p:cNvPr id="126" name="Isosceles Triangle 125"/>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7" name="Straight Connector 126"/>
              <p:cNvCxnSpPr>
                <a:endCxn id="126"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99" name="Group 98"/>
            <p:cNvGrpSpPr/>
            <p:nvPr/>
          </p:nvGrpSpPr>
          <p:grpSpPr>
            <a:xfrm>
              <a:off x="9268342" y="3333931"/>
              <a:ext cx="215215" cy="136733"/>
              <a:chOff x="10765568" y="2961274"/>
              <a:chExt cx="215215" cy="136733"/>
            </a:xfrm>
          </p:grpSpPr>
          <p:sp>
            <p:nvSpPr>
              <p:cNvPr id="124" name="Isosceles Triangle 123"/>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5" name="Straight Connector 124"/>
              <p:cNvCxnSpPr>
                <a:endCxn id="124"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00" name="Group 99"/>
            <p:cNvGrpSpPr/>
            <p:nvPr/>
          </p:nvGrpSpPr>
          <p:grpSpPr>
            <a:xfrm>
              <a:off x="9268342" y="3498942"/>
              <a:ext cx="215215" cy="136733"/>
              <a:chOff x="10765568" y="2961274"/>
              <a:chExt cx="215215" cy="136733"/>
            </a:xfrm>
          </p:grpSpPr>
          <p:sp>
            <p:nvSpPr>
              <p:cNvPr id="122" name="Isosceles Triangle 121"/>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3" name="Straight Connector 122"/>
              <p:cNvCxnSpPr>
                <a:endCxn id="122"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01" name="Group 100"/>
            <p:cNvGrpSpPr/>
            <p:nvPr/>
          </p:nvGrpSpPr>
          <p:grpSpPr>
            <a:xfrm>
              <a:off x="9268342" y="3663953"/>
              <a:ext cx="215215" cy="136733"/>
              <a:chOff x="10765568" y="2961274"/>
              <a:chExt cx="215215" cy="136733"/>
            </a:xfrm>
          </p:grpSpPr>
          <p:sp>
            <p:nvSpPr>
              <p:cNvPr id="120" name="Isosceles Triangle 119"/>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1" name="Straight Connector 120"/>
              <p:cNvCxnSpPr>
                <a:endCxn id="120"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02" name="Group 101"/>
            <p:cNvGrpSpPr/>
            <p:nvPr/>
          </p:nvGrpSpPr>
          <p:grpSpPr>
            <a:xfrm>
              <a:off x="9268342" y="3828964"/>
              <a:ext cx="215215" cy="136733"/>
              <a:chOff x="10765568" y="2961274"/>
              <a:chExt cx="215215" cy="136733"/>
            </a:xfrm>
          </p:grpSpPr>
          <p:sp>
            <p:nvSpPr>
              <p:cNvPr id="118" name="Isosceles Triangle 117"/>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9" name="Straight Connector 118"/>
              <p:cNvCxnSpPr>
                <a:endCxn id="118"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03" name="Group 102"/>
            <p:cNvGrpSpPr/>
            <p:nvPr/>
          </p:nvGrpSpPr>
          <p:grpSpPr>
            <a:xfrm>
              <a:off x="9268342" y="3993975"/>
              <a:ext cx="215215" cy="136733"/>
              <a:chOff x="10765568" y="2961274"/>
              <a:chExt cx="215215" cy="136733"/>
            </a:xfrm>
          </p:grpSpPr>
          <p:sp>
            <p:nvSpPr>
              <p:cNvPr id="116" name="Isosceles Triangle 115"/>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7" name="Straight Connector 116"/>
              <p:cNvCxnSpPr>
                <a:endCxn id="116"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04" name="Group 103"/>
            <p:cNvGrpSpPr/>
            <p:nvPr/>
          </p:nvGrpSpPr>
          <p:grpSpPr>
            <a:xfrm>
              <a:off x="9268342" y="4158986"/>
              <a:ext cx="215215" cy="136733"/>
              <a:chOff x="10765568" y="2961274"/>
              <a:chExt cx="215215" cy="136733"/>
            </a:xfrm>
          </p:grpSpPr>
          <p:sp>
            <p:nvSpPr>
              <p:cNvPr id="114" name="Isosceles Triangle 113"/>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5" name="Straight Connector 114"/>
              <p:cNvCxnSpPr>
                <a:endCxn id="114"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05" name="Group 104"/>
            <p:cNvGrpSpPr/>
            <p:nvPr/>
          </p:nvGrpSpPr>
          <p:grpSpPr>
            <a:xfrm>
              <a:off x="9268342" y="4323997"/>
              <a:ext cx="215215" cy="136733"/>
              <a:chOff x="10765568" y="2961274"/>
              <a:chExt cx="215215" cy="136733"/>
            </a:xfrm>
          </p:grpSpPr>
          <p:sp>
            <p:nvSpPr>
              <p:cNvPr id="112" name="Isosceles Triangle 111"/>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3" name="Straight Connector 112"/>
              <p:cNvCxnSpPr>
                <a:endCxn id="112"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06" name="Group 105"/>
            <p:cNvGrpSpPr/>
            <p:nvPr/>
          </p:nvGrpSpPr>
          <p:grpSpPr>
            <a:xfrm>
              <a:off x="9268342" y="4489008"/>
              <a:ext cx="215215" cy="136733"/>
              <a:chOff x="10765568" y="2961274"/>
              <a:chExt cx="215215" cy="136733"/>
            </a:xfrm>
          </p:grpSpPr>
          <p:sp>
            <p:nvSpPr>
              <p:cNvPr id="110" name="Isosceles Triangle 109"/>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1" name="Straight Connector 110"/>
              <p:cNvCxnSpPr>
                <a:endCxn id="110"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07" name="Group 106"/>
            <p:cNvGrpSpPr/>
            <p:nvPr/>
          </p:nvGrpSpPr>
          <p:grpSpPr>
            <a:xfrm>
              <a:off x="9268342" y="4654024"/>
              <a:ext cx="215215" cy="136733"/>
              <a:chOff x="10765568" y="2961274"/>
              <a:chExt cx="215215" cy="136733"/>
            </a:xfrm>
          </p:grpSpPr>
          <p:sp>
            <p:nvSpPr>
              <p:cNvPr id="108" name="Isosceles Triangle 107"/>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9" name="Straight Connector 108"/>
              <p:cNvCxnSpPr>
                <a:endCxn id="108"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grpSp>
        <p:nvGrpSpPr>
          <p:cNvPr id="156" name="Group 155"/>
          <p:cNvGrpSpPr/>
          <p:nvPr/>
        </p:nvGrpSpPr>
        <p:grpSpPr>
          <a:xfrm flipH="1">
            <a:off x="5597910" y="1063563"/>
            <a:ext cx="386401" cy="5300161"/>
            <a:chOff x="9268342" y="858766"/>
            <a:chExt cx="215215" cy="3931991"/>
          </a:xfrm>
        </p:grpSpPr>
        <p:grpSp>
          <p:nvGrpSpPr>
            <p:cNvPr id="157" name="Group 156"/>
            <p:cNvGrpSpPr/>
            <p:nvPr/>
          </p:nvGrpSpPr>
          <p:grpSpPr>
            <a:xfrm>
              <a:off x="9268342" y="858766"/>
              <a:ext cx="215215" cy="136733"/>
              <a:chOff x="10765568" y="2961274"/>
              <a:chExt cx="215215" cy="136733"/>
            </a:xfrm>
          </p:grpSpPr>
          <p:sp>
            <p:nvSpPr>
              <p:cNvPr id="227" name="Isosceles Triangle 226"/>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8" name="Straight Connector 227"/>
              <p:cNvCxnSpPr>
                <a:endCxn id="227"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58" name="Group 157"/>
            <p:cNvGrpSpPr/>
            <p:nvPr/>
          </p:nvGrpSpPr>
          <p:grpSpPr>
            <a:xfrm>
              <a:off x="9268342" y="1023777"/>
              <a:ext cx="215215" cy="136733"/>
              <a:chOff x="10765568" y="2961274"/>
              <a:chExt cx="215215" cy="136733"/>
            </a:xfrm>
          </p:grpSpPr>
          <p:sp>
            <p:nvSpPr>
              <p:cNvPr id="225" name="Isosceles Triangle 224"/>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6" name="Straight Connector 225"/>
              <p:cNvCxnSpPr>
                <a:endCxn id="225"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59" name="Group 158"/>
            <p:cNvGrpSpPr/>
            <p:nvPr/>
          </p:nvGrpSpPr>
          <p:grpSpPr>
            <a:xfrm>
              <a:off x="9268342" y="1188788"/>
              <a:ext cx="215215" cy="136733"/>
              <a:chOff x="10765568" y="2961274"/>
              <a:chExt cx="215215" cy="136733"/>
            </a:xfrm>
          </p:grpSpPr>
          <p:sp>
            <p:nvSpPr>
              <p:cNvPr id="223" name="Isosceles Triangle 222"/>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4" name="Straight Connector 223"/>
              <p:cNvCxnSpPr>
                <a:endCxn id="223"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60" name="Group 159"/>
            <p:cNvGrpSpPr/>
            <p:nvPr/>
          </p:nvGrpSpPr>
          <p:grpSpPr>
            <a:xfrm>
              <a:off x="9268342" y="1353799"/>
              <a:ext cx="215215" cy="136733"/>
              <a:chOff x="10765568" y="2961274"/>
              <a:chExt cx="215215" cy="136733"/>
            </a:xfrm>
          </p:grpSpPr>
          <p:sp>
            <p:nvSpPr>
              <p:cNvPr id="221" name="Isosceles Triangle 220"/>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2" name="Straight Connector 221"/>
              <p:cNvCxnSpPr>
                <a:endCxn id="221"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61" name="Group 160"/>
            <p:cNvGrpSpPr/>
            <p:nvPr/>
          </p:nvGrpSpPr>
          <p:grpSpPr>
            <a:xfrm>
              <a:off x="9268342" y="1518810"/>
              <a:ext cx="215215" cy="136733"/>
              <a:chOff x="10765568" y="2961274"/>
              <a:chExt cx="215215" cy="136733"/>
            </a:xfrm>
          </p:grpSpPr>
          <p:sp>
            <p:nvSpPr>
              <p:cNvPr id="219" name="Isosceles Triangle 218"/>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0" name="Straight Connector 219"/>
              <p:cNvCxnSpPr>
                <a:endCxn id="219"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62" name="Group 161"/>
            <p:cNvGrpSpPr/>
            <p:nvPr/>
          </p:nvGrpSpPr>
          <p:grpSpPr>
            <a:xfrm>
              <a:off x="9268342" y="1683821"/>
              <a:ext cx="215215" cy="136733"/>
              <a:chOff x="10765568" y="2961274"/>
              <a:chExt cx="215215" cy="136733"/>
            </a:xfrm>
          </p:grpSpPr>
          <p:sp>
            <p:nvSpPr>
              <p:cNvPr id="217" name="Isosceles Triangle 216"/>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8" name="Straight Connector 217"/>
              <p:cNvCxnSpPr>
                <a:endCxn id="217"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63" name="Group 162"/>
            <p:cNvGrpSpPr/>
            <p:nvPr/>
          </p:nvGrpSpPr>
          <p:grpSpPr>
            <a:xfrm>
              <a:off x="9268342" y="1848832"/>
              <a:ext cx="215215" cy="136733"/>
              <a:chOff x="10765568" y="2961274"/>
              <a:chExt cx="215215" cy="136733"/>
            </a:xfrm>
          </p:grpSpPr>
          <p:sp>
            <p:nvSpPr>
              <p:cNvPr id="215" name="Isosceles Triangle 214"/>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6" name="Straight Connector 215"/>
              <p:cNvCxnSpPr>
                <a:endCxn id="215"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64" name="Group 163"/>
            <p:cNvGrpSpPr/>
            <p:nvPr/>
          </p:nvGrpSpPr>
          <p:grpSpPr>
            <a:xfrm>
              <a:off x="9268342" y="2013843"/>
              <a:ext cx="215215" cy="136733"/>
              <a:chOff x="10765568" y="2961274"/>
              <a:chExt cx="215215" cy="136733"/>
            </a:xfrm>
          </p:grpSpPr>
          <p:sp>
            <p:nvSpPr>
              <p:cNvPr id="213" name="Isosceles Triangle 212"/>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4" name="Straight Connector 213"/>
              <p:cNvCxnSpPr>
                <a:endCxn id="213"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65" name="Group 164"/>
            <p:cNvGrpSpPr/>
            <p:nvPr/>
          </p:nvGrpSpPr>
          <p:grpSpPr>
            <a:xfrm>
              <a:off x="9268342" y="2178854"/>
              <a:ext cx="215215" cy="136733"/>
              <a:chOff x="10765568" y="2961274"/>
              <a:chExt cx="215215" cy="136733"/>
            </a:xfrm>
          </p:grpSpPr>
          <p:sp>
            <p:nvSpPr>
              <p:cNvPr id="211" name="Isosceles Triangle 210"/>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2" name="Straight Connector 211"/>
              <p:cNvCxnSpPr>
                <a:endCxn id="211"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66" name="Group 165"/>
            <p:cNvGrpSpPr/>
            <p:nvPr/>
          </p:nvGrpSpPr>
          <p:grpSpPr>
            <a:xfrm>
              <a:off x="9268342" y="2343865"/>
              <a:ext cx="215215" cy="136733"/>
              <a:chOff x="10765568" y="2961274"/>
              <a:chExt cx="215215" cy="136733"/>
            </a:xfrm>
          </p:grpSpPr>
          <p:sp>
            <p:nvSpPr>
              <p:cNvPr id="209" name="Isosceles Triangle 208"/>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0" name="Straight Connector 209"/>
              <p:cNvCxnSpPr>
                <a:endCxn id="209"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67" name="Group 166"/>
            <p:cNvGrpSpPr/>
            <p:nvPr/>
          </p:nvGrpSpPr>
          <p:grpSpPr>
            <a:xfrm>
              <a:off x="9268342" y="2508876"/>
              <a:ext cx="215215" cy="136733"/>
              <a:chOff x="10765568" y="2961274"/>
              <a:chExt cx="215215" cy="136733"/>
            </a:xfrm>
          </p:grpSpPr>
          <p:sp>
            <p:nvSpPr>
              <p:cNvPr id="207" name="Isosceles Triangle 206"/>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8" name="Straight Connector 207"/>
              <p:cNvCxnSpPr>
                <a:endCxn id="207"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68" name="Group 167"/>
            <p:cNvGrpSpPr/>
            <p:nvPr/>
          </p:nvGrpSpPr>
          <p:grpSpPr>
            <a:xfrm>
              <a:off x="9268342" y="2673887"/>
              <a:ext cx="215215" cy="136733"/>
              <a:chOff x="10765568" y="2961274"/>
              <a:chExt cx="215215" cy="136733"/>
            </a:xfrm>
          </p:grpSpPr>
          <p:sp>
            <p:nvSpPr>
              <p:cNvPr id="205" name="Isosceles Triangle 204"/>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6" name="Straight Connector 205"/>
              <p:cNvCxnSpPr>
                <a:endCxn id="205"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69" name="Group 168"/>
            <p:cNvGrpSpPr/>
            <p:nvPr/>
          </p:nvGrpSpPr>
          <p:grpSpPr>
            <a:xfrm>
              <a:off x="9268342" y="2838898"/>
              <a:ext cx="215215" cy="136733"/>
              <a:chOff x="10765568" y="2961274"/>
              <a:chExt cx="215215" cy="136733"/>
            </a:xfrm>
          </p:grpSpPr>
          <p:sp>
            <p:nvSpPr>
              <p:cNvPr id="203" name="Isosceles Triangle 202"/>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4" name="Straight Connector 203"/>
              <p:cNvCxnSpPr>
                <a:endCxn id="203"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70" name="Group 169"/>
            <p:cNvGrpSpPr/>
            <p:nvPr/>
          </p:nvGrpSpPr>
          <p:grpSpPr>
            <a:xfrm>
              <a:off x="9268342" y="3003909"/>
              <a:ext cx="215215" cy="136733"/>
              <a:chOff x="10765568" y="2961274"/>
              <a:chExt cx="215215" cy="136733"/>
            </a:xfrm>
          </p:grpSpPr>
          <p:sp>
            <p:nvSpPr>
              <p:cNvPr id="201" name="Isosceles Triangle 200"/>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2" name="Straight Connector 201"/>
              <p:cNvCxnSpPr>
                <a:endCxn id="201"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71" name="Group 170"/>
            <p:cNvGrpSpPr/>
            <p:nvPr/>
          </p:nvGrpSpPr>
          <p:grpSpPr>
            <a:xfrm>
              <a:off x="9268342" y="3168920"/>
              <a:ext cx="215215" cy="136733"/>
              <a:chOff x="10765568" y="2961274"/>
              <a:chExt cx="215215" cy="136733"/>
            </a:xfrm>
          </p:grpSpPr>
          <p:sp>
            <p:nvSpPr>
              <p:cNvPr id="199" name="Isosceles Triangle 198"/>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0" name="Straight Connector 199"/>
              <p:cNvCxnSpPr>
                <a:endCxn id="199"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72" name="Group 171"/>
            <p:cNvGrpSpPr/>
            <p:nvPr/>
          </p:nvGrpSpPr>
          <p:grpSpPr>
            <a:xfrm>
              <a:off x="9268342" y="3333931"/>
              <a:ext cx="215215" cy="136733"/>
              <a:chOff x="10765568" y="2961274"/>
              <a:chExt cx="215215" cy="136733"/>
            </a:xfrm>
          </p:grpSpPr>
          <p:sp>
            <p:nvSpPr>
              <p:cNvPr id="197" name="Isosceles Triangle 196"/>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8" name="Straight Connector 197"/>
              <p:cNvCxnSpPr>
                <a:endCxn id="197"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73" name="Group 172"/>
            <p:cNvGrpSpPr/>
            <p:nvPr/>
          </p:nvGrpSpPr>
          <p:grpSpPr>
            <a:xfrm>
              <a:off x="9268342" y="3498942"/>
              <a:ext cx="215215" cy="136733"/>
              <a:chOff x="10765568" y="2961274"/>
              <a:chExt cx="215215" cy="136733"/>
            </a:xfrm>
          </p:grpSpPr>
          <p:sp>
            <p:nvSpPr>
              <p:cNvPr id="195" name="Isosceles Triangle 194"/>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6" name="Straight Connector 195"/>
              <p:cNvCxnSpPr>
                <a:endCxn id="195"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p:nvGrpSpPr>
          <p:grpSpPr>
            <a:xfrm>
              <a:off x="9268342" y="3663953"/>
              <a:ext cx="215215" cy="136733"/>
              <a:chOff x="10765568" y="2961274"/>
              <a:chExt cx="215215" cy="136733"/>
            </a:xfrm>
          </p:grpSpPr>
          <p:sp>
            <p:nvSpPr>
              <p:cNvPr id="193" name="Isosceles Triangle 192"/>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4" name="Straight Connector 193"/>
              <p:cNvCxnSpPr>
                <a:endCxn id="193"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p:nvGrpSpPr>
          <p:grpSpPr>
            <a:xfrm>
              <a:off x="9268342" y="3828964"/>
              <a:ext cx="215215" cy="136733"/>
              <a:chOff x="10765568" y="2961274"/>
              <a:chExt cx="215215" cy="136733"/>
            </a:xfrm>
          </p:grpSpPr>
          <p:sp>
            <p:nvSpPr>
              <p:cNvPr id="191" name="Isosceles Triangle 190"/>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2" name="Straight Connector 191"/>
              <p:cNvCxnSpPr>
                <a:endCxn id="191"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p:nvGrpSpPr>
          <p:grpSpPr>
            <a:xfrm>
              <a:off x="9268342" y="3993975"/>
              <a:ext cx="215215" cy="136733"/>
              <a:chOff x="10765568" y="2961274"/>
              <a:chExt cx="215215" cy="136733"/>
            </a:xfrm>
          </p:grpSpPr>
          <p:sp>
            <p:nvSpPr>
              <p:cNvPr id="189" name="Isosceles Triangle 188"/>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0" name="Straight Connector 189"/>
              <p:cNvCxnSpPr>
                <a:endCxn id="189"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p:nvGrpSpPr>
          <p:grpSpPr>
            <a:xfrm>
              <a:off x="9268342" y="4158986"/>
              <a:ext cx="215215" cy="136733"/>
              <a:chOff x="10765568" y="2961274"/>
              <a:chExt cx="215215" cy="136733"/>
            </a:xfrm>
          </p:grpSpPr>
          <p:sp>
            <p:nvSpPr>
              <p:cNvPr id="187" name="Isosceles Triangle 186"/>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8" name="Straight Connector 187"/>
              <p:cNvCxnSpPr>
                <a:endCxn id="187"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p:nvGrpSpPr>
          <p:grpSpPr>
            <a:xfrm>
              <a:off x="9268342" y="4323997"/>
              <a:ext cx="215215" cy="136733"/>
              <a:chOff x="10765568" y="2961274"/>
              <a:chExt cx="215215" cy="136733"/>
            </a:xfrm>
          </p:grpSpPr>
          <p:sp>
            <p:nvSpPr>
              <p:cNvPr id="185" name="Isosceles Triangle 184"/>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6" name="Straight Connector 185"/>
              <p:cNvCxnSpPr>
                <a:endCxn id="185"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p:nvGrpSpPr>
          <p:grpSpPr>
            <a:xfrm>
              <a:off x="9268342" y="4489008"/>
              <a:ext cx="215215" cy="136733"/>
              <a:chOff x="10765568" y="2961274"/>
              <a:chExt cx="215215" cy="136733"/>
            </a:xfrm>
          </p:grpSpPr>
          <p:sp>
            <p:nvSpPr>
              <p:cNvPr id="183" name="Isosceles Triangle 182"/>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4" name="Straight Connector 183"/>
              <p:cNvCxnSpPr>
                <a:endCxn id="183"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p:nvGrpSpPr>
          <p:grpSpPr>
            <a:xfrm>
              <a:off x="9268342" y="4654024"/>
              <a:ext cx="215215" cy="136733"/>
              <a:chOff x="10765568" y="2961274"/>
              <a:chExt cx="215215" cy="136733"/>
            </a:xfrm>
          </p:grpSpPr>
          <p:sp>
            <p:nvSpPr>
              <p:cNvPr id="181" name="Isosceles Triangle 180"/>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2" name="Straight Connector 181"/>
              <p:cNvCxnSpPr>
                <a:endCxn id="181"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sp>
        <p:nvSpPr>
          <p:cNvPr id="229" name="Rectangle 228"/>
          <p:cNvSpPr/>
          <p:nvPr/>
        </p:nvSpPr>
        <p:spPr>
          <a:xfrm>
            <a:off x="7116230" y="1961996"/>
            <a:ext cx="131850" cy="141304"/>
          </a:xfrm>
          <a:prstGeom prst="rect">
            <a:avLst/>
          </a:prstGeom>
          <a:solidFill>
            <a:srgbClr val="023FC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1" name="Straight Arrow Connector 230"/>
          <p:cNvCxnSpPr>
            <a:stCxn id="229" idx="0"/>
            <a:endCxn id="68" idx="1"/>
          </p:cNvCxnSpPr>
          <p:nvPr/>
        </p:nvCxnSpPr>
        <p:spPr>
          <a:xfrm flipV="1">
            <a:off x="7182155" y="1070473"/>
            <a:ext cx="6912" cy="891523"/>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2" name="Straight Arrow Connector 231"/>
          <p:cNvCxnSpPr>
            <a:stCxn id="229" idx="1"/>
          </p:cNvCxnSpPr>
          <p:nvPr/>
        </p:nvCxnSpPr>
        <p:spPr>
          <a:xfrm flipH="1" flipV="1">
            <a:off x="5965515" y="2031555"/>
            <a:ext cx="1150715" cy="1093"/>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36" name="Rectangle 235"/>
          <p:cNvSpPr/>
          <p:nvPr/>
        </p:nvSpPr>
        <p:spPr>
          <a:xfrm>
            <a:off x="7339569" y="2184151"/>
            <a:ext cx="131850" cy="141304"/>
          </a:xfrm>
          <a:prstGeom prst="rect">
            <a:avLst/>
          </a:prstGeom>
          <a:solidFill>
            <a:srgbClr val="023FC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7" name="Straight Arrow Connector 236"/>
          <p:cNvCxnSpPr>
            <a:stCxn id="236" idx="0"/>
            <a:endCxn id="67" idx="1"/>
          </p:cNvCxnSpPr>
          <p:nvPr/>
        </p:nvCxnSpPr>
        <p:spPr>
          <a:xfrm flipV="1">
            <a:off x="7405494" y="1070473"/>
            <a:ext cx="8098" cy="1113678"/>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40" name="Straight Arrow Connector 239"/>
          <p:cNvCxnSpPr>
            <a:stCxn id="236" idx="1"/>
          </p:cNvCxnSpPr>
          <p:nvPr/>
        </p:nvCxnSpPr>
        <p:spPr>
          <a:xfrm flipH="1">
            <a:off x="5987789" y="2254803"/>
            <a:ext cx="1351780" cy="15805"/>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43" name="Rectangle 242"/>
          <p:cNvSpPr/>
          <p:nvPr/>
        </p:nvSpPr>
        <p:spPr>
          <a:xfrm>
            <a:off x="6674860" y="3755563"/>
            <a:ext cx="131850" cy="141304"/>
          </a:xfrm>
          <a:prstGeom prst="rect">
            <a:avLst/>
          </a:prstGeom>
          <a:solidFill>
            <a:srgbClr val="023FC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4" name="Rectangle 243"/>
          <p:cNvSpPr/>
          <p:nvPr/>
        </p:nvSpPr>
        <p:spPr>
          <a:xfrm>
            <a:off x="9572931" y="3524494"/>
            <a:ext cx="131850" cy="141304"/>
          </a:xfrm>
          <a:prstGeom prst="rect">
            <a:avLst/>
          </a:prstGeom>
          <a:solidFill>
            <a:srgbClr val="023FC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5" name="Straight Arrow Connector 244"/>
          <p:cNvCxnSpPr>
            <a:stCxn id="243" idx="0"/>
            <a:endCxn id="70" idx="1"/>
          </p:cNvCxnSpPr>
          <p:nvPr/>
        </p:nvCxnSpPr>
        <p:spPr>
          <a:xfrm flipV="1">
            <a:off x="6740785" y="1071834"/>
            <a:ext cx="770" cy="2683729"/>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48" name="Straight Arrow Connector 247"/>
          <p:cNvCxnSpPr>
            <a:stCxn id="244" idx="0"/>
            <a:endCxn id="81" idx="1"/>
          </p:cNvCxnSpPr>
          <p:nvPr/>
        </p:nvCxnSpPr>
        <p:spPr>
          <a:xfrm flipV="1">
            <a:off x="9638856" y="1063228"/>
            <a:ext cx="15157" cy="2461266"/>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51" name="Straight Arrow Connector 250"/>
          <p:cNvCxnSpPr/>
          <p:nvPr/>
        </p:nvCxnSpPr>
        <p:spPr>
          <a:xfrm flipH="1" flipV="1">
            <a:off x="5943196" y="3596488"/>
            <a:ext cx="3614735" cy="532"/>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30" name="Straight Arrow Connector 229"/>
          <p:cNvCxnSpPr>
            <a:stCxn id="243" idx="1"/>
          </p:cNvCxnSpPr>
          <p:nvPr/>
        </p:nvCxnSpPr>
        <p:spPr>
          <a:xfrm flipH="1">
            <a:off x="5965515" y="3826215"/>
            <a:ext cx="709345" cy="6705"/>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594395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6096" y="65806"/>
            <a:ext cx="9404723" cy="1400530"/>
          </a:xfrm>
        </p:spPr>
        <p:txBody>
          <a:bodyPr/>
          <a:lstStyle/>
          <a:p>
            <a:r>
              <a:rPr lang="en-US" dirty="0" smtClean="0"/>
              <a:t>Charge based discrimination </a:t>
            </a:r>
            <a:endParaRPr lang="en-US" dirty="0"/>
          </a:p>
        </p:txBody>
      </p:sp>
      <p:sp>
        <p:nvSpPr>
          <p:cNvPr id="4" name="Date Placeholder 3"/>
          <p:cNvSpPr>
            <a:spLocks noGrp="1"/>
          </p:cNvSpPr>
          <p:nvPr>
            <p:ph type="dt" sz="half" idx="10"/>
          </p:nvPr>
        </p:nvSpPr>
        <p:spPr/>
        <p:txBody>
          <a:bodyPr/>
          <a:lstStyle/>
          <a:p>
            <a:r>
              <a:rPr lang="en-US" smtClean="0"/>
              <a:t>24/02/2016</a:t>
            </a:r>
            <a:endParaRPr lang="en-US" dirty="0"/>
          </a:p>
        </p:txBody>
      </p:sp>
      <p:sp>
        <p:nvSpPr>
          <p:cNvPr id="5" name="Footer Placeholder 4"/>
          <p:cNvSpPr>
            <a:spLocks noGrp="1"/>
          </p:cNvSpPr>
          <p:nvPr>
            <p:ph type="ftr" sz="quarter" idx="11"/>
          </p:nvPr>
        </p:nvSpPr>
        <p:spPr/>
        <p:txBody>
          <a:bodyPr/>
          <a:lstStyle/>
          <a:p>
            <a:r>
              <a:rPr lang="fi-FI" smtClean="0"/>
              <a:t>G. Aielli - RPC 2016</a:t>
            </a:r>
            <a:endParaRPr lang="en-US" dirty="0"/>
          </a:p>
        </p:txBody>
      </p:sp>
      <p:graphicFrame>
        <p:nvGraphicFramePr>
          <p:cNvPr id="12" name="Object 11"/>
          <p:cNvGraphicFramePr>
            <a:graphicFrameLocks noChangeAspect="1"/>
          </p:cNvGraphicFramePr>
          <p:nvPr>
            <p:extLst/>
          </p:nvPr>
        </p:nvGraphicFramePr>
        <p:xfrm>
          <a:off x="5772380" y="792233"/>
          <a:ext cx="5400675" cy="3657600"/>
        </p:xfrm>
        <a:graphic>
          <a:graphicData uri="http://schemas.openxmlformats.org/presentationml/2006/ole">
            <mc:AlternateContent xmlns:mc="http://schemas.openxmlformats.org/markup-compatibility/2006">
              <mc:Choice xmlns:v="urn:schemas-microsoft-com:vml" Requires="v">
                <p:oleObj spid="_x0000_s5123" name="Acrobat Document" r:id="rId3" imgW="5400526" imgH="3657188" progId="Acrobat.Document.11">
                  <p:embed/>
                </p:oleObj>
              </mc:Choice>
              <mc:Fallback>
                <p:oleObj name="Acrobat Document" r:id="rId3" imgW="5400526" imgH="3657188" progId="Acrobat.Document.11">
                  <p:embed/>
                  <p:pic>
                    <p:nvPicPr>
                      <p:cNvPr id="12" name="Object 11"/>
                      <p:cNvPicPr/>
                      <p:nvPr/>
                    </p:nvPicPr>
                    <p:blipFill>
                      <a:blip r:embed="rId4"/>
                      <a:stretch>
                        <a:fillRect/>
                      </a:stretch>
                    </p:blipFill>
                    <p:spPr>
                      <a:xfrm>
                        <a:off x="5772380" y="792233"/>
                        <a:ext cx="5400675" cy="3657600"/>
                      </a:xfrm>
                      <a:prstGeom prst="rect">
                        <a:avLst/>
                      </a:prstGeom>
                    </p:spPr>
                  </p:pic>
                </p:oleObj>
              </mc:Fallback>
            </mc:AlternateContent>
          </a:graphicData>
        </a:graphic>
      </p:graphicFrame>
      <p:grpSp>
        <p:nvGrpSpPr>
          <p:cNvPr id="15" name="Group 14"/>
          <p:cNvGrpSpPr/>
          <p:nvPr/>
        </p:nvGrpSpPr>
        <p:grpSpPr>
          <a:xfrm>
            <a:off x="6312066" y="1201477"/>
            <a:ext cx="4301872" cy="2851167"/>
            <a:chOff x="1611248" y="1517632"/>
            <a:chExt cx="4301872" cy="2851167"/>
          </a:xfrm>
        </p:grpSpPr>
        <p:pic>
          <p:nvPicPr>
            <p:cNvPr id="13" name="Picture 12"/>
            <p:cNvPicPr>
              <a:picLocks noChangeAspect="1"/>
            </p:cNvPicPr>
            <p:nvPr/>
          </p:nvPicPr>
          <p:blipFill>
            <a:blip r:embed="rId5">
              <a:clrChange>
                <a:clrFrom>
                  <a:srgbClr val="FFFFFF"/>
                </a:clrFrom>
                <a:clrTo>
                  <a:srgbClr val="FFFFFF">
                    <a:alpha val="0"/>
                  </a:srgbClr>
                </a:clrTo>
              </a:clrChange>
            </a:blip>
            <a:stretch>
              <a:fillRect/>
            </a:stretch>
          </p:blipFill>
          <p:spPr>
            <a:xfrm>
              <a:off x="1611248" y="1517632"/>
              <a:ext cx="4301872" cy="2851167"/>
            </a:xfrm>
            <a:prstGeom prst="rect">
              <a:avLst/>
            </a:prstGeom>
          </p:spPr>
        </p:pic>
        <p:sp>
          <p:nvSpPr>
            <p:cNvPr id="14" name="Rectangle 13"/>
            <p:cNvSpPr/>
            <p:nvPr/>
          </p:nvSpPr>
          <p:spPr>
            <a:xfrm>
              <a:off x="4385227" y="1527488"/>
              <a:ext cx="1362269" cy="44179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TextBox 35"/>
          <p:cNvSpPr txBox="1"/>
          <p:nvPr/>
        </p:nvSpPr>
        <p:spPr>
          <a:xfrm>
            <a:off x="8621943" y="3168819"/>
            <a:ext cx="1978427" cy="646331"/>
          </a:xfrm>
          <a:prstGeom prst="rect">
            <a:avLst/>
          </a:prstGeom>
          <a:noFill/>
        </p:spPr>
        <p:txBody>
          <a:bodyPr wrap="none" rtlCol="0">
            <a:spAutoFit/>
          </a:bodyPr>
          <a:lstStyle/>
          <a:p>
            <a:r>
              <a:rPr lang="en-US" dirty="0" smtClean="0">
                <a:solidFill>
                  <a:srgbClr val="FF0000"/>
                </a:solidFill>
              </a:rPr>
              <a:t>68% fake cut</a:t>
            </a:r>
          </a:p>
          <a:p>
            <a:r>
              <a:rPr lang="en-US" dirty="0" smtClean="0">
                <a:solidFill>
                  <a:srgbClr val="FF0000"/>
                </a:solidFill>
              </a:rPr>
              <a:t>95.5% efficiency</a:t>
            </a:r>
            <a:endParaRPr lang="en-US" dirty="0">
              <a:solidFill>
                <a:srgbClr val="FF0000"/>
              </a:solidFill>
            </a:endParaRPr>
          </a:p>
        </p:txBody>
      </p:sp>
      <p:sp>
        <p:nvSpPr>
          <p:cNvPr id="37" name="TextBox 36"/>
          <p:cNvSpPr txBox="1"/>
          <p:nvPr/>
        </p:nvSpPr>
        <p:spPr>
          <a:xfrm>
            <a:off x="5692295" y="4367113"/>
            <a:ext cx="5859296" cy="2308324"/>
          </a:xfrm>
          <a:prstGeom prst="rect">
            <a:avLst/>
          </a:prstGeom>
          <a:noFill/>
        </p:spPr>
        <p:txBody>
          <a:bodyPr wrap="none" rtlCol="0">
            <a:spAutoFit/>
          </a:bodyPr>
          <a:lstStyle/>
          <a:p>
            <a:r>
              <a:rPr lang="en-US" sz="2400" dirty="0" smtClean="0">
                <a:solidFill>
                  <a:srgbClr val="FFC000"/>
                </a:solidFill>
                <a:effectLst>
                  <a:glow rad="139700">
                    <a:schemeClr val="accent6">
                      <a:satMod val="175000"/>
                      <a:alpha val="40000"/>
                    </a:schemeClr>
                  </a:glow>
                </a:effectLst>
              </a:rPr>
              <a:t>Overall fakes cut: 89%</a:t>
            </a:r>
          </a:p>
          <a:p>
            <a:r>
              <a:rPr lang="en-US" sz="2400" dirty="0" smtClean="0">
                <a:solidFill>
                  <a:srgbClr val="FFC000"/>
                </a:solidFill>
                <a:effectLst>
                  <a:glow rad="139700">
                    <a:schemeClr val="accent6">
                      <a:satMod val="175000"/>
                      <a:alpha val="40000"/>
                    </a:schemeClr>
                  </a:glow>
                </a:effectLst>
              </a:rPr>
              <a:t>Overall efficiency: 95%</a:t>
            </a:r>
          </a:p>
          <a:p>
            <a:r>
              <a:rPr lang="en-US" sz="2400" dirty="0" smtClean="0"/>
              <a:t>…Using a poor time resolution</a:t>
            </a:r>
          </a:p>
          <a:p>
            <a:r>
              <a:rPr lang="en-US" sz="2400" dirty="0" smtClean="0"/>
              <a:t>Saturated and uncalibrated amplifiers</a:t>
            </a:r>
          </a:p>
          <a:p>
            <a:r>
              <a:rPr lang="en-US" sz="2400" dirty="0" smtClean="0"/>
              <a:t>Non optimized CS</a:t>
            </a:r>
            <a:endParaRPr lang="en-US" sz="2400" dirty="0"/>
          </a:p>
          <a:p>
            <a:r>
              <a:rPr lang="en-US" sz="2400" dirty="0" smtClean="0"/>
              <a:t>Cable length uncertainties….</a:t>
            </a:r>
            <a:endParaRPr lang="en-US" sz="2400" dirty="0"/>
          </a:p>
        </p:txBody>
      </p:sp>
      <p:grpSp>
        <p:nvGrpSpPr>
          <p:cNvPr id="17" name="Group 16"/>
          <p:cNvGrpSpPr>
            <a:grpSpLocks noChangeAspect="1"/>
          </p:cNvGrpSpPr>
          <p:nvPr/>
        </p:nvGrpSpPr>
        <p:grpSpPr>
          <a:xfrm>
            <a:off x="611347" y="926343"/>
            <a:ext cx="4508483" cy="4484951"/>
            <a:chOff x="5860736" y="791228"/>
            <a:chExt cx="5915278" cy="5909692"/>
          </a:xfrm>
        </p:grpSpPr>
        <p:sp>
          <p:nvSpPr>
            <p:cNvPr id="18" name="Rectangle 17"/>
            <p:cNvSpPr/>
            <p:nvPr/>
          </p:nvSpPr>
          <p:spPr>
            <a:xfrm>
              <a:off x="5860736" y="791228"/>
              <a:ext cx="5915278" cy="590969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p:cNvGrpSpPr/>
            <p:nvPr/>
          </p:nvGrpSpPr>
          <p:grpSpPr>
            <a:xfrm>
              <a:off x="5933582" y="861279"/>
              <a:ext cx="5771502" cy="5770019"/>
              <a:chOff x="2880782" y="377548"/>
              <a:chExt cx="5771502" cy="5967776"/>
            </a:xfrm>
          </p:grpSpPr>
          <p:sp>
            <p:nvSpPr>
              <p:cNvPr id="53" name="Rectangle 52"/>
              <p:cNvSpPr/>
              <p:nvPr/>
            </p:nvSpPr>
            <p:spPr>
              <a:xfrm>
                <a:off x="2882265" y="2395743"/>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2882265" y="2647771"/>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2882265" y="2899799"/>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2882265" y="3151827"/>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2883748" y="3402126"/>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2883748" y="3654154"/>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2883748" y="3906182"/>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883748" y="4158210"/>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2890161" y="4402837"/>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2890161" y="4654865"/>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2890161" y="4906893"/>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p:cNvSpPr/>
              <p:nvPr/>
            </p:nvSpPr>
            <p:spPr>
              <a:xfrm>
                <a:off x="2890161" y="5158921"/>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p:cNvSpPr/>
              <p:nvPr/>
            </p:nvSpPr>
            <p:spPr>
              <a:xfrm>
                <a:off x="2891644" y="5409220"/>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p:nvSpPr>
            <p:spPr>
              <a:xfrm>
                <a:off x="2891644" y="5661248"/>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p:nvSpPr>
            <p:spPr>
              <a:xfrm>
                <a:off x="2891644" y="5913276"/>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p:nvSpPr>
            <p:spPr>
              <a:xfrm>
                <a:off x="2891644" y="6165304"/>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p:cNvSpPr/>
              <p:nvPr/>
            </p:nvSpPr>
            <p:spPr>
              <a:xfrm>
                <a:off x="2880782" y="377548"/>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2880782" y="629576"/>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2880782" y="881604"/>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2880782" y="1133632"/>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2882265" y="1383931"/>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2882265" y="1635959"/>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2882265" y="1887987"/>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82265" y="2140015"/>
                <a:ext cx="5760640" cy="18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p:cNvGrpSpPr/>
            <p:nvPr/>
          </p:nvGrpSpPr>
          <p:grpSpPr>
            <a:xfrm rot="5400000">
              <a:off x="5941721" y="861036"/>
              <a:ext cx="5771502" cy="5769023"/>
              <a:chOff x="2880782" y="377548"/>
              <a:chExt cx="5771502" cy="5967776"/>
            </a:xfrm>
            <a:solidFill>
              <a:schemeClr val="accent2">
                <a:alpha val="76000"/>
              </a:schemeClr>
            </a:solidFill>
          </p:grpSpPr>
          <p:sp>
            <p:nvSpPr>
              <p:cNvPr id="21" name="Rectangle 20"/>
              <p:cNvSpPr/>
              <p:nvPr/>
            </p:nvSpPr>
            <p:spPr>
              <a:xfrm>
                <a:off x="2882265" y="2395743"/>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2882265" y="2647771"/>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2882265" y="2899799"/>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2882265" y="3151827"/>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2883748" y="3402126"/>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2883748" y="3654154"/>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2883748" y="3906182"/>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2883748" y="4158210"/>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2890161" y="4402837"/>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2890161" y="4654865"/>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2890161" y="4906893"/>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890161" y="5158921"/>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891644" y="5409220"/>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2891644" y="5661248"/>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891644" y="5913276"/>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2891644" y="6165304"/>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2880782" y="377548"/>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2880782" y="629576"/>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2880782" y="881604"/>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2880782" y="1133632"/>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2882265" y="1383931"/>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2882265" y="1635959"/>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2882265" y="1887987"/>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2882265" y="2140015"/>
                <a:ext cx="5760640" cy="180020"/>
              </a:xfrm>
              <a:prstGeom prst="rect">
                <a:avLst/>
              </a:prstGeom>
              <a:gr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77" name="Group 76"/>
          <p:cNvGrpSpPr/>
          <p:nvPr/>
        </p:nvGrpSpPr>
        <p:grpSpPr>
          <a:xfrm rot="16200000">
            <a:off x="2736488" y="-1404594"/>
            <a:ext cx="251692" cy="4390310"/>
            <a:chOff x="9268342" y="858766"/>
            <a:chExt cx="215215" cy="3931991"/>
          </a:xfrm>
        </p:grpSpPr>
        <p:grpSp>
          <p:nvGrpSpPr>
            <p:cNvPr id="78" name="Group 77"/>
            <p:cNvGrpSpPr/>
            <p:nvPr/>
          </p:nvGrpSpPr>
          <p:grpSpPr>
            <a:xfrm>
              <a:off x="9268342" y="858766"/>
              <a:ext cx="215215" cy="136733"/>
              <a:chOff x="10765568" y="2961274"/>
              <a:chExt cx="215215" cy="136733"/>
            </a:xfrm>
          </p:grpSpPr>
          <p:sp>
            <p:nvSpPr>
              <p:cNvPr id="148" name="Isosceles Triangle 147"/>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9" name="Straight Connector 148"/>
              <p:cNvCxnSpPr>
                <a:endCxn id="148"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79" name="Group 78"/>
            <p:cNvGrpSpPr/>
            <p:nvPr/>
          </p:nvGrpSpPr>
          <p:grpSpPr>
            <a:xfrm>
              <a:off x="9268342" y="1023777"/>
              <a:ext cx="215215" cy="136733"/>
              <a:chOff x="10765568" y="2961274"/>
              <a:chExt cx="215215" cy="136733"/>
            </a:xfrm>
          </p:grpSpPr>
          <p:sp>
            <p:nvSpPr>
              <p:cNvPr id="146" name="Isosceles Triangle 145"/>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7" name="Straight Connector 146"/>
              <p:cNvCxnSpPr>
                <a:endCxn id="146"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80" name="Group 79"/>
            <p:cNvGrpSpPr/>
            <p:nvPr/>
          </p:nvGrpSpPr>
          <p:grpSpPr>
            <a:xfrm>
              <a:off x="9268342" y="1188788"/>
              <a:ext cx="215215" cy="136733"/>
              <a:chOff x="10765568" y="2961274"/>
              <a:chExt cx="215215" cy="136733"/>
            </a:xfrm>
          </p:grpSpPr>
          <p:sp>
            <p:nvSpPr>
              <p:cNvPr id="144" name="Isosceles Triangle 143"/>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5" name="Straight Connector 144"/>
              <p:cNvCxnSpPr>
                <a:endCxn id="144"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81" name="Group 80"/>
            <p:cNvGrpSpPr/>
            <p:nvPr/>
          </p:nvGrpSpPr>
          <p:grpSpPr>
            <a:xfrm>
              <a:off x="9268342" y="1353799"/>
              <a:ext cx="215215" cy="136733"/>
              <a:chOff x="10765568" y="2961274"/>
              <a:chExt cx="215215" cy="136733"/>
            </a:xfrm>
          </p:grpSpPr>
          <p:sp>
            <p:nvSpPr>
              <p:cNvPr id="142" name="Isosceles Triangle 141"/>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3" name="Straight Connector 142"/>
              <p:cNvCxnSpPr>
                <a:endCxn id="142"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82" name="Group 81"/>
            <p:cNvGrpSpPr/>
            <p:nvPr/>
          </p:nvGrpSpPr>
          <p:grpSpPr>
            <a:xfrm>
              <a:off x="9268342" y="1518810"/>
              <a:ext cx="215215" cy="136733"/>
              <a:chOff x="10765568" y="2961274"/>
              <a:chExt cx="215215" cy="136733"/>
            </a:xfrm>
          </p:grpSpPr>
          <p:sp>
            <p:nvSpPr>
              <p:cNvPr id="140" name="Isosceles Triangle 139"/>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1" name="Straight Connector 140"/>
              <p:cNvCxnSpPr>
                <a:endCxn id="140"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83" name="Group 82"/>
            <p:cNvGrpSpPr/>
            <p:nvPr/>
          </p:nvGrpSpPr>
          <p:grpSpPr>
            <a:xfrm>
              <a:off x="9268342" y="1683821"/>
              <a:ext cx="215215" cy="136733"/>
              <a:chOff x="10765568" y="2961274"/>
              <a:chExt cx="215215" cy="136733"/>
            </a:xfrm>
          </p:grpSpPr>
          <p:sp>
            <p:nvSpPr>
              <p:cNvPr id="138" name="Isosceles Triangle 137"/>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9" name="Straight Connector 138"/>
              <p:cNvCxnSpPr>
                <a:endCxn id="138"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84" name="Group 83"/>
            <p:cNvGrpSpPr/>
            <p:nvPr/>
          </p:nvGrpSpPr>
          <p:grpSpPr>
            <a:xfrm>
              <a:off x="9268342" y="1848832"/>
              <a:ext cx="215215" cy="136733"/>
              <a:chOff x="10765568" y="2961274"/>
              <a:chExt cx="215215" cy="136733"/>
            </a:xfrm>
          </p:grpSpPr>
          <p:sp>
            <p:nvSpPr>
              <p:cNvPr id="136" name="Isosceles Triangle 135"/>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7" name="Straight Connector 136"/>
              <p:cNvCxnSpPr>
                <a:endCxn id="136"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85" name="Group 84"/>
            <p:cNvGrpSpPr/>
            <p:nvPr/>
          </p:nvGrpSpPr>
          <p:grpSpPr>
            <a:xfrm>
              <a:off x="9268342" y="2013843"/>
              <a:ext cx="215215" cy="136733"/>
              <a:chOff x="10765568" y="2961274"/>
              <a:chExt cx="215215" cy="136733"/>
            </a:xfrm>
          </p:grpSpPr>
          <p:sp>
            <p:nvSpPr>
              <p:cNvPr id="134" name="Isosceles Triangle 133"/>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5" name="Straight Connector 134"/>
              <p:cNvCxnSpPr>
                <a:endCxn id="134"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86" name="Group 85"/>
            <p:cNvGrpSpPr/>
            <p:nvPr/>
          </p:nvGrpSpPr>
          <p:grpSpPr>
            <a:xfrm>
              <a:off x="9268342" y="2178854"/>
              <a:ext cx="215215" cy="136733"/>
              <a:chOff x="10765568" y="2961274"/>
              <a:chExt cx="215215" cy="136733"/>
            </a:xfrm>
          </p:grpSpPr>
          <p:sp>
            <p:nvSpPr>
              <p:cNvPr id="132" name="Isosceles Triangle 131"/>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3" name="Straight Connector 132"/>
              <p:cNvCxnSpPr>
                <a:endCxn id="132"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87" name="Group 86"/>
            <p:cNvGrpSpPr/>
            <p:nvPr/>
          </p:nvGrpSpPr>
          <p:grpSpPr>
            <a:xfrm>
              <a:off x="9268342" y="2343865"/>
              <a:ext cx="215215" cy="136733"/>
              <a:chOff x="10765568" y="2961274"/>
              <a:chExt cx="215215" cy="136733"/>
            </a:xfrm>
          </p:grpSpPr>
          <p:sp>
            <p:nvSpPr>
              <p:cNvPr id="130" name="Isosceles Triangle 129"/>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1" name="Straight Connector 130"/>
              <p:cNvCxnSpPr>
                <a:endCxn id="130"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88" name="Group 87"/>
            <p:cNvGrpSpPr/>
            <p:nvPr/>
          </p:nvGrpSpPr>
          <p:grpSpPr>
            <a:xfrm>
              <a:off x="9268342" y="2508876"/>
              <a:ext cx="215215" cy="136733"/>
              <a:chOff x="10765568" y="2961274"/>
              <a:chExt cx="215215" cy="136733"/>
            </a:xfrm>
          </p:grpSpPr>
          <p:sp>
            <p:nvSpPr>
              <p:cNvPr id="128" name="Isosceles Triangle 127"/>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9" name="Straight Connector 128"/>
              <p:cNvCxnSpPr>
                <a:endCxn id="128"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89" name="Group 88"/>
            <p:cNvGrpSpPr/>
            <p:nvPr/>
          </p:nvGrpSpPr>
          <p:grpSpPr>
            <a:xfrm>
              <a:off x="9268342" y="2673887"/>
              <a:ext cx="215215" cy="136733"/>
              <a:chOff x="10765568" y="2961274"/>
              <a:chExt cx="215215" cy="136733"/>
            </a:xfrm>
          </p:grpSpPr>
          <p:sp>
            <p:nvSpPr>
              <p:cNvPr id="126" name="Isosceles Triangle 125"/>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7" name="Straight Connector 126"/>
              <p:cNvCxnSpPr>
                <a:endCxn id="126"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90" name="Group 89"/>
            <p:cNvGrpSpPr/>
            <p:nvPr/>
          </p:nvGrpSpPr>
          <p:grpSpPr>
            <a:xfrm>
              <a:off x="9268342" y="2838898"/>
              <a:ext cx="215215" cy="136733"/>
              <a:chOff x="10765568" y="2961274"/>
              <a:chExt cx="215215" cy="136733"/>
            </a:xfrm>
          </p:grpSpPr>
          <p:sp>
            <p:nvSpPr>
              <p:cNvPr id="124" name="Isosceles Triangle 123"/>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5" name="Straight Connector 124"/>
              <p:cNvCxnSpPr>
                <a:endCxn id="124"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91" name="Group 90"/>
            <p:cNvGrpSpPr/>
            <p:nvPr/>
          </p:nvGrpSpPr>
          <p:grpSpPr>
            <a:xfrm>
              <a:off x="9268342" y="3003909"/>
              <a:ext cx="215215" cy="136733"/>
              <a:chOff x="10765568" y="2961274"/>
              <a:chExt cx="215215" cy="136733"/>
            </a:xfrm>
          </p:grpSpPr>
          <p:sp>
            <p:nvSpPr>
              <p:cNvPr id="122" name="Isosceles Triangle 121"/>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3" name="Straight Connector 122"/>
              <p:cNvCxnSpPr>
                <a:endCxn id="122"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92" name="Group 91"/>
            <p:cNvGrpSpPr/>
            <p:nvPr/>
          </p:nvGrpSpPr>
          <p:grpSpPr>
            <a:xfrm>
              <a:off x="9268342" y="3168920"/>
              <a:ext cx="215215" cy="136733"/>
              <a:chOff x="10765568" y="2961274"/>
              <a:chExt cx="215215" cy="136733"/>
            </a:xfrm>
          </p:grpSpPr>
          <p:sp>
            <p:nvSpPr>
              <p:cNvPr id="120" name="Isosceles Triangle 119"/>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1" name="Straight Connector 120"/>
              <p:cNvCxnSpPr>
                <a:endCxn id="120"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93" name="Group 92"/>
            <p:cNvGrpSpPr/>
            <p:nvPr/>
          </p:nvGrpSpPr>
          <p:grpSpPr>
            <a:xfrm>
              <a:off x="9268342" y="3333931"/>
              <a:ext cx="215215" cy="136733"/>
              <a:chOff x="10765568" y="2961274"/>
              <a:chExt cx="215215" cy="136733"/>
            </a:xfrm>
          </p:grpSpPr>
          <p:sp>
            <p:nvSpPr>
              <p:cNvPr id="118" name="Isosceles Triangle 117"/>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9" name="Straight Connector 118"/>
              <p:cNvCxnSpPr>
                <a:endCxn id="118"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94" name="Group 93"/>
            <p:cNvGrpSpPr/>
            <p:nvPr/>
          </p:nvGrpSpPr>
          <p:grpSpPr>
            <a:xfrm>
              <a:off x="9268342" y="3498942"/>
              <a:ext cx="215215" cy="136733"/>
              <a:chOff x="10765568" y="2961274"/>
              <a:chExt cx="215215" cy="136733"/>
            </a:xfrm>
          </p:grpSpPr>
          <p:sp>
            <p:nvSpPr>
              <p:cNvPr id="116" name="Isosceles Triangle 115"/>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7" name="Straight Connector 116"/>
              <p:cNvCxnSpPr>
                <a:endCxn id="116"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95" name="Group 94"/>
            <p:cNvGrpSpPr/>
            <p:nvPr/>
          </p:nvGrpSpPr>
          <p:grpSpPr>
            <a:xfrm>
              <a:off x="9268342" y="3663953"/>
              <a:ext cx="215215" cy="136733"/>
              <a:chOff x="10765568" y="2961274"/>
              <a:chExt cx="215215" cy="136733"/>
            </a:xfrm>
          </p:grpSpPr>
          <p:sp>
            <p:nvSpPr>
              <p:cNvPr id="114" name="Isosceles Triangle 113"/>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5" name="Straight Connector 114"/>
              <p:cNvCxnSpPr>
                <a:endCxn id="114"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96" name="Group 95"/>
            <p:cNvGrpSpPr/>
            <p:nvPr/>
          </p:nvGrpSpPr>
          <p:grpSpPr>
            <a:xfrm>
              <a:off x="9268342" y="3828964"/>
              <a:ext cx="215215" cy="136733"/>
              <a:chOff x="10765568" y="2961274"/>
              <a:chExt cx="215215" cy="136733"/>
            </a:xfrm>
          </p:grpSpPr>
          <p:sp>
            <p:nvSpPr>
              <p:cNvPr id="112" name="Isosceles Triangle 111"/>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3" name="Straight Connector 112"/>
              <p:cNvCxnSpPr>
                <a:endCxn id="112"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97" name="Group 96"/>
            <p:cNvGrpSpPr/>
            <p:nvPr/>
          </p:nvGrpSpPr>
          <p:grpSpPr>
            <a:xfrm>
              <a:off x="9268342" y="3993975"/>
              <a:ext cx="215215" cy="136733"/>
              <a:chOff x="10765568" y="2961274"/>
              <a:chExt cx="215215" cy="136733"/>
            </a:xfrm>
          </p:grpSpPr>
          <p:sp>
            <p:nvSpPr>
              <p:cNvPr id="110" name="Isosceles Triangle 109"/>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1" name="Straight Connector 110"/>
              <p:cNvCxnSpPr>
                <a:endCxn id="110"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98" name="Group 97"/>
            <p:cNvGrpSpPr/>
            <p:nvPr/>
          </p:nvGrpSpPr>
          <p:grpSpPr>
            <a:xfrm>
              <a:off x="9268342" y="4158986"/>
              <a:ext cx="215215" cy="136733"/>
              <a:chOff x="10765568" y="2961274"/>
              <a:chExt cx="215215" cy="136733"/>
            </a:xfrm>
          </p:grpSpPr>
          <p:sp>
            <p:nvSpPr>
              <p:cNvPr id="108" name="Isosceles Triangle 107"/>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9" name="Straight Connector 108"/>
              <p:cNvCxnSpPr>
                <a:endCxn id="108"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99" name="Group 98"/>
            <p:cNvGrpSpPr/>
            <p:nvPr/>
          </p:nvGrpSpPr>
          <p:grpSpPr>
            <a:xfrm>
              <a:off x="9268342" y="4323997"/>
              <a:ext cx="215215" cy="136733"/>
              <a:chOff x="10765568" y="2961274"/>
              <a:chExt cx="215215" cy="136733"/>
            </a:xfrm>
          </p:grpSpPr>
          <p:sp>
            <p:nvSpPr>
              <p:cNvPr id="106" name="Isosceles Triangle 105"/>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7" name="Straight Connector 106"/>
              <p:cNvCxnSpPr>
                <a:endCxn id="106"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00" name="Group 99"/>
            <p:cNvGrpSpPr/>
            <p:nvPr/>
          </p:nvGrpSpPr>
          <p:grpSpPr>
            <a:xfrm>
              <a:off x="9268342" y="4489008"/>
              <a:ext cx="215215" cy="136733"/>
              <a:chOff x="10765568" y="2961274"/>
              <a:chExt cx="215215" cy="136733"/>
            </a:xfrm>
          </p:grpSpPr>
          <p:sp>
            <p:nvSpPr>
              <p:cNvPr id="104" name="Isosceles Triangle 103"/>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5" name="Straight Connector 104"/>
              <p:cNvCxnSpPr>
                <a:endCxn id="104"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01" name="Group 100"/>
            <p:cNvGrpSpPr/>
            <p:nvPr/>
          </p:nvGrpSpPr>
          <p:grpSpPr>
            <a:xfrm>
              <a:off x="9268342" y="4654024"/>
              <a:ext cx="215215" cy="136733"/>
              <a:chOff x="10765568" y="2961274"/>
              <a:chExt cx="215215" cy="136733"/>
            </a:xfrm>
          </p:grpSpPr>
          <p:sp>
            <p:nvSpPr>
              <p:cNvPr id="102" name="Isosceles Triangle 101"/>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3" name="Straight Connector 102"/>
              <p:cNvCxnSpPr>
                <a:endCxn id="102"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grpSp>
        <p:nvGrpSpPr>
          <p:cNvPr id="150" name="Group 149"/>
          <p:cNvGrpSpPr/>
          <p:nvPr/>
        </p:nvGrpSpPr>
        <p:grpSpPr>
          <a:xfrm flipH="1">
            <a:off x="297242" y="983816"/>
            <a:ext cx="299156" cy="4373516"/>
            <a:chOff x="9268342" y="858766"/>
            <a:chExt cx="215215" cy="3931991"/>
          </a:xfrm>
        </p:grpSpPr>
        <p:grpSp>
          <p:nvGrpSpPr>
            <p:cNvPr id="151" name="Group 150"/>
            <p:cNvGrpSpPr/>
            <p:nvPr/>
          </p:nvGrpSpPr>
          <p:grpSpPr>
            <a:xfrm>
              <a:off x="9268342" y="858766"/>
              <a:ext cx="215215" cy="136733"/>
              <a:chOff x="10765568" y="2961274"/>
              <a:chExt cx="215215" cy="136733"/>
            </a:xfrm>
          </p:grpSpPr>
          <p:sp>
            <p:nvSpPr>
              <p:cNvPr id="221" name="Isosceles Triangle 220"/>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2" name="Straight Connector 221"/>
              <p:cNvCxnSpPr>
                <a:endCxn id="221"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52" name="Group 151"/>
            <p:cNvGrpSpPr/>
            <p:nvPr/>
          </p:nvGrpSpPr>
          <p:grpSpPr>
            <a:xfrm>
              <a:off x="9268342" y="1023777"/>
              <a:ext cx="215215" cy="136733"/>
              <a:chOff x="10765568" y="2961274"/>
              <a:chExt cx="215215" cy="136733"/>
            </a:xfrm>
          </p:grpSpPr>
          <p:sp>
            <p:nvSpPr>
              <p:cNvPr id="219" name="Isosceles Triangle 218"/>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0" name="Straight Connector 219"/>
              <p:cNvCxnSpPr>
                <a:endCxn id="219"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53" name="Group 152"/>
            <p:cNvGrpSpPr/>
            <p:nvPr/>
          </p:nvGrpSpPr>
          <p:grpSpPr>
            <a:xfrm>
              <a:off x="9268342" y="1188788"/>
              <a:ext cx="215215" cy="136733"/>
              <a:chOff x="10765568" y="2961274"/>
              <a:chExt cx="215215" cy="136733"/>
            </a:xfrm>
          </p:grpSpPr>
          <p:sp>
            <p:nvSpPr>
              <p:cNvPr id="217" name="Isosceles Triangle 216"/>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8" name="Straight Connector 217"/>
              <p:cNvCxnSpPr>
                <a:endCxn id="217"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54" name="Group 153"/>
            <p:cNvGrpSpPr/>
            <p:nvPr/>
          </p:nvGrpSpPr>
          <p:grpSpPr>
            <a:xfrm>
              <a:off x="9268342" y="1353799"/>
              <a:ext cx="215215" cy="136733"/>
              <a:chOff x="10765568" y="2961274"/>
              <a:chExt cx="215215" cy="136733"/>
            </a:xfrm>
          </p:grpSpPr>
          <p:sp>
            <p:nvSpPr>
              <p:cNvPr id="215" name="Isosceles Triangle 214"/>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6" name="Straight Connector 215"/>
              <p:cNvCxnSpPr>
                <a:endCxn id="215"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55" name="Group 154"/>
            <p:cNvGrpSpPr/>
            <p:nvPr/>
          </p:nvGrpSpPr>
          <p:grpSpPr>
            <a:xfrm>
              <a:off x="9268342" y="1518810"/>
              <a:ext cx="215215" cy="136733"/>
              <a:chOff x="10765568" y="2961274"/>
              <a:chExt cx="215215" cy="136733"/>
            </a:xfrm>
          </p:grpSpPr>
          <p:sp>
            <p:nvSpPr>
              <p:cNvPr id="213" name="Isosceles Triangle 212"/>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4" name="Straight Connector 213"/>
              <p:cNvCxnSpPr>
                <a:endCxn id="213"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56" name="Group 155"/>
            <p:cNvGrpSpPr/>
            <p:nvPr/>
          </p:nvGrpSpPr>
          <p:grpSpPr>
            <a:xfrm>
              <a:off x="9268342" y="1683821"/>
              <a:ext cx="215215" cy="136733"/>
              <a:chOff x="10765568" y="2961274"/>
              <a:chExt cx="215215" cy="136733"/>
            </a:xfrm>
          </p:grpSpPr>
          <p:sp>
            <p:nvSpPr>
              <p:cNvPr id="211" name="Isosceles Triangle 210"/>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2" name="Straight Connector 211"/>
              <p:cNvCxnSpPr>
                <a:endCxn id="211"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57" name="Group 156"/>
            <p:cNvGrpSpPr/>
            <p:nvPr/>
          </p:nvGrpSpPr>
          <p:grpSpPr>
            <a:xfrm>
              <a:off x="9268342" y="1848832"/>
              <a:ext cx="215215" cy="136733"/>
              <a:chOff x="10765568" y="2961274"/>
              <a:chExt cx="215215" cy="136733"/>
            </a:xfrm>
          </p:grpSpPr>
          <p:sp>
            <p:nvSpPr>
              <p:cNvPr id="209" name="Isosceles Triangle 208"/>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0" name="Straight Connector 209"/>
              <p:cNvCxnSpPr>
                <a:endCxn id="209"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58" name="Group 157"/>
            <p:cNvGrpSpPr/>
            <p:nvPr/>
          </p:nvGrpSpPr>
          <p:grpSpPr>
            <a:xfrm>
              <a:off x="9268342" y="2013843"/>
              <a:ext cx="215215" cy="136733"/>
              <a:chOff x="10765568" y="2961274"/>
              <a:chExt cx="215215" cy="136733"/>
            </a:xfrm>
          </p:grpSpPr>
          <p:sp>
            <p:nvSpPr>
              <p:cNvPr id="207" name="Isosceles Triangle 206"/>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8" name="Straight Connector 207"/>
              <p:cNvCxnSpPr>
                <a:endCxn id="207"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59" name="Group 158"/>
            <p:cNvGrpSpPr/>
            <p:nvPr/>
          </p:nvGrpSpPr>
          <p:grpSpPr>
            <a:xfrm>
              <a:off x="9268342" y="2178854"/>
              <a:ext cx="215215" cy="136733"/>
              <a:chOff x="10765568" y="2961274"/>
              <a:chExt cx="215215" cy="136733"/>
            </a:xfrm>
          </p:grpSpPr>
          <p:sp>
            <p:nvSpPr>
              <p:cNvPr id="205" name="Isosceles Triangle 204"/>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6" name="Straight Connector 205"/>
              <p:cNvCxnSpPr>
                <a:endCxn id="205"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60" name="Group 159"/>
            <p:cNvGrpSpPr/>
            <p:nvPr/>
          </p:nvGrpSpPr>
          <p:grpSpPr>
            <a:xfrm>
              <a:off x="9268342" y="2343865"/>
              <a:ext cx="215215" cy="136733"/>
              <a:chOff x="10765568" y="2961274"/>
              <a:chExt cx="215215" cy="136733"/>
            </a:xfrm>
          </p:grpSpPr>
          <p:sp>
            <p:nvSpPr>
              <p:cNvPr id="203" name="Isosceles Triangle 202"/>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4" name="Straight Connector 203"/>
              <p:cNvCxnSpPr>
                <a:endCxn id="203"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61" name="Group 160"/>
            <p:cNvGrpSpPr/>
            <p:nvPr/>
          </p:nvGrpSpPr>
          <p:grpSpPr>
            <a:xfrm>
              <a:off x="9268342" y="2508876"/>
              <a:ext cx="215215" cy="136733"/>
              <a:chOff x="10765568" y="2961274"/>
              <a:chExt cx="215215" cy="136733"/>
            </a:xfrm>
          </p:grpSpPr>
          <p:sp>
            <p:nvSpPr>
              <p:cNvPr id="201" name="Isosceles Triangle 200"/>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2" name="Straight Connector 201"/>
              <p:cNvCxnSpPr>
                <a:endCxn id="201"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62" name="Group 161"/>
            <p:cNvGrpSpPr/>
            <p:nvPr/>
          </p:nvGrpSpPr>
          <p:grpSpPr>
            <a:xfrm>
              <a:off x="9268342" y="2673887"/>
              <a:ext cx="215215" cy="136733"/>
              <a:chOff x="10765568" y="2961274"/>
              <a:chExt cx="215215" cy="136733"/>
            </a:xfrm>
          </p:grpSpPr>
          <p:sp>
            <p:nvSpPr>
              <p:cNvPr id="199" name="Isosceles Triangle 198"/>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0" name="Straight Connector 199"/>
              <p:cNvCxnSpPr>
                <a:endCxn id="199"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63" name="Group 162"/>
            <p:cNvGrpSpPr/>
            <p:nvPr/>
          </p:nvGrpSpPr>
          <p:grpSpPr>
            <a:xfrm>
              <a:off x="9268342" y="2838898"/>
              <a:ext cx="215215" cy="136733"/>
              <a:chOff x="10765568" y="2961274"/>
              <a:chExt cx="215215" cy="136733"/>
            </a:xfrm>
          </p:grpSpPr>
          <p:sp>
            <p:nvSpPr>
              <p:cNvPr id="197" name="Isosceles Triangle 196"/>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8" name="Straight Connector 197"/>
              <p:cNvCxnSpPr>
                <a:endCxn id="197"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64" name="Group 163"/>
            <p:cNvGrpSpPr/>
            <p:nvPr/>
          </p:nvGrpSpPr>
          <p:grpSpPr>
            <a:xfrm>
              <a:off x="9268342" y="3003909"/>
              <a:ext cx="215215" cy="136733"/>
              <a:chOff x="10765568" y="2961274"/>
              <a:chExt cx="215215" cy="136733"/>
            </a:xfrm>
          </p:grpSpPr>
          <p:sp>
            <p:nvSpPr>
              <p:cNvPr id="195" name="Isosceles Triangle 194"/>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6" name="Straight Connector 195"/>
              <p:cNvCxnSpPr>
                <a:endCxn id="195"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65" name="Group 164"/>
            <p:cNvGrpSpPr/>
            <p:nvPr/>
          </p:nvGrpSpPr>
          <p:grpSpPr>
            <a:xfrm>
              <a:off x="9268342" y="3168920"/>
              <a:ext cx="215215" cy="136733"/>
              <a:chOff x="10765568" y="2961274"/>
              <a:chExt cx="215215" cy="136733"/>
            </a:xfrm>
          </p:grpSpPr>
          <p:sp>
            <p:nvSpPr>
              <p:cNvPr id="193" name="Isosceles Triangle 192"/>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4" name="Straight Connector 193"/>
              <p:cNvCxnSpPr>
                <a:endCxn id="193"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66" name="Group 165"/>
            <p:cNvGrpSpPr/>
            <p:nvPr/>
          </p:nvGrpSpPr>
          <p:grpSpPr>
            <a:xfrm>
              <a:off x="9268342" y="3333931"/>
              <a:ext cx="215215" cy="136733"/>
              <a:chOff x="10765568" y="2961274"/>
              <a:chExt cx="215215" cy="136733"/>
            </a:xfrm>
          </p:grpSpPr>
          <p:sp>
            <p:nvSpPr>
              <p:cNvPr id="191" name="Isosceles Triangle 190"/>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2" name="Straight Connector 191"/>
              <p:cNvCxnSpPr>
                <a:endCxn id="191"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67" name="Group 166"/>
            <p:cNvGrpSpPr/>
            <p:nvPr/>
          </p:nvGrpSpPr>
          <p:grpSpPr>
            <a:xfrm>
              <a:off x="9268342" y="3498942"/>
              <a:ext cx="215215" cy="136733"/>
              <a:chOff x="10765568" y="2961274"/>
              <a:chExt cx="215215" cy="136733"/>
            </a:xfrm>
          </p:grpSpPr>
          <p:sp>
            <p:nvSpPr>
              <p:cNvPr id="189" name="Isosceles Triangle 188"/>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0" name="Straight Connector 189"/>
              <p:cNvCxnSpPr>
                <a:endCxn id="189"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68" name="Group 167"/>
            <p:cNvGrpSpPr/>
            <p:nvPr/>
          </p:nvGrpSpPr>
          <p:grpSpPr>
            <a:xfrm>
              <a:off x="9268342" y="3663953"/>
              <a:ext cx="215215" cy="136733"/>
              <a:chOff x="10765568" y="2961274"/>
              <a:chExt cx="215215" cy="136733"/>
            </a:xfrm>
          </p:grpSpPr>
          <p:sp>
            <p:nvSpPr>
              <p:cNvPr id="187" name="Isosceles Triangle 186"/>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8" name="Straight Connector 187"/>
              <p:cNvCxnSpPr>
                <a:endCxn id="187"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69" name="Group 168"/>
            <p:cNvGrpSpPr/>
            <p:nvPr/>
          </p:nvGrpSpPr>
          <p:grpSpPr>
            <a:xfrm>
              <a:off x="9268342" y="3828964"/>
              <a:ext cx="215215" cy="136733"/>
              <a:chOff x="10765568" y="2961274"/>
              <a:chExt cx="215215" cy="136733"/>
            </a:xfrm>
          </p:grpSpPr>
          <p:sp>
            <p:nvSpPr>
              <p:cNvPr id="185" name="Isosceles Triangle 184"/>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6" name="Straight Connector 185"/>
              <p:cNvCxnSpPr>
                <a:endCxn id="185"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70" name="Group 169"/>
            <p:cNvGrpSpPr/>
            <p:nvPr/>
          </p:nvGrpSpPr>
          <p:grpSpPr>
            <a:xfrm>
              <a:off x="9268342" y="3993975"/>
              <a:ext cx="215215" cy="136733"/>
              <a:chOff x="10765568" y="2961274"/>
              <a:chExt cx="215215" cy="136733"/>
            </a:xfrm>
          </p:grpSpPr>
          <p:sp>
            <p:nvSpPr>
              <p:cNvPr id="183" name="Isosceles Triangle 182"/>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4" name="Straight Connector 183"/>
              <p:cNvCxnSpPr>
                <a:endCxn id="183"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71" name="Group 170"/>
            <p:cNvGrpSpPr/>
            <p:nvPr/>
          </p:nvGrpSpPr>
          <p:grpSpPr>
            <a:xfrm>
              <a:off x="9268342" y="4158986"/>
              <a:ext cx="215215" cy="136733"/>
              <a:chOff x="10765568" y="2961274"/>
              <a:chExt cx="215215" cy="136733"/>
            </a:xfrm>
          </p:grpSpPr>
          <p:sp>
            <p:nvSpPr>
              <p:cNvPr id="181" name="Isosceles Triangle 180"/>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2" name="Straight Connector 181"/>
              <p:cNvCxnSpPr>
                <a:endCxn id="181"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72" name="Group 171"/>
            <p:cNvGrpSpPr/>
            <p:nvPr/>
          </p:nvGrpSpPr>
          <p:grpSpPr>
            <a:xfrm>
              <a:off x="9268342" y="4323997"/>
              <a:ext cx="215215" cy="136733"/>
              <a:chOff x="10765568" y="2961274"/>
              <a:chExt cx="215215" cy="136733"/>
            </a:xfrm>
          </p:grpSpPr>
          <p:sp>
            <p:nvSpPr>
              <p:cNvPr id="179" name="Isosceles Triangle 178"/>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0" name="Straight Connector 179"/>
              <p:cNvCxnSpPr>
                <a:endCxn id="179"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73" name="Group 172"/>
            <p:cNvGrpSpPr/>
            <p:nvPr/>
          </p:nvGrpSpPr>
          <p:grpSpPr>
            <a:xfrm>
              <a:off x="9268342" y="4489008"/>
              <a:ext cx="215215" cy="136733"/>
              <a:chOff x="10765568" y="2961274"/>
              <a:chExt cx="215215" cy="136733"/>
            </a:xfrm>
          </p:grpSpPr>
          <p:sp>
            <p:nvSpPr>
              <p:cNvPr id="177" name="Isosceles Triangle 176"/>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8" name="Straight Connector 177"/>
              <p:cNvCxnSpPr>
                <a:endCxn id="177"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p:nvGrpSpPr>
          <p:grpSpPr>
            <a:xfrm>
              <a:off x="9268342" y="4654024"/>
              <a:ext cx="215215" cy="136733"/>
              <a:chOff x="10765568" y="2961274"/>
              <a:chExt cx="215215" cy="136733"/>
            </a:xfrm>
          </p:grpSpPr>
          <p:sp>
            <p:nvSpPr>
              <p:cNvPr id="175" name="Isosceles Triangle 174"/>
              <p:cNvSpPr/>
              <p:nvPr/>
            </p:nvSpPr>
            <p:spPr>
              <a:xfrm rot="5400000">
                <a:off x="10853161" y="2970386"/>
                <a:ext cx="136733" cy="1185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6" name="Straight Connector 175"/>
              <p:cNvCxnSpPr>
                <a:endCxn id="175" idx="3"/>
              </p:cNvCxnSpPr>
              <p:nvPr/>
            </p:nvCxnSpPr>
            <p:spPr>
              <a:xfrm>
                <a:off x="10765568" y="3029144"/>
                <a:ext cx="96705" cy="49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cxnSp>
        <p:nvCxnSpPr>
          <p:cNvPr id="223" name="Straight Arrow Connector 222"/>
          <p:cNvCxnSpPr>
            <a:stCxn id="251" idx="0"/>
            <a:endCxn id="39" idx="1"/>
          </p:cNvCxnSpPr>
          <p:nvPr/>
        </p:nvCxnSpPr>
        <p:spPr>
          <a:xfrm flipH="1" flipV="1">
            <a:off x="1667523" y="985498"/>
            <a:ext cx="5071" cy="938856"/>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24" name="Straight Arrow Connector 223"/>
          <p:cNvCxnSpPr>
            <a:stCxn id="251" idx="1"/>
          </p:cNvCxnSpPr>
          <p:nvPr/>
        </p:nvCxnSpPr>
        <p:spPr>
          <a:xfrm flipH="1">
            <a:off x="594496" y="1973814"/>
            <a:ext cx="1027058" cy="12005"/>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25" name="Straight Arrow Connector 224"/>
          <p:cNvCxnSpPr>
            <a:stCxn id="252" idx="0"/>
            <a:endCxn id="38" idx="1"/>
          </p:cNvCxnSpPr>
          <p:nvPr/>
        </p:nvCxnSpPr>
        <p:spPr>
          <a:xfrm flipH="1" flipV="1">
            <a:off x="1853216" y="985498"/>
            <a:ext cx="6472" cy="111818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26" name="Straight Arrow Connector 225"/>
          <p:cNvCxnSpPr>
            <a:stCxn id="252" idx="1"/>
          </p:cNvCxnSpPr>
          <p:nvPr/>
        </p:nvCxnSpPr>
        <p:spPr>
          <a:xfrm flipH="1">
            <a:off x="594496" y="2153138"/>
            <a:ext cx="1214152" cy="12473"/>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27" name="Rectangle 226"/>
          <p:cNvSpPr/>
          <p:nvPr/>
        </p:nvSpPr>
        <p:spPr>
          <a:xfrm>
            <a:off x="1250585" y="3401902"/>
            <a:ext cx="102080" cy="98919"/>
          </a:xfrm>
          <a:prstGeom prst="rect">
            <a:avLst/>
          </a:prstGeom>
          <a:solidFill>
            <a:srgbClr val="023FC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8" name="Rectangle 227"/>
          <p:cNvSpPr/>
          <p:nvPr/>
        </p:nvSpPr>
        <p:spPr>
          <a:xfrm>
            <a:off x="3650982" y="3407920"/>
            <a:ext cx="102080" cy="98919"/>
          </a:xfrm>
          <a:prstGeom prst="rect">
            <a:avLst/>
          </a:prstGeom>
          <a:solidFill>
            <a:srgbClr val="023FC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9" name="Straight Arrow Connector 228"/>
          <p:cNvCxnSpPr>
            <a:stCxn id="227" idx="0"/>
            <a:endCxn id="41" idx="1"/>
          </p:cNvCxnSpPr>
          <p:nvPr/>
        </p:nvCxnSpPr>
        <p:spPr>
          <a:xfrm flipH="1" flipV="1">
            <a:off x="1297413" y="986623"/>
            <a:ext cx="4212" cy="241527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0" name="Straight Arrow Connector 229"/>
          <p:cNvCxnSpPr>
            <a:stCxn id="228" idx="0"/>
            <a:endCxn id="52" idx="1"/>
          </p:cNvCxnSpPr>
          <p:nvPr/>
        </p:nvCxnSpPr>
        <p:spPr>
          <a:xfrm flipV="1">
            <a:off x="3702022" y="979506"/>
            <a:ext cx="4116" cy="2428414"/>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1" name="Straight Arrow Connector 230"/>
          <p:cNvCxnSpPr>
            <a:stCxn id="228" idx="1"/>
          </p:cNvCxnSpPr>
          <p:nvPr/>
        </p:nvCxnSpPr>
        <p:spPr>
          <a:xfrm flipH="1" flipV="1">
            <a:off x="578891" y="3450578"/>
            <a:ext cx="3072091" cy="6802"/>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p:nvCxnSpPr>
        <p:spPr>
          <a:xfrm>
            <a:off x="2717916" y="5228366"/>
            <a:ext cx="0" cy="679159"/>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p:nvCxnSpPr>
        <p:spPr>
          <a:xfrm>
            <a:off x="2887811" y="5228366"/>
            <a:ext cx="0" cy="679159"/>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34" name="TextBox 233"/>
          <p:cNvSpPr txBox="1"/>
          <p:nvPr/>
        </p:nvSpPr>
        <p:spPr>
          <a:xfrm>
            <a:off x="2471158" y="5916346"/>
            <a:ext cx="678391" cy="369332"/>
          </a:xfrm>
          <a:prstGeom prst="rect">
            <a:avLst/>
          </a:prstGeom>
          <a:noFill/>
        </p:spPr>
        <p:txBody>
          <a:bodyPr wrap="none" rtlCol="0">
            <a:spAutoFit/>
          </a:bodyPr>
          <a:lstStyle/>
          <a:p>
            <a:r>
              <a:rPr lang="en-US" dirty="0" smtClean="0"/>
              <a:t>1cm</a:t>
            </a:r>
            <a:endParaRPr lang="en-US" dirty="0"/>
          </a:p>
        </p:txBody>
      </p:sp>
      <p:grpSp>
        <p:nvGrpSpPr>
          <p:cNvPr id="235" name="Group 234"/>
          <p:cNvGrpSpPr/>
          <p:nvPr/>
        </p:nvGrpSpPr>
        <p:grpSpPr>
          <a:xfrm>
            <a:off x="781740" y="1448306"/>
            <a:ext cx="3457484" cy="2549198"/>
            <a:chOff x="7741938" y="1536798"/>
            <a:chExt cx="3457484" cy="2549198"/>
          </a:xfrm>
        </p:grpSpPr>
        <p:sp>
          <p:nvSpPr>
            <p:cNvPr id="236" name="Oval 235"/>
            <p:cNvSpPr/>
            <p:nvPr/>
          </p:nvSpPr>
          <p:spPr>
            <a:xfrm>
              <a:off x="10155422" y="3026579"/>
              <a:ext cx="1044000" cy="1044000"/>
            </a:xfrm>
            <a:prstGeom prst="ellipse">
              <a:avLst/>
            </a:prstGeom>
            <a:solidFill>
              <a:srgbClr val="FF0000">
                <a:alpha val="41000"/>
              </a:srgb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7" name="Oval 236"/>
            <p:cNvSpPr/>
            <p:nvPr/>
          </p:nvSpPr>
          <p:spPr>
            <a:xfrm>
              <a:off x="7741938" y="3041996"/>
              <a:ext cx="1044000" cy="1044000"/>
            </a:xfrm>
            <a:prstGeom prst="ellipse">
              <a:avLst/>
            </a:prstGeom>
            <a:solidFill>
              <a:srgbClr val="FF0000">
                <a:alpha val="41000"/>
              </a:srgb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8" name="Group 237"/>
            <p:cNvGrpSpPr/>
            <p:nvPr/>
          </p:nvGrpSpPr>
          <p:grpSpPr>
            <a:xfrm>
              <a:off x="7933012" y="1536798"/>
              <a:ext cx="1406779" cy="1409871"/>
              <a:chOff x="7941562" y="1536798"/>
              <a:chExt cx="1406779" cy="1409871"/>
            </a:xfrm>
          </p:grpSpPr>
          <p:sp>
            <p:nvSpPr>
              <p:cNvPr id="246" name="Oval 245"/>
              <p:cNvSpPr/>
              <p:nvPr/>
            </p:nvSpPr>
            <p:spPr>
              <a:xfrm>
                <a:off x="8304341" y="1732940"/>
                <a:ext cx="1044000" cy="1044000"/>
              </a:xfrm>
              <a:prstGeom prst="ellipse">
                <a:avLst/>
              </a:prstGeom>
              <a:solidFill>
                <a:srgbClr val="FF0000">
                  <a:alpha val="41000"/>
                </a:srgb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7" name="Oval 246"/>
              <p:cNvSpPr/>
              <p:nvPr/>
            </p:nvSpPr>
            <p:spPr>
              <a:xfrm>
                <a:off x="8130674" y="1536798"/>
                <a:ext cx="1044000" cy="1044000"/>
              </a:xfrm>
              <a:prstGeom prst="ellipse">
                <a:avLst/>
              </a:prstGeom>
              <a:solidFill>
                <a:srgbClr val="FFFF00">
                  <a:alpha val="41000"/>
                </a:srgb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8" name="Oval 247"/>
              <p:cNvSpPr/>
              <p:nvPr/>
            </p:nvSpPr>
            <p:spPr>
              <a:xfrm>
                <a:off x="7941562" y="1902669"/>
                <a:ext cx="1044000" cy="1044000"/>
              </a:xfrm>
              <a:prstGeom prst="ellipse">
                <a:avLst/>
              </a:prstGeom>
              <a:solidFill>
                <a:srgbClr val="92D050">
                  <a:alpha val="41000"/>
                </a:srgb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0" name="Group 239"/>
            <p:cNvGrpSpPr/>
            <p:nvPr/>
          </p:nvGrpSpPr>
          <p:grpSpPr>
            <a:xfrm>
              <a:off x="8219814" y="3093664"/>
              <a:ext cx="2722253" cy="501502"/>
              <a:chOff x="8219814" y="3093664"/>
              <a:chExt cx="2722253" cy="501502"/>
            </a:xfrm>
          </p:grpSpPr>
          <p:cxnSp>
            <p:nvCxnSpPr>
              <p:cNvPr id="241" name="Straight Arrow Connector 240"/>
              <p:cNvCxnSpPr/>
              <p:nvPr/>
            </p:nvCxnSpPr>
            <p:spPr>
              <a:xfrm flipV="1">
                <a:off x="10665010" y="3093664"/>
                <a:ext cx="277057" cy="4674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2" name="Straight Arrow Connector 241"/>
              <p:cNvCxnSpPr>
                <a:endCxn id="237" idx="7"/>
              </p:cNvCxnSpPr>
              <p:nvPr/>
            </p:nvCxnSpPr>
            <p:spPr>
              <a:xfrm flipV="1">
                <a:off x="8219814" y="3194886"/>
                <a:ext cx="413234" cy="4002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sp>
        <p:nvSpPr>
          <p:cNvPr id="249" name="TextBox 248"/>
          <p:cNvSpPr txBox="1"/>
          <p:nvPr/>
        </p:nvSpPr>
        <p:spPr>
          <a:xfrm>
            <a:off x="3034796" y="5462862"/>
            <a:ext cx="2008883" cy="369332"/>
          </a:xfrm>
          <a:prstGeom prst="rect">
            <a:avLst/>
          </a:prstGeom>
          <a:noFill/>
        </p:spPr>
        <p:txBody>
          <a:bodyPr wrap="none" rtlCol="0">
            <a:spAutoFit/>
          </a:bodyPr>
          <a:lstStyle/>
          <a:p>
            <a:r>
              <a:rPr lang="en-US" dirty="0" smtClean="0"/>
              <a:t>200 </a:t>
            </a:r>
            <a:r>
              <a:rPr lang="en-US" dirty="0" err="1" smtClean="0"/>
              <a:t>ps</a:t>
            </a:r>
            <a:r>
              <a:rPr lang="en-US" dirty="0" smtClean="0"/>
              <a:t> resolution</a:t>
            </a:r>
            <a:endParaRPr lang="en-US" dirty="0"/>
          </a:p>
        </p:txBody>
      </p:sp>
      <p:grpSp>
        <p:nvGrpSpPr>
          <p:cNvPr id="250" name="Group 249"/>
          <p:cNvGrpSpPr/>
          <p:nvPr/>
        </p:nvGrpSpPr>
        <p:grpSpPr>
          <a:xfrm>
            <a:off x="1441537" y="1924354"/>
            <a:ext cx="469191" cy="459434"/>
            <a:chOff x="8410506" y="2032958"/>
            <a:chExt cx="469191" cy="459434"/>
          </a:xfrm>
        </p:grpSpPr>
        <p:sp>
          <p:nvSpPr>
            <p:cNvPr id="251" name="Rectangle 250"/>
            <p:cNvSpPr/>
            <p:nvPr/>
          </p:nvSpPr>
          <p:spPr>
            <a:xfrm>
              <a:off x="8590523" y="2032958"/>
              <a:ext cx="102080" cy="98919"/>
            </a:xfrm>
            <a:prstGeom prst="rect">
              <a:avLst/>
            </a:prstGeom>
            <a:solidFill>
              <a:srgbClr val="023FC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2" name="Rectangle 251"/>
            <p:cNvSpPr/>
            <p:nvPr/>
          </p:nvSpPr>
          <p:spPr>
            <a:xfrm>
              <a:off x="8777617" y="2212282"/>
              <a:ext cx="102080" cy="98919"/>
            </a:xfrm>
            <a:prstGeom prst="rect">
              <a:avLst/>
            </a:prstGeom>
            <a:solidFill>
              <a:srgbClr val="023FC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3" name="Rectangle 252"/>
            <p:cNvSpPr/>
            <p:nvPr/>
          </p:nvSpPr>
          <p:spPr>
            <a:xfrm>
              <a:off x="8410506" y="2393473"/>
              <a:ext cx="102080" cy="98919"/>
            </a:xfrm>
            <a:prstGeom prst="rect">
              <a:avLst/>
            </a:prstGeom>
            <a:solidFill>
              <a:srgbClr val="023FC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4" name="Group 253"/>
          <p:cNvGrpSpPr/>
          <p:nvPr/>
        </p:nvGrpSpPr>
        <p:grpSpPr>
          <a:xfrm>
            <a:off x="1029722" y="1695041"/>
            <a:ext cx="2935484" cy="2020327"/>
            <a:chOff x="7759030" y="1545344"/>
            <a:chExt cx="2935484" cy="2020327"/>
          </a:xfrm>
        </p:grpSpPr>
        <p:sp>
          <p:nvSpPr>
            <p:cNvPr id="255" name="Oval 254"/>
            <p:cNvSpPr>
              <a:spLocks noChangeAspect="1"/>
            </p:cNvSpPr>
            <p:nvPr/>
          </p:nvSpPr>
          <p:spPr>
            <a:xfrm>
              <a:off x="10172514" y="3043671"/>
              <a:ext cx="522000" cy="522000"/>
            </a:xfrm>
            <a:prstGeom prst="ellipse">
              <a:avLst/>
            </a:prstGeom>
            <a:solidFill>
              <a:srgbClr val="FF0000">
                <a:alpha val="41000"/>
              </a:srgb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 name="Oval 255"/>
            <p:cNvSpPr>
              <a:spLocks noChangeAspect="1"/>
            </p:cNvSpPr>
            <p:nvPr/>
          </p:nvSpPr>
          <p:spPr>
            <a:xfrm>
              <a:off x="7759030" y="3041996"/>
              <a:ext cx="522000" cy="522000"/>
            </a:xfrm>
            <a:prstGeom prst="ellipse">
              <a:avLst/>
            </a:prstGeom>
            <a:solidFill>
              <a:srgbClr val="FF0000">
                <a:alpha val="41000"/>
              </a:srgb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7" name="Group 256"/>
            <p:cNvGrpSpPr/>
            <p:nvPr/>
          </p:nvGrpSpPr>
          <p:grpSpPr>
            <a:xfrm>
              <a:off x="7950104" y="1545344"/>
              <a:ext cx="884779" cy="896417"/>
              <a:chOff x="7958654" y="1545344"/>
              <a:chExt cx="884779" cy="896417"/>
            </a:xfrm>
          </p:grpSpPr>
          <p:sp>
            <p:nvSpPr>
              <p:cNvPr id="264" name="Oval 263"/>
              <p:cNvSpPr>
                <a:spLocks noChangeAspect="1"/>
              </p:cNvSpPr>
              <p:nvPr/>
            </p:nvSpPr>
            <p:spPr>
              <a:xfrm>
                <a:off x="8321433" y="1741486"/>
                <a:ext cx="522000" cy="522000"/>
              </a:xfrm>
              <a:prstGeom prst="ellipse">
                <a:avLst/>
              </a:prstGeom>
              <a:solidFill>
                <a:srgbClr val="FF0000">
                  <a:alpha val="41000"/>
                </a:srgb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5" name="Oval 264"/>
              <p:cNvSpPr>
                <a:spLocks noChangeAspect="1"/>
              </p:cNvSpPr>
              <p:nvPr/>
            </p:nvSpPr>
            <p:spPr>
              <a:xfrm>
                <a:off x="8139220" y="1545344"/>
                <a:ext cx="522000" cy="522000"/>
              </a:xfrm>
              <a:prstGeom prst="ellipse">
                <a:avLst/>
              </a:prstGeom>
              <a:solidFill>
                <a:srgbClr val="FFFF00">
                  <a:alpha val="41000"/>
                </a:srgb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6" name="Oval 265"/>
              <p:cNvSpPr>
                <a:spLocks noChangeAspect="1"/>
              </p:cNvSpPr>
              <p:nvPr/>
            </p:nvSpPr>
            <p:spPr>
              <a:xfrm>
                <a:off x="7958654" y="1919761"/>
                <a:ext cx="522000" cy="522000"/>
              </a:xfrm>
              <a:prstGeom prst="ellipse">
                <a:avLst/>
              </a:prstGeom>
              <a:solidFill>
                <a:srgbClr val="92D050">
                  <a:alpha val="41000"/>
                </a:srgb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8" name="Group 257"/>
            <p:cNvGrpSpPr>
              <a:grpSpLocks noChangeAspect="1"/>
            </p:cNvGrpSpPr>
            <p:nvPr/>
          </p:nvGrpSpPr>
          <p:grpSpPr>
            <a:xfrm>
              <a:off x="8011949" y="3045467"/>
              <a:ext cx="2552688" cy="257529"/>
              <a:chOff x="7819311" y="2997268"/>
              <a:chExt cx="5105376" cy="515058"/>
            </a:xfrm>
          </p:grpSpPr>
          <p:cxnSp>
            <p:nvCxnSpPr>
              <p:cNvPr id="262" name="Straight Arrow Connector 261"/>
              <p:cNvCxnSpPr/>
              <p:nvPr/>
            </p:nvCxnSpPr>
            <p:spPr>
              <a:xfrm flipV="1">
                <a:off x="12647629" y="3044856"/>
                <a:ext cx="277058" cy="4674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3" name="Straight Arrow Connector 262"/>
              <p:cNvCxnSpPr/>
              <p:nvPr/>
            </p:nvCxnSpPr>
            <p:spPr>
              <a:xfrm flipH="1" flipV="1">
                <a:off x="7819311" y="2997268"/>
                <a:ext cx="32322" cy="4767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259" name="Straight Arrow Connector 258"/>
            <p:cNvCxnSpPr>
              <a:cxnSpLocks/>
            </p:cNvCxnSpPr>
            <p:nvPr/>
          </p:nvCxnSpPr>
          <p:spPr>
            <a:xfrm flipH="1" flipV="1">
              <a:off x="7963460" y="2055845"/>
              <a:ext cx="219686" cy="1078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0" name="Straight Arrow Connector 259"/>
            <p:cNvCxnSpPr>
              <a:cxnSpLocks/>
            </p:cNvCxnSpPr>
            <p:nvPr/>
          </p:nvCxnSpPr>
          <p:spPr>
            <a:xfrm flipV="1">
              <a:off x="8379865" y="1563211"/>
              <a:ext cx="115206" cy="261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1" name="Straight Arrow Connector 260"/>
            <p:cNvCxnSpPr>
              <a:cxnSpLocks/>
              <a:stCxn id="265" idx="5"/>
              <a:endCxn id="264" idx="5"/>
            </p:cNvCxnSpPr>
            <p:nvPr/>
          </p:nvCxnSpPr>
          <p:spPr>
            <a:xfrm>
              <a:off x="8576225" y="1990899"/>
              <a:ext cx="182213" cy="1961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67" name="TextBox 266"/>
          <p:cNvSpPr txBox="1"/>
          <p:nvPr/>
        </p:nvSpPr>
        <p:spPr>
          <a:xfrm>
            <a:off x="3034795" y="5457391"/>
            <a:ext cx="2008883" cy="369332"/>
          </a:xfrm>
          <a:prstGeom prst="rect">
            <a:avLst/>
          </a:prstGeom>
          <a:noFill/>
        </p:spPr>
        <p:txBody>
          <a:bodyPr wrap="none" rtlCol="0">
            <a:spAutoFit/>
          </a:bodyPr>
          <a:lstStyle/>
          <a:p>
            <a:r>
              <a:rPr lang="en-US" dirty="0"/>
              <a:t>1</a:t>
            </a:r>
            <a:r>
              <a:rPr lang="en-US" dirty="0" smtClean="0"/>
              <a:t>00 </a:t>
            </a:r>
            <a:r>
              <a:rPr lang="en-US" dirty="0" err="1" smtClean="0"/>
              <a:t>ps</a:t>
            </a:r>
            <a:r>
              <a:rPr lang="en-US" dirty="0" smtClean="0"/>
              <a:t> resolution</a:t>
            </a:r>
            <a:endParaRPr lang="en-US" dirty="0"/>
          </a:p>
        </p:txBody>
      </p:sp>
      <p:sp>
        <p:nvSpPr>
          <p:cNvPr id="268" name="Date Placeholder 1"/>
          <p:cNvSpPr txBox="1">
            <a:spLocks/>
          </p:cNvSpPr>
          <p:nvPr/>
        </p:nvSpPr>
        <p:spPr>
          <a:xfrm rot="5400000">
            <a:off x="3186670" y="1682097"/>
            <a:ext cx="990599" cy="304799"/>
          </a:xfrm>
          <a:prstGeom prst="rect">
            <a:avLst/>
          </a:prstGeom>
        </p:spPr>
        <p:txBody>
          <a:bodyPr vert="horz" lIns="91440" tIns="45720" rIns="91440" bIns="45720" rtlCol="0" anchor="t"/>
          <a:lstStyle>
            <a:defPPr>
              <a:defRPr lang="en-US"/>
            </a:defPPr>
            <a:lvl1pPr marL="0" algn="l" defTabSz="914400" rtl="0" eaLnBrk="1" latinLnBrk="0" hangingPunct="1">
              <a:defRPr sz="1100" b="0" i="0" kern="1200">
                <a:solidFill>
                  <a:schemeClr val="tx1">
                    <a:tint val="75000"/>
                    <a:alpha val="6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24/02/2016</a:t>
            </a:r>
            <a:endParaRPr lang="en-US" dirty="0"/>
          </a:p>
        </p:txBody>
      </p:sp>
      <p:sp>
        <p:nvSpPr>
          <p:cNvPr id="269" name="Footer Placeholder 2"/>
          <p:cNvSpPr txBox="1">
            <a:spLocks/>
          </p:cNvSpPr>
          <p:nvPr/>
        </p:nvSpPr>
        <p:spPr>
          <a:xfrm rot="5400000">
            <a:off x="1982604" y="3116693"/>
            <a:ext cx="3859795" cy="304801"/>
          </a:xfrm>
          <a:prstGeom prst="rect">
            <a:avLst/>
          </a:prstGeom>
        </p:spPr>
        <p:txBody>
          <a:bodyPr vert="horz" lIns="91440" tIns="45720" rIns="91440" bIns="45720" rtlCol="0" anchor="b"/>
          <a:lstStyle>
            <a:defPPr>
              <a:defRPr lang="en-US"/>
            </a:defPPr>
            <a:lvl1pPr marL="0" algn="l" defTabSz="914400" rtl="0" eaLnBrk="1" latinLnBrk="0" hangingPunct="1">
              <a:defRPr sz="1100" b="0" i="0" kern="1200">
                <a:solidFill>
                  <a:schemeClr val="tx1">
                    <a:tint val="75000"/>
                    <a:alpha val="6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i-FI" smtClean="0"/>
              <a:t>G. Aielli - RPC 2016</a:t>
            </a:r>
            <a:endParaRPr lang="en-US" dirty="0"/>
          </a:p>
        </p:txBody>
      </p:sp>
    </p:spTree>
    <p:extLst>
      <p:ext uri="{BB962C8B-B14F-4D97-AF65-F5344CB8AC3E}">
        <p14:creationId xmlns:p14="http://schemas.microsoft.com/office/powerpoint/2010/main" val="1198989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35"/>
                                        </p:tgtEl>
                                        <p:attrNameLst>
                                          <p:attrName>style.visibility</p:attrName>
                                        </p:attrNameLst>
                                      </p:cBhvr>
                                      <p:to>
                                        <p:strVal val="visible"/>
                                      </p:to>
                                    </p:set>
                                    <p:animEffect transition="in" filter="fade">
                                      <p:cBhvr>
                                        <p:cTn id="27" dur="500"/>
                                        <p:tgtEl>
                                          <p:spTgt spid="235"/>
                                        </p:tgtEl>
                                      </p:cBhvr>
                                    </p:animEffect>
                                  </p:childTnLst>
                                </p:cTn>
                              </p:par>
                              <p:par>
                                <p:cTn id="28" presetID="1" presetClass="entr" presetSubtype="0" fill="hold" grpId="0" nodeType="withEffect">
                                  <p:stCondLst>
                                    <p:cond delay="0"/>
                                  </p:stCondLst>
                                  <p:childTnLst>
                                    <p:set>
                                      <p:cBhvr>
                                        <p:cTn id="29" dur="1" fill="hold">
                                          <p:stCondLst>
                                            <p:cond delay="0"/>
                                          </p:stCondLst>
                                        </p:cTn>
                                        <p:tgtEl>
                                          <p:spTgt spid="249"/>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nodeType="clickEffect">
                                  <p:stCondLst>
                                    <p:cond delay="0"/>
                                  </p:stCondLst>
                                  <p:childTnLst>
                                    <p:animEffect transition="out" filter="fade">
                                      <p:cBhvr>
                                        <p:cTn id="33" dur="500"/>
                                        <p:tgtEl>
                                          <p:spTgt spid="235"/>
                                        </p:tgtEl>
                                      </p:cBhvr>
                                    </p:animEffect>
                                    <p:set>
                                      <p:cBhvr>
                                        <p:cTn id="34" dur="1" fill="hold">
                                          <p:stCondLst>
                                            <p:cond delay="499"/>
                                          </p:stCondLst>
                                        </p:cTn>
                                        <p:tgtEl>
                                          <p:spTgt spid="235"/>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500"/>
                                        <p:tgtEl>
                                          <p:spTgt spid="249"/>
                                        </p:tgtEl>
                                      </p:cBhvr>
                                    </p:animEffect>
                                    <p:set>
                                      <p:cBhvr>
                                        <p:cTn id="37" dur="1" fill="hold">
                                          <p:stCondLst>
                                            <p:cond delay="499"/>
                                          </p:stCondLst>
                                        </p:cTn>
                                        <p:tgtEl>
                                          <p:spTgt spid="249"/>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54"/>
                                        </p:tgtEl>
                                        <p:attrNameLst>
                                          <p:attrName>style.visibility</p:attrName>
                                        </p:attrNameLst>
                                      </p:cBhvr>
                                      <p:to>
                                        <p:strVal val="visible"/>
                                      </p:to>
                                    </p:set>
                                    <p:animEffect transition="in" filter="fade">
                                      <p:cBhvr>
                                        <p:cTn id="42" dur="500"/>
                                        <p:tgtEl>
                                          <p:spTgt spid="25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67"/>
                                        </p:tgtEl>
                                        <p:attrNameLst>
                                          <p:attrName>style.visibility</p:attrName>
                                        </p:attrNameLst>
                                      </p:cBhvr>
                                      <p:to>
                                        <p:strVal val="visible"/>
                                      </p:to>
                                    </p:set>
                                    <p:animEffect transition="in" filter="fade">
                                      <p:cBhvr>
                                        <p:cTn id="47" dur="500"/>
                                        <p:tgtEl>
                                          <p:spTgt spid="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249" grpId="0"/>
      <p:bldP spid="249" grpId="1"/>
      <p:bldP spid="26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046" y="292297"/>
            <a:ext cx="9404723" cy="1400530"/>
          </a:xfrm>
        </p:spPr>
        <p:txBody>
          <a:bodyPr/>
          <a:lstStyle/>
          <a:p>
            <a:r>
              <a:rPr lang="en-US" dirty="0" smtClean="0"/>
              <a:t>Overall planning</a:t>
            </a:r>
            <a:endParaRPr lang="en-US" dirty="0"/>
          </a:p>
        </p:txBody>
      </p:sp>
      <p:sp>
        <p:nvSpPr>
          <p:cNvPr id="4" name="Rectangle 3"/>
          <p:cNvSpPr/>
          <p:nvPr/>
        </p:nvSpPr>
        <p:spPr>
          <a:xfrm>
            <a:off x="1" y="3230479"/>
            <a:ext cx="1572125" cy="3970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2015</a:t>
            </a:r>
            <a:endParaRPr lang="en-US" dirty="0"/>
          </a:p>
        </p:txBody>
      </p:sp>
      <p:sp>
        <p:nvSpPr>
          <p:cNvPr id="5" name="Rectangle 4"/>
          <p:cNvSpPr/>
          <p:nvPr/>
        </p:nvSpPr>
        <p:spPr>
          <a:xfrm>
            <a:off x="1572074" y="3230479"/>
            <a:ext cx="3068470" cy="397042"/>
          </a:xfrm>
          <a:prstGeom prst="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2016</a:t>
            </a:r>
            <a:endParaRPr lang="en-US" dirty="0"/>
          </a:p>
        </p:txBody>
      </p:sp>
      <p:sp>
        <p:nvSpPr>
          <p:cNvPr id="6" name="Rectangle 5"/>
          <p:cNvSpPr/>
          <p:nvPr/>
        </p:nvSpPr>
        <p:spPr>
          <a:xfrm>
            <a:off x="4640492" y="3226468"/>
            <a:ext cx="2991120" cy="397042"/>
          </a:xfrm>
          <a:prstGeom prst="rect">
            <a:avLst/>
          </a:prstGeom>
          <a:solidFill>
            <a:srgbClr val="FF33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2017</a:t>
            </a:r>
            <a:endParaRPr lang="en-US" dirty="0"/>
          </a:p>
        </p:txBody>
      </p:sp>
      <p:sp>
        <p:nvSpPr>
          <p:cNvPr id="7" name="Rectangle 6"/>
          <p:cNvSpPr/>
          <p:nvPr/>
        </p:nvSpPr>
        <p:spPr>
          <a:xfrm>
            <a:off x="7631612" y="3230479"/>
            <a:ext cx="3068366" cy="39704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2018</a:t>
            </a:r>
            <a:endParaRPr lang="en-US" dirty="0"/>
          </a:p>
        </p:txBody>
      </p:sp>
      <p:sp>
        <p:nvSpPr>
          <p:cNvPr id="8" name="Rectangle 7"/>
          <p:cNvSpPr/>
          <p:nvPr/>
        </p:nvSpPr>
        <p:spPr>
          <a:xfrm>
            <a:off x="10699978" y="3230479"/>
            <a:ext cx="1492022" cy="39704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2019</a:t>
            </a:r>
            <a:endParaRPr lang="en-US" dirty="0"/>
          </a:p>
        </p:txBody>
      </p:sp>
      <p:cxnSp>
        <p:nvCxnSpPr>
          <p:cNvPr id="10" name="Straight Arrow Connector 9"/>
          <p:cNvCxnSpPr/>
          <p:nvPr/>
        </p:nvCxnSpPr>
        <p:spPr>
          <a:xfrm>
            <a:off x="11133221" y="1325501"/>
            <a:ext cx="0" cy="1900967"/>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063510" y="1140835"/>
            <a:ext cx="6277681" cy="369332"/>
          </a:xfrm>
          <a:prstGeom prst="rect">
            <a:avLst/>
          </a:prstGeom>
          <a:solidFill>
            <a:srgbClr val="C00000"/>
          </a:solidFill>
        </p:spPr>
        <p:txBody>
          <a:bodyPr wrap="none" rtlCol="0">
            <a:spAutoFit/>
          </a:bodyPr>
          <a:lstStyle/>
          <a:p>
            <a:r>
              <a:rPr lang="en-US" dirty="0" smtClean="0"/>
              <a:t>Full test of a New RPC with recirculated eco-gas M13.2</a:t>
            </a:r>
            <a:endParaRPr lang="en-US" dirty="0"/>
          </a:p>
        </p:txBody>
      </p:sp>
      <p:cxnSp>
        <p:nvCxnSpPr>
          <p:cNvPr id="14" name="Straight Arrow Connector 13"/>
          <p:cNvCxnSpPr/>
          <p:nvPr/>
        </p:nvCxnSpPr>
        <p:spPr>
          <a:xfrm>
            <a:off x="7631612" y="2221525"/>
            <a:ext cx="0" cy="1004943"/>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978753" y="1852193"/>
            <a:ext cx="4775666" cy="369332"/>
          </a:xfrm>
          <a:prstGeom prst="rect">
            <a:avLst/>
          </a:prstGeom>
          <a:noFill/>
        </p:spPr>
        <p:txBody>
          <a:bodyPr wrap="none" rtlCol="0">
            <a:spAutoFit/>
          </a:bodyPr>
          <a:lstStyle/>
          <a:p>
            <a:r>
              <a:rPr lang="en-US" dirty="0" smtClean="0"/>
              <a:t>Start of recirculating ageing test at GIF++</a:t>
            </a:r>
            <a:endParaRPr lang="en-US" dirty="0"/>
          </a:p>
        </p:txBody>
      </p:sp>
      <p:cxnSp>
        <p:nvCxnSpPr>
          <p:cNvPr id="19" name="Straight Arrow Connector 18"/>
          <p:cNvCxnSpPr/>
          <p:nvPr/>
        </p:nvCxnSpPr>
        <p:spPr>
          <a:xfrm>
            <a:off x="10699978" y="1799739"/>
            <a:ext cx="0" cy="1422718"/>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897075" y="1484867"/>
            <a:ext cx="4021829" cy="369332"/>
          </a:xfrm>
          <a:prstGeom prst="rect">
            <a:avLst/>
          </a:prstGeom>
          <a:noFill/>
        </p:spPr>
        <p:txBody>
          <a:bodyPr wrap="square" rtlCol="0">
            <a:spAutoFit/>
          </a:bodyPr>
          <a:lstStyle/>
          <a:p>
            <a:r>
              <a:rPr lang="en-US" dirty="0" smtClean="0"/>
              <a:t>Chemical analysis after irradiation</a:t>
            </a:r>
            <a:endParaRPr lang="en-US" dirty="0"/>
          </a:p>
        </p:txBody>
      </p:sp>
      <p:cxnSp>
        <p:nvCxnSpPr>
          <p:cNvPr id="24" name="Straight Arrow Connector 23"/>
          <p:cNvCxnSpPr/>
          <p:nvPr/>
        </p:nvCxnSpPr>
        <p:spPr>
          <a:xfrm>
            <a:off x="4640492" y="2723996"/>
            <a:ext cx="0" cy="498461"/>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36513" y="2401488"/>
            <a:ext cx="6096000" cy="646331"/>
          </a:xfrm>
          <a:prstGeom prst="rect">
            <a:avLst/>
          </a:prstGeom>
        </p:spPr>
        <p:txBody>
          <a:bodyPr>
            <a:spAutoFit/>
          </a:bodyPr>
          <a:lstStyle/>
          <a:p>
            <a:r>
              <a:rPr lang="en-US" dirty="0"/>
              <a:t>Identify one or few gas mixtures with good performance under cosmic test  </a:t>
            </a:r>
          </a:p>
        </p:txBody>
      </p:sp>
      <p:cxnSp>
        <p:nvCxnSpPr>
          <p:cNvPr id="27" name="Straight Arrow Connector 26"/>
          <p:cNvCxnSpPr>
            <a:stCxn id="30" idx="3"/>
            <a:endCxn id="7" idx="2"/>
          </p:cNvCxnSpPr>
          <p:nvPr/>
        </p:nvCxnSpPr>
        <p:spPr>
          <a:xfrm flipV="1">
            <a:off x="9161417" y="3627521"/>
            <a:ext cx="4378" cy="2323918"/>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054279" y="5766773"/>
            <a:ext cx="8107138" cy="369332"/>
          </a:xfrm>
          <a:prstGeom prst="rect">
            <a:avLst/>
          </a:prstGeom>
          <a:solidFill>
            <a:srgbClr val="C00000"/>
          </a:solidFill>
        </p:spPr>
        <p:txBody>
          <a:bodyPr wrap="square" rtlCol="0">
            <a:spAutoFit/>
          </a:bodyPr>
          <a:lstStyle/>
          <a:p>
            <a:r>
              <a:rPr lang="en-US" dirty="0" smtClean="0"/>
              <a:t>Optimization </a:t>
            </a:r>
            <a:r>
              <a:rPr lang="en-US" dirty="0"/>
              <a:t>of large-size precise </a:t>
            </a:r>
            <a:r>
              <a:rPr lang="en-US" dirty="0" smtClean="0"/>
              <a:t>RPC </a:t>
            </a:r>
            <a:r>
              <a:rPr lang="en-US" dirty="0" smtClean="0"/>
              <a:t>structures D13.3</a:t>
            </a:r>
            <a:endParaRPr lang="en-US" dirty="0"/>
          </a:p>
        </p:txBody>
      </p:sp>
      <p:cxnSp>
        <p:nvCxnSpPr>
          <p:cNvPr id="34" name="Straight Arrow Connector 33"/>
          <p:cNvCxnSpPr>
            <a:stCxn id="35" idx="3"/>
          </p:cNvCxnSpPr>
          <p:nvPr/>
        </p:nvCxnSpPr>
        <p:spPr>
          <a:xfrm flipV="1">
            <a:off x="11133221" y="3599669"/>
            <a:ext cx="0" cy="2721102"/>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6132513" y="6136105"/>
            <a:ext cx="5000708" cy="369332"/>
          </a:xfrm>
          <a:prstGeom prst="rect">
            <a:avLst/>
          </a:prstGeom>
          <a:noFill/>
        </p:spPr>
        <p:txBody>
          <a:bodyPr wrap="square" rtlCol="0">
            <a:spAutoFit/>
          </a:bodyPr>
          <a:lstStyle/>
          <a:p>
            <a:r>
              <a:rPr lang="en-US" dirty="0" smtClean="0"/>
              <a:t>High rate High resolution, large surface test</a:t>
            </a:r>
            <a:endParaRPr lang="en-US" dirty="0"/>
          </a:p>
        </p:txBody>
      </p:sp>
      <p:cxnSp>
        <p:nvCxnSpPr>
          <p:cNvPr id="41" name="Straight Arrow Connector 40"/>
          <p:cNvCxnSpPr/>
          <p:nvPr/>
        </p:nvCxnSpPr>
        <p:spPr>
          <a:xfrm flipV="1">
            <a:off x="1191836" y="3599669"/>
            <a:ext cx="0" cy="830995"/>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1191836" y="3899112"/>
            <a:ext cx="3370389" cy="923330"/>
          </a:xfrm>
          <a:prstGeom prst="rect">
            <a:avLst/>
          </a:prstGeom>
          <a:noFill/>
        </p:spPr>
        <p:txBody>
          <a:bodyPr wrap="square" rtlCol="0">
            <a:spAutoFit/>
          </a:bodyPr>
          <a:lstStyle/>
          <a:p>
            <a:r>
              <a:rPr lang="en-US" dirty="0" smtClean="0"/>
              <a:t>High rate and performance of low spatial resolution chambers</a:t>
            </a:r>
            <a:endParaRPr lang="en-US" dirty="0"/>
          </a:p>
        </p:txBody>
      </p:sp>
      <p:cxnSp>
        <p:nvCxnSpPr>
          <p:cNvPr id="46" name="Straight Arrow Connector 45"/>
          <p:cNvCxnSpPr/>
          <p:nvPr/>
        </p:nvCxnSpPr>
        <p:spPr>
          <a:xfrm flipV="1">
            <a:off x="4640491" y="3599670"/>
            <a:ext cx="1" cy="1587401"/>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217850" y="4899245"/>
            <a:ext cx="4487126" cy="369332"/>
          </a:xfrm>
          <a:prstGeom prst="rect">
            <a:avLst/>
          </a:prstGeom>
          <a:noFill/>
        </p:spPr>
        <p:txBody>
          <a:bodyPr wrap="none" rtlCol="0">
            <a:spAutoFit/>
          </a:bodyPr>
          <a:lstStyle/>
          <a:p>
            <a:r>
              <a:rPr lang="en-US" dirty="0" smtClean="0"/>
              <a:t>ATLAS/CMS/ALICE new prototypes test</a:t>
            </a:r>
            <a:endParaRPr lang="en-US" dirty="0"/>
          </a:p>
        </p:txBody>
      </p:sp>
      <p:cxnSp>
        <p:nvCxnSpPr>
          <p:cNvPr id="49" name="Straight Arrow Connector 48"/>
          <p:cNvCxnSpPr/>
          <p:nvPr/>
        </p:nvCxnSpPr>
        <p:spPr>
          <a:xfrm flipV="1">
            <a:off x="6132513" y="3600556"/>
            <a:ext cx="0" cy="1938618"/>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974664" y="5315935"/>
            <a:ext cx="5359159" cy="369332"/>
          </a:xfrm>
          <a:prstGeom prst="rect">
            <a:avLst/>
          </a:prstGeom>
          <a:noFill/>
        </p:spPr>
        <p:txBody>
          <a:bodyPr wrap="none" rtlCol="0">
            <a:spAutoFit/>
          </a:bodyPr>
          <a:lstStyle/>
          <a:p>
            <a:r>
              <a:rPr lang="en-US" dirty="0" smtClean="0"/>
              <a:t>High resolution prototype working at high rate </a:t>
            </a:r>
            <a:endParaRPr lang="en-US" dirty="0"/>
          </a:p>
        </p:txBody>
      </p:sp>
    </p:spTree>
    <p:extLst>
      <p:ext uri="{BB962C8B-B14F-4D97-AF65-F5344CB8AC3E}">
        <p14:creationId xmlns:p14="http://schemas.microsoft.com/office/powerpoint/2010/main" val="14171364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5479" y="229435"/>
            <a:ext cx="9404723" cy="908249"/>
          </a:xfrm>
        </p:spPr>
        <p:txBody>
          <a:bodyPr/>
          <a:lstStyle/>
          <a:p>
            <a:r>
              <a:rPr lang="en-US" dirty="0" smtClean="0"/>
              <a:t>Research of a new gas mixture</a:t>
            </a:r>
            <a:endParaRPr lang="en-US" dirty="0"/>
          </a:p>
        </p:txBody>
      </p:sp>
      <p:sp>
        <p:nvSpPr>
          <p:cNvPr id="3" name="Content Placeholder 2"/>
          <p:cNvSpPr>
            <a:spLocks noGrp="1"/>
          </p:cNvSpPr>
          <p:nvPr>
            <p:ph idx="1"/>
          </p:nvPr>
        </p:nvSpPr>
        <p:spPr>
          <a:xfrm>
            <a:off x="864569" y="991041"/>
            <a:ext cx="8946541" cy="4195481"/>
          </a:xfrm>
        </p:spPr>
        <p:txBody>
          <a:bodyPr>
            <a:normAutofit fontScale="92500" lnSpcReduction="20000"/>
          </a:bodyPr>
          <a:lstStyle/>
          <a:p>
            <a:r>
              <a:rPr lang="en-US" dirty="0"/>
              <a:t>The European Community has prohibited the production and use of gas mixtures with Global Warming Power &gt; 150 (GWP(CO2) = 1)</a:t>
            </a:r>
          </a:p>
          <a:p>
            <a:pPr lvl="1"/>
            <a:r>
              <a:rPr lang="en-US" dirty="0"/>
              <a:t>This is valid mainly for industrial (refrigerator plants) applications</a:t>
            </a:r>
          </a:p>
          <a:p>
            <a:pPr lvl="1"/>
            <a:r>
              <a:rPr lang="en-US" dirty="0"/>
              <a:t>Scientific laboratories would be excluded</a:t>
            </a:r>
          </a:p>
          <a:p>
            <a:pPr lvl="1"/>
            <a:r>
              <a:rPr lang="en-US" dirty="0"/>
              <a:t>CERN could require to stick to these rules anyhow </a:t>
            </a:r>
          </a:p>
          <a:p>
            <a:r>
              <a:rPr lang="en-US" dirty="0"/>
              <a:t>C2H2F4 is the main component of the present RPC gas mixture:</a:t>
            </a:r>
          </a:p>
          <a:p>
            <a:pPr lvl="1"/>
            <a:r>
              <a:rPr lang="en-US" dirty="0"/>
              <a:t>GWP(C2H2F4) = 1430, GWP(SF6) = 23900, GWP(iC2H10) = 3.3</a:t>
            </a:r>
          </a:p>
          <a:p>
            <a:pPr lvl="1"/>
            <a:r>
              <a:rPr lang="en-US" dirty="0"/>
              <a:t>C2H2F4 and SF6 Crucial to ensure a stable working point in avalanche</a:t>
            </a:r>
          </a:p>
          <a:p>
            <a:r>
              <a:rPr lang="en-US" dirty="0"/>
              <a:t>To test molecules similar to C2H2F4 but with lower GWP</a:t>
            </a:r>
          </a:p>
          <a:p>
            <a:pPr lvl="1"/>
            <a:r>
              <a:rPr lang="en-US" dirty="0"/>
              <a:t>See   http://arxiv.org/abs/1505.00701v1   for a </a:t>
            </a:r>
            <a:r>
              <a:rPr lang="en-US" dirty="0" smtClean="0"/>
              <a:t>review</a:t>
            </a:r>
          </a:p>
          <a:p>
            <a:r>
              <a:rPr lang="en-US" dirty="0"/>
              <a:t>HFO=1234ze (1,3,3,3-Tetrafluoropropene) has been identified as a possible </a:t>
            </a:r>
            <a:r>
              <a:rPr lang="en-US" dirty="0" smtClean="0"/>
              <a:t>choice</a:t>
            </a:r>
            <a:endParaRPr lang="en-US" dirty="0"/>
          </a:p>
        </p:txBody>
      </p:sp>
      <p:sp>
        <p:nvSpPr>
          <p:cNvPr id="4" name="TextBox 3"/>
          <p:cNvSpPr txBox="1"/>
          <p:nvPr/>
        </p:nvSpPr>
        <p:spPr>
          <a:xfrm>
            <a:off x="763069" y="5039879"/>
            <a:ext cx="10985908" cy="1754326"/>
          </a:xfrm>
          <a:prstGeom prst="rect">
            <a:avLst/>
          </a:prstGeom>
          <a:noFill/>
        </p:spPr>
        <p:txBody>
          <a:bodyPr wrap="square" rtlCol="0">
            <a:spAutoFit/>
          </a:bodyPr>
          <a:lstStyle/>
          <a:p>
            <a:r>
              <a:rPr lang="en-US" b="1" dirty="0" smtClean="0">
                <a:solidFill>
                  <a:srgbClr val="FFC000"/>
                </a:solidFill>
              </a:rPr>
              <a:t>State of the art:</a:t>
            </a:r>
          </a:p>
          <a:p>
            <a:pPr marL="285750" indent="-285750">
              <a:buFont typeface="Arial" panose="020B0604020202020204" pitchFamily="34" charset="0"/>
              <a:buChar char="•"/>
            </a:pPr>
            <a:r>
              <a:rPr lang="en-US" dirty="0"/>
              <a:t>“new RPC gas mixtures for large area apparatuses” </a:t>
            </a:r>
            <a:r>
              <a:rPr lang="en-US" dirty="0" smtClean="0"/>
              <a:t>Presented </a:t>
            </a:r>
            <a:r>
              <a:rPr lang="en-US" dirty="0"/>
              <a:t>at RPC14 workshop by B. </a:t>
            </a:r>
            <a:r>
              <a:rPr lang="en-US" dirty="0" err="1" smtClean="0"/>
              <a:t>Liberti</a:t>
            </a:r>
            <a:r>
              <a:rPr lang="en-US" dirty="0"/>
              <a:t> and Published on JINST: R. Cardarelli et al. JINST 9 C11003  doi:10.1088/1748-0221/9/11/C11003</a:t>
            </a:r>
          </a:p>
          <a:p>
            <a:pPr marL="285750" indent="-285750">
              <a:buFont typeface="Arial" panose="020B0604020202020204" pitchFamily="34" charset="0"/>
              <a:buChar char="•"/>
            </a:pPr>
            <a:r>
              <a:rPr lang="en-US" dirty="0"/>
              <a:t>“A study of HFO-1234ze (1,3,3,-Tetrafluoropropene) as an eco-friendly replacement in RPC detectors. :   </a:t>
            </a:r>
            <a:r>
              <a:rPr lang="en-US" dirty="0" err="1"/>
              <a:t>L.Benussi</a:t>
            </a:r>
            <a:r>
              <a:rPr lang="en-US" dirty="0"/>
              <a:t> et al.    http://</a:t>
            </a:r>
            <a:r>
              <a:rPr lang="en-US" dirty="0" smtClean="0"/>
              <a:t>arxiv.org/abs/1505.01648</a:t>
            </a: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8496982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0" y="47270"/>
            <a:ext cx="9404723" cy="1400530"/>
          </a:xfrm>
        </p:spPr>
        <p:txBody>
          <a:bodyPr/>
          <a:lstStyle/>
          <a:p>
            <a:r>
              <a:rPr lang="en-US" dirty="0" smtClean="0"/>
              <a:t>Eco Gas progress</a:t>
            </a:r>
            <a:endParaRPr lang="en-US" dirty="0"/>
          </a:p>
        </p:txBody>
      </p:sp>
      <p:sp>
        <p:nvSpPr>
          <p:cNvPr id="3" name="Content Placeholder 2"/>
          <p:cNvSpPr>
            <a:spLocks noGrp="1"/>
          </p:cNvSpPr>
          <p:nvPr>
            <p:ph idx="1"/>
          </p:nvPr>
        </p:nvSpPr>
        <p:spPr>
          <a:xfrm>
            <a:off x="772620" y="837402"/>
            <a:ext cx="8946541" cy="2225373"/>
          </a:xfrm>
        </p:spPr>
        <p:txBody>
          <a:bodyPr>
            <a:normAutofit fontScale="92500" lnSpcReduction="10000"/>
          </a:bodyPr>
          <a:lstStyle/>
          <a:p>
            <a:r>
              <a:rPr lang="en-US" sz="2400" dirty="0" smtClean="0"/>
              <a:t>Several results </a:t>
            </a:r>
            <a:r>
              <a:rPr lang="en-US" sz="2400" dirty="0" smtClean="0"/>
              <a:t>have been</a:t>
            </a:r>
            <a:r>
              <a:rPr lang="en-US" sz="2400" dirty="0" smtClean="0"/>
              <a:t> </a:t>
            </a:r>
            <a:r>
              <a:rPr lang="en-US" sz="2400" dirty="0" smtClean="0"/>
              <a:t>published as proceedings of the RPC2016 conference (authors have been reminded to authors AIDA2020 logo…)</a:t>
            </a:r>
          </a:p>
          <a:p>
            <a:r>
              <a:rPr lang="en-US" sz="2400" dirty="0" smtClean="0"/>
              <a:t>Common ATLAS-CMS effort</a:t>
            </a:r>
          </a:p>
          <a:p>
            <a:r>
              <a:rPr lang="en-US" sz="2400" dirty="0" smtClean="0"/>
              <a:t>Start to see promising gas candidates to have a sufficient streamer free operation point</a:t>
            </a:r>
          </a:p>
          <a:p>
            <a:endParaRPr lang="en-US" sz="2200" dirty="0"/>
          </a:p>
        </p:txBody>
      </p:sp>
      <p:sp>
        <p:nvSpPr>
          <p:cNvPr id="4" name="Date Placeholder 3"/>
          <p:cNvSpPr>
            <a:spLocks noGrp="1"/>
          </p:cNvSpPr>
          <p:nvPr>
            <p:ph type="dt" sz="half" idx="10"/>
          </p:nvPr>
        </p:nvSpPr>
        <p:spPr/>
        <p:txBody>
          <a:bodyPr/>
          <a:lstStyle/>
          <a:p>
            <a:fld id="{EEE21715-9BA3-470C-A1E4-9415F0262AF6}" type="datetime1">
              <a:rPr lang="en-US" smtClean="0"/>
              <a:t>4/5/2017</a:t>
            </a:fld>
            <a:endParaRPr lang="en-US"/>
          </a:p>
        </p:txBody>
      </p:sp>
      <p:sp>
        <p:nvSpPr>
          <p:cNvPr id="5" name="Footer Placeholder 4"/>
          <p:cNvSpPr>
            <a:spLocks noGrp="1"/>
          </p:cNvSpPr>
          <p:nvPr>
            <p:ph type="ftr" sz="quarter" idx="11"/>
          </p:nvPr>
        </p:nvSpPr>
        <p:spPr/>
        <p:txBody>
          <a:bodyPr/>
          <a:lstStyle/>
          <a:p>
            <a:r>
              <a:rPr lang="en-US" smtClean="0"/>
              <a:t>G. Aielli for the WP13.2.3 collaboration -  AIDA WP13 meeting</a:t>
            </a:r>
            <a:endParaRPr lang="en-US"/>
          </a:p>
        </p:txBody>
      </p:sp>
      <p:sp>
        <p:nvSpPr>
          <p:cNvPr id="6" name="Slide Number Placeholder 5"/>
          <p:cNvSpPr>
            <a:spLocks noGrp="1"/>
          </p:cNvSpPr>
          <p:nvPr>
            <p:ph type="sldNum" sz="quarter" idx="12"/>
          </p:nvPr>
        </p:nvSpPr>
        <p:spPr/>
        <p:txBody>
          <a:bodyPr/>
          <a:lstStyle/>
          <a:p>
            <a:fld id="{D9C70BD8-EE4C-4C04-9E7E-2CE1DACFAF33}" type="slidenum">
              <a:rPr lang="en-US" smtClean="0"/>
              <a:t>7</a:t>
            </a:fld>
            <a:endParaRPr lang="en-US"/>
          </a:p>
        </p:txBody>
      </p:sp>
      <p:pic>
        <p:nvPicPr>
          <p:cNvPr id="7" name="Picture 6"/>
          <p:cNvPicPr>
            <a:picLocks noChangeAspect="1"/>
          </p:cNvPicPr>
          <p:nvPr/>
        </p:nvPicPr>
        <p:blipFill>
          <a:blip r:embed="rId2"/>
          <a:stretch>
            <a:fillRect/>
          </a:stretch>
        </p:blipFill>
        <p:spPr>
          <a:xfrm>
            <a:off x="874220" y="3027069"/>
            <a:ext cx="4185365" cy="3231793"/>
          </a:xfrm>
          <a:prstGeom prst="rect">
            <a:avLst/>
          </a:prstGeom>
        </p:spPr>
      </p:pic>
      <p:sp>
        <p:nvSpPr>
          <p:cNvPr id="8" name="TextBox 7"/>
          <p:cNvSpPr txBox="1"/>
          <p:nvPr/>
        </p:nvSpPr>
        <p:spPr>
          <a:xfrm>
            <a:off x="1662545" y="6258862"/>
            <a:ext cx="1726755" cy="369332"/>
          </a:xfrm>
          <a:prstGeom prst="rect">
            <a:avLst/>
          </a:prstGeom>
          <a:noFill/>
        </p:spPr>
        <p:txBody>
          <a:bodyPr wrap="none" rtlCol="0">
            <a:spAutoFit/>
          </a:bodyPr>
          <a:lstStyle/>
          <a:p>
            <a:r>
              <a:rPr lang="it-IT" dirty="0" smtClean="0"/>
              <a:t>B. Liberti et al.</a:t>
            </a:r>
            <a:endParaRPr lang="en-GB" dirty="0"/>
          </a:p>
        </p:txBody>
      </p:sp>
      <p:pic>
        <p:nvPicPr>
          <p:cNvPr id="10" name="Picture 9"/>
          <p:cNvPicPr>
            <a:picLocks noChangeAspect="1"/>
          </p:cNvPicPr>
          <p:nvPr/>
        </p:nvPicPr>
        <p:blipFill>
          <a:blip r:embed="rId3"/>
          <a:stretch>
            <a:fillRect/>
          </a:stretch>
        </p:blipFill>
        <p:spPr>
          <a:xfrm>
            <a:off x="5950424" y="3027069"/>
            <a:ext cx="4254283" cy="3231793"/>
          </a:xfrm>
          <a:prstGeom prst="rect">
            <a:avLst/>
          </a:prstGeom>
        </p:spPr>
      </p:pic>
      <p:sp>
        <p:nvSpPr>
          <p:cNvPr id="11" name="TextBox 10"/>
          <p:cNvSpPr txBox="1"/>
          <p:nvPr/>
        </p:nvSpPr>
        <p:spPr>
          <a:xfrm>
            <a:off x="7434501" y="6258862"/>
            <a:ext cx="1938351" cy="369332"/>
          </a:xfrm>
          <a:prstGeom prst="rect">
            <a:avLst/>
          </a:prstGeom>
          <a:noFill/>
        </p:spPr>
        <p:txBody>
          <a:bodyPr wrap="none" rtlCol="0">
            <a:spAutoFit/>
          </a:bodyPr>
          <a:lstStyle/>
          <a:p>
            <a:r>
              <a:rPr lang="it-IT" dirty="0" smtClean="0"/>
              <a:t>D. Piccolo et al.</a:t>
            </a:r>
            <a:endParaRPr lang="en-GB" dirty="0"/>
          </a:p>
        </p:txBody>
      </p:sp>
    </p:spTree>
    <p:extLst>
      <p:ext uri="{BB962C8B-B14F-4D97-AF65-F5344CB8AC3E}">
        <p14:creationId xmlns:p14="http://schemas.microsoft.com/office/powerpoint/2010/main" val="22076499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348" y="153460"/>
            <a:ext cx="9404723" cy="852299"/>
          </a:xfrm>
        </p:spPr>
        <p:txBody>
          <a:bodyPr/>
          <a:lstStyle/>
          <a:p>
            <a:r>
              <a:rPr lang="en-US" dirty="0" smtClean="0"/>
              <a:t>Further R&amp;D for Phase2</a:t>
            </a:r>
            <a:endParaRPr lang="en-US" dirty="0"/>
          </a:p>
        </p:txBody>
      </p:sp>
      <p:sp>
        <p:nvSpPr>
          <p:cNvPr id="4" name="Content Placeholder 2"/>
          <p:cNvSpPr txBox="1">
            <a:spLocks/>
          </p:cNvSpPr>
          <p:nvPr/>
        </p:nvSpPr>
        <p:spPr>
          <a:xfrm>
            <a:off x="477491" y="955621"/>
            <a:ext cx="5158538" cy="2970482"/>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en-US" sz="2400" dirty="0" smtClean="0">
                <a:sym typeface="Wingdings" panose="05000000000000000000" pitchFamily="2" charset="2"/>
              </a:rPr>
              <a:t>Thinner gas gaps for higher rate and time resolution  systematic comparison between 2 mm, 1 mm, 0.5 mm</a:t>
            </a:r>
          </a:p>
          <a:p>
            <a:r>
              <a:rPr lang="en-US" sz="2400" dirty="0" smtClean="0">
                <a:sym typeface="Wingdings" panose="05000000000000000000" pitchFamily="2" charset="2"/>
              </a:rPr>
              <a:t> Thinner electrodes with respect to ATLAS and CMS (1.8 and 2 mm)</a:t>
            </a:r>
            <a:endParaRPr lang="en-US" sz="2400" dirty="0">
              <a:sym typeface="Wingdings" panose="05000000000000000000" pitchFamily="2" charset="2"/>
            </a:endParaRPr>
          </a:p>
        </p:txBody>
      </p:sp>
      <p:sp>
        <p:nvSpPr>
          <p:cNvPr id="5" name="Content Placeholder 2"/>
          <p:cNvSpPr txBox="1">
            <a:spLocks/>
          </p:cNvSpPr>
          <p:nvPr/>
        </p:nvSpPr>
        <p:spPr>
          <a:xfrm>
            <a:off x="6095998" y="955621"/>
            <a:ext cx="5158538" cy="2970482"/>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en-US" sz="2400" dirty="0" smtClean="0">
                <a:sym typeface="Wingdings" panose="05000000000000000000" pitchFamily="2" charset="2"/>
              </a:rPr>
              <a:t>Tested 1.2 mm and 0.8 mm</a:t>
            </a:r>
          </a:p>
          <a:p>
            <a:r>
              <a:rPr lang="en-US" sz="2400" dirty="0" smtClean="0">
                <a:sym typeface="Wingdings" panose="05000000000000000000" pitchFamily="2" charset="2"/>
              </a:rPr>
              <a:t>New materials for the electrodes under study (phenolic glass) </a:t>
            </a:r>
          </a:p>
          <a:p>
            <a:r>
              <a:rPr lang="en-US" sz="2400" dirty="0" smtClean="0">
                <a:sym typeface="Wingdings" panose="05000000000000000000" pitchFamily="2" charset="2"/>
              </a:rPr>
              <a:t>Better mechanical properties, same resistivity as </a:t>
            </a:r>
            <a:r>
              <a:rPr lang="en-US" sz="2400" dirty="0" err="1" smtClean="0">
                <a:sym typeface="Wingdings" panose="05000000000000000000" pitchFamily="2" charset="2"/>
              </a:rPr>
              <a:t>bakelite</a:t>
            </a:r>
            <a:r>
              <a:rPr lang="en-US" sz="2400" dirty="0" smtClean="0">
                <a:sym typeface="Wingdings" panose="05000000000000000000" pitchFamily="2" charset="2"/>
              </a:rPr>
              <a:t>…</a:t>
            </a:r>
          </a:p>
          <a:p>
            <a:pPr marL="0" indent="0">
              <a:buNone/>
            </a:pPr>
            <a:endParaRPr lang="en-US" sz="2400" dirty="0">
              <a:sym typeface="Wingdings" panose="05000000000000000000" pitchFamily="2" charset="2"/>
            </a:endParaRPr>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853258" y="3606297"/>
            <a:ext cx="6225828" cy="3251703"/>
          </a:xfrm>
          <a:prstGeom prst="rect">
            <a:avLst/>
          </a:prstGeom>
        </p:spPr>
      </p:pic>
      <p:sp>
        <p:nvSpPr>
          <p:cNvPr id="3" name="Segnaposto data 2"/>
          <p:cNvSpPr>
            <a:spLocks noGrp="1"/>
          </p:cNvSpPr>
          <p:nvPr>
            <p:ph type="dt" sz="half" idx="10"/>
          </p:nvPr>
        </p:nvSpPr>
        <p:spPr/>
        <p:txBody>
          <a:bodyPr/>
          <a:lstStyle/>
          <a:p>
            <a:r>
              <a:rPr lang="en-US" smtClean="0"/>
              <a:t>9/9/2016</a:t>
            </a:r>
            <a:endParaRPr lang="en-US"/>
          </a:p>
        </p:txBody>
      </p:sp>
      <p:sp>
        <p:nvSpPr>
          <p:cNvPr id="6" name="Segnaposto numero diapositiva 5"/>
          <p:cNvSpPr>
            <a:spLocks noGrp="1"/>
          </p:cNvSpPr>
          <p:nvPr>
            <p:ph type="sldNum" sz="quarter" idx="12"/>
          </p:nvPr>
        </p:nvSpPr>
        <p:spPr/>
        <p:txBody>
          <a:bodyPr/>
          <a:lstStyle/>
          <a:p>
            <a:fld id="{D9C70BD8-EE4C-4C04-9E7E-2CE1DACFAF33}" type="slidenum">
              <a:rPr lang="en-US" smtClean="0"/>
              <a:t>8</a:t>
            </a:fld>
            <a:endParaRPr lang="en-US"/>
          </a:p>
        </p:txBody>
      </p:sp>
      <p:sp>
        <p:nvSpPr>
          <p:cNvPr id="9" name="Segnaposto piè di pagina 8"/>
          <p:cNvSpPr>
            <a:spLocks noGrp="1"/>
          </p:cNvSpPr>
          <p:nvPr>
            <p:ph type="ftr" sz="quarter" idx="11"/>
          </p:nvPr>
        </p:nvSpPr>
        <p:spPr/>
        <p:txBody>
          <a:bodyPr/>
          <a:lstStyle/>
          <a:p>
            <a:r>
              <a:rPr lang="en-GB" smtClean="0"/>
              <a:t>G. Aielli - Phase-II Upgrade Muon meeting</a:t>
            </a:r>
            <a:endParaRPr lang="en-US"/>
          </a:p>
        </p:txBody>
      </p:sp>
      <p:sp>
        <p:nvSpPr>
          <p:cNvPr id="7" name="TextBox 6"/>
          <p:cNvSpPr txBox="1"/>
          <p:nvPr/>
        </p:nvSpPr>
        <p:spPr>
          <a:xfrm>
            <a:off x="4339373" y="3606297"/>
            <a:ext cx="2946640" cy="369332"/>
          </a:xfrm>
          <a:prstGeom prst="rect">
            <a:avLst/>
          </a:prstGeom>
          <a:solidFill>
            <a:srgbClr val="C00000"/>
          </a:solidFill>
        </p:spPr>
        <p:txBody>
          <a:bodyPr wrap="none" rtlCol="0">
            <a:spAutoFit/>
          </a:bodyPr>
          <a:lstStyle/>
          <a:p>
            <a:r>
              <a:rPr lang="it-IT" dirty="0" err="1" smtClean="0">
                <a:solidFill>
                  <a:srgbClr val="FFFF00"/>
                </a:solidFill>
              </a:rPr>
              <a:t>Systematic</a:t>
            </a:r>
            <a:r>
              <a:rPr lang="it-IT" dirty="0" smtClean="0">
                <a:solidFill>
                  <a:srgbClr val="FFFF00"/>
                </a:solidFill>
              </a:rPr>
              <a:t> </a:t>
            </a:r>
            <a:r>
              <a:rPr lang="it-IT" dirty="0" err="1" smtClean="0">
                <a:solidFill>
                  <a:srgbClr val="FFFF00"/>
                </a:solidFill>
              </a:rPr>
              <a:t>tests</a:t>
            </a:r>
            <a:r>
              <a:rPr lang="it-IT" dirty="0" smtClean="0">
                <a:solidFill>
                  <a:srgbClr val="FFFF00"/>
                </a:solidFill>
              </a:rPr>
              <a:t> </a:t>
            </a:r>
            <a:r>
              <a:rPr lang="it-IT" dirty="0" err="1" smtClean="0">
                <a:solidFill>
                  <a:srgbClr val="FFFF00"/>
                </a:solidFill>
              </a:rPr>
              <a:t>ongoing</a:t>
            </a:r>
            <a:endParaRPr lang="en-GB" dirty="0">
              <a:solidFill>
                <a:srgbClr val="FFFF00"/>
              </a:solidFill>
            </a:endParaRPr>
          </a:p>
        </p:txBody>
      </p:sp>
    </p:spTree>
    <p:extLst>
      <p:ext uri="{BB962C8B-B14F-4D97-AF65-F5344CB8AC3E}">
        <p14:creationId xmlns:p14="http://schemas.microsoft.com/office/powerpoint/2010/main" val="20929244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4663" y="1320821"/>
            <a:ext cx="5254677" cy="609236"/>
          </a:xfrm>
        </p:spPr>
        <p:txBody>
          <a:bodyPr>
            <a:noAutofit/>
          </a:bodyPr>
          <a:lstStyle/>
          <a:p>
            <a:r>
              <a:rPr lang="en-US" sz="2000" dirty="0" smtClean="0"/>
              <a:t> Pure phenolic glass Efficiency vs HV</a:t>
            </a:r>
            <a:endParaRPr lang="en-US" sz="2000"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9170" y="1964724"/>
            <a:ext cx="5883707" cy="4644753"/>
          </a:xfrm>
        </p:spPr>
      </p:pic>
      <p:grpSp>
        <p:nvGrpSpPr>
          <p:cNvPr id="14" name="Gruppo 13"/>
          <p:cNvGrpSpPr/>
          <p:nvPr/>
        </p:nvGrpSpPr>
        <p:grpSpPr>
          <a:xfrm>
            <a:off x="4207320" y="3620531"/>
            <a:ext cx="1885557" cy="2403969"/>
            <a:chOff x="5466543" y="3387020"/>
            <a:chExt cx="2441065" cy="2896971"/>
          </a:xfrm>
        </p:grpSpPr>
        <p:sp>
          <p:nvSpPr>
            <p:cNvPr id="3" name="CasellaDiTesto 2"/>
            <p:cNvSpPr txBox="1"/>
            <p:nvPr/>
          </p:nvSpPr>
          <p:spPr>
            <a:xfrm>
              <a:off x="5690706" y="3387020"/>
              <a:ext cx="2089144" cy="1409401"/>
            </a:xfrm>
            <a:prstGeom prst="rect">
              <a:avLst/>
            </a:prstGeom>
            <a:noFill/>
          </p:spPr>
          <p:txBody>
            <a:bodyPr wrap="square" rtlCol="0">
              <a:spAutoFit/>
            </a:bodyPr>
            <a:lstStyle/>
            <a:p>
              <a:r>
                <a:rPr lang="en-US" sz="1400" dirty="0" smtClean="0">
                  <a:solidFill>
                    <a:schemeClr val="bg1"/>
                  </a:solidFill>
                </a:rPr>
                <a:t>4 mm foam plates separates the gas volume from the readout stripe</a:t>
              </a:r>
              <a:endParaRPr lang="en-US" sz="1400" dirty="0">
                <a:solidFill>
                  <a:schemeClr val="bg1"/>
                </a:solidFill>
              </a:endParaRPr>
            </a:p>
          </p:txBody>
        </p:sp>
        <p:cxnSp>
          <p:nvCxnSpPr>
            <p:cNvPr id="6" name="Connettore 2 5"/>
            <p:cNvCxnSpPr/>
            <p:nvPr/>
          </p:nvCxnSpPr>
          <p:spPr>
            <a:xfrm flipH="1" flipV="1">
              <a:off x="5466543" y="3844952"/>
              <a:ext cx="214173" cy="0"/>
            </a:xfrm>
            <a:prstGeom prst="straightConnector1">
              <a:avLst/>
            </a:prstGeom>
            <a:ln w="38100">
              <a:tailEnd type="triangle" w="lg" len="med"/>
            </a:ln>
          </p:spPr>
          <p:style>
            <a:lnRef idx="1">
              <a:schemeClr val="accent1"/>
            </a:lnRef>
            <a:fillRef idx="0">
              <a:schemeClr val="accent1"/>
            </a:fillRef>
            <a:effectRef idx="0">
              <a:schemeClr val="accent1"/>
            </a:effectRef>
            <a:fontRef idx="minor">
              <a:schemeClr val="tx1"/>
            </a:fontRef>
          </p:style>
        </p:cxnSp>
        <p:sp>
          <p:nvSpPr>
            <p:cNvPr id="8" name="CasellaDiTesto 7"/>
            <p:cNvSpPr txBox="1"/>
            <p:nvPr/>
          </p:nvSpPr>
          <p:spPr>
            <a:xfrm>
              <a:off x="6444778" y="5114440"/>
              <a:ext cx="1462830" cy="1169551"/>
            </a:xfrm>
            <a:prstGeom prst="rect">
              <a:avLst/>
            </a:prstGeom>
            <a:noFill/>
          </p:spPr>
          <p:txBody>
            <a:bodyPr wrap="square" rtlCol="0">
              <a:spAutoFit/>
            </a:bodyPr>
            <a:lstStyle/>
            <a:p>
              <a:r>
                <a:rPr lang="en-US" sz="1400" dirty="0">
                  <a:solidFill>
                    <a:schemeClr val="bg1"/>
                  </a:solidFill>
                </a:rPr>
                <a:t>f</a:t>
              </a:r>
              <a:r>
                <a:rPr lang="en-US" sz="1400" dirty="0" smtClean="0">
                  <a:solidFill>
                    <a:schemeClr val="bg1"/>
                  </a:solidFill>
                </a:rPr>
                <a:t>raction of charge exceeding 5 </a:t>
              </a:r>
              <a:r>
                <a:rPr lang="en-US" sz="1400" dirty="0" err="1" smtClean="0">
                  <a:solidFill>
                    <a:schemeClr val="bg1"/>
                  </a:solidFill>
                </a:rPr>
                <a:t>pC</a:t>
              </a:r>
              <a:endParaRPr lang="en-US" sz="1400" dirty="0">
                <a:solidFill>
                  <a:schemeClr val="bg1"/>
                </a:solidFill>
              </a:endParaRPr>
            </a:p>
          </p:txBody>
        </p:sp>
        <p:cxnSp>
          <p:nvCxnSpPr>
            <p:cNvPr id="9" name="Connettore 2 8"/>
            <p:cNvCxnSpPr/>
            <p:nvPr/>
          </p:nvCxnSpPr>
          <p:spPr>
            <a:xfrm flipH="1" flipV="1">
              <a:off x="6188292" y="5572374"/>
              <a:ext cx="287991" cy="0"/>
            </a:xfrm>
            <a:prstGeom prst="straightConnector1">
              <a:avLst/>
            </a:prstGeom>
            <a:ln w="38100">
              <a:tailEnd type="triangle" w="lg" len="med"/>
            </a:ln>
          </p:spPr>
          <p:style>
            <a:lnRef idx="1">
              <a:schemeClr val="accent1"/>
            </a:lnRef>
            <a:fillRef idx="0">
              <a:schemeClr val="accent1"/>
            </a:fillRef>
            <a:effectRef idx="0">
              <a:schemeClr val="accent1"/>
            </a:effectRef>
            <a:fontRef idx="minor">
              <a:schemeClr val="tx1"/>
            </a:fontRef>
          </p:style>
        </p:cxnSp>
      </p:grpSp>
      <p:pic>
        <p:nvPicPr>
          <p:cNvPr id="10" name="Segnaposto contenuto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2507" y="1964723"/>
            <a:ext cx="6142758" cy="4644753"/>
          </a:xfrm>
          <a:prstGeom prst="rect">
            <a:avLst/>
          </a:prstGeom>
        </p:spPr>
      </p:pic>
      <p:grpSp>
        <p:nvGrpSpPr>
          <p:cNvPr id="11" name="Gruppo 8"/>
          <p:cNvGrpSpPr/>
          <p:nvPr/>
        </p:nvGrpSpPr>
        <p:grpSpPr>
          <a:xfrm>
            <a:off x="9965042" y="5006704"/>
            <a:ext cx="1637307" cy="1324816"/>
            <a:chOff x="7038753" y="4781855"/>
            <a:chExt cx="1637307" cy="1292662"/>
          </a:xfrm>
        </p:grpSpPr>
        <p:sp>
          <p:nvSpPr>
            <p:cNvPr id="12" name="CasellaDiTesto 2"/>
            <p:cNvSpPr txBox="1"/>
            <p:nvPr/>
          </p:nvSpPr>
          <p:spPr>
            <a:xfrm>
              <a:off x="7240253" y="4781855"/>
              <a:ext cx="1435807" cy="1292662"/>
            </a:xfrm>
            <a:prstGeom prst="rect">
              <a:avLst/>
            </a:prstGeom>
            <a:noFill/>
          </p:spPr>
          <p:txBody>
            <a:bodyPr wrap="square" rtlCol="0">
              <a:spAutoFit/>
            </a:bodyPr>
            <a:lstStyle/>
            <a:p>
              <a:r>
                <a:rPr lang="en-US" sz="1200" dirty="0">
                  <a:solidFill>
                    <a:schemeClr val="bg1"/>
                  </a:solidFill>
                </a:rPr>
                <a:t>4 mm foam plates separates the gas volume from the readout stripe</a:t>
              </a:r>
            </a:p>
            <a:p>
              <a:endParaRPr lang="en-US" dirty="0">
                <a:solidFill>
                  <a:schemeClr val="bg1"/>
                </a:solidFill>
              </a:endParaRPr>
            </a:p>
          </p:txBody>
        </p:sp>
        <p:cxnSp>
          <p:nvCxnSpPr>
            <p:cNvPr id="13" name="Connettore 2 5"/>
            <p:cNvCxnSpPr/>
            <p:nvPr/>
          </p:nvCxnSpPr>
          <p:spPr>
            <a:xfrm flipH="1">
              <a:off x="7038753" y="5216577"/>
              <a:ext cx="201501" cy="119276"/>
            </a:xfrm>
            <a:prstGeom prst="straightConnector1">
              <a:avLst/>
            </a:prstGeom>
            <a:ln w="50800">
              <a:headEnd w="lg" len="med"/>
              <a:tailEnd type="triangle"/>
            </a:ln>
          </p:spPr>
          <p:style>
            <a:lnRef idx="1">
              <a:schemeClr val="accent1"/>
            </a:lnRef>
            <a:fillRef idx="0">
              <a:schemeClr val="accent1"/>
            </a:fillRef>
            <a:effectRef idx="0">
              <a:schemeClr val="accent1"/>
            </a:effectRef>
            <a:fontRef idx="minor">
              <a:schemeClr val="tx1"/>
            </a:fontRef>
          </p:style>
        </p:cxnSp>
      </p:grpSp>
      <p:sp>
        <p:nvSpPr>
          <p:cNvPr id="15" name="Titolo 1"/>
          <p:cNvSpPr txBox="1">
            <a:spLocks/>
          </p:cNvSpPr>
          <p:nvPr/>
        </p:nvSpPr>
        <p:spPr>
          <a:xfrm>
            <a:off x="6652397" y="1320821"/>
            <a:ext cx="4882978" cy="424108"/>
          </a:xfrm>
          <a:prstGeom prst="rect">
            <a:avLst/>
          </a:prstGeom>
        </p:spPr>
        <p:txBody>
          <a:bodyPr vert="horz" lIns="91440" tIns="45720" rIns="91440" bIns="45720" rtlCol="0" anchor="t">
            <a:norm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smtClean="0"/>
              <a:t>Prompt charge comparison vs HV</a:t>
            </a:r>
            <a:endParaRPr lang="en-US" sz="2000" dirty="0"/>
          </a:p>
        </p:txBody>
      </p:sp>
      <p:sp>
        <p:nvSpPr>
          <p:cNvPr id="16" name="Titolo 1"/>
          <p:cNvSpPr txBox="1">
            <a:spLocks/>
          </p:cNvSpPr>
          <p:nvPr/>
        </p:nvSpPr>
        <p:spPr>
          <a:xfrm>
            <a:off x="928163" y="188300"/>
            <a:ext cx="8858388" cy="609236"/>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600" dirty="0" smtClean="0"/>
              <a:t>Pushing classic RPC to the limit </a:t>
            </a:r>
            <a:endParaRPr lang="en-US" sz="3600" dirty="0"/>
          </a:p>
        </p:txBody>
      </p:sp>
      <p:sp>
        <p:nvSpPr>
          <p:cNvPr id="5" name="Date Placeholder 4"/>
          <p:cNvSpPr>
            <a:spLocks noGrp="1"/>
          </p:cNvSpPr>
          <p:nvPr>
            <p:ph type="dt" sz="half" idx="10"/>
          </p:nvPr>
        </p:nvSpPr>
        <p:spPr/>
        <p:txBody>
          <a:bodyPr/>
          <a:lstStyle/>
          <a:p>
            <a:fld id="{13F603F2-2D53-4463-95FC-1D96F1BD612F}" type="datetime1">
              <a:rPr lang="en-US" smtClean="0"/>
              <a:t>4/5/2017</a:t>
            </a:fld>
            <a:endParaRPr lang="en-US"/>
          </a:p>
        </p:txBody>
      </p:sp>
      <p:sp>
        <p:nvSpPr>
          <p:cNvPr id="7" name="Footer Placeholder 6"/>
          <p:cNvSpPr>
            <a:spLocks noGrp="1"/>
          </p:cNvSpPr>
          <p:nvPr>
            <p:ph type="ftr" sz="quarter" idx="11"/>
          </p:nvPr>
        </p:nvSpPr>
        <p:spPr/>
        <p:txBody>
          <a:bodyPr/>
          <a:lstStyle/>
          <a:p>
            <a:r>
              <a:rPr lang="en-US" smtClean="0"/>
              <a:t>G. Aielli for the WP13.2.3 collaboration -  AIDA WP13 meeting</a:t>
            </a:r>
            <a:endParaRPr lang="en-US"/>
          </a:p>
        </p:txBody>
      </p:sp>
      <p:sp>
        <p:nvSpPr>
          <p:cNvPr id="17" name="Slide Number Placeholder 16"/>
          <p:cNvSpPr>
            <a:spLocks noGrp="1"/>
          </p:cNvSpPr>
          <p:nvPr>
            <p:ph type="sldNum" sz="quarter" idx="12"/>
          </p:nvPr>
        </p:nvSpPr>
        <p:spPr/>
        <p:txBody>
          <a:bodyPr/>
          <a:lstStyle/>
          <a:p>
            <a:fld id="{D9C70BD8-EE4C-4C04-9E7E-2CE1DACFAF33}" type="slidenum">
              <a:rPr lang="en-US" smtClean="0"/>
              <a:t>9</a:t>
            </a:fld>
            <a:endParaRPr lang="en-US"/>
          </a:p>
        </p:txBody>
      </p:sp>
    </p:spTree>
    <p:extLst>
      <p:ext uri="{BB962C8B-B14F-4D97-AF65-F5344CB8AC3E}">
        <p14:creationId xmlns:p14="http://schemas.microsoft.com/office/powerpoint/2010/main" val="37559173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89407" tIns="44703" rIns="89407" bIns="44703" numCol="1" anchor="t" anchorCtr="0" compatLnSpc="1">
        <a:prstTxWarp prst="textNoShape">
          <a:avLst/>
        </a:prstTxWarp>
      </a:bodyPr>
      <a:lstStyle>
        <a:defPPr marL="533400" marR="0" indent="-533400" algn="l" defTabSz="893763" rtl="0" eaLnBrk="1" fontAlgn="base" latinLnBrk="0" hangingPunct="1">
          <a:lnSpc>
            <a:spcPct val="100000"/>
          </a:lnSpc>
          <a:spcBef>
            <a:spcPct val="20000"/>
          </a:spcBef>
          <a:spcAft>
            <a:spcPct val="0"/>
          </a:spcAft>
          <a:buClrTx/>
          <a:buSzPct val="115000"/>
          <a:buFont typeface="Wingdings" panose="05000000000000000000" pitchFamily="2" charset="2"/>
          <a:buNone/>
          <a:tabLst/>
          <a:defRPr kumimoji="0" lang="en-US" altLang="en-US" sz="1800" b="1" i="0" u="none" strike="noStrike" cap="none" normalizeH="0" baseline="0" smtClean="0">
            <a:ln>
              <a:noFill/>
            </a:ln>
            <a:solidFill>
              <a:srgbClr val="FF0000"/>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89407" tIns="44703" rIns="89407" bIns="44703" numCol="1" anchor="t" anchorCtr="0" compatLnSpc="1">
        <a:prstTxWarp prst="textNoShape">
          <a:avLst/>
        </a:prstTxWarp>
      </a:bodyPr>
      <a:lstStyle>
        <a:defPPr marL="533400" marR="0" indent="-533400" algn="l" defTabSz="893763" rtl="0" eaLnBrk="1" fontAlgn="base" latinLnBrk="0" hangingPunct="1">
          <a:lnSpc>
            <a:spcPct val="100000"/>
          </a:lnSpc>
          <a:spcBef>
            <a:spcPct val="20000"/>
          </a:spcBef>
          <a:spcAft>
            <a:spcPct val="0"/>
          </a:spcAft>
          <a:buClrTx/>
          <a:buSzPct val="115000"/>
          <a:buFont typeface="Wingdings" panose="05000000000000000000" pitchFamily="2" charset="2"/>
          <a:buNone/>
          <a:tabLst/>
          <a:defRPr kumimoji="0" lang="en-US" altLang="en-US" sz="1800" b="1" i="0" u="none" strike="noStrike" cap="none" normalizeH="0" baseline="0" smtClean="0">
            <a:ln>
              <a:noFill/>
            </a:ln>
            <a:solidFill>
              <a:srgbClr val="FF0000"/>
            </a:solidFill>
            <a:effectLst/>
            <a:latin typeface="Arial" panose="020B0604020202020204" pitchFamily="34" charset="0"/>
          </a:defRPr>
        </a:defPPr>
      </a:lstStyle>
    </a:lnDef>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4080</TotalTime>
  <Words>2272</Words>
  <Application>Microsoft Office PowerPoint</Application>
  <PresentationFormat>Widescreen</PresentationFormat>
  <Paragraphs>409</Paragraphs>
  <Slides>41</Slides>
  <Notes>2</Notes>
  <HiddenSlides>0</HiddenSlides>
  <MMClips>0</MMClips>
  <ScaleCrop>false</ScaleCrop>
  <HeadingPairs>
    <vt:vector size="8" baseType="variant">
      <vt:variant>
        <vt:lpstr>Fonts Used</vt:lpstr>
      </vt:variant>
      <vt:variant>
        <vt:i4>10</vt:i4>
      </vt:variant>
      <vt:variant>
        <vt:lpstr>Theme</vt:lpstr>
      </vt:variant>
      <vt:variant>
        <vt:i4>2</vt:i4>
      </vt:variant>
      <vt:variant>
        <vt:lpstr>Embedded OLE Servers</vt:lpstr>
      </vt:variant>
      <vt:variant>
        <vt:i4>1</vt:i4>
      </vt:variant>
      <vt:variant>
        <vt:lpstr>Slide Titles</vt:lpstr>
      </vt:variant>
      <vt:variant>
        <vt:i4>41</vt:i4>
      </vt:variant>
    </vt:vector>
  </HeadingPairs>
  <TitlesOfParts>
    <vt:vector size="54" baseType="lpstr">
      <vt:lpstr>SimSun</vt:lpstr>
      <vt:lpstr>Arial</vt:lpstr>
      <vt:lpstr>Calibri</vt:lpstr>
      <vt:lpstr>Cambria Math</vt:lpstr>
      <vt:lpstr>Century Gothic</vt:lpstr>
      <vt:lpstr>MS Mincho</vt:lpstr>
      <vt:lpstr>Symbol</vt:lpstr>
      <vt:lpstr>Times New Roman</vt:lpstr>
      <vt:lpstr>Wingdings</vt:lpstr>
      <vt:lpstr>Wingdings 3</vt:lpstr>
      <vt:lpstr>Ion</vt:lpstr>
      <vt:lpstr>Struttura predefinita</vt:lpstr>
      <vt:lpstr>Acrobat Document</vt:lpstr>
      <vt:lpstr>High rate and fine space resolution RPCs operated with eco-gases</vt:lpstr>
      <vt:lpstr>Motivations tasks and strategy</vt:lpstr>
      <vt:lpstr>Task organization within the WP</vt:lpstr>
      <vt:lpstr>Task table </vt:lpstr>
      <vt:lpstr>Overall planning</vt:lpstr>
      <vt:lpstr>Research of a new gas mixture</vt:lpstr>
      <vt:lpstr>Eco Gas progress</vt:lpstr>
      <vt:lpstr>Further R&amp;D for Phase2</vt:lpstr>
      <vt:lpstr> Pure phenolic glass Efficiency vs HV</vt:lpstr>
      <vt:lpstr>A new generation of RPCs is coming…</vt:lpstr>
      <vt:lpstr>A new generation of RPCs</vt:lpstr>
      <vt:lpstr>The new FE electronics</vt:lpstr>
      <vt:lpstr>The new Amplifier</vt:lpstr>
      <vt:lpstr>A new discriminator</vt:lpstr>
      <vt:lpstr>RPC FE electronics for Phase1 projects </vt:lpstr>
      <vt:lpstr>A new Full custom TDC</vt:lpstr>
      <vt:lpstr>TDC development</vt:lpstr>
      <vt:lpstr>High rate test on a multiplet</vt:lpstr>
      <vt:lpstr>Efficiency at high rate</vt:lpstr>
      <vt:lpstr>Time resolution at high rate</vt:lpstr>
      <vt:lpstr>Efficiency VS HV</vt:lpstr>
      <vt:lpstr>Cluster Size VS HV(no time cut is applied)</vt:lpstr>
      <vt:lpstr>Cluster Size VS HV(4ns time cut is applied)</vt:lpstr>
      <vt:lpstr>Cluster Size VS HV(3ns time cut is applied)</vt:lpstr>
      <vt:lpstr>Cluster Size VS HV(2ns time cut is applied)</vt:lpstr>
      <vt:lpstr>Cluster Size VS HV(1.5ns time cut is applied)</vt:lpstr>
      <vt:lpstr>Cluster Size VS HV(1ns time cut is applied)</vt:lpstr>
      <vt:lpstr>Cluster Size VS HV(0.7ns time cut is applied)</vt:lpstr>
      <vt:lpstr>Simulation of the readout panel</vt:lpstr>
      <vt:lpstr>Large prototypes in ATLAS</vt:lpstr>
      <vt:lpstr>     Status of AIDA-2020 WP 13.4.1                                  Preparation for large series production:                                    large-detector size preserving mechanical precision</vt:lpstr>
      <vt:lpstr>Thin-Gap RPC Prototype Design and Assembly</vt:lpstr>
      <vt:lpstr>Prototype Assembly and Test</vt:lpstr>
      <vt:lpstr>Preparation for Assembly of Large Chambers </vt:lpstr>
      <vt:lpstr>Conclusions and Schedule</vt:lpstr>
      <vt:lpstr>BACKUP</vt:lpstr>
      <vt:lpstr>Research framework and resources</vt:lpstr>
      <vt:lpstr>PowerPoint Presentation</vt:lpstr>
      <vt:lpstr>PowerPoint Presentation</vt:lpstr>
      <vt:lpstr>The 2d meantimer concept</vt:lpstr>
      <vt:lpstr>Charge based discrimination </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BIS78 electronic layout studies (draft for the PDR)</dc:title>
  <dc:creator>giulio aielli</dc:creator>
  <cp:lastModifiedBy>giulio aielli</cp:lastModifiedBy>
  <cp:revision>95</cp:revision>
  <dcterms:created xsi:type="dcterms:W3CDTF">2015-05-04T20:21:27Z</dcterms:created>
  <dcterms:modified xsi:type="dcterms:W3CDTF">2017-04-05T00:28:58Z</dcterms:modified>
</cp:coreProperties>
</file>