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39"/>
  </p:notesMasterIdLst>
  <p:sldIdLst>
    <p:sldId id="256" r:id="rId2"/>
    <p:sldId id="362" r:id="rId3"/>
    <p:sldId id="330" r:id="rId4"/>
    <p:sldId id="331" r:id="rId5"/>
    <p:sldId id="332" r:id="rId6"/>
    <p:sldId id="333" r:id="rId7"/>
    <p:sldId id="310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3" r:id="rId16"/>
    <p:sldId id="344" r:id="rId17"/>
    <p:sldId id="345" r:id="rId18"/>
    <p:sldId id="346" r:id="rId19"/>
    <p:sldId id="347" r:id="rId20"/>
    <p:sldId id="348" r:id="rId21"/>
    <p:sldId id="351" r:id="rId22"/>
    <p:sldId id="355" r:id="rId23"/>
    <p:sldId id="363" r:id="rId24"/>
    <p:sldId id="356" r:id="rId25"/>
    <p:sldId id="364" r:id="rId26"/>
    <p:sldId id="357" r:id="rId27"/>
    <p:sldId id="358" r:id="rId28"/>
    <p:sldId id="328" r:id="rId29"/>
    <p:sldId id="359" r:id="rId30"/>
    <p:sldId id="325" r:id="rId31"/>
    <p:sldId id="361" r:id="rId32"/>
    <p:sldId id="350" r:id="rId33"/>
    <p:sldId id="353" r:id="rId34"/>
    <p:sldId id="352" r:id="rId35"/>
    <p:sldId id="329" r:id="rId36"/>
    <p:sldId id="354" r:id="rId37"/>
    <p:sldId id="342" r:id="rId3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F256"/>
    <a:srgbClr val="C4B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5" autoAdjust="0"/>
    <p:restoredTop sz="90746" autoAdjust="0"/>
  </p:normalViewPr>
  <p:slideViewPr>
    <p:cSldViewPr>
      <p:cViewPr varScale="1">
        <p:scale>
          <a:sx n="62" d="100"/>
          <a:sy n="62" d="100"/>
        </p:scale>
        <p:origin x="-1472" y="-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F6CB24-4A95-4139-B726-6DC2E15F8018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D1DE8-D308-4C0C-83D1-E2F8CB48C6BA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636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D1DE8-D308-4C0C-83D1-E2F8CB48C6B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3024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DEC21-056A-004B-AC9C-156147E50F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DEC21-056A-004B-AC9C-156147E50F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D703-6649-C046-A88F-8C354984D9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7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DDEC21-056A-004B-AC9C-156147E50F2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D703-6649-C046-A88F-8C354984D95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8927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Let’s switch</a:t>
            </a:r>
            <a:r>
              <a:rPr lang="en-GB" baseline="0" dirty="0" smtClean="0"/>
              <a:t> to the high rate scheme.</a:t>
            </a:r>
          </a:p>
          <a:p>
            <a:r>
              <a:rPr lang="en-GB" baseline="0" dirty="0" smtClean="0"/>
              <a:t>To do that try to compare a single resistive layer detector 50x50 cm2 large , with grounding all around its edge and 2D current evacuation,</a:t>
            </a:r>
          </a:p>
          <a:p>
            <a:r>
              <a:rPr lang="en-GB" baseline="0" dirty="0" smtClean="0"/>
              <a:t>with a second 50x50 cm2 detector, “orthogonally” grounded every cm2, by means “through-</a:t>
            </a:r>
            <a:r>
              <a:rPr lang="en-GB" baseline="0" dirty="0" err="1" smtClean="0"/>
              <a:t>vias</a:t>
            </a:r>
            <a:r>
              <a:rPr lang="en-GB" baseline="0" dirty="0" smtClean="0"/>
              <a:t>” between the top resistive layer</a:t>
            </a:r>
          </a:p>
          <a:p>
            <a:r>
              <a:rPr lang="en-GB" baseline="0" dirty="0" smtClean="0"/>
              <a:t> and a second bottom resistive layer. In this second scheme we can imagine that from the point of view of </a:t>
            </a:r>
          </a:p>
          <a:p>
            <a:r>
              <a:rPr lang="en-GB" baseline="0" dirty="0" smtClean="0"/>
              <a:t>the resistive layer  the detector is practically divided in basic cells 1 cm2 large, and we can speak about a sort of 3D grounding scheme.</a:t>
            </a:r>
          </a:p>
          <a:p>
            <a:r>
              <a:rPr lang="en-GB" baseline="0" dirty="0" smtClean="0"/>
              <a:t>The two versions (the single layer &amp;  the double layer with through </a:t>
            </a:r>
            <a:r>
              <a:rPr lang="en-GB" baseline="0" dirty="0" err="1" smtClean="0"/>
              <a:t>vias</a:t>
            </a:r>
            <a:r>
              <a:rPr lang="en-GB" baseline="0" dirty="0" smtClean="0"/>
              <a:t>) have clearly different performance.</a:t>
            </a:r>
          </a:p>
          <a:p>
            <a:r>
              <a:rPr lang="en-GB" baseline="0" dirty="0" smtClean="0"/>
              <a:t>The ratio between the resistance …. Comes out to be of the order  of 20 … (under the assumption that the resistivity is the same).</a:t>
            </a:r>
          </a:p>
          <a:p>
            <a:r>
              <a:rPr lang="en-GB" baseline="0" dirty="0" smtClean="0"/>
              <a:t>The double layer clearly allows better performance in terms of uniformity response (or equivalently in terms of rate capability).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B4D703-6649-C046-A88F-8C354984D95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43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68724-6C01-4263-9420-640A226214A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546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3235E6-4E4D-4D8B-8F79-9760BFF8324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061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999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54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863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41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997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551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35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5366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3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28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635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02/03/2017</a:t>
            </a:r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A67E8-8298-42E9-85D6-D196F7FA4289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07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emf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35156" y="1495058"/>
            <a:ext cx="8801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T</a:t>
            </a:r>
            <a:r>
              <a:rPr lang="en-GB" sz="3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he µ-RWELL (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13.2.4)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and Tools </a:t>
            </a:r>
            <a:r>
              <a:rPr lang="en-US" sz="36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 its large scale implementation</a:t>
            </a:r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(13.4.5) </a:t>
            </a:r>
            <a:endParaRPr lang="en-GB" sz="36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228600" y="152400"/>
            <a:ext cx="1535088" cy="1295400"/>
            <a:chOff x="838200" y="534146"/>
            <a:chExt cx="1806720" cy="1598614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838200" y="534146"/>
              <a:ext cx="1806720" cy="1598614"/>
            </a:xfrm>
            <a:prstGeom prst="rect">
              <a:avLst/>
            </a:prstGeom>
            <a:solidFill>
              <a:srgbClr val="FFFFFF"/>
            </a:solidFill>
            <a:ln w="0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lvl="0" indent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8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kumimoji="0" lang="it-IT" sz="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endParaRPr lang="it-IT" sz="7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r>
                <a:rPr kumimoji="0" lang="it-IT" sz="500" b="1" i="1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LABORATORI NAZIONALI </a:t>
              </a:r>
              <a:r>
                <a:rPr kumimoji="0" lang="it-IT" sz="500" b="1" i="1" u="none" strike="noStrike" cap="none" normalizeH="0" baseline="0" dirty="0" err="1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DI</a:t>
              </a:r>
              <a:r>
                <a:rPr kumimoji="0" lang="it-IT" sz="500" b="1" i="1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 FRASCATI</a:t>
              </a:r>
            </a:p>
            <a:p>
              <a:pPr marL="0" lvl="0" indent="0" algn="ctr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tabLst/>
              </a:pPr>
              <a:r>
                <a:rPr kumimoji="0" lang="it-IT" sz="5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www.lnf.infn.it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8" name="Object 3"/>
            <p:cNvGraphicFramePr>
              <a:graphicFrameLocks noChangeAspect="1"/>
            </p:cNvGraphicFramePr>
            <p:nvPr/>
          </p:nvGraphicFramePr>
          <p:xfrm>
            <a:off x="921366" y="624382"/>
            <a:ext cx="1681919" cy="11483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24" name="Picture" r:id="rId4" imgW="2172462" imgH="1535430" progId="Word.Picture.8">
                    <p:embed/>
                  </p:oleObj>
                </mc:Choice>
                <mc:Fallback>
                  <p:oleObj name="Picture" r:id="rId4" imgW="2172462" imgH="1535430" progId="Word.Picture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21366" y="624382"/>
                          <a:ext cx="1681919" cy="114835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9" name="Picture 7" descr="C:\Users\danilo\Documents\Conferences\biodola09\Banne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052" y="6010361"/>
            <a:ext cx="8879904" cy="77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2262566" y="5558418"/>
            <a:ext cx="4335932" cy="36933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6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6">
                  <a:lumMod val="40000"/>
                  <a:lumOff val="6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AIDA2020 WP13 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Paris, 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Apr. 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b="1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,2017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69" y="247992"/>
            <a:ext cx="3377820" cy="884850"/>
          </a:xfrm>
          <a:prstGeom prst="rect">
            <a:avLst/>
          </a:prstGeom>
        </p:spPr>
      </p:pic>
      <p:grpSp>
        <p:nvGrpSpPr>
          <p:cNvPr id="10" name="Gruppo 9"/>
          <p:cNvGrpSpPr/>
          <p:nvPr/>
        </p:nvGrpSpPr>
        <p:grpSpPr>
          <a:xfrm>
            <a:off x="2673160" y="143685"/>
            <a:ext cx="1655763" cy="1127260"/>
            <a:chOff x="7378700" y="81310"/>
            <a:chExt cx="1655763" cy="1187450"/>
          </a:xfrm>
        </p:grpSpPr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 rot="5400000">
              <a:off x="7540065" y="455752"/>
              <a:ext cx="504421" cy="562872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7786800" y="486940"/>
              <a:ext cx="1109682" cy="504421"/>
            </a:xfrm>
            <a:custGeom>
              <a:avLst/>
              <a:gdLst>
                <a:gd name="T0" fmla="*/ 1543 w 1543"/>
                <a:gd name="T1" fmla="*/ 0 h 771"/>
                <a:gd name="T2" fmla="*/ 0 w 1543"/>
                <a:gd name="T3" fmla="*/ 771 h 771"/>
                <a:gd name="T4" fmla="*/ 0 w 1543"/>
                <a:gd name="T5" fmla="*/ 0 h 771"/>
                <a:gd name="T6" fmla="*/ 1543 w 1543"/>
                <a:gd name="T7" fmla="*/ 771 h 771"/>
                <a:gd name="T8" fmla="*/ 1543 w 1543"/>
                <a:gd name="T9" fmla="*/ 363 h 771"/>
                <a:gd name="T10" fmla="*/ 1361 w 1543"/>
                <a:gd name="T11" fmla="*/ 363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3" h="771">
                  <a:moveTo>
                    <a:pt x="1543" y="0"/>
                  </a:moveTo>
                  <a:lnTo>
                    <a:pt x="0" y="771"/>
                  </a:lnTo>
                  <a:lnTo>
                    <a:pt x="0" y="0"/>
                  </a:lnTo>
                  <a:lnTo>
                    <a:pt x="1543" y="771"/>
                  </a:lnTo>
                  <a:lnTo>
                    <a:pt x="1543" y="363"/>
                  </a:lnTo>
                  <a:lnTo>
                    <a:pt x="1361" y="363"/>
                  </a:lnTo>
                </a:path>
              </a:pathLst>
            </a:custGeom>
            <a:noFill/>
            <a:ln w="38100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7791911" y="306369"/>
              <a:ext cx="265010" cy="237490"/>
            </a:xfrm>
            <a:custGeom>
              <a:avLst/>
              <a:gdLst>
                <a:gd name="T0" fmla="*/ 0 w 363"/>
                <a:gd name="T1" fmla="*/ 0 h 363"/>
                <a:gd name="T2" fmla="*/ 0 w 363"/>
                <a:gd name="T3" fmla="*/ 182 h 363"/>
                <a:gd name="T4" fmla="*/ 363 w 363"/>
                <a:gd name="T5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0"/>
                  </a:moveTo>
                  <a:lnTo>
                    <a:pt x="0" y="182"/>
                  </a:lnTo>
                  <a:lnTo>
                    <a:pt x="363" y="363"/>
                  </a:lnTo>
                </a:path>
              </a:pathLst>
            </a:cu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8208772" y="433292"/>
              <a:ext cx="265010" cy="177954"/>
            </a:xfrm>
            <a:custGeom>
              <a:avLst/>
              <a:gdLst>
                <a:gd name="T0" fmla="*/ 0 w 363"/>
                <a:gd name="T1" fmla="*/ 272 h 272"/>
                <a:gd name="T2" fmla="*/ 0 w 363"/>
                <a:gd name="T3" fmla="*/ 0 h 272"/>
                <a:gd name="T4" fmla="*/ 363 w 363"/>
                <a:gd name="T5" fmla="*/ 272 h 272"/>
                <a:gd name="T6" fmla="*/ 363 w 363"/>
                <a:gd name="T7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3" h="272">
                  <a:moveTo>
                    <a:pt x="0" y="272"/>
                  </a:moveTo>
                  <a:lnTo>
                    <a:pt x="0" y="0"/>
                  </a:lnTo>
                  <a:lnTo>
                    <a:pt x="363" y="272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8621982" y="308986"/>
              <a:ext cx="265010" cy="237490"/>
            </a:xfrm>
            <a:custGeom>
              <a:avLst/>
              <a:gdLst>
                <a:gd name="T0" fmla="*/ 0 w 363"/>
                <a:gd name="T1" fmla="*/ 363 h 363"/>
                <a:gd name="T2" fmla="*/ 0 w 363"/>
                <a:gd name="T3" fmla="*/ 181 h 363"/>
                <a:gd name="T4" fmla="*/ 363 w 363"/>
                <a:gd name="T5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3" h="363">
                  <a:moveTo>
                    <a:pt x="0" y="363"/>
                  </a:moveTo>
                  <a:lnTo>
                    <a:pt x="0" y="181"/>
                  </a:lnTo>
                  <a:lnTo>
                    <a:pt x="363" y="0"/>
                  </a:lnTo>
                </a:path>
              </a:pathLst>
            </a:custGeom>
            <a:noFill/>
            <a:ln w="19050" cmpd="sng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8624173" y="369831"/>
              <a:ext cx="265010" cy="119072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7378700" y="140846"/>
              <a:ext cx="1655763" cy="11841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7378700" y="1090152"/>
              <a:ext cx="1655763" cy="11841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H="1">
              <a:off x="7994866" y="81310"/>
              <a:ext cx="778968" cy="11874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prstDash val="dash"/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8273016" y="734244"/>
              <a:ext cx="165722" cy="355908"/>
            </a:xfrm>
            <a:custGeom>
              <a:avLst/>
              <a:gdLst>
                <a:gd name="T0" fmla="*/ 252 w 582"/>
                <a:gd name="T1" fmla="*/ 0 h 1309"/>
                <a:gd name="T2" fmla="*/ 186 w 582"/>
                <a:gd name="T3" fmla="*/ 216 h 1309"/>
                <a:gd name="T4" fmla="*/ 162 w 582"/>
                <a:gd name="T5" fmla="*/ 306 h 1309"/>
                <a:gd name="T6" fmla="*/ 108 w 582"/>
                <a:gd name="T7" fmla="*/ 528 h 1309"/>
                <a:gd name="T8" fmla="*/ 102 w 582"/>
                <a:gd name="T9" fmla="*/ 636 h 1309"/>
                <a:gd name="T10" fmla="*/ 66 w 582"/>
                <a:gd name="T11" fmla="*/ 654 h 1309"/>
                <a:gd name="T12" fmla="*/ 48 w 582"/>
                <a:gd name="T13" fmla="*/ 750 h 1309"/>
                <a:gd name="T14" fmla="*/ 24 w 582"/>
                <a:gd name="T15" fmla="*/ 816 h 1309"/>
                <a:gd name="T16" fmla="*/ 0 w 582"/>
                <a:gd name="T17" fmla="*/ 936 h 1309"/>
                <a:gd name="T18" fmla="*/ 6 w 582"/>
                <a:gd name="T19" fmla="*/ 1068 h 1309"/>
                <a:gd name="T20" fmla="*/ 18 w 582"/>
                <a:gd name="T21" fmla="*/ 1092 h 1309"/>
                <a:gd name="T22" fmla="*/ 48 w 582"/>
                <a:gd name="T23" fmla="*/ 1188 h 1309"/>
                <a:gd name="T24" fmla="*/ 72 w 582"/>
                <a:gd name="T25" fmla="*/ 1236 h 1309"/>
                <a:gd name="T26" fmla="*/ 126 w 582"/>
                <a:gd name="T27" fmla="*/ 1254 h 1309"/>
                <a:gd name="T28" fmla="*/ 216 w 582"/>
                <a:gd name="T29" fmla="*/ 1290 h 1309"/>
                <a:gd name="T30" fmla="*/ 342 w 582"/>
                <a:gd name="T31" fmla="*/ 1296 h 1309"/>
                <a:gd name="T32" fmla="*/ 504 w 582"/>
                <a:gd name="T33" fmla="*/ 1260 h 1309"/>
                <a:gd name="T34" fmla="*/ 540 w 582"/>
                <a:gd name="T35" fmla="*/ 1206 h 1309"/>
                <a:gd name="T36" fmla="*/ 558 w 582"/>
                <a:gd name="T37" fmla="*/ 1110 h 1309"/>
                <a:gd name="T38" fmla="*/ 582 w 582"/>
                <a:gd name="T39" fmla="*/ 948 h 1309"/>
                <a:gd name="T40" fmla="*/ 576 w 582"/>
                <a:gd name="T41" fmla="*/ 870 h 1309"/>
                <a:gd name="T42" fmla="*/ 540 w 582"/>
                <a:gd name="T43" fmla="*/ 786 h 1309"/>
                <a:gd name="T44" fmla="*/ 522 w 582"/>
                <a:gd name="T45" fmla="*/ 750 h 1309"/>
                <a:gd name="T46" fmla="*/ 510 w 582"/>
                <a:gd name="T47" fmla="*/ 726 h 1309"/>
                <a:gd name="T48" fmla="*/ 486 w 582"/>
                <a:gd name="T49" fmla="*/ 642 h 1309"/>
                <a:gd name="T50" fmla="*/ 474 w 582"/>
                <a:gd name="T51" fmla="*/ 618 h 1309"/>
                <a:gd name="T52" fmla="*/ 468 w 582"/>
                <a:gd name="T53" fmla="*/ 606 h 1309"/>
                <a:gd name="T54" fmla="*/ 444 w 582"/>
                <a:gd name="T55" fmla="*/ 498 h 1309"/>
                <a:gd name="T56" fmla="*/ 402 w 582"/>
                <a:gd name="T57" fmla="*/ 396 h 1309"/>
                <a:gd name="T58" fmla="*/ 372 w 582"/>
                <a:gd name="T59" fmla="*/ 336 h 1309"/>
                <a:gd name="T60" fmla="*/ 360 w 582"/>
                <a:gd name="T61" fmla="*/ 300 h 1309"/>
                <a:gd name="T62" fmla="*/ 354 w 582"/>
                <a:gd name="T63" fmla="*/ 198 h 1309"/>
                <a:gd name="T64" fmla="*/ 330 w 582"/>
                <a:gd name="T65" fmla="*/ 162 h 1309"/>
                <a:gd name="T66" fmla="*/ 306 w 582"/>
                <a:gd name="T67" fmla="*/ 150 h 1309"/>
                <a:gd name="T68" fmla="*/ 252 w 582"/>
                <a:gd name="T69" fmla="*/ 0 h 1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82" h="1309">
                  <a:moveTo>
                    <a:pt x="252" y="0"/>
                  </a:moveTo>
                  <a:cubicBezTo>
                    <a:pt x="219" y="66"/>
                    <a:pt x="202" y="145"/>
                    <a:pt x="186" y="216"/>
                  </a:cubicBezTo>
                  <a:cubicBezTo>
                    <a:pt x="180" y="245"/>
                    <a:pt x="175" y="279"/>
                    <a:pt x="162" y="306"/>
                  </a:cubicBezTo>
                  <a:cubicBezTo>
                    <a:pt x="147" y="379"/>
                    <a:pt x="141" y="461"/>
                    <a:pt x="108" y="528"/>
                  </a:cubicBezTo>
                  <a:cubicBezTo>
                    <a:pt x="106" y="564"/>
                    <a:pt x="111" y="601"/>
                    <a:pt x="102" y="636"/>
                  </a:cubicBezTo>
                  <a:cubicBezTo>
                    <a:pt x="99" y="649"/>
                    <a:pt x="66" y="654"/>
                    <a:pt x="66" y="654"/>
                  </a:cubicBezTo>
                  <a:cubicBezTo>
                    <a:pt x="38" y="710"/>
                    <a:pt x="68" y="642"/>
                    <a:pt x="48" y="750"/>
                  </a:cubicBezTo>
                  <a:cubicBezTo>
                    <a:pt x="44" y="771"/>
                    <a:pt x="28" y="794"/>
                    <a:pt x="24" y="816"/>
                  </a:cubicBezTo>
                  <a:cubicBezTo>
                    <a:pt x="16" y="857"/>
                    <a:pt x="8" y="896"/>
                    <a:pt x="0" y="936"/>
                  </a:cubicBezTo>
                  <a:cubicBezTo>
                    <a:pt x="2" y="980"/>
                    <a:pt x="1" y="1024"/>
                    <a:pt x="6" y="1068"/>
                  </a:cubicBezTo>
                  <a:cubicBezTo>
                    <a:pt x="7" y="1077"/>
                    <a:pt x="18" y="1092"/>
                    <a:pt x="18" y="1092"/>
                  </a:cubicBezTo>
                  <a:cubicBezTo>
                    <a:pt x="22" y="1149"/>
                    <a:pt x="7" y="1167"/>
                    <a:pt x="48" y="1188"/>
                  </a:cubicBezTo>
                  <a:cubicBezTo>
                    <a:pt x="56" y="1204"/>
                    <a:pt x="64" y="1220"/>
                    <a:pt x="72" y="1236"/>
                  </a:cubicBezTo>
                  <a:cubicBezTo>
                    <a:pt x="78" y="1248"/>
                    <a:pt x="118" y="1252"/>
                    <a:pt x="126" y="1254"/>
                  </a:cubicBezTo>
                  <a:cubicBezTo>
                    <a:pt x="157" y="1262"/>
                    <a:pt x="188" y="1276"/>
                    <a:pt x="216" y="1290"/>
                  </a:cubicBezTo>
                  <a:cubicBezTo>
                    <a:pt x="254" y="1309"/>
                    <a:pt x="300" y="1294"/>
                    <a:pt x="342" y="1296"/>
                  </a:cubicBezTo>
                  <a:cubicBezTo>
                    <a:pt x="403" y="1291"/>
                    <a:pt x="451" y="1287"/>
                    <a:pt x="504" y="1260"/>
                  </a:cubicBezTo>
                  <a:cubicBezTo>
                    <a:pt x="514" y="1241"/>
                    <a:pt x="534" y="1231"/>
                    <a:pt x="540" y="1206"/>
                  </a:cubicBezTo>
                  <a:cubicBezTo>
                    <a:pt x="548" y="1174"/>
                    <a:pt x="552" y="1142"/>
                    <a:pt x="558" y="1110"/>
                  </a:cubicBezTo>
                  <a:cubicBezTo>
                    <a:pt x="562" y="1033"/>
                    <a:pt x="562" y="1008"/>
                    <a:pt x="582" y="948"/>
                  </a:cubicBezTo>
                  <a:cubicBezTo>
                    <a:pt x="580" y="922"/>
                    <a:pt x="581" y="896"/>
                    <a:pt x="576" y="870"/>
                  </a:cubicBezTo>
                  <a:cubicBezTo>
                    <a:pt x="573" y="853"/>
                    <a:pt x="548" y="807"/>
                    <a:pt x="540" y="786"/>
                  </a:cubicBezTo>
                  <a:cubicBezTo>
                    <a:pt x="540" y="786"/>
                    <a:pt x="525" y="756"/>
                    <a:pt x="522" y="750"/>
                  </a:cubicBezTo>
                  <a:cubicBezTo>
                    <a:pt x="518" y="742"/>
                    <a:pt x="510" y="726"/>
                    <a:pt x="510" y="726"/>
                  </a:cubicBezTo>
                  <a:cubicBezTo>
                    <a:pt x="504" y="697"/>
                    <a:pt x="498" y="669"/>
                    <a:pt x="486" y="642"/>
                  </a:cubicBezTo>
                  <a:cubicBezTo>
                    <a:pt x="482" y="634"/>
                    <a:pt x="478" y="626"/>
                    <a:pt x="474" y="618"/>
                  </a:cubicBezTo>
                  <a:cubicBezTo>
                    <a:pt x="472" y="614"/>
                    <a:pt x="468" y="606"/>
                    <a:pt x="468" y="606"/>
                  </a:cubicBezTo>
                  <a:cubicBezTo>
                    <a:pt x="464" y="572"/>
                    <a:pt x="460" y="529"/>
                    <a:pt x="444" y="498"/>
                  </a:cubicBezTo>
                  <a:cubicBezTo>
                    <a:pt x="439" y="469"/>
                    <a:pt x="432" y="411"/>
                    <a:pt x="402" y="396"/>
                  </a:cubicBezTo>
                  <a:cubicBezTo>
                    <a:pt x="393" y="379"/>
                    <a:pt x="377" y="355"/>
                    <a:pt x="372" y="336"/>
                  </a:cubicBezTo>
                  <a:cubicBezTo>
                    <a:pt x="365" y="308"/>
                    <a:pt x="370" y="319"/>
                    <a:pt x="360" y="300"/>
                  </a:cubicBezTo>
                  <a:cubicBezTo>
                    <a:pt x="358" y="266"/>
                    <a:pt x="359" y="232"/>
                    <a:pt x="354" y="198"/>
                  </a:cubicBezTo>
                  <a:cubicBezTo>
                    <a:pt x="352" y="187"/>
                    <a:pt x="340" y="169"/>
                    <a:pt x="330" y="162"/>
                  </a:cubicBezTo>
                  <a:cubicBezTo>
                    <a:pt x="323" y="157"/>
                    <a:pt x="306" y="150"/>
                    <a:pt x="306" y="150"/>
                  </a:cubicBezTo>
                  <a:cubicBezTo>
                    <a:pt x="286" y="110"/>
                    <a:pt x="252" y="43"/>
                    <a:pt x="252" y="0"/>
                  </a:cubicBezTo>
                  <a:close/>
                </a:path>
              </a:pathLst>
            </a:custGeom>
            <a:gradFill rotWithShape="0">
              <a:gsLst>
                <a:gs pos="0">
                  <a:srgbClr val="6699FF"/>
                </a:gs>
                <a:gs pos="100000">
                  <a:srgbClr val="FF3300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48308" y="2924944"/>
            <a:ext cx="7512124" cy="1368152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u="sng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G. </a:t>
            </a:r>
            <a:r>
              <a:rPr lang="en-US" sz="200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Bencivenni</a:t>
            </a:r>
            <a:r>
              <a:rPr lang="en-US" sz="2000" b="1" u="sng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en-US" sz="1600" baseline="300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De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Oliveira</a:t>
            </a:r>
            <a:r>
              <a:rPr lang="en-US" sz="1800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  <a:r>
              <a:rPr lang="en-US" sz="1800" baseline="30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De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Simone</a:t>
            </a:r>
            <a:r>
              <a:rPr lang="en-US" sz="1800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G. Felici</a:t>
            </a:r>
            <a:r>
              <a:rPr lang="en-US" sz="1800" baseline="30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Gatta</a:t>
            </a:r>
            <a:r>
              <a:rPr lang="en-US" sz="1800" baseline="30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 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Morello</a:t>
            </a:r>
            <a:r>
              <a:rPr lang="en-US" sz="1800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Ochi</a:t>
            </a:r>
            <a:r>
              <a:rPr lang="en-US" sz="1800" baseline="30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1800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M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18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Poli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Lener</a:t>
            </a:r>
            <a:r>
              <a:rPr lang="en-US" sz="1800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A. 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Ranieri</a:t>
            </a:r>
            <a:r>
              <a:rPr lang="en-US" sz="1800" baseline="300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4,</a:t>
            </a:r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,V. Valentino</a:t>
            </a:r>
            <a:r>
              <a:rPr lang="en-US" sz="1800" baseline="300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sz="18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18"/>
          <p:cNvSpPr txBox="1"/>
          <p:nvPr/>
        </p:nvSpPr>
        <p:spPr>
          <a:xfrm>
            <a:off x="2606691" y="4326195"/>
            <a:ext cx="416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Laboratori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Nazionali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Frascati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INFN</a:t>
            </a:r>
          </a:p>
          <a:p>
            <a:pPr marL="228600" indent="-228600">
              <a:buAutoNum type="arabicPeriod"/>
            </a:pP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CERN</a:t>
            </a:r>
          </a:p>
          <a:p>
            <a:pPr marL="228600" indent="-228600">
              <a:buFontTx/>
              <a:buAutoNum type="arabicPeriod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Kobe 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University</a:t>
            </a:r>
          </a:p>
          <a:p>
            <a:pPr marL="228600" indent="-228600">
              <a:buAutoNum type="arabicPeriod"/>
            </a:pP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INFN 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Sezione</a:t>
            </a:r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 Bari</a:t>
            </a:r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17032"/>
            <a:ext cx="168029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7757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C2CAC-500D-9C40-9416-2A32AD4EE58F}" type="slidenum">
              <a:rPr lang="en-US" smtClean="0">
                <a:latin typeface="Baskerville"/>
                <a:cs typeface="Baskerville"/>
              </a:rPr>
              <a:pPr/>
              <a:t>10</a:t>
            </a:fld>
            <a:endParaRPr lang="en-US" dirty="0">
              <a:latin typeface="Baskerville"/>
              <a:cs typeface="Baskerville"/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30131" y="220539"/>
            <a:ext cx="9070175" cy="5288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Detector Gain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asellaDiTesto 8"/>
          <p:cNvSpPr txBox="1"/>
          <p:nvPr/>
        </p:nvSpPr>
        <p:spPr>
          <a:xfrm>
            <a:off x="30131" y="920322"/>
            <a:ext cx="90701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P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rototypes with different resistivity (12-80-880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M/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ＭＳ ゴシック"/>
                <a:cs typeface="Arial" pitchFamily="34" charset="0"/>
                <a:sym typeface="Symbol" panose="05050102010706020507" pitchFamily="18" charset="2"/>
              </a:rPr>
              <a:t>☐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)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have been tested with 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X-Rays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(5.9 </a:t>
            </a:r>
            <a:r>
              <a:rPr lang="en-US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keV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), with different gas mixtures, and characterized by measuring the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gas gain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in </a:t>
            </a:r>
            <a:r>
              <a:rPr lang="en-US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current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mode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.</a:t>
            </a: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2782111" y="6356350"/>
            <a:ext cx="3771089" cy="365125"/>
          </a:xfrm>
        </p:spPr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US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755" y="2052948"/>
            <a:ext cx="5939984" cy="4043909"/>
          </a:xfrm>
          <a:prstGeom prst="rect">
            <a:avLst/>
          </a:prstGeom>
        </p:spPr>
      </p:pic>
      <p:sp>
        <p:nvSpPr>
          <p:cNvPr id="52" name="CasellaDiTesto 51"/>
          <p:cNvSpPr txBox="1"/>
          <p:nvPr/>
        </p:nvSpPr>
        <p:spPr>
          <a:xfrm>
            <a:off x="6767736" y="2727843"/>
            <a:ext cx="237626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WELL </a:t>
            </a:r>
            <a:r>
              <a:rPr lang="en-GB" sz="20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kapton</a:t>
            </a:r>
            <a:r>
              <a:rPr lang="en-GB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thickness = 50µm</a:t>
            </a:r>
            <a:endParaRPr lang="en-GB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424099" y="1958654"/>
            <a:ext cx="1976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Ar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/iC</a:t>
            </a:r>
            <a:r>
              <a:rPr lang="en-GB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4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H</a:t>
            </a:r>
            <a:r>
              <a:rPr lang="en-GB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10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= 90/10</a:t>
            </a:r>
            <a:r>
              <a:rPr lang="en-GB" b="1" baseline="-25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073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19006" y="6335021"/>
            <a:ext cx="2133600" cy="365125"/>
          </a:xfrm>
        </p:spPr>
        <p:txBody>
          <a:bodyPr/>
          <a:lstStyle/>
          <a:p>
            <a:fld id="{CEA2C934-7F42-8A40-9853-64C5544F0EDC}" type="slidenum">
              <a:rPr lang="en-US" smtClean="0"/>
              <a:t>11</a:t>
            </a:fld>
            <a:endParaRPr lang="en-US" dirty="0"/>
          </a:p>
        </p:txBody>
      </p:sp>
      <p:pic>
        <p:nvPicPr>
          <p:cNvPr id="11" name="Picture 10" descr="ariso_ratecapa_12_80_880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47"/>
          <a:stretch/>
        </p:blipFill>
        <p:spPr>
          <a:xfrm>
            <a:off x="1516383" y="1093422"/>
            <a:ext cx="5458577" cy="40656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01875" y="2740261"/>
            <a:ext cx="3190250" cy="1200329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r>
              <a:rPr lang="en-US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Rate for a drop </a:t>
            </a:r>
            <a:r>
              <a:rPr lang="it-IT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"/>
                <a:cs typeface="Baskerville"/>
                <a:sym typeface="Symbol" panose="05050102010706020507" pitchFamily="18" charset="2"/>
              </a:rPr>
              <a:t>G </a:t>
            </a:r>
            <a:r>
              <a:rPr lang="it-IT" b="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Baskerville"/>
                <a:cs typeface="Baskerville"/>
                <a:sym typeface="Wingdings" panose="05000000000000000000" pitchFamily="2" charset="2"/>
              </a:rPr>
              <a:t>= -3</a:t>
            </a:r>
            <a:r>
              <a:rPr lang="it-IT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Baskerville"/>
                <a:cs typeface="Baskerville"/>
                <a:sym typeface="Wingdings" panose="05000000000000000000" pitchFamily="2" charset="2"/>
              </a:rPr>
              <a:t>%</a:t>
            </a:r>
            <a:endParaRPr lang="en-US" b="1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Φ </a:t>
            </a:r>
            <a:r>
              <a:rPr lang="en-US" b="1" dirty="0">
                <a:solidFill>
                  <a:srgbClr val="FF0000"/>
                </a:solidFill>
              </a:rPr>
              <a:t>= 77 </a:t>
            </a:r>
            <a:r>
              <a:rPr lang="en-US" b="1" dirty="0" smtClean="0">
                <a:solidFill>
                  <a:srgbClr val="FF0000"/>
                </a:solidFill>
              </a:rPr>
              <a:t>kHz/cm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    - 880 M</a:t>
            </a:r>
            <a:r>
              <a:rPr lang="el-GR" b="1" dirty="0" smtClean="0">
                <a:solidFill>
                  <a:srgbClr val="FF0000"/>
                </a:solidFill>
                <a:latin typeface="Constantia"/>
              </a:rPr>
              <a:t>Ω</a:t>
            </a:r>
            <a:r>
              <a:rPr lang="it-IT" b="1" dirty="0" smtClean="0">
                <a:solidFill>
                  <a:srgbClr val="FF0000"/>
                </a:solidFill>
                <a:latin typeface="Constantia"/>
              </a:rPr>
              <a:t>/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ea typeface="ＭＳ ゴシック"/>
                <a:cs typeface="Arial" pitchFamily="34" charset="0"/>
                <a:sym typeface="Symbol" panose="05050102010706020507" pitchFamily="18" charset="2"/>
              </a:rPr>
              <a:t>☐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Φ </a:t>
            </a:r>
            <a:r>
              <a:rPr lang="en-US" b="1" dirty="0"/>
              <a:t>= 850 </a:t>
            </a:r>
            <a:r>
              <a:rPr lang="en-US" b="1" dirty="0" smtClean="0"/>
              <a:t>kHz/cm</a:t>
            </a:r>
            <a:r>
              <a:rPr lang="en-US" b="1" baseline="30000" dirty="0" smtClean="0"/>
              <a:t>2</a:t>
            </a:r>
            <a:r>
              <a:rPr lang="en-US" dirty="0" smtClean="0"/>
              <a:t>  </a:t>
            </a:r>
            <a:r>
              <a:rPr lang="en-US" b="1" dirty="0" smtClean="0"/>
              <a:t>- 80 </a:t>
            </a:r>
            <a:r>
              <a:rPr lang="en-US" b="1" dirty="0"/>
              <a:t>M</a:t>
            </a:r>
            <a:r>
              <a:rPr lang="el-GR" b="1" dirty="0">
                <a:latin typeface="Constantia"/>
              </a:rPr>
              <a:t>Ω</a:t>
            </a:r>
            <a:r>
              <a:rPr lang="it-IT" b="1" dirty="0">
                <a:latin typeface="Constantia"/>
              </a:rPr>
              <a:t>/</a:t>
            </a:r>
            <a:r>
              <a:rPr lang="en-US" b="1" dirty="0" smtClean="0">
                <a:latin typeface="Arial" pitchFamily="34" charset="0"/>
                <a:ea typeface="ＭＳ ゴシック"/>
                <a:cs typeface="Arial" pitchFamily="34" charset="0"/>
                <a:sym typeface="Symbol" panose="05050102010706020507" pitchFamily="18" charset="2"/>
              </a:rPr>
              <a:t>☐</a:t>
            </a:r>
            <a:endParaRPr lang="en-US" dirty="0"/>
          </a:p>
          <a:p>
            <a:r>
              <a:rPr lang="en-US" b="1" dirty="0" smtClean="0">
                <a:solidFill>
                  <a:srgbClr val="008000"/>
                </a:solidFill>
              </a:rPr>
              <a:t>Φ </a:t>
            </a:r>
            <a:r>
              <a:rPr lang="en-US" b="1" dirty="0">
                <a:solidFill>
                  <a:srgbClr val="008000"/>
                </a:solidFill>
              </a:rPr>
              <a:t>= 3.4 </a:t>
            </a:r>
            <a:r>
              <a:rPr lang="en-US" b="1" dirty="0" smtClean="0">
                <a:solidFill>
                  <a:srgbClr val="008000"/>
                </a:solidFill>
              </a:rPr>
              <a:t>MHz/cm</a:t>
            </a:r>
            <a:r>
              <a:rPr lang="en-US" b="1" baseline="30000" dirty="0" smtClean="0">
                <a:solidFill>
                  <a:srgbClr val="008000"/>
                </a:solidFill>
              </a:rPr>
              <a:t>2</a:t>
            </a:r>
            <a:r>
              <a:rPr lang="en-US" dirty="0" smtClean="0">
                <a:solidFill>
                  <a:srgbClr val="008000"/>
                </a:solidFill>
              </a:rPr>
              <a:t>  </a:t>
            </a:r>
            <a:r>
              <a:rPr lang="en-US" b="1" dirty="0">
                <a:solidFill>
                  <a:srgbClr val="00B050"/>
                </a:solidFill>
              </a:rPr>
              <a:t>- </a:t>
            </a:r>
            <a:r>
              <a:rPr lang="en-US" b="1" dirty="0" smtClean="0">
                <a:solidFill>
                  <a:srgbClr val="00B050"/>
                </a:solidFill>
              </a:rPr>
              <a:t>11 </a:t>
            </a:r>
            <a:r>
              <a:rPr lang="en-US" b="1" dirty="0">
                <a:solidFill>
                  <a:srgbClr val="00B050"/>
                </a:solidFill>
              </a:rPr>
              <a:t>M</a:t>
            </a:r>
            <a:r>
              <a:rPr lang="el-GR" b="1" dirty="0">
                <a:solidFill>
                  <a:srgbClr val="00B050"/>
                </a:solidFill>
                <a:latin typeface="Constantia"/>
              </a:rPr>
              <a:t>Ω</a:t>
            </a:r>
            <a:r>
              <a:rPr lang="it-IT" b="1" dirty="0">
                <a:solidFill>
                  <a:srgbClr val="00B050"/>
                </a:solidFill>
                <a:latin typeface="Constantia"/>
              </a:rPr>
              <a:t>/</a:t>
            </a:r>
            <a:r>
              <a:rPr lang="en-US" b="1" dirty="0" smtClean="0">
                <a:solidFill>
                  <a:srgbClr val="00B050"/>
                </a:solidFill>
                <a:latin typeface="Arial" pitchFamily="34" charset="0"/>
                <a:ea typeface="ＭＳ ゴシック"/>
                <a:cs typeface="Arial" pitchFamily="34" charset="0"/>
                <a:sym typeface="Symbol" panose="05050102010706020507" pitchFamily="18" charset="2"/>
              </a:rPr>
              <a:t>☐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00369" y="-571017"/>
            <a:ext cx="519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Rate capability fitted with the function: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051720" y="6388249"/>
            <a:ext cx="4923240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61177" y="5980989"/>
            <a:ext cx="443732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US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ocal irradiation ≠ global irradiation</a:t>
            </a:r>
            <a:r>
              <a:rPr lang="en-US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CasellaDiTesto 8"/>
          <p:cNvSpPr txBox="1"/>
          <p:nvPr/>
        </p:nvSpPr>
        <p:spPr>
          <a:xfrm>
            <a:off x="106326" y="5289635"/>
            <a:ext cx="9018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gain decrease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 correlated with the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voltage drop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due to the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resistive layer: larger the </a:t>
            </a:r>
            <a:r>
              <a:rPr lang="en-US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resistivity lower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rate capability.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  <a:sym typeface="Wingdings"/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1" y="-19366"/>
            <a:ext cx="9124746" cy="869291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Rate capability with X-rays </a:t>
            </a:r>
            <a:r>
              <a:rPr lang="en-US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(single layer)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 rot="2894842">
            <a:off x="6023417" y="1435922"/>
            <a:ext cx="19030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ocal irradiation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asellaDiTesto 40"/>
          <p:cNvSpPr txBox="1"/>
          <p:nvPr/>
        </p:nvSpPr>
        <p:spPr>
          <a:xfrm>
            <a:off x="7189202" y="4048641"/>
            <a:ext cx="1540949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70C0"/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f</a:t>
            </a:r>
            <a:r>
              <a:rPr lang="en-GB" sz="1600" b="1" dirty="0" smtClean="0">
                <a:solidFill>
                  <a:srgbClr val="0070C0"/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or m.i.p.×7</a:t>
            </a:r>
            <a:endParaRPr lang="en-GB" sz="1600" b="1" dirty="0">
              <a:solidFill>
                <a:srgbClr val="0070C0"/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23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C934-7F42-8A40-9853-64C5544F0EDC}" type="slidenum">
              <a:rPr lang="en-US" smtClean="0"/>
              <a:t>12</a:t>
            </a:fld>
            <a:endParaRPr lang="en-US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267023" y="2540866"/>
            <a:ext cx="8646402" cy="114300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Detector performance: </a:t>
            </a:r>
            <a:b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</a:br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Beam Tests</a:t>
            </a:r>
            <a:endParaRPr lang="en-GB" sz="3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015574" y="6356350"/>
            <a:ext cx="3443592" cy="365125"/>
          </a:xfrm>
        </p:spPr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97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4583" r="5280"/>
          <a:stretch/>
        </p:blipFill>
        <p:spPr bwMode="auto">
          <a:xfrm>
            <a:off x="107504" y="974827"/>
            <a:ext cx="3494510" cy="267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2152" y="3085415"/>
            <a:ext cx="5180873" cy="2914241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5309324" y="6156012"/>
            <a:ext cx="1774909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/>
          <a:p>
            <a:pPr lvl="0" hangingPunct="0">
              <a:spcBef>
                <a:spcPts val="0"/>
              </a:spcBef>
              <a:spcAft>
                <a:spcPts val="0"/>
              </a:spcAft>
            </a:pP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DejaVu Sans" pitchFamily="2"/>
                <a:cs typeface="Arial" pitchFamily="34" charset="0"/>
              </a:rPr>
              <a:t>GEMs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DejaVu Sans" pitchFamily="2"/>
                <a:cs typeface="Arial" pitchFamily="34" charset="0"/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DejaVu Sans" pitchFamily="2"/>
                <a:cs typeface="Arial" pitchFamily="34" charset="0"/>
              </a:rPr>
              <a:t>Trackers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DejaVu Sans" pitchFamily="2"/>
              <a:cs typeface="Arial" pitchFamily="34" charset="0"/>
            </a:endParaRPr>
          </a:p>
        </p:txBody>
      </p:sp>
      <p:cxnSp>
        <p:nvCxnSpPr>
          <p:cNvPr id="8" name="Connettore 2 7"/>
          <p:cNvCxnSpPr/>
          <p:nvPr/>
        </p:nvCxnSpPr>
        <p:spPr>
          <a:xfrm flipH="1" flipV="1">
            <a:off x="4914367" y="5211016"/>
            <a:ext cx="609600" cy="9906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/>
          <p:cNvCxnSpPr/>
          <p:nvPr/>
        </p:nvCxnSpPr>
        <p:spPr>
          <a:xfrm flipH="1" flipV="1">
            <a:off x="5523967" y="5134816"/>
            <a:ext cx="228600" cy="10668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/>
          <p:cNvCxnSpPr/>
          <p:nvPr/>
        </p:nvCxnSpPr>
        <p:spPr>
          <a:xfrm flipV="1">
            <a:off x="6819367" y="5134816"/>
            <a:ext cx="304800" cy="10668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 flipV="1">
            <a:off x="6480699" y="5439616"/>
            <a:ext cx="110068" cy="7620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ttangolo 11"/>
          <p:cNvSpPr/>
          <p:nvPr/>
        </p:nvSpPr>
        <p:spPr>
          <a:xfrm>
            <a:off x="3419872" y="2461972"/>
            <a:ext cx="2582758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/>
          <a:p>
            <a:pPr lvl="0" hangingPunct="0">
              <a:spcBef>
                <a:spcPts val="0"/>
              </a:spcBef>
              <a:spcAft>
                <a:spcPts val="0"/>
              </a:spcAft>
            </a:pP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BES III-GEM 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hambers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cxnSp>
        <p:nvCxnSpPr>
          <p:cNvPr id="13" name="Connettore 2 12"/>
          <p:cNvCxnSpPr/>
          <p:nvPr/>
        </p:nvCxnSpPr>
        <p:spPr>
          <a:xfrm>
            <a:off x="4461359" y="2837148"/>
            <a:ext cx="1143000" cy="130706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ttangolo 13"/>
          <p:cNvSpPr/>
          <p:nvPr/>
        </p:nvSpPr>
        <p:spPr>
          <a:xfrm>
            <a:off x="6656810" y="1930040"/>
            <a:ext cx="2428870" cy="14773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/>
              </a:rPr>
              <a:t>-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RWELL prototype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12-80-880 M</a:t>
            </a:r>
            <a:r>
              <a:rPr lang="el-GR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Ω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/□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400 µm pitch strips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APV25 (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CC analysis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)</a:t>
            </a:r>
          </a:p>
          <a:p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/iC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4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H</a:t>
            </a:r>
            <a:r>
              <a:rPr lang="it-IT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10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= 90/10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cxnSp>
        <p:nvCxnSpPr>
          <p:cNvPr id="15" name="Connettore 2 14"/>
          <p:cNvCxnSpPr/>
          <p:nvPr/>
        </p:nvCxnSpPr>
        <p:spPr>
          <a:xfrm flipH="1">
            <a:off x="6218883" y="3490682"/>
            <a:ext cx="752884" cy="111327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/>
          <p:cNvSpPr txBox="1"/>
          <p:nvPr/>
        </p:nvSpPr>
        <p:spPr>
          <a:xfrm>
            <a:off x="3860108" y="980728"/>
            <a:ext cx="62233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H4 Beam Area (RD51)</a:t>
            </a:r>
          </a:p>
          <a:p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Muon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beam  momentum:  150 </a:t>
            </a:r>
            <a:r>
              <a:rPr lang="en-GB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GeV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/c</a:t>
            </a:r>
          </a:p>
          <a:p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Goliath: B up to 1.4 T</a:t>
            </a: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19" name="Titolo 1"/>
          <p:cNvSpPr txBox="1">
            <a:spLocks/>
          </p:cNvSpPr>
          <p:nvPr/>
        </p:nvSpPr>
        <p:spPr>
          <a:xfrm>
            <a:off x="334161" y="-171400"/>
            <a:ext cx="850131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Beam tests results</a:t>
            </a:r>
            <a:endParaRPr lang="en-GB" sz="28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3" name="Gruppo 44"/>
          <p:cNvGrpSpPr>
            <a:grpSpLocks/>
          </p:cNvGrpSpPr>
          <p:nvPr/>
        </p:nvGrpSpPr>
        <p:grpSpPr bwMode="auto">
          <a:xfrm>
            <a:off x="265113" y="3843572"/>
            <a:ext cx="3298775" cy="2321732"/>
            <a:chOff x="8255848" y="4338524"/>
            <a:chExt cx="3699701" cy="2355573"/>
          </a:xfrm>
        </p:grpSpPr>
        <p:pic>
          <p:nvPicPr>
            <p:cNvPr id="24" name="Immagine 3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7822" y="4338524"/>
              <a:ext cx="3277727" cy="2355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CasellaDiTesto 42"/>
            <p:cNvSpPr txBox="1"/>
            <p:nvPr/>
          </p:nvSpPr>
          <p:spPr>
            <a:xfrm>
              <a:off x="8255848" y="4357463"/>
              <a:ext cx="1858582" cy="7525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lIns="74402" tIns="37202" rIns="74402" bIns="37202" compatLnSpc="0"/>
            <a:lstStyle/>
            <a:p>
              <a:pPr algn="ctr">
                <a:defRPr b="1"/>
              </a:pPr>
              <a:r>
                <a:rPr lang="it-IT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  <a:sym typeface="Symbol"/>
                </a:rPr>
                <a:t></a:t>
              </a:r>
              <a:r>
                <a:rPr lang="it-IT" sz="1050" b="1" baseline="-25000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  <a:sym typeface="Symbol"/>
                </a:rPr>
                <a:t>RWELL</a:t>
              </a:r>
              <a:r>
                <a:rPr lang="it-IT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  <a:sym typeface="Symbol"/>
                </a:rPr>
                <a:t> </a:t>
              </a:r>
              <a:r>
                <a:rPr lang="it-IT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= (52+-6) µm</a:t>
              </a:r>
            </a:p>
            <a:p>
              <a:pPr algn="ctr">
                <a:defRPr b="1"/>
              </a:pPr>
              <a:r>
                <a:rPr lang="it-IT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@ B= 0T </a:t>
              </a:r>
              <a:r>
                <a:rPr lang="en-US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after</a:t>
              </a:r>
              <a:r>
                <a:rPr lang="it-IT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 </a:t>
              </a:r>
              <a:r>
                <a:rPr lang="en-US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TRKs</a:t>
              </a:r>
              <a:r>
                <a:rPr lang="it-IT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 </a:t>
              </a:r>
              <a:r>
                <a:rPr lang="en-US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contribution</a:t>
              </a:r>
              <a:r>
                <a:rPr lang="it-IT" sz="1050" b="1" dirty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 </a:t>
              </a:r>
              <a:r>
                <a:rPr lang="en-US" sz="1050" b="1" dirty="0" smtClean="0">
                  <a:solidFill>
                    <a:srgbClr val="FF0000"/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subtraction</a:t>
              </a:r>
              <a:endParaRPr lang="it-IT" sz="1050" b="1" dirty="0">
                <a:solidFill>
                  <a:srgbClr val="FF0000"/>
                </a:solidFill>
                <a:latin typeface="Arial" pitchFamily="34" charset="0"/>
                <a:ea typeface="Adobe Ming Std L" pitchFamily="18" charset="-128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13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763688" y="6426985"/>
            <a:ext cx="5616624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58880" y="6448251"/>
            <a:ext cx="2133600" cy="365125"/>
          </a:xfrm>
        </p:spPr>
        <p:txBody>
          <a:bodyPr/>
          <a:lstStyle/>
          <a:p>
            <a:fld id="{CEA2C934-7F42-8A40-9853-64C5544F0EDC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1160529"/>
            <a:ext cx="4420111" cy="359853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3351" y="1160529"/>
            <a:ext cx="4419600" cy="3598533"/>
          </a:xfrm>
          <a:prstGeom prst="rect">
            <a:avLst/>
          </a:prstGeom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456911" y="116949"/>
            <a:ext cx="8299104" cy="7835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Space </a:t>
            </a:r>
            <a:r>
              <a:rPr lang="it-IT" sz="3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resolution</a:t>
            </a:r>
            <a:r>
              <a:rPr lang="it-IT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it-IT" sz="36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vs</a:t>
            </a:r>
            <a:r>
              <a:rPr lang="it-IT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it-IT" sz="3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resistivity</a:t>
            </a: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54649" y="4799611"/>
            <a:ext cx="8964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“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space resolution” </a:t>
            </a:r>
            <a:r>
              <a:rPr lang="en-GB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l-GR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σ </a:t>
            </a:r>
            <a:r>
              <a:rPr lang="it-IT" i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of the </a:t>
            </a:r>
            <a:r>
              <a:rPr lang="en-GB" i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residual </a:t>
            </a:r>
            <a:r>
              <a:rPr lang="en-GB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– no subtraction of the external trackers contribution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exhibits a 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minimum around 100M</a:t>
            </a:r>
            <a:r>
              <a:rPr lang="el-G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Ω</a:t>
            </a:r>
            <a:r>
              <a:rPr lang="it-IT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it-IT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□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 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low resistivity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charge spread increases </a:t>
            </a: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and then </a:t>
            </a:r>
            <a:r>
              <a:rPr lang="el-G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σ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worsening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it-IT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 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a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high </a:t>
            </a:r>
            <a:r>
              <a:rPr lang="it-IT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resistivity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it-IT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charge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spread </a:t>
            </a:r>
            <a:r>
              <a:rPr lang="it-IT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too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small  (</a:t>
            </a:r>
            <a:r>
              <a:rPr lang="it-IT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Cl_size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1 </a:t>
            </a:r>
            <a:r>
              <a:rPr lang="it-IT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fired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 strip) 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then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the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Charge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Centroid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method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becomes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no more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effective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l-GR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σ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pitch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it-IT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12)</a:t>
            </a:r>
            <a:endParaRPr lang="it-IT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315804" y="1071469"/>
            <a:ext cx="23904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CC analysis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37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-2567" y="695587"/>
            <a:ext cx="9231234" cy="1668813"/>
          </a:xfrm>
          <a:prstGeom prst="rect">
            <a:avLst/>
          </a:prstGeom>
          <a:noFill/>
        </p:spPr>
        <p:txBody>
          <a:bodyPr wrap="square" lIns="82954" tIns="41477" rIns="82954" bIns="41477" rtlCol="0">
            <a:spAutoFit/>
          </a:bodyPr>
          <a:lstStyle/>
          <a:p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 the framework of the </a:t>
            </a:r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CMS-phase2 </a:t>
            </a:r>
            <a:r>
              <a:rPr lang="en-GB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muon</a:t>
            </a:r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upgrade 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we have developed </a:t>
            </a:r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large size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µ-RWELLs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, in strict collaboration with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Italian industrial partners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ELTOS &amp; MDT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). </a:t>
            </a: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work is performed in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two years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with following schedule:</a:t>
            </a:r>
          </a:p>
          <a:p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11079" indent="-311079">
              <a:buFont typeface="+mj-lt"/>
              <a:buAutoNum type="arabicPeriod"/>
            </a:pPr>
            <a:r>
              <a:rPr lang="en-US" sz="16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Construction </a:t>
            </a:r>
            <a:r>
              <a:rPr lang="en-US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&amp; test of </a:t>
            </a:r>
            <a:r>
              <a:rPr lang="en-US" sz="16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en-US" sz="16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	 </a:t>
            </a:r>
            <a:r>
              <a:rPr lang="en-US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1.2x0.5m</a:t>
            </a:r>
            <a:r>
              <a:rPr lang="en-US" sz="1600" b="1" baseline="30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(GE1/1) </a:t>
            </a:r>
            <a:r>
              <a:rPr lang="en-US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µ-RWELL     </a:t>
            </a:r>
            <a:r>
              <a:rPr lang="en-GB" sz="16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GB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2016 - DONE</a:t>
            </a:r>
          </a:p>
          <a:p>
            <a:pPr marL="311079" indent="-311079">
              <a:buFont typeface="+mj-lt"/>
              <a:buAutoNum type="arabicPeriod"/>
            </a:pPr>
            <a:r>
              <a:rPr lang="en-GB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Mechanical </a:t>
            </a:r>
            <a:r>
              <a:rPr lang="en-GB" sz="16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study and mock-up of </a:t>
            </a:r>
            <a:r>
              <a:rPr lang="en-GB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1.8x1.2 </a:t>
            </a:r>
            <a:r>
              <a:rPr lang="en-GB" sz="16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sz="1600" b="1" baseline="30000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16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(GE2/1) </a:t>
            </a:r>
            <a:r>
              <a:rPr lang="en-US" sz="16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µ-RWELL</a:t>
            </a:r>
            <a:r>
              <a:rPr lang="en-GB" sz="16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-GB" sz="16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2017 - DONE</a:t>
            </a:r>
          </a:p>
          <a:p>
            <a:pPr marL="311079" indent="-311079">
              <a:buFont typeface="+mj-lt"/>
              <a:buAutoNum type="arabicPeriod"/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Construction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first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1.8x1.2m</a:t>
            </a:r>
            <a:r>
              <a:rPr lang="en-US" sz="16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(GE2/1)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µ-RWELL (only M4 active)</a:t>
            </a: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  &gt; 2018</a:t>
            </a:r>
            <a:endParaRPr lang="en-GB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itolo 1"/>
          <p:cNvSpPr>
            <a:spLocks noGrp="1"/>
          </p:cNvSpPr>
          <p:nvPr>
            <p:ph type="title"/>
          </p:nvPr>
        </p:nvSpPr>
        <p:spPr>
          <a:xfrm>
            <a:off x="-218591" y="-99584"/>
            <a:ext cx="9577064" cy="945085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Technology Transfer to Industry</a:t>
            </a: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CasellaDiTesto 36"/>
          <p:cNvSpPr txBox="1"/>
          <p:nvPr/>
        </p:nvSpPr>
        <p:spPr>
          <a:xfrm rot="16200000">
            <a:off x="1278295" y="4200401"/>
            <a:ext cx="3903633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~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00 times larger than small </a:t>
            </a:r>
            <a:r>
              <a:rPr lang="en-GB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protos</a:t>
            </a:r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!!!</a:t>
            </a:r>
            <a:endParaRPr lang="en-GB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6943101" y="6456178"/>
            <a:ext cx="2133600" cy="365125"/>
          </a:xfrm>
        </p:spPr>
        <p:txBody>
          <a:bodyPr/>
          <a:lstStyle/>
          <a:p>
            <a:fld id="{41A26A6A-3054-7B42-91C0-30CD04649B04}" type="slidenum">
              <a:rPr lang="en-US" smtClean="0"/>
              <a:t>15</a:t>
            </a:fld>
            <a:endParaRPr lang="en-US" dirty="0"/>
          </a:p>
        </p:txBody>
      </p:sp>
      <p:sp>
        <p:nvSpPr>
          <p:cNvPr id="34" name="CasellaDiTesto 33"/>
          <p:cNvSpPr txBox="1"/>
          <p:nvPr/>
        </p:nvSpPr>
        <p:spPr>
          <a:xfrm>
            <a:off x="6181645" y="2555613"/>
            <a:ext cx="2856854" cy="329985"/>
          </a:xfrm>
          <a:prstGeom prst="rect">
            <a:avLst/>
          </a:prstGeom>
          <a:solidFill>
            <a:srgbClr val="FFFF00"/>
          </a:solidFill>
        </p:spPr>
        <p:txBody>
          <a:bodyPr wrap="none" lIns="82954" tIns="41477" rIns="82954" bIns="41477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1.8x1.2m</a:t>
            </a:r>
            <a:r>
              <a:rPr lang="en-US" sz="16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GE2/1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µ-RWELL</a:t>
            </a:r>
            <a:endParaRPr lang="en-GB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IMG-20161209-WA00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55" y="2477744"/>
            <a:ext cx="2171191" cy="3859896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 rot="16200000">
            <a:off x="-1631389" y="4197733"/>
            <a:ext cx="3777068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~40 times larger than small </a:t>
            </a:r>
            <a:r>
              <a:rPr lang="en-GB" sz="16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protos</a:t>
            </a:r>
            <a:r>
              <a:rPr lang="en-GB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!!!</a:t>
            </a:r>
            <a:endParaRPr lang="en-GB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4" descr="DSC_001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3001" y="2957528"/>
            <a:ext cx="3655666" cy="2154228"/>
          </a:xfrm>
          <a:prstGeom prst="rect">
            <a:avLst/>
          </a:prstGeom>
        </p:spPr>
      </p:pic>
      <p:pic>
        <p:nvPicPr>
          <p:cNvPr id="15" name="Picture 2" descr="Dimensioni readout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81" t="14923" r="8737" b="15372"/>
          <a:stretch/>
        </p:blipFill>
        <p:spPr>
          <a:xfrm rot="5400000">
            <a:off x="2538410" y="3014654"/>
            <a:ext cx="4601408" cy="2899010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 rot="2585535">
            <a:off x="1977701" y="2566299"/>
            <a:ext cx="92685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DONE</a:t>
            </a:r>
            <a:endParaRPr lang="en-GB" sz="2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8" descr="M4x2_pcb_versioneGf_3_fewquotes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6564" y="5148451"/>
            <a:ext cx="1882878" cy="1701082"/>
          </a:xfrm>
          <a:prstGeom prst="rect">
            <a:avLst/>
          </a:prstGeom>
        </p:spPr>
      </p:pic>
      <p:pic>
        <p:nvPicPr>
          <p:cNvPr id="18" name="Immagine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0063" y="5292600"/>
            <a:ext cx="1968675" cy="984472"/>
          </a:xfrm>
          <a:prstGeom prst="rect">
            <a:avLst/>
          </a:prstGeom>
        </p:spPr>
      </p:pic>
      <p:sp>
        <p:nvSpPr>
          <p:cNvPr id="4" name="CasellaDiTesto 3"/>
          <p:cNvSpPr txBox="1"/>
          <p:nvPr/>
        </p:nvSpPr>
        <p:spPr>
          <a:xfrm>
            <a:off x="7740502" y="4464159"/>
            <a:ext cx="10695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Arial" pitchFamily="34" charset="0"/>
                <a:cs typeface="Arial" pitchFamily="34" charset="0"/>
              </a:rPr>
              <a:t>m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ock-up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400834" y="6152974"/>
            <a:ext cx="123815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ELTOS tests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70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1413" y="632355"/>
            <a:ext cx="13761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single resistive layer, edge grounding,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2D </a:t>
            </a:r>
            <a:r>
              <a:rPr lang="en-US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evac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current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egnaposto numero diapositiva 11"/>
          <p:cNvSpPr>
            <a:spLocks noGrp="1"/>
          </p:cNvSpPr>
          <p:nvPr>
            <p:ph type="sldNum" sz="quarter" idx="12"/>
          </p:nvPr>
        </p:nvSpPr>
        <p:spPr>
          <a:xfrm>
            <a:off x="6853741" y="6356350"/>
            <a:ext cx="2133600" cy="365125"/>
          </a:xfrm>
        </p:spPr>
        <p:txBody>
          <a:bodyPr/>
          <a:lstStyle/>
          <a:p>
            <a:fld id="{FBAC6631-AF73-4497-B350-0AD1C95976D9}" type="slidenum">
              <a:rPr lang="en-GB" smtClean="0"/>
              <a:t>16</a:t>
            </a:fld>
            <a:endParaRPr lang="en-GB" dirty="0"/>
          </a:p>
        </p:txBody>
      </p:sp>
      <p:sp>
        <p:nvSpPr>
          <p:cNvPr id="315" name="TextBox 272"/>
          <p:cNvSpPr txBox="1"/>
          <p:nvPr/>
        </p:nvSpPr>
        <p:spPr>
          <a:xfrm>
            <a:off x="899592" y="4272771"/>
            <a:ext cx="2419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Ω </a:t>
            </a:r>
            <a:r>
              <a:rPr lang="en-US" sz="2400" b="1" dirty="0" smtClean="0">
                <a:solidFill>
                  <a:srgbClr val="0070C0"/>
                </a:solidFill>
                <a:latin typeface="Arial"/>
                <a:cs typeface="Arial"/>
              </a:rPr>
              <a:t>~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ρ</a:t>
            </a:r>
            <a:r>
              <a:rPr lang="en-US" sz="2400" b="1" baseline="-25000" dirty="0" err="1" smtClean="0">
                <a:solidFill>
                  <a:srgbClr val="0070C0"/>
                </a:solidFill>
              </a:rPr>
              <a:t>s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x d/2πr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18" name="TextBox 182"/>
          <p:cNvSpPr txBox="1"/>
          <p:nvPr/>
        </p:nvSpPr>
        <p:spPr>
          <a:xfrm>
            <a:off x="5675694" y="4272771"/>
            <a:ext cx="2928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Ω’ </a:t>
            </a:r>
            <a:r>
              <a:rPr lang="en-US" sz="2400" b="1" dirty="0">
                <a:solidFill>
                  <a:srgbClr val="0070C0"/>
                </a:solidFill>
                <a:latin typeface="Arial"/>
                <a:cs typeface="Arial"/>
              </a:rPr>
              <a:t>~</a:t>
            </a:r>
            <a:r>
              <a:rPr lang="en-US" sz="2400" b="1" dirty="0" smtClean="0">
                <a:solidFill>
                  <a:srgbClr val="0070C0"/>
                </a:solidFill>
              </a:rPr>
              <a:t>  </a:t>
            </a:r>
            <a:r>
              <a:rPr lang="en-US" sz="2400" b="1" dirty="0" err="1" smtClean="0">
                <a:solidFill>
                  <a:srgbClr val="0070C0"/>
                </a:solidFill>
              </a:rPr>
              <a:t>ρ</a:t>
            </a:r>
            <a:r>
              <a:rPr lang="en-US" sz="2400" b="1" baseline="-25000" dirty="0" err="1" smtClean="0">
                <a:solidFill>
                  <a:srgbClr val="0070C0"/>
                </a:solidFill>
              </a:rPr>
              <a:t>s</a:t>
            </a:r>
            <a:r>
              <a:rPr lang="en-GB" sz="2400" b="1" dirty="0" smtClean="0">
                <a:solidFill>
                  <a:srgbClr val="0070C0"/>
                </a:solidFill>
              </a:rPr>
              <a:t>’ </a:t>
            </a:r>
            <a:r>
              <a:rPr lang="en-US" sz="2400" b="1" dirty="0" smtClean="0">
                <a:solidFill>
                  <a:srgbClr val="0070C0"/>
                </a:solidFill>
              </a:rPr>
              <a:t>x 3d’/2πr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19" name="CasellaDiTesto 318"/>
          <p:cNvSpPr txBox="1"/>
          <p:nvPr/>
        </p:nvSpPr>
        <p:spPr>
          <a:xfrm>
            <a:off x="2727177" y="4778309"/>
            <a:ext cx="3610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Ω/</a:t>
            </a:r>
            <a:r>
              <a:rPr lang="en-US" sz="2400" b="1" dirty="0">
                <a:solidFill>
                  <a:srgbClr val="0070C0"/>
                </a:solidFill>
              </a:rPr>
              <a:t> Ω’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Arial"/>
                <a:cs typeface="Arial"/>
              </a:rPr>
              <a:t>~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(</a:t>
            </a:r>
            <a:r>
              <a:rPr lang="en-US" sz="2400" b="1" dirty="0" err="1" smtClean="0">
                <a:solidFill>
                  <a:srgbClr val="0070C0"/>
                </a:solidFill>
              </a:rPr>
              <a:t>ρ</a:t>
            </a:r>
            <a:r>
              <a:rPr lang="en-US" sz="2400" b="1" baseline="-25000" dirty="0" err="1" smtClean="0">
                <a:solidFill>
                  <a:srgbClr val="0070C0"/>
                </a:solidFill>
              </a:rPr>
              <a:t>s</a:t>
            </a:r>
            <a:r>
              <a:rPr lang="en-US" sz="2400" b="1" baseline="-25000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/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ρ</a:t>
            </a:r>
            <a:r>
              <a:rPr lang="en-US" sz="2400" b="1" baseline="-25000" dirty="0" err="1" smtClean="0">
                <a:solidFill>
                  <a:srgbClr val="0070C0"/>
                </a:solidFill>
              </a:rPr>
              <a:t>s</a:t>
            </a:r>
            <a:r>
              <a:rPr lang="en-GB" sz="2400" b="1" dirty="0" smtClean="0">
                <a:solidFill>
                  <a:srgbClr val="0070C0"/>
                </a:solidFill>
              </a:rPr>
              <a:t>’</a:t>
            </a:r>
            <a:r>
              <a:rPr lang="en-US" sz="2400" b="1" dirty="0" smtClean="0">
                <a:solidFill>
                  <a:srgbClr val="0070C0"/>
                </a:solidFill>
              </a:rPr>
              <a:t>) x d/3d’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320" name="CasellaDiTesto 319"/>
          <p:cNvSpPr txBox="1"/>
          <p:nvPr/>
        </p:nvSpPr>
        <p:spPr>
          <a:xfrm>
            <a:off x="1492389" y="5333551"/>
            <a:ext cx="638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</a:rPr>
              <a:t>If  </a:t>
            </a:r>
            <a:r>
              <a:rPr lang="en-US" sz="2400" b="1" dirty="0" err="1" smtClean="0">
                <a:solidFill>
                  <a:srgbClr val="0070C0"/>
                </a:solidFill>
              </a:rPr>
              <a:t>ρ</a:t>
            </a:r>
            <a:r>
              <a:rPr lang="en-US" sz="2400" b="1" baseline="-25000" dirty="0" err="1" smtClean="0">
                <a:solidFill>
                  <a:srgbClr val="0070C0"/>
                </a:solidFill>
              </a:rPr>
              <a:t>s</a:t>
            </a:r>
            <a:r>
              <a:rPr lang="en-US" sz="2400" b="1" baseline="-25000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= </a:t>
            </a:r>
            <a:r>
              <a:rPr lang="en-US" sz="2400" b="1" dirty="0" err="1" smtClean="0">
                <a:solidFill>
                  <a:srgbClr val="0070C0"/>
                </a:solidFill>
              </a:rPr>
              <a:t>ρ</a:t>
            </a:r>
            <a:r>
              <a:rPr lang="en-US" sz="2400" b="1" baseline="-25000" dirty="0" err="1" smtClean="0">
                <a:solidFill>
                  <a:srgbClr val="0070C0"/>
                </a:solidFill>
              </a:rPr>
              <a:t>s</a:t>
            </a:r>
            <a:r>
              <a:rPr lang="en-GB" sz="2400" b="1" dirty="0" smtClean="0">
                <a:solidFill>
                  <a:srgbClr val="0070C0"/>
                </a:solidFill>
              </a:rPr>
              <a:t>’  </a:t>
            </a:r>
            <a:r>
              <a:rPr lang="en-GB" sz="2400" b="1" dirty="0" smtClean="0">
                <a:solidFill>
                  <a:srgbClr val="0070C0"/>
                </a:solidFill>
                <a:latin typeface="Calibri"/>
                <a:sym typeface="Wingdings" pitchFamily="2" charset="2"/>
              </a:rPr>
              <a:t>  </a:t>
            </a:r>
            <a:r>
              <a:rPr lang="en-US" sz="2400" b="1" dirty="0" smtClean="0">
                <a:solidFill>
                  <a:srgbClr val="0070C0"/>
                </a:solidFill>
              </a:rPr>
              <a:t>Ω</a:t>
            </a:r>
            <a:r>
              <a:rPr lang="en-US" sz="2400" b="1" dirty="0">
                <a:solidFill>
                  <a:srgbClr val="0070C0"/>
                </a:solidFill>
              </a:rPr>
              <a:t>/ Ω’ </a:t>
            </a:r>
            <a:r>
              <a:rPr lang="en-US" sz="2400" b="1" dirty="0" smtClean="0">
                <a:solidFill>
                  <a:srgbClr val="0070C0"/>
                </a:solidFill>
                <a:latin typeface="Arial"/>
                <a:cs typeface="Arial"/>
              </a:rPr>
              <a:t>~ </a:t>
            </a:r>
            <a:r>
              <a:rPr lang="en-US" sz="2400" b="1" dirty="0" err="1" smtClean="0">
                <a:solidFill>
                  <a:srgbClr val="0070C0"/>
                </a:solidFill>
              </a:rPr>
              <a:t>ρ</a:t>
            </a:r>
            <a:r>
              <a:rPr lang="en-US" sz="2400" b="1" baseline="-25000" dirty="0" err="1" smtClean="0">
                <a:solidFill>
                  <a:srgbClr val="0070C0"/>
                </a:solidFill>
              </a:rPr>
              <a:t>s</a:t>
            </a:r>
            <a:r>
              <a:rPr lang="en-US" sz="2400" b="1" dirty="0" smtClean="0">
                <a:solidFill>
                  <a:srgbClr val="0070C0"/>
                </a:solidFill>
              </a:rPr>
              <a:t>/</a:t>
            </a:r>
            <a:r>
              <a:rPr lang="en-US" sz="2400" b="1" dirty="0" err="1" smtClean="0">
                <a:solidFill>
                  <a:srgbClr val="0070C0"/>
                </a:solidFill>
              </a:rPr>
              <a:t>ρ’</a:t>
            </a:r>
            <a:r>
              <a:rPr lang="en-US" sz="2400" b="1" baseline="-25000" dirty="0" err="1" smtClean="0">
                <a:solidFill>
                  <a:srgbClr val="0070C0"/>
                </a:solidFill>
              </a:rPr>
              <a:t>s</a:t>
            </a:r>
            <a:r>
              <a:rPr lang="en-US" sz="2400" b="1" dirty="0" smtClean="0">
                <a:solidFill>
                  <a:srgbClr val="0070C0"/>
                </a:solidFill>
              </a:rPr>
              <a:t> * d/3d’ = 50/3 = 16.7    </a:t>
            </a:r>
          </a:p>
        </p:txBody>
      </p:sp>
      <p:sp>
        <p:nvSpPr>
          <p:cNvPr id="321" name="CasellaDiTesto 320"/>
          <p:cNvSpPr txBox="1"/>
          <p:nvPr/>
        </p:nvSpPr>
        <p:spPr>
          <a:xfrm>
            <a:off x="1800263" y="3329008"/>
            <a:ext cx="52520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(*) point-like  irradiation, r &lt;&lt; d</a:t>
            </a:r>
          </a:p>
          <a:p>
            <a:r>
              <a:rPr lang="en-US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Ω is the resistance seen by the current generated by a radiation incident in the center of the detector cell </a:t>
            </a:r>
            <a:endParaRPr lang="en-GB" sz="16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3" name="CasellaDiTesto 322"/>
          <p:cNvSpPr txBox="1"/>
          <p:nvPr/>
        </p:nvSpPr>
        <p:spPr>
          <a:xfrm>
            <a:off x="1173169" y="5931408"/>
            <a:ext cx="6721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i="1" dirty="0" smtClean="0">
                <a:solidFill>
                  <a:schemeClr val="bg1">
                    <a:lumMod val="50000"/>
                  </a:schemeClr>
                </a:solidFill>
              </a:rPr>
              <a:t>(*) </a:t>
            </a:r>
            <a:r>
              <a:rPr lang="it-IT" sz="1400" b="1" i="1" dirty="0" err="1" smtClean="0">
                <a:solidFill>
                  <a:schemeClr val="bg1">
                    <a:lumMod val="50000"/>
                  </a:schemeClr>
                </a:solidFill>
              </a:rPr>
              <a:t>Morello’s</a:t>
            </a:r>
            <a:r>
              <a:rPr lang="it-IT" sz="1400" b="1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it-IT" sz="1400" b="1" i="1" dirty="0" smtClean="0">
                <a:solidFill>
                  <a:schemeClr val="bg1">
                    <a:lumMod val="50000"/>
                  </a:schemeClr>
                </a:solidFill>
              </a:rPr>
              <a:t>model: </a:t>
            </a:r>
            <a:r>
              <a:rPr lang="it-IT" sz="1400" b="1" i="1" dirty="0" err="1" smtClean="0">
                <a:solidFill>
                  <a:schemeClr val="bg1">
                    <a:lumMod val="50000"/>
                  </a:schemeClr>
                </a:solidFill>
              </a:rPr>
              <a:t>appendix</a:t>
            </a:r>
            <a:r>
              <a:rPr lang="it-IT" sz="1400" b="1" i="1" dirty="0" smtClean="0">
                <a:solidFill>
                  <a:schemeClr val="bg1">
                    <a:lumMod val="50000"/>
                  </a:schemeClr>
                </a:solidFill>
              </a:rPr>
              <a:t> A-B</a:t>
            </a:r>
            <a:r>
              <a:rPr lang="en-GB" sz="1400" b="1" i="1" dirty="0" smtClean="0">
                <a:solidFill>
                  <a:schemeClr val="bg1">
                    <a:lumMod val="50000"/>
                  </a:schemeClr>
                </a:solidFill>
              </a:rPr>
              <a:t>  (</a:t>
            </a:r>
            <a:r>
              <a:rPr lang="it-IT" sz="1400" b="1" i="1" dirty="0" smtClean="0">
                <a:solidFill>
                  <a:schemeClr val="bg1">
                    <a:lumMod val="50000"/>
                  </a:schemeClr>
                </a:solidFill>
              </a:rPr>
              <a:t>G. </a:t>
            </a:r>
            <a:r>
              <a:rPr lang="it-IT" sz="1400" b="1" i="1" dirty="0" err="1" smtClean="0">
                <a:solidFill>
                  <a:schemeClr val="bg1">
                    <a:lumMod val="50000"/>
                  </a:schemeClr>
                </a:solidFill>
              </a:rPr>
              <a:t>Bencivenni</a:t>
            </a:r>
            <a:r>
              <a:rPr lang="it-IT" sz="1400" b="1" i="1" dirty="0" smtClean="0">
                <a:solidFill>
                  <a:schemeClr val="bg1">
                    <a:lumMod val="50000"/>
                  </a:schemeClr>
                </a:solidFill>
              </a:rPr>
              <a:t> et al., 2015_JINST_10_P02008)</a:t>
            </a:r>
          </a:p>
        </p:txBody>
      </p:sp>
      <p:grpSp>
        <p:nvGrpSpPr>
          <p:cNvPr id="15" name="Gruppo 14"/>
          <p:cNvGrpSpPr/>
          <p:nvPr/>
        </p:nvGrpSpPr>
        <p:grpSpPr>
          <a:xfrm>
            <a:off x="490701" y="927663"/>
            <a:ext cx="4033064" cy="2482087"/>
            <a:chOff x="490701" y="927663"/>
            <a:chExt cx="4033064" cy="2482087"/>
          </a:xfrm>
        </p:grpSpPr>
        <p:sp>
          <p:nvSpPr>
            <p:cNvPr id="5" name="Parallelogram 4"/>
            <p:cNvSpPr/>
            <p:nvPr/>
          </p:nvSpPr>
          <p:spPr>
            <a:xfrm>
              <a:off x="660565" y="1509095"/>
              <a:ext cx="2921000" cy="1219200"/>
            </a:xfrm>
            <a:prstGeom prst="parallelogram">
              <a:avLst>
                <a:gd name="adj" fmla="val 75000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r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8" name="Straight Arrow Connector 297"/>
            <p:cNvCxnSpPr/>
            <p:nvPr/>
          </p:nvCxnSpPr>
          <p:spPr>
            <a:xfrm>
              <a:off x="1562100" y="1296995"/>
              <a:ext cx="2019465" cy="0"/>
            </a:xfrm>
            <a:prstGeom prst="straightConnector1">
              <a:avLst/>
            </a:prstGeom>
            <a:ln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1" name="TextBox 300"/>
            <p:cNvSpPr txBox="1"/>
            <p:nvPr/>
          </p:nvSpPr>
          <p:spPr>
            <a:xfrm>
              <a:off x="2510001" y="927663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d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H="1">
              <a:off x="2971800" y="1517560"/>
              <a:ext cx="889000" cy="1209042"/>
            </a:xfrm>
            <a:prstGeom prst="straightConnector1">
              <a:avLst/>
            </a:prstGeom>
            <a:ln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2" name="Group 301"/>
            <p:cNvGrpSpPr/>
            <p:nvPr/>
          </p:nvGrpSpPr>
          <p:grpSpPr>
            <a:xfrm>
              <a:off x="490701" y="2728295"/>
              <a:ext cx="579804" cy="681455"/>
              <a:chOff x="1228634" y="3153945"/>
              <a:chExt cx="579804" cy="681455"/>
            </a:xfrm>
          </p:grpSpPr>
          <p:cxnSp>
            <p:nvCxnSpPr>
              <p:cNvPr id="303" name="Straight Connector 302"/>
              <p:cNvCxnSpPr/>
              <p:nvPr/>
            </p:nvCxnSpPr>
            <p:spPr>
              <a:xfrm>
                <a:off x="1518536" y="3153945"/>
                <a:ext cx="0" cy="41428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Straight Connector 303"/>
              <p:cNvCxnSpPr/>
              <p:nvPr/>
            </p:nvCxnSpPr>
            <p:spPr>
              <a:xfrm>
                <a:off x="1228634" y="3574580"/>
                <a:ext cx="579804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Straight Connector 304"/>
              <p:cNvCxnSpPr/>
              <p:nvPr/>
            </p:nvCxnSpPr>
            <p:spPr>
              <a:xfrm>
                <a:off x="1339850" y="3702050"/>
                <a:ext cx="36195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Straight Connector 305"/>
              <p:cNvCxnSpPr/>
              <p:nvPr/>
            </p:nvCxnSpPr>
            <p:spPr>
              <a:xfrm>
                <a:off x="1447800" y="3835400"/>
                <a:ext cx="14605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7" name="TextBox 316"/>
            <p:cNvSpPr txBox="1"/>
            <p:nvPr/>
          </p:nvSpPr>
          <p:spPr>
            <a:xfrm>
              <a:off x="3428593" y="1969046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d</a:t>
              </a:r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(50cm)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Ovale 12"/>
            <p:cNvSpPr/>
            <p:nvPr/>
          </p:nvSpPr>
          <p:spPr>
            <a:xfrm>
              <a:off x="1911559" y="1966718"/>
              <a:ext cx="345552" cy="19600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Connettore 2 15"/>
            <p:cNvCxnSpPr>
              <a:endCxn id="13" idx="6"/>
            </p:cNvCxnSpPr>
            <p:nvPr/>
          </p:nvCxnSpPr>
          <p:spPr>
            <a:xfrm>
              <a:off x="2084335" y="2031045"/>
              <a:ext cx="172776" cy="336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asellaDiTesto 19"/>
            <p:cNvSpPr txBox="1"/>
            <p:nvPr/>
          </p:nvSpPr>
          <p:spPr>
            <a:xfrm>
              <a:off x="2280795" y="1904870"/>
              <a:ext cx="2648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r</a:t>
              </a:r>
              <a:endPara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2" name="Gruppo 21"/>
          <p:cNvGrpSpPr/>
          <p:nvPr/>
        </p:nvGrpSpPr>
        <p:grpSpPr>
          <a:xfrm>
            <a:off x="4254378" y="833292"/>
            <a:ext cx="4894353" cy="2576458"/>
            <a:chOff x="4201213" y="833292"/>
            <a:chExt cx="4894353" cy="2576458"/>
          </a:xfrm>
        </p:grpSpPr>
        <p:grpSp>
          <p:nvGrpSpPr>
            <p:cNvPr id="11" name="Gruppo 10"/>
            <p:cNvGrpSpPr/>
            <p:nvPr/>
          </p:nvGrpSpPr>
          <p:grpSpPr>
            <a:xfrm>
              <a:off x="4201213" y="954671"/>
              <a:ext cx="4894353" cy="2455079"/>
              <a:chOff x="4201213" y="954671"/>
              <a:chExt cx="4894353" cy="2455079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5973566" y="1797730"/>
                <a:ext cx="2814374" cy="1209042"/>
                <a:chOff x="5045675" y="3587960"/>
                <a:chExt cx="2814374" cy="1209042"/>
              </a:xfrm>
            </p:grpSpPr>
            <p:grpSp>
              <p:nvGrpSpPr>
                <p:cNvPr id="2" name="Group 1"/>
                <p:cNvGrpSpPr/>
                <p:nvPr/>
              </p:nvGrpSpPr>
              <p:grpSpPr>
                <a:xfrm>
                  <a:off x="5268440" y="4041774"/>
                  <a:ext cx="2256935" cy="453814"/>
                  <a:chOff x="5268440" y="4041774"/>
                  <a:chExt cx="2256935" cy="453814"/>
                </a:xfrm>
              </p:grpSpPr>
              <p:grpSp>
                <p:nvGrpSpPr>
                  <p:cNvPr id="684" name="Group 683"/>
                  <p:cNvGrpSpPr/>
                  <p:nvPr/>
                </p:nvGrpSpPr>
                <p:grpSpPr>
                  <a:xfrm>
                    <a:off x="5268440" y="4041774"/>
                    <a:ext cx="1297985" cy="453814"/>
                    <a:chOff x="5453758" y="3660818"/>
                    <a:chExt cx="1297985" cy="453814"/>
                  </a:xfrm>
                </p:grpSpPr>
                <p:sp>
                  <p:nvSpPr>
                    <p:cNvPr id="592" name="Parallelogram 591"/>
                    <p:cNvSpPr/>
                    <p:nvPr/>
                  </p:nvSpPr>
                  <p:spPr>
                    <a:xfrm>
                      <a:off x="567690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90" name="Parallelogram 589"/>
                    <p:cNvSpPr/>
                    <p:nvPr/>
                  </p:nvSpPr>
                  <p:spPr>
                    <a:xfrm>
                      <a:off x="556494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88" name="Parallelogram 587"/>
                    <p:cNvSpPr/>
                    <p:nvPr/>
                  </p:nvSpPr>
                  <p:spPr>
                    <a:xfrm>
                      <a:off x="545375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68" name="Parallelogram 567"/>
                    <p:cNvSpPr/>
                    <p:nvPr/>
                  </p:nvSpPr>
                  <p:spPr>
                    <a:xfrm>
                      <a:off x="5911159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66" name="Parallelogram 565"/>
                    <p:cNvSpPr/>
                    <p:nvPr/>
                  </p:nvSpPr>
                  <p:spPr>
                    <a:xfrm>
                      <a:off x="5799200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564" name="Parallelogram 563"/>
                    <p:cNvSpPr/>
                    <p:nvPr/>
                  </p:nvSpPr>
                  <p:spPr>
                    <a:xfrm>
                      <a:off x="5688012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78" name="Parallelogram 677"/>
                    <p:cNvSpPr/>
                    <p:nvPr/>
                  </p:nvSpPr>
                  <p:spPr>
                    <a:xfrm>
                      <a:off x="6157981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79" name="Parallelogram 678"/>
                    <p:cNvSpPr/>
                    <p:nvPr/>
                  </p:nvSpPr>
                  <p:spPr>
                    <a:xfrm>
                      <a:off x="6046022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80" name="Parallelogram 679"/>
                    <p:cNvSpPr/>
                    <p:nvPr/>
                  </p:nvSpPr>
                  <p:spPr>
                    <a:xfrm>
                      <a:off x="5934834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81" name="Parallelogram 680"/>
                    <p:cNvSpPr/>
                    <p:nvPr/>
                  </p:nvSpPr>
                  <p:spPr>
                    <a:xfrm>
                      <a:off x="639223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82" name="Parallelogram 681"/>
                    <p:cNvSpPr/>
                    <p:nvPr/>
                  </p:nvSpPr>
                  <p:spPr>
                    <a:xfrm>
                      <a:off x="628027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683" name="Parallelogram 682"/>
                    <p:cNvSpPr/>
                    <p:nvPr/>
                  </p:nvSpPr>
                  <p:spPr>
                    <a:xfrm>
                      <a:off x="616908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75" name="Group 374"/>
                  <p:cNvGrpSpPr/>
                  <p:nvPr/>
                </p:nvGrpSpPr>
                <p:grpSpPr>
                  <a:xfrm>
                    <a:off x="6227390" y="4041774"/>
                    <a:ext cx="1297985" cy="453814"/>
                    <a:chOff x="5453758" y="3660818"/>
                    <a:chExt cx="1297985" cy="453814"/>
                  </a:xfrm>
                </p:grpSpPr>
                <p:sp>
                  <p:nvSpPr>
                    <p:cNvPr id="376" name="Parallelogram 375"/>
                    <p:cNvSpPr/>
                    <p:nvPr/>
                  </p:nvSpPr>
                  <p:spPr>
                    <a:xfrm>
                      <a:off x="567690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77" name="Parallelogram 376"/>
                    <p:cNvSpPr/>
                    <p:nvPr/>
                  </p:nvSpPr>
                  <p:spPr>
                    <a:xfrm>
                      <a:off x="556494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78" name="Parallelogram 377"/>
                    <p:cNvSpPr/>
                    <p:nvPr/>
                  </p:nvSpPr>
                  <p:spPr>
                    <a:xfrm>
                      <a:off x="545375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79" name="Parallelogram 378"/>
                    <p:cNvSpPr/>
                    <p:nvPr/>
                  </p:nvSpPr>
                  <p:spPr>
                    <a:xfrm>
                      <a:off x="5911159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0" name="Parallelogram 379"/>
                    <p:cNvSpPr/>
                    <p:nvPr/>
                  </p:nvSpPr>
                  <p:spPr>
                    <a:xfrm>
                      <a:off x="5799200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1" name="Parallelogram 380"/>
                    <p:cNvSpPr/>
                    <p:nvPr/>
                  </p:nvSpPr>
                  <p:spPr>
                    <a:xfrm>
                      <a:off x="5688012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2" name="Parallelogram 381"/>
                    <p:cNvSpPr/>
                    <p:nvPr/>
                  </p:nvSpPr>
                  <p:spPr>
                    <a:xfrm>
                      <a:off x="6157981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3" name="Parallelogram 382"/>
                    <p:cNvSpPr/>
                    <p:nvPr/>
                  </p:nvSpPr>
                  <p:spPr>
                    <a:xfrm>
                      <a:off x="6046022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4" name="Parallelogram 383"/>
                    <p:cNvSpPr/>
                    <p:nvPr/>
                  </p:nvSpPr>
                  <p:spPr>
                    <a:xfrm>
                      <a:off x="5934834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5" name="Parallelogram 384"/>
                    <p:cNvSpPr/>
                    <p:nvPr/>
                  </p:nvSpPr>
                  <p:spPr>
                    <a:xfrm>
                      <a:off x="639223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6" name="Parallelogram 385"/>
                    <p:cNvSpPr/>
                    <p:nvPr/>
                  </p:nvSpPr>
                  <p:spPr>
                    <a:xfrm>
                      <a:off x="628027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87" name="Parallelogram 386"/>
                    <p:cNvSpPr/>
                    <p:nvPr/>
                  </p:nvSpPr>
                  <p:spPr>
                    <a:xfrm>
                      <a:off x="616908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88" name="Group 387"/>
                <p:cNvGrpSpPr/>
                <p:nvPr/>
              </p:nvGrpSpPr>
              <p:grpSpPr>
                <a:xfrm>
                  <a:off x="5603114" y="3587960"/>
                  <a:ext cx="2256935" cy="453814"/>
                  <a:chOff x="5268440" y="4041774"/>
                  <a:chExt cx="2256935" cy="453814"/>
                </a:xfrm>
              </p:grpSpPr>
              <p:grpSp>
                <p:nvGrpSpPr>
                  <p:cNvPr id="389" name="Group 388"/>
                  <p:cNvGrpSpPr/>
                  <p:nvPr/>
                </p:nvGrpSpPr>
                <p:grpSpPr>
                  <a:xfrm>
                    <a:off x="5268440" y="4041774"/>
                    <a:ext cx="1297985" cy="453814"/>
                    <a:chOff x="5453758" y="3660818"/>
                    <a:chExt cx="1297985" cy="453814"/>
                  </a:xfrm>
                </p:grpSpPr>
                <p:sp>
                  <p:nvSpPr>
                    <p:cNvPr id="403" name="Parallelogram 402"/>
                    <p:cNvSpPr/>
                    <p:nvPr/>
                  </p:nvSpPr>
                  <p:spPr>
                    <a:xfrm>
                      <a:off x="567690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4" name="Parallelogram 403"/>
                    <p:cNvSpPr/>
                    <p:nvPr/>
                  </p:nvSpPr>
                  <p:spPr>
                    <a:xfrm>
                      <a:off x="556494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5" name="Parallelogram 404"/>
                    <p:cNvSpPr/>
                    <p:nvPr/>
                  </p:nvSpPr>
                  <p:spPr>
                    <a:xfrm>
                      <a:off x="545375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6" name="Parallelogram 405"/>
                    <p:cNvSpPr/>
                    <p:nvPr/>
                  </p:nvSpPr>
                  <p:spPr>
                    <a:xfrm>
                      <a:off x="5911159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7" name="Parallelogram 406"/>
                    <p:cNvSpPr/>
                    <p:nvPr/>
                  </p:nvSpPr>
                  <p:spPr>
                    <a:xfrm>
                      <a:off x="5799200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8" name="Parallelogram 407"/>
                    <p:cNvSpPr/>
                    <p:nvPr/>
                  </p:nvSpPr>
                  <p:spPr>
                    <a:xfrm>
                      <a:off x="5688012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9" name="Parallelogram 408"/>
                    <p:cNvSpPr/>
                    <p:nvPr/>
                  </p:nvSpPr>
                  <p:spPr>
                    <a:xfrm>
                      <a:off x="6157981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10" name="Parallelogram 409"/>
                    <p:cNvSpPr/>
                    <p:nvPr/>
                  </p:nvSpPr>
                  <p:spPr>
                    <a:xfrm>
                      <a:off x="6046022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11" name="Parallelogram 410"/>
                    <p:cNvSpPr/>
                    <p:nvPr/>
                  </p:nvSpPr>
                  <p:spPr>
                    <a:xfrm>
                      <a:off x="5934834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12" name="Parallelogram 411"/>
                    <p:cNvSpPr/>
                    <p:nvPr/>
                  </p:nvSpPr>
                  <p:spPr>
                    <a:xfrm>
                      <a:off x="639223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13" name="Parallelogram 412"/>
                    <p:cNvSpPr/>
                    <p:nvPr/>
                  </p:nvSpPr>
                  <p:spPr>
                    <a:xfrm>
                      <a:off x="628027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14" name="Parallelogram 413"/>
                    <p:cNvSpPr/>
                    <p:nvPr/>
                  </p:nvSpPr>
                  <p:spPr>
                    <a:xfrm>
                      <a:off x="616908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90" name="Group 389"/>
                  <p:cNvGrpSpPr/>
                  <p:nvPr/>
                </p:nvGrpSpPr>
                <p:grpSpPr>
                  <a:xfrm>
                    <a:off x="6227390" y="4041774"/>
                    <a:ext cx="1297985" cy="453814"/>
                    <a:chOff x="5453758" y="3660818"/>
                    <a:chExt cx="1297985" cy="453814"/>
                  </a:xfrm>
                </p:grpSpPr>
                <p:sp>
                  <p:nvSpPr>
                    <p:cNvPr id="391" name="Parallelogram 390"/>
                    <p:cNvSpPr/>
                    <p:nvPr/>
                  </p:nvSpPr>
                  <p:spPr>
                    <a:xfrm>
                      <a:off x="567690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92" name="Parallelogram 391"/>
                    <p:cNvSpPr/>
                    <p:nvPr/>
                  </p:nvSpPr>
                  <p:spPr>
                    <a:xfrm>
                      <a:off x="556494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93" name="Parallelogram 392"/>
                    <p:cNvSpPr/>
                    <p:nvPr/>
                  </p:nvSpPr>
                  <p:spPr>
                    <a:xfrm>
                      <a:off x="545375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94" name="Parallelogram 393"/>
                    <p:cNvSpPr/>
                    <p:nvPr/>
                  </p:nvSpPr>
                  <p:spPr>
                    <a:xfrm>
                      <a:off x="5911159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95" name="Parallelogram 394"/>
                    <p:cNvSpPr/>
                    <p:nvPr/>
                  </p:nvSpPr>
                  <p:spPr>
                    <a:xfrm>
                      <a:off x="5799200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96" name="Parallelogram 395"/>
                    <p:cNvSpPr/>
                    <p:nvPr/>
                  </p:nvSpPr>
                  <p:spPr>
                    <a:xfrm>
                      <a:off x="5688012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97" name="Parallelogram 396"/>
                    <p:cNvSpPr/>
                    <p:nvPr/>
                  </p:nvSpPr>
                  <p:spPr>
                    <a:xfrm>
                      <a:off x="6157981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98" name="Parallelogram 397"/>
                    <p:cNvSpPr/>
                    <p:nvPr/>
                  </p:nvSpPr>
                  <p:spPr>
                    <a:xfrm>
                      <a:off x="6046022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99" name="Parallelogram 398"/>
                    <p:cNvSpPr/>
                    <p:nvPr/>
                  </p:nvSpPr>
                  <p:spPr>
                    <a:xfrm>
                      <a:off x="5934834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0" name="Parallelogram 399"/>
                    <p:cNvSpPr/>
                    <p:nvPr/>
                  </p:nvSpPr>
                  <p:spPr>
                    <a:xfrm>
                      <a:off x="639223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1" name="Parallelogram 400"/>
                    <p:cNvSpPr/>
                    <p:nvPr/>
                  </p:nvSpPr>
                  <p:spPr>
                    <a:xfrm>
                      <a:off x="628027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02" name="Parallelogram 401"/>
                    <p:cNvSpPr/>
                    <p:nvPr/>
                  </p:nvSpPr>
                  <p:spPr>
                    <a:xfrm>
                      <a:off x="616908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415" name="Group 414"/>
                <p:cNvGrpSpPr/>
                <p:nvPr/>
              </p:nvGrpSpPr>
              <p:grpSpPr>
                <a:xfrm>
                  <a:off x="5045675" y="4343188"/>
                  <a:ext cx="2256935" cy="453814"/>
                  <a:chOff x="5268440" y="4041774"/>
                  <a:chExt cx="2256935" cy="453814"/>
                </a:xfrm>
              </p:grpSpPr>
              <p:grpSp>
                <p:nvGrpSpPr>
                  <p:cNvPr id="416" name="Group 415"/>
                  <p:cNvGrpSpPr/>
                  <p:nvPr/>
                </p:nvGrpSpPr>
                <p:grpSpPr>
                  <a:xfrm>
                    <a:off x="5268440" y="4041774"/>
                    <a:ext cx="1297985" cy="453814"/>
                    <a:chOff x="5453758" y="3660818"/>
                    <a:chExt cx="1297985" cy="453814"/>
                  </a:xfrm>
                </p:grpSpPr>
                <p:sp>
                  <p:nvSpPr>
                    <p:cNvPr id="430" name="Parallelogram 429"/>
                    <p:cNvSpPr/>
                    <p:nvPr/>
                  </p:nvSpPr>
                  <p:spPr>
                    <a:xfrm>
                      <a:off x="567690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1" name="Parallelogram 430"/>
                    <p:cNvSpPr/>
                    <p:nvPr/>
                  </p:nvSpPr>
                  <p:spPr>
                    <a:xfrm>
                      <a:off x="556494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2" name="Parallelogram 431"/>
                    <p:cNvSpPr/>
                    <p:nvPr/>
                  </p:nvSpPr>
                  <p:spPr>
                    <a:xfrm>
                      <a:off x="545375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3" name="Parallelogram 432"/>
                    <p:cNvSpPr/>
                    <p:nvPr/>
                  </p:nvSpPr>
                  <p:spPr>
                    <a:xfrm>
                      <a:off x="5911159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4" name="Parallelogram 433"/>
                    <p:cNvSpPr/>
                    <p:nvPr/>
                  </p:nvSpPr>
                  <p:spPr>
                    <a:xfrm>
                      <a:off x="5799200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5" name="Parallelogram 434"/>
                    <p:cNvSpPr/>
                    <p:nvPr/>
                  </p:nvSpPr>
                  <p:spPr>
                    <a:xfrm>
                      <a:off x="5688012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6" name="Parallelogram 435"/>
                    <p:cNvSpPr/>
                    <p:nvPr/>
                  </p:nvSpPr>
                  <p:spPr>
                    <a:xfrm>
                      <a:off x="6157981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7" name="Parallelogram 436"/>
                    <p:cNvSpPr/>
                    <p:nvPr/>
                  </p:nvSpPr>
                  <p:spPr>
                    <a:xfrm>
                      <a:off x="6046022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8" name="Parallelogram 437"/>
                    <p:cNvSpPr/>
                    <p:nvPr/>
                  </p:nvSpPr>
                  <p:spPr>
                    <a:xfrm>
                      <a:off x="5934834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39" name="Parallelogram 438"/>
                    <p:cNvSpPr/>
                    <p:nvPr/>
                  </p:nvSpPr>
                  <p:spPr>
                    <a:xfrm>
                      <a:off x="639223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40" name="Parallelogram 439"/>
                    <p:cNvSpPr/>
                    <p:nvPr/>
                  </p:nvSpPr>
                  <p:spPr>
                    <a:xfrm>
                      <a:off x="628027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41" name="Parallelogram 440"/>
                    <p:cNvSpPr/>
                    <p:nvPr/>
                  </p:nvSpPr>
                  <p:spPr>
                    <a:xfrm>
                      <a:off x="616908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417" name="Group 416"/>
                  <p:cNvGrpSpPr/>
                  <p:nvPr/>
                </p:nvGrpSpPr>
                <p:grpSpPr>
                  <a:xfrm>
                    <a:off x="6227390" y="4041774"/>
                    <a:ext cx="1297985" cy="453814"/>
                    <a:chOff x="5453758" y="3660818"/>
                    <a:chExt cx="1297985" cy="453814"/>
                  </a:xfrm>
                </p:grpSpPr>
                <p:sp>
                  <p:nvSpPr>
                    <p:cNvPr id="418" name="Parallelogram 417"/>
                    <p:cNvSpPr/>
                    <p:nvPr/>
                  </p:nvSpPr>
                  <p:spPr>
                    <a:xfrm>
                      <a:off x="567690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19" name="Parallelogram 418"/>
                    <p:cNvSpPr/>
                    <p:nvPr/>
                  </p:nvSpPr>
                  <p:spPr>
                    <a:xfrm>
                      <a:off x="556494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0" name="Parallelogram 419"/>
                    <p:cNvSpPr/>
                    <p:nvPr/>
                  </p:nvSpPr>
                  <p:spPr>
                    <a:xfrm>
                      <a:off x="545375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1" name="Parallelogram 420"/>
                    <p:cNvSpPr/>
                    <p:nvPr/>
                  </p:nvSpPr>
                  <p:spPr>
                    <a:xfrm>
                      <a:off x="5911159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2" name="Parallelogram 421"/>
                    <p:cNvSpPr/>
                    <p:nvPr/>
                  </p:nvSpPr>
                  <p:spPr>
                    <a:xfrm>
                      <a:off x="5799200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3" name="Parallelogram 422"/>
                    <p:cNvSpPr/>
                    <p:nvPr/>
                  </p:nvSpPr>
                  <p:spPr>
                    <a:xfrm>
                      <a:off x="5688012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4" name="Parallelogram 423"/>
                    <p:cNvSpPr/>
                    <p:nvPr/>
                  </p:nvSpPr>
                  <p:spPr>
                    <a:xfrm>
                      <a:off x="6157981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5" name="Parallelogram 424"/>
                    <p:cNvSpPr/>
                    <p:nvPr/>
                  </p:nvSpPr>
                  <p:spPr>
                    <a:xfrm>
                      <a:off x="6046022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6" name="Parallelogram 425"/>
                    <p:cNvSpPr/>
                    <p:nvPr/>
                  </p:nvSpPr>
                  <p:spPr>
                    <a:xfrm>
                      <a:off x="5934834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7" name="Parallelogram 426"/>
                    <p:cNvSpPr/>
                    <p:nvPr/>
                  </p:nvSpPr>
                  <p:spPr>
                    <a:xfrm>
                      <a:off x="6392235" y="36608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8" name="Parallelogram 427"/>
                    <p:cNvSpPr/>
                    <p:nvPr/>
                  </p:nvSpPr>
                  <p:spPr>
                    <a:xfrm>
                      <a:off x="6280276" y="3813218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429" name="Parallelogram 428"/>
                    <p:cNvSpPr/>
                    <p:nvPr/>
                  </p:nvSpPr>
                  <p:spPr>
                    <a:xfrm>
                      <a:off x="6169088" y="3962232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</p:grpSp>
          <p:grpSp>
            <p:nvGrpSpPr>
              <p:cNvPr id="307" name="Group 306"/>
              <p:cNvGrpSpPr/>
              <p:nvPr/>
            </p:nvGrpSpPr>
            <p:grpSpPr>
              <a:xfrm>
                <a:off x="8515762" y="2475910"/>
                <a:ext cx="579804" cy="681455"/>
                <a:chOff x="1228634" y="3153945"/>
                <a:chExt cx="579804" cy="681455"/>
              </a:xfrm>
            </p:grpSpPr>
            <p:cxnSp>
              <p:nvCxnSpPr>
                <p:cNvPr id="308" name="Straight Connector 307"/>
                <p:cNvCxnSpPr/>
                <p:nvPr/>
              </p:nvCxnSpPr>
              <p:spPr>
                <a:xfrm>
                  <a:off x="1518536" y="3153945"/>
                  <a:ext cx="0" cy="414285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9" name="Straight Connector 308"/>
                <p:cNvCxnSpPr/>
                <p:nvPr/>
              </p:nvCxnSpPr>
              <p:spPr>
                <a:xfrm>
                  <a:off x="1228634" y="3574580"/>
                  <a:ext cx="579804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0" name="Straight Connector 309"/>
                <p:cNvCxnSpPr/>
                <p:nvPr/>
              </p:nvCxnSpPr>
              <p:spPr>
                <a:xfrm>
                  <a:off x="1339850" y="3702050"/>
                  <a:ext cx="361950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1" name="Straight Connector 310"/>
                <p:cNvCxnSpPr/>
                <p:nvPr/>
              </p:nvCxnSpPr>
              <p:spPr>
                <a:xfrm>
                  <a:off x="1447800" y="3835400"/>
                  <a:ext cx="146050" cy="0"/>
                </a:xfrm>
                <a:prstGeom prst="line">
                  <a:avLst/>
                </a:prstGeom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" name="Straight Connector 17"/>
              <p:cNvCxnSpPr>
                <a:endCxn id="386" idx="2"/>
              </p:cNvCxnSpPr>
              <p:nvPr/>
            </p:nvCxnSpPr>
            <p:spPr>
              <a:xfrm flipH="1" flipV="1">
                <a:off x="8284157" y="2480144"/>
                <a:ext cx="521507" cy="381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xtBox 5"/>
              <p:cNvSpPr txBox="1"/>
              <p:nvPr/>
            </p:nvSpPr>
            <p:spPr>
              <a:xfrm>
                <a:off x="7346433" y="1109045"/>
                <a:ext cx="14939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top layer</a:t>
                </a: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Can 6"/>
              <p:cNvSpPr/>
              <p:nvPr/>
            </p:nvSpPr>
            <p:spPr>
              <a:xfrm>
                <a:off x="6069612" y="2698874"/>
                <a:ext cx="45719" cy="80221"/>
              </a:xfrm>
              <a:prstGeom prst="can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201213" y="2712532"/>
                <a:ext cx="18574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conductive </a:t>
                </a:r>
                <a:r>
                  <a:rPr lang="en-US" dirty="0" err="1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vias</a:t>
                </a: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157187" y="3040418"/>
                <a:ext cx="15135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bottom layer</a:t>
                </a: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5949629" y="1509518"/>
                <a:ext cx="2856035" cy="1224280"/>
                <a:chOff x="5452562" y="2096558"/>
                <a:chExt cx="2856035" cy="1224280"/>
              </a:xfrm>
            </p:grpSpPr>
            <p:grpSp>
              <p:nvGrpSpPr>
                <p:cNvPr id="221" name="Group 220"/>
                <p:cNvGrpSpPr/>
                <p:nvPr/>
              </p:nvGrpSpPr>
              <p:grpSpPr>
                <a:xfrm>
                  <a:off x="5452562" y="2096558"/>
                  <a:ext cx="1639190" cy="1223222"/>
                  <a:chOff x="5680876" y="2094653"/>
                  <a:chExt cx="1639190" cy="1223222"/>
                </a:xfrm>
              </p:grpSpPr>
              <p:grpSp>
                <p:nvGrpSpPr>
                  <p:cNvPr id="170" name="Group 169"/>
                  <p:cNvGrpSpPr/>
                  <p:nvPr/>
                </p:nvGrpSpPr>
                <p:grpSpPr>
                  <a:xfrm>
                    <a:off x="5680876" y="2095500"/>
                    <a:ext cx="1160028" cy="1222375"/>
                    <a:chOff x="5680876" y="2095500"/>
                    <a:chExt cx="1160028" cy="1222375"/>
                  </a:xfrm>
                </p:grpSpPr>
                <p:grpSp>
                  <p:nvGrpSpPr>
                    <p:cNvPr id="148" name="Group 147"/>
                    <p:cNvGrpSpPr/>
                    <p:nvPr/>
                  </p:nvGrpSpPr>
                  <p:grpSpPr>
                    <a:xfrm>
                      <a:off x="6481396" y="20955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39" name="Parallelogram 138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47" name="Oval 146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49" name="Group 148"/>
                    <p:cNvGrpSpPr/>
                    <p:nvPr/>
                  </p:nvGrpSpPr>
                  <p:grpSpPr>
                    <a:xfrm>
                      <a:off x="6367086" y="2247900"/>
                      <a:ext cx="359508" cy="152400"/>
                      <a:chOff x="6477163" y="2095500"/>
                      <a:chExt cx="359508" cy="152400"/>
                    </a:xfrm>
                  </p:grpSpPr>
                  <p:sp>
                    <p:nvSpPr>
                      <p:cNvPr id="150" name="Parallelogram 149"/>
                      <p:cNvSpPr/>
                      <p:nvPr/>
                    </p:nvSpPr>
                    <p:spPr>
                      <a:xfrm>
                        <a:off x="6477163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51" name="Oval 150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52" name="Group 151"/>
                    <p:cNvGrpSpPr/>
                    <p:nvPr/>
                  </p:nvGrpSpPr>
                  <p:grpSpPr>
                    <a:xfrm>
                      <a:off x="6250842" y="24003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53" name="Parallelogram 152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54" name="Oval 153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55" name="Group 154"/>
                    <p:cNvGrpSpPr/>
                    <p:nvPr/>
                  </p:nvGrpSpPr>
                  <p:grpSpPr>
                    <a:xfrm>
                      <a:off x="6135636" y="25550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56" name="Parallelogram 155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57" name="Oval 156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58" name="Group 157"/>
                    <p:cNvGrpSpPr/>
                    <p:nvPr/>
                  </p:nvGrpSpPr>
                  <p:grpSpPr>
                    <a:xfrm>
                      <a:off x="6022618" y="27074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59" name="Parallelogram 158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60" name="Oval 159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61" name="Group 160"/>
                    <p:cNvGrpSpPr/>
                    <p:nvPr/>
                  </p:nvGrpSpPr>
                  <p:grpSpPr>
                    <a:xfrm>
                      <a:off x="5904023" y="28640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62" name="Parallelogram 161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63" name="Oval 162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64" name="Group 163"/>
                    <p:cNvGrpSpPr/>
                    <p:nvPr/>
                  </p:nvGrpSpPr>
                  <p:grpSpPr>
                    <a:xfrm>
                      <a:off x="5792064" y="30164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65" name="Parallelogram 164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66" name="Oval 165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67" name="Group 166"/>
                    <p:cNvGrpSpPr/>
                    <p:nvPr/>
                  </p:nvGrpSpPr>
                  <p:grpSpPr>
                    <a:xfrm>
                      <a:off x="5680876" y="3165475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68" name="Parallelogram 167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69" name="Oval 168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71" name="Group 170"/>
                  <p:cNvGrpSpPr/>
                  <p:nvPr/>
                </p:nvGrpSpPr>
                <p:grpSpPr>
                  <a:xfrm>
                    <a:off x="5915130" y="2095500"/>
                    <a:ext cx="1160028" cy="1222375"/>
                    <a:chOff x="5680876" y="2095500"/>
                    <a:chExt cx="1160028" cy="1222375"/>
                  </a:xfrm>
                </p:grpSpPr>
                <p:grpSp>
                  <p:nvGrpSpPr>
                    <p:cNvPr id="172" name="Group 171"/>
                    <p:cNvGrpSpPr/>
                    <p:nvPr/>
                  </p:nvGrpSpPr>
                  <p:grpSpPr>
                    <a:xfrm>
                      <a:off x="6481396" y="20955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94" name="Parallelogram 193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5" name="Oval 194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73" name="Group 172"/>
                    <p:cNvGrpSpPr/>
                    <p:nvPr/>
                  </p:nvGrpSpPr>
                  <p:grpSpPr>
                    <a:xfrm>
                      <a:off x="6367086" y="2247900"/>
                      <a:ext cx="359508" cy="152400"/>
                      <a:chOff x="6477163" y="2095500"/>
                      <a:chExt cx="359508" cy="152400"/>
                    </a:xfrm>
                  </p:grpSpPr>
                  <p:sp>
                    <p:nvSpPr>
                      <p:cNvPr id="192" name="Parallelogram 191"/>
                      <p:cNvSpPr/>
                      <p:nvPr/>
                    </p:nvSpPr>
                    <p:spPr>
                      <a:xfrm>
                        <a:off x="6477163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3" name="Oval 192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74" name="Group 173"/>
                    <p:cNvGrpSpPr/>
                    <p:nvPr/>
                  </p:nvGrpSpPr>
                  <p:grpSpPr>
                    <a:xfrm>
                      <a:off x="6250842" y="24003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90" name="Parallelogram 189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91" name="Oval 190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75" name="Group 174"/>
                    <p:cNvGrpSpPr/>
                    <p:nvPr/>
                  </p:nvGrpSpPr>
                  <p:grpSpPr>
                    <a:xfrm>
                      <a:off x="6135636" y="25550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88" name="Parallelogram 187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9" name="Oval 188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76" name="Group 175"/>
                    <p:cNvGrpSpPr/>
                    <p:nvPr/>
                  </p:nvGrpSpPr>
                  <p:grpSpPr>
                    <a:xfrm>
                      <a:off x="6022618" y="27074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86" name="Parallelogram 185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7" name="Oval 186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77" name="Group 176"/>
                    <p:cNvGrpSpPr/>
                    <p:nvPr/>
                  </p:nvGrpSpPr>
                  <p:grpSpPr>
                    <a:xfrm>
                      <a:off x="5904023" y="28640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84" name="Parallelogram 183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5" name="Oval 184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78" name="Group 177"/>
                    <p:cNvGrpSpPr/>
                    <p:nvPr/>
                  </p:nvGrpSpPr>
                  <p:grpSpPr>
                    <a:xfrm>
                      <a:off x="5792064" y="30164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82" name="Parallelogram 181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3" name="Oval 182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79" name="Group 178"/>
                    <p:cNvGrpSpPr/>
                    <p:nvPr/>
                  </p:nvGrpSpPr>
                  <p:grpSpPr>
                    <a:xfrm>
                      <a:off x="5680876" y="3165475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180" name="Parallelogram 179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181" name="Oval 180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196" name="Group 195"/>
                  <p:cNvGrpSpPr/>
                  <p:nvPr/>
                </p:nvGrpSpPr>
                <p:grpSpPr>
                  <a:xfrm>
                    <a:off x="6160038" y="2094653"/>
                    <a:ext cx="1160028" cy="1222375"/>
                    <a:chOff x="5680876" y="2095500"/>
                    <a:chExt cx="1160028" cy="1222375"/>
                  </a:xfrm>
                </p:grpSpPr>
                <p:grpSp>
                  <p:nvGrpSpPr>
                    <p:cNvPr id="197" name="Group 196"/>
                    <p:cNvGrpSpPr/>
                    <p:nvPr/>
                  </p:nvGrpSpPr>
                  <p:grpSpPr>
                    <a:xfrm>
                      <a:off x="6481396" y="20955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19" name="Parallelogram 218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20" name="Oval 219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98" name="Group 197"/>
                    <p:cNvGrpSpPr/>
                    <p:nvPr/>
                  </p:nvGrpSpPr>
                  <p:grpSpPr>
                    <a:xfrm>
                      <a:off x="6367086" y="2247900"/>
                      <a:ext cx="359508" cy="152400"/>
                      <a:chOff x="6477163" y="2095500"/>
                      <a:chExt cx="359508" cy="152400"/>
                    </a:xfrm>
                  </p:grpSpPr>
                  <p:sp>
                    <p:nvSpPr>
                      <p:cNvPr id="217" name="Parallelogram 216"/>
                      <p:cNvSpPr/>
                      <p:nvPr/>
                    </p:nvSpPr>
                    <p:spPr>
                      <a:xfrm>
                        <a:off x="6477163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8" name="Oval 217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199" name="Group 198"/>
                    <p:cNvGrpSpPr/>
                    <p:nvPr/>
                  </p:nvGrpSpPr>
                  <p:grpSpPr>
                    <a:xfrm>
                      <a:off x="6250842" y="24003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15" name="Parallelogram 214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6" name="Oval 215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00" name="Group 199"/>
                    <p:cNvGrpSpPr/>
                    <p:nvPr/>
                  </p:nvGrpSpPr>
                  <p:grpSpPr>
                    <a:xfrm>
                      <a:off x="6135636" y="25550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13" name="Parallelogram 212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4" name="Oval 213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01" name="Group 200"/>
                    <p:cNvGrpSpPr/>
                    <p:nvPr/>
                  </p:nvGrpSpPr>
                  <p:grpSpPr>
                    <a:xfrm>
                      <a:off x="6022618" y="27074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11" name="Parallelogram 210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2" name="Oval 211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02" name="Group 201"/>
                    <p:cNvGrpSpPr/>
                    <p:nvPr/>
                  </p:nvGrpSpPr>
                  <p:grpSpPr>
                    <a:xfrm>
                      <a:off x="5904023" y="28640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09" name="Parallelogram 208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10" name="Oval 209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03" name="Group 202"/>
                    <p:cNvGrpSpPr/>
                    <p:nvPr/>
                  </p:nvGrpSpPr>
                  <p:grpSpPr>
                    <a:xfrm>
                      <a:off x="5792064" y="30164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07" name="Parallelogram 206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8" name="Oval 207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04" name="Group 203"/>
                    <p:cNvGrpSpPr/>
                    <p:nvPr/>
                  </p:nvGrpSpPr>
                  <p:grpSpPr>
                    <a:xfrm>
                      <a:off x="5680876" y="3165475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05" name="Parallelogram 204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06" name="Oval 205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22" name="Group 221"/>
                <p:cNvGrpSpPr/>
                <p:nvPr/>
              </p:nvGrpSpPr>
              <p:grpSpPr>
                <a:xfrm>
                  <a:off x="6180958" y="2097616"/>
                  <a:ext cx="1639190" cy="1223222"/>
                  <a:chOff x="5680876" y="2094653"/>
                  <a:chExt cx="1639190" cy="1223222"/>
                </a:xfrm>
              </p:grpSpPr>
              <p:grpSp>
                <p:nvGrpSpPr>
                  <p:cNvPr id="223" name="Group 222"/>
                  <p:cNvGrpSpPr/>
                  <p:nvPr/>
                </p:nvGrpSpPr>
                <p:grpSpPr>
                  <a:xfrm>
                    <a:off x="5680876" y="2095500"/>
                    <a:ext cx="1160028" cy="1222375"/>
                    <a:chOff x="5680876" y="2095500"/>
                    <a:chExt cx="1160028" cy="1222375"/>
                  </a:xfrm>
                </p:grpSpPr>
                <p:grpSp>
                  <p:nvGrpSpPr>
                    <p:cNvPr id="274" name="Group 273"/>
                    <p:cNvGrpSpPr/>
                    <p:nvPr/>
                  </p:nvGrpSpPr>
                  <p:grpSpPr>
                    <a:xfrm>
                      <a:off x="6481396" y="20955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96" name="Parallelogram 295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97" name="Oval 296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75" name="Group 274"/>
                    <p:cNvGrpSpPr/>
                    <p:nvPr/>
                  </p:nvGrpSpPr>
                  <p:grpSpPr>
                    <a:xfrm>
                      <a:off x="6367086" y="2247900"/>
                      <a:ext cx="359508" cy="152400"/>
                      <a:chOff x="6477163" y="2095500"/>
                      <a:chExt cx="359508" cy="152400"/>
                    </a:xfrm>
                  </p:grpSpPr>
                  <p:sp>
                    <p:nvSpPr>
                      <p:cNvPr id="294" name="Parallelogram 293"/>
                      <p:cNvSpPr/>
                      <p:nvPr/>
                    </p:nvSpPr>
                    <p:spPr>
                      <a:xfrm>
                        <a:off x="6477163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95" name="Oval 294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76" name="Group 275"/>
                    <p:cNvGrpSpPr/>
                    <p:nvPr/>
                  </p:nvGrpSpPr>
                  <p:grpSpPr>
                    <a:xfrm>
                      <a:off x="6250842" y="24003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92" name="Parallelogram 291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93" name="Oval 292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77" name="Group 276"/>
                    <p:cNvGrpSpPr/>
                    <p:nvPr/>
                  </p:nvGrpSpPr>
                  <p:grpSpPr>
                    <a:xfrm>
                      <a:off x="6135636" y="25550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90" name="Parallelogram 289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91" name="Oval 290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78" name="Group 277"/>
                    <p:cNvGrpSpPr/>
                    <p:nvPr/>
                  </p:nvGrpSpPr>
                  <p:grpSpPr>
                    <a:xfrm>
                      <a:off x="6022618" y="27074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88" name="Parallelogram 287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89" name="Oval 288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79" name="Group 278"/>
                    <p:cNvGrpSpPr/>
                    <p:nvPr/>
                  </p:nvGrpSpPr>
                  <p:grpSpPr>
                    <a:xfrm>
                      <a:off x="5904023" y="28640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86" name="Parallelogram 285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87" name="Oval 286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80" name="Group 279"/>
                    <p:cNvGrpSpPr/>
                    <p:nvPr/>
                  </p:nvGrpSpPr>
                  <p:grpSpPr>
                    <a:xfrm>
                      <a:off x="5792064" y="30164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84" name="Parallelogram 283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85" name="Oval 284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81" name="Group 280"/>
                    <p:cNvGrpSpPr/>
                    <p:nvPr/>
                  </p:nvGrpSpPr>
                  <p:grpSpPr>
                    <a:xfrm>
                      <a:off x="5680876" y="3165475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82" name="Parallelogram 281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83" name="Oval 282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24" name="Group 223"/>
                  <p:cNvGrpSpPr/>
                  <p:nvPr/>
                </p:nvGrpSpPr>
                <p:grpSpPr>
                  <a:xfrm>
                    <a:off x="5915130" y="2095500"/>
                    <a:ext cx="1160028" cy="1222375"/>
                    <a:chOff x="5680876" y="2095500"/>
                    <a:chExt cx="1160028" cy="1222375"/>
                  </a:xfrm>
                </p:grpSpPr>
                <p:grpSp>
                  <p:nvGrpSpPr>
                    <p:cNvPr id="250" name="Group 249"/>
                    <p:cNvGrpSpPr/>
                    <p:nvPr/>
                  </p:nvGrpSpPr>
                  <p:grpSpPr>
                    <a:xfrm>
                      <a:off x="6481396" y="20955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72" name="Parallelogram 271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73" name="Oval 272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51" name="Group 250"/>
                    <p:cNvGrpSpPr/>
                    <p:nvPr/>
                  </p:nvGrpSpPr>
                  <p:grpSpPr>
                    <a:xfrm>
                      <a:off x="6367086" y="2247900"/>
                      <a:ext cx="359508" cy="152400"/>
                      <a:chOff x="6477163" y="2095500"/>
                      <a:chExt cx="359508" cy="152400"/>
                    </a:xfrm>
                  </p:grpSpPr>
                  <p:sp>
                    <p:nvSpPr>
                      <p:cNvPr id="270" name="Parallelogram 269"/>
                      <p:cNvSpPr/>
                      <p:nvPr/>
                    </p:nvSpPr>
                    <p:spPr>
                      <a:xfrm>
                        <a:off x="6477163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71" name="Oval 270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52" name="Group 251"/>
                    <p:cNvGrpSpPr/>
                    <p:nvPr/>
                  </p:nvGrpSpPr>
                  <p:grpSpPr>
                    <a:xfrm>
                      <a:off x="6250842" y="24003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68" name="Parallelogram 267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69" name="Oval 268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53" name="Group 252"/>
                    <p:cNvGrpSpPr/>
                    <p:nvPr/>
                  </p:nvGrpSpPr>
                  <p:grpSpPr>
                    <a:xfrm>
                      <a:off x="6135636" y="25550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66" name="Parallelogram 265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67" name="Oval 266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54" name="Group 253"/>
                    <p:cNvGrpSpPr/>
                    <p:nvPr/>
                  </p:nvGrpSpPr>
                  <p:grpSpPr>
                    <a:xfrm>
                      <a:off x="6022618" y="27074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64" name="Parallelogram 263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65" name="Oval 264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55" name="Group 254"/>
                    <p:cNvGrpSpPr/>
                    <p:nvPr/>
                  </p:nvGrpSpPr>
                  <p:grpSpPr>
                    <a:xfrm>
                      <a:off x="5904023" y="28640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62" name="Parallelogram 261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63" name="Oval 262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56" name="Group 255"/>
                    <p:cNvGrpSpPr/>
                    <p:nvPr/>
                  </p:nvGrpSpPr>
                  <p:grpSpPr>
                    <a:xfrm>
                      <a:off x="5792064" y="30164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60" name="Parallelogram 259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61" name="Oval 260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57" name="Group 256"/>
                    <p:cNvGrpSpPr/>
                    <p:nvPr/>
                  </p:nvGrpSpPr>
                  <p:grpSpPr>
                    <a:xfrm>
                      <a:off x="5680876" y="3165475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58" name="Parallelogram 257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59" name="Oval 258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225" name="Group 224"/>
                  <p:cNvGrpSpPr/>
                  <p:nvPr/>
                </p:nvGrpSpPr>
                <p:grpSpPr>
                  <a:xfrm>
                    <a:off x="6160038" y="2094653"/>
                    <a:ext cx="1160028" cy="1222375"/>
                    <a:chOff x="5680876" y="2095500"/>
                    <a:chExt cx="1160028" cy="1222375"/>
                  </a:xfrm>
                </p:grpSpPr>
                <p:grpSp>
                  <p:nvGrpSpPr>
                    <p:cNvPr id="226" name="Group 225"/>
                    <p:cNvGrpSpPr/>
                    <p:nvPr/>
                  </p:nvGrpSpPr>
                  <p:grpSpPr>
                    <a:xfrm>
                      <a:off x="6481396" y="20955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48" name="Parallelogram 247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9" name="Oval 248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27" name="Group 226"/>
                    <p:cNvGrpSpPr/>
                    <p:nvPr/>
                  </p:nvGrpSpPr>
                  <p:grpSpPr>
                    <a:xfrm>
                      <a:off x="6367086" y="2247900"/>
                      <a:ext cx="359508" cy="152400"/>
                      <a:chOff x="6477163" y="2095500"/>
                      <a:chExt cx="359508" cy="152400"/>
                    </a:xfrm>
                  </p:grpSpPr>
                  <p:sp>
                    <p:nvSpPr>
                      <p:cNvPr id="246" name="Parallelogram 245"/>
                      <p:cNvSpPr/>
                      <p:nvPr/>
                    </p:nvSpPr>
                    <p:spPr>
                      <a:xfrm>
                        <a:off x="6477163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7" name="Oval 246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28" name="Group 227"/>
                    <p:cNvGrpSpPr/>
                    <p:nvPr/>
                  </p:nvGrpSpPr>
                  <p:grpSpPr>
                    <a:xfrm>
                      <a:off x="6250842" y="2400300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44" name="Parallelogram 243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5" name="Oval 244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29" name="Group 228"/>
                    <p:cNvGrpSpPr/>
                    <p:nvPr/>
                  </p:nvGrpSpPr>
                  <p:grpSpPr>
                    <a:xfrm>
                      <a:off x="6135636" y="25550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42" name="Parallelogram 241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3" name="Oval 242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0" name="Group 229"/>
                    <p:cNvGrpSpPr/>
                    <p:nvPr/>
                  </p:nvGrpSpPr>
                  <p:grpSpPr>
                    <a:xfrm>
                      <a:off x="6022618" y="2707428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40" name="Parallelogram 239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41" name="Oval 240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1" name="Group 230"/>
                    <p:cNvGrpSpPr/>
                    <p:nvPr/>
                  </p:nvGrpSpPr>
                  <p:grpSpPr>
                    <a:xfrm>
                      <a:off x="5904023" y="28640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38" name="Parallelogram 237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9" name="Oval 238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2" name="Group 231"/>
                    <p:cNvGrpSpPr/>
                    <p:nvPr/>
                  </p:nvGrpSpPr>
                  <p:grpSpPr>
                    <a:xfrm>
                      <a:off x="5792064" y="3016461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36" name="Parallelogram 235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7" name="Oval 236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grpSp>
                  <p:nvGrpSpPr>
                    <p:cNvPr id="233" name="Group 232"/>
                    <p:cNvGrpSpPr/>
                    <p:nvPr/>
                  </p:nvGrpSpPr>
                  <p:grpSpPr>
                    <a:xfrm>
                      <a:off x="5680876" y="3165475"/>
                      <a:ext cx="359508" cy="152400"/>
                      <a:chOff x="6481396" y="2095500"/>
                      <a:chExt cx="359508" cy="152400"/>
                    </a:xfrm>
                  </p:grpSpPr>
                  <p:sp>
                    <p:nvSpPr>
                      <p:cNvPr id="234" name="Parallelogram 233"/>
                      <p:cNvSpPr/>
                      <p:nvPr/>
                    </p:nvSpPr>
                    <p:spPr>
                      <a:xfrm>
                        <a:off x="6481396" y="2095500"/>
                        <a:ext cx="359508" cy="152400"/>
                      </a:xfrm>
                      <a:prstGeom prst="parallelogram">
                        <a:avLst>
                          <a:gd name="adj" fmla="val 75000"/>
                        </a:avLst>
                      </a:prstGeom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n w="1905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235" name="Oval 234"/>
                      <p:cNvSpPr/>
                      <p:nvPr/>
                    </p:nvSpPr>
                    <p:spPr>
                      <a:xfrm>
                        <a:off x="6600825" y="2136775"/>
                        <a:ext cx="45719" cy="45719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299" name="Group 298"/>
                <p:cNvGrpSpPr/>
                <p:nvPr/>
              </p:nvGrpSpPr>
              <p:grpSpPr>
                <a:xfrm>
                  <a:off x="6914315" y="2097405"/>
                  <a:ext cx="1160028" cy="1222375"/>
                  <a:chOff x="5680876" y="2095500"/>
                  <a:chExt cx="1160028" cy="1222375"/>
                </a:xfrm>
              </p:grpSpPr>
              <p:grpSp>
                <p:nvGrpSpPr>
                  <p:cNvPr id="350" name="Group 349"/>
                  <p:cNvGrpSpPr/>
                  <p:nvPr/>
                </p:nvGrpSpPr>
                <p:grpSpPr>
                  <a:xfrm>
                    <a:off x="6481396" y="2095500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72" name="Parallelogram 371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73" name="Oval 372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51" name="Group 350"/>
                  <p:cNvGrpSpPr/>
                  <p:nvPr/>
                </p:nvGrpSpPr>
                <p:grpSpPr>
                  <a:xfrm>
                    <a:off x="6367086" y="2247900"/>
                    <a:ext cx="359508" cy="152400"/>
                    <a:chOff x="6477163" y="2095500"/>
                    <a:chExt cx="359508" cy="152400"/>
                  </a:xfrm>
                </p:grpSpPr>
                <p:sp>
                  <p:nvSpPr>
                    <p:cNvPr id="370" name="Parallelogram 369"/>
                    <p:cNvSpPr/>
                    <p:nvPr/>
                  </p:nvSpPr>
                  <p:spPr>
                    <a:xfrm>
                      <a:off x="6477163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71" name="Oval 370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52" name="Group 351"/>
                  <p:cNvGrpSpPr/>
                  <p:nvPr/>
                </p:nvGrpSpPr>
                <p:grpSpPr>
                  <a:xfrm>
                    <a:off x="6250842" y="2400300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68" name="Parallelogram 367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69" name="Oval 368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53" name="Group 352"/>
                  <p:cNvGrpSpPr/>
                  <p:nvPr/>
                </p:nvGrpSpPr>
                <p:grpSpPr>
                  <a:xfrm>
                    <a:off x="6135636" y="2555028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66" name="Parallelogram 365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67" name="Oval 366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54" name="Group 353"/>
                  <p:cNvGrpSpPr/>
                  <p:nvPr/>
                </p:nvGrpSpPr>
                <p:grpSpPr>
                  <a:xfrm>
                    <a:off x="6022618" y="2707428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64" name="Parallelogram 363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65" name="Oval 364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55" name="Group 354"/>
                  <p:cNvGrpSpPr/>
                  <p:nvPr/>
                </p:nvGrpSpPr>
                <p:grpSpPr>
                  <a:xfrm>
                    <a:off x="5904023" y="2864061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62" name="Parallelogram 361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63" name="Oval 362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56" name="Group 355"/>
                  <p:cNvGrpSpPr/>
                  <p:nvPr/>
                </p:nvGrpSpPr>
                <p:grpSpPr>
                  <a:xfrm>
                    <a:off x="5792064" y="3016461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60" name="Parallelogram 359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61" name="Oval 360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57" name="Group 356"/>
                  <p:cNvGrpSpPr/>
                  <p:nvPr/>
                </p:nvGrpSpPr>
                <p:grpSpPr>
                  <a:xfrm>
                    <a:off x="5680876" y="3165475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58" name="Parallelogram 357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59" name="Oval 358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  <p:grpSp>
              <p:nvGrpSpPr>
                <p:cNvPr id="300" name="Group 299"/>
                <p:cNvGrpSpPr/>
                <p:nvPr/>
              </p:nvGrpSpPr>
              <p:grpSpPr>
                <a:xfrm>
                  <a:off x="7148569" y="2097405"/>
                  <a:ext cx="1160028" cy="1222375"/>
                  <a:chOff x="5680876" y="2095500"/>
                  <a:chExt cx="1160028" cy="1222375"/>
                </a:xfrm>
              </p:grpSpPr>
              <p:grpSp>
                <p:nvGrpSpPr>
                  <p:cNvPr id="326" name="Group 325"/>
                  <p:cNvGrpSpPr/>
                  <p:nvPr/>
                </p:nvGrpSpPr>
                <p:grpSpPr>
                  <a:xfrm>
                    <a:off x="6481396" y="2095500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48" name="Parallelogram 347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49" name="Oval 348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27" name="Group 326"/>
                  <p:cNvGrpSpPr/>
                  <p:nvPr/>
                </p:nvGrpSpPr>
                <p:grpSpPr>
                  <a:xfrm>
                    <a:off x="6367086" y="2247900"/>
                    <a:ext cx="359508" cy="152400"/>
                    <a:chOff x="6477163" y="2095500"/>
                    <a:chExt cx="359508" cy="152400"/>
                  </a:xfrm>
                </p:grpSpPr>
                <p:sp>
                  <p:nvSpPr>
                    <p:cNvPr id="346" name="Parallelogram 345"/>
                    <p:cNvSpPr/>
                    <p:nvPr/>
                  </p:nvSpPr>
                  <p:spPr>
                    <a:xfrm>
                      <a:off x="6477163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47" name="Oval 346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28" name="Group 327"/>
                  <p:cNvGrpSpPr/>
                  <p:nvPr/>
                </p:nvGrpSpPr>
                <p:grpSpPr>
                  <a:xfrm>
                    <a:off x="6250842" y="2400300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44" name="Parallelogram 343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45" name="Oval 344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29" name="Group 328"/>
                  <p:cNvGrpSpPr/>
                  <p:nvPr/>
                </p:nvGrpSpPr>
                <p:grpSpPr>
                  <a:xfrm>
                    <a:off x="6135636" y="2555028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42" name="Parallelogram 341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43" name="Oval 342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30" name="Group 329"/>
                  <p:cNvGrpSpPr/>
                  <p:nvPr/>
                </p:nvGrpSpPr>
                <p:grpSpPr>
                  <a:xfrm>
                    <a:off x="6022618" y="2707428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40" name="Parallelogram 339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41" name="Oval 340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31" name="Group 330"/>
                  <p:cNvGrpSpPr/>
                  <p:nvPr/>
                </p:nvGrpSpPr>
                <p:grpSpPr>
                  <a:xfrm>
                    <a:off x="5904023" y="2864061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38" name="Parallelogram 337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39" name="Oval 338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32" name="Group 331"/>
                  <p:cNvGrpSpPr/>
                  <p:nvPr/>
                </p:nvGrpSpPr>
                <p:grpSpPr>
                  <a:xfrm>
                    <a:off x="5792064" y="3016461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36" name="Parallelogram 335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37" name="Oval 336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  <p:grpSp>
                <p:nvGrpSpPr>
                  <p:cNvPr id="333" name="Group 332"/>
                  <p:cNvGrpSpPr/>
                  <p:nvPr/>
                </p:nvGrpSpPr>
                <p:grpSpPr>
                  <a:xfrm>
                    <a:off x="5680876" y="3165475"/>
                    <a:ext cx="359508" cy="152400"/>
                    <a:chOff x="6481396" y="2095500"/>
                    <a:chExt cx="359508" cy="152400"/>
                  </a:xfrm>
                </p:grpSpPr>
                <p:sp>
                  <p:nvSpPr>
                    <p:cNvPr id="334" name="Parallelogram 333"/>
                    <p:cNvSpPr/>
                    <p:nvPr/>
                  </p:nvSpPr>
                  <p:spPr>
                    <a:xfrm>
                      <a:off x="6481396" y="2095500"/>
                      <a:ext cx="359508" cy="152400"/>
                    </a:xfrm>
                    <a:prstGeom prst="parallelogram">
                      <a:avLst>
                        <a:gd name="adj" fmla="val 75000"/>
                      </a:avLst>
                    </a:prstGeom>
                    <a:solidFill>
                      <a:schemeClr val="tx1">
                        <a:lumMod val="65000"/>
                        <a:lumOff val="35000"/>
                      </a:schemeClr>
                    </a:solidFill>
                    <a:ln w="1905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335" name="Oval 334"/>
                    <p:cNvSpPr/>
                    <p:nvPr/>
                  </p:nvSpPr>
                  <p:spPr>
                    <a:xfrm>
                      <a:off x="6600825" y="2136775"/>
                      <a:ext cx="45719" cy="45719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</p:grpSp>
          <p:cxnSp>
            <p:nvCxnSpPr>
              <p:cNvPr id="21" name="Straight Arrow Connector 20"/>
              <p:cNvCxnSpPr/>
              <p:nvPr/>
            </p:nvCxnSpPr>
            <p:spPr>
              <a:xfrm>
                <a:off x="6866403" y="1421227"/>
                <a:ext cx="224729" cy="0"/>
              </a:xfrm>
              <a:prstGeom prst="straightConnector1">
                <a:avLst/>
              </a:prstGeom>
              <a:ln w="25400">
                <a:headEnd type="arrow" w="lg" len="sm"/>
                <a:tailEnd type="arrow" w="lg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6" name="TextBox 315"/>
              <p:cNvSpPr txBox="1"/>
              <p:nvPr/>
            </p:nvSpPr>
            <p:spPr>
              <a:xfrm>
                <a:off x="6797889" y="954671"/>
                <a:ext cx="3635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d’</a:t>
                </a: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H="1">
                <a:off x="6635839" y="1511423"/>
                <a:ext cx="114310" cy="150495"/>
              </a:xfrm>
              <a:prstGeom prst="straightConnector1">
                <a:avLst/>
              </a:prstGeom>
              <a:ln>
                <a:headEnd type="arrow" w="lg" len="sm"/>
                <a:tailEnd type="arrow" w="lg" len="sm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2" name="TextBox 321"/>
              <p:cNvSpPr txBox="1"/>
              <p:nvPr/>
            </p:nvSpPr>
            <p:spPr>
              <a:xfrm>
                <a:off x="5705301" y="1421227"/>
                <a:ext cx="9541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(1cm)d’</a:t>
                </a:r>
                <a:endPara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24" name="TextBox 9"/>
            <p:cNvSpPr txBox="1"/>
            <p:nvPr/>
          </p:nvSpPr>
          <p:spPr>
            <a:xfrm>
              <a:off x="4638197" y="833292"/>
              <a:ext cx="169972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double resistive</a:t>
              </a:r>
            </a:p>
            <a:p>
              <a:r>
                <a:rPr 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 layer, 3D grounding</a:t>
              </a:r>
              <a:endPara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5" name="Titolo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Towards </a:t>
            </a:r>
            <a:r>
              <a:rPr lang="en-GB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GB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High Rate scheme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084335" y="6356350"/>
            <a:ext cx="5103638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83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o 32"/>
          <p:cNvGrpSpPr/>
          <p:nvPr/>
        </p:nvGrpSpPr>
        <p:grpSpPr>
          <a:xfrm>
            <a:off x="1053030" y="3619408"/>
            <a:ext cx="2281997" cy="925682"/>
            <a:chOff x="1824272" y="3427810"/>
            <a:chExt cx="4056884" cy="925682"/>
          </a:xfrm>
        </p:grpSpPr>
        <p:pic>
          <p:nvPicPr>
            <p:cNvPr id="15" name="Immagine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23" t="7144" r="16681" b="72483"/>
            <a:stretch/>
          </p:blipFill>
          <p:spPr>
            <a:xfrm rot="10800000">
              <a:off x="1824274" y="3427810"/>
              <a:ext cx="4033578" cy="925682"/>
            </a:xfrm>
            <a:prstGeom prst="rect">
              <a:avLst/>
            </a:prstGeom>
          </p:spPr>
        </p:pic>
        <p:cxnSp>
          <p:nvCxnSpPr>
            <p:cNvPr id="60" name="Connettore 1 59"/>
            <p:cNvCxnSpPr/>
            <p:nvPr/>
          </p:nvCxnSpPr>
          <p:spPr>
            <a:xfrm flipH="1">
              <a:off x="1824272" y="3734719"/>
              <a:ext cx="4056884" cy="22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0"/>
            <p:cNvCxnSpPr/>
            <p:nvPr/>
          </p:nvCxnSpPr>
          <p:spPr>
            <a:xfrm flipH="1">
              <a:off x="1824272" y="3854975"/>
              <a:ext cx="4056884" cy="22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Connettore 1 51"/>
          <p:cNvCxnSpPr/>
          <p:nvPr/>
        </p:nvCxnSpPr>
        <p:spPr>
          <a:xfrm>
            <a:off x="3270992" y="4148443"/>
            <a:ext cx="0" cy="131457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nettore 1 53"/>
          <p:cNvCxnSpPr/>
          <p:nvPr/>
        </p:nvCxnSpPr>
        <p:spPr>
          <a:xfrm>
            <a:off x="2229373" y="4149775"/>
            <a:ext cx="0" cy="130125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Rettangolo 16"/>
          <p:cNvSpPr/>
          <p:nvPr/>
        </p:nvSpPr>
        <p:spPr>
          <a:xfrm>
            <a:off x="1058560" y="4066301"/>
            <a:ext cx="1141364" cy="66193"/>
          </a:xfrm>
          <a:prstGeom prst="rect">
            <a:avLst/>
          </a:prstGeom>
          <a:solidFill>
            <a:srgbClr val="99FF33"/>
          </a:solidFill>
          <a:ln>
            <a:solidFill>
              <a:srgbClr val="99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Rettangolo 65"/>
          <p:cNvSpPr/>
          <p:nvPr/>
        </p:nvSpPr>
        <p:spPr>
          <a:xfrm>
            <a:off x="2260507" y="4064855"/>
            <a:ext cx="979346" cy="74260"/>
          </a:xfrm>
          <a:prstGeom prst="rect">
            <a:avLst/>
          </a:prstGeom>
          <a:solidFill>
            <a:srgbClr val="99FF33"/>
          </a:solidFill>
          <a:ln>
            <a:solidFill>
              <a:srgbClr val="99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Rettangolo 66"/>
          <p:cNvSpPr/>
          <p:nvPr/>
        </p:nvSpPr>
        <p:spPr>
          <a:xfrm>
            <a:off x="3298138" y="4072873"/>
            <a:ext cx="34289" cy="66242"/>
          </a:xfrm>
          <a:prstGeom prst="rect">
            <a:avLst/>
          </a:prstGeom>
          <a:solidFill>
            <a:srgbClr val="99FF33"/>
          </a:solidFill>
          <a:ln>
            <a:solidFill>
              <a:srgbClr val="99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7" t="7929" r="22886" b="35004"/>
          <a:stretch/>
        </p:blipFill>
        <p:spPr>
          <a:xfrm>
            <a:off x="6979211" y="4840479"/>
            <a:ext cx="1833213" cy="1987672"/>
          </a:xfrm>
          <a:prstGeom prst="rect">
            <a:avLst/>
          </a:prstGeom>
        </p:spPr>
      </p:pic>
      <p:pic>
        <p:nvPicPr>
          <p:cNvPr id="51" name="Immagine 5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23" t="18143" r="16681" b="72483"/>
          <a:stretch/>
        </p:blipFill>
        <p:spPr>
          <a:xfrm rot="10800000">
            <a:off x="1046858" y="2358720"/>
            <a:ext cx="2268888" cy="425901"/>
          </a:xfrm>
          <a:prstGeom prst="rect">
            <a:avLst/>
          </a:prstGeom>
        </p:spPr>
      </p:pic>
      <p:grpSp>
        <p:nvGrpSpPr>
          <p:cNvPr id="9" name="Gruppo 19"/>
          <p:cNvGrpSpPr/>
          <p:nvPr/>
        </p:nvGrpSpPr>
        <p:grpSpPr>
          <a:xfrm rot="10800000">
            <a:off x="1069439" y="1313472"/>
            <a:ext cx="2318530" cy="334245"/>
            <a:chOff x="379521" y="1121870"/>
            <a:chExt cx="4121830" cy="334245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8" t="13829" b="61666"/>
            <a:stretch/>
          </p:blipFill>
          <p:spPr>
            <a:xfrm>
              <a:off x="379521" y="1121870"/>
              <a:ext cx="4121830" cy="334245"/>
            </a:xfrm>
            <a:prstGeom prst="rect">
              <a:avLst/>
            </a:prstGeom>
          </p:spPr>
        </p:pic>
        <p:cxnSp>
          <p:nvCxnSpPr>
            <p:cNvPr id="14" name="Connettore 1 13"/>
            <p:cNvCxnSpPr/>
            <p:nvPr/>
          </p:nvCxnSpPr>
          <p:spPr>
            <a:xfrm>
              <a:off x="414338" y="1129244"/>
              <a:ext cx="408264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CasellaDiTesto 4"/>
          <p:cNvSpPr txBox="1"/>
          <p:nvPr/>
        </p:nvSpPr>
        <p:spPr>
          <a:xfrm>
            <a:off x="4369979" y="1800089"/>
            <a:ext cx="24241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DLC layer: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 panose="05050102010706020507" pitchFamily="18" charset="2"/>
              </a:rPr>
              <a:t>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0.1 – 0.2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µm</a:t>
            </a:r>
          </a:p>
          <a:p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-200 M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/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ＭＳ ゴシック"/>
                <a:cs typeface="Arial" pitchFamily="34" charset="0"/>
                <a:sym typeface="Symbol" panose="05050102010706020507" pitchFamily="18" charset="2"/>
              </a:rPr>
              <a:t>☐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415844" y="1338424"/>
            <a:ext cx="2127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Kapton layer 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50 µm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389300" y="1030647"/>
            <a:ext cx="2024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Copper layer  5 µm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1168135" y="44013"/>
            <a:ext cx="6801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The </a:t>
            </a: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High Rate scheme (LHCb)</a:t>
            </a:r>
            <a:endParaRPr lang="en-US" sz="3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CasellaDiTesto 273"/>
          <p:cNvSpPr txBox="1"/>
          <p:nvPr/>
        </p:nvSpPr>
        <p:spPr>
          <a:xfrm>
            <a:off x="4201905" y="4175943"/>
            <a:ext cx="2674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nsulating layer 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3" name="Connettore 2 282"/>
          <p:cNvCxnSpPr>
            <a:stCxn id="5" idx="1"/>
          </p:cNvCxnSpPr>
          <p:nvPr/>
        </p:nvCxnSpPr>
        <p:spPr>
          <a:xfrm flipH="1" flipV="1">
            <a:off x="3314345" y="1692305"/>
            <a:ext cx="1055634" cy="52328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Connettore 2 283"/>
          <p:cNvCxnSpPr>
            <a:stCxn id="6" idx="1"/>
          </p:cNvCxnSpPr>
          <p:nvPr/>
        </p:nvCxnSpPr>
        <p:spPr>
          <a:xfrm flipH="1" flipV="1">
            <a:off x="3387970" y="1488787"/>
            <a:ext cx="1027874" cy="1891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Connettore 2 290"/>
          <p:cNvCxnSpPr>
            <a:stCxn id="7" idx="1"/>
          </p:cNvCxnSpPr>
          <p:nvPr/>
        </p:nvCxnSpPr>
        <p:spPr>
          <a:xfrm flipH="1">
            <a:off x="3366612" y="1199924"/>
            <a:ext cx="1022688" cy="1767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CasellaDiTesto 304"/>
          <p:cNvSpPr txBox="1"/>
          <p:nvPr/>
        </p:nvSpPr>
        <p:spPr>
          <a:xfrm>
            <a:off x="3923928" y="5534124"/>
            <a:ext cx="256310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DLC-coated base material after copper and kapton chemical etching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WELL amplification stage)</a:t>
            </a:r>
          </a:p>
        </p:txBody>
      </p:sp>
      <p:sp>
        <p:nvSpPr>
          <p:cNvPr id="41" name="CasellaDiTesto 40"/>
          <p:cNvSpPr txBox="1"/>
          <p:nvPr/>
        </p:nvSpPr>
        <p:spPr>
          <a:xfrm>
            <a:off x="4003760" y="2741727"/>
            <a:ext cx="489032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6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resistive kapton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layer with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∼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 panose="05050102010706020507" pitchFamily="18" charset="2"/>
              </a:rPr>
              <a:t>1/cm</a:t>
            </a:r>
            <a:r>
              <a:rPr lang="en-US" sz="16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 panose="05050102010706020507" pitchFamily="18" charset="2"/>
              </a:rPr>
              <a:t>2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“</a:t>
            </a:r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through vias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”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density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5" name="CasellaDiTesto 344"/>
          <p:cNvSpPr txBox="1"/>
          <p:nvPr/>
        </p:nvSpPr>
        <p:spPr>
          <a:xfrm>
            <a:off x="539552" y="131634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346" name="CasellaDiTesto 345"/>
          <p:cNvSpPr txBox="1"/>
          <p:nvPr/>
        </p:nvSpPr>
        <p:spPr>
          <a:xfrm>
            <a:off x="550080" y="238717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347" name="CasellaDiTesto 346"/>
          <p:cNvSpPr txBox="1"/>
          <p:nvPr/>
        </p:nvSpPr>
        <p:spPr>
          <a:xfrm>
            <a:off x="609858" y="560069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266" name="CasellaDiTesto 265"/>
          <p:cNvSpPr txBox="1"/>
          <p:nvPr/>
        </p:nvSpPr>
        <p:spPr>
          <a:xfrm>
            <a:off x="4122753" y="3374394"/>
            <a:ext cx="34342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DLC-coated kapton base material</a:t>
            </a:r>
          </a:p>
        </p:txBody>
      </p:sp>
      <p:cxnSp>
        <p:nvCxnSpPr>
          <p:cNvPr id="268" name="Connettore 2 267"/>
          <p:cNvCxnSpPr/>
          <p:nvPr/>
        </p:nvCxnSpPr>
        <p:spPr>
          <a:xfrm flipH="1">
            <a:off x="3343901" y="3520759"/>
            <a:ext cx="727690" cy="24378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574902" y="369260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cxnSp>
        <p:nvCxnSpPr>
          <p:cNvPr id="12" name="Connettore 2 11"/>
          <p:cNvCxnSpPr>
            <a:stCxn id="41" idx="1"/>
          </p:cNvCxnSpPr>
          <p:nvPr/>
        </p:nvCxnSpPr>
        <p:spPr>
          <a:xfrm flipH="1" flipV="1">
            <a:off x="3400882" y="2763333"/>
            <a:ext cx="602878" cy="27078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2 54"/>
          <p:cNvCxnSpPr/>
          <p:nvPr/>
        </p:nvCxnSpPr>
        <p:spPr>
          <a:xfrm>
            <a:off x="6182248" y="5907862"/>
            <a:ext cx="62853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1 57"/>
          <p:cNvCxnSpPr/>
          <p:nvPr/>
        </p:nvCxnSpPr>
        <p:spPr>
          <a:xfrm flipH="1">
            <a:off x="1038789" y="2778372"/>
            <a:ext cx="2281997" cy="22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58"/>
          <p:cNvCxnSpPr/>
          <p:nvPr/>
        </p:nvCxnSpPr>
        <p:spPr>
          <a:xfrm flipH="1">
            <a:off x="1033814" y="2675593"/>
            <a:ext cx="2281997" cy="22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sellaDiTesto 38"/>
          <p:cNvSpPr txBox="1"/>
          <p:nvPr/>
        </p:nvSpPr>
        <p:spPr>
          <a:xfrm>
            <a:off x="4183731" y="3781255"/>
            <a:ext cx="26214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16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nd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resistive kapton layer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CasellaDiTesto 64"/>
          <p:cNvSpPr txBox="1"/>
          <p:nvPr/>
        </p:nvSpPr>
        <p:spPr>
          <a:xfrm>
            <a:off x="3978063" y="4870623"/>
            <a:ext cx="289819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“through vias”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for grounding</a:t>
            </a:r>
          </a:p>
        </p:txBody>
      </p:sp>
      <p:cxnSp>
        <p:nvCxnSpPr>
          <p:cNvPr id="42" name="Connettore 2 41"/>
          <p:cNvCxnSpPr/>
          <p:nvPr/>
        </p:nvCxnSpPr>
        <p:spPr>
          <a:xfrm flipH="1">
            <a:off x="3360831" y="3987911"/>
            <a:ext cx="7107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Connettore 2 277"/>
          <p:cNvCxnSpPr>
            <a:stCxn id="274" idx="1"/>
          </p:cNvCxnSpPr>
          <p:nvPr/>
        </p:nvCxnSpPr>
        <p:spPr>
          <a:xfrm flipH="1" flipV="1">
            <a:off x="3400882" y="4139115"/>
            <a:ext cx="801023" cy="20610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uppo 33"/>
          <p:cNvGrpSpPr/>
          <p:nvPr/>
        </p:nvGrpSpPr>
        <p:grpSpPr>
          <a:xfrm>
            <a:off x="1017267" y="5575258"/>
            <a:ext cx="2284242" cy="925682"/>
            <a:chOff x="1786095" y="5635813"/>
            <a:chExt cx="4060875" cy="925682"/>
          </a:xfrm>
        </p:grpSpPr>
        <p:grpSp>
          <p:nvGrpSpPr>
            <p:cNvPr id="3" name="Gruppo 2"/>
            <p:cNvGrpSpPr/>
            <p:nvPr/>
          </p:nvGrpSpPr>
          <p:grpSpPr>
            <a:xfrm>
              <a:off x="1810210" y="5635813"/>
              <a:ext cx="4036760" cy="925682"/>
              <a:chOff x="1810210" y="5635813"/>
              <a:chExt cx="4036760" cy="925682"/>
            </a:xfrm>
          </p:grpSpPr>
          <p:pic>
            <p:nvPicPr>
              <p:cNvPr id="45" name="Immagine 44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823" t="7144" r="16681" b="72483"/>
              <a:stretch/>
            </p:blipFill>
            <p:spPr>
              <a:xfrm rot="10800000">
                <a:off x="1813391" y="5635813"/>
                <a:ext cx="4033578" cy="925682"/>
              </a:xfrm>
              <a:prstGeom prst="rect">
                <a:avLst/>
              </a:prstGeom>
            </p:spPr>
          </p:pic>
          <p:pic>
            <p:nvPicPr>
              <p:cNvPr id="57" name="Immagine 56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334" t="3520" r="32856" b="89296"/>
              <a:stretch/>
            </p:blipFill>
            <p:spPr>
              <a:xfrm>
                <a:off x="1810210" y="5673878"/>
                <a:ext cx="4036760" cy="275276"/>
              </a:xfrm>
              <a:prstGeom prst="rect">
                <a:avLst/>
              </a:prstGeom>
            </p:spPr>
          </p:pic>
        </p:grpSp>
        <p:cxnSp>
          <p:nvCxnSpPr>
            <p:cNvPr id="62" name="Connettore 1 61"/>
            <p:cNvCxnSpPr/>
            <p:nvPr/>
          </p:nvCxnSpPr>
          <p:spPr>
            <a:xfrm flipH="1">
              <a:off x="1786095" y="5940148"/>
              <a:ext cx="4056884" cy="22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/>
          </p:nvCxnSpPr>
          <p:spPr>
            <a:xfrm flipH="1">
              <a:off x="1786095" y="6060404"/>
              <a:ext cx="4056884" cy="22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6" name="Connettore 1 55"/>
          <p:cNvCxnSpPr/>
          <p:nvPr/>
        </p:nvCxnSpPr>
        <p:spPr>
          <a:xfrm>
            <a:off x="2214572" y="6101380"/>
            <a:ext cx="0" cy="122205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Connettore 1 63"/>
          <p:cNvCxnSpPr/>
          <p:nvPr/>
        </p:nvCxnSpPr>
        <p:spPr>
          <a:xfrm>
            <a:off x="3253506" y="6096361"/>
            <a:ext cx="0" cy="127224"/>
          </a:xfrm>
          <a:prstGeom prst="line">
            <a:avLst/>
          </a:prstGeom>
          <a:ln w="571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Rettangolo 67"/>
          <p:cNvSpPr/>
          <p:nvPr/>
        </p:nvSpPr>
        <p:spPr>
          <a:xfrm>
            <a:off x="1036742" y="6021337"/>
            <a:ext cx="1141364" cy="66193"/>
          </a:xfrm>
          <a:prstGeom prst="rect">
            <a:avLst/>
          </a:prstGeom>
          <a:solidFill>
            <a:srgbClr val="99FF33"/>
          </a:solidFill>
          <a:ln>
            <a:solidFill>
              <a:srgbClr val="99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ettangolo 68"/>
          <p:cNvSpPr/>
          <p:nvPr/>
        </p:nvSpPr>
        <p:spPr>
          <a:xfrm>
            <a:off x="2238689" y="6019891"/>
            <a:ext cx="979346" cy="74260"/>
          </a:xfrm>
          <a:prstGeom prst="rect">
            <a:avLst/>
          </a:prstGeom>
          <a:solidFill>
            <a:srgbClr val="99FF33"/>
          </a:solidFill>
          <a:ln>
            <a:solidFill>
              <a:srgbClr val="99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ettangolo 69"/>
          <p:cNvSpPr/>
          <p:nvPr/>
        </p:nvSpPr>
        <p:spPr>
          <a:xfrm>
            <a:off x="3276321" y="6027909"/>
            <a:ext cx="34289" cy="66242"/>
          </a:xfrm>
          <a:prstGeom prst="rect">
            <a:avLst/>
          </a:prstGeom>
          <a:solidFill>
            <a:srgbClr val="99FF33"/>
          </a:solidFill>
          <a:ln>
            <a:solidFill>
              <a:srgbClr val="99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Connettore 2 18"/>
          <p:cNvCxnSpPr/>
          <p:nvPr/>
        </p:nvCxnSpPr>
        <p:spPr>
          <a:xfrm flipH="1" flipV="1">
            <a:off x="3360831" y="4355232"/>
            <a:ext cx="634348" cy="72277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Connettore 2 281"/>
          <p:cNvCxnSpPr/>
          <p:nvPr/>
        </p:nvCxnSpPr>
        <p:spPr>
          <a:xfrm flipH="1">
            <a:off x="3343902" y="5865476"/>
            <a:ext cx="580026" cy="4238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4067944" y="4509120"/>
            <a:ext cx="36960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pad/strips readout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on standard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PCB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2" name="Connettore 2 71"/>
          <p:cNvCxnSpPr>
            <a:stCxn id="8" idx="1"/>
          </p:cNvCxnSpPr>
          <p:nvPr/>
        </p:nvCxnSpPr>
        <p:spPr>
          <a:xfrm flipH="1" flipV="1">
            <a:off x="3366612" y="4202609"/>
            <a:ext cx="701332" cy="47578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>
          <a:xfrm>
            <a:off x="7010400" y="6475738"/>
            <a:ext cx="2133600" cy="365125"/>
          </a:xfrm>
        </p:spPr>
        <p:txBody>
          <a:bodyPr/>
          <a:lstStyle/>
          <a:p>
            <a:fld id="{FBAC6631-AF73-4497-B350-0AD1C95976D9}" type="slidenum">
              <a:rPr lang="en-GB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17</a:t>
            </a:fld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46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4208" y="6354080"/>
            <a:ext cx="2133600" cy="365125"/>
          </a:xfrm>
        </p:spPr>
        <p:txBody>
          <a:bodyPr/>
          <a:lstStyle/>
          <a:p>
            <a:fld id="{41A26A6A-3054-7B42-91C0-30CD04649B04}" type="slidenum">
              <a:rPr lang="en-US" smtClean="0"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09138" y="5613302"/>
            <a:ext cx="5865458" cy="36933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Φ = 3.4 MHz/cm</a:t>
            </a:r>
            <a:r>
              <a:rPr lang="en-US" b="1" baseline="30000" dirty="0">
                <a:solidFill>
                  <a:srgbClr val="008000"/>
                </a:solidFill>
              </a:rPr>
              <a:t>2</a:t>
            </a:r>
            <a:r>
              <a:rPr lang="en-US" b="1" dirty="0">
                <a:solidFill>
                  <a:srgbClr val="008000"/>
                </a:solidFill>
              </a:rPr>
              <a:t>;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Φ </a:t>
            </a:r>
            <a:r>
              <a:rPr lang="en-US" b="1" dirty="0">
                <a:solidFill>
                  <a:srgbClr val="FF0000"/>
                </a:solidFill>
              </a:rPr>
              <a:t>= 2.8 MHz/</a:t>
            </a:r>
            <a:r>
              <a:rPr lang="en-US" b="1" dirty="0" smtClean="0">
                <a:solidFill>
                  <a:srgbClr val="FF0000"/>
                </a:solidFill>
              </a:rPr>
              <a:t>cm</a:t>
            </a:r>
            <a:r>
              <a:rPr lang="en-US" b="1" baseline="30000" dirty="0" smtClean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; </a:t>
            </a:r>
            <a:r>
              <a:rPr lang="en-US" b="1" dirty="0" smtClean="0">
                <a:solidFill>
                  <a:srgbClr val="0000FF"/>
                </a:solidFill>
              </a:rPr>
              <a:t>Φ =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1.6 MHz/cm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endParaRPr lang="en-US" b="1" dirty="0" smtClean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5001" y="1030578"/>
            <a:ext cx="7906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Double resistive layer w/ 1x1 cm</a:t>
            </a:r>
            <a:r>
              <a:rPr lang="en-US" sz="20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through-</a:t>
            </a:r>
            <a:r>
              <a:rPr lang="en-US" sz="2000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vias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grounding pitch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ariso_ratecapa_12_40_35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378"/>
          <a:stretch/>
        </p:blipFill>
        <p:spPr>
          <a:xfrm>
            <a:off x="1913855" y="1550825"/>
            <a:ext cx="5292454" cy="3960685"/>
          </a:xfrm>
          <a:prstGeom prst="rect">
            <a:avLst/>
          </a:prstGeom>
        </p:spPr>
      </p:pic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2339752" y="6492542"/>
            <a:ext cx="5040560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US" dirty="0"/>
          </a:p>
        </p:txBody>
      </p:sp>
      <p:sp>
        <p:nvSpPr>
          <p:cNvPr id="6" name="CasellaDiTesto 5"/>
          <p:cNvSpPr txBox="1"/>
          <p:nvPr/>
        </p:nvSpPr>
        <p:spPr>
          <a:xfrm rot="2894842">
            <a:off x="6740163" y="1981935"/>
            <a:ext cx="190308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ocal irradiation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asellaDiTesto 40"/>
          <p:cNvSpPr txBox="1"/>
          <p:nvPr/>
        </p:nvSpPr>
        <p:spPr>
          <a:xfrm rot="2723764">
            <a:off x="7136037" y="5151287"/>
            <a:ext cx="1540949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0070C0"/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f</a:t>
            </a:r>
            <a:r>
              <a:rPr lang="en-GB" sz="1600" b="1" dirty="0" smtClean="0">
                <a:solidFill>
                  <a:srgbClr val="0070C0"/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or m.i.p.×7</a:t>
            </a:r>
            <a:endParaRPr lang="en-GB" sz="1600" b="1" dirty="0">
              <a:solidFill>
                <a:srgbClr val="0070C0"/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659212" y="6030822"/>
            <a:ext cx="758890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Local irradiation is practically equivalent to global irradiation</a:t>
            </a:r>
            <a:endParaRPr lang="en-GB" sz="2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-19366"/>
            <a:ext cx="8229600" cy="869291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Rate capability with X-rays </a:t>
            </a:r>
            <a:r>
              <a:rPr lang="en-US" sz="27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(double layer)</a:t>
            </a:r>
            <a:endParaRPr lang="en-US" sz="27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80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magine 4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9" t="3801" r="16000" b="4947"/>
          <a:stretch/>
        </p:blipFill>
        <p:spPr>
          <a:xfrm>
            <a:off x="4908298" y="4134991"/>
            <a:ext cx="4022099" cy="2505208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5201165" y="1057193"/>
            <a:ext cx="3109736" cy="132343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  <a:sym typeface="Symbol"/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  <a:sym typeface="Symbol"/>
              </a:rPr>
              <a:t> -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RWELL prototypes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40-35-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7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0 M</a:t>
            </a:r>
            <a:r>
              <a:rPr lang="el-GR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Ω</a:t>
            </a:r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 /□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VFAT (digital FEE)</a:t>
            </a:r>
          </a:p>
          <a:p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Ar/CO</a:t>
            </a:r>
            <a:r>
              <a:rPr lang="it-IT" sz="20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2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/CF</a:t>
            </a:r>
            <a:r>
              <a:rPr lang="it-IT" sz="2000" b="1" baseline="-25000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4 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Adobe Ming Std L" pitchFamily="18" charset="-128"/>
                <a:cs typeface="Times New Roman" panose="02020603050405020304" pitchFamily="18" charset="0"/>
              </a:rPr>
              <a:t>= 45/15/40</a:t>
            </a:r>
            <a:endParaRPr lang="it-IT" sz="2000" b="1" dirty="0">
              <a:solidFill>
                <a:srgbClr val="FF0000"/>
              </a:solidFill>
              <a:latin typeface="Times New Roman" panose="02020603050405020304" pitchFamily="18" charset="0"/>
              <a:ea typeface="Adobe Ming Std L" pitchFamily="18" charset="-128"/>
              <a:cs typeface="Times New Roman" panose="02020603050405020304" pitchFamily="18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81929" y="809104"/>
            <a:ext cx="488948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H8 Beam Area (18</a:t>
            </a:r>
            <a:r>
              <a:rPr lang="en-GB" sz="20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th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Oct. – 9</a:t>
            </a:r>
            <a:r>
              <a:rPr lang="en-GB" sz="20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th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Nov 2016)</a:t>
            </a:r>
          </a:p>
          <a:p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Muon/Pion </a:t>
            </a:r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beam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:  150 GeV/c</a:t>
            </a:r>
          </a:p>
        </p:txBody>
      </p:sp>
      <p:sp>
        <p:nvSpPr>
          <p:cNvPr id="19" name="Titolo 1"/>
          <p:cNvSpPr txBox="1">
            <a:spLocks/>
          </p:cNvSpPr>
          <p:nvPr/>
        </p:nvSpPr>
        <p:spPr>
          <a:xfrm>
            <a:off x="339589" y="-84003"/>
            <a:ext cx="8501311" cy="986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Beam Test </a:t>
            </a:r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(CMS/</a:t>
            </a:r>
            <a:r>
              <a:rPr lang="en-GB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LHCb</a:t>
            </a:r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collaboration)</a:t>
            </a:r>
            <a:endParaRPr lang="en-GB" sz="32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Gruppo 9"/>
          <p:cNvGrpSpPr/>
          <p:nvPr/>
        </p:nvGrpSpPr>
        <p:grpSpPr>
          <a:xfrm>
            <a:off x="-58507" y="1795316"/>
            <a:ext cx="5789456" cy="3614289"/>
            <a:chOff x="-196736" y="1795316"/>
            <a:chExt cx="5522268" cy="3318181"/>
          </a:xfrm>
        </p:grpSpPr>
        <p:cxnSp>
          <p:nvCxnSpPr>
            <p:cNvPr id="20" name="Connettore 2 19"/>
            <p:cNvCxnSpPr/>
            <p:nvPr/>
          </p:nvCxnSpPr>
          <p:spPr>
            <a:xfrm flipH="1" flipV="1">
              <a:off x="181311" y="3080908"/>
              <a:ext cx="5028689" cy="1127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CasellaDiTesto 20"/>
            <p:cNvSpPr txBox="1"/>
            <p:nvPr/>
          </p:nvSpPr>
          <p:spPr>
            <a:xfrm>
              <a:off x="0" y="3142894"/>
              <a:ext cx="6014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Beam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ttangolo 22"/>
            <p:cNvSpPr/>
            <p:nvPr/>
          </p:nvSpPr>
          <p:spPr>
            <a:xfrm>
              <a:off x="4410212" y="2714286"/>
              <a:ext cx="30129" cy="776038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1484640" y="2797617"/>
              <a:ext cx="135275" cy="589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4809579" y="2779852"/>
              <a:ext cx="135275" cy="5891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Rettangolo 25"/>
            <p:cNvSpPr/>
            <p:nvPr/>
          </p:nvSpPr>
          <p:spPr>
            <a:xfrm>
              <a:off x="960703" y="1795316"/>
              <a:ext cx="75999" cy="2270715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ttangolo 27"/>
            <p:cNvSpPr/>
            <p:nvPr/>
          </p:nvSpPr>
          <p:spPr>
            <a:xfrm>
              <a:off x="2554989" y="2789461"/>
              <a:ext cx="42048" cy="600391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ttangolo 28"/>
            <p:cNvSpPr/>
            <p:nvPr/>
          </p:nvSpPr>
          <p:spPr>
            <a:xfrm>
              <a:off x="2718259" y="2789461"/>
              <a:ext cx="42048" cy="600391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4540848" y="3393234"/>
              <a:ext cx="7846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GEM Tracker 1</a:t>
              </a:r>
            </a:p>
          </p:txBody>
        </p:sp>
        <p:sp>
          <p:nvSpPr>
            <p:cNvPr id="31" name="CasellaDiTesto 30"/>
            <p:cNvSpPr txBox="1"/>
            <p:nvPr/>
          </p:nvSpPr>
          <p:spPr>
            <a:xfrm>
              <a:off x="1447831" y="1835981"/>
              <a:ext cx="238719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N° 2 µ-RWELL protos</a:t>
              </a:r>
            </a:p>
            <a:p>
              <a:pPr algn="ctr"/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10x10 cm2</a:t>
              </a:r>
            </a:p>
            <a:p>
              <a:pPr algn="ctr"/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40-35 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Symbol" panose="05050102010706020507" pitchFamily="18" charset="2"/>
                </a:rPr>
                <a:t>/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ＭＳ ゴシック"/>
                  <a:cs typeface="Arial" pitchFamily="34" charset="0"/>
                  <a:sym typeface="Symbol" panose="05050102010706020507" pitchFamily="18" charset="2"/>
                </a:rPr>
                <a:t>☐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Symbol" panose="05050102010706020507" pitchFamily="18" charset="2"/>
                </a:rPr>
                <a:t></a:t>
              </a:r>
            </a:p>
            <a:p>
              <a:pPr algn="ctr"/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Symbol" panose="05050102010706020507" pitchFamily="18" charset="2"/>
                </a:rPr>
                <a:t>Double resistive layer scheme</a:t>
              </a:r>
            </a:p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400 µm pitch 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strips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endParaRPr>
            </a:p>
          </p:txBody>
        </p:sp>
        <p:grpSp>
          <p:nvGrpSpPr>
            <p:cNvPr id="7" name="Gruppo 6"/>
            <p:cNvGrpSpPr/>
            <p:nvPr/>
          </p:nvGrpSpPr>
          <p:grpSpPr>
            <a:xfrm>
              <a:off x="1734333" y="2714286"/>
              <a:ext cx="372218" cy="1018429"/>
              <a:chOff x="1377541" y="2714286"/>
              <a:chExt cx="372218" cy="1018429"/>
            </a:xfrm>
          </p:grpSpPr>
          <p:sp>
            <p:nvSpPr>
              <p:cNvPr id="22" name="Rettangolo 21"/>
              <p:cNvSpPr/>
              <p:nvPr/>
            </p:nvSpPr>
            <p:spPr>
              <a:xfrm>
                <a:off x="1531184" y="2714286"/>
                <a:ext cx="30129" cy="776038"/>
              </a:xfrm>
              <a:prstGeom prst="rect">
                <a:avLst/>
              </a:prstGeom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CasellaDiTesto 31"/>
              <p:cNvSpPr txBox="1"/>
              <p:nvPr/>
            </p:nvSpPr>
            <p:spPr>
              <a:xfrm>
                <a:off x="1377541" y="3455716"/>
                <a:ext cx="37221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S3</a:t>
                </a:r>
                <a:endPara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" name="CasellaDiTesto 32"/>
            <p:cNvSpPr txBox="1"/>
            <p:nvPr/>
          </p:nvSpPr>
          <p:spPr>
            <a:xfrm>
              <a:off x="4275323" y="3457641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S1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ttangolo 34"/>
            <p:cNvSpPr/>
            <p:nvPr/>
          </p:nvSpPr>
          <p:spPr>
            <a:xfrm>
              <a:off x="3275883" y="2719216"/>
              <a:ext cx="30129" cy="776038"/>
            </a:xfrm>
            <a:prstGeom prst="rect">
              <a:avLst/>
            </a:prstGeom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CasellaDiTesto 35"/>
            <p:cNvSpPr txBox="1"/>
            <p:nvPr/>
          </p:nvSpPr>
          <p:spPr>
            <a:xfrm>
              <a:off x="3130324" y="3454719"/>
              <a:ext cx="37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S2</a:t>
              </a:r>
              <a:endPara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CasellaDiTesto 36"/>
            <p:cNvSpPr txBox="1"/>
            <p:nvPr/>
          </p:nvSpPr>
          <p:spPr>
            <a:xfrm>
              <a:off x="1083731" y="3497893"/>
              <a:ext cx="914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GEM Tracker 2</a:t>
              </a:r>
            </a:p>
          </p:txBody>
        </p:sp>
        <p:sp>
          <p:nvSpPr>
            <p:cNvPr id="39" name="CasellaDiTesto 38"/>
            <p:cNvSpPr txBox="1"/>
            <p:nvPr/>
          </p:nvSpPr>
          <p:spPr>
            <a:xfrm>
              <a:off x="-196736" y="4097834"/>
              <a:ext cx="232788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N° 1 µ-RWELL proto</a:t>
              </a:r>
            </a:p>
            <a:p>
              <a:pPr algn="ctr"/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100x50 cm2</a:t>
              </a:r>
            </a:p>
            <a:p>
              <a:pPr algn="ctr"/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7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0 M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Symbol" panose="05050102010706020507" pitchFamily="18" charset="2"/>
                </a:rPr>
                <a:t>/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ＭＳ ゴシック"/>
                  <a:cs typeface="Arial" pitchFamily="34" charset="0"/>
                  <a:sym typeface="Symbol" panose="05050102010706020507" pitchFamily="18" charset="2"/>
                </a:rPr>
                <a:t>☐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Symbol" panose="05050102010706020507" pitchFamily="18" charset="2"/>
                </a:rPr>
                <a:t> </a:t>
              </a:r>
            </a:p>
            <a:p>
              <a:pPr algn="ctr"/>
              <a:r>
                <a:rPr lang="en-US" sz="12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  <a:sym typeface="Symbol" panose="05050102010706020507" pitchFamily="18" charset="2"/>
                </a:rPr>
                <a:t>Single resistive layer scheme</a:t>
              </a:r>
            </a:p>
            <a:p>
              <a:pPr algn="ctr"/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800 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µm pitch </a:t>
              </a:r>
              <a:r>
                <a:rPr lang="en-US" sz="12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Adobe Ming Std L" pitchFamily="18" charset="-128"/>
                  <a:cs typeface="Arial" pitchFamily="34" charset="0"/>
                </a:rPr>
                <a:t>strips</a:t>
              </a: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endParaRPr>
            </a:p>
          </p:txBody>
        </p:sp>
      </p:grpSp>
      <p:cxnSp>
        <p:nvCxnSpPr>
          <p:cNvPr id="40" name="Connettore 2 39"/>
          <p:cNvCxnSpPr/>
          <p:nvPr/>
        </p:nvCxnSpPr>
        <p:spPr>
          <a:xfrm flipH="1">
            <a:off x="3478895" y="1293487"/>
            <a:ext cx="1651541" cy="83519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/>
          <p:cNvCxnSpPr/>
          <p:nvPr/>
        </p:nvCxnSpPr>
        <p:spPr>
          <a:xfrm flipH="1">
            <a:off x="6635398" y="2373783"/>
            <a:ext cx="13023" cy="160401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/>
          <p:cNvSpPr txBox="1"/>
          <p:nvPr/>
        </p:nvSpPr>
        <p:spPr>
          <a:xfrm>
            <a:off x="119948" y="5569100"/>
            <a:ext cx="4703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GOAL: </a:t>
            </a:r>
            <a:r>
              <a:rPr lang="en-US" sz="2000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time resolution measurement (never done before)</a:t>
            </a:r>
            <a:endParaRPr lang="en-US" sz="2000" b="1" strike="sngStrike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067" y="4182533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Trigger=S1+S2+S3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4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18864" y="25020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WP 13.2.4: the 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µ-RWELL detector</a:t>
            </a: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1979712" y="6309320"/>
            <a:ext cx="5472608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31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o 18"/>
          <p:cNvGrpSpPr/>
          <p:nvPr/>
        </p:nvGrpSpPr>
        <p:grpSpPr>
          <a:xfrm>
            <a:off x="82761" y="1085308"/>
            <a:ext cx="4640580" cy="3147060"/>
            <a:chOff x="82760" y="1134832"/>
            <a:chExt cx="4640580" cy="3147060"/>
          </a:xfrm>
        </p:grpSpPr>
        <p:pic>
          <p:nvPicPr>
            <p:cNvPr id="5" name="Picture 1" descr="Efficiency_TDCcuts_rescaled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60" y="1134832"/>
              <a:ext cx="4640580" cy="3147060"/>
            </a:xfrm>
            <a:prstGeom prst="rect">
              <a:avLst/>
            </a:prstGeom>
          </p:spPr>
        </p:pic>
        <p:cxnSp>
          <p:nvCxnSpPr>
            <p:cNvPr id="7" name="Connettore 1 6"/>
            <p:cNvCxnSpPr/>
            <p:nvPr/>
          </p:nvCxnSpPr>
          <p:spPr>
            <a:xfrm>
              <a:off x="615191" y="1619804"/>
              <a:ext cx="3643300" cy="870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asellaDiTesto 12"/>
            <p:cNvSpPr txBox="1"/>
            <p:nvPr/>
          </p:nvSpPr>
          <p:spPr>
            <a:xfrm>
              <a:off x="725719" y="1772636"/>
              <a:ext cx="904415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97%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4" name="Titolo 1"/>
          <p:cNvSpPr txBox="1">
            <a:spLocks/>
          </p:cNvSpPr>
          <p:nvPr/>
        </p:nvSpPr>
        <p:spPr>
          <a:xfrm>
            <a:off x="0" y="-25031"/>
            <a:ext cx="9093588" cy="8640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Time Performance</a:t>
            </a:r>
          </a:p>
        </p:txBody>
      </p:sp>
      <p:grpSp>
        <p:nvGrpSpPr>
          <p:cNvPr id="18" name="Gruppo 17"/>
          <p:cNvGrpSpPr/>
          <p:nvPr/>
        </p:nvGrpSpPr>
        <p:grpSpPr>
          <a:xfrm>
            <a:off x="4503421" y="1052736"/>
            <a:ext cx="4640580" cy="3147060"/>
            <a:chOff x="4459875" y="3081122"/>
            <a:chExt cx="4640580" cy="3147060"/>
          </a:xfrm>
        </p:grpSpPr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9875" y="3081122"/>
              <a:ext cx="4640580" cy="3147060"/>
            </a:xfrm>
            <a:prstGeom prst="rect">
              <a:avLst/>
            </a:prstGeom>
          </p:spPr>
        </p:pic>
        <p:cxnSp>
          <p:nvCxnSpPr>
            <p:cNvPr id="15" name="Connettore 1 14"/>
            <p:cNvCxnSpPr/>
            <p:nvPr/>
          </p:nvCxnSpPr>
          <p:spPr>
            <a:xfrm>
              <a:off x="6810108" y="5134891"/>
              <a:ext cx="1834278" cy="10645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/>
            <p:cNvSpPr txBox="1"/>
            <p:nvPr/>
          </p:nvSpPr>
          <p:spPr>
            <a:xfrm>
              <a:off x="6810108" y="5257930"/>
              <a:ext cx="1163295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5.7ns</a:t>
              </a:r>
              <a:endParaRPr lang="en-US" sz="2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Rettangolo 19"/>
          <p:cNvSpPr/>
          <p:nvPr/>
        </p:nvSpPr>
        <p:spPr>
          <a:xfrm>
            <a:off x="40425" y="4437112"/>
            <a:ext cx="9146299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Different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chambers with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different dimensions and resistive schemes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exhibit a </a:t>
            </a:r>
            <a:r>
              <a:rPr lang="en-US" b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very similar behavior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although realized in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different sites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(large detector realized @ ELTOS)</a:t>
            </a:r>
          </a:p>
          <a:p>
            <a:endParaRPr lang="en-US" sz="5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saturation at 5.7 ns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is dominated by the fee (measurement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done with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VFAT2).</a:t>
            </a:r>
          </a:p>
          <a:p>
            <a:endParaRPr lang="en-US" sz="7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To be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compared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with a measurement done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GEM by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some  of  us  in  2004  (</a:t>
            </a:r>
            <a:r>
              <a:rPr lang="en-US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LHCb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 giving a  </a:t>
            </a:r>
            <a:r>
              <a:rPr lang="en-US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σ</a:t>
            </a:r>
            <a:r>
              <a:rPr lang="en-US" b="1" baseline="-25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= 4.5 ns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with VTX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chip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1]. </a:t>
            </a:r>
            <a:endParaRPr lang="en-US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sz="1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1] G. </a:t>
            </a:r>
            <a:r>
              <a:rPr lang="en-US" sz="1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Bencivenni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et al, NIM A 494 (2002) 156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45934" y="6448289"/>
            <a:ext cx="2133600" cy="365125"/>
          </a:xfrm>
        </p:spPr>
        <p:txBody>
          <a:bodyPr/>
          <a:lstStyle/>
          <a:p>
            <a:fld id="{41A26A6A-3054-7B42-91C0-30CD04649B04}" type="slidenum">
              <a:rPr lang="en-US" smtClean="0"/>
              <a:t>20</a:t>
            </a:fld>
            <a:endParaRPr lang="en-US" dirty="0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2051720" y="6434916"/>
            <a:ext cx="5544615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21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 txBox="1">
            <a:spLocks/>
          </p:cNvSpPr>
          <p:nvPr/>
        </p:nvSpPr>
        <p:spPr>
          <a:xfrm>
            <a:off x="82760" y="-10162"/>
            <a:ext cx="9061240" cy="86409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Performance vs Rate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82760" y="925756"/>
            <a:ext cx="8949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detectors rate capability (with Ed=3.5 kV/cm) has been measured in current mode with a pion beam and irradiating an area of 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 panose="05050102010706020507" pitchFamily="18" charset="2"/>
              </a:rPr>
              <a:t>&gt;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3 x 3 cm</a:t>
            </a:r>
            <a:r>
              <a:rPr lang="en-US" sz="20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(FWHM)  (medium size irradiation, ~10 cm</a:t>
            </a:r>
            <a:r>
              <a:rPr lang="en-US" sz="20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spot)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909" y="2151317"/>
            <a:ext cx="6266048" cy="4185784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6969335" y="4833025"/>
            <a:ext cx="22284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Single resistive layer</a:t>
            </a:r>
          </a:p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(Low </a:t>
            </a:r>
            <a:r>
              <a:rPr lang="en-US" sz="1600" b="1" dirty="0">
                <a:latin typeface="Arial" pitchFamily="34" charset="0"/>
                <a:cs typeface="Arial" pitchFamily="34" charset="0"/>
              </a:rPr>
              <a:t>Rate scheme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6969335" y="3568912"/>
            <a:ext cx="2307042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Double resistive layer</a:t>
            </a:r>
          </a:p>
          <a:p>
            <a:r>
              <a: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(High Rate scheme)</a:t>
            </a: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92335" y="6356350"/>
            <a:ext cx="2133600" cy="365125"/>
          </a:xfrm>
        </p:spPr>
        <p:txBody>
          <a:bodyPr/>
          <a:lstStyle/>
          <a:p>
            <a:fld id="{41A26A6A-3054-7B42-91C0-30CD04649B04}" type="slidenum">
              <a:rPr lang="en-US" smtClean="0"/>
              <a:t>21</a:t>
            </a:fld>
            <a:endParaRPr lang="en-US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>
          <a:xfrm>
            <a:off x="1907705" y="6356350"/>
            <a:ext cx="5061630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GB" dirty="0"/>
          </a:p>
        </p:txBody>
      </p:sp>
      <p:sp>
        <p:nvSpPr>
          <p:cNvPr id="3" name="Freccia a destra 2"/>
          <p:cNvSpPr/>
          <p:nvPr/>
        </p:nvSpPr>
        <p:spPr>
          <a:xfrm>
            <a:off x="164474" y="4730285"/>
            <a:ext cx="971600" cy="58477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12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4848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SUMMARY of WP13.2.4</a:t>
            </a:r>
            <a:endParaRPr lang="en-GB" sz="4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13105" y="836675"/>
            <a:ext cx="8995399" cy="601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µ-RWELL 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R&amp;D in AIDA2020 is matching the schedule, with very good results.</a:t>
            </a:r>
          </a:p>
          <a:p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The most important performance of the detector have been measured: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gas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gain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&gt;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10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4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en-US" sz="1000" baseline="300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intrinsically spark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protected</a:t>
            </a:r>
            <a:endParaRPr lang="en-US" baseline="300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ü"/>
            </a:pP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rate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capability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&gt;&gt;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itchFamily="2" charset="2"/>
              </a:rPr>
              <a:t>1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itchFamily="2" charset="2"/>
              </a:rPr>
              <a:t>MHz/cm</a:t>
            </a:r>
            <a:r>
              <a:rPr lang="en-US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itchFamily="2" charset="2"/>
              </a:rPr>
              <a:t>2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(HR version)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en-US" sz="1000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space resolution &lt; 60µm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time resolution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&lt; 6 ns</a:t>
            </a:r>
          </a:p>
          <a:p>
            <a:pPr marL="800100" lvl="1" indent="-342900">
              <a:buFont typeface="Wingdings" pitchFamily="2" charset="2"/>
              <a:buChar char="ü"/>
            </a:pPr>
            <a:endParaRPr lang="en-US" sz="7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  <a:p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The 1</a:t>
            </a:r>
            <a:r>
              <a:rPr lang="en-US" sz="24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st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milestone has been </a:t>
            </a:r>
            <a:r>
              <a:rPr lang="en-US" sz="2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succesfully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fulfilled:</a:t>
            </a:r>
          </a:p>
          <a:p>
            <a:endParaRPr lang="en-US" sz="1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MS13.3: 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Small-size prototype of the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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-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RWELL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(built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and qualified prototype -  M24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)</a:t>
            </a:r>
          </a:p>
          <a:p>
            <a:endParaRPr lang="en-US" sz="5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  <a:p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The 2</a:t>
            </a:r>
            <a:r>
              <a:rPr lang="en-US" sz="24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nd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milestone foreseen for M44: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D13.4 : 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Large-size prototype of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-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RWELL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(a large-size fully engineered and validated prototype of the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-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RWELL  - </a:t>
            </a:r>
            <a:r>
              <a:rPr lang="de-DE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demonstrator</a:t>
            </a:r>
            <a:r>
              <a:rPr lang="de-DE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  <a:sym typeface="Wingdings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935306" y="6402594"/>
            <a:ext cx="2133600" cy="365125"/>
          </a:xfrm>
        </p:spPr>
        <p:txBody>
          <a:bodyPr/>
          <a:lstStyle/>
          <a:p>
            <a:fld id="{7CCA67E8-8298-42E9-85D6-D196F7FA4289}" type="slidenum">
              <a:rPr lang="en-GB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22</a:t>
            </a:fld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035292"/>
            <a:ext cx="1800200" cy="2545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399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2411760" y="6356350"/>
            <a:ext cx="5112568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23</a:t>
            </a:fld>
            <a:endParaRPr lang="en-GB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518864" y="23580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WP 13.4.5: </a:t>
            </a:r>
            <a:b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tools for readout PCB QC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60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1249596"/>
            <a:ext cx="8352928" cy="1440160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Task 13.4.5</a:t>
            </a:r>
            <a: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Design of an automatic system to check the electrical integrity of electrode patterns by pulse reflection method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683568" y="5805264"/>
            <a:ext cx="7704856" cy="504056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dirty="0" err="1" smtClean="0"/>
              <a:t>Partecipants</a:t>
            </a:r>
            <a:r>
              <a:rPr lang="en-US" sz="2400" dirty="0" smtClean="0"/>
              <a:t>: INFN-Bari, INFN-LNF</a:t>
            </a:r>
          </a:p>
          <a:p>
            <a:pPr lvl="1" algn="just">
              <a:defRPr/>
            </a:pPr>
            <a:endParaRPr lang="en-US" sz="3200" dirty="0" smtClean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BF6B-8DBC-4FDE-90D0-5A66945F9DE7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601286" y="251579"/>
            <a:ext cx="8392169" cy="584775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Preparation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of tools for </a:t>
            </a:r>
            <a:r>
              <a:rPr lang="en-US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large series production</a:t>
            </a:r>
            <a:endParaRPr lang="en-US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611560" y="2920876"/>
            <a:ext cx="8352928" cy="23083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Activity 2016-2017 subdivided in two sub-tasks:</a:t>
            </a:r>
          </a:p>
          <a:p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Design and implementation of a TDC embedded structure in  the Time Domain </a:t>
            </a:r>
            <a:r>
              <a:rPr lang="en-US" sz="2000" dirty="0" err="1" smtClean="0"/>
              <a:t>Reflectometer</a:t>
            </a:r>
            <a:r>
              <a:rPr lang="en-US" sz="2000" dirty="0"/>
              <a:t> </a:t>
            </a:r>
            <a:r>
              <a:rPr lang="en-US" sz="2000" dirty="0" smtClean="0"/>
              <a:t> (TDR)  control logic</a:t>
            </a:r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Construction of the prototype chamber with </a:t>
            </a:r>
            <a:r>
              <a:rPr lang="en-US" sz="2000" dirty="0" smtClean="0">
                <a:sym typeface="Symbol"/>
              </a:rPr>
              <a:t>-</a:t>
            </a:r>
            <a:r>
              <a:rPr lang="en-US" sz="2000" dirty="0" err="1" smtClean="0">
                <a:sym typeface="Symbol"/>
              </a:rPr>
              <a:t>RWell</a:t>
            </a:r>
            <a:r>
              <a:rPr lang="en-US" sz="2000" dirty="0" smtClean="0">
                <a:sym typeface="Symbol"/>
              </a:rPr>
              <a:t> technology &amp; related readout PCB for CMS R&amp;D phase_2,  as proof of concept for  the TDR </a:t>
            </a:r>
          </a:p>
        </p:txBody>
      </p:sp>
      <p:sp>
        <p:nvSpPr>
          <p:cNvPr id="10" name="Segnaposto piè di pagina 3"/>
          <p:cNvSpPr txBox="1">
            <a:spLocks/>
          </p:cNvSpPr>
          <p:nvPr/>
        </p:nvSpPr>
        <p:spPr>
          <a:xfrm rot="16200000">
            <a:off x="-3246437" y="3246437"/>
            <a:ext cx="6858002" cy="3651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AIDA2020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Mid-term report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WP13, task 13.4.5, PARIS2017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meeting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81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X:\kloe2\kloe 011.jpg"/>
          <p:cNvPicPr>
            <a:picLocks noChangeAspect="1" noChangeArrowheads="1"/>
          </p:cNvPicPr>
          <p:nvPr/>
        </p:nvPicPr>
        <p:blipFill>
          <a:blip r:embed="rId2" cstate="print"/>
          <a:srcRect l="46111" t="43092" r="46407" b="44366"/>
          <a:stretch>
            <a:fillRect/>
          </a:stretch>
        </p:blipFill>
        <p:spPr bwMode="auto">
          <a:xfrm>
            <a:off x="6522531" y="915890"/>
            <a:ext cx="2729989" cy="2140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86000" y="34478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EXAMPLE: 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2D readout geometry</a:t>
            </a:r>
          </a:p>
        </p:txBody>
      </p:sp>
      <p:pic>
        <p:nvPicPr>
          <p:cNvPr id="8" name="Immagine 8" descr="Immagine1.jpg"/>
          <p:cNvPicPr>
            <a:picLocks noChangeAspect="1"/>
          </p:cNvPicPr>
          <p:nvPr/>
        </p:nvPicPr>
        <p:blipFill>
          <a:blip r:embed="rId3" cstate="print"/>
          <a:srcRect t="5000" r="29639" b="50000"/>
          <a:stretch>
            <a:fillRect/>
          </a:stretch>
        </p:blipFill>
        <p:spPr bwMode="auto">
          <a:xfrm>
            <a:off x="342370" y="5537483"/>
            <a:ext cx="3744416" cy="124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sellaDiTesto 10"/>
          <p:cNvSpPr txBox="1"/>
          <p:nvPr/>
        </p:nvSpPr>
        <p:spPr>
          <a:xfrm>
            <a:off x="402123" y="3164142"/>
            <a:ext cx="3939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20072" y="5949280"/>
            <a:ext cx="3816424" cy="76944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ISSUE: Temperature </a:t>
            </a:r>
            <a:r>
              <a:rPr lang="en-US" sz="1600" dirty="0">
                <a:solidFill>
                  <a:srgbClr val="C00000"/>
                </a:solidFill>
              </a:rPr>
              <a:t>stability: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1400" dirty="0"/>
              <a:t>The only reliable method is to put one </a:t>
            </a:r>
            <a:r>
              <a:rPr lang="en-US" sz="1400" dirty="0" smtClean="0"/>
              <a:t>TDC/channel</a:t>
            </a:r>
            <a:endParaRPr lang="en-US" sz="1400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3131840" y="6453336"/>
            <a:ext cx="1348061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1’st TDR </a:t>
            </a:r>
            <a:r>
              <a:rPr lang="en-US" sz="1400" b="1" dirty="0" err="1" smtClean="0"/>
              <a:t>proto’s</a:t>
            </a:r>
            <a:endParaRPr lang="en-US" sz="1400" b="1" dirty="0"/>
          </a:p>
        </p:txBody>
      </p:sp>
      <p:grpSp>
        <p:nvGrpSpPr>
          <p:cNvPr id="19" name="Gruppo 18"/>
          <p:cNvGrpSpPr/>
          <p:nvPr/>
        </p:nvGrpSpPr>
        <p:grpSpPr>
          <a:xfrm>
            <a:off x="0" y="0"/>
            <a:ext cx="9144032" cy="785794"/>
            <a:chOff x="0" y="0"/>
            <a:chExt cx="9144032" cy="785794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29123" y="0"/>
              <a:ext cx="4714909" cy="7857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4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0" y="0"/>
              <a:ext cx="4429156" cy="7857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3" name="Rettangolo 22"/>
          <p:cNvSpPr/>
          <p:nvPr/>
        </p:nvSpPr>
        <p:spPr>
          <a:xfrm>
            <a:off x="4644008" y="116632"/>
            <a:ext cx="4392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TDR exploits time measurements  -&gt; TDC</a:t>
            </a:r>
            <a:endParaRPr lang="en-US" sz="2000" dirty="0"/>
          </a:p>
        </p:txBody>
      </p:sp>
      <p:sp>
        <p:nvSpPr>
          <p:cNvPr id="24" name="Rettangolo 23"/>
          <p:cNvSpPr/>
          <p:nvPr/>
        </p:nvSpPr>
        <p:spPr>
          <a:xfrm>
            <a:off x="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Design of a TDC embedded structure in control logic (I)</a:t>
            </a:r>
          </a:p>
        </p:txBody>
      </p:sp>
      <p:sp>
        <p:nvSpPr>
          <p:cNvPr id="26" name="CasellaDiTesto 5"/>
          <p:cNvSpPr txBox="1">
            <a:spLocks noChangeArrowheads="1"/>
          </p:cNvSpPr>
          <p:nvPr/>
        </p:nvSpPr>
        <p:spPr bwMode="auto">
          <a:xfrm>
            <a:off x="434091" y="2029777"/>
            <a:ext cx="6088440" cy="1831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The drawing shows the </a:t>
            </a:r>
            <a:r>
              <a:rPr lang="en-US" dirty="0" smtClean="0"/>
              <a:t>run </a:t>
            </a:r>
            <a:r>
              <a:rPr lang="en-US" dirty="0"/>
              <a:t>of a signal, in this case </a:t>
            </a:r>
            <a:r>
              <a:rPr lang="en-US" b="1" dirty="0"/>
              <a:t>a transition from </a:t>
            </a:r>
            <a:r>
              <a:rPr lang="en-US" b="1" dirty="0" smtClean="0"/>
              <a:t>low </a:t>
            </a:r>
            <a:r>
              <a:rPr lang="en-US" b="1" dirty="0"/>
              <a:t>to </a:t>
            </a:r>
            <a:r>
              <a:rPr lang="en-US" b="1" dirty="0" smtClean="0"/>
              <a:t>high </a:t>
            </a:r>
            <a:r>
              <a:rPr lang="en-US" b="1" dirty="0"/>
              <a:t>state, injected into an un-terminated  transmission </a:t>
            </a:r>
            <a:r>
              <a:rPr lang="en-US" b="1" dirty="0" smtClean="0"/>
              <a:t>line</a:t>
            </a:r>
            <a:endParaRPr lang="en-US" b="1" dirty="0"/>
          </a:p>
          <a:p>
            <a:pPr>
              <a:spcBef>
                <a:spcPts val="6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/>
              <a:t>The first edge occurs when the signal is injected </a:t>
            </a:r>
            <a:r>
              <a:rPr lang="en-US" dirty="0"/>
              <a:t>at the input while the </a:t>
            </a:r>
            <a:r>
              <a:rPr lang="en-US" b="1" dirty="0"/>
              <a:t>second edge is observed after that the signal reflected comes back</a:t>
            </a:r>
            <a:r>
              <a:rPr lang="en-US" dirty="0"/>
              <a:t> (in red a threshold level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60882" y="3829168"/>
            <a:ext cx="3835722" cy="1667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sellaDiTesto 1"/>
          <p:cNvSpPr txBox="1"/>
          <p:nvPr/>
        </p:nvSpPr>
        <p:spPr>
          <a:xfrm>
            <a:off x="6399340" y="2874422"/>
            <a:ext cx="283263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1600" b="1" dirty="0" err="1" smtClean="0"/>
              <a:t>Example</a:t>
            </a:r>
            <a:r>
              <a:rPr lang="it-IT" sz="1600" b="1" dirty="0" smtClean="0"/>
              <a:t>: 2D </a:t>
            </a:r>
            <a:r>
              <a:rPr lang="it-IT" sz="1600" b="1" dirty="0" err="1" smtClean="0"/>
              <a:t>readout</a:t>
            </a:r>
            <a:r>
              <a:rPr lang="it-IT" sz="1600" b="1" dirty="0" smtClean="0"/>
              <a:t> </a:t>
            </a:r>
            <a:r>
              <a:rPr lang="it-IT" sz="1600" b="1" dirty="0" err="1" smtClean="0"/>
              <a:t>geometry</a:t>
            </a:r>
            <a:endParaRPr lang="it-IT" sz="1600" b="1" dirty="0"/>
          </a:p>
        </p:txBody>
      </p:sp>
      <p:sp>
        <p:nvSpPr>
          <p:cNvPr id="25" name="Segnaposto piè di pagina 3"/>
          <p:cNvSpPr txBox="1">
            <a:spLocks/>
          </p:cNvSpPr>
          <p:nvPr/>
        </p:nvSpPr>
        <p:spPr>
          <a:xfrm rot="16200000">
            <a:off x="-3246437" y="3246437"/>
            <a:ext cx="6858002" cy="3651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AIDA2020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Mid-term report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WP13, task 13.4.5, PARIS2017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meeting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95536" y="860519"/>
            <a:ext cx="6054987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aim of </a:t>
            </a:r>
            <a:r>
              <a:rPr lang="en-GB" dirty="0" smtClean="0"/>
              <a:t>this work is the development of  </a:t>
            </a:r>
            <a:r>
              <a:rPr lang="en-GB" dirty="0"/>
              <a:t>a </a:t>
            </a:r>
            <a:r>
              <a:rPr lang="en-GB" b="1" dirty="0"/>
              <a:t>device capable to find defects on a micro-strips readout plane of a </a:t>
            </a:r>
            <a:r>
              <a:rPr lang="en-GB" b="1" dirty="0" smtClean="0"/>
              <a:t>MPGD </a:t>
            </a:r>
            <a:r>
              <a:rPr lang="en-GB" dirty="0" smtClean="0"/>
              <a:t>under </a:t>
            </a:r>
            <a:r>
              <a:rPr lang="en-GB" dirty="0"/>
              <a:t>test through the </a:t>
            </a:r>
            <a:r>
              <a:rPr lang="en-GB" b="1" dirty="0"/>
              <a:t>search of discontinuities in the impedance profile which </a:t>
            </a:r>
            <a:r>
              <a:rPr lang="en-GB" b="1" dirty="0" smtClean="0"/>
              <a:t>cause </a:t>
            </a:r>
            <a:r>
              <a:rPr lang="en-GB" b="1" dirty="0"/>
              <a:t>reflection of injected pulses</a:t>
            </a:r>
            <a:r>
              <a:rPr lang="en-GB" dirty="0" smtClean="0"/>
              <a:t>.</a:t>
            </a:r>
            <a:endParaRPr lang="it-IT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5652120" y="4149080"/>
            <a:ext cx="3275856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A time resolution </a:t>
            </a:r>
            <a:r>
              <a:rPr lang="en-GB" b="1" dirty="0" smtClean="0"/>
              <a:t>of about </a:t>
            </a:r>
            <a:r>
              <a:rPr lang="en-GB" b="1" dirty="0"/>
              <a:t>100 </a:t>
            </a:r>
            <a:r>
              <a:rPr lang="en-GB" b="1" dirty="0" err="1"/>
              <a:t>ps</a:t>
            </a:r>
            <a:r>
              <a:rPr lang="en-GB" b="1" dirty="0"/>
              <a:t> </a:t>
            </a:r>
            <a:r>
              <a:rPr lang="en-GB" dirty="0"/>
              <a:t>is required to appreciate </a:t>
            </a:r>
            <a:r>
              <a:rPr lang="en-GB" b="1" dirty="0"/>
              <a:t>length differences of about 1 </a:t>
            </a:r>
            <a:r>
              <a:rPr lang="en-GB" b="1" dirty="0" smtClean="0"/>
              <a:t>cm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74355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 txBox="1">
            <a:spLocks/>
          </p:cNvSpPr>
          <p:nvPr/>
        </p:nvSpPr>
        <p:spPr>
          <a:xfrm>
            <a:off x="395536" y="908720"/>
            <a:ext cx="8748464" cy="1488166"/>
          </a:xfrm>
          <a:prstGeom prst="rect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GB" sz="1800" dirty="0"/>
              <a:t>B</a:t>
            </a:r>
            <a:r>
              <a:rPr lang="en-GB" sz="1800" dirty="0" smtClean="0"/>
              <a:t>y </a:t>
            </a:r>
            <a:r>
              <a:rPr lang="en-GB" sz="1800" dirty="0"/>
              <a:t>analysing the </a:t>
            </a:r>
            <a:r>
              <a:rPr lang="en-GB" sz="1800" b="1" dirty="0"/>
              <a:t>delay of the reflected signal, it is possible to evaluate the length of a transmission line,</a:t>
            </a:r>
            <a:r>
              <a:rPr lang="en-GB" sz="1800" dirty="0"/>
              <a:t> a micro-strip in the </a:t>
            </a:r>
            <a:r>
              <a:rPr lang="en-GB" sz="1800" dirty="0" smtClean="0"/>
              <a:t>device under test. This </a:t>
            </a:r>
            <a:r>
              <a:rPr lang="en-GB" sz="1800" b="1" dirty="0"/>
              <a:t>length will be as expected </a:t>
            </a:r>
            <a:r>
              <a:rPr lang="en-GB" sz="1800" dirty="0"/>
              <a:t>by design </a:t>
            </a:r>
            <a:r>
              <a:rPr lang="en-GB" sz="1800" b="1" dirty="0"/>
              <a:t>if the micro-strip </a:t>
            </a:r>
            <a:r>
              <a:rPr lang="en-GB" sz="1800" b="1" dirty="0" smtClean="0"/>
              <a:t>is </a:t>
            </a:r>
            <a:r>
              <a:rPr lang="en-GB" sz="1800" b="1" dirty="0"/>
              <a:t>intact, </a:t>
            </a:r>
            <a:r>
              <a:rPr lang="en-GB" sz="1800" dirty="0"/>
              <a:t>then </a:t>
            </a:r>
            <a:r>
              <a:rPr lang="en-GB" sz="1800" b="1" dirty="0"/>
              <a:t>shorter if there is an interruption somewhere </a:t>
            </a:r>
            <a:r>
              <a:rPr lang="en-GB" sz="1800" dirty="0"/>
              <a:t>along the strip and </a:t>
            </a:r>
            <a:r>
              <a:rPr lang="en-GB" sz="1800" b="1" dirty="0"/>
              <a:t>longer or shorter, due to multiple reflections, whether some close strips are shorted together</a:t>
            </a:r>
            <a:endParaRPr lang="en-US" sz="1800" b="1" dirty="0" smtClean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34478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EXAMPLE: 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2D readout geometry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12060" y="3447872"/>
            <a:ext cx="3816424" cy="166199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Temperature stability issue solved with new release:</a:t>
            </a:r>
            <a:endParaRPr lang="en-US" sz="1600" dirty="0">
              <a:solidFill>
                <a:srgbClr val="C00000"/>
              </a:solidFill>
            </a:endParaRP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1400" dirty="0"/>
              <a:t>The only reliable method is to put one </a:t>
            </a:r>
            <a:r>
              <a:rPr lang="en-US" sz="1400" dirty="0" smtClean="0"/>
              <a:t>TDC/channel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1400" dirty="0" smtClean="0"/>
              <a:t>The new release contains one TDC per channel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1400" dirty="0" smtClean="0"/>
              <a:t>32 channels embedded in one FPGA</a:t>
            </a:r>
            <a:endParaRPr lang="en-US" sz="1400" dirty="0"/>
          </a:p>
        </p:txBody>
      </p:sp>
      <p:grpSp>
        <p:nvGrpSpPr>
          <p:cNvPr id="19" name="Gruppo 18"/>
          <p:cNvGrpSpPr/>
          <p:nvPr/>
        </p:nvGrpSpPr>
        <p:grpSpPr>
          <a:xfrm>
            <a:off x="0" y="0"/>
            <a:ext cx="9144032" cy="785794"/>
            <a:chOff x="0" y="0"/>
            <a:chExt cx="9144032" cy="785794"/>
          </a:xfrm>
        </p:grpSpPr>
        <p:pic>
          <p:nvPicPr>
            <p:cNvPr id="2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29123" y="0"/>
              <a:ext cx="4714909" cy="7857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2" cstate="print">
              <a:biLevel thresh="50000"/>
            </a:blip>
            <a:srcRect/>
            <a:stretch>
              <a:fillRect/>
            </a:stretch>
          </p:blipFill>
          <p:spPr bwMode="auto">
            <a:xfrm>
              <a:off x="0" y="0"/>
              <a:ext cx="4429156" cy="7857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3" name="Rettangolo 22"/>
          <p:cNvSpPr/>
          <p:nvPr/>
        </p:nvSpPr>
        <p:spPr>
          <a:xfrm>
            <a:off x="4644008" y="116632"/>
            <a:ext cx="4392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TDR exploits time measurements  -&gt; TDC</a:t>
            </a:r>
            <a:endParaRPr lang="en-US" sz="2000" dirty="0"/>
          </a:p>
        </p:txBody>
      </p:sp>
      <p:sp>
        <p:nvSpPr>
          <p:cNvPr id="24" name="Rettangolo 23"/>
          <p:cNvSpPr/>
          <p:nvPr/>
        </p:nvSpPr>
        <p:spPr>
          <a:xfrm>
            <a:off x="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Design of a TDC embedded structure in control logic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024" y="3864098"/>
            <a:ext cx="4203533" cy="2373213"/>
          </a:xfrm>
          <a:prstGeom prst="rect">
            <a:avLst/>
          </a:prstGeom>
        </p:spPr>
      </p:pic>
      <p:sp>
        <p:nvSpPr>
          <p:cNvPr id="10" name="Rettangolo 9"/>
          <p:cNvSpPr/>
          <p:nvPr/>
        </p:nvSpPr>
        <p:spPr>
          <a:xfrm>
            <a:off x="499492" y="6237312"/>
            <a:ext cx="7096844" cy="646331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Workbench with 7 TDR modules connected to an anodic sheet under </a:t>
            </a:r>
            <a:r>
              <a:rPr lang="en-US" dirty="0" smtClean="0">
                <a:solidFill>
                  <a:schemeClr val="bg1"/>
                </a:solidFill>
              </a:rPr>
              <a:t>test and through Ethernet to PC for logging and control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Segnaposto piè di pagina 3"/>
          <p:cNvSpPr txBox="1">
            <a:spLocks/>
          </p:cNvSpPr>
          <p:nvPr/>
        </p:nvSpPr>
        <p:spPr>
          <a:xfrm rot="16200000">
            <a:off x="-3246437" y="3246437"/>
            <a:ext cx="6858002" cy="3651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AIDA2020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Mid-term report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WP13, task 13.4.5, PARIS2017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meeting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" name="Immagine 8" descr="Immagine1.jpg"/>
          <p:cNvPicPr>
            <a:picLocks noChangeAspect="1"/>
          </p:cNvPicPr>
          <p:nvPr/>
        </p:nvPicPr>
        <p:blipFill>
          <a:blip r:embed="rId4" cstate="print"/>
          <a:srcRect t="5000" r="29639" b="50000"/>
          <a:stretch>
            <a:fillRect/>
          </a:stretch>
        </p:blipFill>
        <p:spPr bwMode="auto">
          <a:xfrm>
            <a:off x="5148064" y="4861077"/>
            <a:ext cx="3744416" cy="124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asellaDiTesto 24"/>
          <p:cNvSpPr txBox="1"/>
          <p:nvPr/>
        </p:nvSpPr>
        <p:spPr>
          <a:xfrm>
            <a:off x="7020272" y="6001543"/>
            <a:ext cx="2064540" cy="30777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2’nd TDR electronics card</a:t>
            </a:r>
            <a:endParaRPr lang="en-US" sz="1400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426778" y="2492896"/>
            <a:ext cx="8717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</a:t>
            </a:r>
            <a:r>
              <a:rPr lang="en-GB" b="1" dirty="0" smtClean="0"/>
              <a:t>2</a:t>
            </a:r>
            <a:r>
              <a:rPr lang="en-GB" b="1" baseline="30000" dirty="0" smtClean="0"/>
              <a:t>nd</a:t>
            </a:r>
            <a:r>
              <a:rPr lang="en-GB" b="1" dirty="0" smtClean="0"/>
              <a:t>  release of the TDR board  has </a:t>
            </a:r>
            <a:r>
              <a:rPr lang="en-GB" dirty="0" smtClean="0"/>
              <a:t>foreseen </a:t>
            </a:r>
            <a:r>
              <a:rPr lang="en-GB" b="1" dirty="0" smtClean="0"/>
              <a:t>n.4 TDCs per FPGA </a:t>
            </a:r>
            <a:r>
              <a:rPr lang="en-GB" dirty="0" smtClean="0"/>
              <a:t>, so that</a:t>
            </a:r>
            <a:r>
              <a:rPr lang="en-GB" b="1" dirty="0" smtClean="0"/>
              <a:t> each TDC sequentially read/out n.32  strip channels</a:t>
            </a:r>
            <a:r>
              <a:rPr lang="en-GB" dirty="0" smtClean="0"/>
              <a:t>. </a:t>
            </a:r>
            <a:r>
              <a:rPr lang="en-GB" dirty="0" err="1" smtClean="0"/>
              <a:t>Wrt</a:t>
            </a:r>
            <a:r>
              <a:rPr lang="en-GB" dirty="0" smtClean="0"/>
              <a:t> the previous version, the new board is </a:t>
            </a:r>
            <a:r>
              <a:rPr lang="en-GB" b="1" dirty="0" smtClean="0"/>
              <a:t>more stable </a:t>
            </a:r>
            <a:r>
              <a:rPr lang="en-GB" dirty="0" smtClean="0"/>
              <a:t>and precise and </a:t>
            </a:r>
            <a:r>
              <a:rPr lang="en-GB" b="1" dirty="0" smtClean="0"/>
              <a:t>doesn’t require tedious repeating calibration procedures</a:t>
            </a:r>
            <a:r>
              <a:rPr lang="en-GB" dirty="0" smtClean="0"/>
              <a:t>, having </a:t>
            </a:r>
            <a:r>
              <a:rPr lang="en-GB" b="1" dirty="0" smtClean="0"/>
              <a:t>solved the problem of thermal instability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368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0"/>
            <a:ext cx="8820472" cy="980728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Summary </a:t>
            </a:r>
            <a:b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Milestones &amp; Deliverables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467544" y="1052736"/>
            <a:ext cx="8676456" cy="172819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1">
              <a:buNone/>
            </a:pPr>
            <a:r>
              <a:rPr lang="en-US" sz="1800" i="1" dirty="0"/>
              <a:t>	</a:t>
            </a:r>
            <a:endParaRPr lang="en-US" sz="1100" dirty="0">
              <a:solidFill>
                <a:srgbClr val="0000CC"/>
              </a:solidFill>
              <a:cs typeface="Arial" panose="020B0604020202020204" pitchFamily="34" charset="0"/>
              <a:sym typeface="Wingdings"/>
            </a:endParaRPr>
          </a:p>
          <a:p>
            <a:r>
              <a:rPr lang="en-US" sz="2400" b="1" dirty="0" smtClean="0">
                <a:cs typeface="Arial" panose="020B0604020202020204" pitchFamily="34" charset="0"/>
              </a:rPr>
              <a:t>MS13.10 </a:t>
            </a:r>
            <a:r>
              <a:rPr lang="en-US" sz="2400" b="1" dirty="0">
                <a:cs typeface="Arial" panose="020B0604020202020204" pitchFamily="34" charset="0"/>
              </a:rPr>
              <a:t>- Quality control system to ensure the electrical integrity of </a:t>
            </a:r>
            <a:r>
              <a:rPr lang="en-US" sz="2400" b="1" dirty="0" smtClean="0">
                <a:cs typeface="Arial" panose="020B0604020202020204" pitchFamily="34" charset="0"/>
              </a:rPr>
              <a:t>readout electrode for MPGDs (prototype of a Time Domain Reflectometer: M24) </a:t>
            </a:r>
            <a:r>
              <a:rPr lang="en-US" sz="2400" b="1" dirty="0" smtClean="0">
                <a:cs typeface="Arial" panose="020B0604020202020204" pitchFamily="34" charset="0"/>
                <a:sym typeface="Wingdings" pitchFamily="2" charset="2"/>
              </a:rPr>
              <a:t> </a:t>
            </a:r>
            <a:r>
              <a:rPr lang="en-US" sz="2400" b="1" dirty="0" err="1" smtClean="0">
                <a:cs typeface="Arial" panose="020B0604020202020204" pitchFamily="34" charset="0"/>
                <a:sym typeface="Wingdings" pitchFamily="2" charset="2"/>
              </a:rPr>
              <a:t>succesfully</a:t>
            </a:r>
            <a:r>
              <a:rPr lang="en-US" sz="2400" b="1" dirty="0" smtClean="0">
                <a:cs typeface="Arial" panose="020B0604020202020204" pitchFamily="34" charset="0"/>
                <a:sym typeface="Wingdings" pitchFamily="2" charset="2"/>
              </a:rPr>
              <a:t> fulfilled</a:t>
            </a:r>
            <a:endParaRPr lang="en-US" sz="2400" b="1" dirty="0" smtClean="0">
              <a:cs typeface="Arial" panose="020B0604020202020204" pitchFamily="34" charset="0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179512" y="4365104"/>
            <a:ext cx="9001000" cy="22322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>
            <a:noAutofit/>
          </a:bodyPr>
          <a:lstStyle/>
          <a:p>
            <a:pPr marL="740664" lvl="1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Ø"/>
              <a:defRPr/>
            </a:pPr>
            <a:r>
              <a:rPr lang="en-US" sz="2400" dirty="0" smtClean="0"/>
              <a:t>Designed a </a:t>
            </a:r>
            <a:r>
              <a:rPr lang="en-US" sz="2400" b="1" dirty="0" smtClean="0"/>
              <a:t>new TDC scheme inside the FPGA (firmware) to overcome the temperature instability</a:t>
            </a:r>
          </a:p>
          <a:p>
            <a:pPr marL="740664" lvl="1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itchFamily="2" charset="2"/>
              <a:buChar char="Ø"/>
              <a:defRPr/>
            </a:pPr>
            <a:r>
              <a:rPr lang="en-US" sz="2400" dirty="0" smtClean="0"/>
              <a:t>As soon as </a:t>
            </a:r>
            <a:r>
              <a:rPr lang="en-US" sz="2400" b="1" dirty="0" smtClean="0"/>
              <a:t>new anodic foils will be delivered for a GE2/1 </a:t>
            </a:r>
            <a:r>
              <a:rPr lang="en-US" sz="2400" b="1" dirty="0"/>
              <a:t>CMS </a:t>
            </a:r>
            <a:r>
              <a:rPr lang="en-US" sz="2400" dirty="0" smtClean="0"/>
              <a:t>chamber based on the </a:t>
            </a:r>
            <a:r>
              <a:rPr lang="en-US" sz="2400" b="1" dirty="0" smtClean="0"/>
              <a:t>µ-</a:t>
            </a:r>
            <a:r>
              <a:rPr lang="en-US" sz="2400" b="1" dirty="0" err="1" smtClean="0"/>
              <a:t>RWell</a:t>
            </a:r>
            <a:r>
              <a:rPr lang="en-US" sz="2400" b="1" dirty="0" smtClean="0"/>
              <a:t> technology,  tests with TDR device will be performed </a:t>
            </a:r>
            <a:r>
              <a:rPr lang="en-US" sz="2400" dirty="0" smtClean="0"/>
              <a:t>and results will be reported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265" r="1943"/>
          <a:stretch>
            <a:fillRect/>
          </a:stretch>
        </p:blipFill>
        <p:spPr bwMode="auto">
          <a:xfrm>
            <a:off x="395536" y="2852936"/>
            <a:ext cx="861611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2BF6B-8DBC-4FDE-90D0-5A66945F9DE7}" type="slidenum">
              <a:rPr lang="it-IT" smtClean="0"/>
              <a:pPr/>
              <a:t>27</a:t>
            </a:fld>
            <a:endParaRPr lang="it-IT"/>
          </a:p>
        </p:txBody>
      </p:sp>
      <p:sp>
        <p:nvSpPr>
          <p:cNvPr id="8" name="Segnaposto piè di pagina 3"/>
          <p:cNvSpPr txBox="1">
            <a:spLocks/>
          </p:cNvSpPr>
          <p:nvPr/>
        </p:nvSpPr>
        <p:spPr>
          <a:xfrm rot="16200000">
            <a:off x="-3246437" y="3246437"/>
            <a:ext cx="6858002" cy="3651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AIDA2020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Mid-term report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WP13, task 13.4.5, PARIS2017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meeting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64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358008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Thanks for the attention</a:t>
            </a:r>
            <a:endParaRPr lang="en-GB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6804248" y="6356350"/>
            <a:ext cx="2133600" cy="365125"/>
          </a:xfrm>
        </p:spPr>
        <p:txBody>
          <a:bodyPr/>
          <a:lstStyle/>
          <a:p>
            <a:fld id="{7CCA67E8-8298-42E9-85D6-D196F7FA4289}" type="slidenum">
              <a:rPr lang="en-GB" smtClean="0"/>
              <a:t>28</a:t>
            </a:fld>
            <a:endParaRPr lang="en-GB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979712" y="6304235"/>
            <a:ext cx="5760640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574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11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453760" y="1822172"/>
            <a:ext cx="825166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The 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R&amp;D </a:t>
            </a:r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on 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µ-RWELL 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is mainly motivated by the wish of improving the </a:t>
            </a:r>
          </a:p>
          <a:p>
            <a:pPr lvl="1"/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lvl="1" algn="ctr"/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stability under heavy irradiation</a:t>
            </a:r>
          </a:p>
          <a:p>
            <a:pPr marL="800100" lvl="1" indent="-342900">
              <a:buFont typeface="Wingdings" pitchFamily="2" charset="2"/>
              <a:buChar char="q"/>
            </a:pPr>
            <a:endParaRPr lang="en-US" sz="24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lvl="1"/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  &amp;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simplify as much as possible</a:t>
            </a:r>
            <a:endParaRPr lang="en-US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800100" lvl="1" indent="-342900">
              <a:buFont typeface="Wingdings" pitchFamily="2" charset="2"/>
              <a:buChar char="q"/>
            </a:pPr>
            <a:endParaRPr lang="en-US" sz="24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lvl="1" algn="ctr"/>
            <a:r>
              <a:rPr lang="en-US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construction/assembly procedures</a:t>
            </a:r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584384" y="11663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Motivation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piè di pagina 85"/>
          <p:cNvSpPr>
            <a:spLocks noGrp="1"/>
          </p:cNvSpPr>
          <p:nvPr>
            <p:ph type="ftr" sz="quarter" idx="11"/>
          </p:nvPr>
        </p:nvSpPr>
        <p:spPr>
          <a:xfrm>
            <a:off x="1484904" y="6356350"/>
            <a:ext cx="5535368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59004" y="6397177"/>
            <a:ext cx="2057400" cy="365125"/>
          </a:xfrm>
        </p:spPr>
        <p:txBody>
          <a:bodyPr/>
          <a:lstStyle/>
          <a:p>
            <a:fld id="{BA2DF685-6831-4C92-92F9-7744A367C71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54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323528" y="152400"/>
            <a:ext cx="8229600" cy="1219200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it-IT" sz="3200" b="1" dirty="0" smtClean="0">
                <a:solidFill>
                  <a:srgbClr val="0070C0"/>
                </a:solidFill>
                <a:latin typeface="Times New Roman" pitchFamily="18" charset="0"/>
                <a:ea typeface="Adobe Ming Std L"/>
                <a:cs typeface="Times New Roman" pitchFamily="18" charset="0"/>
              </a:rPr>
              <a:t>WELL </a:t>
            </a:r>
            <a:r>
              <a:rPr lang="it-IT" sz="3200" b="1" dirty="0" err="1" smtClean="0">
                <a:solidFill>
                  <a:srgbClr val="0070C0"/>
                </a:solidFill>
                <a:latin typeface="Times New Roman" pitchFamily="18" charset="0"/>
                <a:ea typeface="Adobe Ming Std L"/>
                <a:cs typeface="Times New Roman" pitchFamily="18" charset="0"/>
              </a:rPr>
              <a:t>amplification</a:t>
            </a:r>
            <a:r>
              <a:rPr lang="it-IT" sz="3200" b="1" dirty="0" smtClean="0">
                <a:solidFill>
                  <a:srgbClr val="0070C0"/>
                </a:solidFill>
                <a:latin typeface="Times New Roman" pitchFamily="18" charset="0"/>
                <a:ea typeface="Adobe Ming Std L"/>
                <a:cs typeface="Times New Roman" pitchFamily="18" charset="0"/>
              </a:rPr>
              <a:t> stage: </a:t>
            </a:r>
            <a:r>
              <a:rPr lang="it-IT" sz="3200" b="1" dirty="0" err="1" smtClean="0">
                <a:solidFill>
                  <a:srgbClr val="0070C0"/>
                </a:solidFill>
                <a:latin typeface="Times New Roman" pitchFamily="18" charset="0"/>
                <a:ea typeface="Adobe Ming Std L"/>
                <a:cs typeface="Times New Roman" pitchFamily="18" charset="0"/>
              </a:rPr>
              <a:t>thickness</a:t>
            </a:r>
            <a:r>
              <a:rPr lang="it-IT" sz="3200" b="1" dirty="0">
                <a:solidFill>
                  <a:srgbClr val="0070C0"/>
                </a:solidFill>
                <a:latin typeface="Times New Roman" pitchFamily="18" charset="0"/>
                <a:ea typeface="Adobe Ming Std L"/>
                <a:cs typeface="Times New Roman" pitchFamily="18" charset="0"/>
              </a:rPr>
              <a:t> </a:t>
            </a:r>
            <a:r>
              <a:rPr lang="it-IT" sz="3200" b="1" dirty="0" err="1" smtClean="0">
                <a:solidFill>
                  <a:srgbClr val="0070C0"/>
                </a:solidFill>
                <a:latin typeface="Times New Roman" pitchFamily="18" charset="0"/>
                <a:ea typeface="Adobe Ming Std L"/>
                <a:cs typeface="Times New Roman" pitchFamily="18" charset="0"/>
              </a:rPr>
              <a:t>studies</a:t>
            </a:r>
            <a:r>
              <a:rPr lang="it-IT" sz="3200" b="1" dirty="0" smtClean="0">
                <a:solidFill>
                  <a:srgbClr val="0070C0"/>
                </a:solidFill>
                <a:latin typeface="Times New Roman" pitchFamily="18" charset="0"/>
                <a:ea typeface="Adobe Ming Std L"/>
                <a:cs typeface="Times New Roman" pitchFamily="18" charset="0"/>
              </a:rPr>
              <a:t> </a:t>
            </a:r>
            <a:br>
              <a:rPr lang="it-IT" sz="3200" b="1" dirty="0" smtClean="0">
                <a:solidFill>
                  <a:srgbClr val="0070C0"/>
                </a:solidFill>
                <a:latin typeface="Times New Roman" pitchFamily="18" charset="0"/>
                <a:ea typeface="Adobe Ming Std L"/>
                <a:cs typeface="Times New Roman" pitchFamily="18" charset="0"/>
              </a:rPr>
            </a:br>
            <a:endParaRPr lang="en-GB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>
          <a:xfrm>
            <a:off x="6817567" y="6381328"/>
            <a:ext cx="2133600" cy="365125"/>
          </a:xfrm>
        </p:spPr>
        <p:txBody>
          <a:bodyPr/>
          <a:lstStyle/>
          <a:p>
            <a:fld id="{7CCA67E8-8298-42E9-85D6-D196F7FA4289}" type="slidenum">
              <a:rPr lang="en-GB" smtClean="0"/>
              <a:t>30</a:t>
            </a:fld>
            <a:endParaRPr lang="en-GB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51520" y="980728"/>
            <a:ext cx="8784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increase of the thickness of the amplification stage</a:t>
            </a:r>
            <a:r>
              <a:rPr lang="en-GB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GB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Kapton</a:t>
            </a:r>
            <a:r>
              <a:rPr lang="en-GB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base material thickness) from the standard (GEM like) 50 </a:t>
            </a:r>
            <a:r>
              <a:rPr lang="en-GB" sz="2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µm up to 125 </a:t>
            </a:r>
            <a:r>
              <a:rPr lang="en-GB" sz="2000" dirty="0">
                <a:solidFill>
                  <a:srgbClr val="0070C0"/>
                </a:solidFill>
                <a:latin typeface="Times New Roman"/>
                <a:cs typeface="Times New Roman"/>
              </a:rPr>
              <a:t>µm </a:t>
            </a:r>
            <a:r>
              <a:rPr lang="en-GB" sz="2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should result in a </a:t>
            </a:r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increase of the detector gain.</a:t>
            </a:r>
          </a:p>
          <a:p>
            <a:endParaRPr lang="en-GB" sz="1100" b="1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The program for THICK µ-RWELL was started by the end of 2016</a:t>
            </a:r>
          </a:p>
          <a:p>
            <a:endParaRPr lang="en-GB" sz="1100" dirty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BUT</a:t>
            </a:r>
          </a:p>
          <a:p>
            <a:endParaRPr lang="en-GB" sz="600" b="1" dirty="0" smtClean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We discovered etching problem with single mask technique  (the natural one for </a:t>
            </a:r>
            <a:r>
              <a:rPr lang="en-GB" sz="2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µ</a:t>
            </a:r>
            <a:r>
              <a:rPr lang="en-GB" sz="2000" dirty="0">
                <a:solidFill>
                  <a:srgbClr val="0070C0"/>
                </a:solidFill>
                <a:latin typeface="Times New Roman"/>
                <a:cs typeface="Times New Roman"/>
              </a:rPr>
              <a:t>-</a:t>
            </a:r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RWELL):  the needed etching along the whole thickness (125</a:t>
            </a:r>
            <a:r>
              <a:rPr lang="en-GB" sz="2000" dirty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en-GB" sz="2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µm) </a:t>
            </a:r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 results in  a too large diameter  hole  (&gt; 100 </a:t>
            </a:r>
            <a:r>
              <a:rPr lang="en-GB" sz="2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µm) thus </a:t>
            </a:r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strongly affecting the effective GAIN</a:t>
            </a:r>
            <a:r>
              <a:rPr lang="en-GB" sz="20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 of the hole itself (exactly the opposite of the desired goal)</a:t>
            </a:r>
          </a:p>
          <a:p>
            <a:endParaRPr lang="en-GB" sz="1200" dirty="0" smtClean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THEN</a:t>
            </a:r>
          </a:p>
          <a:p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Some change in the manufacturing of the high gain detector is clearly required (</a:t>
            </a:r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  <a:sym typeface="Wingdings" pitchFamily="2" charset="2"/>
              </a:rPr>
              <a:t> </a:t>
            </a:r>
            <a:r>
              <a:rPr lang="en-GB" sz="2000" b="1" dirty="0" smtClean="0">
                <a:solidFill>
                  <a:srgbClr val="0070C0"/>
                </a:solidFill>
                <a:latin typeface="Times New Roman"/>
                <a:cs typeface="Times New Roman"/>
              </a:rPr>
              <a:t>double mask etching  +  floating amplification stage; …)</a:t>
            </a:r>
          </a:p>
          <a:p>
            <a:endParaRPr lang="en-GB" sz="2000" b="1" dirty="0" smtClean="0">
              <a:solidFill>
                <a:srgbClr val="0070C0"/>
              </a:solidFill>
              <a:latin typeface="Times New Roman"/>
              <a:cs typeface="Times New Roman"/>
            </a:endParaRPr>
          </a:p>
          <a:p>
            <a:pPr algn="ctr"/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Anyway we have demonstrated that using suitable gas mix the detector achieve a Gain 2-3 x 10</a:t>
            </a:r>
            <a:r>
              <a:rPr lang="en-GB" sz="2000" b="1" baseline="30000" dirty="0" smtClean="0">
                <a:solidFill>
                  <a:schemeClr val="bg1">
                    <a:lumMod val="50000"/>
                  </a:schemeClr>
                </a:solidFill>
                <a:latin typeface="Times New Roman"/>
                <a:cs typeface="Times New Roman"/>
              </a:rPr>
              <a:t>4</a:t>
            </a:r>
          </a:p>
          <a:p>
            <a:pPr marL="342900" indent="-342900">
              <a:buFont typeface="Arial" pitchFamily="34" charset="0"/>
              <a:buChar char="•"/>
            </a:pPr>
            <a:endParaRPr lang="en-GB" sz="2000" dirty="0">
              <a:solidFill>
                <a:srgbClr val="0070C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2641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piè di pagina 3"/>
          <p:cNvSpPr txBox="1">
            <a:spLocks/>
          </p:cNvSpPr>
          <p:nvPr/>
        </p:nvSpPr>
        <p:spPr>
          <a:xfrm rot="16200000">
            <a:off x="-3246437" y="3246437"/>
            <a:ext cx="6858002" cy="3651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vert="horz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AIDA2020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dirty="0" smtClean="0">
                <a:solidFill>
                  <a:schemeClr val="tx2"/>
                </a:solidFill>
              </a:rPr>
              <a:t>Mid-term report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WP13, PARIS2017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meeting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0" y="34478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EXAMPLE: 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2D readout geometry</a:t>
            </a:r>
          </a:p>
        </p:txBody>
      </p:sp>
      <p:sp>
        <p:nvSpPr>
          <p:cNvPr id="9" name="CasellaDiTesto 10"/>
          <p:cNvSpPr txBox="1"/>
          <p:nvPr/>
        </p:nvSpPr>
        <p:spPr>
          <a:xfrm>
            <a:off x="402123" y="3164142"/>
            <a:ext cx="3939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endParaRPr lang="en-US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3" y="0"/>
            <a:ext cx="4714909" cy="785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 cstate="print">
            <a:biLevel thresh="50000"/>
          </a:blip>
          <a:srcRect/>
          <a:stretch>
            <a:fillRect/>
          </a:stretch>
        </p:blipFill>
        <p:spPr bwMode="auto">
          <a:xfrm>
            <a:off x="0" y="0"/>
            <a:ext cx="4429156" cy="785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Rettangolo 22"/>
          <p:cNvSpPr/>
          <p:nvPr/>
        </p:nvSpPr>
        <p:spPr>
          <a:xfrm>
            <a:off x="4932040" y="116632"/>
            <a:ext cx="41044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solidFill>
                  <a:schemeClr val="bg1"/>
                </a:solidFill>
              </a:rPr>
              <a:t>N</a:t>
            </a:r>
            <a:r>
              <a:rPr lang="it-IT" sz="2000" dirty="0" smtClean="0">
                <a:solidFill>
                  <a:schemeClr val="bg1"/>
                </a:solidFill>
              </a:rPr>
              <a:t>ew </a:t>
            </a:r>
            <a:r>
              <a:rPr lang="it-IT" sz="2000" dirty="0" err="1" smtClean="0">
                <a:solidFill>
                  <a:schemeClr val="bg1"/>
                </a:solidFill>
              </a:rPr>
              <a:t>architecture</a:t>
            </a:r>
            <a:r>
              <a:rPr lang="it-IT" sz="2000" dirty="0" smtClean="0">
                <a:solidFill>
                  <a:schemeClr val="bg1"/>
                </a:solidFill>
              </a:rPr>
              <a:t> </a:t>
            </a:r>
            <a:r>
              <a:rPr lang="it-IT" sz="2000" dirty="0" err="1" smtClean="0">
                <a:solidFill>
                  <a:schemeClr val="bg1"/>
                </a:solidFill>
              </a:rPr>
              <a:t>characteristics</a:t>
            </a:r>
            <a:endParaRPr lang="en-US" sz="2000" dirty="0"/>
          </a:p>
        </p:txBody>
      </p:sp>
      <p:sp>
        <p:nvSpPr>
          <p:cNvPr id="24" name="Rettangolo 23"/>
          <p:cNvSpPr/>
          <p:nvPr/>
        </p:nvSpPr>
        <p:spPr>
          <a:xfrm>
            <a:off x="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Design of a TDC embedded structure in control logic (II)</a:t>
            </a:r>
          </a:p>
        </p:txBody>
      </p:sp>
      <p:sp>
        <p:nvSpPr>
          <p:cNvPr id="38" name="Segnaposto contenuto 37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Reference clock 320 MHz (better than that previous version: 250MHz)</a:t>
            </a:r>
          </a:p>
          <a:p>
            <a:r>
              <a:rPr lang="en-US" sz="2000" dirty="0" smtClean="0"/>
              <a:t>Measured (after simulation) timing resolution: </a:t>
            </a:r>
            <a:r>
              <a:rPr lang="en-US" sz="2000" dirty="0" smtClean="0">
                <a:sym typeface="Symbol"/>
              </a:rPr>
              <a:t> </a:t>
            </a:r>
            <a:r>
              <a:rPr lang="en-US" sz="2000" dirty="0" smtClean="0"/>
              <a:t>100ps</a:t>
            </a:r>
          </a:p>
          <a:p>
            <a:r>
              <a:rPr lang="en-US" sz="2000" dirty="0" smtClean="0"/>
              <a:t>5 bits fine counter + 16 bits coarse counter</a:t>
            </a:r>
          </a:p>
          <a:p>
            <a:r>
              <a:rPr lang="en-US" sz="2000" dirty="0" smtClean="0"/>
              <a:t>33 channels (32 comparator + 1 test input)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2936"/>
            <a:ext cx="3557017" cy="247404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645024"/>
            <a:ext cx="4284545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3" name="Connettore 2 112"/>
          <p:cNvCxnSpPr/>
          <p:nvPr/>
        </p:nvCxnSpPr>
        <p:spPr>
          <a:xfrm>
            <a:off x="3923928" y="4869160"/>
            <a:ext cx="151216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46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758880" y="6376243"/>
            <a:ext cx="2133600" cy="365125"/>
          </a:xfrm>
        </p:spPr>
        <p:txBody>
          <a:bodyPr/>
          <a:lstStyle/>
          <a:p>
            <a:fld id="{FBAC6631-AF73-4497-B350-0AD1C95976D9}" type="slidenum">
              <a:rPr lang="en-GB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32</a:t>
            </a:fld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8662" y="1011945"/>
            <a:ext cx="9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DLC 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sputtering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on large 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Kapton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foils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(w/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copper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it-IT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one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side) 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completed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@ Be-</a:t>
            </a:r>
            <a:r>
              <a:rPr lang="it-IT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Sputter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Co.,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Ltd</a:t>
            </a:r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(Japan)</a:t>
            </a:r>
          </a:p>
        </p:txBody>
      </p:sp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1342903"/>
              </p:ext>
            </p:extLst>
          </p:nvPr>
        </p:nvGraphicFramePr>
        <p:xfrm>
          <a:off x="349809" y="1956184"/>
          <a:ext cx="8667891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0705"/>
                <a:gridCol w="1207541"/>
                <a:gridCol w="1459046"/>
                <a:gridCol w="1424763"/>
                <a:gridCol w="1467293"/>
                <a:gridCol w="1278543"/>
              </a:tblGrid>
              <a:tr h="34840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Foil</a:t>
                      </a:r>
                      <a:r>
                        <a:rPr lang="en-US" baseline="0" dirty="0" smtClean="0"/>
                        <a:t> 1 (800A)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Foil 2 (</a:t>
                      </a:r>
                      <a:r>
                        <a:rPr lang="en-US" baseline="0" dirty="0" smtClean="0"/>
                        <a:t>1300A)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Foil 3 (1800A)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Foil 4 (1500A)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Foil 5 (1500A)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Surface Resistivity</a:t>
                      </a:r>
                      <a:r>
                        <a:rPr lang="en-US" baseline="0" dirty="0" smtClean="0"/>
                        <a:t> M</a:t>
                      </a:r>
                      <a:r>
                        <a:rPr lang="en-US" baseline="0" dirty="0" smtClean="0">
                          <a:sym typeface="Symbol" panose="05050102010706020507" pitchFamily="18" charset="2"/>
                        </a:rPr>
                        <a:t>/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433±90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68±9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41±12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122±22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180±17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Ovale 18"/>
          <p:cNvSpPr/>
          <p:nvPr/>
        </p:nvSpPr>
        <p:spPr>
          <a:xfrm>
            <a:off x="2133273" y="2596445"/>
            <a:ext cx="999067" cy="33866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Ovale 19"/>
          <p:cNvSpPr/>
          <p:nvPr/>
        </p:nvSpPr>
        <p:spPr>
          <a:xfrm>
            <a:off x="4696133" y="2647080"/>
            <a:ext cx="999067" cy="33866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e 20"/>
          <p:cNvSpPr/>
          <p:nvPr/>
        </p:nvSpPr>
        <p:spPr>
          <a:xfrm>
            <a:off x="7643294" y="2619373"/>
            <a:ext cx="999067" cy="338667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33" y="3356992"/>
            <a:ext cx="4176085" cy="3000968"/>
          </a:xfrm>
          <a:prstGeom prst="rect">
            <a:avLst/>
          </a:prstGeom>
        </p:spPr>
      </p:pic>
      <p:grpSp>
        <p:nvGrpSpPr>
          <p:cNvPr id="37" name="Gruppo 36"/>
          <p:cNvGrpSpPr/>
          <p:nvPr/>
        </p:nvGrpSpPr>
        <p:grpSpPr>
          <a:xfrm>
            <a:off x="5004048" y="3261616"/>
            <a:ext cx="3637828" cy="3096344"/>
            <a:chOff x="4894612" y="2765782"/>
            <a:chExt cx="4069876" cy="3543538"/>
          </a:xfrm>
        </p:grpSpPr>
        <p:grpSp>
          <p:nvGrpSpPr>
            <p:cNvPr id="31" name="Gruppo 30"/>
            <p:cNvGrpSpPr/>
            <p:nvPr/>
          </p:nvGrpSpPr>
          <p:grpSpPr>
            <a:xfrm>
              <a:off x="4894612" y="2765782"/>
              <a:ext cx="4069876" cy="3543538"/>
              <a:chOff x="5906136" y="1218018"/>
              <a:chExt cx="4245187" cy="3911777"/>
            </a:xfrm>
          </p:grpSpPr>
          <p:pic>
            <p:nvPicPr>
              <p:cNvPr id="32" name="Immagine 31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06136" y="1340768"/>
                <a:ext cx="4245187" cy="3789027"/>
              </a:xfrm>
              <a:prstGeom prst="rect">
                <a:avLst/>
              </a:prstGeom>
            </p:spPr>
          </p:pic>
          <p:sp>
            <p:nvSpPr>
              <p:cNvPr id="33" name="CasellaDiTesto 32"/>
              <p:cNvSpPr txBox="1"/>
              <p:nvPr/>
            </p:nvSpPr>
            <p:spPr>
              <a:xfrm>
                <a:off x="5932098" y="1218018"/>
                <a:ext cx="2067426" cy="5054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20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" pitchFamily="34" charset="0"/>
                    <a:ea typeface="Calibri" panose="020F0502020204030204" pitchFamily="34" charset="0"/>
                    <a:cs typeface="Arial" pitchFamily="34" charset="0"/>
                  </a:rPr>
                  <a:t>Ar/ISO=90/10</a:t>
                </a:r>
                <a:endParaRPr lang="en-GB" sz="2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4" name="Ovale 33"/>
            <p:cNvSpPr/>
            <p:nvPr/>
          </p:nvSpPr>
          <p:spPr>
            <a:xfrm>
              <a:off x="7543248" y="4405601"/>
              <a:ext cx="95954" cy="11627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Ovale 34"/>
            <p:cNvSpPr/>
            <p:nvPr/>
          </p:nvSpPr>
          <p:spPr>
            <a:xfrm>
              <a:off x="6541323" y="4000477"/>
              <a:ext cx="95954" cy="11627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Ovale 35"/>
            <p:cNvSpPr/>
            <p:nvPr/>
          </p:nvSpPr>
          <p:spPr>
            <a:xfrm>
              <a:off x="7213048" y="4456401"/>
              <a:ext cx="95954" cy="116277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CasellaDiTesto 37"/>
          <p:cNvSpPr txBox="1"/>
          <p:nvPr/>
        </p:nvSpPr>
        <p:spPr>
          <a:xfrm>
            <a:off x="35496" y="127265"/>
            <a:ext cx="90622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DLC sputtering on </a:t>
            </a:r>
            <a:r>
              <a:rPr lang="en-GB" sz="32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Kapton</a:t>
            </a:r>
            <a:r>
              <a:rPr lang="en-GB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foils </a:t>
            </a:r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(supervised by </a:t>
            </a:r>
            <a:r>
              <a:rPr lang="en-GB" sz="2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A.Ochi</a:t>
            </a:r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GB" sz="2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Connettore 2 39"/>
          <p:cNvCxnSpPr/>
          <p:nvPr/>
        </p:nvCxnSpPr>
        <p:spPr>
          <a:xfrm>
            <a:off x="2915816" y="2924944"/>
            <a:ext cx="4455695" cy="1720906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5436096" y="2924944"/>
            <a:ext cx="1016335" cy="1296144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>
            <a:endCxn id="36" idx="7"/>
          </p:cNvCxnSpPr>
          <p:nvPr/>
        </p:nvCxnSpPr>
        <p:spPr>
          <a:xfrm flipH="1">
            <a:off x="7149573" y="2973584"/>
            <a:ext cx="993254" cy="178017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24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496" y="-102690"/>
            <a:ext cx="9289032" cy="1143000"/>
          </a:xfrm>
        </p:spPr>
        <p:txBody>
          <a:bodyPr>
            <a:normAutofit/>
          </a:bodyPr>
          <a:lstStyle/>
          <a:p>
            <a:pPr algn="l"/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Surface resistivity map </a:t>
            </a: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(A. Ochi, Kobe – Univ., Japan)</a:t>
            </a:r>
            <a:endParaRPr lang="en-GB" sz="16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33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052736"/>
            <a:ext cx="6120680" cy="2676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9729"/>
          <a:stretch/>
        </p:blipFill>
        <p:spPr bwMode="auto">
          <a:xfrm>
            <a:off x="35496" y="3512741"/>
            <a:ext cx="9073008" cy="3372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asellaDiTesto 11"/>
          <p:cNvSpPr txBox="1"/>
          <p:nvPr/>
        </p:nvSpPr>
        <p:spPr>
          <a:xfrm>
            <a:off x="6012160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984538" y="1713582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Surface resistivity measured on a 18 points </a:t>
            </a:r>
            <a:r>
              <a:rPr lang="en-GB" dirty="0"/>
              <a:t> </a:t>
            </a:r>
            <a:r>
              <a:rPr lang="en-GB" dirty="0" smtClean="0"/>
              <a:t>of the 600x1200 mm2 </a:t>
            </a:r>
            <a:r>
              <a:rPr lang="en-GB" dirty="0" err="1" smtClean="0"/>
              <a:t>kapton</a:t>
            </a:r>
            <a:r>
              <a:rPr lang="en-GB" dirty="0" smtClean="0"/>
              <a:t> base material </a:t>
            </a:r>
            <a:endParaRPr lang="en-GB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130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0400" y="6486275"/>
            <a:ext cx="2133600" cy="365125"/>
          </a:xfrm>
        </p:spPr>
        <p:txBody>
          <a:bodyPr/>
          <a:lstStyle/>
          <a:p>
            <a:fld id="{E0643900-C143-E74D-B198-4D25FD784396}" type="slidenum">
              <a:rPr lang="en-US" smtClean="0"/>
              <a:t>34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-7254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geing test @ GIF++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18" name="Picture 44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0608" y="1516980"/>
            <a:ext cx="7874001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78" name="Immagine 377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686" y="1628800"/>
            <a:ext cx="3543858" cy="4725144"/>
          </a:xfrm>
          <a:prstGeom prst="rect">
            <a:avLst/>
          </a:prstGeom>
        </p:spPr>
      </p:pic>
      <p:sp>
        <p:nvSpPr>
          <p:cNvPr id="2" name="Segnaposto piè di pagina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60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268760"/>
            <a:ext cx="8889170" cy="4176464"/>
          </a:xfrm>
        </p:spPr>
        <p:txBody>
          <a:bodyPr>
            <a:noAutofit/>
          </a:bodyPr>
          <a:lstStyle/>
          <a:p>
            <a:pPr marL="0" indent="0">
              <a:buClr>
                <a:schemeClr val="tx1"/>
              </a:buClr>
              <a:buNone/>
            </a:pPr>
            <a:endParaRPr lang="it-IT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Clr>
                <a:schemeClr val="tx1"/>
              </a:buClr>
              <a:buFont typeface="+mj-lt"/>
              <a:buAutoNum type="arabicPeriod" startAt="2"/>
            </a:pPr>
            <a:r>
              <a:rPr lang="it-IT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Detector  </a:t>
            </a:r>
            <a:r>
              <a:rPr lang="it-IT" sz="2400" dirty="0" err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engineering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it-IT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  large 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area </a:t>
            </a:r>
            <a:r>
              <a:rPr lang="it-IT" sz="2400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tracking</a:t>
            </a:r>
            <a:r>
              <a:rPr lang="it-IT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it-IT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&amp; </a:t>
            </a:r>
            <a:r>
              <a:rPr lang="it-IT" sz="2400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digital</a:t>
            </a:r>
            <a:r>
              <a:rPr lang="it-IT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it-IT" sz="2400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calorimetry</a:t>
            </a:r>
            <a:r>
              <a:rPr lang="it-IT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it-IT" sz="2400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applications</a:t>
            </a:r>
            <a:r>
              <a:rPr lang="it-IT" sz="24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buClr>
                <a:schemeClr val="tx1"/>
              </a:buClr>
              <a:buNone/>
            </a:pPr>
            <a:endParaRPr lang="it-IT" sz="2000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280160" lvl="2" indent="-514350">
              <a:buClr>
                <a:schemeClr val="tx1"/>
              </a:buClr>
              <a:buFont typeface="+mj-lt"/>
              <a:buAutoNum type="romanL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Design of large area demonstrator</a:t>
            </a:r>
            <a:endParaRPr lang="it-IT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80160" lvl="2" indent="-514350">
              <a:buClr>
                <a:schemeClr val="tx1"/>
              </a:buClr>
              <a:buFont typeface="+mj-lt"/>
              <a:buAutoNum type="romanLcPeriod"/>
            </a:pPr>
            <a:r>
              <a:rPr lang="it-IT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Large area </a:t>
            </a:r>
            <a:r>
              <a:rPr lang="it-IT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readout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design</a:t>
            </a:r>
            <a:endParaRPr lang="it-IT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1280160" lvl="2" indent="-514350">
              <a:buClr>
                <a:schemeClr val="tx1"/>
              </a:buClr>
              <a:buFont typeface="+mj-lt"/>
              <a:buAutoNum type="romanLcPeriod"/>
            </a:pPr>
            <a:r>
              <a:rPr lang="it-IT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Study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of FEE-detector </a:t>
            </a:r>
            <a:r>
              <a:rPr lang="it-IT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coupling</a:t>
            </a:r>
            <a:r>
              <a:rPr lang="it-IT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it-IT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765810" lvl="2" indent="0">
              <a:buClr>
                <a:schemeClr val="tx1"/>
              </a:buClr>
              <a:buNone/>
            </a:pPr>
            <a:endParaRPr lang="it-IT" sz="21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00050" lvl="1" indent="0" algn="ctr">
              <a:buClr>
                <a:schemeClr val="tx1"/>
              </a:buClr>
              <a:buNone/>
            </a:pPr>
            <a:r>
              <a:rPr lang="it-IT" u="sng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Work to be </a:t>
            </a:r>
            <a:r>
              <a:rPr lang="it-IT" u="sng" dirty="0" err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done</a:t>
            </a:r>
            <a:r>
              <a:rPr lang="it-IT" u="sng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 in </a:t>
            </a:r>
            <a:r>
              <a:rPr lang="it-IT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the </a:t>
            </a:r>
            <a:r>
              <a:rPr lang="it-IT" u="sng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second</a:t>
            </a:r>
            <a:r>
              <a:rPr lang="it-IT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 24 </a:t>
            </a:r>
            <a:r>
              <a:rPr lang="it-IT" u="sng" dirty="0" err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months</a:t>
            </a:r>
            <a:r>
              <a:rPr lang="it-IT" u="sng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 (</a:t>
            </a:r>
            <a:r>
              <a:rPr lang="it-IT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M24-48)</a:t>
            </a:r>
            <a:endParaRPr lang="it-IT" u="sng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Adobe Ming Std L"/>
              <a:cs typeface="Arial" pitchFamily="34" charset="0"/>
            </a:endParaRPr>
          </a:p>
          <a:p>
            <a:pPr marL="400050" lvl="1" indent="0">
              <a:buClr>
                <a:schemeClr val="tx1"/>
              </a:buClr>
              <a:buNone/>
            </a:pPr>
            <a:endParaRPr lang="it-IT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5496" y="188640"/>
            <a:ext cx="9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it-IT" sz="36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µ-RWELL detector: the AIDA2020 </a:t>
            </a:r>
            <a:r>
              <a:rPr lang="it-IT" sz="3600" dirty="0" err="1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program</a:t>
            </a:r>
            <a:r>
              <a:rPr lang="it-IT" sz="36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Adobe Ming Std L"/>
                <a:cs typeface="Arial" pitchFamily="34" charset="0"/>
              </a:rPr>
              <a:t> (II)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294967295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</p:spPr>
        <p:txBody>
          <a:bodyPr/>
          <a:lstStyle/>
          <a:p>
            <a:fld id="{7CCA67E8-8298-42E9-85D6-D196F7FA4289}" type="slidenum">
              <a:rPr lang="en-GB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35</a:t>
            </a:fld>
            <a:endParaRPr lang="en-GB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1907704" y="6356350"/>
            <a:ext cx="5688632" cy="365125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G.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Bencivenni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LNF-INFN, AIDA2020 II General Meeting - 5th Apr. 2017 Paris</a:t>
            </a:r>
            <a:endParaRPr lang="en-GB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49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MILESTONES</a:t>
            </a:r>
            <a:endParaRPr lang="en-GB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411760" y="6381328"/>
            <a:ext cx="4896544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A67E8-8298-42E9-85D6-D196F7FA4289}" type="slidenum">
              <a:rPr lang="en-GB" smtClean="0"/>
              <a:t>36</a:t>
            </a:fld>
            <a:endParaRPr lang="en-GB"/>
          </a:p>
        </p:txBody>
      </p:sp>
      <p:sp>
        <p:nvSpPr>
          <p:cNvPr id="8" name="CasellaDiTesto 7"/>
          <p:cNvSpPr txBox="1"/>
          <p:nvPr/>
        </p:nvSpPr>
        <p:spPr>
          <a:xfrm>
            <a:off x="467544" y="2204864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MS13.3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Small-size prototype of the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-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RWELL (a built and qualified prototype -  </a:t>
            </a: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M24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D13.4 : 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Large-size prototype of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-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RWELL (a large-size fully engineered and validated prototype of the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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-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RWELL 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de-DE" sz="24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demonstrator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de-DE" sz="2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M44</a:t>
            </a:r>
            <a:r>
              <a:rPr lang="de-DE" sz="2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6884868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835696" y="6356350"/>
            <a:ext cx="6048672" cy="365125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G.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Bencivenni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LNF-INFN, AIDA2020 II General Meeting - 5th Apr. 2017 Paris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CEA2C934-7F42-8A40-9853-64C5544F0EDC}" type="slidenum">
              <a:rPr lang="en-US" smtClean="0">
                <a:latin typeface="Arial" pitchFamily="34" charset="0"/>
                <a:cs typeface="Arial" pitchFamily="34" charset="0"/>
              </a:rPr>
              <a:t>37</a:t>
            </a:fld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Gruppo 17"/>
          <p:cNvGrpSpPr/>
          <p:nvPr/>
        </p:nvGrpSpPr>
        <p:grpSpPr>
          <a:xfrm>
            <a:off x="1622295" y="1290155"/>
            <a:ext cx="5704872" cy="3939694"/>
            <a:chOff x="1098194" y="998539"/>
            <a:chExt cx="5704872" cy="3939694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194" y="1069412"/>
              <a:ext cx="5704872" cy="3868821"/>
            </a:xfrm>
            <a:prstGeom prst="rect">
              <a:avLst/>
            </a:prstGeom>
          </p:spPr>
        </p:pic>
        <p:sp>
          <p:nvSpPr>
            <p:cNvPr id="2" name="Rettangolo 1"/>
            <p:cNvSpPr/>
            <p:nvPr/>
          </p:nvSpPr>
          <p:spPr>
            <a:xfrm>
              <a:off x="1672292" y="1474413"/>
              <a:ext cx="1654568" cy="3053138"/>
            </a:xfrm>
            <a:prstGeom prst="rect">
              <a:avLst/>
            </a:prstGeom>
            <a:solidFill>
              <a:srgbClr val="92D050">
                <a:alpha val="3098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Too low</a:t>
              </a:r>
              <a:r>
                <a:rPr lang="en-GB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GB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Rettangolo 2"/>
            <p:cNvSpPr/>
            <p:nvPr/>
          </p:nvSpPr>
          <p:spPr>
            <a:xfrm>
              <a:off x="5301574" y="1474413"/>
              <a:ext cx="875490" cy="3053138"/>
            </a:xfrm>
            <a:prstGeom prst="rect">
              <a:avLst/>
            </a:prstGeom>
            <a:solidFill>
              <a:srgbClr val="FFFF00">
                <a:alpha val="14902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Too high</a:t>
              </a:r>
              <a:endPara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Connettore 1 8"/>
            <p:cNvCxnSpPr/>
            <p:nvPr/>
          </p:nvCxnSpPr>
          <p:spPr>
            <a:xfrm>
              <a:off x="4056434" y="1069412"/>
              <a:ext cx="0" cy="3458139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/>
            <p:cNvCxnSpPr/>
            <p:nvPr/>
          </p:nvCxnSpPr>
          <p:spPr>
            <a:xfrm>
              <a:off x="4231532" y="1887166"/>
              <a:ext cx="50583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ttore 2 14"/>
            <p:cNvCxnSpPr/>
            <p:nvPr/>
          </p:nvCxnSpPr>
          <p:spPr>
            <a:xfrm flipH="1">
              <a:off x="3511550" y="1887166"/>
              <a:ext cx="41781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CasellaDiTesto 15"/>
            <p:cNvSpPr txBox="1"/>
            <p:nvPr/>
          </p:nvSpPr>
          <p:spPr>
            <a:xfrm>
              <a:off x="4157101" y="998539"/>
              <a:ext cx="1633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strip/pixel r/o</a:t>
              </a:r>
              <a:endParaRPr lang="en-GB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2986952" y="1009172"/>
              <a:ext cx="9541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Arial" pitchFamily="34" charset="0"/>
                  <a:cs typeface="Arial" pitchFamily="34" charset="0"/>
                </a:rPr>
                <a:t>pad r/o</a:t>
              </a:r>
              <a:endParaRPr lang="en-GB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" name="CasellaDiTesto 7"/>
          <p:cNvSpPr txBox="1"/>
          <p:nvPr/>
        </p:nvSpPr>
        <p:spPr>
          <a:xfrm>
            <a:off x="1368324" y="265335"/>
            <a:ext cx="6211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Combining  the information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440063" y="5465132"/>
            <a:ext cx="72090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Qualitatively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 	 low resistivity  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 pad r/out &amp; higher rate</a:t>
            </a:r>
          </a:p>
          <a:p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	</a:t>
            </a:r>
            <a:r>
              <a:rPr lang="en-GB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	 high resistivity  strip/pixel r/out &amp; lower rate</a:t>
            </a:r>
            <a:endParaRPr lang="en-GB" sz="20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00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606804" y="198950"/>
            <a:ext cx="6326265" cy="699317"/>
          </a:xfrm>
          <a:prstGeom prst="rect">
            <a:avLst/>
          </a:prstGeom>
          <a:noFill/>
        </p:spPr>
        <p:txBody>
          <a:bodyPr wrap="none" lIns="82954" tIns="41477" rIns="82954" bIns="41477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detector architecture</a:t>
            </a:r>
            <a:endParaRPr lang="en-GB" sz="4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1349" y="1135857"/>
            <a:ext cx="5223031" cy="5023578"/>
          </a:xfrm>
          <a:prstGeom prst="rect">
            <a:avLst/>
          </a:prstGeom>
          <a:noFill/>
        </p:spPr>
        <p:txBody>
          <a:bodyPr wrap="square" lIns="82954" tIns="41477" rIns="82954" bIns="41477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The 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µ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-RWELL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is composed of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only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two elements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: </a:t>
            </a: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    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the  </a:t>
            </a:r>
            <a:r>
              <a:rPr lang="en-GB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µ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-RWELL_PCB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and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the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cathode  </a:t>
            </a: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>
              <a:defRPr/>
            </a:pP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>
              <a:defRPr/>
            </a:pPr>
            <a:endParaRPr lang="en-US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The </a:t>
            </a:r>
            <a:r>
              <a: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µ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-RWELL_PCB, the core of the detector,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is realized by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coupling:</a:t>
            </a:r>
          </a:p>
          <a:p>
            <a:pPr>
              <a:defRPr/>
            </a:pP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257118" indent="-257118">
              <a:buFontTx/>
              <a:buAutoNum type="arabicPeriod"/>
              <a:defRPr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“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WELL patterned kapton foil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” as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“amplification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stage”</a:t>
            </a:r>
          </a:p>
          <a:p>
            <a:pPr marL="257118" indent="-257118">
              <a:buFontTx/>
              <a:buAutoNum type="arabicPeriod"/>
              <a:defRPr/>
            </a:pPr>
            <a:endParaRPr lang="en-US" sz="7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257118" indent="-257118">
              <a:buFontTx/>
              <a:buAutoNum type="arabicPeriod"/>
              <a:defRPr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“resistive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layer” 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for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discharge suppression &amp; current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evacuation: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642798" lvl="1" indent="-299973">
              <a:buFont typeface="+mj-lt"/>
              <a:buAutoNum type="romanLcPeriod"/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“Single resistive layer” (SL)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&lt;&lt;100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kHz/cm</a:t>
            </a:r>
            <a:r>
              <a:rPr lang="en-US" sz="1600" b="1" baseline="30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2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: 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single resistive layer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 surface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resistivity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&lt;&lt;100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M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/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ＭＳ ゴシック"/>
                <a:cs typeface="Arial" pitchFamily="34" charset="0"/>
                <a:sym typeface="Symbol" panose="05050102010706020507" pitchFamily="18" charset="2"/>
              </a:rPr>
              <a:t>☐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 (CMS-phase2 upgrade; SHIP)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  <a:sym typeface="Symbol" panose="05050102010706020507" pitchFamily="18" charset="2"/>
            </a:endParaRPr>
          </a:p>
          <a:p>
            <a:pPr marL="642798" lvl="1" indent="-299973">
              <a:buFont typeface="+mj-lt"/>
              <a:buAutoNum type="romanLcPeriod"/>
              <a:defRPr/>
            </a:pPr>
            <a:endParaRPr lang="en-US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  <a:sym typeface="Symbol" panose="05050102010706020507" pitchFamily="18" charset="2"/>
            </a:endParaRPr>
          </a:p>
          <a:p>
            <a:pPr marL="642798" lvl="1" indent="-299973">
              <a:buFont typeface="+mj-lt"/>
              <a:buAutoNum type="romanLcPeriod"/>
              <a:defRPr/>
            </a:pP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“Double resistive layer”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(DL) &gt;&gt; 1 MHz/cm</a:t>
            </a:r>
            <a:r>
              <a:rPr lang="en-US" sz="16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2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: more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sophisticated resistive scheme must be implemented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(MPDG_NEXT- LNF)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suitable for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LHCb-Muon upgrade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</a:t>
            </a:r>
          </a:p>
          <a:p>
            <a:pPr marL="599944" lvl="1" indent="-257118">
              <a:buFont typeface="Arial" panose="020B0604020202020204" pitchFamily="34" charset="0"/>
              <a:buChar char="•"/>
              <a:defRPr/>
            </a:pP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257118" indent="-257118">
              <a:buFontTx/>
              <a:buAutoNum type="arabicPeriod"/>
              <a:defRPr/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standard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readout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PCB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grpSp>
        <p:nvGrpSpPr>
          <p:cNvPr id="48" name="Gruppo 47"/>
          <p:cNvGrpSpPr/>
          <p:nvPr/>
        </p:nvGrpSpPr>
        <p:grpSpPr>
          <a:xfrm>
            <a:off x="4962153" y="908720"/>
            <a:ext cx="4276500" cy="3949153"/>
            <a:chOff x="4962081" y="1271347"/>
            <a:chExt cx="4276500" cy="3949153"/>
          </a:xfrm>
        </p:grpSpPr>
        <p:cxnSp>
          <p:nvCxnSpPr>
            <p:cNvPr id="11" name="Connettore 1 10"/>
            <p:cNvCxnSpPr>
              <a:stCxn id="9" idx="0"/>
            </p:cNvCxnSpPr>
            <p:nvPr/>
          </p:nvCxnSpPr>
          <p:spPr>
            <a:xfrm flipH="1">
              <a:off x="6586968" y="1696747"/>
              <a:ext cx="1197929" cy="34635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uppo 13"/>
            <p:cNvGrpSpPr/>
            <p:nvPr/>
          </p:nvGrpSpPr>
          <p:grpSpPr>
            <a:xfrm>
              <a:off x="4962081" y="1271347"/>
              <a:ext cx="4276500" cy="3949153"/>
              <a:chOff x="4962081" y="501842"/>
              <a:chExt cx="4276500" cy="3949153"/>
            </a:xfrm>
          </p:grpSpPr>
          <p:sp>
            <p:nvSpPr>
              <p:cNvPr id="47" name="Freeform 17"/>
              <p:cNvSpPr>
                <a:spLocks/>
              </p:cNvSpPr>
              <p:nvPr/>
            </p:nvSpPr>
            <p:spPr bwMode="auto">
              <a:xfrm>
                <a:off x="6980460" y="3053890"/>
                <a:ext cx="165722" cy="323553"/>
              </a:xfrm>
              <a:custGeom>
                <a:avLst/>
                <a:gdLst>
                  <a:gd name="T0" fmla="*/ 252 w 582"/>
                  <a:gd name="T1" fmla="*/ 0 h 1309"/>
                  <a:gd name="T2" fmla="*/ 186 w 582"/>
                  <a:gd name="T3" fmla="*/ 216 h 1309"/>
                  <a:gd name="T4" fmla="*/ 162 w 582"/>
                  <a:gd name="T5" fmla="*/ 306 h 1309"/>
                  <a:gd name="T6" fmla="*/ 108 w 582"/>
                  <a:gd name="T7" fmla="*/ 528 h 1309"/>
                  <a:gd name="T8" fmla="*/ 102 w 582"/>
                  <a:gd name="T9" fmla="*/ 636 h 1309"/>
                  <a:gd name="T10" fmla="*/ 66 w 582"/>
                  <a:gd name="T11" fmla="*/ 654 h 1309"/>
                  <a:gd name="T12" fmla="*/ 48 w 582"/>
                  <a:gd name="T13" fmla="*/ 750 h 1309"/>
                  <a:gd name="T14" fmla="*/ 24 w 582"/>
                  <a:gd name="T15" fmla="*/ 816 h 1309"/>
                  <a:gd name="T16" fmla="*/ 0 w 582"/>
                  <a:gd name="T17" fmla="*/ 936 h 1309"/>
                  <a:gd name="T18" fmla="*/ 6 w 582"/>
                  <a:gd name="T19" fmla="*/ 1068 h 1309"/>
                  <a:gd name="T20" fmla="*/ 18 w 582"/>
                  <a:gd name="T21" fmla="*/ 1092 h 1309"/>
                  <a:gd name="T22" fmla="*/ 48 w 582"/>
                  <a:gd name="T23" fmla="*/ 1188 h 1309"/>
                  <a:gd name="T24" fmla="*/ 72 w 582"/>
                  <a:gd name="T25" fmla="*/ 1236 h 1309"/>
                  <a:gd name="T26" fmla="*/ 126 w 582"/>
                  <a:gd name="T27" fmla="*/ 1254 h 1309"/>
                  <a:gd name="T28" fmla="*/ 216 w 582"/>
                  <a:gd name="T29" fmla="*/ 1290 h 1309"/>
                  <a:gd name="T30" fmla="*/ 342 w 582"/>
                  <a:gd name="T31" fmla="*/ 1296 h 1309"/>
                  <a:gd name="T32" fmla="*/ 504 w 582"/>
                  <a:gd name="T33" fmla="*/ 1260 h 1309"/>
                  <a:gd name="T34" fmla="*/ 540 w 582"/>
                  <a:gd name="T35" fmla="*/ 1206 h 1309"/>
                  <a:gd name="T36" fmla="*/ 558 w 582"/>
                  <a:gd name="T37" fmla="*/ 1110 h 1309"/>
                  <a:gd name="T38" fmla="*/ 582 w 582"/>
                  <a:gd name="T39" fmla="*/ 948 h 1309"/>
                  <a:gd name="T40" fmla="*/ 576 w 582"/>
                  <a:gd name="T41" fmla="*/ 870 h 1309"/>
                  <a:gd name="T42" fmla="*/ 540 w 582"/>
                  <a:gd name="T43" fmla="*/ 786 h 1309"/>
                  <a:gd name="T44" fmla="*/ 522 w 582"/>
                  <a:gd name="T45" fmla="*/ 750 h 1309"/>
                  <a:gd name="T46" fmla="*/ 510 w 582"/>
                  <a:gd name="T47" fmla="*/ 726 h 1309"/>
                  <a:gd name="T48" fmla="*/ 486 w 582"/>
                  <a:gd name="T49" fmla="*/ 642 h 1309"/>
                  <a:gd name="T50" fmla="*/ 474 w 582"/>
                  <a:gd name="T51" fmla="*/ 618 h 1309"/>
                  <a:gd name="T52" fmla="*/ 468 w 582"/>
                  <a:gd name="T53" fmla="*/ 606 h 1309"/>
                  <a:gd name="T54" fmla="*/ 444 w 582"/>
                  <a:gd name="T55" fmla="*/ 498 h 1309"/>
                  <a:gd name="T56" fmla="*/ 402 w 582"/>
                  <a:gd name="T57" fmla="*/ 396 h 1309"/>
                  <a:gd name="T58" fmla="*/ 372 w 582"/>
                  <a:gd name="T59" fmla="*/ 336 h 1309"/>
                  <a:gd name="T60" fmla="*/ 360 w 582"/>
                  <a:gd name="T61" fmla="*/ 300 h 1309"/>
                  <a:gd name="T62" fmla="*/ 354 w 582"/>
                  <a:gd name="T63" fmla="*/ 198 h 1309"/>
                  <a:gd name="T64" fmla="*/ 330 w 582"/>
                  <a:gd name="T65" fmla="*/ 162 h 1309"/>
                  <a:gd name="T66" fmla="*/ 306 w 582"/>
                  <a:gd name="T67" fmla="*/ 150 h 1309"/>
                  <a:gd name="T68" fmla="*/ 252 w 582"/>
                  <a:gd name="T69" fmla="*/ 0 h 1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82" h="1309">
                    <a:moveTo>
                      <a:pt x="252" y="0"/>
                    </a:moveTo>
                    <a:cubicBezTo>
                      <a:pt x="219" y="66"/>
                      <a:pt x="202" y="145"/>
                      <a:pt x="186" y="216"/>
                    </a:cubicBezTo>
                    <a:cubicBezTo>
                      <a:pt x="180" y="245"/>
                      <a:pt x="175" y="279"/>
                      <a:pt x="162" y="306"/>
                    </a:cubicBezTo>
                    <a:cubicBezTo>
                      <a:pt x="147" y="379"/>
                      <a:pt x="141" y="461"/>
                      <a:pt x="108" y="528"/>
                    </a:cubicBezTo>
                    <a:cubicBezTo>
                      <a:pt x="106" y="564"/>
                      <a:pt x="111" y="601"/>
                      <a:pt x="102" y="636"/>
                    </a:cubicBezTo>
                    <a:cubicBezTo>
                      <a:pt x="99" y="649"/>
                      <a:pt x="66" y="654"/>
                      <a:pt x="66" y="654"/>
                    </a:cubicBezTo>
                    <a:cubicBezTo>
                      <a:pt x="38" y="710"/>
                      <a:pt x="68" y="642"/>
                      <a:pt x="48" y="750"/>
                    </a:cubicBezTo>
                    <a:cubicBezTo>
                      <a:pt x="44" y="771"/>
                      <a:pt x="28" y="794"/>
                      <a:pt x="24" y="816"/>
                    </a:cubicBezTo>
                    <a:cubicBezTo>
                      <a:pt x="16" y="857"/>
                      <a:pt x="8" y="896"/>
                      <a:pt x="0" y="936"/>
                    </a:cubicBezTo>
                    <a:cubicBezTo>
                      <a:pt x="2" y="980"/>
                      <a:pt x="1" y="1024"/>
                      <a:pt x="6" y="1068"/>
                    </a:cubicBezTo>
                    <a:cubicBezTo>
                      <a:pt x="7" y="1077"/>
                      <a:pt x="18" y="1092"/>
                      <a:pt x="18" y="1092"/>
                    </a:cubicBezTo>
                    <a:cubicBezTo>
                      <a:pt x="22" y="1149"/>
                      <a:pt x="7" y="1167"/>
                      <a:pt x="48" y="1188"/>
                    </a:cubicBezTo>
                    <a:cubicBezTo>
                      <a:pt x="56" y="1204"/>
                      <a:pt x="64" y="1220"/>
                      <a:pt x="72" y="1236"/>
                    </a:cubicBezTo>
                    <a:cubicBezTo>
                      <a:pt x="78" y="1248"/>
                      <a:pt x="118" y="1252"/>
                      <a:pt x="126" y="1254"/>
                    </a:cubicBezTo>
                    <a:cubicBezTo>
                      <a:pt x="157" y="1262"/>
                      <a:pt x="188" y="1276"/>
                      <a:pt x="216" y="1290"/>
                    </a:cubicBezTo>
                    <a:cubicBezTo>
                      <a:pt x="254" y="1309"/>
                      <a:pt x="300" y="1294"/>
                      <a:pt x="342" y="1296"/>
                    </a:cubicBezTo>
                    <a:cubicBezTo>
                      <a:pt x="403" y="1291"/>
                      <a:pt x="451" y="1287"/>
                      <a:pt x="504" y="1260"/>
                    </a:cubicBezTo>
                    <a:cubicBezTo>
                      <a:pt x="514" y="1241"/>
                      <a:pt x="534" y="1231"/>
                      <a:pt x="540" y="1206"/>
                    </a:cubicBezTo>
                    <a:cubicBezTo>
                      <a:pt x="548" y="1174"/>
                      <a:pt x="552" y="1142"/>
                      <a:pt x="558" y="1110"/>
                    </a:cubicBezTo>
                    <a:cubicBezTo>
                      <a:pt x="562" y="1033"/>
                      <a:pt x="562" y="1008"/>
                      <a:pt x="582" y="948"/>
                    </a:cubicBezTo>
                    <a:cubicBezTo>
                      <a:pt x="580" y="922"/>
                      <a:pt x="581" y="896"/>
                      <a:pt x="576" y="870"/>
                    </a:cubicBezTo>
                    <a:cubicBezTo>
                      <a:pt x="573" y="853"/>
                      <a:pt x="548" y="807"/>
                      <a:pt x="540" y="786"/>
                    </a:cubicBezTo>
                    <a:cubicBezTo>
                      <a:pt x="540" y="786"/>
                      <a:pt x="525" y="756"/>
                      <a:pt x="522" y="750"/>
                    </a:cubicBezTo>
                    <a:cubicBezTo>
                      <a:pt x="518" y="742"/>
                      <a:pt x="510" y="726"/>
                      <a:pt x="510" y="726"/>
                    </a:cubicBezTo>
                    <a:cubicBezTo>
                      <a:pt x="504" y="697"/>
                      <a:pt x="498" y="669"/>
                      <a:pt x="486" y="642"/>
                    </a:cubicBezTo>
                    <a:cubicBezTo>
                      <a:pt x="482" y="634"/>
                      <a:pt x="478" y="626"/>
                      <a:pt x="474" y="618"/>
                    </a:cubicBezTo>
                    <a:cubicBezTo>
                      <a:pt x="472" y="614"/>
                      <a:pt x="468" y="606"/>
                      <a:pt x="468" y="606"/>
                    </a:cubicBezTo>
                    <a:cubicBezTo>
                      <a:pt x="464" y="572"/>
                      <a:pt x="460" y="529"/>
                      <a:pt x="444" y="498"/>
                    </a:cubicBezTo>
                    <a:cubicBezTo>
                      <a:pt x="439" y="469"/>
                      <a:pt x="432" y="411"/>
                      <a:pt x="402" y="396"/>
                    </a:cubicBezTo>
                    <a:cubicBezTo>
                      <a:pt x="393" y="379"/>
                      <a:pt x="377" y="355"/>
                      <a:pt x="372" y="336"/>
                    </a:cubicBezTo>
                    <a:cubicBezTo>
                      <a:pt x="365" y="308"/>
                      <a:pt x="370" y="319"/>
                      <a:pt x="360" y="300"/>
                    </a:cubicBezTo>
                    <a:cubicBezTo>
                      <a:pt x="358" y="266"/>
                      <a:pt x="359" y="232"/>
                      <a:pt x="354" y="198"/>
                    </a:cubicBezTo>
                    <a:cubicBezTo>
                      <a:pt x="352" y="187"/>
                      <a:pt x="340" y="169"/>
                      <a:pt x="330" y="162"/>
                    </a:cubicBezTo>
                    <a:cubicBezTo>
                      <a:pt x="323" y="157"/>
                      <a:pt x="306" y="150"/>
                      <a:pt x="306" y="150"/>
                    </a:cubicBezTo>
                    <a:cubicBezTo>
                      <a:pt x="286" y="110"/>
                      <a:pt x="252" y="43"/>
                      <a:pt x="252" y="0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rgbClr val="6699FF"/>
                  </a:gs>
                  <a:gs pos="100000">
                    <a:srgbClr val="FF33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 dirty="0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13" name="Gruppo 12"/>
              <p:cNvGrpSpPr/>
              <p:nvPr/>
            </p:nvGrpSpPr>
            <p:grpSpPr>
              <a:xfrm>
                <a:off x="4962081" y="501842"/>
                <a:ext cx="4276500" cy="3949153"/>
                <a:chOff x="4962081" y="565213"/>
                <a:chExt cx="4276500" cy="3949153"/>
              </a:xfrm>
            </p:grpSpPr>
            <p:grpSp>
              <p:nvGrpSpPr>
                <p:cNvPr id="4" name="Gruppo 3"/>
                <p:cNvGrpSpPr/>
                <p:nvPr/>
              </p:nvGrpSpPr>
              <p:grpSpPr>
                <a:xfrm>
                  <a:off x="4981766" y="990613"/>
                  <a:ext cx="4256815" cy="3523753"/>
                  <a:chOff x="4971095" y="900083"/>
                  <a:chExt cx="4256815" cy="3523753"/>
                </a:xfrm>
              </p:grpSpPr>
              <p:grpSp>
                <p:nvGrpSpPr>
                  <p:cNvPr id="16" name="Gruppo 15"/>
                  <p:cNvGrpSpPr/>
                  <p:nvPr/>
                </p:nvGrpSpPr>
                <p:grpSpPr>
                  <a:xfrm>
                    <a:off x="4971095" y="2146975"/>
                    <a:ext cx="4256815" cy="2206390"/>
                    <a:chOff x="-564200" y="190453"/>
                    <a:chExt cx="9730498" cy="6423336"/>
                  </a:xfrm>
                </p:grpSpPr>
                <p:grpSp>
                  <p:nvGrpSpPr>
                    <p:cNvPr id="17" name="Gruppo 16"/>
                    <p:cNvGrpSpPr/>
                    <p:nvPr/>
                  </p:nvGrpSpPr>
                  <p:grpSpPr>
                    <a:xfrm>
                      <a:off x="-564200" y="190453"/>
                      <a:ext cx="9730498" cy="6423336"/>
                      <a:chOff x="-708216" y="944959"/>
                      <a:chExt cx="9730498" cy="6423336"/>
                    </a:xfrm>
                  </p:grpSpPr>
                  <p:sp>
                    <p:nvSpPr>
                      <p:cNvPr id="21" name="Trapezio 20"/>
                      <p:cNvSpPr/>
                      <p:nvPr/>
                    </p:nvSpPr>
                    <p:spPr>
                      <a:xfrm>
                        <a:off x="2180128" y="3356990"/>
                        <a:ext cx="1584177" cy="1228780"/>
                      </a:xfrm>
                      <a:prstGeom prst="trapezoid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22" name="Trapezio 21"/>
                      <p:cNvSpPr/>
                      <p:nvPr/>
                    </p:nvSpPr>
                    <p:spPr>
                      <a:xfrm>
                        <a:off x="4499992" y="3356991"/>
                        <a:ext cx="1584176" cy="1228779"/>
                      </a:xfrm>
                      <a:prstGeom prst="trapezoid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23" name="Trapezio 22"/>
                      <p:cNvSpPr/>
                      <p:nvPr/>
                    </p:nvSpPr>
                    <p:spPr>
                      <a:xfrm>
                        <a:off x="6804248" y="3352380"/>
                        <a:ext cx="1584176" cy="1228779"/>
                      </a:xfrm>
                      <a:prstGeom prst="trapezoid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r>
                          <a:rPr lang="it-IT" sz="1100" dirty="0">
                            <a:solidFill>
                              <a:prstClr val="white"/>
                            </a:solidFill>
                          </a:rPr>
                          <a:t> </a:t>
                        </a:r>
                      </a:p>
                    </p:txBody>
                  </p:sp>
                  <p:sp>
                    <p:nvSpPr>
                      <p:cNvPr id="24" name="Rettangolo 23"/>
                      <p:cNvSpPr/>
                      <p:nvPr/>
                    </p:nvSpPr>
                    <p:spPr>
                      <a:xfrm>
                        <a:off x="7117124" y="3284984"/>
                        <a:ext cx="955560" cy="7200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FF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25" name="Rettangolo 24"/>
                      <p:cNvSpPr/>
                      <p:nvPr/>
                    </p:nvSpPr>
                    <p:spPr>
                      <a:xfrm>
                        <a:off x="3376556" y="4580630"/>
                        <a:ext cx="1401248" cy="173324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26" name="Rettangolo 25"/>
                      <p:cNvSpPr/>
                      <p:nvPr/>
                    </p:nvSpPr>
                    <p:spPr>
                      <a:xfrm>
                        <a:off x="5786408" y="4586197"/>
                        <a:ext cx="1401248" cy="18095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27" name="Rettangolo 26"/>
                      <p:cNvSpPr/>
                      <p:nvPr/>
                    </p:nvSpPr>
                    <p:spPr>
                      <a:xfrm>
                        <a:off x="1711136" y="4585771"/>
                        <a:ext cx="834912" cy="147928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28" name="Rettangolo 27"/>
                      <p:cNvSpPr/>
                      <p:nvPr/>
                    </p:nvSpPr>
                    <p:spPr>
                      <a:xfrm>
                        <a:off x="7984885" y="4586198"/>
                        <a:ext cx="834912" cy="23163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29" name="Rettangolo 28"/>
                      <p:cNvSpPr/>
                      <p:nvPr/>
                    </p:nvSpPr>
                    <p:spPr>
                      <a:xfrm>
                        <a:off x="2546048" y="4585771"/>
                        <a:ext cx="821272" cy="14401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30" name="Rettangolo 29"/>
                      <p:cNvSpPr/>
                      <p:nvPr/>
                    </p:nvSpPr>
                    <p:spPr>
                      <a:xfrm>
                        <a:off x="4801664" y="4585771"/>
                        <a:ext cx="1004200" cy="14401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31" name="Rettangolo 30"/>
                      <p:cNvSpPr/>
                      <p:nvPr/>
                    </p:nvSpPr>
                    <p:spPr>
                      <a:xfrm>
                        <a:off x="7197384" y="4581056"/>
                        <a:ext cx="821272" cy="24540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32" name="Rettangolo 31"/>
                      <p:cNvSpPr/>
                      <p:nvPr/>
                    </p:nvSpPr>
                    <p:spPr>
                      <a:xfrm>
                        <a:off x="1720864" y="4754452"/>
                        <a:ext cx="7099608" cy="144016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33" name="Rettangolo 32"/>
                      <p:cNvSpPr/>
                      <p:nvPr/>
                    </p:nvSpPr>
                    <p:spPr>
                      <a:xfrm>
                        <a:off x="1711136" y="4898468"/>
                        <a:ext cx="7109336" cy="623407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>
                        <a:solidFill>
                          <a:schemeClr val="accent6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34" name="Rettangolo 33"/>
                      <p:cNvSpPr/>
                      <p:nvPr/>
                    </p:nvSpPr>
                    <p:spPr>
                      <a:xfrm>
                        <a:off x="1711136" y="4898966"/>
                        <a:ext cx="7109336" cy="15841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FF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35" name="Rettangolo 34"/>
                      <p:cNvSpPr/>
                      <p:nvPr/>
                    </p:nvSpPr>
                    <p:spPr>
                      <a:xfrm>
                        <a:off x="5111056" y="5057384"/>
                        <a:ext cx="159612" cy="464491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FF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36" name="Triangolo isoscele 35"/>
                      <p:cNvSpPr/>
                      <p:nvPr/>
                    </p:nvSpPr>
                    <p:spPr>
                      <a:xfrm rot="5400000">
                        <a:off x="5752412" y="5919196"/>
                        <a:ext cx="879640" cy="620688"/>
                      </a:xfrm>
                      <a:prstGeom prst="triangl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cxnSp>
                    <p:nvCxnSpPr>
                      <p:cNvPr id="37" name="Connettore 4 36"/>
                      <p:cNvCxnSpPr/>
                      <p:nvPr/>
                    </p:nvCxnSpPr>
                    <p:spPr>
                      <a:xfrm rot="16200000" flipH="1">
                        <a:off x="5210846" y="5583926"/>
                        <a:ext cx="673344" cy="680164"/>
                      </a:xfrm>
                      <a:prstGeom prst="bentConnector2">
                        <a:avLst/>
                      </a:prstGeom>
                      <a:ln w="571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8" name="CasellaDiTesto 37"/>
                      <p:cNvSpPr txBox="1"/>
                      <p:nvPr/>
                    </p:nvSpPr>
                    <p:spPr>
                      <a:xfrm>
                        <a:off x="-285055" y="1233146"/>
                        <a:ext cx="4047003" cy="80641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GB" sz="1200" b="1" dirty="0" smtClean="0">
                            <a:solidFill>
                              <a:prstClr val="black"/>
                            </a:solidFill>
                          </a:rPr>
                          <a:t>Copper</a:t>
                        </a:r>
                        <a:r>
                          <a:rPr lang="it-IT" sz="1200" b="1" dirty="0" smtClean="0">
                            <a:solidFill>
                              <a:prstClr val="black"/>
                            </a:solidFill>
                          </a:rPr>
                          <a:t> 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top </a:t>
                        </a:r>
                        <a:r>
                          <a:rPr lang="en-US" sz="1200" b="1" dirty="0" smtClean="0">
                            <a:solidFill>
                              <a:prstClr val="black"/>
                            </a:solidFill>
                          </a:rPr>
                          <a:t>layer</a:t>
                        </a:r>
                        <a:r>
                          <a:rPr lang="it-IT" sz="1200" b="1" dirty="0" smtClean="0">
                            <a:solidFill>
                              <a:prstClr val="black"/>
                            </a:solidFill>
                          </a:rPr>
                          <a:t> 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(5</a:t>
                        </a:r>
                        <a:r>
                          <a:rPr lang="en-US" sz="1200" b="1" dirty="0">
                            <a:solidFill>
                              <a:prstClr val="black"/>
                            </a:solidFill>
                          </a:rPr>
                          <a:t>µ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m)</a:t>
                        </a:r>
                      </a:p>
                    </p:txBody>
                  </p:sp>
                  <p:cxnSp>
                    <p:nvCxnSpPr>
                      <p:cNvPr id="39" name="Connettore 2 38"/>
                      <p:cNvCxnSpPr>
                        <a:endCxn id="32" idx="1"/>
                      </p:cNvCxnSpPr>
                      <p:nvPr/>
                    </p:nvCxnSpPr>
                    <p:spPr>
                      <a:xfrm>
                        <a:off x="958602" y="4202363"/>
                        <a:ext cx="762262" cy="624097"/>
                      </a:xfrm>
                      <a:prstGeom prst="straightConnector1">
                        <a:avLst/>
                      </a:prstGeom>
                      <a:ln w="1905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0" name="CasellaDiTesto 39"/>
                      <p:cNvSpPr txBox="1"/>
                      <p:nvPr/>
                    </p:nvSpPr>
                    <p:spPr>
                      <a:xfrm>
                        <a:off x="-701752" y="3013196"/>
                        <a:ext cx="3430613" cy="14336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DLC  </a:t>
                        </a:r>
                        <a:r>
                          <a:rPr lang="en-US" sz="1200" b="1" dirty="0" smtClean="0">
                            <a:solidFill>
                              <a:prstClr val="black"/>
                            </a:solidFill>
                          </a:rPr>
                          <a:t>layer</a:t>
                        </a:r>
                        <a:r>
                          <a:rPr lang="it-IT" sz="1200" b="1" dirty="0" smtClean="0">
                            <a:solidFill>
                              <a:prstClr val="black"/>
                            </a:solidFill>
                          </a:rPr>
                          <a:t> 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(&lt;0.1</a:t>
                        </a:r>
                        <a:r>
                          <a:rPr lang="en-US" sz="1200" b="1" dirty="0">
                            <a:solidFill>
                              <a:prstClr val="black"/>
                            </a:solidFill>
                          </a:rPr>
                          <a:t> µ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m) </a:t>
                        </a:r>
                      </a:p>
                      <a:p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R  </a:t>
                        </a:r>
                        <a:r>
                          <a:rPr lang="en-US" sz="1200" b="1" dirty="0">
                            <a:solidFill>
                              <a:prstClr val="black"/>
                            </a:solidFill>
                            <a:cs typeface="Arial" charset="0"/>
                          </a:rPr>
                          <a:t>̴100  M</a:t>
                        </a:r>
                        <a:r>
                          <a:rPr lang="el-GR" sz="1200" b="1" dirty="0">
                            <a:solidFill>
                              <a:prstClr val="black"/>
                            </a:solidFill>
                            <a:cs typeface="Arial" charset="0"/>
                          </a:rPr>
                          <a:t>Ω</a:t>
                        </a:r>
                        <a:r>
                          <a:rPr lang="en-US" sz="1200" b="1" dirty="0">
                            <a:solidFill>
                              <a:prstClr val="black"/>
                            </a:solidFill>
                            <a:cs typeface="Arial" charset="0"/>
                          </a:rPr>
                          <a:t>/</a:t>
                        </a:r>
                        <a:r>
                          <a:rPr lang="en-US" sz="1400" b="1" dirty="0">
                            <a:solidFill>
                              <a:prstClr val="black"/>
                            </a:solidFill>
                            <a:cs typeface="Arial" charset="0"/>
                          </a:rPr>
                          <a:t>□</a:t>
                        </a:r>
                      </a:p>
                    </p:txBody>
                  </p:sp>
                  <p:cxnSp>
                    <p:nvCxnSpPr>
                      <p:cNvPr id="41" name="Connettore 2 40"/>
                      <p:cNvCxnSpPr/>
                      <p:nvPr/>
                    </p:nvCxnSpPr>
                    <p:spPr>
                      <a:xfrm flipV="1">
                        <a:off x="1339732" y="5189998"/>
                        <a:ext cx="362351" cy="893769"/>
                      </a:xfrm>
                      <a:prstGeom prst="straightConnector1">
                        <a:avLst/>
                      </a:prstGeom>
                      <a:ln w="1905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2" name="CasellaDiTesto 41"/>
                      <p:cNvSpPr txBox="1"/>
                      <p:nvPr/>
                    </p:nvSpPr>
                    <p:spPr>
                      <a:xfrm>
                        <a:off x="-708216" y="6024276"/>
                        <a:ext cx="3042514" cy="1344019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GB" sz="1200" b="1" dirty="0" smtClean="0">
                            <a:solidFill>
                              <a:prstClr val="black"/>
                            </a:solidFill>
                          </a:rPr>
                          <a:t>Rigid</a:t>
                        </a:r>
                        <a:r>
                          <a:rPr lang="it-IT" sz="1200" b="1" dirty="0" smtClean="0">
                            <a:solidFill>
                              <a:prstClr val="black"/>
                            </a:solidFill>
                          </a:rPr>
                          <a:t> 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PCB </a:t>
                        </a:r>
                        <a:r>
                          <a:rPr lang="en-US" sz="1200" b="1" dirty="0" smtClean="0">
                            <a:solidFill>
                              <a:prstClr val="black"/>
                            </a:solidFill>
                          </a:rPr>
                          <a:t>readout</a:t>
                        </a:r>
                        <a:r>
                          <a:rPr lang="it-IT" sz="1200" b="1" dirty="0" smtClean="0">
                            <a:solidFill>
                              <a:prstClr val="black"/>
                            </a:solidFill>
                          </a:rPr>
                          <a:t> </a:t>
                        </a:r>
                      </a:p>
                      <a:p>
                        <a:r>
                          <a:rPr lang="en-US" sz="1200" b="1" dirty="0" smtClean="0">
                            <a:solidFill>
                              <a:prstClr val="black"/>
                            </a:solidFill>
                          </a:rPr>
                          <a:t>electrode</a:t>
                        </a:r>
                        <a:endParaRPr lang="en-US" sz="1200" b="1" dirty="0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43" name="Text Box 288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930346" y="944959"/>
                        <a:ext cx="4091936" cy="188162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  <a:headEnd/>
                        <a:tailEnd/>
                      </a:ln>
                      <a:effectLst/>
                    </p:spPr>
                    <p:txBody>
                      <a:bodyPr wrap="none">
                        <a:spAutoFit/>
                      </a:bodyPr>
                      <a:lstStyle/>
                      <a:p>
                        <a:r>
                          <a:rPr lang="en-US" sz="1200" b="1" dirty="0" smtClean="0">
                            <a:solidFill>
                              <a:prstClr val="black"/>
                            </a:solidFill>
                          </a:rPr>
                          <a:t>Well</a:t>
                        </a:r>
                        <a:r>
                          <a:rPr lang="it-IT" sz="1200" b="1" dirty="0" smtClean="0">
                            <a:solidFill>
                              <a:prstClr val="black"/>
                            </a:solidFill>
                          </a:rPr>
                          <a:t> </a:t>
                        </a:r>
                        <a:r>
                          <a:rPr lang="en-US" sz="1200" b="1" dirty="0" smtClean="0">
                            <a:solidFill>
                              <a:prstClr val="black"/>
                            </a:solidFill>
                          </a:rPr>
                          <a:t>pitch</a:t>
                        </a:r>
                        <a:r>
                          <a:rPr lang="it-IT" sz="1200" b="1" dirty="0" smtClean="0">
                            <a:solidFill>
                              <a:prstClr val="black"/>
                            </a:solidFill>
                          </a:rPr>
                          <a:t>: 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140 </a:t>
                        </a:r>
                        <a:r>
                          <a:rPr lang="en-US" sz="1200" b="1" dirty="0">
                            <a:solidFill>
                              <a:prstClr val="black"/>
                            </a:solidFill>
                            <a:cs typeface="Arial" charset="0"/>
                          </a:rPr>
                          <a:t>µ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m</a:t>
                        </a:r>
                      </a:p>
                      <a:p>
                        <a:r>
                          <a:rPr lang="en-US" sz="1200" b="1" dirty="0" smtClean="0">
                            <a:solidFill>
                              <a:prstClr val="black"/>
                            </a:solidFill>
                          </a:rPr>
                          <a:t>Well</a:t>
                        </a:r>
                        <a:r>
                          <a:rPr lang="it-IT" sz="1200" b="1" dirty="0" smtClean="0">
                            <a:solidFill>
                              <a:prstClr val="black"/>
                            </a:solidFill>
                          </a:rPr>
                          <a:t> </a:t>
                        </a:r>
                        <a:r>
                          <a:rPr lang="en-US" sz="1200" b="1" dirty="0" smtClean="0">
                            <a:solidFill>
                              <a:prstClr val="black"/>
                            </a:solidFill>
                          </a:rPr>
                          <a:t>diameter</a:t>
                        </a:r>
                        <a:r>
                          <a:rPr lang="it-IT" sz="1200" b="1" dirty="0" smtClean="0">
                            <a:solidFill>
                              <a:prstClr val="black"/>
                            </a:solidFill>
                          </a:rPr>
                          <a:t>: 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70-50 </a:t>
                        </a:r>
                        <a:r>
                          <a:rPr lang="en-US" sz="1200" b="1" dirty="0">
                            <a:solidFill>
                              <a:prstClr val="black"/>
                            </a:solidFill>
                          </a:rPr>
                          <a:t>µ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m</a:t>
                        </a:r>
                        <a:endParaRPr lang="en-US" sz="1200" b="1" dirty="0">
                          <a:solidFill>
                            <a:prstClr val="black"/>
                          </a:solidFill>
                        </a:endParaRPr>
                      </a:p>
                      <a:p>
                        <a:r>
                          <a:rPr lang="en-US" sz="1200" b="1" dirty="0">
                            <a:solidFill>
                              <a:prstClr val="black"/>
                            </a:solidFill>
                          </a:rPr>
                          <a:t>Kapton thickness: 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 50 </a:t>
                        </a:r>
                        <a:r>
                          <a:rPr lang="en-US" sz="1200" b="1" dirty="0">
                            <a:solidFill>
                              <a:prstClr val="black"/>
                            </a:solidFill>
                          </a:rPr>
                          <a:t>µ</a:t>
                        </a:r>
                        <a:r>
                          <a:rPr lang="it-IT" sz="1200" b="1" dirty="0">
                            <a:solidFill>
                              <a:prstClr val="black"/>
                            </a:solidFill>
                          </a:rPr>
                          <a:t>m</a:t>
                        </a:r>
                        <a:endParaRPr lang="en-US" sz="1200" b="1" dirty="0">
                          <a:solidFill>
                            <a:prstClr val="black"/>
                          </a:solidFill>
                        </a:endParaRPr>
                      </a:p>
                    </p:txBody>
                  </p:sp>
                  <p:sp>
                    <p:nvSpPr>
                      <p:cNvPr id="44" name="Rettangolo 43"/>
                      <p:cNvSpPr/>
                      <p:nvPr/>
                    </p:nvSpPr>
                    <p:spPr>
                      <a:xfrm>
                        <a:off x="4823984" y="3280372"/>
                        <a:ext cx="955560" cy="7200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FF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sp>
                    <p:nvSpPr>
                      <p:cNvPr id="45" name="Rettangolo 44"/>
                      <p:cNvSpPr/>
                      <p:nvPr/>
                    </p:nvSpPr>
                    <p:spPr>
                      <a:xfrm>
                        <a:off x="2493004" y="3294232"/>
                        <a:ext cx="955560" cy="7200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solidFill>
                          <a:srgbClr val="FFFF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it-IT" sz="1100" dirty="0">
                          <a:solidFill>
                            <a:prstClr val="white"/>
                          </a:solidFill>
                        </a:endParaRPr>
                      </a:p>
                    </p:txBody>
                  </p:sp>
                  <p:cxnSp>
                    <p:nvCxnSpPr>
                      <p:cNvPr id="46" name="Connettore 2 45"/>
                      <p:cNvCxnSpPr>
                        <a:endCxn id="45" idx="1"/>
                      </p:cNvCxnSpPr>
                      <p:nvPr/>
                    </p:nvCxnSpPr>
                    <p:spPr>
                      <a:xfrm>
                        <a:off x="2056339" y="2322934"/>
                        <a:ext cx="436666" cy="1007301"/>
                      </a:xfrm>
                      <a:prstGeom prst="straightConnector1">
                        <a:avLst/>
                      </a:prstGeom>
                      <a:ln w="19050">
                        <a:solidFill>
                          <a:schemeClr val="tx1"/>
                        </a:solidFill>
                        <a:tailEnd type="arrow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18" name="CasellaDiTesto 17"/>
                    <p:cNvSpPr txBox="1"/>
                    <p:nvPr/>
                  </p:nvSpPr>
                  <p:spPr>
                    <a:xfrm>
                      <a:off x="3116232" y="3212264"/>
                      <a:ext cx="486841" cy="766219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100" b="1" dirty="0">
                          <a:solidFill>
                            <a:prstClr val="white"/>
                          </a:solidFill>
                        </a:rPr>
                        <a:t>1</a:t>
                      </a:r>
                    </a:p>
                  </p:txBody>
                </p:sp>
                <p:sp>
                  <p:nvSpPr>
                    <p:cNvPr id="19" name="CasellaDiTesto 18"/>
                    <p:cNvSpPr txBox="1"/>
                    <p:nvPr/>
                  </p:nvSpPr>
                  <p:spPr>
                    <a:xfrm>
                      <a:off x="5278426" y="3789039"/>
                      <a:ext cx="587014" cy="761610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GB" sz="1100" b="1" dirty="0">
                          <a:solidFill>
                            <a:prstClr val="white"/>
                          </a:solidFill>
                        </a:rPr>
                        <a:t>2</a:t>
                      </a:r>
                    </a:p>
                  </p:txBody>
                </p:sp>
                <p:sp>
                  <p:nvSpPr>
                    <p:cNvPr id="20" name="CasellaDiTesto 19"/>
                    <p:cNvSpPr txBox="1"/>
                    <p:nvPr/>
                  </p:nvSpPr>
                  <p:spPr>
                    <a:xfrm>
                      <a:off x="7181590" y="4248244"/>
                      <a:ext cx="557328" cy="761610"/>
                    </a:xfrm>
                    <a:prstGeom prst="rect">
                      <a:avLst/>
                    </a:prstGeom>
                    <a:solidFill>
                      <a:srgbClr val="00B0F0"/>
                    </a:solidFill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GB" sz="1100" b="1" dirty="0">
                          <a:solidFill>
                            <a:prstClr val="white"/>
                          </a:solidFill>
                        </a:rPr>
                        <a:t>3</a:t>
                      </a:r>
                    </a:p>
                  </p:txBody>
                </p:sp>
              </p:grpSp>
              <p:grpSp>
                <p:nvGrpSpPr>
                  <p:cNvPr id="7" name="Gruppo 6"/>
                  <p:cNvGrpSpPr/>
                  <p:nvPr/>
                </p:nvGrpSpPr>
                <p:grpSpPr>
                  <a:xfrm>
                    <a:off x="5980427" y="1288470"/>
                    <a:ext cx="3149849" cy="213389"/>
                    <a:chOff x="5768671" y="1216358"/>
                    <a:chExt cx="3375035" cy="257540"/>
                  </a:xfrm>
                </p:grpSpPr>
                <p:sp>
                  <p:nvSpPr>
                    <p:cNvPr id="3" name="Rettangolo 2"/>
                    <p:cNvSpPr/>
                    <p:nvPr/>
                  </p:nvSpPr>
                  <p:spPr>
                    <a:xfrm>
                      <a:off x="5768671" y="1366866"/>
                      <a:ext cx="3375035" cy="107032"/>
                    </a:xfrm>
                    <a:prstGeom prst="rect">
                      <a:avLst/>
                    </a:prstGeom>
                    <a:solidFill>
                      <a:srgbClr val="FFFF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" name="Rettangolo 1"/>
                    <p:cNvSpPr/>
                    <p:nvPr/>
                  </p:nvSpPr>
                  <p:spPr>
                    <a:xfrm>
                      <a:off x="5768671" y="1216358"/>
                      <a:ext cx="3375035" cy="216025"/>
                    </a:xfrm>
                    <a:prstGeom prst="rect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dirty="0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8" name="CasellaDiTesto 7"/>
                  <p:cNvSpPr txBox="1"/>
                  <p:nvPr/>
                </p:nvSpPr>
                <p:spPr>
                  <a:xfrm>
                    <a:off x="7249537" y="4085282"/>
                    <a:ext cx="1581459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600" b="1" dirty="0" smtClean="0">
                        <a:solidFill>
                          <a:prstClr val="black"/>
                        </a:solidFill>
                        <a:latin typeface="Arial" pitchFamily="34" charset="0"/>
                        <a:ea typeface="Adobe Ming Std L" pitchFamily="18" charset="-128"/>
                        <a:cs typeface="Arial" pitchFamily="34" charset="0"/>
                      </a:rPr>
                      <a:t>µ</a:t>
                    </a:r>
                    <a:r>
                      <a:rPr lang="en-US" sz="1600" b="1" dirty="0" smtClean="0">
                        <a:solidFill>
                          <a:prstClr val="black"/>
                        </a:solidFill>
                        <a:latin typeface="Arial" pitchFamily="34" charset="0"/>
                        <a:ea typeface="Adobe Ming Std L" pitchFamily="18" charset="-128"/>
                        <a:cs typeface="Arial" pitchFamily="34" charset="0"/>
                      </a:rPr>
                      <a:t>-RWELL PCB</a:t>
                    </a:r>
                    <a:endParaRPr lang="en-GB" sz="1600" b="1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9" name="CasellaDiTesto 8"/>
                  <p:cNvSpPr txBox="1"/>
                  <p:nvPr/>
                </p:nvSpPr>
                <p:spPr>
                  <a:xfrm>
                    <a:off x="6804248" y="900083"/>
                    <a:ext cx="1939955" cy="33855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600" b="1" dirty="0" smtClean="0">
                        <a:solidFill>
                          <a:prstClr val="black"/>
                        </a:solidFill>
                        <a:latin typeface="Arial" pitchFamily="34" charset="0"/>
                        <a:ea typeface="Adobe Ming Std L" pitchFamily="18" charset="-128"/>
                        <a:cs typeface="Arial" pitchFamily="34" charset="0"/>
                        <a:sym typeface="Wingdings" panose="05000000000000000000" pitchFamily="2" charset="2"/>
                      </a:rPr>
                      <a:t>Drift cathode PCB</a:t>
                    </a:r>
                    <a:endParaRPr lang="en-GB" sz="1600" dirty="0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12" name="CasellaDiTesto 11"/>
                <p:cNvSpPr txBox="1"/>
                <p:nvPr/>
              </p:nvSpPr>
              <p:spPr>
                <a:xfrm>
                  <a:off x="4962081" y="565213"/>
                  <a:ext cx="40895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1600" b="1" i="1" dirty="0">
                      <a:solidFill>
                        <a:srgbClr val="4F81BD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</a:t>
                  </a:r>
                  <a:r>
                    <a:rPr lang="it-IT" sz="1600" b="1" i="1" dirty="0" smtClean="0">
                      <a:solidFill>
                        <a:srgbClr val="4F81BD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 Bencivenni et al., 2015_JINST_10_P02008</a:t>
                  </a:r>
                  <a:endParaRPr lang="en-GB" sz="1600" b="1" i="1" dirty="0">
                    <a:solidFill>
                      <a:srgbClr val="4F81BD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971299" y="6337732"/>
            <a:ext cx="2133600" cy="365125"/>
          </a:xfrm>
        </p:spPr>
        <p:txBody>
          <a:bodyPr/>
          <a:lstStyle/>
          <a:p>
            <a:fld id="{41A26A6A-3054-7B42-91C0-30CD04649B04}" type="slidenum">
              <a:rPr lang="en-US" smtClean="0"/>
              <a:t>4</a:t>
            </a:fld>
            <a:endParaRPr lang="en-US" dirty="0"/>
          </a:p>
        </p:txBody>
      </p:sp>
      <p:sp>
        <p:nvSpPr>
          <p:cNvPr id="86" name="Segnaposto piè di pagina 85"/>
          <p:cNvSpPr>
            <a:spLocks noGrp="1"/>
          </p:cNvSpPr>
          <p:nvPr>
            <p:ph type="ftr" sz="quarter" idx="11"/>
          </p:nvPr>
        </p:nvSpPr>
        <p:spPr>
          <a:xfrm>
            <a:off x="1484904" y="6356350"/>
            <a:ext cx="5535368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US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972728" y="5843204"/>
            <a:ext cx="4184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(*) DLC = Diamond Like Carbon</a:t>
            </a:r>
          </a:p>
          <a:p>
            <a:r>
              <a:rPr lang="en-GB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High mechanical &amp; chemical resistant material </a:t>
            </a:r>
            <a:endParaRPr lang="en-GB" sz="14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" name="Picture 4" descr="F:\DCIM\100OLYMP\P7150427.JPG"/>
          <p:cNvPicPr>
            <a:picLocks noChangeAspect="1" noChangeArrowheads="1"/>
          </p:cNvPicPr>
          <p:nvPr/>
        </p:nvPicPr>
        <p:blipFill rotWithShape="1">
          <a:blip r:embed="rId2"/>
          <a:srcRect l="69085" t="58896" b="-1"/>
          <a:stretch/>
        </p:blipFill>
        <p:spPr bwMode="auto">
          <a:xfrm>
            <a:off x="7037438" y="4876809"/>
            <a:ext cx="2014296" cy="186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Segnaposto numero diapositiva 5"/>
          <p:cNvSpPr txBox="1">
            <a:spLocks/>
          </p:cNvSpPr>
          <p:nvPr/>
        </p:nvSpPr>
        <p:spPr>
          <a:xfrm>
            <a:off x="6959004" y="63971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it-IT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A2DF685-6831-4C92-92F9-7744A367C71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25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75656" y="98878"/>
            <a:ext cx="6469446" cy="574568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Principle of operation</a:t>
            </a:r>
            <a:r>
              <a:rPr lang="en-US" sz="4000" b="1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4000" b="1" baseline="300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50490" y="1169853"/>
            <a:ext cx="4848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Applying a suitable voltage between top copper layer and DLC the “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WELL” acts  as multiplication channel  for the ionization.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4002" y="2252338"/>
            <a:ext cx="908999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charge induced on the resistive foil is </a:t>
            </a:r>
          </a:p>
          <a:p>
            <a:pPr algn="just"/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dispersed with a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time constant, </a:t>
            </a:r>
            <a:r>
              <a:rPr lang="el-GR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τ = ρ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 ,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</a:t>
            </a:r>
          </a:p>
          <a:p>
            <a:pPr algn="just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determined by</a:t>
            </a:r>
          </a:p>
          <a:p>
            <a:pPr algn="just"/>
            <a:endParaRPr lang="en-US" sz="6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285750" indent="-285750" algn="just">
              <a:buSzPct val="150000"/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the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surface resistivity, </a:t>
            </a:r>
            <a:r>
              <a:rPr lang="en-US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</a:t>
            </a:r>
            <a:endParaRPr lang="en-US" b="1" i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285750" indent="-285750" algn="just">
              <a:buSzPct val="150000"/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the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capacitance per unit area,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which depends on the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distance between the resistive foil and the pad readout plane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, </a:t>
            </a:r>
            <a:r>
              <a:rPr lang="en-US" b="1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</a:t>
            </a:r>
          </a:p>
          <a:p>
            <a:pPr marL="285750" indent="-285750" algn="just">
              <a:buSzPct val="150000"/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the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dielectric constant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of the insulating medium,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 panose="05050102010706020507" pitchFamily="18" charset="2"/>
              </a:rPr>
              <a:t></a:t>
            </a:r>
            <a:r>
              <a:rPr lang="en-US" b="1" i="1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 panose="05050102010706020507" pitchFamily="18" charset="2"/>
              </a:rPr>
              <a:t>r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 </a:t>
            </a:r>
            <a:r>
              <a:rPr lang="en-US" sz="12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[</a:t>
            </a:r>
            <a:r>
              <a:rPr lang="en-US" sz="1200" b="1" i="1" noProof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Symbol" panose="05050102010706020507" pitchFamily="18" charset="2"/>
              </a:rPr>
              <a:t>M.S. Dixit et al., NIMA </a:t>
            </a:r>
            <a:r>
              <a:rPr lang="en-US" sz="1200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566 (2006) 281]</a:t>
            </a:r>
            <a:endParaRPr lang="en-US" sz="1400" b="1" i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219" y="4470996"/>
            <a:ext cx="91331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0000"/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The main effect of the introduction of the resistive stage is the suppression of the transition from streamer to spark</a:t>
            </a:r>
          </a:p>
          <a:p>
            <a:pPr marL="285750" indent="-285750">
              <a:buSzPct val="150000"/>
              <a:buFont typeface="Arial" pitchFamily="34" charset="0"/>
              <a:buChar char="•"/>
            </a:pPr>
            <a:endParaRPr lang="en-US" sz="4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285750" indent="-285750">
              <a:buSzPct val="150000"/>
              <a:buFont typeface="Arial" pitchFamily="34" charset="0"/>
              <a:buChar char="•"/>
            </a:pPr>
            <a:endParaRPr lang="en-US" sz="4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285750" indent="-285750">
              <a:buSzPct val="150000"/>
              <a:buFont typeface="Arial" pitchFamily="34" charset="0"/>
              <a:buChar char="•"/>
            </a:pPr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As a drawback, </a:t>
            </a:r>
            <a:r>
              <a:rPr lang="en-GB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he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capability to stand high particle fluxes is reduced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,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but an appropriate  grounding of the resistive layer with a suitable pitch solves this problem (see High Rate scheme)</a:t>
            </a:r>
            <a:endParaRPr lang="en-US" i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48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004416" y="6397177"/>
            <a:ext cx="2057400" cy="365125"/>
          </a:xfrm>
        </p:spPr>
        <p:txBody>
          <a:bodyPr/>
          <a:lstStyle/>
          <a:p>
            <a:fld id="{BA2DF685-6831-4C92-92F9-7744A367C713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46" name="Gruppo 45"/>
          <p:cNvGrpSpPr/>
          <p:nvPr/>
        </p:nvGrpSpPr>
        <p:grpSpPr>
          <a:xfrm>
            <a:off x="5105205" y="1182531"/>
            <a:ext cx="4070851" cy="2262562"/>
            <a:chOff x="1698788" y="1350375"/>
            <a:chExt cx="6541903" cy="3565439"/>
          </a:xfrm>
        </p:grpSpPr>
        <p:pic>
          <p:nvPicPr>
            <p:cNvPr id="47" name="Picture 3" descr="sketch_foro_rwell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1500" y="1457723"/>
              <a:ext cx="5461000" cy="2374900"/>
            </a:xfrm>
            <a:prstGeom prst="rect">
              <a:avLst/>
            </a:prstGeom>
          </p:spPr>
        </p:pic>
        <p:sp>
          <p:nvSpPr>
            <p:cNvPr id="49" name="Rectangle 4"/>
            <p:cNvSpPr/>
            <p:nvPr/>
          </p:nvSpPr>
          <p:spPr>
            <a:xfrm>
              <a:off x="1841500" y="3826273"/>
              <a:ext cx="5461000" cy="46942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0" name="Freeform 7"/>
            <p:cNvSpPr/>
            <p:nvPr/>
          </p:nvSpPr>
          <p:spPr>
            <a:xfrm>
              <a:off x="1838325" y="1466850"/>
              <a:ext cx="1381125" cy="193675"/>
            </a:xfrm>
            <a:custGeom>
              <a:avLst/>
              <a:gdLst>
                <a:gd name="connsiteX0" fmla="*/ 0 w 1381125"/>
                <a:gd name="connsiteY0" fmla="*/ 0 h 193675"/>
                <a:gd name="connsiteX1" fmla="*/ 1298575 w 1381125"/>
                <a:gd name="connsiteY1" fmla="*/ 3175 h 193675"/>
                <a:gd name="connsiteX2" fmla="*/ 1381125 w 1381125"/>
                <a:gd name="connsiteY2" fmla="*/ 190500 h 193675"/>
                <a:gd name="connsiteX3" fmla="*/ 3175 w 1381125"/>
                <a:gd name="connsiteY3" fmla="*/ 193675 h 193675"/>
                <a:gd name="connsiteX4" fmla="*/ 0 w 1381125"/>
                <a:gd name="connsiteY4" fmla="*/ 0 h 19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5" h="193675">
                  <a:moveTo>
                    <a:pt x="0" y="0"/>
                  </a:moveTo>
                  <a:lnTo>
                    <a:pt x="1298575" y="3175"/>
                  </a:lnTo>
                  <a:lnTo>
                    <a:pt x="1381125" y="190500"/>
                  </a:lnTo>
                  <a:lnTo>
                    <a:pt x="3175" y="193675"/>
                  </a:lnTo>
                  <a:cubicBezTo>
                    <a:pt x="4233" y="127000"/>
                    <a:pt x="5292" y="60325"/>
                    <a:pt x="0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" name="Freeform 8"/>
            <p:cNvSpPr/>
            <p:nvPr/>
          </p:nvSpPr>
          <p:spPr>
            <a:xfrm flipH="1">
              <a:off x="5902324" y="1473200"/>
              <a:ext cx="1400175" cy="193675"/>
            </a:xfrm>
            <a:custGeom>
              <a:avLst/>
              <a:gdLst>
                <a:gd name="connsiteX0" fmla="*/ 0 w 1381125"/>
                <a:gd name="connsiteY0" fmla="*/ 0 h 193675"/>
                <a:gd name="connsiteX1" fmla="*/ 1298575 w 1381125"/>
                <a:gd name="connsiteY1" fmla="*/ 3175 h 193675"/>
                <a:gd name="connsiteX2" fmla="*/ 1381125 w 1381125"/>
                <a:gd name="connsiteY2" fmla="*/ 190500 h 193675"/>
                <a:gd name="connsiteX3" fmla="*/ 3175 w 1381125"/>
                <a:gd name="connsiteY3" fmla="*/ 193675 h 193675"/>
                <a:gd name="connsiteX4" fmla="*/ 0 w 1381125"/>
                <a:gd name="connsiteY4" fmla="*/ 0 h 19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5" h="193675">
                  <a:moveTo>
                    <a:pt x="0" y="0"/>
                  </a:moveTo>
                  <a:lnTo>
                    <a:pt x="1298575" y="3175"/>
                  </a:lnTo>
                  <a:lnTo>
                    <a:pt x="1381125" y="190500"/>
                  </a:lnTo>
                  <a:lnTo>
                    <a:pt x="3175" y="193675"/>
                  </a:lnTo>
                  <a:cubicBezTo>
                    <a:pt x="4233" y="127000"/>
                    <a:pt x="5292" y="60325"/>
                    <a:pt x="0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FF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2" name="Freeform 9"/>
            <p:cNvSpPr/>
            <p:nvPr/>
          </p:nvSpPr>
          <p:spPr>
            <a:xfrm>
              <a:off x="1835150" y="1663700"/>
              <a:ext cx="1778000" cy="1949450"/>
            </a:xfrm>
            <a:custGeom>
              <a:avLst/>
              <a:gdLst>
                <a:gd name="connsiteX0" fmla="*/ 0 w 1778000"/>
                <a:gd name="connsiteY0" fmla="*/ 0 h 1949450"/>
                <a:gd name="connsiteX1" fmla="*/ 1390650 w 1778000"/>
                <a:gd name="connsiteY1" fmla="*/ 6350 h 1949450"/>
                <a:gd name="connsiteX2" fmla="*/ 1778000 w 1778000"/>
                <a:gd name="connsiteY2" fmla="*/ 1949450 h 1949450"/>
                <a:gd name="connsiteX3" fmla="*/ 0 w 1778000"/>
                <a:gd name="connsiteY3" fmla="*/ 1949450 h 1949450"/>
                <a:gd name="connsiteX4" fmla="*/ 0 w 1778000"/>
                <a:gd name="connsiteY4" fmla="*/ 0 h 1949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0" h="1949450">
                  <a:moveTo>
                    <a:pt x="0" y="0"/>
                  </a:moveTo>
                  <a:lnTo>
                    <a:pt x="1390650" y="6350"/>
                  </a:lnTo>
                  <a:lnTo>
                    <a:pt x="1778000" y="1949450"/>
                  </a:lnTo>
                  <a:lnTo>
                    <a:pt x="0" y="1949450"/>
                  </a:lnTo>
                  <a:cubicBezTo>
                    <a:pt x="2117" y="1299633"/>
                    <a:pt x="4233" y="649817"/>
                    <a:pt x="0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3" name="Freeform 10"/>
            <p:cNvSpPr/>
            <p:nvPr/>
          </p:nvSpPr>
          <p:spPr>
            <a:xfrm>
              <a:off x="5511800" y="1670050"/>
              <a:ext cx="1784350" cy="1943100"/>
            </a:xfrm>
            <a:custGeom>
              <a:avLst/>
              <a:gdLst>
                <a:gd name="connsiteX0" fmla="*/ 387350 w 1784350"/>
                <a:gd name="connsiteY0" fmla="*/ 6350 h 1943100"/>
                <a:gd name="connsiteX1" fmla="*/ 0 w 1784350"/>
                <a:gd name="connsiteY1" fmla="*/ 1943100 h 1943100"/>
                <a:gd name="connsiteX2" fmla="*/ 1784350 w 1784350"/>
                <a:gd name="connsiteY2" fmla="*/ 1943100 h 1943100"/>
                <a:gd name="connsiteX3" fmla="*/ 1784350 w 1784350"/>
                <a:gd name="connsiteY3" fmla="*/ 0 h 1943100"/>
                <a:gd name="connsiteX4" fmla="*/ 387350 w 1784350"/>
                <a:gd name="connsiteY4" fmla="*/ 63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84350" h="1943100">
                  <a:moveTo>
                    <a:pt x="387350" y="6350"/>
                  </a:moveTo>
                  <a:lnTo>
                    <a:pt x="0" y="1943100"/>
                  </a:lnTo>
                  <a:lnTo>
                    <a:pt x="1784350" y="1943100"/>
                  </a:lnTo>
                  <a:lnTo>
                    <a:pt x="1784350" y="0"/>
                  </a:lnTo>
                  <a:lnTo>
                    <a:pt x="387350" y="6350"/>
                  </a:ln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4" name="Rectangle 28"/>
            <p:cNvSpPr/>
            <p:nvPr/>
          </p:nvSpPr>
          <p:spPr>
            <a:xfrm>
              <a:off x="2057400" y="4314743"/>
              <a:ext cx="1047750" cy="181057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5" name="Rectangle 29"/>
            <p:cNvSpPr/>
            <p:nvPr/>
          </p:nvSpPr>
          <p:spPr>
            <a:xfrm>
              <a:off x="3371850" y="4314743"/>
              <a:ext cx="1047750" cy="181057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6" name="Rectangle 31"/>
            <p:cNvSpPr/>
            <p:nvPr/>
          </p:nvSpPr>
          <p:spPr>
            <a:xfrm>
              <a:off x="4686300" y="4314743"/>
              <a:ext cx="1047750" cy="181057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7" name="Rectangle 32"/>
            <p:cNvSpPr/>
            <p:nvPr/>
          </p:nvSpPr>
          <p:spPr>
            <a:xfrm>
              <a:off x="6000750" y="4314743"/>
              <a:ext cx="1047750" cy="181057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rgbClr val="0070C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58" name="Straight Connector 34"/>
            <p:cNvCxnSpPr/>
            <p:nvPr/>
          </p:nvCxnSpPr>
          <p:spPr>
            <a:xfrm>
              <a:off x="1916304" y="4502151"/>
              <a:ext cx="546100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35"/>
            <p:cNvSpPr txBox="1"/>
            <p:nvPr/>
          </p:nvSpPr>
          <p:spPr>
            <a:xfrm>
              <a:off x="1698788" y="1350375"/>
              <a:ext cx="1803400" cy="419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top copper layer</a:t>
              </a:r>
              <a:endParaRPr lang="en-US" sz="1100" b="1" dirty="0"/>
            </a:p>
          </p:txBody>
        </p:sp>
        <p:sp>
          <p:nvSpPr>
            <p:cNvPr id="60" name="TextBox 36"/>
            <p:cNvSpPr txBox="1"/>
            <p:nvPr/>
          </p:nvSpPr>
          <p:spPr>
            <a:xfrm>
              <a:off x="1841500" y="2400299"/>
              <a:ext cx="1530350" cy="49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kapton</a:t>
              </a:r>
              <a:endParaRPr lang="en-US" sz="1400" b="1" dirty="0"/>
            </a:p>
          </p:txBody>
        </p:sp>
        <p:sp>
          <p:nvSpPr>
            <p:cNvPr id="61" name="TextBox 37"/>
            <p:cNvSpPr txBox="1"/>
            <p:nvPr/>
          </p:nvSpPr>
          <p:spPr>
            <a:xfrm>
              <a:off x="1841499" y="3452875"/>
              <a:ext cx="2730500" cy="470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resistive stage</a:t>
              </a:r>
              <a:endParaRPr lang="en-US" sz="1400" b="1" dirty="0"/>
            </a:p>
          </p:txBody>
        </p:sp>
        <p:sp>
          <p:nvSpPr>
            <p:cNvPr id="62" name="TextBox 38"/>
            <p:cNvSpPr txBox="1"/>
            <p:nvPr/>
          </p:nvSpPr>
          <p:spPr>
            <a:xfrm>
              <a:off x="1841498" y="3825258"/>
              <a:ext cx="2578100" cy="470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Insulating medium</a:t>
              </a:r>
              <a:endParaRPr lang="en-US" sz="1400" b="1" dirty="0"/>
            </a:p>
          </p:txBody>
        </p:sp>
        <p:sp>
          <p:nvSpPr>
            <p:cNvPr id="63" name="TextBox 39"/>
            <p:cNvSpPr txBox="1"/>
            <p:nvPr/>
          </p:nvSpPr>
          <p:spPr>
            <a:xfrm>
              <a:off x="2105022" y="4146533"/>
              <a:ext cx="2466977" cy="4704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Pad/strip r/out</a:t>
              </a:r>
              <a:endParaRPr lang="en-US" sz="1400" b="1" dirty="0"/>
            </a:p>
          </p:txBody>
        </p:sp>
        <p:cxnSp>
          <p:nvCxnSpPr>
            <p:cNvPr id="64" name="Straight Connector 41"/>
            <p:cNvCxnSpPr/>
            <p:nvPr/>
          </p:nvCxnSpPr>
          <p:spPr>
            <a:xfrm>
              <a:off x="7302500" y="1571625"/>
              <a:ext cx="609600" cy="0"/>
            </a:xfrm>
            <a:prstGeom prst="line">
              <a:avLst/>
            </a:prstGeom>
            <a:ln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42"/>
            <p:cNvCxnSpPr/>
            <p:nvPr/>
          </p:nvCxnSpPr>
          <p:spPr>
            <a:xfrm>
              <a:off x="7302500" y="3711973"/>
              <a:ext cx="609600" cy="0"/>
            </a:xfrm>
            <a:prstGeom prst="line">
              <a:avLst/>
            </a:prstGeom>
            <a:ln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44"/>
            <p:cNvCxnSpPr/>
            <p:nvPr/>
          </p:nvCxnSpPr>
          <p:spPr>
            <a:xfrm>
              <a:off x="7912100" y="2609850"/>
              <a:ext cx="0" cy="1365250"/>
            </a:xfrm>
            <a:prstGeom prst="line">
              <a:avLst/>
            </a:prstGeom>
            <a:ln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53"/>
            <p:cNvCxnSpPr/>
            <p:nvPr/>
          </p:nvCxnSpPr>
          <p:spPr>
            <a:xfrm>
              <a:off x="7613650" y="3987800"/>
              <a:ext cx="584200" cy="0"/>
            </a:xfrm>
            <a:prstGeom prst="line">
              <a:avLst/>
            </a:prstGeom>
            <a:ln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55"/>
            <p:cNvCxnSpPr/>
            <p:nvPr/>
          </p:nvCxnSpPr>
          <p:spPr>
            <a:xfrm>
              <a:off x="7740650" y="4127500"/>
              <a:ext cx="342900" cy="0"/>
            </a:xfrm>
            <a:prstGeom prst="line">
              <a:avLst/>
            </a:prstGeom>
            <a:ln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57"/>
            <p:cNvCxnSpPr/>
            <p:nvPr/>
          </p:nvCxnSpPr>
          <p:spPr>
            <a:xfrm>
              <a:off x="7893050" y="4252755"/>
              <a:ext cx="57150" cy="0"/>
            </a:xfrm>
            <a:prstGeom prst="line">
              <a:avLst/>
            </a:prstGeom>
            <a:ln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8"/>
            <p:cNvCxnSpPr/>
            <p:nvPr/>
          </p:nvCxnSpPr>
          <p:spPr>
            <a:xfrm>
              <a:off x="7912100" y="1571625"/>
              <a:ext cx="0" cy="445087"/>
            </a:xfrm>
            <a:prstGeom prst="line">
              <a:avLst/>
            </a:prstGeom>
            <a:ln cap="rnd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Arc 69"/>
            <p:cNvSpPr/>
            <p:nvPr/>
          </p:nvSpPr>
          <p:spPr>
            <a:xfrm>
              <a:off x="3638550" y="4095751"/>
              <a:ext cx="1714500" cy="406400"/>
            </a:xfrm>
            <a:prstGeom prst="arc">
              <a:avLst>
                <a:gd name="adj1" fmla="val 10800000"/>
                <a:gd name="adj2" fmla="val 0"/>
              </a:avLst>
            </a:prstGeom>
            <a:pattFill prst="dkUpDiag">
              <a:fgClr>
                <a:schemeClr val="bg1"/>
              </a:fgClr>
              <a:bgClr>
                <a:srgbClr val="7030A0"/>
              </a:bgClr>
            </a:patt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3638550" y="4286251"/>
              <a:ext cx="1720850" cy="0"/>
            </a:xfrm>
            <a:prstGeom prst="lin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Arc 69"/>
            <p:cNvSpPr/>
            <p:nvPr/>
          </p:nvSpPr>
          <p:spPr>
            <a:xfrm rot="10800000">
              <a:off x="3672776" y="3469162"/>
              <a:ext cx="1714500" cy="340757"/>
            </a:xfrm>
            <a:prstGeom prst="arc">
              <a:avLst>
                <a:gd name="adj1" fmla="val 10800000"/>
                <a:gd name="adj2" fmla="val 0"/>
              </a:avLst>
            </a:prstGeom>
            <a:pattFill prst="dkUpDiag">
              <a:fgClr>
                <a:schemeClr val="accent4">
                  <a:lumMod val="60000"/>
                  <a:lumOff val="40000"/>
                </a:schemeClr>
              </a:fgClr>
              <a:bgClr>
                <a:srgbClr val="7030A0"/>
              </a:bgClr>
            </a:pattFill>
            <a:ln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4" name="Ovale 39"/>
            <p:cNvSpPr/>
            <p:nvPr/>
          </p:nvSpPr>
          <p:spPr>
            <a:xfrm>
              <a:off x="7613650" y="2009760"/>
              <a:ext cx="607796" cy="56555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75" name="CasellaDiTesto 74"/>
            <p:cNvSpPr txBox="1"/>
            <p:nvPr/>
          </p:nvSpPr>
          <p:spPr>
            <a:xfrm>
              <a:off x="7604554" y="2025393"/>
              <a:ext cx="636137" cy="493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HV</a:t>
              </a:r>
              <a:endParaRPr lang="en-US" sz="1400" b="1" dirty="0"/>
            </a:p>
          </p:txBody>
        </p:sp>
        <p:sp>
          <p:nvSpPr>
            <p:cNvPr id="76" name="CasellaDiTesto 75"/>
            <p:cNvSpPr txBox="1"/>
            <p:nvPr/>
          </p:nvSpPr>
          <p:spPr>
            <a:xfrm>
              <a:off x="6432395" y="3436810"/>
              <a:ext cx="446960" cy="493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ym typeface="Symbol" panose="05050102010706020507" pitchFamily="18" charset="2"/>
                </a:rPr>
                <a:t></a:t>
              </a:r>
              <a:endParaRPr lang="en-US" sz="1400" b="1" dirty="0"/>
            </a:p>
          </p:txBody>
        </p:sp>
        <p:sp>
          <p:nvSpPr>
            <p:cNvPr id="77" name="Rettangolo 76"/>
            <p:cNvSpPr/>
            <p:nvPr/>
          </p:nvSpPr>
          <p:spPr>
            <a:xfrm>
              <a:off x="6262534" y="3862800"/>
              <a:ext cx="482273" cy="4937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sym typeface="Symbol" panose="05050102010706020507" pitchFamily="18" charset="2"/>
                </a:rPr>
                <a:t></a:t>
              </a:r>
              <a:r>
                <a:rPr lang="en-US" sz="1400" b="1" baseline="-25000" dirty="0" smtClean="0">
                  <a:sym typeface="Symbol" panose="05050102010706020507" pitchFamily="18" charset="2"/>
                </a:rPr>
                <a:t>r</a:t>
              </a:r>
              <a:endParaRPr lang="en-US" sz="1400" b="1" dirty="0"/>
            </a:p>
          </p:txBody>
        </p:sp>
        <p:cxnSp>
          <p:nvCxnSpPr>
            <p:cNvPr id="78" name="Connettore 2 77"/>
            <p:cNvCxnSpPr/>
            <p:nvPr/>
          </p:nvCxnSpPr>
          <p:spPr>
            <a:xfrm>
              <a:off x="6795456" y="3835799"/>
              <a:ext cx="0" cy="42544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CasellaDiTesto 78"/>
            <p:cNvSpPr txBox="1"/>
            <p:nvPr/>
          </p:nvSpPr>
          <p:spPr>
            <a:xfrm>
              <a:off x="6811799" y="3890054"/>
              <a:ext cx="388947" cy="493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ym typeface="Symbol" panose="05050102010706020507" pitchFamily="18" charset="2"/>
                </a:rPr>
                <a:t>t</a:t>
              </a:r>
              <a:endParaRPr lang="en-US" sz="1400" b="1" dirty="0"/>
            </a:p>
          </p:txBody>
        </p:sp>
        <p:sp>
          <p:nvSpPr>
            <p:cNvPr id="80" name="TextBox 38"/>
            <p:cNvSpPr txBox="1"/>
            <p:nvPr/>
          </p:nvSpPr>
          <p:spPr>
            <a:xfrm>
              <a:off x="6083300" y="4422078"/>
              <a:ext cx="2000249" cy="4937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Not in scale</a:t>
              </a:r>
              <a:endParaRPr lang="en-US" sz="1400" b="1" dirty="0"/>
            </a:p>
          </p:txBody>
        </p:sp>
      </p:grp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2123728" y="6356350"/>
            <a:ext cx="5259378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39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CasellaDiTesto 285"/>
          <p:cNvSpPr txBox="1"/>
          <p:nvPr/>
        </p:nvSpPr>
        <p:spPr>
          <a:xfrm>
            <a:off x="2064227" y="66423"/>
            <a:ext cx="51090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Clr>
                <a:schemeClr val="tx1">
                  <a:lumMod val="50000"/>
                  <a:lumOff val="50000"/>
                </a:schemeClr>
              </a:buClr>
              <a:buSzPct val="150000"/>
            </a:pPr>
            <a:r>
              <a:rPr lang="en-GB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M</a:t>
            </a:r>
            <a:r>
              <a:rPr lang="en-GB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ain detector features</a:t>
            </a:r>
            <a:endParaRPr lang="en-GB" sz="3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</p:txBody>
      </p:sp>
      <p:sp>
        <p:nvSpPr>
          <p:cNvPr id="293" name="CasellaDiTesto 4"/>
          <p:cNvSpPr txBox="1"/>
          <p:nvPr/>
        </p:nvSpPr>
        <p:spPr>
          <a:xfrm>
            <a:off x="270446" y="898894"/>
            <a:ext cx="869665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>
                  <a:lumMod val="50000"/>
                  <a:lumOff val="50000"/>
                </a:schemeClr>
              </a:buClr>
              <a:buSzPct val="150000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he </a:t>
            </a:r>
            <a:r>
              <a:rPr lang="en-GB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µ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-RWELL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is a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single-amplification stage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, intrinsically </a:t>
            </a:r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spark protected </a:t>
            </a:r>
            <a:r>
              <a:rPr 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MPGD characterized by:</a:t>
            </a:r>
          </a:p>
          <a:p>
            <a:pPr>
              <a:buClr>
                <a:schemeClr val="tx1">
                  <a:lumMod val="50000"/>
                  <a:lumOff val="50000"/>
                </a:schemeClr>
              </a:buClr>
              <a:buSzPct val="150000"/>
            </a:pPr>
            <a:endParaRPr lang="en-US" sz="8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sz="2000" b="1" i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simple assembly procedure</a:t>
            </a:r>
            <a:r>
              <a:rPr lang="en-US" sz="20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en-US" sz="2000" i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endParaRPr lang="en-US" sz="14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742950" lvl="1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only two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components 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/>
              </a:rPr>
              <a:t></a:t>
            </a:r>
            <a:r>
              <a:rPr lang="en-US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 </a:t>
            </a:r>
            <a:r>
              <a:rPr lang="en-GB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µ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-RWELL_PCB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+ cathode  </a:t>
            </a:r>
            <a:endParaRPr lang="en-US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742950" lvl="1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no critical &amp; time consuming 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assembly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steps:</a:t>
            </a:r>
          </a:p>
          <a:p>
            <a:pPr marL="971533" lvl="2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no gluing</a:t>
            </a:r>
          </a:p>
          <a:p>
            <a:pPr marL="971533" lvl="2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no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stretching  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(</a:t>
            </a: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itchFamily="2" charset="2"/>
              </a:rPr>
              <a:t>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no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stiff &amp; large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frames needed)</a:t>
            </a:r>
            <a:endParaRPr lang="en-US" b="1" i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971533" lvl="2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easy handling</a:t>
            </a:r>
          </a:p>
          <a:p>
            <a:pPr marL="742950" lvl="1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suitable for large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area with PCB splicing technique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w/small dead zone</a:t>
            </a:r>
          </a:p>
          <a:p>
            <a:pPr>
              <a:buClr>
                <a:schemeClr val="tx1">
                  <a:lumMod val="50000"/>
                  <a:lumOff val="50000"/>
                </a:schemeClr>
              </a:buClr>
              <a:buSzPct val="150000"/>
            </a:pPr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sz="2000" b="1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c</a:t>
            </a:r>
            <a:r>
              <a:rPr lang="en-US" sz="2000" b="1" i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ost effective: </a:t>
            </a:r>
            <a:endParaRPr lang="en-US" sz="2000" b="1" i="1" u="sng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endParaRPr 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742950" lvl="1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1 PCB r/o, 1 </a:t>
            </a:r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µ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-RWELL</a:t>
            </a: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  <a:sym typeface="Wingdings" panose="05000000000000000000" pitchFamily="2" charset="2"/>
              </a:rPr>
              <a:t>foil, 1 DLC, 1 cathode and very low man-power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endParaRPr lang="en-US" sz="1000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342900" indent="-34290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sz="2000" b="1" i="1" u="sng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easy to operate: </a:t>
            </a:r>
          </a:p>
          <a:p>
            <a:pPr marL="742950" lvl="1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endParaRPr lang="en-US" sz="1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ea typeface="Adobe Ming Std L" pitchFamily="18" charset="-128"/>
              <a:cs typeface="Arial" pitchFamily="34" charset="0"/>
            </a:endParaRPr>
          </a:p>
          <a:p>
            <a:pPr marL="742950" lvl="1" indent="-285750">
              <a:buClr>
                <a:schemeClr val="tx1">
                  <a:lumMod val="50000"/>
                  <a:lumOff val="50000"/>
                </a:schemeClr>
              </a:buClr>
              <a:buSzPct val="150000"/>
              <a:buFont typeface="Arial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very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simple HV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supply 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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only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2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independent </a:t>
            </a:r>
            <a:r>
              <a:rPr lang="en-US" b="1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HV channels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or a trivial </a:t>
            </a:r>
            <a:r>
              <a:rPr lang="en-US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passive divider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(while 3GEM detector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  <a:sym typeface="Wingdings"/>
              </a:rPr>
              <a:t> 7 HV floating/channels 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004416" y="6397177"/>
            <a:ext cx="2057400" cy="365125"/>
          </a:xfrm>
        </p:spPr>
        <p:txBody>
          <a:bodyPr/>
          <a:lstStyle/>
          <a:p>
            <a:fld id="{BA2DF685-6831-4C92-92F9-7744A367C71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Segnaposto piè di pagina 8"/>
          <p:cNvSpPr>
            <a:spLocks noGrp="1"/>
          </p:cNvSpPr>
          <p:nvPr>
            <p:ph type="ftr" sz="quarter" idx="11"/>
          </p:nvPr>
        </p:nvSpPr>
        <p:spPr>
          <a:xfrm>
            <a:off x="2840166" y="6356350"/>
            <a:ext cx="3771145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314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51520" y="334397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it-IT" sz="3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µ-RWELL: the AIDA </a:t>
            </a:r>
            <a:r>
              <a:rPr lang="it-IT" sz="36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program</a:t>
            </a:r>
            <a:r>
              <a:rPr lang="it-IT" sz="3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(2016/17)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144016" y="1506845"/>
            <a:ext cx="889248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8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Optimization</a:t>
            </a:r>
            <a:r>
              <a:rPr lang="it-IT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of  the detector  </a:t>
            </a:r>
            <a:r>
              <a:rPr lang="it-IT" sz="28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parameters</a:t>
            </a:r>
            <a:r>
              <a:rPr lang="it-IT" sz="2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400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  <a:p>
            <a:pPr marL="857250" lvl="1" indent="-400050">
              <a:buFont typeface="+mj-lt"/>
              <a:buAutoNum type="romanLcPeriod"/>
            </a:pP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surface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resistivity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 </a:t>
            </a:r>
            <a:r>
              <a:rPr 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vs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 gain, rate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capability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,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charge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spread,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space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resolution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(</a:t>
            </a:r>
            <a:r>
              <a:rPr lang="it-IT" sz="2400" b="1" u="sng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completed</a:t>
            </a:r>
            <a:r>
              <a:rPr lang="it-IT" sz="240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– </a:t>
            </a:r>
            <a:r>
              <a:rPr lang="it-IT" sz="2400" b="1" u="sng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</a:t>
            </a:r>
            <a:r>
              <a:rPr lang="it-IT" sz="2400" b="1" u="sng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paper</a:t>
            </a:r>
            <a:r>
              <a:rPr lang="it-IT" sz="240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to be </a:t>
            </a:r>
            <a:r>
              <a:rPr lang="it-IT" sz="2400" b="1" u="sng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submitted</a:t>
            </a:r>
            <a:r>
              <a:rPr lang="it-IT" sz="240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)</a:t>
            </a:r>
          </a:p>
          <a:p>
            <a:pPr marL="857250" lvl="1" indent="-400050">
              <a:buFont typeface="+mj-lt"/>
              <a:buAutoNum type="romanLcPeriod"/>
            </a:pPr>
            <a:endParaRPr lang="it-IT" sz="1600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  <a:p>
            <a:pPr marL="857250" lvl="1" indent="-400050">
              <a:buFont typeface="+mj-lt"/>
              <a:buAutoNum type="romanLcPeriod"/>
            </a:pP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study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&amp;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implementation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of the resistive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layer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segmentation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 </a:t>
            </a:r>
            <a:r>
              <a:rPr lang="it-IT" sz="2400" b="1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vs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 rate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capability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(</a:t>
            </a:r>
            <a:r>
              <a:rPr lang="it-IT" sz="2400" b="1" u="sng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completed</a:t>
            </a:r>
            <a:r>
              <a:rPr lang="it-IT" sz="240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 - </a:t>
            </a:r>
            <a:r>
              <a:rPr lang="it-IT" sz="2400" b="1" u="sng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paper</a:t>
            </a:r>
            <a:r>
              <a:rPr lang="it-IT" sz="240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to be </a:t>
            </a:r>
            <a:r>
              <a:rPr lang="it-IT" sz="2400" b="1" u="sng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written</a:t>
            </a:r>
            <a:r>
              <a:rPr lang="it-IT" sz="2400" b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)</a:t>
            </a:r>
            <a:endParaRPr lang="it-IT" sz="2400" b="1" u="sng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  <a:p>
            <a:pPr lvl="1"/>
            <a:endParaRPr lang="it-IT" sz="2400" b="1" u="sng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  <a:p>
            <a:pPr marL="857250" lvl="1" indent="-400050">
              <a:buFont typeface="+mj-lt"/>
              <a:buAutoNum type="romanLcPeriod"/>
            </a:pPr>
            <a:endParaRPr lang="it-IT" dirty="0">
              <a:solidFill>
                <a:schemeClr val="bg1">
                  <a:lumMod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  <a:p>
            <a:pPr algn="ctr"/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Work to be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done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in  the first  24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months</a:t>
            </a:r>
            <a:r>
              <a:rPr lang="it-IT" sz="2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 (M24) of the </a:t>
            </a:r>
            <a:r>
              <a:rPr lang="it-IT" sz="2400" b="1" dirty="0" err="1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/>
                <a:cs typeface="Arial" pitchFamily="34" charset="0"/>
              </a:rPr>
              <a:t>project</a:t>
            </a:r>
            <a:endParaRPr lang="it-IT" sz="2400" b="1" dirty="0" smtClean="0">
              <a:solidFill>
                <a:schemeClr val="bg1">
                  <a:lumMod val="50000"/>
                </a:schemeClr>
              </a:solidFill>
              <a:latin typeface="Arial" pitchFamily="34" charset="0"/>
              <a:ea typeface="Adobe Ming Std L"/>
              <a:cs typeface="Arial" pitchFamily="34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8388424" y="6284168"/>
            <a:ext cx="609600" cy="457200"/>
          </a:xfrm>
          <a:prstGeom prst="rect">
            <a:avLst/>
          </a:prstGeom>
        </p:spPr>
        <p:txBody>
          <a:bodyPr/>
          <a:lstStyle/>
          <a:p>
            <a:fld id="{73BF5A0D-3910-4D02-BE0E-92D86BE92684}" type="slidenum">
              <a:rPr lang="it-IT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7</a:t>
            </a:fld>
            <a:endParaRPr lang="it-IT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2051720" y="6356350"/>
            <a:ext cx="5472608" cy="365125"/>
          </a:xfrm>
        </p:spPr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Bencivenni</a:t>
            </a:r>
            <a:r>
              <a:rPr lang="en-US" dirty="0" smtClean="0"/>
              <a:t>, LNF-INFN, AIDA2020 II General Meeting - 5th Apr. 2017 Paris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05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05079" y="62723"/>
            <a:ext cx="8534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The </a:t>
            </a:r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Low Rate scheme (CMS/</a:t>
            </a:r>
            <a:r>
              <a:rPr lang="en-US" sz="4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SHiP</a:t>
            </a:r>
            <a:r>
              <a:rPr 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7368079" y="6356662"/>
            <a:ext cx="1600200" cy="365125"/>
          </a:xfrm>
        </p:spPr>
        <p:txBody>
          <a:bodyPr/>
          <a:lstStyle/>
          <a:p>
            <a:fld id="{FBAC6631-AF73-4497-B350-0AD1C95976D9}" type="slidenum">
              <a:rPr lang="en-GB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8</a:t>
            </a:fld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uppo 3"/>
          <p:cNvGrpSpPr/>
          <p:nvPr/>
        </p:nvGrpSpPr>
        <p:grpSpPr>
          <a:xfrm>
            <a:off x="875347" y="1088733"/>
            <a:ext cx="7937901" cy="5118793"/>
            <a:chOff x="1206099" y="1088733"/>
            <a:chExt cx="7746511" cy="5118793"/>
          </a:xfrm>
        </p:grpSpPr>
        <p:sp>
          <p:nvSpPr>
            <p:cNvPr id="10" name="CasellaDiTesto 9"/>
            <p:cNvSpPr txBox="1"/>
            <p:nvPr/>
          </p:nvSpPr>
          <p:spPr>
            <a:xfrm>
              <a:off x="1269897" y="566622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1206099" y="1319823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206099" y="4379422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grpSp>
          <p:nvGrpSpPr>
            <p:cNvPr id="17" name="Gruppo 19"/>
            <p:cNvGrpSpPr/>
            <p:nvPr/>
          </p:nvGrpSpPr>
          <p:grpSpPr>
            <a:xfrm rot="10800000">
              <a:off x="1588546" y="1339083"/>
              <a:ext cx="1998223" cy="259363"/>
              <a:chOff x="379521" y="1121870"/>
              <a:chExt cx="4121830" cy="334245"/>
            </a:xfrm>
          </p:grpSpPr>
          <p:pic>
            <p:nvPicPr>
              <p:cNvPr id="18" name="Immagine 17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608" t="13829" b="61666"/>
              <a:stretch/>
            </p:blipFill>
            <p:spPr>
              <a:xfrm>
                <a:off x="379521" y="1121870"/>
                <a:ext cx="4121830" cy="334245"/>
              </a:xfrm>
              <a:prstGeom prst="rect">
                <a:avLst/>
              </a:prstGeom>
            </p:spPr>
          </p:pic>
          <p:cxnSp>
            <p:nvCxnSpPr>
              <p:cNvPr id="19" name="Connettore 1 18"/>
              <p:cNvCxnSpPr/>
              <p:nvPr/>
            </p:nvCxnSpPr>
            <p:spPr>
              <a:xfrm>
                <a:off x="414338" y="1129244"/>
                <a:ext cx="408264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CasellaDiTesto 42"/>
            <p:cNvSpPr txBox="1"/>
            <p:nvPr/>
          </p:nvSpPr>
          <p:spPr>
            <a:xfrm>
              <a:off x="4471900" y="1799912"/>
              <a:ext cx="41511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anose="020B0604020202020204" pitchFamily="34" charset="0"/>
                </a:rPr>
                <a:t>DLC layer: 0.1-0.2 </a:t>
              </a:r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µm </a:t>
              </a:r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(10-200 </a:t>
              </a:r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</a:t>
              </a:r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/</a:t>
              </a:r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ea typeface="ＭＳ ゴシック"/>
                  <a:cs typeface="Arial" pitchFamily="34" charset="0"/>
                  <a:sym typeface="Symbol" panose="05050102010706020507" pitchFamily="18" charset="2"/>
                </a:rPr>
                <a:t>☐</a:t>
              </a:r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)</a:t>
              </a:r>
              <a:endPara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CasellaDiTesto 43"/>
            <p:cNvSpPr txBox="1"/>
            <p:nvPr/>
          </p:nvSpPr>
          <p:spPr>
            <a:xfrm>
              <a:off x="4724226" y="1394920"/>
              <a:ext cx="21291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anose="020B0604020202020204" pitchFamily="34" charset="0"/>
                </a:rPr>
                <a:t>Kapton layer  </a:t>
              </a:r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50 µm</a:t>
              </a:r>
              <a:endPara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CasellaDiTesto 44"/>
            <p:cNvSpPr txBox="1"/>
            <p:nvPr/>
          </p:nvSpPr>
          <p:spPr>
            <a:xfrm>
              <a:off x="4727546" y="1088733"/>
              <a:ext cx="20265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anose="020B0604020202020204" pitchFamily="34" charset="0"/>
                </a:rPr>
                <a:t>Copper layer  5 µm</a:t>
              </a:r>
            </a:p>
          </p:txBody>
        </p:sp>
        <p:sp>
          <p:nvSpPr>
            <p:cNvPr id="48" name="CasellaDiTesto 47"/>
            <p:cNvSpPr txBox="1"/>
            <p:nvPr/>
          </p:nvSpPr>
          <p:spPr>
            <a:xfrm>
              <a:off x="4371619" y="5376529"/>
              <a:ext cx="45809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anose="020B0604020202020204" pitchFamily="34" charset="0"/>
                </a:rPr>
                <a:t>DLC-coated base material after copper and kapton chemical etching </a:t>
              </a:r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(WELL </a:t>
              </a:r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amplification stage)</a:t>
              </a:r>
            </a:p>
          </p:txBody>
        </p:sp>
        <p:sp>
          <p:nvSpPr>
            <p:cNvPr id="50" name="CasellaDiTesto 49"/>
            <p:cNvSpPr txBox="1"/>
            <p:nvPr/>
          </p:nvSpPr>
          <p:spPr>
            <a:xfrm>
              <a:off x="4624878" y="3585162"/>
              <a:ext cx="34339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anose="020B0604020202020204" pitchFamily="34" charset="0"/>
                </a:rPr>
                <a:t>DLC-coated kapton base material</a:t>
              </a:r>
            </a:p>
          </p:txBody>
        </p:sp>
        <p:sp>
          <p:nvSpPr>
            <p:cNvPr id="53" name="Rettangolo 52"/>
            <p:cNvSpPr/>
            <p:nvPr/>
          </p:nvSpPr>
          <p:spPr>
            <a:xfrm>
              <a:off x="4724226" y="4844612"/>
              <a:ext cx="170271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anose="020B0604020202020204" pitchFamily="34" charset="0"/>
                </a:rPr>
                <a:t>PCB (</a:t>
              </a:r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1-1.6 </a:t>
              </a:r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mm)</a:t>
              </a:r>
            </a:p>
          </p:txBody>
        </p:sp>
        <p:cxnSp>
          <p:nvCxnSpPr>
            <p:cNvPr id="57" name="Connettore 2 56"/>
            <p:cNvCxnSpPr/>
            <p:nvPr/>
          </p:nvCxnSpPr>
          <p:spPr>
            <a:xfrm flipH="1">
              <a:off x="3807025" y="1284625"/>
              <a:ext cx="723117" cy="659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2 60"/>
            <p:cNvCxnSpPr/>
            <p:nvPr/>
          </p:nvCxnSpPr>
          <p:spPr>
            <a:xfrm flipH="1" flipV="1">
              <a:off x="3807024" y="1485815"/>
              <a:ext cx="697270" cy="2848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ttore 2 65"/>
            <p:cNvCxnSpPr/>
            <p:nvPr/>
          </p:nvCxnSpPr>
          <p:spPr>
            <a:xfrm flipH="1" flipV="1">
              <a:off x="3653985" y="1608890"/>
              <a:ext cx="841867" cy="28846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Connettore 2 86"/>
            <p:cNvCxnSpPr/>
            <p:nvPr/>
          </p:nvCxnSpPr>
          <p:spPr>
            <a:xfrm flipH="1">
              <a:off x="3604823" y="3793989"/>
              <a:ext cx="815257" cy="39186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ttore 2 97"/>
            <p:cNvCxnSpPr/>
            <p:nvPr/>
          </p:nvCxnSpPr>
          <p:spPr>
            <a:xfrm flipH="1" flipV="1">
              <a:off x="3694090" y="4762274"/>
              <a:ext cx="968393" cy="24460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ttore 2 101"/>
            <p:cNvCxnSpPr/>
            <p:nvPr/>
          </p:nvCxnSpPr>
          <p:spPr>
            <a:xfrm flipH="1" flipV="1">
              <a:off x="3653987" y="5709273"/>
              <a:ext cx="648456" cy="6466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ttore 2 110"/>
            <p:cNvCxnSpPr/>
            <p:nvPr/>
          </p:nvCxnSpPr>
          <p:spPr>
            <a:xfrm flipH="1">
              <a:off x="3716114" y="4387117"/>
              <a:ext cx="769628" cy="2602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Freccia in giù 77"/>
            <p:cNvSpPr/>
            <p:nvPr/>
          </p:nvSpPr>
          <p:spPr>
            <a:xfrm>
              <a:off x="2384075" y="1878669"/>
              <a:ext cx="316640" cy="1780673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00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" name="Gruppo 10"/>
            <p:cNvGrpSpPr/>
            <p:nvPr/>
          </p:nvGrpSpPr>
          <p:grpSpPr>
            <a:xfrm>
              <a:off x="1576381" y="4071395"/>
              <a:ext cx="2000597" cy="754067"/>
              <a:chOff x="693810" y="4129085"/>
              <a:chExt cx="2000597" cy="754067"/>
            </a:xfrm>
          </p:grpSpPr>
          <p:pic>
            <p:nvPicPr>
              <p:cNvPr id="71" name="Immagine 70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24" t="17731" r="21715" b="57042"/>
              <a:stretch/>
            </p:blipFill>
            <p:spPr>
              <a:xfrm rot="10800000">
                <a:off x="693810" y="4129085"/>
                <a:ext cx="1998223" cy="754067"/>
              </a:xfrm>
              <a:prstGeom prst="rect">
                <a:avLst/>
              </a:prstGeom>
            </p:spPr>
          </p:pic>
          <p:cxnSp>
            <p:nvCxnSpPr>
              <p:cNvPr id="72" name="Connettore 1 71"/>
              <p:cNvCxnSpPr/>
              <p:nvPr/>
            </p:nvCxnSpPr>
            <p:spPr>
              <a:xfrm rot="10800000" flipV="1">
                <a:off x="706183" y="4380910"/>
                <a:ext cx="1973480" cy="6607"/>
              </a:xfrm>
              <a:prstGeom prst="line">
                <a:avLst/>
              </a:prstGeom>
              <a:ln w="158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74" name="Immagine 7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24" t="14641" r="21715" b="78924"/>
              <a:stretch/>
            </p:blipFill>
            <p:spPr>
              <a:xfrm rot="10800000">
                <a:off x="696184" y="4680959"/>
                <a:ext cx="1998223" cy="192323"/>
              </a:xfrm>
              <a:prstGeom prst="rect">
                <a:avLst/>
              </a:prstGeom>
            </p:spPr>
          </p:pic>
          <p:sp>
            <p:nvSpPr>
              <p:cNvPr id="2" name="Rettangolo 1"/>
              <p:cNvSpPr/>
              <p:nvPr/>
            </p:nvSpPr>
            <p:spPr>
              <a:xfrm>
                <a:off x="720796" y="4402012"/>
                <a:ext cx="1963982" cy="17911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uppo 11"/>
            <p:cNvGrpSpPr/>
            <p:nvPr/>
          </p:nvGrpSpPr>
          <p:grpSpPr>
            <a:xfrm>
              <a:off x="1576508" y="5387906"/>
              <a:ext cx="2000598" cy="782364"/>
              <a:chOff x="693937" y="5742979"/>
              <a:chExt cx="2000598" cy="782364"/>
            </a:xfrm>
          </p:grpSpPr>
          <p:grpSp>
            <p:nvGrpSpPr>
              <p:cNvPr id="85" name="Gruppo 84"/>
              <p:cNvGrpSpPr/>
              <p:nvPr/>
            </p:nvGrpSpPr>
            <p:grpSpPr>
              <a:xfrm>
                <a:off x="693937" y="5742979"/>
                <a:ext cx="2000598" cy="782364"/>
                <a:chOff x="409361" y="5742979"/>
                <a:chExt cx="2667464" cy="782364"/>
              </a:xfrm>
            </p:grpSpPr>
            <p:pic>
              <p:nvPicPr>
                <p:cNvPr id="82" name="Immagine 81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24" t="17101" r="21715" b="57042"/>
                <a:stretch/>
              </p:blipFill>
              <p:spPr>
                <a:xfrm rot="10800000">
                  <a:off x="409361" y="5742979"/>
                  <a:ext cx="2664297" cy="782364"/>
                </a:xfrm>
                <a:prstGeom prst="rect">
                  <a:avLst/>
                </a:prstGeom>
              </p:spPr>
            </p:pic>
            <p:pic>
              <p:nvPicPr>
                <p:cNvPr id="81" name="Immagine 80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24" t="14641" r="21715" b="78924"/>
                <a:stretch/>
              </p:blipFill>
              <p:spPr>
                <a:xfrm rot="10800000">
                  <a:off x="412528" y="6300812"/>
                  <a:ext cx="2664297" cy="194678"/>
                </a:xfrm>
                <a:prstGeom prst="rect">
                  <a:avLst/>
                </a:prstGeom>
              </p:spPr>
            </p:pic>
            <p:pic>
              <p:nvPicPr>
                <p:cNvPr id="84" name="Immagine 83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1334" t="3520" r="32856" b="89296"/>
                <a:stretch/>
              </p:blipFill>
              <p:spPr>
                <a:xfrm>
                  <a:off x="428582" y="5756636"/>
                  <a:ext cx="2625855" cy="275276"/>
                </a:xfrm>
                <a:prstGeom prst="rect">
                  <a:avLst/>
                </a:prstGeom>
              </p:spPr>
            </p:pic>
            <p:cxnSp>
              <p:nvCxnSpPr>
                <p:cNvPr id="83" name="Connettore 1 82"/>
                <p:cNvCxnSpPr/>
                <p:nvPr/>
              </p:nvCxnSpPr>
              <p:spPr>
                <a:xfrm rot="10800000" flipV="1">
                  <a:off x="435794" y="6027300"/>
                  <a:ext cx="2631306" cy="6688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7" name="Rettangolo 76"/>
              <p:cNvSpPr/>
              <p:nvPr/>
            </p:nvSpPr>
            <p:spPr>
              <a:xfrm>
                <a:off x="718448" y="6044128"/>
                <a:ext cx="1963982" cy="17911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" name="CasellaDiTesto 39"/>
            <p:cNvSpPr txBox="1"/>
            <p:nvPr/>
          </p:nvSpPr>
          <p:spPr>
            <a:xfrm>
              <a:off x="4724226" y="4248617"/>
              <a:ext cx="27815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Insulating medium </a:t>
              </a:r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  <a:cs typeface="Arial" pitchFamily="34" charset="0"/>
                </a:rPr>
                <a:t>(50 µm)</a:t>
              </a:r>
              <a:endParaRPr lang="en-GB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2098307" y="6356350"/>
            <a:ext cx="5486400" cy="365125"/>
          </a:xfrm>
        </p:spPr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39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2C934-7F42-8A40-9853-64C5544F0EDC}" type="slidenum">
              <a:rPr lang="en-US" smtClean="0"/>
              <a:t>9</a:t>
            </a:fld>
            <a:endParaRPr lang="en-US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267023" y="2466435"/>
            <a:ext cx="8646402" cy="1143000"/>
          </a:xfrm>
        </p:spPr>
        <p:txBody>
          <a:bodyPr>
            <a:noAutofit/>
          </a:bodyPr>
          <a:lstStyle/>
          <a:p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Detector performance: </a:t>
            </a:r>
            <a:b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</a:br>
            <a:r>
              <a:rPr lang="en-GB" sz="40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Adobe Ming Std L" pitchFamily="18" charset="-128"/>
                <a:cs typeface="Arial" pitchFamily="34" charset="0"/>
              </a:rPr>
              <a:t>Lab Tests</a:t>
            </a:r>
            <a:endParaRPr lang="en-GB" sz="32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015574" y="6356350"/>
            <a:ext cx="3443592" cy="365125"/>
          </a:xfrm>
        </p:spPr>
        <p:txBody>
          <a:bodyPr/>
          <a:lstStyle/>
          <a:p>
            <a:r>
              <a:rPr lang="en-US" smtClean="0"/>
              <a:t>G. Bencivenni, LNF-INFN, AIDA2020 II General Meeting - 5th Apr. 2017 Paris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8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11990</TotalTime>
  <Words>3255</Words>
  <Application>Microsoft Office PowerPoint</Application>
  <PresentationFormat>Presentazione su schermo (4:3)</PresentationFormat>
  <Paragraphs>450</Paragraphs>
  <Slides>37</Slides>
  <Notes>9</Notes>
  <HiddenSlides>1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39" baseType="lpstr">
      <vt:lpstr>Tema di Office</vt:lpstr>
      <vt:lpstr>Picture</vt:lpstr>
      <vt:lpstr>Presentazione standard di PowerPoint</vt:lpstr>
      <vt:lpstr>WP 13.2.4: the µ-RWELL detector </vt:lpstr>
      <vt:lpstr>Presentazione standard di PowerPoint</vt:lpstr>
      <vt:lpstr>Presentazione standard di PowerPoint</vt:lpstr>
      <vt:lpstr>Principle of operation </vt:lpstr>
      <vt:lpstr>Presentazione standard di PowerPoint</vt:lpstr>
      <vt:lpstr>Presentazione standard di PowerPoint</vt:lpstr>
      <vt:lpstr>Presentazione standard di PowerPoint</vt:lpstr>
      <vt:lpstr>Detector performance:  Lab Tests</vt:lpstr>
      <vt:lpstr>Presentazione standard di PowerPoint</vt:lpstr>
      <vt:lpstr>Rate capability with X-rays (single layer)</vt:lpstr>
      <vt:lpstr>Detector performance:  Beam Tests</vt:lpstr>
      <vt:lpstr>Presentazione standard di PowerPoint</vt:lpstr>
      <vt:lpstr>Presentazione standard di PowerPoint</vt:lpstr>
      <vt:lpstr> Technology Transfer to Industry</vt:lpstr>
      <vt:lpstr>Towards a High Rate scheme</vt:lpstr>
      <vt:lpstr>Presentazione standard di PowerPoint</vt:lpstr>
      <vt:lpstr>Rate capability with X-rays (double layer)</vt:lpstr>
      <vt:lpstr>Presentazione standard di PowerPoint</vt:lpstr>
      <vt:lpstr>Presentazione standard di PowerPoint</vt:lpstr>
      <vt:lpstr>Presentazione standard di PowerPoint</vt:lpstr>
      <vt:lpstr>SUMMARY of WP13.2.4</vt:lpstr>
      <vt:lpstr>WP 13.4.5:  tools for readout PCB QC</vt:lpstr>
      <vt:lpstr>Task 13.4.5 Design of an automatic system to check the electrical integrity of electrode patterns by pulse reflection method </vt:lpstr>
      <vt:lpstr>Presentazione standard di PowerPoint</vt:lpstr>
      <vt:lpstr>Presentazione standard di PowerPoint</vt:lpstr>
      <vt:lpstr>Summary  Milestones &amp; Deliverables</vt:lpstr>
      <vt:lpstr>Thanks for the attention</vt:lpstr>
      <vt:lpstr>backup</vt:lpstr>
      <vt:lpstr>WELL amplification stage: thickness studies  </vt:lpstr>
      <vt:lpstr>Presentazione standard di PowerPoint</vt:lpstr>
      <vt:lpstr>Presentazione standard di PowerPoint</vt:lpstr>
      <vt:lpstr>Surface resistivity map (A. Ochi, Kobe – Univ., Japan)</vt:lpstr>
      <vt:lpstr>Presentazione standard di PowerPoint</vt:lpstr>
      <vt:lpstr>Presentazione standard di PowerPoint</vt:lpstr>
      <vt:lpstr>MILESTONES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gianni</dc:creator>
  <cp:lastModifiedBy>gianni</cp:lastModifiedBy>
  <cp:revision>428</cp:revision>
  <dcterms:created xsi:type="dcterms:W3CDTF">2015-01-04T15:33:25Z</dcterms:created>
  <dcterms:modified xsi:type="dcterms:W3CDTF">2017-04-04T13:25:03Z</dcterms:modified>
</cp:coreProperties>
</file>