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51" r:id="rId2"/>
    <p:sldId id="376" r:id="rId3"/>
    <p:sldId id="377" r:id="rId4"/>
    <p:sldId id="375" r:id="rId5"/>
    <p:sldId id="383" r:id="rId6"/>
    <p:sldId id="364" r:id="rId7"/>
    <p:sldId id="359" r:id="rId8"/>
    <p:sldId id="384" r:id="rId9"/>
    <p:sldId id="385" r:id="rId10"/>
    <p:sldId id="367" r:id="rId11"/>
    <p:sldId id="387" r:id="rId12"/>
    <p:sldId id="365" r:id="rId13"/>
    <p:sldId id="386" r:id="rId14"/>
    <p:sldId id="388" r:id="rId15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0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FF"/>
    <a:srgbClr val="66FFFF"/>
    <a:srgbClr val="FF9900"/>
    <a:srgbClr val="9999FF"/>
    <a:srgbClr val="FF6600"/>
    <a:srgbClr val="FFFF00"/>
    <a:srgbClr val="336699"/>
    <a:srgbClr val="CC33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03" autoAdjust="0"/>
    <p:restoredTop sz="94660" autoAdjust="0"/>
  </p:normalViewPr>
  <p:slideViewPr>
    <p:cSldViewPr snapToGrid="0">
      <p:cViewPr varScale="1">
        <p:scale>
          <a:sx n="93" d="100"/>
          <a:sy n="93" d="100"/>
        </p:scale>
        <p:origin x="1158" y="66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84"/>
    </p:cViewPr>
  </p:sorterViewPr>
  <p:notesViewPr>
    <p:cSldViewPr snapToGrid="0">
      <p:cViewPr>
        <p:scale>
          <a:sx n="100" d="100"/>
          <a:sy n="100" d="100"/>
        </p:scale>
        <p:origin x="-2436" y="1914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fld id="{6D935D80-5D68-440B-B526-2FC7CC618A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103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  <a:defRPr/>
            </a:pPr>
            <a:fld id="{6377C7EA-6A71-47BC-B683-DDBF051FD2B7}" type="slidenum">
              <a:rPr lang="en-GB" sz="1000" b="0">
                <a:solidFill>
                  <a:schemeClr val="tx1"/>
                </a:solidFill>
                <a:latin typeface="Times New Roman" pitchFamily="18" charset="0"/>
              </a:rPr>
              <a:pPr algn="ctr" defTabSz="952500">
                <a:spcBef>
                  <a:spcPct val="50000"/>
                </a:spcBef>
                <a:defRPr/>
              </a:pPr>
              <a:t>‹#›</a:t>
            </a:fld>
            <a:endParaRPr lang="en-GB" sz="10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6721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  <a:defRPr/>
            </a:pPr>
            <a:r>
              <a:rPr lang="en-US" sz="1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  <a:endParaRPr lang="en-US" sz="1000" b="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7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dt" sz="quarter" idx="11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Silvia DALLA TORRE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Silvia DALLA TORRE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Silvia DALLA TORRE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3748" y="0"/>
            <a:ext cx="6661900" cy="114043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417834"/>
            <a:ext cx="8863012" cy="489724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009" y="6608275"/>
            <a:ext cx="8421687" cy="179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Silvia DALLA TORRE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Silvia DALLA TORRE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Silvia DALLA TORRE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Silvia DALLA TORRE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Silvia DALLA TORRE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pic>
        <p:nvPicPr>
          <p:cNvPr id="3" name="Picture 10" descr="https://indico.cern.ch/event/382133/picture/13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933858"/>
            <a:ext cx="2491745" cy="65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Silvia DALLA TORRE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6" name="AutoShape 2" descr="https://indico.cern.ch/event/382133/picture/13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RICH2007</a:t>
            </a:r>
            <a:r>
              <a:rPr lang="en-US" dirty="0"/>
              <a:t>, Trieste   15-20/10/2007                            </a:t>
            </a:r>
            <a:r>
              <a:rPr lang="en-US" b="1" dirty="0"/>
              <a:t>Workshop Highlights		</a:t>
            </a:r>
            <a:r>
              <a:rPr lang="en-US" dirty="0" smtClean="0"/>
              <a:t>Silvia DALLA TORRE</a:t>
            </a: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287363" y="7937"/>
            <a:ext cx="5911417" cy="1168769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254642"/>
            <a:ext cx="8863012" cy="506043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GB" dirty="0" smtClean="0"/>
              <a:t>5/4/2017</a:t>
            </a:r>
            <a:r>
              <a:rPr lang="en-US" dirty="0" smtClean="0"/>
              <a:t>		                           AIDA-2 Gas Detectors meeting		        Silvia DALLA TORRE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  <a:defRPr/>
            </a:pPr>
            <a:fld id="{2207197E-B40F-4BEA-BAC5-CE7B66756C18}" type="slidenum">
              <a:rPr lang="en-US" b="0">
                <a:solidFill>
                  <a:schemeClr val="tx1"/>
                </a:solidFill>
                <a:latin typeface="Comic Sans MS" pitchFamily="66" charset="0"/>
              </a:rPr>
              <a:pPr algn="r" eaLnBrk="1" hangingPunct="1">
                <a:lnSpc>
                  <a:spcPct val="100000"/>
                </a:lnSpc>
                <a:defRPr/>
              </a:pPr>
              <a:t>‹#›</a:t>
            </a:fld>
            <a:endParaRPr lang="en-US" b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 userDrawn="1"/>
        </p:nvSpPr>
        <p:spPr bwMode="auto">
          <a:xfrm>
            <a:off x="0" y="1168769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93" name="Line 69"/>
          <p:cNvSpPr>
            <a:spLocks noChangeShapeType="1"/>
          </p:cNvSpPr>
          <p:nvPr userDrawn="1"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2" name="Picture 70" descr="Logo_INFN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s://indico.cern.ch/event/382133/picture/13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0" descr="https://indico.cern.ch/event/382133/picture/13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99" y="156289"/>
            <a:ext cx="1995150" cy="522065"/>
          </a:xfrm>
          <a:prstGeom prst="rect">
            <a:avLst/>
          </a:prstGeom>
          <a:solidFill>
            <a:srgbClr val="336699">
              <a:alpha val="10980"/>
            </a:srgbClr>
          </a:solidFill>
          <a:ln w="28575">
            <a:solidFill>
              <a:srgbClr val="0000CC"/>
            </a:solidFill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4881" y="256669"/>
            <a:ext cx="1438490" cy="84337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 userDrawn="1"/>
        </p:nvSpPr>
        <p:spPr>
          <a:xfrm>
            <a:off x="8315779" y="49187"/>
            <a:ext cx="1507592" cy="2585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GAS DETECTORS</a:t>
            </a:r>
            <a:endParaRPr lang="en-US" dirty="0">
              <a:solidFill>
                <a:srgbClr val="0000CC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Arial" panose="020B0604020202020204" pitchFamily="34" charset="0"/>
        <a:buChar char="•"/>
        <a:defRPr sz="2000" b="1">
          <a:solidFill>
            <a:srgbClr val="CC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chemeClr val="tx1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9152" y="0"/>
            <a:ext cx="5934456" cy="1113183"/>
          </a:xfrm>
        </p:spPr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WP13 – TASKs 13.2.4&amp;5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008" y="1311441"/>
            <a:ext cx="9219327" cy="5006231"/>
          </a:xfrm>
          <a:noFill/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</a:t>
            </a:r>
            <a:r>
              <a:rPr lang="en-US" sz="3600" u="sng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high-gain MPGDs</a:t>
            </a:r>
            <a:r>
              <a:rPr lang="en-US" sz="3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based on </a:t>
            </a:r>
            <a:r>
              <a:rPr lang="en-US" sz="3600" u="sng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THGEMs</a:t>
            </a:r>
            <a:r>
              <a:rPr lang="en-US" sz="3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3600" u="sng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MPGDs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TASK </a:t>
            </a:r>
            <a:r>
              <a:rPr lang="en-US" sz="2400" dirty="0"/>
              <a:t>COORDINATOR:		</a:t>
            </a:r>
            <a:r>
              <a:rPr lang="en-US" sz="2400" dirty="0">
                <a:solidFill>
                  <a:srgbClr val="0000CC"/>
                </a:solidFill>
              </a:rPr>
              <a:t>Silvia Dalla Torre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C00000"/>
                </a:solidFill>
              </a:rPr>
              <a:t>PARTICIPANTS:</a:t>
            </a:r>
            <a:r>
              <a:rPr lang="en-US" sz="2400" dirty="0">
                <a:solidFill>
                  <a:srgbClr val="0000CC"/>
                </a:solidFill>
              </a:rPr>
              <a:t>			INFN - Trieste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  <p:sp>
        <p:nvSpPr>
          <p:cNvPr id="5" name="AutoShape 4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6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AutoShape 8" descr="https://indico.cern.ch/event/382133/picture/13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786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0904" y="0"/>
            <a:ext cx="5973852" cy="1140431"/>
          </a:xfrm>
        </p:spPr>
        <p:txBody>
          <a:bodyPr/>
          <a:lstStyle/>
          <a:p>
            <a:r>
              <a:rPr lang="en-US" dirty="0" smtClean="0"/>
              <a:t>CHARACTERIZATION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6592" y="3919718"/>
            <a:ext cx="2713867" cy="203239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713" y="1560824"/>
            <a:ext cx="6104701" cy="2058139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713" y="5055804"/>
            <a:ext cx="5098726" cy="6808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713" y="3977856"/>
            <a:ext cx="2411025" cy="749867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338579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962" y="1459149"/>
            <a:ext cx="7115549" cy="3307403"/>
          </a:xfrm>
        </p:spPr>
        <p:txBody>
          <a:bodyPr/>
          <a:lstStyle/>
          <a:p>
            <a:r>
              <a:rPr lang="en-US" dirty="0" smtClean="0"/>
              <a:t>The most relevant results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obtained with the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PERMAGLASS THGEM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</p:spTree>
    <p:extLst>
      <p:ext uri="{BB962C8B-B14F-4D97-AF65-F5344CB8AC3E}">
        <p14:creationId xmlns:p14="http://schemas.microsoft.com/office/powerpoint/2010/main" val="3730378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1471" y="0"/>
            <a:ext cx="5731665" cy="1140431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009" y="1318438"/>
            <a:ext cx="9157459" cy="4996638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en-US" dirty="0" smtClean="0"/>
              <a:t>UNIFORMITY SCAN:</a:t>
            </a:r>
          </a:p>
          <a:p>
            <a:pPr lvl="1"/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dirty="0" smtClean="0"/>
              <a:t>: 13%</a:t>
            </a:r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pPr lvl="1"/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ENERGY RESOLUTION:</a:t>
            </a:r>
          </a:p>
          <a:p>
            <a:pPr lvl="1"/>
            <a:r>
              <a:rPr lang="en-US" dirty="0" smtClean="0"/>
              <a:t>20 %</a:t>
            </a:r>
          </a:p>
          <a:p>
            <a:pPr lvl="1"/>
            <a:endParaRPr lang="en-US" dirty="0" smtClean="0">
              <a:solidFill>
                <a:srgbClr val="0000CC"/>
              </a:solidFill>
            </a:endParaRPr>
          </a:p>
          <a:p>
            <a:pPr lvl="1"/>
            <a:endParaRPr lang="en-US" dirty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GAIN PERFORMANCE: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A robust device</a:t>
            </a:r>
            <a:endParaRPr lang="en-US" dirty="0">
              <a:solidFill>
                <a:srgbClr val="0000CC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CC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>
              <a:solidFill>
                <a:srgbClr val="0000CC"/>
              </a:solidFill>
            </a:endParaRPr>
          </a:p>
          <a:p>
            <a:pPr lvl="1"/>
            <a:endParaRPr lang="en-US" dirty="0" smtClean="0"/>
          </a:p>
          <a:p>
            <a:pPr marL="762000" lvl="1" indent="0">
              <a:buNone/>
            </a:pPr>
            <a:endParaRPr lang="en-US" dirty="0">
              <a:solidFill>
                <a:srgbClr val="0000CC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>
              <a:solidFill>
                <a:srgbClr val="0000CC"/>
              </a:solidFill>
            </a:endParaRPr>
          </a:p>
          <a:p>
            <a:pPr lvl="1"/>
            <a:endParaRPr lang="en-US" dirty="0" smtClean="0"/>
          </a:p>
          <a:p>
            <a:pPr marL="762000" lvl="1" indent="0">
              <a:buNone/>
            </a:pPr>
            <a:endParaRPr lang="en-US" dirty="0" smtClean="0"/>
          </a:p>
          <a:p>
            <a:pPr>
              <a:buFont typeface="Wingdings"/>
              <a:buChar char="à"/>
            </a:pPr>
            <a:endParaRPr lang="en-US" dirty="0">
              <a:solidFill>
                <a:srgbClr val="0000CC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683" y="836448"/>
            <a:ext cx="5480035" cy="1539781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3325" y="3875342"/>
            <a:ext cx="4447107" cy="2579271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7749" y="2371193"/>
            <a:ext cx="3388233" cy="1974459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482294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004" y="0"/>
            <a:ext cx="5856051" cy="1140431"/>
          </a:xfrm>
        </p:spPr>
        <p:txBody>
          <a:bodyPr/>
          <a:lstStyle/>
          <a:p>
            <a:r>
              <a:rPr lang="en-US" dirty="0" smtClean="0"/>
              <a:t>TIME DEPENDENT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245140"/>
            <a:ext cx="8863012" cy="506993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CHARGING UP STUDIES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Effect of the ion motion in the material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800" y="1337748"/>
            <a:ext cx="3103872" cy="216881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813" y="1770369"/>
            <a:ext cx="2912187" cy="11631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594" y="3917596"/>
            <a:ext cx="3230511" cy="2221683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2813" y="4467503"/>
            <a:ext cx="2074009" cy="131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109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3748" y="0"/>
            <a:ext cx="5417214" cy="1140431"/>
          </a:xfrm>
        </p:spPr>
        <p:txBody>
          <a:bodyPr/>
          <a:lstStyle/>
          <a:p>
            <a:r>
              <a:rPr lang="en-US" dirty="0" smtClean="0"/>
              <a:t>CONCLUSIONS about PERMAGLAS THGEM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889761"/>
            <a:ext cx="8863012" cy="3992880"/>
          </a:xfrm>
        </p:spPr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Robust material offering remarkable uniformity performance</a:t>
            </a:r>
          </a:p>
          <a:p>
            <a:endParaRPr lang="en-US" dirty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Difficult to get good quality thin foils </a:t>
            </a:r>
          </a:p>
          <a:p>
            <a:endParaRPr lang="en-US" dirty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Easy to operate and limited gain dependence on rate (charging up) and time (ion displacement in the bulk dielectric)</a:t>
            </a:r>
          </a:p>
          <a:p>
            <a:endParaRPr lang="en-US" dirty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Good potentialities for high gain multilayer devices</a:t>
            </a:r>
          </a:p>
          <a:p>
            <a:endParaRPr lang="en-US" dirty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Interesting as a replacement for THGEM by </a:t>
            </a:r>
            <a:r>
              <a:rPr lang="en-US" dirty="0" err="1" smtClean="0">
                <a:solidFill>
                  <a:srgbClr val="0000CC"/>
                </a:solidFill>
              </a:rPr>
              <a:t>etchable</a:t>
            </a:r>
            <a:r>
              <a:rPr lang="en-US" dirty="0" smtClean="0">
                <a:solidFill>
                  <a:srgbClr val="0000CC"/>
                </a:solidFill>
              </a:rPr>
              <a:t> glass approaches: much cheaper !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</p:spTree>
    <p:extLst>
      <p:ext uri="{BB962C8B-B14F-4D97-AF65-F5344CB8AC3E}">
        <p14:creationId xmlns:p14="http://schemas.microsoft.com/office/powerpoint/2010/main" val="3282427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8032" y="0"/>
            <a:ext cx="5943600" cy="1140431"/>
          </a:xfrm>
        </p:spPr>
        <p:txBody>
          <a:bodyPr/>
          <a:lstStyle/>
          <a:p>
            <a:r>
              <a:rPr lang="en-US" dirty="0" smtClean="0"/>
              <a:t>THE DETECTOR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4379" y="5857807"/>
            <a:ext cx="524570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 smtClean="0">
                <a:solidFill>
                  <a:schemeClr val="accent6"/>
                </a:solidFill>
              </a:rPr>
              <a:t>Double THGEM</a:t>
            </a:r>
            <a:r>
              <a:rPr lang="en-GB" sz="1600" b="1" dirty="0" smtClean="0">
                <a:solidFill>
                  <a:schemeClr val="accent6"/>
                </a:solidFill>
              </a:rPr>
              <a:t>: t = 0.4 mm; p = 0.8 mm; h = 0.4 mm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Resistive MM by </a:t>
            </a:r>
            <a:r>
              <a:rPr lang="en-GB" sz="1600" i="1" dirty="0" smtClean="0">
                <a:solidFill>
                  <a:schemeClr val="accent6"/>
                </a:solidFill>
              </a:rPr>
              <a:t>discrete elements</a:t>
            </a:r>
            <a:endParaRPr lang="en-GB" sz="1600" b="1" i="1" dirty="0">
              <a:solidFill>
                <a:schemeClr val="accent6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256532" y="4213417"/>
            <a:ext cx="2476958" cy="1856958"/>
            <a:chOff x="228142" y="4408406"/>
            <a:chExt cx="2476958" cy="1856958"/>
          </a:xfrm>
        </p:grpSpPr>
        <p:pic>
          <p:nvPicPr>
            <p:cNvPr id="8" name="Picture 6" descr="C:\THGEM\test_beam_2014\pictures\WP_001667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42" y="4408406"/>
              <a:ext cx="2476958" cy="18569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পাঠ-বাক্স 13"/>
            <p:cNvSpPr txBox="1"/>
            <p:nvPr/>
          </p:nvSpPr>
          <p:spPr>
            <a:xfrm>
              <a:off x="380579" y="4449314"/>
              <a:ext cx="22061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Multi-Pad Anode (12mm X 12mm)</a:t>
              </a:r>
              <a:endParaRPr lang="en-GB" sz="16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794915" y="1589572"/>
                <a:ext cx="3565653" cy="185704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marL="342900" lvl="0" indent="-342900" algn="just">
                  <a:spcAft>
                    <a:spcPts val="400"/>
                  </a:spcAft>
                  <a:buFont typeface="Symbol" panose="05050102010706020507" pitchFamily="18" charset="2"/>
                  <a:buChar char=""/>
                </a:pPr>
                <a:r>
                  <a:rPr lang="pt-PT" sz="1600" dirty="0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Simple; </a:t>
                </a:r>
                <a:r>
                  <a:rPr lang="pt-PT" sz="1600" dirty="0" err="1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robust</a:t>
                </a:r>
                <a:r>
                  <a:rPr lang="pt-PT" sz="1600" dirty="0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 </a:t>
                </a:r>
                <a:r>
                  <a:rPr lang="pt-PT" sz="1600" dirty="0" err="1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cheap</a:t>
                </a:r>
                <a:r>
                  <a:rPr lang="pt-PT" sz="1600" dirty="0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342900" lvl="0" indent="-342900" algn="just">
                  <a:spcAft>
                    <a:spcPts val="400"/>
                  </a:spcAft>
                  <a:buFont typeface="Symbol" panose="05050102010706020507" pitchFamily="18" charset="2"/>
                  <a:buChar char=""/>
                </a:pPr>
                <a:r>
                  <a:rPr lang="pt-PT" sz="16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Signals</a:t>
                </a:r>
                <a:r>
                  <a:rPr lang="pt-PT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pt-PT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 </a:t>
                </a:r>
                <a:r>
                  <a:rPr lang="pt-PT" sz="16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Electrons</a:t>
                </a:r>
                <a:r>
                  <a:rPr lang="pt-PT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pt-PT" sz="16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drift</a:t>
                </a:r>
                <a:r>
                  <a:rPr lang="pt-PT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 </a:t>
                </a:r>
                <a14:m>
                  <m:oMath xmlns:m="http://schemas.openxmlformats.org/officeDocument/2006/math">
                    <m:r>
                      <a:rPr lang="pt-PT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𝜎</m:t>
                    </m:r>
                    <m:r>
                      <a:rPr lang="pt-PT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≈10 </m:t>
                    </m:r>
                    <m:r>
                      <a:rPr lang="pt-PT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𝑛𝑠</m:t>
                    </m:r>
                  </m:oMath>
                </a14:m>
                <a:r>
                  <a:rPr lang="pt-PT" sz="1600" dirty="0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342900" lvl="0" indent="-342900" algn="just">
                  <a:spcAft>
                    <a:spcPts val="400"/>
                  </a:spcAft>
                  <a:buFont typeface="Symbol" panose="05050102010706020507" pitchFamily="18" charset="2"/>
                  <a:buChar char=""/>
                </a:pPr>
                <a:r>
                  <a:rPr lang="pt-PT" sz="1600" dirty="0" err="1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Cascade</a:t>
                </a:r>
                <a:r>
                  <a:rPr lang="pt-PT" sz="1600" dirty="0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pt-PT" sz="1600" dirty="0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 </a:t>
                </a:r>
                <a:r>
                  <a:rPr lang="pt-PT" sz="1600" dirty="0" err="1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high</a:t>
                </a:r>
                <a:r>
                  <a:rPr lang="pt-PT" sz="1600" dirty="0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pt-PT" sz="1600" dirty="0" err="1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gain</a:t>
                </a:r>
                <a:r>
                  <a:rPr lang="pt-PT" sz="1600" dirty="0" smtClean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𝐩𝐫𝐞𝐬𝐞𝐧𝐭</m:t>
                    </m:r>
                    <m:r>
                      <a:rPr lang="en-US" sz="1600" b="1" i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1600" b="1" i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𝐟𝐢𝐠𝐮𝐫𝐞</m:t>
                    </m:r>
                    <m:r>
                      <a:rPr lang="en-US" sz="1600" b="1" i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: </m:t>
                    </m:r>
                    <m:r>
                      <a:rPr lang="pt-PT" sz="1600" b="1" i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𝐆</m:t>
                    </m:r>
                    <m:r>
                      <a:rPr lang="pt-PT" sz="1600" b="1" i="1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≈</m:t>
                    </m:r>
                    <m:sSup>
                      <m:sSupPr>
                        <m:ctrlPr>
                          <a:rPr lang="pt-PT" sz="1600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pt-PT" sz="1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𝟏𝟎</m:t>
                        </m:r>
                      </m:e>
                      <m:sup>
                        <m:r>
                          <a:rPr lang="pt-PT" sz="1600" b="1" i="1" smtClean="0">
                            <a:solidFill>
                              <a:srgbClr val="C0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pt-PT" sz="1600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in </a:t>
                </a:r>
                <a:r>
                  <a:rPr lang="pt-PT" sz="1600" dirty="0" err="1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beam</a:t>
                </a:r>
                <a:r>
                  <a:rPr lang="pt-PT" sz="1600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</a:p>
              <a:p>
                <a:pPr marL="342900" lvl="0" indent="-342900" algn="just">
                  <a:spcAft>
                    <a:spcPts val="400"/>
                  </a:spcAft>
                  <a:buFont typeface="Symbol" panose="05050102010706020507" pitchFamily="18" charset="2"/>
                  <a:buChar char=""/>
                </a:pPr>
                <a:r>
                  <a:rPr lang="pt-PT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IBF </a:t>
                </a:r>
                <a14:m>
                  <m:oMath xmlns:m="http://schemas.openxmlformats.org/officeDocument/2006/math">
                    <m:r>
                      <a:rPr lang="pt-PT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  <a:sym typeface="Wingdings" panose="05000000000000000000" pitchFamily="2" charset="2"/>
                      </a:rPr>
                      <m:t>&lt;5%</m:t>
                    </m:r>
                  </m:oMath>
                </a14:m>
                <a:r>
                  <a:rPr lang="pt-PT" sz="1600" b="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;</a:t>
                </a:r>
              </a:p>
              <a:p>
                <a:pPr marL="342900" lvl="0" indent="-342900" algn="just">
                  <a:spcAft>
                    <a:spcPts val="400"/>
                  </a:spcAft>
                  <a:buFont typeface="Symbol" panose="05050102010706020507" pitchFamily="18" charset="2"/>
                  <a:buChar char=""/>
                </a:pPr>
                <a:r>
                  <a:rPr lang="pt-PT" sz="16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Stability</a:t>
                </a:r>
                <a:r>
                  <a:rPr lang="pt-PT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: time &amp; </a:t>
                </a:r>
                <a:r>
                  <a:rPr lang="pt-PT" sz="1600" dirty="0" err="1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high</a:t>
                </a:r>
                <a:r>
                  <a:rPr lang="pt-PT" sz="16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 rates</a:t>
                </a:r>
                <a:endParaRPr lang="pt-PT" sz="1600" dirty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4915" y="1589572"/>
                <a:ext cx="3565653" cy="1857047"/>
              </a:xfrm>
              <a:prstGeom prst="rect">
                <a:avLst/>
              </a:prstGeom>
              <a:blipFill rotWithShape="1">
                <a:blip r:embed="rId3"/>
                <a:stretch>
                  <a:fillRect l="-852" t="-2614" r="-681" b="-326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ight Arrow 10"/>
          <p:cNvSpPr/>
          <p:nvPr/>
        </p:nvSpPr>
        <p:spPr>
          <a:xfrm>
            <a:off x="4726833" y="5243260"/>
            <a:ext cx="1288956" cy="150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275870" y="1773471"/>
            <a:ext cx="4471693" cy="3999075"/>
            <a:chOff x="275870" y="1773471"/>
            <a:chExt cx="4471693" cy="399907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5870" y="1773471"/>
              <a:ext cx="4471693" cy="399907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450369" y="1873643"/>
              <a:ext cx="2238364" cy="258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 err="1" smtClean="0">
                  <a:solidFill>
                    <a:schemeClr val="tx1"/>
                  </a:solidFill>
                </a:rPr>
                <a:t>Staggered</a:t>
              </a:r>
              <a:r>
                <a:rPr lang="pt-PT" dirty="0" smtClean="0">
                  <a:solidFill>
                    <a:schemeClr val="tx1"/>
                  </a:solidFill>
                </a:rPr>
                <a:t> </a:t>
              </a:r>
              <a:r>
                <a:rPr lang="pt-PT" dirty="0" err="1" smtClean="0">
                  <a:solidFill>
                    <a:schemeClr val="tx1"/>
                  </a:solidFill>
                </a:rPr>
                <a:t>THGEMs</a:t>
              </a:r>
              <a:endParaRPr lang="pt-PT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072640" y="3429000"/>
              <a:ext cx="784860" cy="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210560" y="3429000"/>
              <a:ext cx="782320" cy="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341120" y="3429000"/>
              <a:ext cx="396240" cy="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328160" y="3429000"/>
              <a:ext cx="398673" cy="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3263900" y="2242975"/>
              <a:ext cx="0" cy="222742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3686185" y="2242975"/>
              <a:ext cx="0" cy="141947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44380" y="1404139"/>
            <a:ext cx="5468116" cy="369332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accent6"/>
                </a:solidFill>
              </a:rPr>
              <a:t>Hybrid Detector (2 x THGEMs + Micromesh)</a:t>
            </a:r>
            <a:endParaRPr lang="en-GB" sz="2000" b="1" dirty="0">
              <a:solidFill>
                <a:schemeClr val="accent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89156" y="757808"/>
            <a:ext cx="4058192" cy="646331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C00000"/>
                </a:solidFill>
              </a:rPr>
              <a:t>The detector requiring further development</a:t>
            </a:r>
            <a:endParaRPr lang="en-GB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753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1977" y="0"/>
            <a:ext cx="7213671" cy="1140431"/>
          </a:xfrm>
        </p:spPr>
        <p:txBody>
          <a:bodyPr/>
          <a:lstStyle/>
          <a:p>
            <a:r>
              <a:rPr lang="en-US" dirty="0" smtClean="0"/>
              <a:t>RESISTIVE MM by DISCRETE ELEMENTS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85" y="1317567"/>
            <a:ext cx="7512366" cy="511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499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and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314994"/>
            <a:ext cx="8863012" cy="505968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High-Gain MPGD : stable operation also in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radiactive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environment at gain O (10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Presently, in experiment &lt; 10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Simplify the production: new THGEM candidate materials to be characterized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Presently, fiberglass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few attempts by glass substrate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Simplify the construction and get better performance: further development in the field of discrete element MMs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At present limited to “large” pad size (~ 1 cm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APPLICATIONS:</a:t>
            </a:r>
          </a:p>
          <a:p>
            <a:pPr lvl="1"/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Detection of single photons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Sensors in cryogenic noble liquid detector of rare events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Applications beyond research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</p:spTree>
    <p:extLst>
      <p:ext uri="{BB962C8B-B14F-4D97-AF65-F5344CB8AC3E}">
        <p14:creationId xmlns:p14="http://schemas.microsoft.com/office/powerpoint/2010/main" val="2738196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4914" y="0"/>
            <a:ext cx="5952235" cy="1140431"/>
          </a:xfrm>
        </p:spPr>
        <p:txBody>
          <a:bodyPr/>
          <a:lstStyle/>
          <a:p>
            <a:r>
              <a:rPr lang="en-US" dirty="0" smtClean="0"/>
              <a:t>Activities reported in the past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293779"/>
            <a:ext cx="3848403" cy="5087566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Detailed studies about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Discharge propagation in </a:t>
            </a:r>
            <a:r>
              <a:rPr lang="en-US" dirty="0"/>
              <a:t>RESISTIVE MM by DISCRETE </a:t>
            </a:r>
            <a:r>
              <a:rPr lang="en-US" dirty="0" smtClean="0"/>
              <a:t>ELEMENTS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Discharge rates in large-size THGEMs, their correlation with THGEM quality and their usage as quality control monitors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25" b="-972"/>
          <a:stretch/>
        </p:blipFill>
        <p:spPr bwMode="auto">
          <a:xfrm>
            <a:off x="6546715" y="4460535"/>
            <a:ext cx="2717424" cy="1920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866" y="1765191"/>
            <a:ext cx="2483168" cy="17786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653" y="1765191"/>
            <a:ext cx="2483168" cy="17786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162751" y="3375461"/>
            <a:ext cx="956679" cy="29892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600 </a:t>
            </a:r>
            <a:r>
              <a:rPr lang="en-US" sz="1600" i="0" kern="0" dirty="0" err="1" smtClean="0">
                <a:solidFill>
                  <a:schemeClr val="tx1"/>
                </a:solidFill>
                <a:latin typeface="Symbol" panose="05050102010706020507" pitchFamily="18" charset="2"/>
                <a:cs typeface="Arial" pitchFamily="34" charset="0"/>
              </a:rPr>
              <a:t>m</a:t>
            </a:r>
            <a:r>
              <a:rPr lang="en-US" sz="1600" kern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</a:t>
            </a:r>
            <a:endParaRPr lang="en-US" sz="1600" i="0" kern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8840769" y="3390861"/>
            <a:ext cx="956679" cy="29892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600 </a:t>
            </a:r>
            <a:r>
              <a:rPr lang="en-US" sz="1600" i="0" kern="0" dirty="0" err="1" smtClean="0">
                <a:solidFill>
                  <a:schemeClr val="tx1"/>
                </a:solidFill>
                <a:latin typeface="Symbol" panose="05050102010706020507" pitchFamily="18" charset="2"/>
                <a:cs typeface="Arial" pitchFamily="34" charset="0"/>
              </a:rPr>
              <a:t>m</a:t>
            </a:r>
            <a:r>
              <a:rPr lang="en-US" sz="1600" kern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</a:t>
            </a:r>
            <a:endParaRPr lang="en-US" sz="1600" i="0" kern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7676548" y="2921375"/>
            <a:ext cx="600637" cy="29892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-2V</a:t>
            </a:r>
            <a:endParaRPr lang="en-US" sz="1600" i="0" kern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7519667" y="2921375"/>
            <a:ext cx="914400" cy="914400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7301460" y="2821703"/>
            <a:ext cx="375088" cy="249134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25516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6611" y="1623317"/>
            <a:ext cx="6661900" cy="4048017"/>
          </a:xfrm>
        </p:spPr>
        <p:txBody>
          <a:bodyPr/>
          <a:lstStyle/>
          <a:p>
            <a:r>
              <a:rPr lang="en-US" dirty="0" smtClean="0"/>
              <a:t>Qualification of THGEMs by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/>
              <a:t>PERMAGLAS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(MS 13.4, M26)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</p:spTree>
    <p:extLst>
      <p:ext uri="{BB962C8B-B14F-4D97-AF65-F5344CB8AC3E}">
        <p14:creationId xmlns:p14="http://schemas.microsoft.com/office/powerpoint/2010/main" val="2396539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0904" y="0"/>
            <a:ext cx="5973852" cy="1140431"/>
          </a:xfrm>
        </p:spPr>
        <p:txBody>
          <a:bodyPr/>
          <a:lstStyle/>
          <a:p>
            <a:r>
              <a:rPr lang="en-US" dirty="0" smtClean="0"/>
              <a:t>About PERMAGLAS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3144" y="1269470"/>
            <a:ext cx="8863012" cy="516051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err="1" smtClean="0">
                <a:solidFill>
                  <a:srgbClr val="C00000"/>
                </a:solidFill>
              </a:rPr>
              <a:t>Permaglas</a:t>
            </a:r>
            <a:r>
              <a:rPr lang="en-US" baseline="30000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ME730 by </a:t>
            </a:r>
            <a:r>
              <a:rPr lang="en-US" dirty="0"/>
              <a:t>RESARM Engineering Plastics SA</a:t>
            </a:r>
          </a:p>
          <a:p>
            <a:pPr marL="0" indent="0"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/>
              <a:t>Epoxy glass </a:t>
            </a:r>
            <a:r>
              <a:rPr lang="en-US" dirty="0" err="1"/>
              <a:t>fibre</a:t>
            </a:r>
            <a:r>
              <a:rPr lang="en-US" dirty="0"/>
              <a:t> </a:t>
            </a:r>
            <a:r>
              <a:rPr lang="en-US" dirty="0" smtClean="0"/>
              <a:t>material, amorphous, </a:t>
            </a:r>
            <a:r>
              <a:rPr lang="en-US" dirty="0" err="1" smtClean="0"/>
              <a:t>machinable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smtClean="0"/>
              <a:t>The plate planarity is obtained by machining</a:t>
            </a:r>
          </a:p>
          <a:p>
            <a:pPr lvl="2"/>
            <a:r>
              <a:rPr lang="en-US" dirty="0" smtClean="0"/>
              <a:t>Purchased by us: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7620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3581"/>
          <a:stretch/>
        </p:blipFill>
        <p:spPr>
          <a:xfrm>
            <a:off x="2463257" y="3771900"/>
            <a:ext cx="6535269" cy="25999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4769428" y="3834245"/>
            <a:ext cx="1424478" cy="32190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769428" y="5070763"/>
            <a:ext cx="1424478" cy="30602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005945" y="4416136"/>
            <a:ext cx="1485900" cy="270164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005945" y="5608853"/>
            <a:ext cx="1485900" cy="270164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249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7090" y="0"/>
            <a:ext cx="5943600" cy="1140431"/>
          </a:xfrm>
        </p:spPr>
        <p:txBody>
          <a:bodyPr/>
          <a:lstStyle/>
          <a:p>
            <a:r>
              <a:rPr lang="en-US" smtClean="0"/>
              <a:t>THICKNESS UNIFORMITY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417834"/>
            <a:ext cx="8863012" cy="5014139"/>
          </a:xfrm>
        </p:spPr>
        <p:txBody>
          <a:bodyPr/>
          <a:lstStyle/>
          <a:p>
            <a:r>
              <a:rPr lang="en-US" dirty="0" smtClean="0"/>
              <a:t>Raw material characterization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Nominal thickness 0.7 mm</a:t>
            </a:r>
          </a:p>
          <a:p>
            <a:pPr lvl="1"/>
            <a:r>
              <a:rPr lang="en-US" dirty="0" smtClean="0"/>
              <a:t>/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/ &lt; 4%;  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dirty="0" smtClean="0"/>
              <a:t> &lt; 2%</a:t>
            </a:r>
            <a:endParaRPr lang="en-US" dirty="0"/>
          </a:p>
          <a:p>
            <a:r>
              <a:rPr lang="en-US" dirty="0"/>
              <a:t>Nominal thickness </a:t>
            </a:r>
            <a:r>
              <a:rPr lang="en-US" dirty="0" smtClean="0"/>
              <a:t>1 </a:t>
            </a:r>
            <a:r>
              <a:rPr lang="en-US" dirty="0"/>
              <a:t>mm</a:t>
            </a:r>
          </a:p>
          <a:p>
            <a:pPr lvl="1"/>
            <a:r>
              <a:rPr lang="en-US" dirty="0"/>
              <a:t>/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/ &lt; </a:t>
            </a:r>
            <a:r>
              <a:rPr lang="en-US" dirty="0" smtClean="0"/>
              <a:t>2%;  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&lt; </a:t>
            </a:r>
            <a:r>
              <a:rPr lang="en-US" dirty="0" smtClean="0"/>
              <a:t>1%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Very good thickness uniformity!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392" y="1518876"/>
            <a:ext cx="4029931" cy="23257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890" y="3907261"/>
            <a:ext cx="4063596" cy="23451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772" y="1832589"/>
            <a:ext cx="2980655" cy="222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736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7093" y="0"/>
            <a:ext cx="5806320" cy="1140431"/>
          </a:xfrm>
        </p:spPr>
        <p:txBody>
          <a:bodyPr/>
          <a:lstStyle/>
          <a:p>
            <a:r>
              <a:rPr lang="en-US" dirty="0" smtClean="0"/>
              <a:t>ELECTROSTATIC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PASCHEN test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5/4/2017                            </a:t>
            </a:r>
            <a:r>
              <a:rPr lang="en-US" dirty="0" smtClean="0"/>
              <a:t>     </a:t>
            </a:r>
            <a:r>
              <a:rPr lang="en-US" dirty="0" smtClean="0"/>
              <a:t>AIDA2020 annual meeting, WP13 session</a:t>
            </a:r>
            <a:r>
              <a:rPr lang="en-US" b="1" dirty="0" smtClean="0"/>
              <a:t>     		        </a:t>
            </a:r>
            <a:r>
              <a:rPr lang="en-US" dirty="0" smtClean="0"/>
              <a:t>Silvia DALLA TORRE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457" t="11731" r="8601" b="7736"/>
          <a:stretch/>
        </p:blipFill>
        <p:spPr>
          <a:xfrm>
            <a:off x="663315" y="1881463"/>
            <a:ext cx="8709285" cy="435396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1410511" y="3091031"/>
            <a:ext cx="7850221" cy="48638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45763" y="3302230"/>
            <a:ext cx="2329496" cy="2612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90% PASCHEN limit</a:t>
            </a:r>
            <a:endParaRPr lang="en-US" sz="1600" i="0" kern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822547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9F9F9F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78025</TotalTime>
  <Words>505</Words>
  <Application>Microsoft Office PowerPoint</Application>
  <PresentationFormat>Custom</PresentationFormat>
  <Paragraphs>138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Cambria Math</vt:lpstr>
      <vt:lpstr>Comic Sans MS</vt:lpstr>
      <vt:lpstr>Helvetica</vt:lpstr>
      <vt:lpstr>Symbol</vt:lpstr>
      <vt:lpstr>Times New Roman</vt:lpstr>
      <vt:lpstr>Wingdings</vt:lpstr>
      <vt:lpstr>Paper Presentation 2</vt:lpstr>
      <vt:lpstr>WP13 – TASKs 13.2.4&amp;5</vt:lpstr>
      <vt:lpstr>THE DETECTOR</vt:lpstr>
      <vt:lpstr>RESISTIVE MM by DISCRETE ELEMENTS</vt:lpstr>
      <vt:lpstr>Goals and Applications</vt:lpstr>
      <vt:lpstr>Activities reported in the past</vt:lpstr>
      <vt:lpstr>Qualification of THGEMs by   PERMAGLAS  (MS 13.4, M26)</vt:lpstr>
      <vt:lpstr>About PERMAGLAS</vt:lpstr>
      <vt:lpstr>THICKNESS UNIFORMITY</vt:lpstr>
      <vt:lpstr>ELECTROSTATIC PROPERTIES</vt:lpstr>
      <vt:lpstr>CHARACTERIZATION MEASUREMENTS</vt:lpstr>
      <vt:lpstr>The most relevant results   obtained with the   PERMAGLASS THGEM </vt:lpstr>
      <vt:lpstr>RESULTS</vt:lpstr>
      <vt:lpstr>TIME DEPENDENT EFFECTS</vt:lpstr>
      <vt:lpstr>CONCLUSIONS about PERMAGLAS THGEM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Silvia Dalla Torre</cp:lastModifiedBy>
  <cp:revision>1690</cp:revision>
  <cp:lastPrinted>2000-06-14T12:59:46Z</cp:lastPrinted>
  <dcterms:created xsi:type="dcterms:W3CDTF">1999-01-09T07:35:23Z</dcterms:created>
  <dcterms:modified xsi:type="dcterms:W3CDTF">2017-03-30T13:54:48Z</dcterms:modified>
</cp:coreProperties>
</file>