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wdp" ContentType="image/vnd.ms-photo"/>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notesMasterIdLst>
    <p:notesMasterId r:id="rId25"/>
  </p:notesMasterIdLst>
  <p:sldIdLst>
    <p:sldId id="256" r:id="rId2"/>
    <p:sldId id="266" r:id="rId3"/>
    <p:sldId id="310" r:id="rId4"/>
    <p:sldId id="317" r:id="rId5"/>
    <p:sldId id="312" r:id="rId6"/>
    <p:sldId id="314" r:id="rId7"/>
    <p:sldId id="295" r:id="rId8"/>
    <p:sldId id="321" r:id="rId9"/>
    <p:sldId id="322" r:id="rId10"/>
    <p:sldId id="319" r:id="rId11"/>
    <p:sldId id="320" r:id="rId12"/>
    <p:sldId id="315" r:id="rId13"/>
    <p:sldId id="326" r:id="rId14"/>
    <p:sldId id="327" r:id="rId15"/>
    <p:sldId id="328" r:id="rId16"/>
    <p:sldId id="329" r:id="rId17"/>
    <p:sldId id="330" r:id="rId18"/>
    <p:sldId id="331" r:id="rId19"/>
    <p:sldId id="332" r:id="rId20"/>
    <p:sldId id="333" r:id="rId21"/>
    <p:sldId id="334" r:id="rId22"/>
    <p:sldId id="335" r:id="rId23"/>
    <p:sldId id="336" r:id="rId24"/>
  </p:sldIdLst>
  <p:sldSz cx="9906000" cy="6858000" type="A4"/>
  <p:notesSz cx="6670675" cy="9929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guide id="3" orient="horz" pos="4319">
          <p15:clr>
            <a:srgbClr val="A4A3A4"/>
          </p15:clr>
        </p15:guide>
        <p15:guide id="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0000"/>
    <a:srgbClr val="000000"/>
    <a:srgbClr val="11AF24"/>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15441" autoAdjust="0"/>
    <p:restoredTop sz="95411" autoAdjust="0"/>
  </p:normalViewPr>
  <p:slideViewPr>
    <p:cSldViewPr snapToGrid="0">
      <p:cViewPr varScale="1">
        <p:scale>
          <a:sx n="86" d="100"/>
          <a:sy n="86" d="100"/>
        </p:scale>
        <p:origin x="1632" y="84"/>
      </p:cViewPr>
      <p:guideLst>
        <p:guide orient="horz" pos="2160"/>
        <p:guide pos="3120"/>
        <p:guide orient="horz" pos="4319"/>
        <p:guide/>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90626" cy="49821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778505" y="0"/>
            <a:ext cx="2890626" cy="498215"/>
          </a:xfrm>
          <a:prstGeom prst="rect">
            <a:avLst/>
          </a:prstGeom>
        </p:spPr>
        <p:txBody>
          <a:bodyPr vert="horz" lIns="91440" tIns="45720" rIns="91440" bIns="45720" rtlCol="0"/>
          <a:lstStyle>
            <a:lvl1pPr algn="r">
              <a:defRPr sz="1200"/>
            </a:lvl1pPr>
          </a:lstStyle>
          <a:p>
            <a:fld id="{53C75825-21B9-4675-AF09-E5EFC5ACD81F}" type="datetimeFigureOut">
              <a:rPr lang="en-US" smtClean="0"/>
              <a:pPr/>
              <a:t>4/4/2017</a:t>
            </a:fld>
            <a:endParaRPr lang="en-US"/>
          </a:p>
        </p:txBody>
      </p:sp>
      <p:sp>
        <p:nvSpPr>
          <p:cNvPr id="4" name="Slide Image Placeholder 3"/>
          <p:cNvSpPr>
            <a:spLocks noGrp="1" noRot="1" noChangeAspect="1"/>
          </p:cNvSpPr>
          <p:nvPr>
            <p:ph type="sldImg" idx="2"/>
          </p:nvPr>
        </p:nvSpPr>
        <p:spPr>
          <a:xfrm>
            <a:off x="915988" y="1241425"/>
            <a:ext cx="4838700" cy="33512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67068" y="4778722"/>
            <a:ext cx="5336540" cy="390986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31600"/>
            <a:ext cx="2890626" cy="49821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778505" y="9431600"/>
            <a:ext cx="2890626" cy="498214"/>
          </a:xfrm>
          <a:prstGeom prst="rect">
            <a:avLst/>
          </a:prstGeom>
        </p:spPr>
        <p:txBody>
          <a:bodyPr vert="horz" lIns="91440" tIns="45720" rIns="91440" bIns="45720" rtlCol="0" anchor="b"/>
          <a:lstStyle>
            <a:lvl1pPr algn="r">
              <a:defRPr sz="1200"/>
            </a:lvl1pPr>
          </a:lstStyle>
          <a:p>
            <a:fld id="{C1A7AF50-EF03-4D13-B6DD-1728AD9C6204}" type="slidenum">
              <a:rPr lang="en-US" smtClean="0"/>
              <a:pPr/>
              <a:t>‹#›</a:t>
            </a:fld>
            <a:endParaRPr lang="en-US"/>
          </a:p>
        </p:txBody>
      </p:sp>
    </p:spTree>
    <p:extLst>
      <p:ext uri="{BB962C8B-B14F-4D97-AF65-F5344CB8AC3E}">
        <p14:creationId xmlns:p14="http://schemas.microsoft.com/office/powerpoint/2010/main" val="41256039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A7AF50-EF03-4D13-B6DD-1728AD9C6204}"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A7AF50-EF03-4D13-B6DD-1728AD9C6204}" type="slidenum">
              <a:rPr lang="en-US" smtClean="0"/>
              <a:pPr/>
              <a:t>10</a:t>
            </a:fld>
            <a:endParaRPr lang="en-US"/>
          </a:p>
        </p:txBody>
      </p:sp>
    </p:spTree>
    <p:extLst>
      <p:ext uri="{BB962C8B-B14F-4D97-AF65-F5344CB8AC3E}">
        <p14:creationId xmlns:p14="http://schemas.microsoft.com/office/powerpoint/2010/main" val="40120584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A7AF50-EF03-4D13-B6DD-1728AD9C6204}" type="slidenum">
              <a:rPr lang="en-US" smtClean="0"/>
              <a:pPr/>
              <a:t>11</a:t>
            </a:fld>
            <a:endParaRPr lang="en-US"/>
          </a:p>
        </p:txBody>
      </p:sp>
    </p:spTree>
    <p:extLst>
      <p:ext uri="{BB962C8B-B14F-4D97-AF65-F5344CB8AC3E}">
        <p14:creationId xmlns:p14="http://schemas.microsoft.com/office/powerpoint/2010/main" val="11803288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A7AF50-EF03-4D13-B6DD-1728AD9C6204}" type="slidenum">
              <a:rPr lang="en-US" smtClean="0"/>
              <a:pPr/>
              <a:t>12</a:t>
            </a:fld>
            <a:endParaRPr lang="en-US"/>
          </a:p>
        </p:txBody>
      </p:sp>
    </p:spTree>
    <p:extLst>
      <p:ext uri="{BB962C8B-B14F-4D97-AF65-F5344CB8AC3E}">
        <p14:creationId xmlns:p14="http://schemas.microsoft.com/office/powerpoint/2010/main" val="33162715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A7AF50-EF03-4D13-B6DD-1728AD9C6204}" type="slidenum">
              <a:rPr lang="en-US" smtClean="0"/>
              <a:pPr/>
              <a:t>2</a:t>
            </a:fld>
            <a:endParaRPr lang="en-US"/>
          </a:p>
        </p:txBody>
      </p:sp>
    </p:spTree>
    <p:extLst>
      <p:ext uri="{BB962C8B-B14F-4D97-AF65-F5344CB8AC3E}">
        <p14:creationId xmlns:p14="http://schemas.microsoft.com/office/powerpoint/2010/main" val="33162715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A7AF50-EF03-4D13-B6DD-1728AD9C6204}" type="slidenum">
              <a:rPr lang="en-US" smtClean="0"/>
              <a:pPr/>
              <a:t>3</a:t>
            </a:fld>
            <a:endParaRPr lang="en-US"/>
          </a:p>
        </p:txBody>
      </p:sp>
    </p:spTree>
    <p:extLst>
      <p:ext uri="{BB962C8B-B14F-4D97-AF65-F5344CB8AC3E}">
        <p14:creationId xmlns:p14="http://schemas.microsoft.com/office/powerpoint/2010/main" val="33162715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A7AF50-EF03-4D13-B6DD-1728AD9C6204}" type="slidenum">
              <a:rPr lang="en-US" smtClean="0"/>
              <a:pPr/>
              <a:t>4</a:t>
            </a:fld>
            <a:endParaRPr lang="en-US"/>
          </a:p>
        </p:txBody>
      </p:sp>
    </p:spTree>
    <p:extLst>
      <p:ext uri="{BB962C8B-B14F-4D97-AF65-F5344CB8AC3E}">
        <p14:creationId xmlns:p14="http://schemas.microsoft.com/office/powerpoint/2010/main" val="20591407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A7AF50-EF03-4D13-B6DD-1728AD9C6204}" type="slidenum">
              <a:rPr lang="en-US" smtClean="0"/>
              <a:pPr/>
              <a:t>5</a:t>
            </a:fld>
            <a:endParaRPr lang="en-US"/>
          </a:p>
        </p:txBody>
      </p:sp>
    </p:spTree>
    <p:extLst>
      <p:ext uri="{BB962C8B-B14F-4D97-AF65-F5344CB8AC3E}">
        <p14:creationId xmlns:p14="http://schemas.microsoft.com/office/powerpoint/2010/main" val="33162715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A7AF50-EF03-4D13-B6DD-1728AD9C6204}" type="slidenum">
              <a:rPr lang="en-US" smtClean="0"/>
              <a:pPr/>
              <a:t>6</a:t>
            </a:fld>
            <a:endParaRPr lang="en-US"/>
          </a:p>
        </p:txBody>
      </p:sp>
    </p:spTree>
    <p:extLst>
      <p:ext uri="{BB962C8B-B14F-4D97-AF65-F5344CB8AC3E}">
        <p14:creationId xmlns:p14="http://schemas.microsoft.com/office/powerpoint/2010/main" val="33162715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A7AF50-EF03-4D13-B6DD-1728AD9C6204}" type="slidenum">
              <a:rPr lang="en-US" smtClean="0"/>
              <a:pPr/>
              <a:t>7</a:t>
            </a:fld>
            <a:endParaRPr lang="en-US"/>
          </a:p>
        </p:txBody>
      </p:sp>
    </p:spTree>
    <p:extLst>
      <p:ext uri="{BB962C8B-B14F-4D97-AF65-F5344CB8AC3E}">
        <p14:creationId xmlns:p14="http://schemas.microsoft.com/office/powerpoint/2010/main" val="33162715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A7AF50-EF03-4D13-B6DD-1728AD9C6204}" type="slidenum">
              <a:rPr lang="en-US" smtClean="0"/>
              <a:pPr/>
              <a:t>8</a:t>
            </a:fld>
            <a:endParaRPr lang="en-US"/>
          </a:p>
        </p:txBody>
      </p:sp>
    </p:spTree>
    <p:extLst>
      <p:ext uri="{BB962C8B-B14F-4D97-AF65-F5344CB8AC3E}">
        <p14:creationId xmlns:p14="http://schemas.microsoft.com/office/powerpoint/2010/main" val="10717915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A7AF50-EF03-4D13-B6DD-1728AD9C6204}" type="slidenum">
              <a:rPr lang="en-US" smtClean="0"/>
              <a:pPr/>
              <a:t>9</a:t>
            </a:fld>
            <a:endParaRPr lang="en-US"/>
          </a:p>
        </p:txBody>
      </p:sp>
    </p:spTree>
    <p:extLst>
      <p:ext uri="{BB962C8B-B14F-4D97-AF65-F5344CB8AC3E}">
        <p14:creationId xmlns:p14="http://schemas.microsoft.com/office/powerpoint/2010/main" val="6143773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r>
              <a:rPr lang="en-US" smtClean="0"/>
              <a:t>October 23rd, 2015</a:t>
            </a:r>
            <a:endParaRPr lang="en-US"/>
          </a:p>
        </p:txBody>
      </p:sp>
      <p:sp>
        <p:nvSpPr>
          <p:cNvPr id="5" name="Footer Placeholder 4"/>
          <p:cNvSpPr>
            <a:spLocks noGrp="1"/>
          </p:cNvSpPr>
          <p:nvPr>
            <p:ph type="ftr" sz="quarter" idx="11"/>
          </p:nvPr>
        </p:nvSpPr>
        <p:spPr/>
        <p:txBody>
          <a:bodyPr/>
          <a:lstStyle/>
          <a:p>
            <a:r>
              <a:rPr lang="en-GB" smtClean="0"/>
              <a:t>AIDA2020, Annual Meeting, Paris 2017, WP13 meeting, Task 13.3.1 and 13.3.2</a:t>
            </a:r>
            <a:endParaRPr lang="en-US"/>
          </a:p>
        </p:txBody>
      </p:sp>
      <p:sp>
        <p:nvSpPr>
          <p:cNvPr id="6" name="Slide Number Placeholder 5"/>
          <p:cNvSpPr>
            <a:spLocks noGrp="1"/>
          </p:cNvSpPr>
          <p:nvPr>
            <p:ph type="sldNum" sz="quarter" idx="12"/>
          </p:nvPr>
        </p:nvSpPr>
        <p:spPr/>
        <p:txBody>
          <a:bodyPr/>
          <a:lstStyle/>
          <a:p>
            <a:fld id="{52F8AB93-AE5F-40A4-82E1-1DC244F9F26B}" type="slidenum">
              <a:rPr lang="en-US" smtClean="0"/>
              <a:pPr/>
              <a:t>‹#›</a:t>
            </a:fld>
            <a:endParaRPr lang="en-US"/>
          </a:p>
        </p:txBody>
      </p:sp>
    </p:spTree>
    <p:extLst>
      <p:ext uri="{BB962C8B-B14F-4D97-AF65-F5344CB8AC3E}">
        <p14:creationId xmlns:p14="http://schemas.microsoft.com/office/powerpoint/2010/main" val="17382698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October 23rd, 2015</a:t>
            </a:r>
            <a:endParaRPr lang="en-US"/>
          </a:p>
        </p:txBody>
      </p:sp>
      <p:sp>
        <p:nvSpPr>
          <p:cNvPr id="5" name="Footer Placeholder 4"/>
          <p:cNvSpPr>
            <a:spLocks noGrp="1"/>
          </p:cNvSpPr>
          <p:nvPr>
            <p:ph type="ftr" sz="quarter" idx="11"/>
          </p:nvPr>
        </p:nvSpPr>
        <p:spPr/>
        <p:txBody>
          <a:bodyPr/>
          <a:lstStyle/>
          <a:p>
            <a:r>
              <a:rPr lang="en-GB" smtClean="0"/>
              <a:t>AIDA2020, Annual Meeting, Paris 2017, WP13 meeting, Task 13.3.1 and 13.3.2</a:t>
            </a:r>
            <a:endParaRPr lang="en-US"/>
          </a:p>
        </p:txBody>
      </p:sp>
      <p:sp>
        <p:nvSpPr>
          <p:cNvPr id="6" name="Slide Number Placeholder 5"/>
          <p:cNvSpPr>
            <a:spLocks noGrp="1"/>
          </p:cNvSpPr>
          <p:nvPr>
            <p:ph type="sldNum" sz="quarter" idx="12"/>
          </p:nvPr>
        </p:nvSpPr>
        <p:spPr/>
        <p:txBody>
          <a:bodyPr/>
          <a:lstStyle/>
          <a:p>
            <a:fld id="{52F8AB93-AE5F-40A4-82E1-1DC244F9F26B}" type="slidenum">
              <a:rPr lang="en-US" smtClean="0"/>
              <a:pPr/>
              <a:t>‹#›</a:t>
            </a:fld>
            <a:endParaRPr lang="en-US"/>
          </a:p>
        </p:txBody>
      </p:sp>
    </p:spTree>
    <p:extLst>
      <p:ext uri="{BB962C8B-B14F-4D97-AF65-F5344CB8AC3E}">
        <p14:creationId xmlns:p14="http://schemas.microsoft.com/office/powerpoint/2010/main" val="27224608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October 23rd, 2015</a:t>
            </a:r>
            <a:endParaRPr lang="en-US"/>
          </a:p>
        </p:txBody>
      </p:sp>
      <p:sp>
        <p:nvSpPr>
          <p:cNvPr id="5" name="Footer Placeholder 4"/>
          <p:cNvSpPr>
            <a:spLocks noGrp="1"/>
          </p:cNvSpPr>
          <p:nvPr>
            <p:ph type="ftr" sz="quarter" idx="11"/>
          </p:nvPr>
        </p:nvSpPr>
        <p:spPr/>
        <p:txBody>
          <a:bodyPr/>
          <a:lstStyle/>
          <a:p>
            <a:r>
              <a:rPr lang="en-GB" smtClean="0"/>
              <a:t>AIDA2020, Annual Meeting, Paris 2017, WP13 meeting, Task 13.3.1 and 13.3.2</a:t>
            </a:r>
            <a:endParaRPr lang="en-US"/>
          </a:p>
        </p:txBody>
      </p:sp>
      <p:sp>
        <p:nvSpPr>
          <p:cNvPr id="6" name="Slide Number Placeholder 5"/>
          <p:cNvSpPr>
            <a:spLocks noGrp="1"/>
          </p:cNvSpPr>
          <p:nvPr>
            <p:ph type="sldNum" sz="quarter" idx="12"/>
          </p:nvPr>
        </p:nvSpPr>
        <p:spPr/>
        <p:txBody>
          <a:bodyPr/>
          <a:lstStyle/>
          <a:p>
            <a:fld id="{52F8AB93-AE5F-40A4-82E1-1DC244F9F26B}" type="slidenum">
              <a:rPr lang="en-US" smtClean="0"/>
              <a:pPr/>
              <a:t>‹#›</a:t>
            </a:fld>
            <a:endParaRPr lang="en-US"/>
          </a:p>
        </p:txBody>
      </p:sp>
    </p:spTree>
    <p:extLst>
      <p:ext uri="{BB962C8B-B14F-4D97-AF65-F5344CB8AC3E}">
        <p14:creationId xmlns:p14="http://schemas.microsoft.com/office/powerpoint/2010/main" val="4201046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October 23rd, 2015</a:t>
            </a:r>
            <a:endParaRPr lang="en-US"/>
          </a:p>
        </p:txBody>
      </p:sp>
      <p:sp>
        <p:nvSpPr>
          <p:cNvPr id="5" name="Footer Placeholder 4"/>
          <p:cNvSpPr>
            <a:spLocks noGrp="1"/>
          </p:cNvSpPr>
          <p:nvPr>
            <p:ph type="ftr" sz="quarter" idx="11"/>
          </p:nvPr>
        </p:nvSpPr>
        <p:spPr/>
        <p:txBody>
          <a:bodyPr/>
          <a:lstStyle/>
          <a:p>
            <a:r>
              <a:rPr lang="en-GB" smtClean="0"/>
              <a:t>AIDA2020, Annual Meeting, Paris 2017, WP13 meeting, Task 13.3.1 and 13.3.2</a:t>
            </a:r>
            <a:endParaRPr lang="en-US"/>
          </a:p>
        </p:txBody>
      </p:sp>
      <p:sp>
        <p:nvSpPr>
          <p:cNvPr id="6" name="Slide Number Placeholder 5"/>
          <p:cNvSpPr>
            <a:spLocks noGrp="1"/>
          </p:cNvSpPr>
          <p:nvPr>
            <p:ph type="sldNum" sz="quarter" idx="12"/>
          </p:nvPr>
        </p:nvSpPr>
        <p:spPr/>
        <p:txBody>
          <a:bodyPr/>
          <a:lstStyle/>
          <a:p>
            <a:fld id="{52F8AB93-AE5F-40A4-82E1-1DC244F9F26B}" type="slidenum">
              <a:rPr lang="en-US" smtClean="0"/>
              <a:pPr/>
              <a:t>‹#›</a:t>
            </a:fld>
            <a:endParaRPr lang="en-US"/>
          </a:p>
        </p:txBody>
      </p:sp>
    </p:spTree>
    <p:extLst>
      <p:ext uri="{BB962C8B-B14F-4D97-AF65-F5344CB8AC3E}">
        <p14:creationId xmlns:p14="http://schemas.microsoft.com/office/powerpoint/2010/main" val="4181337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October 23rd, 2015</a:t>
            </a:r>
            <a:endParaRPr lang="en-US"/>
          </a:p>
        </p:txBody>
      </p:sp>
      <p:sp>
        <p:nvSpPr>
          <p:cNvPr id="5" name="Footer Placeholder 4"/>
          <p:cNvSpPr>
            <a:spLocks noGrp="1"/>
          </p:cNvSpPr>
          <p:nvPr>
            <p:ph type="ftr" sz="quarter" idx="11"/>
          </p:nvPr>
        </p:nvSpPr>
        <p:spPr/>
        <p:txBody>
          <a:bodyPr/>
          <a:lstStyle/>
          <a:p>
            <a:r>
              <a:rPr lang="en-GB" smtClean="0"/>
              <a:t>AIDA2020, Annual Meeting, Paris 2017, WP13 meeting, Task 13.3.1 and 13.3.2</a:t>
            </a:r>
            <a:endParaRPr lang="en-US"/>
          </a:p>
        </p:txBody>
      </p:sp>
      <p:sp>
        <p:nvSpPr>
          <p:cNvPr id="6" name="Slide Number Placeholder 5"/>
          <p:cNvSpPr>
            <a:spLocks noGrp="1"/>
          </p:cNvSpPr>
          <p:nvPr>
            <p:ph type="sldNum" sz="quarter" idx="12"/>
          </p:nvPr>
        </p:nvSpPr>
        <p:spPr/>
        <p:txBody>
          <a:bodyPr/>
          <a:lstStyle/>
          <a:p>
            <a:fld id="{52F8AB93-AE5F-40A4-82E1-1DC244F9F26B}" type="slidenum">
              <a:rPr lang="en-US" smtClean="0"/>
              <a:pPr/>
              <a:t>‹#›</a:t>
            </a:fld>
            <a:endParaRPr lang="en-US"/>
          </a:p>
        </p:txBody>
      </p:sp>
    </p:spTree>
    <p:extLst>
      <p:ext uri="{BB962C8B-B14F-4D97-AF65-F5344CB8AC3E}">
        <p14:creationId xmlns:p14="http://schemas.microsoft.com/office/powerpoint/2010/main" val="26377603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r>
              <a:rPr lang="en-US" smtClean="0"/>
              <a:t>October 23rd, 2015</a:t>
            </a:r>
            <a:endParaRPr lang="en-US"/>
          </a:p>
        </p:txBody>
      </p:sp>
      <p:sp>
        <p:nvSpPr>
          <p:cNvPr id="6" name="Footer Placeholder 5"/>
          <p:cNvSpPr>
            <a:spLocks noGrp="1"/>
          </p:cNvSpPr>
          <p:nvPr>
            <p:ph type="ftr" sz="quarter" idx="11"/>
          </p:nvPr>
        </p:nvSpPr>
        <p:spPr/>
        <p:txBody>
          <a:bodyPr/>
          <a:lstStyle/>
          <a:p>
            <a:r>
              <a:rPr lang="en-GB" smtClean="0"/>
              <a:t>AIDA2020, Annual Meeting, Paris 2017, WP13 meeting, Task 13.3.1 and 13.3.2</a:t>
            </a:r>
            <a:endParaRPr lang="en-US"/>
          </a:p>
        </p:txBody>
      </p:sp>
      <p:sp>
        <p:nvSpPr>
          <p:cNvPr id="7" name="Slide Number Placeholder 6"/>
          <p:cNvSpPr>
            <a:spLocks noGrp="1"/>
          </p:cNvSpPr>
          <p:nvPr>
            <p:ph type="sldNum" sz="quarter" idx="12"/>
          </p:nvPr>
        </p:nvSpPr>
        <p:spPr/>
        <p:txBody>
          <a:bodyPr/>
          <a:lstStyle/>
          <a:p>
            <a:fld id="{52F8AB93-AE5F-40A4-82E1-1DC244F9F26B}" type="slidenum">
              <a:rPr lang="en-US" smtClean="0"/>
              <a:pPr/>
              <a:t>‹#›</a:t>
            </a:fld>
            <a:endParaRPr lang="en-US"/>
          </a:p>
        </p:txBody>
      </p:sp>
    </p:spTree>
    <p:extLst>
      <p:ext uri="{BB962C8B-B14F-4D97-AF65-F5344CB8AC3E}">
        <p14:creationId xmlns:p14="http://schemas.microsoft.com/office/powerpoint/2010/main" val="450410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2329" y="2505075"/>
            <a:ext cx="4190702"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14913" y="2505075"/>
            <a:ext cx="4211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r>
              <a:rPr lang="en-US" smtClean="0"/>
              <a:t>October 23rd, 2015</a:t>
            </a:r>
            <a:endParaRPr lang="en-US"/>
          </a:p>
        </p:txBody>
      </p:sp>
      <p:sp>
        <p:nvSpPr>
          <p:cNvPr id="8" name="Footer Placeholder 7"/>
          <p:cNvSpPr>
            <a:spLocks noGrp="1"/>
          </p:cNvSpPr>
          <p:nvPr>
            <p:ph type="ftr" sz="quarter" idx="11"/>
          </p:nvPr>
        </p:nvSpPr>
        <p:spPr/>
        <p:txBody>
          <a:bodyPr/>
          <a:lstStyle/>
          <a:p>
            <a:r>
              <a:rPr lang="en-GB" smtClean="0"/>
              <a:t>AIDA2020, Annual Meeting, Paris 2017, WP13 meeting, Task 13.3.1 and 13.3.2</a:t>
            </a:r>
            <a:endParaRPr lang="en-US"/>
          </a:p>
        </p:txBody>
      </p:sp>
      <p:sp>
        <p:nvSpPr>
          <p:cNvPr id="9" name="Slide Number Placeholder 8"/>
          <p:cNvSpPr>
            <a:spLocks noGrp="1"/>
          </p:cNvSpPr>
          <p:nvPr>
            <p:ph type="sldNum" sz="quarter" idx="12"/>
          </p:nvPr>
        </p:nvSpPr>
        <p:spPr/>
        <p:txBody>
          <a:bodyPr/>
          <a:lstStyle/>
          <a:p>
            <a:fld id="{52F8AB93-AE5F-40A4-82E1-1DC244F9F26B}" type="slidenum">
              <a:rPr lang="en-US" smtClean="0"/>
              <a:pPr/>
              <a:t>‹#›</a:t>
            </a:fld>
            <a:endParaRPr lang="en-US"/>
          </a:p>
        </p:txBody>
      </p:sp>
    </p:spTree>
    <p:extLst>
      <p:ext uri="{BB962C8B-B14F-4D97-AF65-F5344CB8AC3E}">
        <p14:creationId xmlns:p14="http://schemas.microsoft.com/office/powerpoint/2010/main" val="41133879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r>
              <a:rPr lang="en-US" smtClean="0"/>
              <a:t>October 23rd, 2015</a:t>
            </a:r>
            <a:endParaRPr lang="en-US"/>
          </a:p>
        </p:txBody>
      </p:sp>
      <p:sp>
        <p:nvSpPr>
          <p:cNvPr id="4" name="Footer Placeholder 3"/>
          <p:cNvSpPr>
            <a:spLocks noGrp="1"/>
          </p:cNvSpPr>
          <p:nvPr>
            <p:ph type="ftr" sz="quarter" idx="11"/>
          </p:nvPr>
        </p:nvSpPr>
        <p:spPr/>
        <p:txBody>
          <a:bodyPr/>
          <a:lstStyle/>
          <a:p>
            <a:r>
              <a:rPr lang="en-GB" smtClean="0"/>
              <a:t>AIDA2020, Annual Meeting, Paris 2017, WP13 meeting, Task 13.3.1 and 13.3.2</a:t>
            </a:r>
            <a:endParaRPr lang="en-US"/>
          </a:p>
        </p:txBody>
      </p:sp>
      <p:sp>
        <p:nvSpPr>
          <p:cNvPr id="5" name="Slide Number Placeholder 4"/>
          <p:cNvSpPr>
            <a:spLocks noGrp="1"/>
          </p:cNvSpPr>
          <p:nvPr>
            <p:ph type="sldNum" sz="quarter" idx="12"/>
          </p:nvPr>
        </p:nvSpPr>
        <p:spPr/>
        <p:txBody>
          <a:bodyPr/>
          <a:lstStyle/>
          <a:p>
            <a:fld id="{52F8AB93-AE5F-40A4-82E1-1DC244F9F26B}" type="slidenum">
              <a:rPr lang="en-US" smtClean="0"/>
              <a:pPr/>
              <a:t>‹#›</a:t>
            </a:fld>
            <a:endParaRPr lang="en-US"/>
          </a:p>
        </p:txBody>
      </p:sp>
    </p:spTree>
    <p:extLst>
      <p:ext uri="{BB962C8B-B14F-4D97-AF65-F5344CB8AC3E}">
        <p14:creationId xmlns:p14="http://schemas.microsoft.com/office/powerpoint/2010/main" val="30349745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October 23rd, 2015</a:t>
            </a:r>
            <a:endParaRPr lang="en-US"/>
          </a:p>
        </p:txBody>
      </p:sp>
      <p:sp>
        <p:nvSpPr>
          <p:cNvPr id="3" name="Footer Placeholder 2"/>
          <p:cNvSpPr>
            <a:spLocks noGrp="1"/>
          </p:cNvSpPr>
          <p:nvPr>
            <p:ph type="ftr" sz="quarter" idx="11"/>
          </p:nvPr>
        </p:nvSpPr>
        <p:spPr/>
        <p:txBody>
          <a:bodyPr/>
          <a:lstStyle/>
          <a:p>
            <a:r>
              <a:rPr lang="en-GB" smtClean="0"/>
              <a:t>AIDA2020, Annual Meeting, Paris 2017, WP13 meeting, Task 13.3.1 and 13.3.2</a:t>
            </a:r>
            <a:endParaRPr lang="en-US"/>
          </a:p>
        </p:txBody>
      </p:sp>
      <p:sp>
        <p:nvSpPr>
          <p:cNvPr id="4" name="Slide Number Placeholder 3"/>
          <p:cNvSpPr>
            <a:spLocks noGrp="1"/>
          </p:cNvSpPr>
          <p:nvPr>
            <p:ph type="sldNum" sz="quarter" idx="12"/>
          </p:nvPr>
        </p:nvSpPr>
        <p:spPr/>
        <p:txBody>
          <a:bodyPr/>
          <a:lstStyle/>
          <a:p>
            <a:fld id="{52F8AB93-AE5F-40A4-82E1-1DC244F9F26B}" type="slidenum">
              <a:rPr lang="en-US" smtClean="0"/>
              <a:pPr/>
              <a:t>‹#›</a:t>
            </a:fld>
            <a:endParaRPr lang="en-US"/>
          </a:p>
        </p:txBody>
      </p:sp>
    </p:spTree>
    <p:extLst>
      <p:ext uri="{BB962C8B-B14F-4D97-AF65-F5344CB8AC3E}">
        <p14:creationId xmlns:p14="http://schemas.microsoft.com/office/powerpoint/2010/main" val="42623906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October 23rd, 2015</a:t>
            </a:r>
            <a:endParaRPr lang="en-US"/>
          </a:p>
        </p:txBody>
      </p:sp>
      <p:sp>
        <p:nvSpPr>
          <p:cNvPr id="6" name="Footer Placeholder 5"/>
          <p:cNvSpPr>
            <a:spLocks noGrp="1"/>
          </p:cNvSpPr>
          <p:nvPr>
            <p:ph type="ftr" sz="quarter" idx="11"/>
          </p:nvPr>
        </p:nvSpPr>
        <p:spPr/>
        <p:txBody>
          <a:bodyPr/>
          <a:lstStyle/>
          <a:p>
            <a:r>
              <a:rPr lang="en-GB" smtClean="0"/>
              <a:t>AIDA2020, Annual Meeting, Paris 2017, WP13 meeting, Task 13.3.1 and 13.3.2</a:t>
            </a:r>
            <a:endParaRPr lang="en-US"/>
          </a:p>
        </p:txBody>
      </p:sp>
      <p:sp>
        <p:nvSpPr>
          <p:cNvPr id="7" name="Slide Number Placeholder 6"/>
          <p:cNvSpPr>
            <a:spLocks noGrp="1"/>
          </p:cNvSpPr>
          <p:nvPr>
            <p:ph type="sldNum" sz="quarter" idx="12"/>
          </p:nvPr>
        </p:nvSpPr>
        <p:spPr/>
        <p:txBody>
          <a:bodyPr/>
          <a:lstStyle/>
          <a:p>
            <a:fld id="{52F8AB93-AE5F-40A4-82E1-1DC244F9F26B}" type="slidenum">
              <a:rPr lang="en-US" smtClean="0"/>
              <a:pPr/>
              <a:t>‹#›</a:t>
            </a:fld>
            <a:endParaRPr lang="en-US"/>
          </a:p>
        </p:txBody>
      </p:sp>
    </p:spTree>
    <p:extLst>
      <p:ext uri="{BB962C8B-B14F-4D97-AF65-F5344CB8AC3E}">
        <p14:creationId xmlns:p14="http://schemas.microsoft.com/office/powerpoint/2010/main" val="42782099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October 23rd, 2015</a:t>
            </a:r>
            <a:endParaRPr lang="en-US"/>
          </a:p>
        </p:txBody>
      </p:sp>
      <p:sp>
        <p:nvSpPr>
          <p:cNvPr id="6" name="Footer Placeholder 5"/>
          <p:cNvSpPr>
            <a:spLocks noGrp="1"/>
          </p:cNvSpPr>
          <p:nvPr>
            <p:ph type="ftr" sz="quarter" idx="11"/>
          </p:nvPr>
        </p:nvSpPr>
        <p:spPr/>
        <p:txBody>
          <a:bodyPr/>
          <a:lstStyle/>
          <a:p>
            <a:r>
              <a:rPr lang="en-GB" smtClean="0"/>
              <a:t>AIDA2020, Annual Meeting, Paris 2017, WP13 meeting, Task 13.3.1 and 13.3.2</a:t>
            </a:r>
            <a:endParaRPr lang="en-US"/>
          </a:p>
        </p:txBody>
      </p:sp>
      <p:sp>
        <p:nvSpPr>
          <p:cNvPr id="7" name="Slide Number Placeholder 6"/>
          <p:cNvSpPr>
            <a:spLocks noGrp="1"/>
          </p:cNvSpPr>
          <p:nvPr>
            <p:ph type="sldNum" sz="quarter" idx="12"/>
          </p:nvPr>
        </p:nvSpPr>
        <p:spPr/>
        <p:txBody>
          <a:bodyPr/>
          <a:lstStyle/>
          <a:p>
            <a:fld id="{52F8AB93-AE5F-40A4-82E1-1DC244F9F26B}" type="slidenum">
              <a:rPr lang="en-US" smtClean="0"/>
              <a:pPr/>
              <a:t>‹#›</a:t>
            </a:fld>
            <a:endParaRPr lang="en-US"/>
          </a:p>
        </p:txBody>
      </p:sp>
    </p:spTree>
    <p:extLst>
      <p:ext uri="{BB962C8B-B14F-4D97-AF65-F5344CB8AC3E}">
        <p14:creationId xmlns:p14="http://schemas.microsoft.com/office/powerpoint/2010/main" val="31103540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October 23rd, 2015</a:t>
            </a:r>
            <a:endParaRPr 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AIDA2020, Annual Meeting, Paris 2017, WP13 meeting, Task 13.3.1 and 13.3.2</a:t>
            </a:r>
            <a:endParaRPr 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F8AB93-AE5F-40A4-82E1-1DC244F9F26B}" type="slidenum">
              <a:rPr lang="en-US" smtClean="0"/>
              <a:pPr/>
              <a:t>‹#›</a:t>
            </a:fld>
            <a:endParaRPr lang="en-US"/>
          </a:p>
        </p:txBody>
      </p:sp>
    </p:spTree>
    <p:extLst>
      <p:ext uri="{BB962C8B-B14F-4D97-AF65-F5344CB8AC3E}">
        <p14:creationId xmlns:p14="http://schemas.microsoft.com/office/powerpoint/2010/main" val="197758791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1.png"/><Relationship Id="rId7"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hyperlink" Target="https://indico.cern.ch/event/525268/contributions/2296990/attachments/1335996/2009717/Femto-box_presentation3.pdf" TargetMode="External"/><Relationship Id="rId4" Type="http://schemas.openxmlformats.org/officeDocument/2006/relationships/image" Target="../media/image25.png"/><Relationship Id="rId9" Type="http://schemas.openxmlformats.org/officeDocument/2006/relationships/image" Target="../media/image29.png"/></Relationships>
</file>

<file path=ppt/slides/_rels/slide11.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1.png"/><Relationship Id="rId7" Type="http://schemas.openxmlformats.org/officeDocument/2006/relationships/image" Target="../media/image31.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15.png"/><Relationship Id="rId4" Type="http://schemas.openxmlformats.org/officeDocument/2006/relationships/hyperlink" Target="https://indico.cern.ch/event/525268/contributions/2297858/attachments/1336293/2010154/presentation_port1.pdf"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3.gif"/><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33.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3.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3.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3.gif"/><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png"/><Relationship Id="rId1" Type="http://schemas.openxmlformats.org/officeDocument/2006/relationships/slideLayout" Target="../slideLayouts/slideLayout2.xml"/><Relationship Id="rId4" Type="http://schemas.openxmlformats.org/officeDocument/2006/relationships/image" Target="../media/image33.gif"/></Relationships>
</file>

<file path=ppt/slides/_rels/slide19.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image" Target="../media/image36.jpeg"/><Relationship Id="rId1" Type="http://schemas.openxmlformats.org/officeDocument/2006/relationships/slideLayout" Target="../slideLayouts/slideLayout2.xml"/><Relationship Id="rId5" Type="http://schemas.openxmlformats.org/officeDocument/2006/relationships/image" Target="../media/image33.gif"/><Relationship Id="rId4" Type="http://schemas.openxmlformats.org/officeDocument/2006/relationships/image" Target="../media/image38.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33.gif"/><Relationship Id="rId4" Type="http://schemas.openxmlformats.org/officeDocument/2006/relationships/image" Target="../media/image39.wmf"/></Relationships>
</file>

<file path=ppt/slides/_rels/slide2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3.gif"/><Relationship Id="rId1" Type="http://schemas.openxmlformats.org/officeDocument/2006/relationships/slideLayout" Target="../slideLayouts/slideLayout2.xml"/><Relationship Id="rId6" Type="http://schemas.openxmlformats.org/officeDocument/2006/relationships/image" Target="../media/image43.jpeg"/><Relationship Id="rId5" Type="http://schemas.openxmlformats.org/officeDocument/2006/relationships/image" Target="../media/image42.png"/><Relationship Id="rId4" Type="http://schemas.openxmlformats.org/officeDocument/2006/relationships/image" Target="../media/image41.png"/></Relationships>
</file>

<file path=ppt/slides/_rels/slide2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33.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3.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4.png"/><Relationship Id="rId10" Type="http://schemas.openxmlformats.org/officeDocument/2006/relationships/image" Target="../media/image8.png"/><Relationship Id="rId4" Type="http://schemas.openxmlformats.org/officeDocument/2006/relationships/hyperlink" Target="https://indico.cern.ch/event/588409/contributions/2402680/attachments/1386875/2110888/SRS_status_in_December_2016.pdf" TargetMode="External"/><Relationship Id="rId9"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6.emf"/><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emf"/></Relationships>
</file>

<file path=ppt/slides/_rels/slide8.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hyperlink" Target="https://indico.cern.ch/event/525268/contributions/2296989/attachments/1335979/2009499/High_Voltage_Module_in_AVD.pdf" TargetMode="External"/><Relationship Id="rId3" Type="http://schemas.openxmlformats.org/officeDocument/2006/relationships/image" Target="../media/image1.png"/><Relationship Id="rId7" Type="http://schemas.openxmlformats.org/officeDocument/2006/relationships/image" Target="../media/image19.png"/><Relationship Id="rId12" Type="http://schemas.openxmlformats.org/officeDocument/2006/relationships/hyperlink" Target="https://cds.cern.ch/record/2205761/files/Program-Controlled%20HV%20Module%20in%20AVD%20for%20MPGD.pdf"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8.png"/><Relationship Id="rId11" Type="http://schemas.openxmlformats.org/officeDocument/2006/relationships/hyperlink" Target="https://cds.cern.ch/record/2047018/files/GEM%20voltage%20supply%20and%20real-time%20monitoring%20V.%20Karaventzas.pdf" TargetMode="External"/><Relationship Id="rId5" Type="http://schemas.openxmlformats.org/officeDocument/2006/relationships/image" Target="../media/image14.png"/><Relationship Id="rId10" Type="http://schemas.openxmlformats.org/officeDocument/2006/relationships/hyperlink" Target="https://indico.cern.ch/event/525268/contributions/2296989/attachments/1335971/2009486/AVD_NIM_for_Aveiro_2016.pdf" TargetMode="External"/><Relationship Id="rId4" Type="http://schemas.openxmlformats.org/officeDocument/2006/relationships/image" Target="../media/image17.png"/><Relationship Id="rId9"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3.emf"/><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jpeg"/><Relationship Id="rId4" Type="http://schemas.openxmlformats.org/officeDocument/2006/relationships/image" Target="../media/image2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31722" y="3886200"/>
            <a:ext cx="8642555" cy="2138553"/>
          </a:xfrm>
        </p:spPr>
        <p:txBody>
          <a:bodyPr>
            <a:normAutofit/>
          </a:bodyPr>
          <a:lstStyle/>
          <a:p>
            <a:endParaRPr lang="en-US" dirty="0" smtClean="0"/>
          </a:p>
          <a:p>
            <a:r>
              <a:rPr lang="en-US" dirty="0" smtClean="0"/>
              <a:t>WP13 Task 13.3.1 and 13.3.2 </a:t>
            </a:r>
          </a:p>
          <a:p>
            <a:r>
              <a:rPr lang="en-US" dirty="0" smtClean="0"/>
              <a:t>“Tools to facilitate detector development”</a:t>
            </a:r>
          </a:p>
          <a:p>
            <a:endParaRPr lang="en-US" dirty="0" smtClean="0"/>
          </a:p>
        </p:txBody>
      </p:sp>
      <p:pic>
        <p:nvPicPr>
          <p:cNvPr id="1026" name="Picture 2"/>
          <p:cNvPicPr>
            <a:picLocks noChangeAspect="1" noChangeArrowheads="1"/>
          </p:cNvPicPr>
          <p:nvPr/>
        </p:nvPicPr>
        <p:blipFill>
          <a:blip r:embed="rId3" cstate="print"/>
          <a:srcRect/>
          <a:stretch>
            <a:fillRect/>
          </a:stretch>
        </p:blipFill>
        <p:spPr bwMode="auto">
          <a:xfrm>
            <a:off x="0" y="-1"/>
            <a:ext cx="9906000" cy="1261293"/>
          </a:xfrm>
          <a:prstGeom prst="rect">
            <a:avLst/>
          </a:prstGeom>
          <a:noFill/>
          <a:ln w="9525">
            <a:noFill/>
            <a:miter lim="800000"/>
            <a:headEnd/>
            <a:tailEnd/>
          </a:ln>
        </p:spPr>
      </p:pic>
      <p:sp>
        <p:nvSpPr>
          <p:cNvPr id="8" name="Title 7"/>
          <p:cNvSpPr>
            <a:spLocks noGrp="1"/>
          </p:cNvSpPr>
          <p:nvPr>
            <p:ph type="ctrTitle"/>
          </p:nvPr>
        </p:nvSpPr>
        <p:spPr>
          <a:xfrm>
            <a:off x="285135" y="1506072"/>
            <a:ext cx="9335729" cy="2339788"/>
          </a:xfrm>
        </p:spPr>
        <p:txBody>
          <a:bodyPr>
            <a:normAutofit/>
          </a:bodyPr>
          <a:lstStyle/>
          <a:p>
            <a:r>
              <a:rPr lang="en-US" sz="3600" b="1" dirty="0" smtClean="0"/>
              <a:t>WP13 </a:t>
            </a:r>
            <a:br>
              <a:rPr lang="en-US" sz="3600" b="1" dirty="0" smtClean="0"/>
            </a:br>
            <a:r>
              <a:rPr lang="en-US" sz="3600" b="1" dirty="0" smtClean="0"/>
              <a:t>Innovative gas detectors</a:t>
            </a:r>
            <a:br>
              <a:rPr lang="en-US" sz="3600" b="1" dirty="0" smtClean="0"/>
            </a:br>
            <a:endParaRPr lang="en-US" sz="3600" dirty="0"/>
          </a:p>
        </p:txBody>
      </p:sp>
      <p:sp>
        <p:nvSpPr>
          <p:cNvPr id="2" name="Footer Placeholder 1"/>
          <p:cNvSpPr>
            <a:spLocks noGrp="1"/>
          </p:cNvSpPr>
          <p:nvPr>
            <p:ph type="ftr" sz="quarter" idx="11"/>
          </p:nvPr>
        </p:nvSpPr>
        <p:spPr>
          <a:xfrm>
            <a:off x="2256813" y="6356352"/>
            <a:ext cx="5392374" cy="365125"/>
          </a:xfrm>
        </p:spPr>
        <p:txBody>
          <a:bodyPr/>
          <a:lstStyle/>
          <a:p>
            <a:r>
              <a:rPr lang="en-GB" dirty="0" smtClean="0"/>
              <a:t>AIDA2020, Annual Meeting, Paris 2017, WP13 meeting, Task 13.3.1 and 13.3.2</a:t>
            </a:r>
            <a:endParaRPr lang="en-US" dirty="0"/>
          </a:p>
        </p:txBody>
      </p:sp>
    </p:spTree>
    <p:extLst>
      <p:ext uri="{BB962C8B-B14F-4D97-AF65-F5344CB8AC3E}">
        <p14:creationId xmlns:p14="http://schemas.microsoft.com/office/powerpoint/2010/main" val="1281645516"/>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3" cstate="print"/>
          <a:srcRect/>
          <a:stretch>
            <a:fillRect/>
          </a:stretch>
        </p:blipFill>
        <p:spPr bwMode="auto">
          <a:xfrm>
            <a:off x="0" y="-1"/>
            <a:ext cx="9906000" cy="1261293"/>
          </a:xfrm>
          <a:prstGeom prst="rect">
            <a:avLst/>
          </a:prstGeom>
          <a:noFill/>
          <a:ln w="9525">
            <a:noFill/>
            <a:miter lim="800000"/>
            <a:headEnd/>
            <a:tailEnd/>
          </a:ln>
        </p:spPr>
      </p:pic>
      <p:pic>
        <p:nvPicPr>
          <p:cNvPr id="12" name="Picture 11"/>
          <p:cNvPicPr>
            <a:picLocks noChangeAspect="1"/>
          </p:cNvPicPr>
          <p:nvPr/>
        </p:nvPicPr>
        <p:blipFill>
          <a:blip r:embed="rId4"/>
          <a:stretch>
            <a:fillRect/>
          </a:stretch>
        </p:blipFill>
        <p:spPr>
          <a:xfrm>
            <a:off x="186828" y="2366884"/>
            <a:ext cx="1092211" cy="1089821"/>
          </a:xfrm>
          <a:prstGeom prst="rect">
            <a:avLst/>
          </a:prstGeom>
        </p:spPr>
      </p:pic>
      <p:sp>
        <p:nvSpPr>
          <p:cNvPr id="13" name="Rectangle 12"/>
          <p:cNvSpPr/>
          <p:nvPr/>
        </p:nvSpPr>
        <p:spPr>
          <a:xfrm>
            <a:off x="211027" y="6086279"/>
            <a:ext cx="9210329" cy="261610"/>
          </a:xfrm>
          <a:prstGeom prst="rect">
            <a:avLst/>
          </a:prstGeom>
        </p:spPr>
        <p:txBody>
          <a:bodyPr wrap="square">
            <a:spAutoFit/>
          </a:bodyPr>
          <a:lstStyle/>
          <a:p>
            <a:r>
              <a:rPr lang="en-US" sz="1100" dirty="0" smtClean="0"/>
              <a:t>More details </a:t>
            </a:r>
            <a:r>
              <a:rPr lang="en-US" sz="1100" dirty="0"/>
              <a:t>on: </a:t>
            </a:r>
            <a:r>
              <a:rPr lang="en-US" sz="1100" dirty="0" smtClean="0"/>
              <a:t>L. </a:t>
            </a:r>
            <a:r>
              <a:rPr lang="en-US" sz="1100" dirty="0" err="1" smtClean="0"/>
              <a:t>Kähkönen</a:t>
            </a:r>
            <a:r>
              <a:rPr lang="en-US" sz="1100" dirty="0" smtClean="0"/>
              <a:t> </a:t>
            </a:r>
            <a:r>
              <a:rPr lang="en-US" sz="1100" dirty="0" smtClean="0">
                <a:hlinkClick r:id="rId5"/>
              </a:rPr>
              <a:t>https</a:t>
            </a:r>
            <a:r>
              <a:rPr lang="en-US" sz="1100" dirty="0">
                <a:hlinkClick r:id="rId5"/>
              </a:rPr>
              <a:t>://</a:t>
            </a:r>
            <a:r>
              <a:rPr lang="en-US" sz="1100" dirty="0" smtClean="0">
                <a:hlinkClick r:id="rId5"/>
              </a:rPr>
              <a:t>indico.cern.ch/event/525268/contributions/2296990/attachments/1335996/2009717/Femto-box_presentation3.pdf</a:t>
            </a:r>
            <a:r>
              <a:rPr lang="en-US" sz="1100" dirty="0" smtClean="0"/>
              <a:t> </a:t>
            </a:r>
            <a:endParaRPr lang="en-US" sz="1100" dirty="0"/>
          </a:p>
        </p:txBody>
      </p:sp>
      <p:sp>
        <p:nvSpPr>
          <p:cNvPr id="14" name="TextBox 13"/>
          <p:cNvSpPr txBox="1"/>
          <p:nvPr/>
        </p:nvSpPr>
        <p:spPr>
          <a:xfrm>
            <a:off x="149619" y="1315747"/>
            <a:ext cx="8951297" cy="400110"/>
          </a:xfrm>
          <a:prstGeom prst="rect">
            <a:avLst/>
          </a:prstGeom>
          <a:noFill/>
        </p:spPr>
        <p:txBody>
          <a:bodyPr wrap="none" rtlCol="0">
            <a:spAutoFit/>
          </a:bodyPr>
          <a:lstStyle/>
          <a:p>
            <a:r>
              <a:rPr lang="en-US" sz="2000" i="1" dirty="0">
                <a:solidFill>
                  <a:srgbClr val="C00000"/>
                </a:solidFill>
              </a:rPr>
              <a:t>FemtoBox (</a:t>
            </a:r>
            <a:r>
              <a:rPr lang="en-US" sz="2000" i="1" dirty="0" smtClean="0">
                <a:solidFill>
                  <a:srgbClr val="C00000"/>
                </a:solidFill>
              </a:rPr>
              <a:t>femto ammeter) </a:t>
            </a:r>
            <a:r>
              <a:rPr lang="en-US" sz="2000" i="1" dirty="0" smtClean="0"/>
              <a:t>– </a:t>
            </a:r>
            <a:r>
              <a:rPr lang="en-US" sz="2000" i="1" dirty="0"/>
              <a:t>Calibration Stability, Real-time and floating operation</a:t>
            </a:r>
          </a:p>
        </p:txBody>
      </p:sp>
      <p:sp>
        <p:nvSpPr>
          <p:cNvPr id="15" name="TextBox 14"/>
          <p:cNvSpPr txBox="1"/>
          <p:nvPr/>
        </p:nvSpPr>
        <p:spPr>
          <a:xfrm>
            <a:off x="1092505" y="2444765"/>
            <a:ext cx="2704289" cy="1200329"/>
          </a:xfrm>
          <a:prstGeom prst="rect">
            <a:avLst/>
          </a:prstGeom>
          <a:noFill/>
        </p:spPr>
        <p:txBody>
          <a:bodyPr wrap="square" rtlCol="0">
            <a:spAutoFit/>
          </a:bodyPr>
          <a:lstStyle/>
          <a:p>
            <a:pPr marL="285750" indent="-285750">
              <a:buFont typeface="Arial" panose="020B0604020202020204" pitchFamily="34" charset="0"/>
              <a:buChar char="•"/>
            </a:pPr>
            <a:r>
              <a:rPr lang="en-US" sz="1200" dirty="0" smtClean="0"/>
              <a:t>Optimization of the readout schema for fast response and </a:t>
            </a:r>
            <a:r>
              <a:rPr lang="en-US" sz="1200" u="sng" dirty="0" smtClean="0"/>
              <a:t>double polarity readout </a:t>
            </a:r>
            <a:r>
              <a:rPr lang="en-US" sz="1200" dirty="0" smtClean="0"/>
              <a:t>done</a:t>
            </a:r>
          </a:p>
          <a:p>
            <a:pPr marL="285750" indent="-285750">
              <a:buFont typeface="Arial" panose="020B0604020202020204" pitchFamily="34" charset="0"/>
              <a:buChar char="•"/>
            </a:pPr>
            <a:r>
              <a:rPr lang="en-US" sz="1200" dirty="0" smtClean="0"/>
              <a:t>Real-time measurement @ GND Real-time measurement floating</a:t>
            </a:r>
          </a:p>
          <a:p>
            <a:pPr marL="285750" indent="-285750">
              <a:buFont typeface="Arial" panose="020B0604020202020204" pitchFamily="34" charset="0"/>
              <a:buChar char="•"/>
            </a:pPr>
            <a:endParaRPr lang="en-US" sz="1200" dirty="0"/>
          </a:p>
        </p:txBody>
      </p:sp>
      <p:pic>
        <p:nvPicPr>
          <p:cNvPr id="16" name="Picture 15"/>
          <p:cNvPicPr>
            <a:picLocks noChangeAspect="1"/>
          </p:cNvPicPr>
          <p:nvPr/>
        </p:nvPicPr>
        <p:blipFill>
          <a:blip r:embed="rId6"/>
          <a:stretch>
            <a:fillRect/>
          </a:stretch>
        </p:blipFill>
        <p:spPr>
          <a:xfrm>
            <a:off x="4712158" y="2550358"/>
            <a:ext cx="1200044" cy="884949"/>
          </a:xfrm>
          <a:prstGeom prst="rect">
            <a:avLst/>
          </a:prstGeom>
        </p:spPr>
      </p:pic>
      <p:pic>
        <p:nvPicPr>
          <p:cNvPr id="17" name="Picture 16"/>
          <p:cNvPicPr>
            <a:picLocks noChangeAspect="1"/>
          </p:cNvPicPr>
          <p:nvPr/>
        </p:nvPicPr>
        <p:blipFill>
          <a:blip r:embed="rId7"/>
          <a:stretch>
            <a:fillRect/>
          </a:stretch>
        </p:blipFill>
        <p:spPr>
          <a:xfrm>
            <a:off x="6161056" y="2405676"/>
            <a:ext cx="2205265" cy="1533752"/>
          </a:xfrm>
          <a:prstGeom prst="rect">
            <a:avLst/>
          </a:prstGeom>
        </p:spPr>
      </p:pic>
      <p:sp>
        <p:nvSpPr>
          <p:cNvPr id="18" name="TextBox 17"/>
          <p:cNvSpPr txBox="1"/>
          <p:nvPr/>
        </p:nvSpPr>
        <p:spPr>
          <a:xfrm>
            <a:off x="4712158" y="2042331"/>
            <a:ext cx="4132075" cy="369332"/>
          </a:xfrm>
          <a:prstGeom prst="rect">
            <a:avLst/>
          </a:prstGeom>
          <a:noFill/>
        </p:spPr>
        <p:txBody>
          <a:bodyPr wrap="square" rtlCol="0">
            <a:spAutoFit/>
          </a:bodyPr>
          <a:lstStyle/>
          <a:p>
            <a:r>
              <a:rPr lang="en-US" dirty="0"/>
              <a:t>Real Time </a:t>
            </a:r>
            <a:r>
              <a:rPr lang="en-US" sz="1200" dirty="0" smtClean="0"/>
              <a:t>Anode Current readout with shuttered source</a:t>
            </a:r>
            <a:endParaRPr lang="en-US" sz="1200" dirty="0"/>
          </a:p>
        </p:txBody>
      </p:sp>
      <p:pic>
        <p:nvPicPr>
          <p:cNvPr id="19" name="Picture 18"/>
          <p:cNvPicPr>
            <a:picLocks noChangeAspect="1"/>
          </p:cNvPicPr>
          <p:nvPr/>
        </p:nvPicPr>
        <p:blipFill rotWithShape="1">
          <a:blip r:embed="rId8"/>
          <a:srcRect l="49530"/>
          <a:stretch/>
        </p:blipFill>
        <p:spPr>
          <a:xfrm>
            <a:off x="6070732" y="4125332"/>
            <a:ext cx="3097213" cy="2073820"/>
          </a:xfrm>
          <a:prstGeom prst="rect">
            <a:avLst/>
          </a:prstGeom>
        </p:spPr>
      </p:pic>
      <p:sp>
        <p:nvSpPr>
          <p:cNvPr id="20" name="Rectangle 19"/>
          <p:cNvSpPr/>
          <p:nvPr/>
        </p:nvSpPr>
        <p:spPr>
          <a:xfrm>
            <a:off x="3869897" y="4329083"/>
            <a:ext cx="2365922" cy="1107996"/>
          </a:xfrm>
          <a:prstGeom prst="rect">
            <a:avLst/>
          </a:prstGeom>
        </p:spPr>
        <p:txBody>
          <a:bodyPr wrap="square">
            <a:spAutoFit/>
          </a:bodyPr>
          <a:lstStyle/>
          <a:p>
            <a:r>
              <a:rPr lang="en-US" dirty="0"/>
              <a:t>Floating Operation, </a:t>
            </a:r>
            <a:r>
              <a:rPr lang="en-US" sz="1200" dirty="0" smtClean="0"/>
              <a:t>preliminary tests: Electrons and ions (</a:t>
            </a:r>
            <a:r>
              <a:rPr lang="en-US" sz="1200" u="sng" dirty="0" smtClean="0"/>
              <a:t>floating readout</a:t>
            </a:r>
            <a:r>
              <a:rPr lang="en-US" sz="1200" dirty="0" smtClean="0"/>
              <a:t>) currents on top/bottom GEM3 electrodes (shuttered source)</a:t>
            </a:r>
            <a:endParaRPr lang="en-US" sz="1200" dirty="0"/>
          </a:p>
        </p:txBody>
      </p:sp>
      <p:pic>
        <p:nvPicPr>
          <p:cNvPr id="2" name="Picture 1"/>
          <p:cNvPicPr>
            <a:picLocks noChangeAspect="1"/>
          </p:cNvPicPr>
          <p:nvPr/>
        </p:nvPicPr>
        <p:blipFill>
          <a:blip r:embed="rId9"/>
          <a:stretch>
            <a:fillRect/>
          </a:stretch>
        </p:blipFill>
        <p:spPr>
          <a:xfrm>
            <a:off x="238992" y="3661536"/>
            <a:ext cx="2283853" cy="1900237"/>
          </a:xfrm>
          <a:prstGeom prst="rect">
            <a:avLst/>
          </a:prstGeom>
        </p:spPr>
      </p:pic>
      <p:sp>
        <p:nvSpPr>
          <p:cNvPr id="4" name="TextBox 3"/>
          <p:cNvSpPr txBox="1"/>
          <p:nvPr/>
        </p:nvSpPr>
        <p:spPr>
          <a:xfrm rot="5400000">
            <a:off x="8449263" y="5015379"/>
            <a:ext cx="1899029" cy="461665"/>
          </a:xfrm>
          <a:prstGeom prst="rect">
            <a:avLst/>
          </a:prstGeom>
          <a:noFill/>
        </p:spPr>
        <p:txBody>
          <a:bodyPr wrap="square" rtlCol="0">
            <a:spAutoFit/>
          </a:bodyPr>
          <a:lstStyle/>
          <a:p>
            <a:r>
              <a:rPr lang="en-US" sz="1200" dirty="0" err="1" smtClean="0">
                <a:solidFill>
                  <a:schemeClr val="accent2">
                    <a:lumMod val="75000"/>
                  </a:schemeClr>
                </a:solidFill>
              </a:rPr>
              <a:t>Keithley</a:t>
            </a:r>
            <a:r>
              <a:rPr lang="en-US" sz="1200" dirty="0" smtClean="0">
                <a:solidFill>
                  <a:schemeClr val="accent2">
                    <a:lumMod val="75000"/>
                  </a:schemeClr>
                </a:solidFill>
              </a:rPr>
              <a:t> @ anode (</a:t>
            </a:r>
            <a:r>
              <a:rPr lang="en-US" sz="1200" dirty="0" err="1" smtClean="0">
                <a:solidFill>
                  <a:schemeClr val="accent2">
                    <a:lumMod val="75000"/>
                  </a:schemeClr>
                </a:solidFill>
              </a:rPr>
              <a:t>gnd</a:t>
            </a:r>
            <a:r>
              <a:rPr lang="en-US" sz="1200" dirty="0" smtClean="0">
                <a:solidFill>
                  <a:schemeClr val="accent2">
                    <a:lumMod val="75000"/>
                  </a:schemeClr>
                </a:solidFill>
              </a:rPr>
              <a:t>),</a:t>
            </a:r>
          </a:p>
          <a:p>
            <a:r>
              <a:rPr lang="en-US" sz="1200" dirty="0" smtClean="0">
                <a:solidFill>
                  <a:schemeClr val="accent2">
                    <a:lumMod val="75000"/>
                  </a:schemeClr>
                </a:solidFill>
              </a:rPr>
              <a:t> </a:t>
            </a:r>
            <a:r>
              <a:rPr lang="en-US" sz="1200" dirty="0" smtClean="0">
                <a:solidFill>
                  <a:schemeClr val="accent1">
                    <a:lumMod val="75000"/>
                  </a:schemeClr>
                </a:solidFill>
              </a:rPr>
              <a:t>FEMTO floating</a:t>
            </a:r>
            <a:endParaRPr lang="en-GB" sz="1200" dirty="0">
              <a:solidFill>
                <a:schemeClr val="accent1">
                  <a:lumMod val="75000"/>
                </a:schemeClr>
              </a:solidFill>
            </a:endParaRPr>
          </a:p>
        </p:txBody>
      </p:sp>
      <p:sp>
        <p:nvSpPr>
          <p:cNvPr id="26" name="TextBox 25"/>
          <p:cNvSpPr txBox="1"/>
          <p:nvPr/>
        </p:nvSpPr>
        <p:spPr>
          <a:xfrm>
            <a:off x="6798584" y="5358661"/>
            <a:ext cx="623635" cy="215444"/>
          </a:xfrm>
          <a:prstGeom prst="rect">
            <a:avLst/>
          </a:prstGeom>
          <a:noFill/>
        </p:spPr>
        <p:txBody>
          <a:bodyPr wrap="square" rtlCol="0">
            <a:spAutoFit/>
          </a:bodyPr>
          <a:lstStyle/>
          <a:p>
            <a:r>
              <a:rPr lang="en-US" sz="800" dirty="0">
                <a:solidFill>
                  <a:schemeClr val="accent2">
                    <a:lumMod val="75000"/>
                  </a:schemeClr>
                </a:solidFill>
              </a:rPr>
              <a:t>3</a:t>
            </a:r>
            <a:r>
              <a:rPr lang="en-US" sz="800" dirty="0" smtClean="0">
                <a:solidFill>
                  <a:schemeClr val="accent2">
                    <a:lumMod val="75000"/>
                  </a:schemeClr>
                </a:solidFill>
              </a:rPr>
              <a:t>00pA</a:t>
            </a:r>
            <a:endParaRPr lang="en-GB" sz="800" dirty="0">
              <a:solidFill>
                <a:schemeClr val="accent2">
                  <a:lumMod val="75000"/>
                </a:schemeClr>
              </a:solidFill>
            </a:endParaRPr>
          </a:p>
        </p:txBody>
      </p:sp>
      <p:sp>
        <p:nvSpPr>
          <p:cNvPr id="28" name="TextBox 27"/>
          <p:cNvSpPr txBox="1"/>
          <p:nvPr/>
        </p:nvSpPr>
        <p:spPr>
          <a:xfrm>
            <a:off x="6775734" y="4783973"/>
            <a:ext cx="592696" cy="215444"/>
          </a:xfrm>
          <a:prstGeom prst="rect">
            <a:avLst/>
          </a:prstGeom>
          <a:noFill/>
        </p:spPr>
        <p:txBody>
          <a:bodyPr wrap="square" rtlCol="0">
            <a:spAutoFit/>
          </a:bodyPr>
          <a:lstStyle/>
          <a:p>
            <a:r>
              <a:rPr lang="en-US" sz="800" dirty="0" smtClean="0">
                <a:solidFill>
                  <a:schemeClr val="accent1">
                    <a:lumMod val="75000"/>
                  </a:schemeClr>
                </a:solidFill>
              </a:rPr>
              <a:t>200fA</a:t>
            </a:r>
            <a:endParaRPr lang="en-GB" sz="800" dirty="0">
              <a:solidFill>
                <a:schemeClr val="accent1">
                  <a:lumMod val="75000"/>
                </a:schemeClr>
              </a:solidFill>
            </a:endParaRPr>
          </a:p>
        </p:txBody>
      </p:sp>
      <p:sp>
        <p:nvSpPr>
          <p:cNvPr id="29" name="TextBox 28"/>
          <p:cNvSpPr txBox="1"/>
          <p:nvPr/>
        </p:nvSpPr>
        <p:spPr>
          <a:xfrm>
            <a:off x="238992" y="2020304"/>
            <a:ext cx="2397388" cy="369332"/>
          </a:xfrm>
          <a:prstGeom prst="rect">
            <a:avLst/>
          </a:prstGeom>
          <a:noFill/>
        </p:spPr>
        <p:txBody>
          <a:bodyPr wrap="none" rtlCol="0">
            <a:spAutoFit/>
          </a:bodyPr>
          <a:lstStyle/>
          <a:p>
            <a:r>
              <a:rPr lang="en-US" dirty="0" smtClean="0"/>
              <a:t>Calibration and stability</a:t>
            </a:r>
            <a:endParaRPr lang="en-GB" dirty="0"/>
          </a:p>
        </p:txBody>
      </p:sp>
      <p:sp>
        <p:nvSpPr>
          <p:cNvPr id="6" name="TextBox 5"/>
          <p:cNvSpPr txBox="1"/>
          <p:nvPr/>
        </p:nvSpPr>
        <p:spPr>
          <a:xfrm>
            <a:off x="220454" y="5701063"/>
            <a:ext cx="5503494" cy="338554"/>
          </a:xfrm>
          <a:prstGeom prst="rect">
            <a:avLst/>
          </a:prstGeom>
          <a:noFill/>
        </p:spPr>
        <p:txBody>
          <a:bodyPr wrap="none" rtlCol="0">
            <a:spAutoFit/>
          </a:bodyPr>
          <a:lstStyle/>
          <a:p>
            <a:r>
              <a:rPr lang="en-US" sz="1600" i="1" dirty="0" smtClean="0">
                <a:solidFill>
                  <a:schemeClr val="accent6"/>
                </a:solidFill>
              </a:rPr>
              <a:t>Studies performed within a 2016 CERN Summer Student Project</a:t>
            </a:r>
            <a:endParaRPr lang="en-GB" sz="1600" i="1" dirty="0">
              <a:solidFill>
                <a:schemeClr val="accent6"/>
              </a:solidFill>
            </a:endParaRPr>
          </a:p>
        </p:txBody>
      </p:sp>
      <p:sp>
        <p:nvSpPr>
          <p:cNvPr id="5" name="Footer Placeholder 4"/>
          <p:cNvSpPr>
            <a:spLocks noGrp="1"/>
          </p:cNvSpPr>
          <p:nvPr>
            <p:ph type="ftr" sz="quarter" idx="11"/>
          </p:nvPr>
        </p:nvSpPr>
        <p:spPr/>
        <p:txBody>
          <a:bodyPr/>
          <a:lstStyle/>
          <a:p>
            <a:r>
              <a:rPr lang="en-GB" smtClean="0"/>
              <a:t>AIDA2020, Annual Meeting, Paris 2017, WP13 meeting, Task 13.3.1 and 13.3.2</a:t>
            </a:r>
            <a:endParaRPr lang="en-US"/>
          </a:p>
        </p:txBody>
      </p:sp>
      <p:sp>
        <p:nvSpPr>
          <p:cNvPr id="24" name="TextBox 23"/>
          <p:cNvSpPr txBox="1"/>
          <p:nvPr/>
        </p:nvSpPr>
        <p:spPr>
          <a:xfrm>
            <a:off x="3658984" y="1623620"/>
            <a:ext cx="6129509" cy="338554"/>
          </a:xfrm>
          <a:prstGeom prst="rect">
            <a:avLst/>
          </a:prstGeom>
          <a:noFill/>
        </p:spPr>
        <p:txBody>
          <a:bodyPr wrap="square" rtlCol="0">
            <a:spAutoFit/>
          </a:bodyPr>
          <a:lstStyle/>
          <a:p>
            <a:pPr algn="r"/>
            <a:r>
              <a:rPr lang="en-US" sz="1600" i="1" dirty="0" smtClean="0">
                <a:solidFill>
                  <a:schemeClr val="accent6"/>
                </a:solidFill>
              </a:rPr>
              <a:t>Still Prototyping phase – no AIDA resources used until now</a:t>
            </a:r>
            <a:endParaRPr lang="en-GB" sz="1600" i="1" dirty="0">
              <a:solidFill>
                <a:schemeClr val="accent6"/>
              </a:solidFill>
            </a:endParaRPr>
          </a:p>
        </p:txBody>
      </p:sp>
    </p:spTree>
    <p:extLst>
      <p:ext uri="{BB962C8B-B14F-4D97-AF65-F5344CB8AC3E}">
        <p14:creationId xmlns:p14="http://schemas.microsoft.com/office/powerpoint/2010/main" val="1930663234"/>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3" cstate="print"/>
          <a:srcRect/>
          <a:stretch>
            <a:fillRect/>
          </a:stretch>
        </p:blipFill>
        <p:spPr bwMode="auto">
          <a:xfrm>
            <a:off x="0" y="-1"/>
            <a:ext cx="9906000" cy="1261293"/>
          </a:xfrm>
          <a:prstGeom prst="rect">
            <a:avLst/>
          </a:prstGeom>
          <a:noFill/>
          <a:ln w="9525">
            <a:noFill/>
            <a:miter lim="800000"/>
            <a:headEnd/>
            <a:tailEnd/>
          </a:ln>
        </p:spPr>
      </p:pic>
      <p:sp>
        <p:nvSpPr>
          <p:cNvPr id="21" name="Rectangle 20"/>
          <p:cNvSpPr/>
          <p:nvPr/>
        </p:nvSpPr>
        <p:spPr>
          <a:xfrm>
            <a:off x="443574" y="5916472"/>
            <a:ext cx="9289842" cy="261610"/>
          </a:xfrm>
          <a:prstGeom prst="rect">
            <a:avLst/>
          </a:prstGeom>
        </p:spPr>
        <p:txBody>
          <a:bodyPr wrap="square">
            <a:spAutoFit/>
          </a:bodyPr>
          <a:lstStyle/>
          <a:p>
            <a:r>
              <a:rPr lang="en-US" sz="1100" dirty="0" smtClean="0"/>
              <a:t>More details on: </a:t>
            </a:r>
            <a:r>
              <a:rPr lang="en-US" sz="1100" dirty="0" err="1" smtClean="0"/>
              <a:t>G.Bakas</a:t>
            </a:r>
            <a:r>
              <a:rPr lang="en-US" sz="1100" dirty="0" smtClean="0"/>
              <a:t> </a:t>
            </a:r>
            <a:r>
              <a:rPr lang="en-US" sz="1100" dirty="0" smtClean="0">
                <a:hlinkClick r:id="rId4"/>
              </a:rPr>
              <a:t>https</a:t>
            </a:r>
            <a:r>
              <a:rPr lang="en-US" sz="1100" dirty="0">
                <a:hlinkClick r:id="rId4"/>
              </a:rPr>
              <a:t>://</a:t>
            </a:r>
            <a:r>
              <a:rPr lang="en-US" sz="1100" dirty="0" smtClean="0">
                <a:hlinkClick r:id="rId4"/>
              </a:rPr>
              <a:t>indico.cern.ch/event/525268/contributions/2297858/attachments/1336293/2010154/presentation_port1.pdf</a:t>
            </a:r>
            <a:r>
              <a:rPr lang="en-US" sz="1100" dirty="0" smtClean="0"/>
              <a:t> </a:t>
            </a:r>
            <a:endParaRPr lang="en-US" sz="1100" dirty="0"/>
          </a:p>
        </p:txBody>
      </p:sp>
      <p:sp>
        <p:nvSpPr>
          <p:cNvPr id="22" name="Rectangle 21"/>
          <p:cNvSpPr/>
          <p:nvPr/>
        </p:nvSpPr>
        <p:spPr>
          <a:xfrm>
            <a:off x="233089" y="1369664"/>
            <a:ext cx="9439822" cy="400110"/>
          </a:xfrm>
          <a:prstGeom prst="rect">
            <a:avLst/>
          </a:prstGeom>
        </p:spPr>
        <p:txBody>
          <a:bodyPr wrap="square">
            <a:spAutoFit/>
          </a:bodyPr>
          <a:lstStyle/>
          <a:p>
            <a:r>
              <a:rPr lang="en-US" sz="2000" i="1" dirty="0" smtClean="0">
                <a:solidFill>
                  <a:srgbClr val="C00000"/>
                </a:solidFill>
              </a:rPr>
              <a:t>Microcontroller</a:t>
            </a:r>
            <a:r>
              <a:rPr lang="en-US" sz="2000" i="1" dirty="0" smtClean="0"/>
              <a:t> based monitoring </a:t>
            </a:r>
            <a:r>
              <a:rPr lang="en-US" sz="2000" i="1" dirty="0"/>
              <a:t>System </a:t>
            </a:r>
            <a:r>
              <a:rPr lang="en-US" sz="2000" i="1" dirty="0" smtClean="0"/>
              <a:t>integrated in </a:t>
            </a:r>
            <a:r>
              <a:rPr lang="en-US" sz="2000" i="1" dirty="0"/>
              <a:t>WIN_CC OA</a:t>
            </a:r>
          </a:p>
        </p:txBody>
      </p:sp>
      <p:pic>
        <p:nvPicPr>
          <p:cNvPr id="23" name="Picture 22"/>
          <p:cNvPicPr>
            <a:picLocks noChangeAspect="1"/>
          </p:cNvPicPr>
          <p:nvPr/>
        </p:nvPicPr>
        <p:blipFill>
          <a:blip r:embed="rId5"/>
          <a:stretch>
            <a:fillRect/>
          </a:stretch>
        </p:blipFill>
        <p:spPr>
          <a:xfrm>
            <a:off x="233089" y="2096090"/>
            <a:ext cx="2208049" cy="1420282"/>
          </a:xfrm>
          <a:prstGeom prst="rect">
            <a:avLst/>
          </a:prstGeom>
          <a:ln>
            <a:noFill/>
          </a:ln>
          <a:effectLst>
            <a:outerShdw blurRad="292100" dist="139700" dir="2700000" algn="tl" rotWithShape="0">
              <a:srgbClr val="333333">
                <a:alpha val="65000"/>
              </a:srgbClr>
            </a:outerShdw>
          </a:effectLst>
        </p:spPr>
      </p:pic>
      <p:pic>
        <p:nvPicPr>
          <p:cNvPr id="24" name="Picture 23"/>
          <p:cNvPicPr>
            <a:picLocks noChangeAspect="1"/>
          </p:cNvPicPr>
          <p:nvPr/>
        </p:nvPicPr>
        <p:blipFill>
          <a:blip r:embed="rId6"/>
          <a:stretch>
            <a:fillRect/>
          </a:stretch>
        </p:blipFill>
        <p:spPr>
          <a:xfrm>
            <a:off x="233089" y="3627367"/>
            <a:ext cx="2281932" cy="1638879"/>
          </a:xfrm>
          <a:prstGeom prst="rect">
            <a:avLst/>
          </a:prstGeom>
          <a:ln>
            <a:noFill/>
          </a:ln>
          <a:effectLst>
            <a:outerShdw blurRad="292100" dist="139700" dir="2700000" algn="tl" rotWithShape="0">
              <a:srgbClr val="333333">
                <a:alpha val="65000"/>
              </a:srgbClr>
            </a:outerShdw>
          </a:effectLst>
        </p:spPr>
      </p:pic>
      <p:pic>
        <p:nvPicPr>
          <p:cNvPr id="25" name="Picture 24"/>
          <p:cNvPicPr>
            <a:picLocks noChangeAspect="1"/>
          </p:cNvPicPr>
          <p:nvPr/>
        </p:nvPicPr>
        <p:blipFill>
          <a:blip r:embed="rId7"/>
          <a:stretch>
            <a:fillRect/>
          </a:stretch>
        </p:blipFill>
        <p:spPr>
          <a:xfrm>
            <a:off x="2515021" y="2096090"/>
            <a:ext cx="2461822" cy="1420282"/>
          </a:xfrm>
          <a:prstGeom prst="rect">
            <a:avLst/>
          </a:prstGeom>
          <a:ln>
            <a:noFill/>
          </a:ln>
          <a:effectLst>
            <a:outerShdw blurRad="292100" dist="139700" dir="2700000" algn="tl" rotWithShape="0">
              <a:srgbClr val="333333">
                <a:alpha val="65000"/>
              </a:srgbClr>
            </a:outerShdw>
          </a:effectLst>
        </p:spPr>
      </p:pic>
      <p:pic>
        <p:nvPicPr>
          <p:cNvPr id="26" name="Picture 25"/>
          <p:cNvPicPr>
            <a:picLocks noChangeAspect="1"/>
          </p:cNvPicPr>
          <p:nvPr/>
        </p:nvPicPr>
        <p:blipFill>
          <a:blip r:embed="rId8"/>
          <a:stretch>
            <a:fillRect/>
          </a:stretch>
        </p:blipFill>
        <p:spPr>
          <a:xfrm>
            <a:off x="2551002" y="3627367"/>
            <a:ext cx="2389859" cy="1638879"/>
          </a:xfrm>
          <a:prstGeom prst="rect">
            <a:avLst/>
          </a:prstGeom>
          <a:ln>
            <a:noFill/>
          </a:ln>
          <a:effectLst>
            <a:outerShdw blurRad="292100" dist="139700" dir="2700000" algn="tl" rotWithShape="0">
              <a:srgbClr val="333333">
                <a:alpha val="65000"/>
              </a:srgbClr>
            </a:outerShdw>
          </a:effectLst>
        </p:spPr>
      </p:pic>
      <p:sp>
        <p:nvSpPr>
          <p:cNvPr id="27" name="TextBox 26"/>
          <p:cNvSpPr txBox="1"/>
          <p:nvPr/>
        </p:nvSpPr>
        <p:spPr>
          <a:xfrm>
            <a:off x="5460276" y="2180479"/>
            <a:ext cx="3417654" cy="2308324"/>
          </a:xfrm>
          <a:prstGeom prst="rect">
            <a:avLst/>
          </a:prstGeom>
          <a:noFill/>
        </p:spPr>
        <p:txBody>
          <a:bodyPr wrap="square" rtlCol="0">
            <a:spAutoFit/>
          </a:bodyPr>
          <a:lstStyle/>
          <a:p>
            <a:pPr marL="285750" indent="-285750">
              <a:buFont typeface="Arial" panose="020B0604020202020204" pitchFamily="34" charset="0"/>
              <a:buChar char="•"/>
            </a:pPr>
            <a:r>
              <a:rPr lang="en-US" sz="1600" i="1" dirty="0" smtClean="0">
                <a:solidFill>
                  <a:schemeClr val="accent6"/>
                </a:solidFill>
              </a:rPr>
              <a:t>Implementation of additional and delocalized sensors done</a:t>
            </a:r>
          </a:p>
          <a:p>
            <a:pPr marL="285750" indent="-285750">
              <a:buFont typeface="Arial" panose="020B0604020202020204" pitchFamily="34" charset="0"/>
              <a:buChar char="•"/>
            </a:pPr>
            <a:endParaRPr lang="en-US" sz="1600" i="1" dirty="0" smtClean="0">
              <a:solidFill>
                <a:schemeClr val="accent6"/>
              </a:solidFill>
            </a:endParaRPr>
          </a:p>
          <a:p>
            <a:pPr marL="285750" indent="-285750">
              <a:buFont typeface="Arial" panose="020B0604020202020204" pitchFamily="34" charset="0"/>
              <a:buChar char="•"/>
            </a:pPr>
            <a:r>
              <a:rPr lang="en-US" sz="1600" i="1" dirty="0" smtClean="0">
                <a:solidFill>
                  <a:schemeClr val="accent6"/>
                </a:solidFill>
              </a:rPr>
              <a:t>Control and monitoring Interface </a:t>
            </a:r>
            <a:r>
              <a:rPr lang="en-US" sz="1600" b="1" i="1" u="sng" dirty="0" smtClean="0">
                <a:solidFill>
                  <a:schemeClr val="accent6"/>
                </a:solidFill>
              </a:rPr>
              <a:t>implemented in </a:t>
            </a:r>
            <a:r>
              <a:rPr lang="en-US" sz="1600" b="1" i="1" u="sng" dirty="0" err="1" smtClean="0">
                <a:solidFill>
                  <a:schemeClr val="accent6"/>
                </a:solidFill>
              </a:rPr>
              <a:t>Win_CC</a:t>
            </a:r>
            <a:r>
              <a:rPr lang="en-US" sz="1600" b="1" i="1" u="sng" dirty="0" smtClean="0">
                <a:solidFill>
                  <a:schemeClr val="accent6"/>
                </a:solidFill>
              </a:rPr>
              <a:t> </a:t>
            </a:r>
            <a:r>
              <a:rPr lang="en-US" sz="1600" i="1" dirty="0">
                <a:solidFill>
                  <a:schemeClr val="accent6"/>
                </a:solidFill>
              </a:rPr>
              <a:t>   </a:t>
            </a:r>
            <a:r>
              <a:rPr lang="en-US" sz="1600" i="1" dirty="0" smtClean="0">
                <a:solidFill>
                  <a:schemeClr val="accent6"/>
                </a:solidFill>
              </a:rPr>
              <a:t>DCS</a:t>
            </a:r>
            <a:endParaRPr lang="en-US" sz="1600" i="1" dirty="0">
              <a:solidFill>
                <a:schemeClr val="accent6"/>
              </a:solidFill>
            </a:endParaRPr>
          </a:p>
          <a:p>
            <a:pPr marL="285750" indent="-285750">
              <a:buFont typeface="Arial" panose="020B0604020202020204" pitchFamily="34" charset="0"/>
              <a:buChar char="•"/>
            </a:pPr>
            <a:endParaRPr lang="en-US" sz="1600" i="1" dirty="0" smtClean="0">
              <a:solidFill>
                <a:schemeClr val="accent6"/>
              </a:solidFill>
            </a:endParaRPr>
          </a:p>
          <a:p>
            <a:pPr marL="285750" indent="-285750">
              <a:buFont typeface="Arial" panose="020B0604020202020204" pitchFamily="34" charset="0"/>
              <a:buChar char="•"/>
            </a:pPr>
            <a:r>
              <a:rPr lang="en-US" sz="1600" i="1" dirty="0" smtClean="0">
                <a:solidFill>
                  <a:schemeClr val="accent6"/>
                </a:solidFill>
              </a:rPr>
              <a:t>Operation in RD51 test beam in the Slow Control DCS framework</a:t>
            </a:r>
          </a:p>
          <a:p>
            <a:pPr marL="285750" indent="-285750">
              <a:buFont typeface="Arial" panose="020B0604020202020204" pitchFamily="34" charset="0"/>
              <a:buChar char="•"/>
            </a:pPr>
            <a:endParaRPr lang="en-US" sz="1600" i="1" dirty="0">
              <a:solidFill>
                <a:schemeClr val="accent6"/>
              </a:solidFill>
            </a:endParaRPr>
          </a:p>
        </p:txBody>
      </p:sp>
      <p:sp>
        <p:nvSpPr>
          <p:cNvPr id="2" name="Footer Placeholder 1"/>
          <p:cNvSpPr>
            <a:spLocks noGrp="1"/>
          </p:cNvSpPr>
          <p:nvPr>
            <p:ph type="ftr" sz="quarter" idx="11"/>
          </p:nvPr>
        </p:nvSpPr>
        <p:spPr/>
        <p:txBody>
          <a:bodyPr/>
          <a:lstStyle/>
          <a:p>
            <a:r>
              <a:rPr lang="en-GB" smtClean="0"/>
              <a:t>AIDA2020, Annual Meeting, Paris 2017, WP13 meeting, Task 13.3.1 and 13.3.2</a:t>
            </a:r>
            <a:endParaRPr lang="en-US"/>
          </a:p>
        </p:txBody>
      </p:sp>
      <p:sp>
        <p:nvSpPr>
          <p:cNvPr id="3" name="TextBox 2"/>
          <p:cNvSpPr txBox="1"/>
          <p:nvPr/>
        </p:nvSpPr>
        <p:spPr>
          <a:xfrm>
            <a:off x="5765076" y="5081580"/>
            <a:ext cx="3257815" cy="369332"/>
          </a:xfrm>
          <a:prstGeom prst="rect">
            <a:avLst/>
          </a:prstGeom>
          <a:noFill/>
        </p:spPr>
        <p:txBody>
          <a:bodyPr wrap="none" rtlCol="0">
            <a:spAutoFit/>
          </a:bodyPr>
          <a:lstStyle/>
          <a:p>
            <a:r>
              <a:rPr lang="en-US" i="1" dirty="0"/>
              <a:t>Next: Raspberry </a:t>
            </a:r>
            <a:r>
              <a:rPr lang="en-US" i="1" dirty="0" smtClean="0"/>
              <a:t>Pi based version</a:t>
            </a:r>
            <a:endParaRPr lang="en-GB" i="1" dirty="0"/>
          </a:p>
        </p:txBody>
      </p:sp>
    </p:spTree>
    <p:extLst>
      <p:ext uri="{BB962C8B-B14F-4D97-AF65-F5344CB8AC3E}">
        <p14:creationId xmlns:p14="http://schemas.microsoft.com/office/powerpoint/2010/main" val="2424239020"/>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941295" y="1223684"/>
            <a:ext cx="7893423" cy="4893647"/>
          </a:xfrm>
          <a:prstGeom prst="rect">
            <a:avLst/>
          </a:prstGeom>
          <a:noFill/>
        </p:spPr>
        <p:txBody>
          <a:bodyPr wrap="square" rtlCol="0">
            <a:spAutoFit/>
          </a:bodyPr>
          <a:lstStyle/>
          <a:p>
            <a:r>
              <a:rPr lang="en-US" sz="2400" i="1" dirty="0" smtClean="0"/>
              <a:t>Instrumentation Summary… </a:t>
            </a:r>
          </a:p>
          <a:p>
            <a:endParaRPr lang="en-US" sz="1600" dirty="0" smtClean="0"/>
          </a:p>
          <a:p>
            <a:r>
              <a:rPr lang="en-US" sz="1600" dirty="0" smtClean="0"/>
              <a:t>Active Voltage Divider (High Voltage for multi electrodes MPGDs)	</a:t>
            </a:r>
          </a:p>
          <a:p>
            <a:pPr lvl="1">
              <a:buFont typeface="Arial" pitchFamily="34" charset="0"/>
              <a:buChar char="•"/>
            </a:pPr>
            <a:r>
              <a:rPr lang="en-US" sz="1600" dirty="0" smtClean="0"/>
              <a:t> Active Voltage Divider and e-fuse protection prototype </a:t>
            </a:r>
            <a:r>
              <a:rPr lang="en-US" sz="1600" b="1" i="1" u="sng" dirty="0" smtClean="0"/>
              <a:t>done</a:t>
            </a:r>
          </a:p>
          <a:p>
            <a:pPr lvl="1">
              <a:buFont typeface="Arial" pitchFamily="34" charset="0"/>
              <a:buChar char="•"/>
            </a:pPr>
            <a:r>
              <a:rPr lang="en-US" sz="1600" dirty="0"/>
              <a:t> </a:t>
            </a:r>
            <a:r>
              <a:rPr lang="en-US" sz="1600" dirty="0" smtClean="0"/>
              <a:t>High voltage main power module </a:t>
            </a:r>
            <a:r>
              <a:rPr lang="en-US" sz="1600" b="1" i="1" u="sng" dirty="0"/>
              <a:t>implemented</a:t>
            </a:r>
          </a:p>
          <a:p>
            <a:pPr lvl="1">
              <a:buFont typeface="Arial" pitchFamily="34" charset="0"/>
              <a:buChar char="•"/>
            </a:pPr>
            <a:r>
              <a:rPr lang="en-US" sz="1600" dirty="0" smtClean="0"/>
              <a:t> Control/Monitoring Software </a:t>
            </a:r>
            <a:r>
              <a:rPr lang="en-US" sz="1600" b="1" i="1" u="sng" dirty="0"/>
              <a:t>available</a:t>
            </a:r>
            <a:r>
              <a:rPr lang="en-US" sz="1600" dirty="0" smtClean="0"/>
              <a:t> </a:t>
            </a:r>
          </a:p>
          <a:p>
            <a:pPr lvl="1">
              <a:buFont typeface="Arial" pitchFamily="34" charset="0"/>
              <a:buChar char="•"/>
            </a:pPr>
            <a:endParaRPr lang="en-US" sz="1600" i="1" u="sng" dirty="0"/>
          </a:p>
          <a:p>
            <a:pPr lvl="1">
              <a:buFont typeface="Arial" pitchFamily="34" charset="0"/>
              <a:buChar char="•"/>
            </a:pPr>
            <a:r>
              <a:rPr lang="en-US" sz="1600" i="1" u="sng" dirty="0" smtClean="0"/>
              <a:t>NIM type version as a next step for the final version</a:t>
            </a:r>
            <a:endParaRPr lang="en-US" sz="1600" i="1" u="sng" dirty="0"/>
          </a:p>
          <a:p>
            <a:pPr lvl="1"/>
            <a:endParaRPr lang="en-US" sz="1600" dirty="0" smtClean="0"/>
          </a:p>
          <a:p>
            <a:r>
              <a:rPr lang="en-US" sz="1600" dirty="0" smtClean="0"/>
              <a:t>Charge sensitive preamplifier &amp; Shaper (APIC)</a:t>
            </a:r>
          </a:p>
          <a:p>
            <a:pPr lvl="1">
              <a:buFont typeface="Arial" pitchFamily="34" charset="0"/>
              <a:buChar char="•"/>
            </a:pPr>
            <a:r>
              <a:rPr lang="en-US" sz="1600" dirty="0" smtClean="0"/>
              <a:t> Finalized and ready for commercialization</a:t>
            </a:r>
          </a:p>
          <a:p>
            <a:pPr lvl="1"/>
            <a:endParaRPr lang="en-US" sz="1600" dirty="0" smtClean="0"/>
          </a:p>
          <a:p>
            <a:pPr>
              <a:buFont typeface="Arial" pitchFamily="34" charset="0"/>
              <a:buChar char="•"/>
            </a:pPr>
            <a:r>
              <a:rPr lang="en-US" sz="1600" dirty="0" err="1" smtClean="0"/>
              <a:t>Femtobox</a:t>
            </a:r>
            <a:endParaRPr lang="en-US" sz="1600" dirty="0" smtClean="0"/>
          </a:p>
          <a:p>
            <a:pPr lvl="1">
              <a:buFont typeface="Arial" pitchFamily="34" charset="0"/>
              <a:buChar char="•"/>
            </a:pPr>
            <a:r>
              <a:rPr lang="en-US" sz="1600" dirty="0" smtClean="0"/>
              <a:t>New studies performed (new circuit implemented, calibration, real-time measurements and floating operation) – Still R&amp;D Phase</a:t>
            </a:r>
          </a:p>
          <a:p>
            <a:pPr lvl="1">
              <a:buFont typeface="Arial" pitchFamily="34" charset="0"/>
              <a:buChar char="•"/>
            </a:pPr>
            <a:endParaRPr lang="en-US" sz="1600" dirty="0"/>
          </a:p>
          <a:p>
            <a:pPr>
              <a:buFont typeface="Arial" pitchFamily="34" charset="0"/>
              <a:buChar char="•"/>
            </a:pPr>
            <a:r>
              <a:rPr lang="en-US" sz="1600" dirty="0" smtClean="0"/>
              <a:t>PVSS/</a:t>
            </a:r>
            <a:r>
              <a:rPr lang="en-US" sz="1600" dirty="0" err="1" smtClean="0"/>
              <a:t>Win_CC</a:t>
            </a:r>
            <a:r>
              <a:rPr lang="en-US" sz="1600" dirty="0" smtClean="0"/>
              <a:t> integrated monitoring unit</a:t>
            </a:r>
          </a:p>
          <a:p>
            <a:pPr lvl="1">
              <a:buFont typeface="Arial" pitchFamily="34" charset="0"/>
              <a:buChar char="•"/>
            </a:pPr>
            <a:r>
              <a:rPr lang="en-US" sz="1600" dirty="0" smtClean="0"/>
              <a:t>Arduino Version operative</a:t>
            </a:r>
          </a:p>
          <a:p>
            <a:pPr lvl="1">
              <a:buFont typeface="Arial" pitchFamily="34" charset="0"/>
              <a:buChar char="•"/>
            </a:pPr>
            <a:r>
              <a:rPr lang="en-US" sz="1600" dirty="0" smtClean="0"/>
              <a:t>New </a:t>
            </a:r>
            <a:r>
              <a:rPr lang="en-US" sz="1600" dirty="0" err="1" smtClean="0"/>
              <a:t>Rasberri</a:t>
            </a:r>
            <a:r>
              <a:rPr lang="en-US" sz="1600" dirty="0" smtClean="0"/>
              <a:t> Pi Version in the plans</a:t>
            </a:r>
          </a:p>
        </p:txBody>
      </p:sp>
      <p:pic>
        <p:nvPicPr>
          <p:cNvPr id="10" name="Picture 2"/>
          <p:cNvPicPr>
            <a:picLocks noChangeAspect="1" noChangeArrowheads="1"/>
          </p:cNvPicPr>
          <p:nvPr/>
        </p:nvPicPr>
        <p:blipFill>
          <a:blip r:embed="rId3" cstate="print"/>
          <a:srcRect/>
          <a:stretch>
            <a:fillRect/>
          </a:stretch>
        </p:blipFill>
        <p:spPr bwMode="auto">
          <a:xfrm>
            <a:off x="0" y="-1"/>
            <a:ext cx="9906000" cy="1261293"/>
          </a:xfrm>
          <a:prstGeom prst="rect">
            <a:avLst/>
          </a:prstGeom>
          <a:noFill/>
          <a:ln w="9525">
            <a:noFill/>
            <a:miter lim="800000"/>
            <a:headEnd/>
            <a:tailEnd/>
          </a:ln>
        </p:spPr>
      </p:pic>
      <p:sp>
        <p:nvSpPr>
          <p:cNvPr id="5" name="TextBox 4"/>
          <p:cNvSpPr txBox="1"/>
          <p:nvPr/>
        </p:nvSpPr>
        <p:spPr>
          <a:xfrm>
            <a:off x="7558684" y="5727519"/>
            <a:ext cx="1785553" cy="369332"/>
          </a:xfrm>
          <a:prstGeom prst="rect">
            <a:avLst/>
          </a:prstGeom>
          <a:noFill/>
        </p:spPr>
        <p:txBody>
          <a:bodyPr wrap="none" rtlCol="0">
            <a:spAutoFit/>
          </a:bodyPr>
          <a:lstStyle/>
          <a:p>
            <a:r>
              <a:rPr lang="en-US" dirty="0" smtClean="0">
                <a:solidFill>
                  <a:schemeClr val="accent1">
                    <a:lumMod val="75000"/>
                  </a:schemeClr>
                </a:solidFill>
              </a:rPr>
              <a:t>About 7.5k spent</a:t>
            </a:r>
            <a:endParaRPr lang="en-GB" dirty="0">
              <a:solidFill>
                <a:schemeClr val="accent1">
                  <a:lumMod val="75000"/>
                </a:schemeClr>
              </a:solidFill>
            </a:endParaRPr>
          </a:p>
        </p:txBody>
      </p:sp>
      <p:sp>
        <p:nvSpPr>
          <p:cNvPr id="3" name="Footer Placeholder 2"/>
          <p:cNvSpPr>
            <a:spLocks noGrp="1"/>
          </p:cNvSpPr>
          <p:nvPr>
            <p:ph type="ftr" sz="quarter" idx="11"/>
          </p:nvPr>
        </p:nvSpPr>
        <p:spPr/>
        <p:txBody>
          <a:bodyPr/>
          <a:lstStyle/>
          <a:p>
            <a:r>
              <a:rPr lang="en-GB" smtClean="0"/>
              <a:t>AIDA2020, Annual Meeting, Paris 2017, WP13 meeting, Task 13.3.1 and 13.3.2</a:t>
            </a:r>
            <a:endParaRPr lang="en-US"/>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a:t>Tools for MPGD developments</a:t>
            </a:r>
            <a:endParaRPr lang="en-GB" dirty="0"/>
          </a:p>
        </p:txBody>
      </p:sp>
      <p:sp>
        <p:nvSpPr>
          <p:cNvPr id="3" name="Subtitle 2"/>
          <p:cNvSpPr>
            <a:spLocks noGrp="1"/>
          </p:cNvSpPr>
          <p:nvPr>
            <p:ph type="subTitle" idx="1"/>
          </p:nvPr>
        </p:nvSpPr>
        <p:spPr/>
        <p:txBody>
          <a:bodyPr>
            <a:normAutofit fontScale="92500" lnSpcReduction="10000"/>
          </a:bodyPr>
          <a:lstStyle/>
          <a:p>
            <a:r>
              <a:rPr lang="en-US" b="1" i="1" dirty="0"/>
              <a:t>Control of foil/micromesh mechanical tensioning by optical techniques </a:t>
            </a:r>
            <a:endParaRPr lang="en-US" dirty="0" smtClean="0"/>
          </a:p>
          <a:p>
            <a:r>
              <a:rPr lang="en-US" dirty="0" smtClean="0"/>
              <a:t>WP 13</a:t>
            </a:r>
            <a:br>
              <a:rPr lang="en-US" dirty="0" smtClean="0"/>
            </a:br>
            <a:r>
              <a:rPr lang="en-US" dirty="0"/>
              <a:t/>
            </a:r>
            <a:br>
              <a:rPr lang="en-US" dirty="0"/>
            </a:br>
            <a:r>
              <a:rPr lang="en-US" dirty="0"/>
              <a:t>Task Coordinator L. Benussi</a:t>
            </a:r>
            <a:endParaRPr lang="en-GB" dirty="0"/>
          </a:p>
        </p:txBody>
      </p:sp>
      <p:pic>
        <p:nvPicPr>
          <p:cNvPr id="4" name="Picture 3" descr="Logo-INFN-trasparente.GIF"/>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62196" y="6040114"/>
            <a:ext cx="1009840" cy="817887"/>
          </a:xfrm>
          <a:prstGeom prst="rect">
            <a:avLst/>
          </a:prstGeom>
        </p:spPr>
      </p:pic>
      <p:pic>
        <p:nvPicPr>
          <p:cNvPr id="5" name="Picture 4" descr="Logo-INFN-trasparente.GIF"/>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35160" y="392349"/>
            <a:ext cx="1009840" cy="817887"/>
          </a:xfrm>
          <a:prstGeom prst="rect">
            <a:avLst/>
          </a:prstGeom>
        </p:spPr>
      </p:pic>
    </p:spTree>
    <p:extLst>
      <p:ext uri="{BB962C8B-B14F-4D97-AF65-F5344CB8AC3E}">
        <p14:creationId xmlns:p14="http://schemas.microsoft.com/office/powerpoint/2010/main" val="8418944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pPr marL="0" indent="0">
              <a:buNone/>
            </a:pPr>
            <a:endParaRPr lang="en-US" sz="1600" b="1" i="1" dirty="0"/>
          </a:p>
          <a:p>
            <a:r>
              <a:rPr lang="en-US" sz="1600" b="1" i="1" dirty="0">
                <a:latin typeface="+mj-lt"/>
              </a:rPr>
              <a:t>Control </a:t>
            </a:r>
            <a:r>
              <a:rPr lang="en-US" sz="1600" b="1" i="1" dirty="0">
                <a:latin typeface="+mj-lt"/>
              </a:rPr>
              <a:t>of foil/micromesh mechanical tensioning by optical techniques </a:t>
            </a:r>
            <a:r>
              <a:rPr lang="en-US" sz="1600" dirty="0">
                <a:latin typeface="+mj-lt"/>
              </a:rPr>
              <a:t>	</a:t>
            </a:r>
          </a:p>
          <a:p>
            <a:pPr lvl="1"/>
            <a:r>
              <a:rPr lang="en-US" sz="1600" dirty="0">
                <a:latin typeface="+mj-lt"/>
              </a:rPr>
              <a:t> engineering an optical system for </a:t>
            </a:r>
            <a:r>
              <a:rPr lang="en-US" sz="1600" dirty="0">
                <a:latin typeface="+mj-lt"/>
              </a:rPr>
              <a:t>quality assessment </a:t>
            </a:r>
            <a:r>
              <a:rPr lang="en-US" sz="1600" dirty="0">
                <a:latin typeface="+mj-lt"/>
              </a:rPr>
              <a:t>of mechanical tensioning </a:t>
            </a:r>
            <a:r>
              <a:rPr lang="en-US" sz="1600" dirty="0">
                <a:latin typeface="+mj-lt"/>
              </a:rPr>
              <a:t>and flatness </a:t>
            </a:r>
            <a:r>
              <a:rPr lang="en-US" sz="1600" dirty="0">
                <a:latin typeface="+mj-lt"/>
              </a:rPr>
              <a:t>of MPGD films and meshes. 	</a:t>
            </a:r>
          </a:p>
          <a:p>
            <a:pPr lvl="1"/>
            <a:r>
              <a:rPr lang="en-US" sz="1600" dirty="0">
                <a:latin typeface="+mj-lt"/>
              </a:rPr>
              <a:t> prototyping integrated Fiber Bragg </a:t>
            </a:r>
            <a:r>
              <a:rPr lang="en-US" sz="1600" dirty="0">
                <a:latin typeface="+mj-lt"/>
              </a:rPr>
              <a:t>Grating sensors </a:t>
            </a:r>
            <a:r>
              <a:rPr lang="en-US" sz="1600" dirty="0">
                <a:latin typeface="+mj-lt"/>
              </a:rPr>
              <a:t>for monitoring the mechanical </a:t>
            </a:r>
            <a:r>
              <a:rPr lang="en-US" sz="1600" dirty="0">
                <a:latin typeface="+mj-lt"/>
              </a:rPr>
              <a:t>tension of </a:t>
            </a:r>
            <a:r>
              <a:rPr lang="en-US" sz="1600" dirty="0">
                <a:latin typeface="+mj-lt"/>
              </a:rPr>
              <a:t>MPGD films (GEMs) and </a:t>
            </a:r>
            <a:r>
              <a:rPr lang="en-US" sz="1600" dirty="0">
                <a:latin typeface="+mj-lt"/>
              </a:rPr>
              <a:t>meshes (</a:t>
            </a:r>
            <a:r>
              <a:rPr lang="en-US" sz="1600" dirty="0">
                <a:latin typeface="+mj-lt"/>
              </a:rPr>
              <a:t>MICROMEGAS).</a:t>
            </a:r>
            <a:r>
              <a:rPr lang="en-US" sz="1600" dirty="0">
                <a:latin typeface="+mj-lt"/>
              </a:rPr>
              <a:t> </a:t>
            </a:r>
          </a:p>
          <a:p>
            <a:pPr marL="342900" indent="-342900" algn="just">
              <a:buFont typeface="Courier New"/>
              <a:buChar char="o"/>
              <a:defRPr/>
            </a:pPr>
            <a:r>
              <a:rPr lang="en-US" sz="1600" dirty="0"/>
              <a:t>Flatness of MPGD foils/meshes must be assured within about 100microns and monitored over long term detector lifetime (10-20 years)</a:t>
            </a:r>
          </a:p>
          <a:p>
            <a:pPr marL="342900" indent="-342900" algn="just">
              <a:buFont typeface="Courier New"/>
              <a:buChar char="o"/>
              <a:defRPr/>
            </a:pPr>
            <a:r>
              <a:rPr lang="en-US" sz="1600" dirty="0"/>
              <a:t>Flatness QC during assembly</a:t>
            </a:r>
          </a:p>
          <a:p>
            <a:pPr marL="342900" indent="-342900" algn="just">
              <a:buFont typeface="Courier New"/>
              <a:buChar char="o"/>
              <a:defRPr/>
            </a:pPr>
            <a:r>
              <a:rPr lang="en-US" sz="1600" dirty="0"/>
              <a:t>Continuous monitoring during operation</a:t>
            </a:r>
          </a:p>
          <a:p>
            <a:pPr marL="342900" indent="-342900" algn="just">
              <a:buFont typeface="Courier New"/>
              <a:buChar char="o"/>
              <a:defRPr/>
            </a:pPr>
            <a:endParaRPr lang="en-US" sz="1600" dirty="0"/>
          </a:p>
          <a:p>
            <a:pPr>
              <a:buNone/>
            </a:pPr>
            <a:r>
              <a:rPr lang="en-US" sz="1600" dirty="0"/>
              <a:t>Sharing of activities among partners</a:t>
            </a:r>
          </a:p>
          <a:p>
            <a:r>
              <a:rPr lang="en-US" sz="1600" dirty="0" err="1">
                <a:solidFill>
                  <a:srgbClr val="C00000"/>
                </a:solidFill>
              </a:rPr>
              <a:t>Laboratori</a:t>
            </a:r>
            <a:r>
              <a:rPr lang="en-US" sz="1600" dirty="0">
                <a:solidFill>
                  <a:srgbClr val="C00000"/>
                </a:solidFill>
              </a:rPr>
              <a:t> </a:t>
            </a:r>
            <a:r>
              <a:rPr lang="en-US" sz="1600" dirty="0" err="1">
                <a:solidFill>
                  <a:srgbClr val="C00000"/>
                </a:solidFill>
              </a:rPr>
              <a:t>Nazionali</a:t>
            </a:r>
            <a:r>
              <a:rPr lang="en-US" sz="1600" dirty="0">
                <a:solidFill>
                  <a:srgbClr val="C00000"/>
                </a:solidFill>
              </a:rPr>
              <a:t> </a:t>
            </a:r>
            <a:r>
              <a:rPr lang="en-US" sz="1600" dirty="0" err="1">
                <a:solidFill>
                  <a:srgbClr val="C00000"/>
                </a:solidFill>
              </a:rPr>
              <a:t>di</a:t>
            </a:r>
            <a:r>
              <a:rPr lang="en-US" sz="1600" dirty="0">
                <a:solidFill>
                  <a:srgbClr val="C00000"/>
                </a:solidFill>
              </a:rPr>
              <a:t> </a:t>
            </a:r>
            <a:r>
              <a:rPr lang="en-US" sz="1600" dirty="0" err="1">
                <a:solidFill>
                  <a:srgbClr val="C00000"/>
                </a:solidFill>
              </a:rPr>
              <a:t>Frascati</a:t>
            </a:r>
            <a:r>
              <a:rPr lang="en-US" sz="1600" dirty="0">
                <a:solidFill>
                  <a:srgbClr val="C00000"/>
                </a:solidFill>
              </a:rPr>
              <a:t> </a:t>
            </a:r>
          </a:p>
          <a:p>
            <a:pPr lvl="1">
              <a:buNone/>
            </a:pPr>
            <a:r>
              <a:rPr lang="en-US" sz="1600" dirty="0"/>
              <a:t>Engineering, Fiber Bragg Grating sensors deployment, tests in clean room</a:t>
            </a:r>
          </a:p>
          <a:p>
            <a:r>
              <a:rPr lang="en-US" sz="1600" dirty="0">
                <a:solidFill>
                  <a:srgbClr val="C00000"/>
                </a:solidFill>
              </a:rPr>
              <a:t>INFN Bari</a:t>
            </a:r>
          </a:p>
          <a:p>
            <a:pPr lvl="1">
              <a:buNone/>
            </a:pPr>
            <a:r>
              <a:rPr lang="en-US" sz="1600" dirty="0"/>
              <a:t>Film stretching mechanics</a:t>
            </a:r>
          </a:p>
          <a:p>
            <a:r>
              <a:rPr lang="en-US" sz="1600" dirty="0">
                <a:solidFill>
                  <a:srgbClr val="C00000"/>
                </a:solidFill>
              </a:rPr>
              <a:t>INFN Bologna</a:t>
            </a:r>
          </a:p>
          <a:p>
            <a:pPr lvl="1">
              <a:buNone/>
            </a:pPr>
            <a:r>
              <a:rPr lang="en-US" sz="1600" dirty="0"/>
              <a:t>Tests of stretched foils</a:t>
            </a:r>
          </a:p>
          <a:p>
            <a:pPr marL="342900" indent="-342900" algn="just">
              <a:buFont typeface="Courier New"/>
              <a:buChar char="o"/>
              <a:defRPr/>
            </a:pPr>
            <a:endParaRPr lang="en-US" sz="1600" dirty="0"/>
          </a:p>
          <a:p>
            <a:pPr lvl="1"/>
            <a:endParaRPr lang="en-US" sz="1600" dirty="0">
              <a:latin typeface="+mj-lt"/>
            </a:endParaRPr>
          </a:p>
          <a:p>
            <a:pPr marL="0" indent="0">
              <a:buNone/>
            </a:pPr>
            <a:endParaRPr lang="en-GB" sz="1600" dirty="0"/>
          </a:p>
        </p:txBody>
      </p:sp>
      <p:sp>
        <p:nvSpPr>
          <p:cNvPr id="3" name="Footer Placeholder 2"/>
          <p:cNvSpPr>
            <a:spLocks noGrp="1"/>
          </p:cNvSpPr>
          <p:nvPr>
            <p:ph type="ftr" sz="quarter" idx="11"/>
          </p:nvPr>
        </p:nvSpPr>
        <p:spPr/>
        <p:txBody>
          <a:bodyPr/>
          <a:lstStyle/>
          <a:p>
            <a:r>
              <a:rPr lang="en-GB" smtClean="0"/>
              <a:t>L. Benussi - AIDA2020 1st Annual Meeting - WP13.4</a:t>
            </a:r>
            <a:endParaRPr lang="en-GB" dirty="0"/>
          </a:p>
        </p:txBody>
      </p:sp>
      <p:sp>
        <p:nvSpPr>
          <p:cNvPr id="4" name="Slide Number Placeholder 3"/>
          <p:cNvSpPr>
            <a:spLocks noGrp="1"/>
          </p:cNvSpPr>
          <p:nvPr>
            <p:ph type="sldNum" sz="quarter" idx="12"/>
          </p:nvPr>
        </p:nvSpPr>
        <p:spPr/>
        <p:txBody>
          <a:bodyPr/>
          <a:lstStyle/>
          <a:p>
            <a:fld id="{FC4456CD-832E-41F2-9893-C7650CCC5376}" type="slidenum">
              <a:rPr lang="en-GB" smtClean="0"/>
              <a:pPr/>
              <a:t>14</a:t>
            </a:fld>
            <a:endParaRPr lang="en-GB"/>
          </a:p>
        </p:txBody>
      </p:sp>
      <p:sp>
        <p:nvSpPr>
          <p:cNvPr id="5" name="Title 4"/>
          <p:cNvSpPr>
            <a:spLocks noGrp="1"/>
          </p:cNvSpPr>
          <p:nvPr>
            <p:ph type="title"/>
          </p:nvPr>
        </p:nvSpPr>
        <p:spPr/>
        <p:txBody>
          <a:bodyPr>
            <a:normAutofit/>
          </a:bodyPr>
          <a:lstStyle/>
          <a:p>
            <a:r>
              <a:rPr lang="en-US" sz="2800" dirty="0"/>
              <a:t>WP13 </a:t>
            </a:r>
            <a:br>
              <a:rPr lang="en-US" sz="2800" dirty="0"/>
            </a:br>
            <a:r>
              <a:rPr lang="en-US" sz="2800" dirty="0"/>
              <a:t>From AIDA2020 proposal</a:t>
            </a:r>
            <a:endParaRPr lang="en-GB" sz="2800" dirty="0"/>
          </a:p>
        </p:txBody>
      </p:sp>
      <p:sp>
        <p:nvSpPr>
          <p:cNvPr id="6" name="Date Placeholder 5"/>
          <p:cNvSpPr>
            <a:spLocks noGrp="1"/>
          </p:cNvSpPr>
          <p:nvPr>
            <p:ph type="dt" sz="half" idx="10"/>
          </p:nvPr>
        </p:nvSpPr>
        <p:spPr>
          <a:xfrm>
            <a:off x="617914" y="6424613"/>
            <a:ext cx="973819" cy="365125"/>
          </a:xfrm>
        </p:spPr>
        <p:txBody>
          <a:bodyPr anchor="ctr"/>
          <a:lstStyle/>
          <a:p>
            <a:fld id="{9293AF7B-16C9-A941-B121-7369F88E0885}" type="datetime3">
              <a:rPr lang="en-US" sz="1100"/>
              <a:pPr/>
              <a:t>4 April 2017</a:t>
            </a:fld>
            <a:endParaRPr lang="en-GB" sz="1400" dirty="0"/>
          </a:p>
        </p:txBody>
      </p:sp>
      <p:pic>
        <p:nvPicPr>
          <p:cNvPr id="15" name="Picture 14" descr="Logo-INFN-trasparente.GIF"/>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35160" y="392349"/>
            <a:ext cx="1009840" cy="817887"/>
          </a:xfrm>
          <a:prstGeom prst="rect">
            <a:avLst/>
          </a:prstGeom>
        </p:spPr>
      </p:pic>
    </p:spTree>
    <p:extLst>
      <p:ext uri="{BB962C8B-B14F-4D97-AF65-F5344CB8AC3E}">
        <p14:creationId xmlns:p14="http://schemas.microsoft.com/office/powerpoint/2010/main" val="25941763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smtClean="0"/>
              <a:t>L. Benussi - AIDA2020 1st Annual Meeting - WP13.4</a:t>
            </a:r>
            <a:endParaRPr lang="en-GB" dirty="0"/>
          </a:p>
        </p:txBody>
      </p:sp>
      <p:sp>
        <p:nvSpPr>
          <p:cNvPr id="4" name="Date Placeholder 3"/>
          <p:cNvSpPr>
            <a:spLocks noGrp="1"/>
          </p:cNvSpPr>
          <p:nvPr>
            <p:ph type="dt" sz="half" idx="10"/>
          </p:nvPr>
        </p:nvSpPr>
        <p:spPr/>
        <p:txBody>
          <a:bodyPr/>
          <a:lstStyle/>
          <a:p>
            <a:fld id="{4C72D954-A86A-CE40-8D4C-D7F09EC72BD3}" type="datetime3">
              <a:rPr lang="en-US" smtClean="0"/>
              <a:pPr/>
              <a:t>4 April 2017</a:t>
            </a:fld>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pPr/>
              <a:t>15</a:t>
            </a:fld>
            <a:endParaRPr lang="en-GB"/>
          </a:p>
        </p:txBody>
      </p:sp>
      <p:sp>
        <p:nvSpPr>
          <p:cNvPr id="6" name="Title 5"/>
          <p:cNvSpPr>
            <a:spLocks noGrp="1"/>
          </p:cNvSpPr>
          <p:nvPr>
            <p:ph type="title"/>
          </p:nvPr>
        </p:nvSpPr>
        <p:spPr>
          <a:xfrm>
            <a:off x="681038" y="-112971"/>
            <a:ext cx="8543925" cy="1325563"/>
          </a:xfrm>
        </p:spPr>
        <p:txBody>
          <a:bodyPr>
            <a:normAutofit/>
          </a:bodyPr>
          <a:lstStyle/>
          <a:p>
            <a:r>
              <a:rPr lang="en-US" sz="2800" dirty="0"/>
              <a:t>WP13</a:t>
            </a:r>
            <a:br>
              <a:rPr lang="en-US" sz="2800" dirty="0"/>
            </a:br>
            <a:r>
              <a:rPr lang="en-US" sz="2800" dirty="0"/>
              <a:t>Milestones</a:t>
            </a:r>
            <a:endParaRPr lang="en-US" sz="2800" dirty="0"/>
          </a:p>
        </p:txBody>
      </p:sp>
      <p:graphicFrame>
        <p:nvGraphicFramePr>
          <p:cNvPr id="7" name="Content Placeholder 4"/>
          <p:cNvGraphicFramePr>
            <a:graphicFrameLocks noGrp="1"/>
          </p:cNvGraphicFramePr>
          <p:nvPr>
            <p:ph idx="1"/>
            <p:extLst>
              <p:ext uri="{D42A27DB-BD31-4B8C-83A1-F6EECF244321}">
                <p14:modId xmlns:p14="http://schemas.microsoft.com/office/powerpoint/2010/main" val="2171032291"/>
              </p:ext>
            </p:extLst>
          </p:nvPr>
        </p:nvGraphicFramePr>
        <p:xfrm>
          <a:off x="1139638" y="918772"/>
          <a:ext cx="7502167" cy="2286513"/>
        </p:xfrm>
        <a:graphic>
          <a:graphicData uri="http://schemas.openxmlformats.org/drawingml/2006/table">
            <a:tbl>
              <a:tblPr firstRow="1" bandRow="1">
                <a:tableStyleId>{F5AB1C69-6EDB-4FF4-983F-18BD219EF322}</a:tableStyleId>
              </a:tblPr>
              <a:tblGrid>
                <a:gridCol w="1033945">
                  <a:extLst>
                    <a:ext uri="{9D8B030D-6E8A-4147-A177-3AD203B41FA5}">
                      <a16:colId xmlns:a16="http://schemas.microsoft.com/office/drawing/2014/main" val="20000"/>
                    </a:ext>
                  </a:extLst>
                </a:gridCol>
                <a:gridCol w="3311236">
                  <a:extLst>
                    <a:ext uri="{9D8B030D-6E8A-4147-A177-3AD203B41FA5}">
                      <a16:colId xmlns:a16="http://schemas.microsoft.com/office/drawing/2014/main" val="20001"/>
                    </a:ext>
                  </a:extLst>
                </a:gridCol>
                <a:gridCol w="825957">
                  <a:extLst>
                    <a:ext uri="{9D8B030D-6E8A-4147-A177-3AD203B41FA5}">
                      <a16:colId xmlns:a16="http://schemas.microsoft.com/office/drawing/2014/main" val="20002"/>
                    </a:ext>
                  </a:extLst>
                </a:gridCol>
                <a:gridCol w="736795">
                  <a:extLst>
                    <a:ext uri="{9D8B030D-6E8A-4147-A177-3AD203B41FA5}">
                      <a16:colId xmlns:a16="http://schemas.microsoft.com/office/drawing/2014/main" val="20003"/>
                    </a:ext>
                  </a:extLst>
                </a:gridCol>
                <a:gridCol w="1594234">
                  <a:extLst>
                    <a:ext uri="{9D8B030D-6E8A-4147-A177-3AD203B41FA5}">
                      <a16:colId xmlns:a16="http://schemas.microsoft.com/office/drawing/2014/main" val="20004"/>
                    </a:ext>
                  </a:extLst>
                </a:gridCol>
              </a:tblGrid>
              <a:tr h="480121">
                <a:tc>
                  <a:txBody>
                    <a:bodyPr/>
                    <a:lstStyle/>
                    <a:p>
                      <a:r>
                        <a:rPr lang="en-US" sz="1600" dirty="0" smtClean="0"/>
                        <a:t>MS Number</a:t>
                      </a:r>
                      <a:endParaRPr lang="en-US" sz="1600" dirty="0"/>
                    </a:p>
                  </a:txBody>
                  <a:tcPr marL="121920" marR="121920"/>
                </a:tc>
                <a:tc>
                  <a:txBody>
                    <a:bodyPr/>
                    <a:lstStyle/>
                    <a:p>
                      <a:r>
                        <a:rPr lang="en-US" sz="1600" dirty="0" smtClean="0"/>
                        <a:t>MS Description</a:t>
                      </a:r>
                      <a:endParaRPr lang="en-US" sz="1600" dirty="0"/>
                    </a:p>
                  </a:txBody>
                  <a:tcPr marL="121920" marR="121920"/>
                </a:tc>
                <a:tc>
                  <a:txBody>
                    <a:bodyPr/>
                    <a:lstStyle/>
                    <a:p>
                      <a:r>
                        <a:rPr lang="en-US" sz="1600" dirty="0" smtClean="0"/>
                        <a:t>Task</a:t>
                      </a:r>
                      <a:endParaRPr lang="en-US" sz="1600" dirty="0"/>
                    </a:p>
                  </a:txBody>
                  <a:tcPr marL="121920" marR="121920"/>
                </a:tc>
                <a:tc>
                  <a:txBody>
                    <a:bodyPr/>
                    <a:lstStyle/>
                    <a:p>
                      <a:r>
                        <a:rPr lang="en-US" sz="1600" dirty="0" smtClean="0"/>
                        <a:t>Due by</a:t>
                      </a:r>
                      <a:endParaRPr lang="en-US" sz="1600" dirty="0"/>
                    </a:p>
                  </a:txBody>
                  <a:tcPr marL="121920" marR="121920"/>
                </a:tc>
                <a:tc>
                  <a:txBody>
                    <a:bodyPr/>
                    <a:lstStyle/>
                    <a:p>
                      <a:r>
                        <a:rPr lang="en-US" sz="1600" dirty="0" smtClean="0"/>
                        <a:t>Result</a:t>
                      </a:r>
                      <a:r>
                        <a:rPr lang="en-US" sz="1600" baseline="0" dirty="0" smtClean="0"/>
                        <a:t> type</a:t>
                      </a:r>
                      <a:endParaRPr lang="en-US" sz="1600" dirty="0"/>
                    </a:p>
                  </a:txBody>
                  <a:tcPr marL="121920" marR="121920"/>
                </a:tc>
                <a:extLst>
                  <a:ext uri="{0D108BD9-81ED-4DB2-BD59-A6C34878D82A}">
                    <a16:rowId xmlns:a16="http://schemas.microsoft.com/office/drawing/2014/main" val="10000"/>
                  </a:ext>
                </a:extLst>
              </a:tr>
              <a:tr h="706109">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u="none" strike="noStrike" kern="1200" baseline="0" dirty="0" smtClean="0"/>
                        <a:t>MS13.8 	</a:t>
                      </a:r>
                    </a:p>
                    <a:p>
                      <a:endParaRPr lang="en-US" sz="1600" dirty="0"/>
                    </a:p>
                  </a:txBody>
                  <a:tcPr marL="121920" marR="121920"/>
                </a:tc>
                <a:tc>
                  <a:txBody>
                    <a:bodyPr/>
                    <a:lstStyle/>
                    <a:p>
                      <a:r>
                        <a:rPr lang="en-US" sz="1600" u="none" strike="noStrike" kern="1200" baseline="0" dirty="0" smtClean="0"/>
                        <a:t>Optical system for the quality assessment of MPGD foil/mesh mechanical tensioning </a:t>
                      </a:r>
                      <a:endParaRPr lang="en-US" sz="1600" dirty="0"/>
                    </a:p>
                  </a:txBody>
                  <a:tcPr marL="121920" marR="121920"/>
                </a:tc>
                <a:tc>
                  <a:txBody>
                    <a:bodyPr/>
                    <a:lstStyle/>
                    <a:p>
                      <a:r>
                        <a:rPr lang="en-US" sz="1600" u="none" strike="noStrike" kern="1200" baseline="0" dirty="0" smtClean="0"/>
                        <a:t>13.4.3</a:t>
                      </a:r>
                      <a:endParaRPr lang="en-US" sz="1600" dirty="0"/>
                    </a:p>
                  </a:txBody>
                  <a:tcPr marL="121920" marR="121920"/>
                </a:tc>
                <a:tc>
                  <a:txBody>
                    <a:bodyPr/>
                    <a:lstStyle/>
                    <a:p>
                      <a:r>
                        <a:rPr lang="en-US" sz="1600" u="none" strike="noStrike" kern="1200" baseline="0" dirty="0" smtClean="0"/>
                        <a:t>M12</a:t>
                      </a:r>
                      <a:endParaRPr lang="en-US" sz="1600" dirty="0"/>
                    </a:p>
                  </a:txBody>
                  <a:tcPr marL="121920" marR="121920"/>
                </a:tc>
                <a:tc>
                  <a:txBody>
                    <a:bodyPr/>
                    <a:lstStyle/>
                    <a:p>
                      <a:r>
                        <a:rPr lang="en-US" sz="1600" u="none" strike="noStrike" kern="1200" baseline="0" dirty="0" smtClean="0"/>
                        <a:t>Demonstrator</a:t>
                      </a:r>
                      <a:endParaRPr lang="en-US" sz="1600" dirty="0"/>
                    </a:p>
                  </a:txBody>
                  <a:tcPr marL="121920" marR="121920"/>
                </a:tc>
                <a:extLst>
                  <a:ext uri="{0D108BD9-81ED-4DB2-BD59-A6C34878D82A}">
                    <a16:rowId xmlns:a16="http://schemas.microsoft.com/office/drawing/2014/main" val="10001"/>
                  </a:ext>
                </a:extLst>
              </a:tr>
              <a:tr h="884433">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u="none" strike="noStrike" kern="1200" baseline="0" dirty="0" smtClean="0"/>
                        <a:t>MS13.9</a:t>
                      </a:r>
                    </a:p>
                  </a:txBody>
                  <a:tcPr marL="121920" marR="121920"/>
                </a:tc>
                <a:tc>
                  <a:txBody>
                    <a:bodyPr/>
                    <a:lstStyle/>
                    <a:p>
                      <a:r>
                        <a:rPr lang="en-US" sz="1600" u="none" strike="noStrike" kern="1200" baseline="0" dirty="0" smtClean="0"/>
                        <a:t>Integrated FBG sensors for monitoring the mechanical tension of MPGD films and meshes</a:t>
                      </a:r>
                      <a:endParaRPr lang="en-US" sz="1600" dirty="0"/>
                    </a:p>
                  </a:txBody>
                  <a:tcPr marL="121920" marR="121920"/>
                </a:tc>
                <a:tc>
                  <a:txBody>
                    <a:bodyPr/>
                    <a:lstStyle/>
                    <a:p>
                      <a:r>
                        <a:rPr lang="en-US" sz="1600" dirty="0" smtClean="0"/>
                        <a:t>13.4.3</a:t>
                      </a:r>
                      <a:endParaRPr lang="en-US" sz="1600" dirty="0"/>
                    </a:p>
                  </a:txBody>
                  <a:tcPr marL="121920" marR="121920"/>
                </a:tc>
                <a:tc>
                  <a:txBody>
                    <a:bodyPr/>
                    <a:lstStyle/>
                    <a:p>
                      <a:r>
                        <a:rPr lang="en-US" sz="1600" dirty="0" smtClean="0"/>
                        <a:t>M24</a:t>
                      </a:r>
                      <a:endParaRPr lang="en-US" sz="1600" dirty="0"/>
                    </a:p>
                  </a:txBody>
                  <a:tcPr marL="121920" marR="121920"/>
                </a:tc>
                <a:tc>
                  <a:txBody>
                    <a:bodyPr/>
                    <a:lstStyle/>
                    <a:p>
                      <a:r>
                        <a:rPr lang="en-US" sz="1600" dirty="0" smtClean="0"/>
                        <a:t>Prototype</a:t>
                      </a:r>
                      <a:endParaRPr lang="en-US" sz="1600" dirty="0"/>
                    </a:p>
                  </a:txBody>
                  <a:tcPr marL="121920" marR="121920"/>
                </a:tc>
                <a:extLst>
                  <a:ext uri="{0D108BD9-81ED-4DB2-BD59-A6C34878D82A}">
                    <a16:rowId xmlns:a16="http://schemas.microsoft.com/office/drawing/2014/main" val="10002"/>
                  </a:ext>
                </a:extLst>
              </a:tr>
            </a:tbl>
          </a:graphicData>
        </a:graphic>
      </p:graphicFrame>
      <p:pic>
        <p:nvPicPr>
          <p:cNvPr id="8" name="Picture 7" descr="Logo-INFN-trasparente.GIF"/>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41805" y="38488"/>
            <a:ext cx="1009840" cy="817887"/>
          </a:xfrm>
          <a:prstGeom prst="rect">
            <a:avLst/>
          </a:prstGeom>
        </p:spPr>
      </p:pic>
      <p:graphicFrame>
        <p:nvGraphicFramePr>
          <p:cNvPr id="9" name="Content Placeholder 3"/>
          <p:cNvGraphicFramePr>
            <a:graphicFrameLocks/>
          </p:cNvGraphicFramePr>
          <p:nvPr>
            <p:extLst>
              <p:ext uri="{D42A27DB-BD31-4B8C-83A1-F6EECF244321}">
                <p14:modId xmlns:p14="http://schemas.microsoft.com/office/powerpoint/2010/main" val="1735501046"/>
              </p:ext>
            </p:extLst>
          </p:nvPr>
        </p:nvGraphicFramePr>
        <p:xfrm>
          <a:off x="1141336" y="3267682"/>
          <a:ext cx="7500469" cy="3383280"/>
        </p:xfrm>
        <a:graphic>
          <a:graphicData uri="http://schemas.openxmlformats.org/drawingml/2006/table">
            <a:tbl>
              <a:tblPr firstRow="1" bandRow="1">
                <a:tableStyleId>{5C22544A-7EE6-4342-B048-85BDC9FD1C3A}</a:tableStyleId>
              </a:tblPr>
              <a:tblGrid>
                <a:gridCol w="3780117">
                  <a:extLst>
                    <a:ext uri="{9D8B030D-6E8A-4147-A177-3AD203B41FA5}">
                      <a16:colId xmlns:a16="http://schemas.microsoft.com/office/drawing/2014/main" val="20000"/>
                    </a:ext>
                  </a:extLst>
                </a:gridCol>
                <a:gridCol w="971177">
                  <a:extLst>
                    <a:ext uri="{9D8B030D-6E8A-4147-A177-3AD203B41FA5}">
                      <a16:colId xmlns:a16="http://schemas.microsoft.com/office/drawing/2014/main" val="20001"/>
                    </a:ext>
                  </a:extLst>
                </a:gridCol>
                <a:gridCol w="896470">
                  <a:extLst>
                    <a:ext uri="{9D8B030D-6E8A-4147-A177-3AD203B41FA5}">
                      <a16:colId xmlns:a16="http://schemas.microsoft.com/office/drawing/2014/main" val="20002"/>
                    </a:ext>
                  </a:extLst>
                </a:gridCol>
                <a:gridCol w="926353">
                  <a:extLst>
                    <a:ext uri="{9D8B030D-6E8A-4147-A177-3AD203B41FA5}">
                      <a16:colId xmlns:a16="http://schemas.microsoft.com/office/drawing/2014/main" val="20003"/>
                    </a:ext>
                  </a:extLst>
                </a:gridCol>
                <a:gridCol w="926352">
                  <a:extLst>
                    <a:ext uri="{9D8B030D-6E8A-4147-A177-3AD203B41FA5}">
                      <a16:colId xmlns:a16="http://schemas.microsoft.com/office/drawing/2014/main" val="20004"/>
                    </a:ext>
                  </a:extLst>
                </a:gridCol>
              </a:tblGrid>
              <a:tr h="357848">
                <a:tc>
                  <a:txBody>
                    <a:bodyPr/>
                    <a:lstStyle/>
                    <a:p>
                      <a:r>
                        <a:rPr lang="en-US" dirty="0" smtClean="0"/>
                        <a:t>Milestones</a:t>
                      </a:r>
                      <a:endParaRPr lang="en-US" dirty="0"/>
                    </a:p>
                  </a:txBody>
                  <a:tcPr marL="121920" marR="121920"/>
                </a:tc>
                <a:tc>
                  <a:txBody>
                    <a:bodyPr/>
                    <a:lstStyle/>
                    <a:p>
                      <a:pPr algn="ctr"/>
                      <a:r>
                        <a:rPr lang="en-US" dirty="0" smtClean="0"/>
                        <a:t>Year 1</a:t>
                      </a:r>
                      <a:endParaRPr lang="en-US" dirty="0"/>
                    </a:p>
                  </a:txBody>
                  <a:tcPr marL="121920" marR="121920"/>
                </a:tc>
                <a:tc>
                  <a:txBody>
                    <a:bodyPr/>
                    <a:lstStyle/>
                    <a:p>
                      <a:pPr algn="ctr"/>
                      <a:r>
                        <a:rPr lang="en-US" dirty="0" smtClean="0"/>
                        <a:t>Year 2</a:t>
                      </a:r>
                      <a:endParaRPr lang="en-US" dirty="0"/>
                    </a:p>
                  </a:txBody>
                  <a:tcPr marL="121920" marR="121920"/>
                </a:tc>
                <a:tc>
                  <a:txBody>
                    <a:bodyPr/>
                    <a:lstStyle/>
                    <a:p>
                      <a:pPr algn="ctr"/>
                      <a:r>
                        <a:rPr lang="en-US" dirty="0" smtClean="0"/>
                        <a:t>Year 3</a:t>
                      </a:r>
                      <a:endParaRPr lang="en-US" dirty="0"/>
                    </a:p>
                  </a:txBody>
                  <a:tcPr marL="121920" marR="121920"/>
                </a:tc>
                <a:tc>
                  <a:txBody>
                    <a:bodyPr/>
                    <a:lstStyle/>
                    <a:p>
                      <a:pPr algn="ctr"/>
                      <a:r>
                        <a:rPr lang="en-US" dirty="0" smtClean="0"/>
                        <a:t>Year 4</a:t>
                      </a:r>
                      <a:endParaRPr lang="en-US" dirty="0"/>
                    </a:p>
                  </a:txBody>
                  <a:tcPr marL="121920" marR="121920"/>
                </a:tc>
                <a:extLst>
                  <a:ext uri="{0D108BD9-81ED-4DB2-BD59-A6C34878D82A}">
                    <a16:rowId xmlns:a16="http://schemas.microsoft.com/office/drawing/2014/main" val="10000"/>
                  </a:ext>
                </a:extLst>
              </a:tr>
              <a:tr h="338080">
                <a:tc>
                  <a:txBody>
                    <a:bodyPr/>
                    <a:lstStyle/>
                    <a:p>
                      <a:r>
                        <a:rPr lang="en-US" dirty="0" smtClean="0"/>
                        <a:t>Design/qualify</a:t>
                      </a:r>
                      <a:r>
                        <a:rPr lang="en-US" baseline="0" dirty="0" smtClean="0"/>
                        <a:t> an optical </a:t>
                      </a:r>
                      <a:r>
                        <a:rPr lang="en-US" baseline="0" dirty="0" err="1" smtClean="0"/>
                        <a:t>interferometric</a:t>
                      </a:r>
                      <a:r>
                        <a:rPr lang="en-US" baseline="0" dirty="0" smtClean="0"/>
                        <a:t> system</a:t>
                      </a:r>
                      <a:endParaRPr lang="en-US" dirty="0"/>
                    </a:p>
                  </a:txBody>
                  <a:tcPr marL="121920" marR="121920"/>
                </a:tc>
                <a:tc>
                  <a:txBody>
                    <a:bodyPr/>
                    <a:lstStyle/>
                    <a:p>
                      <a:pPr algn="ctr"/>
                      <a:endParaRPr lang="en-US" dirty="0"/>
                    </a:p>
                  </a:txBody>
                  <a:tcPr marL="121920" marR="121920">
                    <a:solidFill>
                      <a:srgbClr val="C0504D"/>
                    </a:solidFill>
                  </a:tcPr>
                </a:tc>
                <a:tc>
                  <a:txBody>
                    <a:bodyPr/>
                    <a:lstStyle/>
                    <a:p>
                      <a:pPr algn="ctr"/>
                      <a:endParaRPr lang="en-US" dirty="0"/>
                    </a:p>
                  </a:txBody>
                  <a:tcPr marL="121920" marR="121920"/>
                </a:tc>
                <a:tc>
                  <a:txBody>
                    <a:bodyPr/>
                    <a:lstStyle/>
                    <a:p>
                      <a:pPr algn="ctr"/>
                      <a:endParaRPr lang="en-US"/>
                    </a:p>
                  </a:txBody>
                  <a:tcPr marL="121920" marR="121920"/>
                </a:tc>
                <a:tc>
                  <a:txBody>
                    <a:bodyPr/>
                    <a:lstStyle/>
                    <a:p>
                      <a:pPr algn="ctr"/>
                      <a:endParaRPr lang="en-US"/>
                    </a:p>
                  </a:txBody>
                  <a:tcPr marL="121920" marR="121920"/>
                </a:tc>
                <a:extLst>
                  <a:ext uri="{0D108BD9-81ED-4DB2-BD59-A6C34878D82A}">
                    <a16:rowId xmlns:a16="http://schemas.microsoft.com/office/drawing/2014/main" val="10001"/>
                  </a:ext>
                </a:extLst>
              </a:tr>
              <a:tr h="338080">
                <a:tc>
                  <a:txBody>
                    <a:bodyPr/>
                    <a:lstStyle/>
                    <a:p>
                      <a:r>
                        <a:rPr lang="en-US" dirty="0" smtClean="0"/>
                        <a:t>Engineering </a:t>
                      </a:r>
                      <a:r>
                        <a:rPr lang="en-US" dirty="0" err="1" smtClean="0"/>
                        <a:t>interferometric</a:t>
                      </a:r>
                      <a:r>
                        <a:rPr lang="en-US" dirty="0" smtClean="0"/>
                        <a:t> system MS13.8</a:t>
                      </a:r>
                      <a:endParaRPr lang="en-US" dirty="0"/>
                    </a:p>
                  </a:txBody>
                  <a:tcPr marL="121920" marR="121920"/>
                </a:tc>
                <a:tc>
                  <a:txBody>
                    <a:bodyPr/>
                    <a:lstStyle/>
                    <a:p>
                      <a:pPr algn="ctr"/>
                      <a:endParaRPr lang="en-US" dirty="0"/>
                    </a:p>
                  </a:txBody>
                  <a:tcPr marL="121920" marR="121920">
                    <a:solidFill>
                      <a:srgbClr val="C0504D"/>
                    </a:solidFill>
                  </a:tcPr>
                </a:tc>
                <a:tc>
                  <a:txBody>
                    <a:bodyPr/>
                    <a:lstStyle/>
                    <a:p>
                      <a:pPr algn="ctr"/>
                      <a:endParaRPr lang="en-US" dirty="0"/>
                    </a:p>
                  </a:txBody>
                  <a:tcPr marL="121920" marR="121920"/>
                </a:tc>
                <a:tc>
                  <a:txBody>
                    <a:bodyPr/>
                    <a:lstStyle/>
                    <a:p>
                      <a:pPr algn="ctr"/>
                      <a:endParaRPr lang="en-US"/>
                    </a:p>
                  </a:txBody>
                  <a:tcPr marL="121920" marR="121920"/>
                </a:tc>
                <a:tc>
                  <a:txBody>
                    <a:bodyPr/>
                    <a:lstStyle/>
                    <a:p>
                      <a:pPr algn="ctr"/>
                      <a:endParaRPr lang="en-US"/>
                    </a:p>
                  </a:txBody>
                  <a:tcPr marL="121920" marR="121920"/>
                </a:tc>
                <a:extLst>
                  <a:ext uri="{0D108BD9-81ED-4DB2-BD59-A6C34878D82A}">
                    <a16:rowId xmlns:a16="http://schemas.microsoft.com/office/drawing/2014/main" val="10002"/>
                  </a:ext>
                </a:extLst>
              </a:tr>
              <a:tr h="338080">
                <a:tc>
                  <a:txBody>
                    <a:bodyPr/>
                    <a:lstStyle/>
                    <a:p>
                      <a:r>
                        <a:rPr lang="en-US" dirty="0" smtClean="0"/>
                        <a:t>Qualify FBG sensors</a:t>
                      </a:r>
                      <a:endParaRPr lang="en-US" dirty="0"/>
                    </a:p>
                  </a:txBody>
                  <a:tcPr marL="121920" marR="121920"/>
                </a:tc>
                <a:tc>
                  <a:txBody>
                    <a:bodyPr/>
                    <a:lstStyle/>
                    <a:p>
                      <a:pPr algn="ctr"/>
                      <a:endParaRPr lang="en-US" dirty="0"/>
                    </a:p>
                  </a:txBody>
                  <a:tcPr marL="121920" marR="121920"/>
                </a:tc>
                <a:tc>
                  <a:txBody>
                    <a:bodyPr/>
                    <a:lstStyle/>
                    <a:p>
                      <a:pPr algn="ctr"/>
                      <a:endParaRPr lang="en-US" dirty="0"/>
                    </a:p>
                  </a:txBody>
                  <a:tcPr marL="121920" marR="121920">
                    <a:solidFill>
                      <a:srgbClr val="C0504D"/>
                    </a:solidFill>
                  </a:tcPr>
                </a:tc>
                <a:tc>
                  <a:txBody>
                    <a:bodyPr/>
                    <a:lstStyle/>
                    <a:p>
                      <a:pPr algn="ctr"/>
                      <a:endParaRPr lang="en-US" dirty="0"/>
                    </a:p>
                  </a:txBody>
                  <a:tcPr marL="121920" marR="121920"/>
                </a:tc>
                <a:tc>
                  <a:txBody>
                    <a:bodyPr/>
                    <a:lstStyle/>
                    <a:p>
                      <a:pPr algn="ctr"/>
                      <a:endParaRPr lang="en-US"/>
                    </a:p>
                  </a:txBody>
                  <a:tcPr marL="121920" marR="121920"/>
                </a:tc>
                <a:extLst>
                  <a:ext uri="{0D108BD9-81ED-4DB2-BD59-A6C34878D82A}">
                    <a16:rowId xmlns:a16="http://schemas.microsoft.com/office/drawing/2014/main" val="10003"/>
                  </a:ext>
                </a:extLst>
              </a:tr>
              <a:tr h="338080">
                <a:tc>
                  <a:txBody>
                    <a:bodyPr/>
                    <a:lstStyle/>
                    <a:p>
                      <a:r>
                        <a:rPr lang="en-US" dirty="0" smtClean="0"/>
                        <a:t>Proof of concept integration of FBG MS13.9</a:t>
                      </a:r>
                      <a:endParaRPr lang="en-US" dirty="0"/>
                    </a:p>
                  </a:txBody>
                  <a:tcPr marL="121920" marR="121920"/>
                </a:tc>
                <a:tc>
                  <a:txBody>
                    <a:bodyPr/>
                    <a:lstStyle/>
                    <a:p>
                      <a:pPr algn="ctr"/>
                      <a:endParaRPr lang="en-US" dirty="0"/>
                    </a:p>
                  </a:txBody>
                  <a:tcPr marL="121920" marR="121920"/>
                </a:tc>
                <a:tc>
                  <a:txBody>
                    <a:bodyPr/>
                    <a:lstStyle/>
                    <a:p>
                      <a:pPr algn="ctr"/>
                      <a:endParaRPr lang="en-US" dirty="0"/>
                    </a:p>
                  </a:txBody>
                  <a:tcPr marL="121920" marR="121920">
                    <a:solidFill>
                      <a:srgbClr val="C0504D"/>
                    </a:solidFill>
                  </a:tcPr>
                </a:tc>
                <a:tc>
                  <a:txBody>
                    <a:bodyPr/>
                    <a:lstStyle/>
                    <a:p>
                      <a:pPr algn="ctr"/>
                      <a:endParaRPr lang="en-US" dirty="0"/>
                    </a:p>
                  </a:txBody>
                  <a:tcPr marL="121920" marR="121920"/>
                </a:tc>
                <a:tc>
                  <a:txBody>
                    <a:bodyPr/>
                    <a:lstStyle/>
                    <a:p>
                      <a:pPr algn="ctr"/>
                      <a:endParaRPr lang="en-US" dirty="0"/>
                    </a:p>
                  </a:txBody>
                  <a:tcPr marL="121920" marR="121920"/>
                </a:tc>
                <a:extLst>
                  <a:ext uri="{0D108BD9-81ED-4DB2-BD59-A6C34878D82A}">
                    <a16:rowId xmlns:a16="http://schemas.microsoft.com/office/drawing/2014/main" val="10004"/>
                  </a:ext>
                </a:extLst>
              </a:tr>
              <a:tr h="338080">
                <a:tc>
                  <a:txBody>
                    <a:bodyPr/>
                    <a:lstStyle/>
                    <a:p>
                      <a:r>
                        <a:rPr lang="en-US" dirty="0" smtClean="0"/>
                        <a:t>Long term characterization of FBG</a:t>
                      </a:r>
                      <a:endParaRPr lang="en-US" dirty="0"/>
                    </a:p>
                  </a:txBody>
                  <a:tcPr marL="121920" marR="121920">
                    <a:solidFill>
                      <a:schemeClr val="tx2">
                        <a:lumMod val="75000"/>
                      </a:schemeClr>
                    </a:solidFill>
                  </a:tcPr>
                </a:tc>
                <a:tc>
                  <a:txBody>
                    <a:bodyPr/>
                    <a:lstStyle/>
                    <a:p>
                      <a:pPr algn="ctr"/>
                      <a:endParaRPr lang="en-US" dirty="0"/>
                    </a:p>
                  </a:txBody>
                  <a:tcPr marL="121920" marR="121920">
                    <a:solidFill>
                      <a:schemeClr val="tx2">
                        <a:lumMod val="75000"/>
                      </a:schemeClr>
                    </a:solidFill>
                  </a:tcPr>
                </a:tc>
                <a:tc>
                  <a:txBody>
                    <a:bodyPr/>
                    <a:lstStyle/>
                    <a:p>
                      <a:pPr algn="ctr"/>
                      <a:endParaRPr lang="en-US" dirty="0"/>
                    </a:p>
                  </a:txBody>
                  <a:tcPr marL="121920" marR="121920">
                    <a:solidFill>
                      <a:schemeClr val="tx2">
                        <a:lumMod val="75000"/>
                      </a:schemeClr>
                    </a:solidFill>
                  </a:tcPr>
                </a:tc>
                <a:tc>
                  <a:txBody>
                    <a:bodyPr/>
                    <a:lstStyle/>
                    <a:p>
                      <a:pPr algn="ctr"/>
                      <a:endParaRPr lang="en-US" dirty="0"/>
                    </a:p>
                  </a:txBody>
                  <a:tcPr marL="121920" marR="121920">
                    <a:solidFill>
                      <a:srgbClr val="C0504D"/>
                    </a:solidFill>
                  </a:tcPr>
                </a:tc>
                <a:tc>
                  <a:txBody>
                    <a:bodyPr/>
                    <a:lstStyle/>
                    <a:p>
                      <a:pPr algn="ctr"/>
                      <a:endParaRPr lang="en-US" dirty="0"/>
                    </a:p>
                  </a:txBody>
                  <a:tcPr marL="121920" marR="121920"/>
                </a:tc>
                <a:extLst>
                  <a:ext uri="{0D108BD9-81ED-4DB2-BD59-A6C34878D82A}">
                    <a16:rowId xmlns:a16="http://schemas.microsoft.com/office/drawing/2014/main" val="10005"/>
                  </a:ext>
                </a:extLst>
              </a:tr>
              <a:tr h="338080">
                <a:tc>
                  <a:txBody>
                    <a:bodyPr/>
                    <a:lstStyle/>
                    <a:p>
                      <a:r>
                        <a:rPr lang="en-US" dirty="0" smtClean="0"/>
                        <a:t>Qualification at test beams</a:t>
                      </a:r>
                      <a:endParaRPr lang="en-US" dirty="0"/>
                    </a:p>
                  </a:txBody>
                  <a:tcPr marL="121920" marR="121920">
                    <a:solidFill>
                      <a:schemeClr val="bg2">
                        <a:lumMod val="85000"/>
                      </a:schemeClr>
                    </a:solidFill>
                  </a:tcPr>
                </a:tc>
                <a:tc>
                  <a:txBody>
                    <a:bodyPr/>
                    <a:lstStyle/>
                    <a:p>
                      <a:pPr algn="ctr"/>
                      <a:endParaRPr lang="en-US" dirty="0"/>
                    </a:p>
                  </a:txBody>
                  <a:tcPr marL="121920" marR="121920">
                    <a:solidFill>
                      <a:schemeClr val="bg2">
                        <a:lumMod val="85000"/>
                      </a:schemeClr>
                    </a:solidFill>
                  </a:tcPr>
                </a:tc>
                <a:tc>
                  <a:txBody>
                    <a:bodyPr/>
                    <a:lstStyle/>
                    <a:p>
                      <a:pPr algn="ctr"/>
                      <a:endParaRPr lang="en-US" dirty="0"/>
                    </a:p>
                  </a:txBody>
                  <a:tcPr marL="121920" marR="121920">
                    <a:solidFill>
                      <a:schemeClr val="bg2">
                        <a:lumMod val="85000"/>
                      </a:schemeClr>
                    </a:solidFill>
                  </a:tcPr>
                </a:tc>
                <a:tc>
                  <a:txBody>
                    <a:bodyPr/>
                    <a:lstStyle/>
                    <a:p>
                      <a:pPr algn="ctr"/>
                      <a:endParaRPr lang="en-US" dirty="0"/>
                    </a:p>
                  </a:txBody>
                  <a:tcPr marL="121920" marR="121920">
                    <a:solidFill>
                      <a:schemeClr val="bg2">
                        <a:lumMod val="85000"/>
                      </a:schemeClr>
                    </a:solidFill>
                  </a:tcPr>
                </a:tc>
                <a:tc>
                  <a:txBody>
                    <a:bodyPr/>
                    <a:lstStyle/>
                    <a:p>
                      <a:pPr algn="ctr"/>
                      <a:endParaRPr lang="en-US" dirty="0"/>
                    </a:p>
                  </a:txBody>
                  <a:tcPr marL="121920" marR="121920">
                    <a:solidFill>
                      <a:srgbClr val="FF0000"/>
                    </a:solidFill>
                  </a:tcPr>
                </a:tc>
                <a:extLst>
                  <a:ext uri="{0D108BD9-81ED-4DB2-BD59-A6C34878D82A}">
                    <a16:rowId xmlns:a16="http://schemas.microsoft.com/office/drawing/2014/main" val="10006"/>
                  </a:ext>
                </a:extLst>
              </a:tr>
            </a:tbl>
          </a:graphicData>
        </a:graphic>
      </p:graphicFrame>
      <p:sp>
        <p:nvSpPr>
          <p:cNvPr id="2" name="TextBox 1"/>
          <p:cNvSpPr txBox="1"/>
          <p:nvPr/>
        </p:nvSpPr>
        <p:spPr>
          <a:xfrm rot="20005337">
            <a:off x="8200548" y="1560353"/>
            <a:ext cx="1149545" cy="369332"/>
          </a:xfrm>
          <a:prstGeom prst="rect">
            <a:avLst/>
          </a:prstGeom>
          <a:solidFill>
            <a:schemeClr val="bg1">
              <a:lumMod val="95000"/>
            </a:schemeClr>
          </a:solidFill>
          <a:ln>
            <a:solidFill>
              <a:srgbClr val="2326A5"/>
            </a:solidFill>
          </a:ln>
        </p:spPr>
        <p:txBody>
          <a:bodyPr wrap="none" rtlCol="0">
            <a:spAutoFit/>
          </a:bodyPr>
          <a:lstStyle/>
          <a:p>
            <a:r>
              <a:rPr lang="en-US" dirty="0"/>
              <a:t>Matched !</a:t>
            </a:r>
            <a:endParaRPr lang="en-US" dirty="0"/>
          </a:p>
        </p:txBody>
      </p:sp>
      <p:sp>
        <p:nvSpPr>
          <p:cNvPr id="10" name="TextBox 9"/>
          <p:cNvSpPr txBox="1"/>
          <p:nvPr/>
        </p:nvSpPr>
        <p:spPr>
          <a:xfrm rot="20005337">
            <a:off x="8130882" y="2304775"/>
            <a:ext cx="1288879" cy="646331"/>
          </a:xfrm>
          <a:prstGeom prst="rect">
            <a:avLst/>
          </a:prstGeom>
          <a:solidFill>
            <a:schemeClr val="bg1">
              <a:lumMod val="95000"/>
            </a:schemeClr>
          </a:solidFill>
          <a:ln>
            <a:solidFill>
              <a:srgbClr val="2326A5"/>
            </a:solidFill>
          </a:ln>
        </p:spPr>
        <p:txBody>
          <a:bodyPr wrap="none" rtlCol="0">
            <a:spAutoFit/>
          </a:bodyPr>
          <a:lstStyle/>
          <a:p>
            <a:r>
              <a:rPr lang="en-US" dirty="0"/>
              <a:t>Report in </a:t>
            </a:r>
          </a:p>
          <a:p>
            <a:r>
              <a:rPr lang="en-US" dirty="0"/>
              <a:t>preparation</a:t>
            </a:r>
            <a:endParaRPr lang="en-US" dirty="0"/>
          </a:p>
        </p:txBody>
      </p:sp>
    </p:spTree>
    <p:extLst>
      <p:ext uri="{BB962C8B-B14F-4D97-AF65-F5344CB8AC3E}">
        <p14:creationId xmlns:p14="http://schemas.microsoft.com/office/powerpoint/2010/main" val="33048310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1038" y="1524560"/>
            <a:ext cx="8543925" cy="4351338"/>
          </a:xfrm>
        </p:spPr>
        <p:txBody>
          <a:bodyPr>
            <a:noAutofit/>
          </a:bodyPr>
          <a:lstStyle/>
          <a:p>
            <a:pPr marL="342900" indent="-342900">
              <a:buNone/>
            </a:pPr>
            <a:r>
              <a:rPr lang="en-US" altLang="en-US" sz="1600" u="sng" dirty="0">
                <a:latin typeface="Calibri Light" panose="020F0302020204030204" pitchFamily="34" charset="0"/>
              </a:rPr>
              <a:t>Moiré </a:t>
            </a:r>
            <a:r>
              <a:rPr lang="en-US" altLang="en-US" sz="1600" u="sng" dirty="0">
                <a:latin typeface="Calibri Light" panose="020F0302020204030204" pitchFamily="34" charset="0"/>
              </a:rPr>
              <a:t>interferometry for large area </a:t>
            </a:r>
            <a:r>
              <a:rPr lang="en-US" altLang="en-US" sz="1600" u="sng" dirty="0">
                <a:latin typeface="Calibri Light" panose="020F0302020204030204" pitchFamily="34" charset="0"/>
              </a:rPr>
              <a:t>surfaces</a:t>
            </a:r>
          </a:p>
          <a:p>
            <a:pPr marL="342900" indent="-342900">
              <a:buNone/>
            </a:pPr>
            <a:r>
              <a:rPr lang="en-US" altLang="en-US" sz="1600" dirty="0">
                <a:solidFill>
                  <a:srgbClr val="C00000"/>
                </a:solidFill>
                <a:latin typeface="Calibri Light" panose="020F0302020204030204" pitchFamily="34" charset="0"/>
              </a:rPr>
              <a:t>Phase </a:t>
            </a:r>
            <a:r>
              <a:rPr lang="en-US" altLang="en-US" sz="1600" dirty="0">
                <a:solidFill>
                  <a:srgbClr val="C00000"/>
                </a:solidFill>
                <a:latin typeface="Calibri Light" panose="020F0302020204030204" pitchFamily="34" charset="0"/>
              </a:rPr>
              <a:t>shift algorithm greatly improves resolution on transverse displacement </a:t>
            </a:r>
          </a:p>
          <a:p>
            <a:pPr marL="1371600" lvl="2" indent="-457200">
              <a:buFont typeface="Arial"/>
              <a:buChar char="•"/>
            </a:pPr>
            <a:r>
              <a:rPr lang="en-US" altLang="en-US" sz="1600" dirty="0">
                <a:latin typeface="Calibri Light" panose="020F0302020204030204" pitchFamily="34" charset="0"/>
              </a:rPr>
              <a:t>R</a:t>
            </a:r>
            <a:r>
              <a:rPr lang="en-US" altLang="en-US" sz="1600" dirty="0">
                <a:latin typeface="Calibri Light" panose="020F0302020204030204" pitchFamily="34" charset="0"/>
              </a:rPr>
              <a:t>= </a:t>
            </a:r>
            <a:r>
              <a:rPr lang="it-IT" sz="1600" dirty="0" err="1">
                <a:latin typeface="AmericanTypewriter-Condensed"/>
              </a:rPr>
              <a:t>±</a:t>
            </a:r>
            <a:r>
              <a:rPr lang="it-IT" sz="1600" dirty="0">
                <a:latin typeface="AmericanTypewriter-Condensed"/>
              </a:rPr>
              <a:t> </a:t>
            </a:r>
            <a:r>
              <a:rPr lang="en-US" altLang="en-US" sz="1600" dirty="0">
                <a:latin typeface="Calibri Light" panose="020F0302020204030204" pitchFamily="34" charset="0"/>
              </a:rPr>
              <a:t>30um </a:t>
            </a:r>
            <a:r>
              <a:rPr lang="en-US" altLang="en-US" sz="1600" dirty="0">
                <a:latin typeface="Calibri Light" panose="020F0302020204030204" pitchFamily="34" charset="0"/>
              </a:rPr>
              <a:t>reached over small areas </a:t>
            </a:r>
          </a:p>
          <a:p>
            <a:pPr marL="1371600" lvl="2" indent="-457200">
              <a:buFont typeface="Arial"/>
              <a:buChar char="•"/>
            </a:pPr>
            <a:r>
              <a:rPr lang="en-US" altLang="en-US" sz="1600" dirty="0">
                <a:latin typeface="Calibri Light" panose="020F0302020204030204" pitchFamily="34" charset="0"/>
              </a:rPr>
              <a:t>Engineering over large areas in </a:t>
            </a:r>
            <a:r>
              <a:rPr lang="en-US" altLang="en-US" sz="1600" dirty="0">
                <a:latin typeface="Calibri Light" panose="020F0302020204030204" pitchFamily="34" charset="0"/>
              </a:rPr>
              <a:t>progress</a:t>
            </a:r>
          </a:p>
          <a:p>
            <a:pPr marL="1371600" lvl="2" indent="-457200">
              <a:buFont typeface="Arial"/>
              <a:buChar char="•"/>
            </a:pPr>
            <a:r>
              <a:rPr lang="en-US" altLang="en-US" sz="1600" dirty="0">
                <a:latin typeface="Calibri Light" panose="020F0302020204030204" pitchFamily="34" charset="0"/>
              </a:rPr>
              <a:t>Milestone </a:t>
            </a:r>
            <a:r>
              <a:rPr lang="en-US" altLang="en-US" sz="1600" dirty="0">
                <a:latin typeface="Calibri Light" panose="020F0302020204030204" pitchFamily="34" charset="0"/>
              </a:rPr>
              <a:t>JUNE 2016</a:t>
            </a:r>
            <a:endParaRPr lang="en-US" altLang="en-US" sz="1600" dirty="0">
              <a:latin typeface="Calibri Light" panose="020F0302020204030204" pitchFamily="34" charset="0"/>
            </a:endParaRPr>
          </a:p>
          <a:p>
            <a:pPr marL="514350" indent="-514350">
              <a:buNone/>
            </a:pPr>
            <a:endParaRPr lang="en-US" altLang="en-US" sz="1600" dirty="0"/>
          </a:p>
          <a:p>
            <a:pPr marL="514350" indent="-514350">
              <a:buNone/>
            </a:pPr>
            <a:r>
              <a:rPr lang="en-US" altLang="en-US" sz="1600" dirty="0"/>
              <a:t>White light projector and viewing TV camera equipped with identical objectives and grating (grating: 120 lines/mm)</a:t>
            </a:r>
          </a:p>
          <a:p>
            <a:pPr marL="514350" indent="-514350">
              <a:buNone/>
            </a:pPr>
            <a:r>
              <a:rPr lang="en-US" altLang="en-US" sz="1600" dirty="0"/>
              <a:t>Viewing TV camera on step-motor translation stage to implement precise Phase Shift</a:t>
            </a:r>
          </a:p>
          <a:p>
            <a:pPr marL="514350" indent="-514350">
              <a:buNone/>
            </a:pPr>
            <a:r>
              <a:rPr lang="en-US" altLang="en-US" sz="1600" dirty="0"/>
              <a:t>Setup optical geometry: reference plane perpendicular to bisector of angle between projection and</a:t>
            </a:r>
          </a:p>
          <a:p>
            <a:pPr marL="514350" indent="-514350">
              <a:buNone/>
            </a:pPr>
            <a:r>
              <a:rPr lang="en-US" altLang="en-US" sz="1600" dirty="0"/>
              <a:t>viewing direction</a:t>
            </a:r>
          </a:p>
          <a:p>
            <a:pPr marL="514350" indent="-514350">
              <a:buNone/>
            </a:pPr>
            <a:endParaRPr lang="en-US" altLang="en-US" sz="1600" dirty="0"/>
          </a:p>
          <a:p>
            <a:pPr marL="514350" indent="-514350">
              <a:buNone/>
            </a:pPr>
            <a:r>
              <a:rPr lang="en-US" altLang="en-US" sz="1600" dirty="0"/>
              <a:t>Procedure: </a:t>
            </a:r>
          </a:p>
          <a:p>
            <a:pPr marL="857241" lvl="1" indent="-514350">
              <a:buNone/>
            </a:pPr>
            <a:r>
              <a:rPr lang="en-US" altLang="en-US" sz="1300" dirty="0"/>
              <a:t>Optimize intensity and contrast of Moiré fringes with live visual inspection of un processed image;  </a:t>
            </a:r>
          </a:p>
          <a:p>
            <a:pPr marL="857241" lvl="1" indent="-514350">
              <a:buNone/>
            </a:pPr>
            <a:r>
              <a:rPr lang="en-US" altLang="en-US" sz="1300" dirty="0"/>
              <a:t>Define required translation of TV-camera to produce 360° degree Phase Shift; </a:t>
            </a:r>
          </a:p>
          <a:p>
            <a:pPr marL="857241" lvl="1" indent="-514350">
              <a:buNone/>
            </a:pPr>
            <a:r>
              <a:rPr lang="en-US" altLang="en-US" sz="1300" dirty="0"/>
              <a:t>Grab n.5 images with precise phase shift and PC-processing according to 5-bucket algorithm  </a:t>
            </a:r>
          </a:p>
          <a:p>
            <a:pPr marL="857241" lvl="1" indent="-514350">
              <a:buNone/>
            </a:pPr>
            <a:endParaRPr lang="en-US" altLang="en-US" sz="1300" dirty="0"/>
          </a:p>
          <a:p>
            <a:pPr marL="514350" indent="-514350">
              <a:buFont typeface="+mj-lt"/>
              <a:buAutoNum type="arabicPeriod"/>
            </a:pPr>
            <a:endParaRPr lang="en-US" sz="1600" dirty="0">
              <a:latin typeface="Calibri Light" panose="020F0302020204030204" pitchFamily="34" charset="0"/>
            </a:endParaRPr>
          </a:p>
        </p:txBody>
      </p:sp>
      <p:sp>
        <p:nvSpPr>
          <p:cNvPr id="3" name="Footer Placeholder 2"/>
          <p:cNvSpPr>
            <a:spLocks noGrp="1"/>
          </p:cNvSpPr>
          <p:nvPr>
            <p:ph type="ftr" sz="quarter" idx="11"/>
          </p:nvPr>
        </p:nvSpPr>
        <p:spPr/>
        <p:txBody>
          <a:bodyPr/>
          <a:lstStyle/>
          <a:p>
            <a:r>
              <a:rPr lang="en-GB" smtClean="0"/>
              <a:t>L. Benussi - AIDA2020 1st Annual Meeting - WP13.4</a:t>
            </a:r>
            <a:endParaRPr lang="en-GB" dirty="0"/>
          </a:p>
        </p:txBody>
      </p:sp>
      <p:sp>
        <p:nvSpPr>
          <p:cNvPr id="4" name="Date Placeholder 3"/>
          <p:cNvSpPr>
            <a:spLocks noGrp="1"/>
          </p:cNvSpPr>
          <p:nvPr>
            <p:ph type="dt" sz="half" idx="10"/>
          </p:nvPr>
        </p:nvSpPr>
        <p:spPr/>
        <p:txBody>
          <a:bodyPr/>
          <a:lstStyle/>
          <a:p>
            <a:fld id="{88CEF231-2B5F-4F41-BB30-C6FBA0852E2F}" type="datetime3">
              <a:rPr lang="en-US" smtClean="0"/>
              <a:pPr/>
              <a:t>4 April 2017</a:t>
            </a:fld>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pPr/>
              <a:t>16</a:t>
            </a:fld>
            <a:endParaRPr lang="en-GB"/>
          </a:p>
        </p:txBody>
      </p:sp>
      <p:sp>
        <p:nvSpPr>
          <p:cNvPr id="6" name="Title 5"/>
          <p:cNvSpPr>
            <a:spLocks noGrp="1"/>
          </p:cNvSpPr>
          <p:nvPr>
            <p:ph type="title"/>
          </p:nvPr>
        </p:nvSpPr>
        <p:spPr/>
        <p:txBody>
          <a:bodyPr>
            <a:normAutofit/>
          </a:bodyPr>
          <a:lstStyle/>
          <a:p>
            <a:r>
              <a:rPr lang="en-US" sz="2800" dirty="0"/>
              <a:t>WP13</a:t>
            </a:r>
            <a:br>
              <a:rPr lang="en-US" sz="2800" dirty="0"/>
            </a:br>
            <a:r>
              <a:rPr lang="en-US" altLang="en-US" sz="2800" dirty="0">
                <a:latin typeface="Calibri Light" panose="020F0302020204030204" pitchFamily="34" charset="0"/>
              </a:rPr>
              <a:t>Optical </a:t>
            </a:r>
            <a:r>
              <a:rPr lang="en-US" altLang="en-US" sz="2800" dirty="0">
                <a:latin typeface="Calibri Light" panose="020F0302020204030204" pitchFamily="34" charset="0"/>
              </a:rPr>
              <a:t>setup for Moiré fringes</a:t>
            </a:r>
            <a:endParaRPr lang="en-US" sz="2800" dirty="0"/>
          </a:p>
        </p:txBody>
      </p:sp>
      <p:pic>
        <p:nvPicPr>
          <p:cNvPr id="7" name="Picture 6" descr="Logo-INFN-trasparente.GIF"/>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35160" y="392349"/>
            <a:ext cx="1009840" cy="817887"/>
          </a:xfrm>
          <a:prstGeom prst="rect">
            <a:avLst/>
          </a:prstGeom>
        </p:spPr>
      </p:pic>
    </p:spTree>
    <p:extLst>
      <p:ext uri="{BB962C8B-B14F-4D97-AF65-F5344CB8AC3E}">
        <p14:creationId xmlns:p14="http://schemas.microsoft.com/office/powerpoint/2010/main" val="31055866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DSC_0094_ritoccata_02.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l="-1555"/>
          <a:stretch/>
        </p:blipFill>
        <p:spPr>
          <a:xfrm>
            <a:off x="5154339" y="1291859"/>
            <a:ext cx="4265712" cy="4725989"/>
          </a:xfrm>
        </p:spPr>
      </p:pic>
      <p:sp>
        <p:nvSpPr>
          <p:cNvPr id="6" name="TextBox 5"/>
          <p:cNvSpPr txBox="1"/>
          <p:nvPr/>
        </p:nvSpPr>
        <p:spPr>
          <a:xfrm>
            <a:off x="7221552" y="2001362"/>
            <a:ext cx="288862" cy="338554"/>
          </a:xfrm>
          <a:prstGeom prst="rect">
            <a:avLst/>
          </a:prstGeom>
          <a:noFill/>
        </p:spPr>
        <p:txBody>
          <a:bodyPr wrap="none" rtlCol="0">
            <a:spAutoFit/>
          </a:bodyPr>
          <a:lstStyle/>
          <a:p>
            <a:pPr algn="ctr"/>
            <a:r>
              <a:rPr lang="en-US" sz="1600" dirty="0">
                <a:solidFill>
                  <a:srgbClr val="FFFF00"/>
                </a:solidFill>
              </a:rPr>
              <a:t>1</a:t>
            </a:r>
            <a:endParaRPr lang="en-US" sz="1600" dirty="0">
              <a:solidFill>
                <a:srgbClr val="FFFF00"/>
              </a:solidFill>
            </a:endParaRPr>
          </a:p>
        </p:txBody>
      </p:sp>
      <p:sp>
        <p:nvSpPr>
          <p:cNvPr id="7" name="TextBox 6"/>
          <p:cNvSpPr txBox="1"/>
          <p:nvPr/>
        </p:nvSpPr>
        <p:spPr>
          <a:xfrm>
            <a:off x="6581369" y="2275678"/>
            <a:ext cx="244882" cy="338554"/>
          </a:xfrm>
          <a:prstGeom prst="rect">
            <a:avLst/>
          </a:prstGeom>
          <a:noFill/>
        </p:spPr>
        <p:txBody>
          <a:bodyPr wrap="square" rtlCol="0">
            <a:spAutoFit/>
          </a:bodyPr>
          <a:lstStyle/>
          <a:p>
            <a:pPr algn="ctr"/>
            <a:r>
              <a:rPr lang="en-US" sz="1600" dirty="0">
                <a:solidFill>
                  <a:srgbClr val="FFFF00"/>
                </a:solidFill>
              </a:rPr>
              <a:t>2</a:t>
            </a:r>
          </a:p>
        </p:txBody>
      </p:sp>
      <p:sp>
        <p:nvSpPr>
          <p:cNvPr id="8" name="TextBox 7"/>
          <p:cNvSpPr txBox="1"/>
          <p:nvPr/>
        </p:nvSpPr>
        <p:spPr>
          <a:xfrm>
            <a:off x="6143660" y="1864481"/>
            <a:ext cx="1225154" cy="338554"/>
          </a:xfrm>
          <a:prstGeom prst="rect">
            <a:avLst/>
          </a:prstGeom>
          <a:noFill/>
        </p:spPr>
        <p:txBody>
          <a:bodyPr wrap="square" rtlCol="0">
            <a:spAutoFit/>
          </a:bodyPr>
          <a:lstStyle/>
          <a:p>
            <a:pPr algn="ctr"/>
            <a:r>
              <a:rPr lang="en-US" sz="1600" dirty="0">
                <a:solidFill>
                  <a:srgbClr val="FFFF00"/>
                </a:solidFill>
              </a:rPr>
              <a:t>3</a:t>
            </a:r>
            <a:endParaRPr lang="en-US" sz="1600" dirty="0">
              <a:solidFill>
                <a:srgbClr val="FFFF00"/>
              </a:solidFill>
            </a:endParaRPr>
          </a:p>
        </p:txBody>
      </p:sp>
      <p:sp>
        <p:nvSpPr>
          <p:cNvPr id="9" name="TextBox 8"/>
          <p:cNvSpPr txBox="1"/>
          <p:nvPr/>
        </p:nvSpPr>
        <p:spPr>
          <a:xfrm>
            <a:off x="7510415" y="5121344"/>
            <a:ext cx="236395" cy="300082"/>
          </a:xfrm>
          <a:prstGeom prst="rect">
            <a:avLst/>
          </a:prstGeom>
          <a:noFill/>
        </p:spPr>
        <p:txBody>
          <a:bodyPr wrap="square" rtlCol="0">
            <a:spAutoFit/>
          </a:bodyPr>
          <a:lstStyle/>
          <a:p>
            <a:pPr algn="ctr"/>
            <a:r>
              <a:rPr lang="en-US" sz="1350">
                <a:solidFill>
                  <a:srgbClr val="FFFF00"/>
                </a:solidFill>
              </a:rPr>
              <a:t>4</a:t>
            </a:r>
            <a:endParaRPr lang="en-US" sz="1350" dirty="0">
              <a:solidFill>
                <a:srgbClr val="FFFF00"/>
              </a:solidFill>
            </a:endParaRPr>
          </a:p>
        </p:txBody>
      </p:sp>
      <p:sp>
        <p:nvSpPr>
          <p:cNvPr id="3" name="Footer Placeholder 2"/>
          <p:cNvSpPr>
            <a:spLocks noGrp="1"/>
          </p:cNvSpPr>
          <p:nvPr>
            <p:ph type="ftr" sz="quarter" idx="11"/>
          </p:nvPr>
        </p:nvSpPr>
        <p:spPr/>
        <p:txBody>
          <a:bodyPr/>
          <a:lstStyle/>
          <a:p>
            <a:r>
              <a:rPr lang="en-US" dirty="0" err="1" smtClean="0"/>
              <a:t>Benussi</a:t>
            </a:r>
            <a:r>
              <a:rPr lang="en-US" dirty="0" smtClean="0"/>
              <a:t> AIDA2020 meet January 2017(</a:t>
            </a:r>
            <a:r>
              <a:rPr lang="en-US" dirty="0" err="1" smtClean="0"/>
              <a:t>Moire</a:t>
            </a:r>
            <a:r>
              <a:rPr lang="en-US" dirty="0" smtClean="0"/>
              <a:t>' only)</a:t>
            </a:r>
            <a:endParaRPr lang="en-US" dirty="0"/>
          </a:p>
        </p:txBody>
      </p:sp>
      <p:sp>
        <p:nvSpPr>
          <p:cNvPr id="4" name="Slide Number Placeholder 3"/>
          <p:cNvSpPr>
            <a:spLocks noGrp="1"/>
          </p:cNvSpPr>
          <p:nvPr>
            <p:ph type="sldNum" sz="quarter" idx="12"/>
          </p:nvPr>
        </p:nvSpPr>
        <p:spPr/>
        <p:txBody>
          <a:bodyPr/>
          <a:lstStyle/>
          <a:p>
            <a:fld id="{82A2B554-42D9-3F47-A166-ADA5E91339AE}" type="slidenum">
              <a:rPr lang="en-US" smtClean="0"/>
              <a:t>17</a:t>
            </a:fld>
            <a:endParaRPr lang="en-US"/>
          </a:p>
        </p:txBody>
      </p:sp>
      <p:sp>
        <p:nvSpPr>
          <p:cNvPr id="10" name="Content Placeholder 2"/>
          <p:cNvSpPr txBox="1">
            <a:spLocks/>
          </p:cNvSpPr>
          <p:nvPr/>
        </p:nvSpPr>
        <p:spPr>
          <a:xfrm>
            <a:off x="519995" y="3542276"/>
            <a:ext cx="4433008" cy="1879151"/>
          </a:xfrm>
          <a:prstGeom prst="rect">
            <a:avLst/>
          </a:prstGeom>
        </p:spPr>
        <p:txBody>
          <a:bodyPr vert="horz" lIns="68580" tIns="34290" rIns="68580" bIns="3429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100" dirty="0"/>
              <a:t>After completing the system </a:t>
            </a:r>
            <a:r>
              <a:rPr lang="en-US" sz="2100" dirty="0" err="1"/>
              <a:t>engineerization</a:t>
            </a:r>
            <a:r>
              <a:rPr lang="en-US" sz="2100" dirty="0"/>
              <a:t>, focus of work </a:t>
            </a:r>
            <a:br>
              <a:rPr lang="en-US" sz="2100" dirty="0"/>
            </a:br>
            <a:r>
              <a:rPr lang="en-US" sz="2100" dirty="0"/>
              <a:t>on solving light reflex on full GEM chamber surface making </a:t>
            </a:r>
            <a:br>
              <a:rPr lang="en-US" sz="2100" dirty="0"/>
            </a:br>
            <a:r>
              <a:rPr lang="en-US" sz="2100" dirty="0"/>
              <a:t>the fringes non optimally clear</a:t>
            </a:r>
          </a:p>
          <a:p>
            <a:r>
              <a:rPr lang="en-US" sz="2100" dirty="0"/>
              <a:t>Also analyzing the calibration wedge</a:t>
            </a:r>
          </a:p>
          <a:p>
            <a:pPr marL="0" indent="0">
              <a:buNone/>
            </a:pPr>
            <a:r>
              <a:rPr lang="en-US" sz="2100" b="1" dirty="0"/>
              <a:t>The light </a:t>
            </a:r>
            <a:r>
              <a:rPr lang="en-US" sz="2100" b="1" dirty="0"/>
              <a:t>reflection solved by tilting the GEM chamber (about 10deg</a:t>
            </a:r>
            <a:r>
              <a:rPr lang="en-US" sz="2100" b="1" dirty="0"/>
              <a:t>). </a:t>
            </a:r>
            <a:r>
              <a:rPr lang="en-US" sz="2100" b="1" dirty="0"/>
              <a:t>This </a:t>
            </a:r>
            <a:r>
              <a:rPr lang="en-US" sz="2100" b="1" dirty="0"/>
              <a:t>introduces a </a:t>
            </a:r>
            <a:r>
              <a:rPr lang="en-US" sz="2100" b="1" dirty="0"/>
              <a:t>global </a:t>
            </a:r>
            <a:r>
              <a:rPr lang="en-US" sz="2100" b="1" dirty="0"/>
              <a:t>fringe </a:t>
            </a:r>
            <a:r>
              <a:rPr lang="en-US" sz="2100" b="1" dirty="0"/>
              <a:t>shift known and easy to be corrected. </a:t>
            </a:r>
          </a:p>
        </p:txBody>
      </p:sp>
      <p:sp>
        <p:nvSpPr>
          <p:cNvPr id="12" name="Title 5"/>
          <p:cNvSpPr>
            <a:spLocks noGrp="1"/>
          </p:cNvSpPr>
          <p:nvPr>
            <p:ph type="title"/>
          </p:nvPr>
        </p:nvSpPr>
        <p:spPr/>
        <p:txBody>
          <a:bodyPr>
            <a:normAutofit/>
          </a:bodyPr>
          <a:lstStyle/>
          <a:p>
            <a:r>
              <a:rPr lang="en-US" sz="2800" dirty="0"/>
              <a:t>WP13</a:t>
            </a:r>
            <a:br>
              <a:rPr lang="en-US" sz="2800" dirty="0"/>
            </a:br>
            <a:r>
              <a:rPr lang="en-US" altLang="en-US" sz="2800" dirty="0">
                <a:latin typeface="Calibri Light" panose="020F0302020204030204" pitchFamily="34" charset="0"/>
              </a:rPr>
              <a:t>Optical </a:t>
            </a:r>
            <a:r>
              <a:rPr lang="en-US" altLang="en-US" sz="2800" dirty="0">
                <a:latin typeface="Calibri Light" panose="020F0302020204030204" pitchFamily="34" charset="0"/>
              </a:rPr>
              <a:t>setup for Moiré </a:t>
            </a:r>
            <a:r>
              <a:rPr lang="en-US" altLang="en-US" sz="2800" dirty="0" smtClean="0">
                <a:latin typeface="Calibri Light" panose="020F0302020204030204" pitchFamily="34" charset="0"/>
              </a:rPr>
              <a:t>fringes,</a:t>
            </a:r>
            <a:br>
              <a:rPr lang="en-US" altLang="en-US" sz="2800" dirty="0" smtClean="0">
                <a:latin typeface="Calibri Light" panose="020F0302020204030204" pitchFamily="34" charset="0"/>
              </a:rPr>
            </a:br>
            <a:r>
              <a:rPr lang="en-US" altLang="en-US" sz="2800" dirty="0" smtClean="0">
                <a:latin typeface="Calibri Light" panose="020F0302020204030204" pitchFamily="34" charset="0"/>
              </a:rPr>
              <a:t>large size version</a:t>
            </a:r>
            <a:endParaRPr lang="en-US" sz="2800" dirty="0"/>
          </a:p>
        </p:txBody>
      </p:sp>
      <p:sp>
        <p:nvSpPr>
          <p:cNvPr id="18" name="TextBox 17"/>
          <p:cNvSpPr txBox="1"/>
          <p:nvPr/>
        </p:nvSpPr>
        <p:spPr>
          <a:xfrm>
            <a:off x="654629" y="1947553"/>
            <a:ext cx="4499711" cy="1477328"/>
          </a:xfrm>
          <a:prstGeom prst="rect">
            <a:avLst/>
          </a:prstGeom>
          <a:noFill/>
        </p:spPr>
        <p:txBody>
          <a:bodyPr wrap="square" rtlCol="0">
            <a:spAutoFit/>
          </a:bodyPr>
          <a:lstStyle/>
          <a:p>
            <a:pPr marL="342900" indent="-342900">
              <a:buFont typeface="+mj-lt"/>
              <a:buAutoNum type="arabicPeriod"/>
            </a:pPr>
            <a:r>
              <a:rPr lang="en-US" dirty="0">
                <a:solidFill>
                  <a:schemeClr val="accent1"/>
                </a:solidFill>
              </a:rPr>
              <a:t>Project </a:t>
            </a:r>
            <a:r>
              <a:rPr lang="en-US" dirty="0" err="1">
                <a:solidFill>
                  <a:schemeClr val="accent1"/>
                </a:solidFill>
              </a:rPr>
              <a:t>Ronchi</a:t>
            </a:r>
            <a:r>
              <a:rPr lang="en-US" dirty="0">
                <a:solidFill>
                  <a:schemeClr val="accent1"/>
                </a:solidFill>
              </a:rPr>
              <a:t> grating on MPGD </a:t>
            </a:r>
            <a:endParaRPr lang="en-US" dirty="0">
              <a:solidFill>
                <a:schemeClr val="accent1"/>
              </a:solidFill>
            </a:endParaRPr>
          </a:p>
          <a:p>
            <a:pPr marL="342900" indent="-342900">
              <a:buFont typeface="+mj-lt"/>
              <a:buAutoNum type="arabicPeriod"/>
            </a:pPr>
            <a:r>
              <a:rPr lang="en-US" dirty="0">
                <a:solidFill>
                  <a:schemeClr val="accent1"/>
                </a:solidFill>
              </a:rPr>
              <a:t>View </a:t>
            </a:r>
            <a:r>
              <a:rPr lang="en-US" dirty="0" err="1">
                <a:solidFill>
                  <a:schemeClr val="accent1"/>
                </a:solidFill>
              </a:rPr>
              <a:t>Ronchi</a:t>
            </a:r>
            <a:r>
              <a:rPr lang="en-US" dirty="0">
                <a:solidFill>
                  <a:schemeClr val="accent1"/>
                </a:solidFill>
              </a:rPr>
              <a:t> grating through second identical grating </a:t>
            </a:r>
            <a:endParaRPr lang="en-US" dirty="0">
              <a:solidFill>
                <a:schemeClr val="accent1"/>
              </a:solidFill>
            </a:endParaRPr>
          </a:p>
          <a:p>
            <a:pPr marL="342900" indent="-342900">
              <a:buFont typeface="+mj-lt"/>
              <a:buAutoNum type="arabicPeriod"/>
            </a:pPr>
            <a:r>
              <a:rPr lang="en-US" dirty="0">
                <a:solidFill>
                  <a:schemeClr val="accent1"/>
                </a:solidFill>
              </a:rPr>
              <a:t>Detect Moiré fringes</a:t>
            </a:r>
          </a:p>
          <a:p>
            <a:pPr marL="342900" indent="-342900">
              <a:buFont typeface="+mj-lt"/>
              <a:buAutoNum type="arabicPeriod"/>
            </a:pPr>
            <a:r>
              <a:rPr lang="en-US" dirty="0">
                <a:solidFill>
                  <a:schemeClr val="accent1"/>
                </a:solidFill>
              </a:rPr>
              <a:t>View Moiré fringes</a:t>
            </a:r>
            <a:endParaRPr lang="en-US" dirty="0">
              <a:solidFill>
                <a:schemeClr val="accent1"/>
              </a:solidFill>
            </a:endParaRPr>
          </a:p>
        </p:txBody>
      </p:sp>
      <p:pic>
        <p:nvPicPr>
          <p:cNvPr id="19" name="Picture 18" descr="Logo-INFN-trasparente.GIF"/>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20043" y="108264"/>
            <a:ext cx="1009840" cy="817887"/>
          </a:xfrm>
          <a:prstGeom prst="rect">
            <a:avLst/>
          </a:prstGeom>
        </p:spPr>
      </p:pic>
    </p:spTree>
    <p:extLst>
      <p:ext uri="{BB962C8B-B14F-4D97-AF65-F5344CB8AC3E}">
        <p14:creationId xmlns:p14="http://schemas.microsoft.com/office/powerpoint/2010/main" val="5342418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smtClean="0"/>
              <a:t>L. Benussi - AIDA2020 1st Annual Meeting - WP13.4</a:t>
            </a:r>
            <a:endParaRPr lang="en-GB" dirty="0"/>
          </a:p>
        </p:txBody>
      </p:sp>
      <p:sp>
        <p:nvSpPr>
          <p:cNvPr id="4" name="Date Placeholder 3"/>
          <p:cNvSpPr>
            <a:spLocks noGrp="1"/>
          </p:cNvSpPr>
          <p:nvPr>
            <p:ph type="dt" sz="half" idx="10"/>
          </p:nvPr>
        </p:nvSpPr>
        <p:spPr/>
        <p:txBody>
          <a:bodyPr/>
          <a:lstStyle/>
          <a:p>
            <a:fld id="{58B52FE2-DA2F-BF4C-A8C4-A768751C74D8}" type="datetime3">
              <a:rPr lang="en-US" smtClean="0"/>
              <a:pPr/>
              <a:t>4 April 2017</a:t>
            </a:fld>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pPr/>
              <a:t>18</a:t>
            </a:fld>
            <a:endParaRPr lang="en-GB"/>
          </a:p>
        </p:txBody>
      </p:sp>
      <p:sp>
        <p:nvSpPr>
          <p:cNvPr id="6" name="Title 5"/>
          <p:cNvSpPr>
            <a:spLocks noGrp="1"/>
          </p:cNvSpPr>
          <p:nvPr>
            <p:ph type="title"/>
          </p:nvPr>
        </p:nvSpPr>
        <p:spPr/>
        <p:txBody>
          <a:bodyPr>
            <a:normAutofit/>
          </a:bodyPr>
          <a:lstStyle/>
          <a:p>
            <a:r>
              <a:rPr lang="en-US" sz="2800" dirty="0"/>
              <a:t>WP13</a:t>
            </a:r>
            <a:br>
              <a:rPr lang="en-US" sz="2800" dirty="0"/>
            </a:br>
            <a:r>
              <a:rPr lang="en-US" altLang="en-US" sz="2800" dirty="0">
                <a:latin typeface="Calibri Light" panose="020F0302020204030204" pitchFamily="34" charset="0"/>
              </a:rPr>
              <a:t>Optical </a:t>
            </a:r>
            <a:r>
              <a:rPr lang="en-US" altLang="en-US" sz="2800" dirty="0">
                <a:latin typeface="Calibri Light" panose="020F0302020204030204" pitchFamily="34" charset="0"/>
              </a:rPr>
              <a:t>setup for Moiré fringes</a:t>
            </a:r>
            <a:endParaRPr lang="en-US" sz="2800" dirty="0"/>
          </a:p>
        </p:txBody>
      </p:sp>
      <p:pic>
        <p:nvPicPr>
          <p:cNvPr id="7"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263768" y="2483784"/>
            <a:ext cx="3839959" cy="2631061"/>
          </a:xfrm>
          <a:prstGeom prst="rect">
            <a:avLst/>
          </a:prstGeom>
          <a:noFill/>
          <a:ln>
            <a:noFill/>
          </a:ln>
          <a:effectLst/>
          <a:extLst>
            <a:ext uri="{909E8E84-426E-40dd-AFC4-6F175D3DCCD1}">
              <a14:hiddenFill xmlns="" xmlns:a14="http://schemas.microsoft.com/office/drawing/2010/main" xmlns:mv="urn:schemas-microsoft-com:mac:vml" xmlns:mc="http://schemas.openxmlformats.org/markup-compatibility/2006">
                <a:blipFill dpi="0" rotWithShape="0">
                  <a:blip/>
                  <a:srcRect l="29857" t="21092" r="8652" b="12155"/>
                  <a:stretch>
                    <a:fillRect/>
                  </a:stretch>
                </a:blipFill>
              </a14:hiddenFill>
            </a:ext>
            <a:ext uri="{91240B29-F687-4f45-9708-019B960494DF}">
              <a14:hiddenLine xmlns="" xmlns:a14="http://schemas.microsoft.com/office/drawing/2010/main" xmlns:mv="urn:schemas-microsoft-com:mac:vml" xmlns:mc="http://schemas.openxmlformats.org/markup-compatibility/2006" w="9525">
                <a:solidFill>
                  <a:srgbClr val="808080"/>
                </a:solidFill>
                <a:round/>
                <a:headEnd/>
                <a:tailEnd/>
              </a14:hiddenLine>
            </a:ext>
            <a:ext uri="{AF507438-7753-43e0-B8FC-AC1667EBCBE1}">
              <a14:hiddenEffects xmlns="" xmlns:a14="http://schemas.microsoft.com/office/drawing/2010/main" xmlns:mv="urn:schemas-microsoft-com:mac:vml" xmlns:mc="http://schemas.openxmlformats.org/markup-compatibility/2006">
                <a:effectLst>
                  <a:outerShdw dist="35921" dir="2700000" algn="ctr" rotWithShape="0">
                    <a:srgbClr val="808080"/>
                  </a:outerShdw>
                </a:effectLst>
              </a14:hiddenEffects>
            </a:ext>
          </a:extLst>
        </p:spPr>
      </p:pic>
      <p:sp>
        <p:nvSpPr>
          <p:cNvPr id="15" name="Rectangle 1"/>
          <p:cNvSpPr txBox="1">
            <a:spLocks noChangeArrowheads="1"/>
          </p:cNvSpPr>
          <p:nvPr/>
        </p:nvSpPr>
        <p:spPr>
          <a:xfrm>
            <a:off x="381004" y="1661747"/>
            <a:ext cx="9143996" cy="826124"/>
          </a:xfrm>
          <a:prstGeom prst="rect">
            <a:avLst/>
          </a:prstGeom>
        </p:spPr>
        <p:txBody>
          <a:bodyPr vert="horz" lIns="91440" tIns="45720" rIns="91440" bIns="45720" rtlCol="0" anchor="ctr">
            <a:normAutofit lnSpcReduction="10000"/>
          </a:bodyPr>
          <a:lstStyle>
            <a:lvl1pPr algn="l" defTabSz="685783" rtl="0" eaLnBrk="1" latinLnBrk="0" hangingPunct="1">
              <a:lnSpc>
                <a:spcPct val="90000"/>
              </a:lnSpc>
              <a:spcBef>
                <a:spcPct val="0"/>
              </a:spcBef>
              <a:buNone/>
              <a:defRPr sz="3300" b="1" kern="1200">
                <a:solidFill>
                  <a:schemeClr val="bg1"/>
                </a:solidFill>
                <a:latin typeface="+mj-lt"/>
                <a:ea typeface="+mj-ea"/>
                <a:cs typeface="+mj-cs"/>
              </a:defRPr>
            </a:lvl1pPr>
          </a:lstStyle>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Lst>
            </a:pPr>
            <a:r>
              <a:rPr lang="en-US" altLang="en-US" sz="1800" dirty="0">
                <a:solidFill>
                  <a:srgbClr val="171A6C"/>
                </a:solidFill>
              </a:rPr>
              <a:t>A first </a:t>
            </a:r>
            <a:r>
              <a:rPr lang="en-US" altLang="en-US" sz="1800" dirty="0">
                <a:solidFill>
                  <a:srgbClr val="C00000"/>
                </a:solidFill>
              </a:rPr>
              <a:t>evaluation of the Resolution R </a:t>
            </a:r>
            <a:r>
              <a:rPr lang="en-US" altLang="en-US" sz="1800" dirty="0">
                <a:solidFill>
                  <a:srgbClr val="171A6C"/>
                </a:solidFill>
              </a:rPr>
              <a:t>con be done </a:t>
            </a:r>
            <a:r>
              <a:rPr lang="en-US" altLang="en-US" sz="1800" dirty="0">
                <a:solidFill>
                  <a:srgbClr val="C00000"/>
                </a:solidFill>
              </a:rPr>
              <a:t>by counting N fringes </a:t>
            </a:r>
            <a:r>
              <a:rPr lang="en-US" altLang="en-US" sz="1800" dirty="0">
                <a:solidFill>
                  <a:srgbClr val="171A6C"/>
                </a:solidFill>
              </a:rPr>
              <a:t>between points with known </a:t>
            </a:r>
            <a:r>
              <a:rPr lang="en-US" altLang="en-US" sz="1800" dirty="0">
                <a:solidFill>
                  <a:srgbClr val="171A6C"/>
                </a:solidFill>
                <a:latin typeface="Symbol" charset="2"/>
                <a:cs typeface="Symbol" charset="2"/>
              </a:rPr>
              <a:t>D</a:t>
            </a:r>
            <a:r>
              <a:rPr lang="en-US" altLang="en-US" sz="1800" dirty="0">
                <a:solidFill>
                  <a:srgbClr val="171A6C"/>
                </a:solidFill>
              </a:rPr>
              <a:t>h provides resolution R (points are chosen  at center of dark fringe for best precision) can be easily calculated R = </a:t>
            </a:r>
            <a:r>
              <a:rPr lang="en-US" altLang="en-US" sz="1800" dirty="0">
                <a:solidFill>
                  <a:srgbClr val="171A6C"/>
                </a:solidFill>
                <a:latin typeface="Symbol" charset="2"/>
                <a:cs typeface="Symbol" charset="2"/>
              </a:rPr>
              <a:t>D</a:t>
            </a:r>
            <a:r>
              <a:rPr lang="en-US" altLang="en-US" sz="1800" dirty="0">
                <a:solidFill>
                  <a:srgbClr val="171A6C"/>
                </a:solidFill>
              </a:rPr>
              <a:t>h/N. </a:t>
            </a:r>
            <a:r>
              <a:rPr lang="en-US" altLang="en-US" sz="1800" dirty="0">
                <a:solidFill>
                  <a:srgbClr val="C00000"/>
                </a:solidFill>
              </a:rPr>
              <a:t>For the specimen used we have </a:t>
            </a:r>
            <a:r>
              <a:rPr lang="en-US" altLang="en-US" sz="1800" dirty="0">
                <a:solidFill>
                  <a:srgbClr val="C00000"/>
                </a:solidFill>
                <a:latin typeface="Symbol" charset="2"/>
                <a:cs typeface="Symbol" charset="2"/>
              </a:rPr>
              <a:t>D</a:t>
            </a:r>
            <a:r>
              <a:rPr lang="en-US" altLang="en-US" sz="1800" dirty="0">
                <a:solidFill>
                  <a:srgbClr val="C00000"/>
                </a:solidFill>
              </a:rPr>
              <a:t>h=1.5 mm</a:t>
            </a:r>
          </a:p>
        </p:txBody>
      </p:sp>
      <p:sp>
        <p:nvSpPr>
          <p:cNvPr id="16" name="Rectangle 15"/>
          <p:cNvSpPr/>
          <p:nvPr/>
        </p:nvSpPr>
        <p:spPr>
          <a:xfrm>
            <a:off x="620060" y="1246162"/>
            <a:ext cx="8441764" cy="523220"/>
          </a:xfrm>
          <a:prstGeom prst="rect">
            <a:avLst/>
          </a:prstGeom>
        </p:spPr>
        <p:txBody>
          <a:bodyPr wrap="square">
            <a:spAutoFit/>
          </a:bodyPr>
          <a:lstStyle/>
          <a:p>
            <a:r>
              <a:rPr lang="en-US" altLang="en-US" sz="2800" b="1" dirty="0">
                <a:latin typeface="Calibri Light" panose="020F0302020204030204" pitchFamily="34" charset="0"/>
              </a:rPr>
              <a:t>Wedged specimen is used for resolution </a:t>
            </a:r>
            <a:r>
              <a:rPr lang="en-US" altLang="en-US" sz="2800" b="1" dirty="0">
                <a:latin typeface="Calibri Light" panose="020F0302020204030204" pitchFamily="34" charset="0"/>
              </a:rPr>
              <a:t>calibration</a:t>
            </a:r>
            <a:endParaRPr lang="en-GB" sz="2800" dirty="0"/>
          </a:p>
        </p:txBody>
      </p:sp>
      <p:pic>
        <p:nvPicPr>
          <p:cNvPr id="24" name="Content Placeholder 5" descr="Img0112_Contrast.jpg"/>
          <p:cNvPicPr>
            <a:picLocks noChangeAspect="1"/>
          </p:cNvPicPr>
          <p:nvPr/>
        </p:nvPicPr>
        <p:blipFill rotWithShape="1">
          <a:blip r:embed="rId3" cstate="screen">
            <a:extLst>
              <a:ext uri="{28A0092B-C50C-407E-A947-70E740481C1C}">
                <a14:useLocalDpi xmlns:a14="http://schemas.microsoft.com/office/drawing/2010/main"/>
              </a:ext>
            </a:extLst>
          </a:blip>
          <a:srcRect r="-346"/>
          <a:stretch/>
        </p:blipFill>
        <p:spPr>
          <a:xfrm>
            <a:off x="452251" y="2611129"/>
            <a:ext cx="3384469" cy="2915920"/>
          </a:xfrm>
          <a:prstGeom prst="rect">
            <a:avLst/>
          </a:prstGeom>
        </p:spPr>
      </p:pic>
      <p:sp>
        <p:nvSpPr>
          <p:cNvPr id="27" name="Rectangle 26"/>
          <p:cNvSpPr/>
          <p:nvPr/>
        </p:nvSpPr>
        <p:spPr>
          <a:xfrm>
            <a:off x="2739921" y="3892751"/>
            <a:ext cx="181394" cy="684017"/>
          </a:xfrm>
          <a:prstGeom prst="rect">
            <a:avLst/>
          </a:prstGeom>
          <a:solidFill>
            <a:srgbClr val="0070C0">
              <a:alpha val="18000"/>
            </a:srgb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8" name="TextBox 27"/>
          <p:cNvSpPr txBox="1"/>
          <p:nvPr/>
        </p:nvSpPr>
        <p:spPr>
          <a:xfrm>
            <a:off x="808800" y="3046842"/>
            <a:ext cx="1902597" cy="369332"/>
          </a:xfrm>
          <a:prstGeom prst="rect">
            <a:avLst/>
          </a:prstGeom>
          <a:noFill/>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dirty="0">
                <a:solidFill>
                  <a:schemeClr val="bg1"/>
                </a:solidFill>
              </a:rPr>
              <a:t>Real full image</a:t>
            </a:r>
            <a:endParaRPr lang="en-US" dirty="0">
              <a:solidFill>
                <a:schemeClr val="bg1"/>
              </a:solidFill>
            </a:endParaRPr>
          </a:p>
        </p:txBody>
      </p:sp>
      <p:cxnSp>
        <p:nvCxnSpPr>
          <p:cNvPr id="34" name="Straight Arrow Connector 33"/>
          <p:cNvCxnSpPr/>
          <p:nvPr/>
        </p:nvCxnSpPr>
        <p:spPr>
          <a:xfrm flipH="1">
            <a:off x="2921316" y="3476029"/>
            <a:ext cx="1493067" cy="5406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7" name="Rectangle 1"/>
          <p:cNvSpPr txBox="1">
            <a:spLocks noChangeArrowheads="1"/>
          </p:cNvSpPr>
          <p:nvPr/>
        </p:nvSpPr>
        <p:spPr>
          <a:xfrm>
            <a:off x="381004" y="5550558"/>
            <a:ext cx="9143996" cy="826124"/>
          </a:xfrm>
          <a:prstGeom prst="rect">
            <a:avLst/>
          </a:prstGeom>
        </p:spPr>
        <p:txBody>
          <a:bodyPr vert="horz" lIns="91440" tIns="45720" rIns="91440" bIns="45720" rtlCol="0" anchor="ctr">
            <a:normAutofit/>
          </a:bodyPr>
          <a:lstStyle>
            <a:lvl1pPr algn="l" defTabSz="685783" rtl="0" eaLnBrk="1" latinLnBrk="0" hangingPunct="1">
              <a:lnSpc>
                <a:spcPct val="90000"/>
              </a:lnSpc>
              <a:spcBef>
                <a:spcPct val="0"/>
              </a:spcBef>
              <a:buNone/>
              <a:defRPr sz="3300" b="1" kern="1200">
                <a:solidFill>
                  <a:schemeClr val="bg1"/>
                </a:solidFill>
                <a:latin typeface="+mj-lt"/>
                <a:ea typeface="+mj-ea"/>
                <a:cs typeface="+mj-cs"/>
              </a:defRPr>
            </a:lvl1pPr>
          </a:lstStyle>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Lst>
            </a:pPr>
            <a:r>
              <a:rPr lang="en-US" altLang="en-US" sz="1800" dirty="0">
                <a:solidFill>
                  <a:srgbClr val="171A6C"/>
                </a:solidFill>
              </a:rPr>
              <a:t>If we are able to evaluate possible substructure or light intensity variations between the N fringes the resolution R can be further improved</a:t>
            </a:r>
          </a:p>
        </p:txBody>
      </p:sp>
      <p:pic>
        <p:nvPicPr>
          <p:cNvPr id="39" name="Picture 38" descr="Logo-INFN-trasparente.GIF"/>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35160" y="392349"/>
            <a:ext cx="1009840" cy="817887"/>
          </a:xfrm>
          <a:prstGeom prst="rect">
            <a:avLst/>
          </a:prstGeom>
        </p:spPr>
      </p:pic>
    </p:spTree>
    <p:extLst>
      <p:ext uri="{BB962C8B-B14F-4D97-AF65-F5344CB8AC3E}">
        <p14:creationId xmlns:p14="http://schemas.microsoft.com/office/powerpoint/2010/main" val="12611975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5" descr="Img0112_Contrast.jpg"/>
          <p:cNvPicPr>
            <a:picLocks noChangeAspect="1"/>
          </p:cNvPicPr>
          <p:nvPr/>
        </p:nvPicPr>
        <p:blipFill rotWithShape="1">
          <a:blip r:embed="rId2" cstate="screen">
            <a:extLst>
              <a:ext uri="{28A0092B-C50C-407E-A947-70E740481C1C}">
                <a14:useLocalDpi xmlns:a14="http://schemas.microsoft.com/office/drawing/2010/main"/>
              </a:ext>
            </a:extLst>
          </a:blip>
          <a:srcRect l="68174" t="46678" r="26274" b="29878"/>
          <a:stretch/>
        </p:blipFill>
        <p:spPr>
          <a:xfrm>
            <a:off x="4376532" y="1451331"/>
            <a:ext cx="1570383" cy="4435119"/>
          </a:xfrm>
          <a:prstGeom prst="rect">
            <a:avLst/>
          </a:prstGeom>
        </p:spPr>
      </p:pic>
      <p:pic>
        <p:nvPicPr>
          <p:cNvPr id="6" name="Picture 5"/>
          <p:cNvPicPr>
            <a:picLocks noChangeAspect="1"/>
          </p:cNvPicPr>
          <p:nvPr/>
        </p:nvPicPr>
        <p:blipFill>
          <a:blip r:embed="rId3"/>
          <a:stretch>
            <a:fillRect/>
          </a:stretch>
        </p:blipFill>
        <p:spPr>
          <a:xfrm>
            <a:off x="6084627" y="1467374"/>
            <a:ext cx="1604134" cy="4435119"/>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811536" y="1451331"/>
            <a:ext cx="1593056" cy="4435118"/>
          </a:xfrm>
          <a:prstGeom prst="rect">
            <a:avLst/>
          </a:prstGeom>
        </p:spPr>
      </p:pic>
      <p:sp>
        <p:nvSpPr>
          <p:cNvPr id="8" name="TextBox 7"/>
          <p:cNvSpPr txBox="1"/>
          <p:nvPr/>
        </p:nvSpPr>
        <p:spPr>
          <a:xfrm>
            <a:off x="4376532" y="5854117"/>
            <a:ext cx="1570383" cy="461665"/>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200" dirty="0"/>
              <a:t>Real  image specimen piece</a:t>
            </a:r>
          </a:p>
        </p:txBody>
      </p:sp>
      <p:sp>
        <p:nvSpPr>
          <p:cNvPr id="9" name="Rectangle 8"/>
          <p:cNvSpPr/>
          <p:nvPr/>
        </p:nvSpPr>
        <p:spPr>
          <a:xfrm>
            <a:off x="6087425" y="5824908"/>
            <a:ext cx="1601336" cy="646331"/>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n-US" sz="1200" dirty="0"/>
              <a:t>Software generated</a:t>
            </a:r>
          </a:p>
          <a:p>
            <a:r>
              <a:rPr lang="en-US" sz="1200" dirty="0"/>
              <a:t>without phase shift algorithm</a:t>
            </a:r>
          </a:p>
        </p:txBody>
      </p:sp>
      <p:sp>
        <p:nvSpPr>
          <p:cNvPr id="10" name="Rectangle 9"/>
          <p:cNvSpPr/>
          <p:nvPr/>
        </p:nvSpPr>
        <p:spPr>
          <a:xfrm>
            <a:off x="7811537" y="5928784"/>
            <a:ext cx="1608515" cy="461665"/>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n-US" sz="1200" dirty="0"/>
              <a:t>By applying 5 bucket </a:t>
            </a:r>
          </a:p>
          <a:p>
            <a:r>
              <a:rPr lang="en-US" sz="1200" dirty="0"/>
              <a:t>phase shift algorithm</a:t>
            </a:r>
          </a:p>
        </p:txBody>
      </p:sp>
      <p:pic>
        <p:nvPicPr>
          <p:cNvPr id="11" name="Content Placeholder 5" descr="Img0112_Contrast.jpg"/>
          <p:cNvPicPr>
            <a:picLocks noChangeAspect="1"/>
          </p:cNvPicPr>
          <p:nvPr/>
        </p:nvPicPr>
        <p:blipFill rotWithShape="1">
          <a:blip r:embed="rId2" cstate="screen">
            <a:extLst>
              <a:ext uri="{28A0092B-C50C-407E-A947-70E740481C1C}">
                <a14:useLocalDpi xmlns:a14="http://schemas.microsoft.com/office/drawing/2010/main"/>
              </a:ext>
            </a:extLst>
          </a:blip>
          <a:srcRect r="-346"/>
          <a:stretch/>
        </p:blipFill>
        <p:spPr>
          <a:xfrm>
            <a:off x="507135" y="1831286"/>
            <a:ext cx="3783879" cy="3260035"/>
          </a:xfrm>
          <a:prstGeom prst="rect">
            <a:avLst/>
          </a:prstGeom>
        </p:spPr>
      </p:pic>
      <p:cxnSp>
        <p:nvCxnSpPr>
          <p:cNvPr id="13" name="Straight Arrow Connector 12"/>
          <p:cNvCxnSpPr/>
          <p:nvPr/>
        </p:nvCxnSpPr>
        <p:spPr>
          <a:xfrm flipV="1">
            <a:off x="3094383" y="1451333"/>
            <a:ext cx="1282149" cy="1890701"/>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3094383" y="4037773"/>
            <a:ext cx="1282149" cy="1848677"/>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3046965" y="3342033"/>
            <a:ext cx="264423" cy="695740"/>
          </a:xfrm>
          <a:prstGeom prst="rect">
            <a:avLst/>
          </a:prstGeom>
          <a:solidFill>
            <a:srgbClr val="0070C0">
              <a:alpha val="18000"/>
            </a:srgb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sz="1350"/>
          </a:p>
        </p:txBody>
      </p:sp>
      <p:sp>
        <p:nvSpPr>
          <p:cNvPr id="20" name="TextBox 19"/>
          <p:cNvSpPr txBox="1"/>
          <p:nvPr/>
        </p:nvSpPr>
        <p:spPr>
          <a:xfrm>
            <a:off x="1768697" y="1320829"/>
            <a:ext cx="1215846" cy="300082"/>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n-US" sz="1350" dirty="0"/>
              <a:t>Real full image</a:t>
            </a:r>
          </a:p>
        </p:txBody>
      </p:sp>
      <p:sp>
        <p:nvSpPr>
          <p:cNvPr id="12" name="Title 11"/>
          <p:cNvSpPr>
            <a:spLocks noGrp="1"/>
          </p:cNvSpPr>
          <p:nvPr>
            <p:ph type="title"/>
          </p:nvPr>
        </p:nvSpPr>
        <p:spPr/>
        <p:txBody>
          <a:bodyPr>
            <a:normAutofit/>
          </a:bodyPr>
          <a:lstStyle/>
          <a:p>
            <a:r>
              <a:rPr lang="en-US" sz="2800" dirty="0"/>
              <a:t>WP13</a:t>
            </a:r>
            <a:br>
              <a:rPr lang="en-US" sz="2800" dirty="0"/>
            </a:br>
            <a:r>
              <a:rPr lang="en-US" altLang="en-US" sz="2800" dirty="0">
                <a:latin typeface="Calibri Light" panose="020F0302020204030204" pitchFamily="34" charset="0"/>
              </a:rPr>
              <a:t>Optical setup for Moiré fringes</a:t>
            </a:r>
            <a:endParaRPr lang="en-US" sz="2800" dirty="0"/>
          </a:p>
        </p:txBody>
      </p:sp>
      <p:sp>
        <p:nvSpPr>
          <p:cNvPr id="17" name="TextBox 16"/>
          <p:cNvSpPr txBox="1"/>
          <p:nvPr/>
        </p:nvSpPr>
        <p:spPr>
          <a:xfrm>
            <a:off x="507134" y="5224742"/>
            <a:ext cx="3746622" cy="923330"/>
          </a:xfrm>
          <a:prstGeom prst="rect">
            <a:avLst/>
          </a:prstGeom>
          <a:noFill/>
        </p:spPr>
        <p:txBody>
          <a:bodyPr wrap="square" rtlCol="0">
            <a:spAutoFit/>
          </a:bodyPr>
          <a:lstStyle/>
          <a:p>
            <a:r>
              <a:rPr lang="en-US" dirty="0"/>
              <a:t>After the Phase-shift corrections 16 fringes are visible on the total specimen length.</a:t>
            </a:r>
            <a:endParaRPr lang="en-US" dirty="0"/>
          </a:p>
        </p:txBody>
      </p:sp>
      <p:pic>
        <p:nvPicPr>
          <p:cNvPr id="21" name="Picture 20" descr="Logo-INFN-trasparente.GIF"/>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35160" y="392349"/>
            <a:ext cx="1009840" cy="817887"/>
          </a:xfrm>
          <a:prstGeom prst="rect">
            <a:avLst/>
          </a:prstGeom>
        </p:spPr>
      </p:pic>
    </p:spTree>
    <p:extLst>
      <p:ext uri="{BB962C8B-B14F-4D97-AF65-F5344CB8AC3E}">
        <p14:creationId xmlns:p14="http://schemas.microsoft.com/office/powerpoint/2010/main" val="2488971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3" cstate="print"/>
          <a:srcRect/>
          <a:stretch>
            <a:fillRect/>
          </a:stretch>
        </p:blipFill>
        <p:spPr bwMode="auto">
          <a:xfrm>
            <a:off x="0" y="-1"/>
            <a:ext cx="9906000" cy="1261293"/>
          </a:xfrm>
          <a:prstGeom prst="rect">
            <a:avLst/>
          </a:prstGeom>
          <a:noFill/>
          <a:ln w="9525">
            <a:noFill/>
            <a:miter lim="800000"/>
            <a:headEnd/>
            <a:tailEnd/>
          </a:ln>
        </p:spPr>
      </p:pic>
      <p:sp>
        <p:nvSpPr>
          <p:cNvPr id="2" name="Title 1"/>
          <p:cNvSpPr>
            <a:spLocks noGrp="1"/>
          </p:cNvSpPr>
          <p:nvPr>
            <p:ph type="title"/>
          </p:nvPr>
        </p:nvSpPr>
        <p:spPr>
          <a:xfrm>
            <a:off x="291356" y="1374481"/>
            <a:ext cx="9323287" cy="1876425"/>
          </a:xfrm>
        </p:spPr>
        <p:txBody>
          <a:bodyPr>
            <a:noAutofit/>
          </a:bodyPr>
          <a:lstStyle/>
          <a:p>
            <a:pPr lvl="0"/>
            <a:r>
              <a:rPr lang="en-US" sz="2400" b="1" dirty="0" smtClean="0">
                <a:solidFill>
                  <a:srgbClr val="C00000"/>
                </a:solidFill>
                <a:effectLst>
                  <a:outerShdw blurRad="38100" dist="38100" dir="2700000" algn="tl">
                    <a:srgbClr val="000000">
                      <a:alpha val="43137"/>
                    </a:srgbClr>
                  </a:outerShdw>
                </a:effectLst>
                <a:latin typeface="+mn-lt"/>
              </a:rPr>
              <a:t>WP13 Task 13.3.1:  </a:t>
            </a:r>
            <a:br>
              <a:rPr lang="en-US" sz="2400" b="1" dirty="0" smtClean="0">
                <a:solidFill>
                  <a:srgbClr val="C00000"/>
                </a:solidFill>
                <a:effectLst>
                  <a:outerShdw blurRad="38100" dist="38100" dir="2700000" algn="tl">
                    <a:srgbClr val="000000">
                      <a:alpha val="43137"/>
                    </a:srgbClr>
                  </a:outerShdw>
                </a:effectLst>
                <a:latin typeface="+mn-lt"/>
              </a:rPr>
            </a:br>
            <a:r>
              <a:rPr lang="en-GB" sz="2000" dirty="0" smtClean="0">
                <a:latin typeface="+mn-lt"/>
              </a:rPr>
              <a:t>Interfacing FE-chips specific to gas detectors to the Scalable Read-out System (SRS)</a:t>
            </a:r>
            <a:br>
              <a:rPr lang="en-GB" sz="2000" dirty="0" smtClean="0">
                <a:latin typeface="+mn-lt"/>
              </a:rPr>
            </a:br>
            <a:r>
              <a:rPr lang="en-GB" sz="2000" dirty="0" smtClean="0">
                <a:latin typeface="+mn-lt"/>
              </a:rPr>
              <a:t/>
            </a:r>
            <a:br>
              <a:rPr lang="en-GB" sz="2000" dirty="0" smtClean="0">
                <a:latin typeface="+mn-lt"/>
              </a:rPr>
            </a:br>
            <a:r>
              <a:rPr lang="en-GB" sz="2000" dirty="0" smtClean="0">
                <a:latin typeface="+mn-lt"/>
              </a:rPr>
              <a:t/>
            </a:r>
            <a:br>
              <a:rPr lang="en-GB" sz="2000" dirty="0" smtClean="0">
                <a:latin typeface="+mn-lt"/>
              </a:rPr>
            </a:br>
            <a:r>
              <a:rPr lang="en-GB" sz="2000" dirty="0" smtClean="0">
                <a:latin typeface="+mn-lt"/>
              </a:rPr>
              <a:t/>
            </a:r>
            <a:br>
              <a:rPr lang="en-GB" sz="2000" dirty="0" smtClean="0">
                <a:latin typeface="+mn-lt"/>
              </a:rPr>
            </a:br>
            <a:endParaRPr lang="en-US" sz="2000" dirty="0">
              <a:latin typeface="+mn-lt"/>
            </a:endParaRPr>
          </a:p>
        </p:txBody>
      </p:sp>
      <p:graphicFrame>
        <p:nvGraphicFramePr>
          <p:cNvPr id="11" name="Content Placeholder 6"/>
          <p:cNvGraphicFramePr>
            <a:graphicFrameLocks noGrp="1"/>
          </p:cNvGraphicFramePr>
          <p:nvPr>
            <p:ph idx="1"/>
            <p:extLst>
              <p:ext uri="{D42A27DB-BD31-4B8C-83A1-F6EECF244321}">
                <p14:modId xmlns:p14="http://schemas.microsoft.com/office/powerpoint/2010/main" val="1062863967"/>
              </p:ext>
            </p:extLst>
          </p:nvPr>
        </p:nvGraphicFramePr>
        <p:xfrm>
          <a:off x="4598127" y="4471104"/>
          <a:ext cx="4885508" cy="1569591"/>
        </p:xfrm>
        <a:graphic>
          <a:graphicData uri="http://schemas.openxmlformats.org/drawingml/2006/table">
            <a:tbl>
              <a:tblPr firstRow="1" firstCol="1" bandRow="1">
                <a:tableStyleId>{5940675A-B579-460E-94D1-54222C63F5DA}</a:tableStyleId>
              </a:tblPr>
              <a:tblGrid>
                <a:gridCol w="1908712">
                  <a:extLst>
                    <a:ext uri="{9D8B030D-6E8A-4147-A177-3AD203B41FA5}">
                      <a16:colId xmlns:a16="http://schemas.microsoft.com/office/drawing/2014/main" val="20001"/>
                    </a:ext>
                  </a:extLst>
                </a:gridCol>
                <a:gridCol w="2976796">
                  <a:extLst>
                    <a:ext uri="{9D8B030D-6E8A-4147-A177-3AD203B41FA5}">
                      <a16:colId xmlns:a16="http://schemas.microsoft.com/office/drawing/2014/main" val="20002"/>
                    </a:ext>
                  </a:extLst>
                </a:gridCol>
              </a:tblGrid>
              <a:tr h="240262">
                <a:tc>
                  <a:txBody>
                    <a:bodyPr/>
                    <a:lstStyle/>
                    <a:p>
                      <a:pPr marL="0" marR="0" algn="ctr">
                        <a:lnSpc>
                          <a:spcPct val="115000"/>
                        </a:lnSpc>
                        <a:spcBef>
                          <a:spcPts val="0"/>
                        </a:spcBef>
                        <a:spcAft>
                          <a:spcPts val="0"/>
                        </a:spcAft>
                      </a:pPr>
                      <a:r>
                        <a:rPr lang="en-US" sz="1400" dirty="0" smtClean="0">
                          <a:solidFill>
                            <a:schemeClr val="tx1"/>
                          </a:solidFill>
                          <a:effectLst/>
                        </a:rPr>
                        <a:t>Task 13.3.1</a:t>
                      </a:r>
                      <a:endParaRPr lang="en-US" sz="14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58034" marR="580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400" u="none" dirty="0" smtClean="0">
                          <a:solidFill>
                            <a:schemeClr val="tx1"/>
                          </a:solidFill>
                          <a:effectLst/>
                        </a:rPr>
                        <a:t>AIDA 2020 </a:t>
                      </a:r>
                      <a:r>
                        <a:rPr lang="en-US" sz="1400" u="sng" dirty="0" smtClean="0">
                          <a:solidFill>
                            <a:schemeClr val="tx1"/>
                          </a:solidFill>
                          <a:effectLst/>
                        </a:rPr>
                        <a:t>Key</a:t>
                      </a:r>
                      <a:r>
                        <a:rPr lang="en-US" sz="1400" dirty="0" smtClean="0">
                          <a:solidFill>
                            <a:schemeClr val="tx1"/>
                          </a:solidFill>
                          <a:effectLst/>
                        </a:rPr>
                        <a:t>/Partner Institutes</a:t>
                      </a:r>
                      <a:endParaRPr lang="en-US" sz="14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58034" marR="580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445511">
                <a:tc>
                  <a:txBody>
                    <a:bodyPr/>
                    <a:lstStyle/>
                    <a:p>
                      <a:pPr marL="0" marR="0" algn="ctr">
                        <a:lnSpc>
                          <a:spcPct val="115000"/>
                        </a:lnSpc>
                        <a:spcBef>
                          <a:spcPts val="0"/>
                        </a:spcBef>
                        <a:spcAft>
                          <a:spcPts val="0"/>
                        </a:spcAft>
                      </a:pPr>
                      <a:r>
                        <a:rPr lang="en-US" sz="1400" dirty="0" smtClean="0">
                          <a:solidFill>
                            <a:schemeClr val="tx1"/>
                          </a:solidFill>
                          <a:effectLst/>
                        </a:rPr>
                        <a:t>VMM</a:t>
                      </a:r>
                    </a:p>
                    <a:p>
                      <a:pPr algn="ctr"/>
                      <a:r>
                        <a:rPr lang="en-US" sz="1200" dirty="0" smtClean="0">
                          <a:solidFill>
                            <a:schemeClr val="tx1"/>
                          </a:solidFill>
                          <a:effectLst/>
                        </a:rPr>
                        <a:t>(</a:t>
                      </a:r>
                      <a:r>
                        <a:rPr lang="en-US" sz="1200" dirty="0" smtClean="0">
                          <a:solidFill>
                            <a:schemeClr val="tx1"/>
                          </a:solidFill>
                        </a:rPr>
                        <a:t>ATLAS NSW,</a:t>
                      </a:r>
                      <a:r>
                        <a:rPr lang="en-US" sz="1200" baseline="0" dirty="0" smtClean="0">
                          <a:solidFill>
                            <a:schemeClr val="tx1"/>
                          </a:solidFill>
                        </a:rPr>
                        <a:t> </a:t>
                      </a:r>
                      <a:r>
                        <a:rPr lang="en-US" sz="1200" dirty="0" smtClean="0">
                          <a:solidFill>
                            <a:schemeClr val="tx1"/>
                          </a:solidFill>
                        </a:rPr>
                        <a:t>ESS, RD51</a:t>
                      </a:r>
                      <a:r>
                        <a:rPr lang="en-US" sz="1200" dirty="0" smtClean="0">
                          <a:solidFill>
                            <a:schemeClr val="tx1"/>
                          </a:solidFill>
                          <a:effectLst/>
                        </a:rPr>
                        <a:t>)</a:t>
                      </a:r>
                    </a:p>
                  </a:txBody>
                  <a:tcPr marL="58034" marR="580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400" u="sng" dirty="0" smtClean="0">
                          <a:solidFill>
                            <a:schemeClr val="tx1"/>
                          </a:solidFill>
                          <a:effectLst/>
                        </a:rPr>
                        <a:t>CERN</a:t>
                      </a:r>
                      <a:endParaRPr lang="en-US" sz="1400" u="none"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58034" marR="580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417483">
                <a:tc>
                  <a:txBody>
                    <a:bodyPr/>
                    <a:lstStyle/>
                    <a:p>
                      <a:pPr marL="0" marR="0" algn="ctr">
                        <a:spcBef>
                          <a:spcPts val="0"/>
                        </a:spcBef>
                        <a:spcAft>
                          <a:spcPts val="0"/>
                        </a:spcAft>
                      </a:pPr>
                      <a:r>
                        <a:rPr lang="en-US" sz="1400" dirty="0" smtClean="0">
                          <a:solidFill>
                            <a:schemeClr val="tx1"/>
                          </a:solidFill>
                          <a:effectLst/>
                        </a:rPr>
                        <a:t>GEMROC</a:t>
                      </a:r>
                      <a:endParaRPr lang="en-US" sz="1400" dirty="0">
                        <a:solidFill>
                          <a:schemeClr val="tx1"/>
                        </a:solidFill>
                        <a:effectLst/>
                        <a:latin typeface="Consolas" panose="020B0609020204030204" pitchFamily="49" charset="0"/>
                        <a:ea typeface="Calibri" panose="020F0502020204030204" pitchFamily="34" charset="0"/>
                        <a:cs typeface="Arial" panose="020B0604020202020204" pitchFamily="34" charset="0"/>
                      </a:endParaRPr>
                    </a:p>
                  </a:txBody>
                  <a:tcPr marL="58034" marR="580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400" u="sng" dirty="0" smtClean="0">
                          <a:solidFill>
                            <a:schemeClr val="tx1"/>
                          </a:solidFill>
                          <a:effectLst/>
                        </a:rPr>
                        <a:t>AGH Krakow/CERN</a:t>
                      </a:r>
                      <a:endParaRPr lang="en-US" sz="14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58034" marR="580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461233">
                <a:tc>
                  <a:txBody>
                    <a:bodyPr/>
                    <a:lstStyle/>
                    <a:p>
                      <a:pPr marL="0" marR="0" indent="0" algn="ctr" defTabSz="914400" rtl="0" eaLnBrk="1" fontAlgn="auto" latinLnBrk="0" hangingPunct="1">
                        <a:lnSpc>
                          <a:spcPct val="115000"/>
                        </a:lnSpc>
                        <a:spcBef>
                          <a:spcPts val="0"/>
                        </a:spcBef>
                        <a:spcAft>
                          <a:spcPts val="0"/>
                        </a:spcAft>
                        <a:buClrTx/>
                        <a:buSzTx/>
                        <a:buFontTx/>
                        <a:buNone/>
                        <a:tabLst>
                          <a:tab pos="1236345" algn="ctr"/>
                        </a:tabLst>
                        <a:defRPr/>
                      </a:pPr>
                      <a:r>
                        <a:rPr lang="en-US" sz="1400" dirty="0" smtClean="0">
                          <a:solidFill>
                            <a:schemeClr val="tx1"/>
                          </a:solidFill>
                          <a:effectLst/>
                        </a:rPr>
                        <a:t>Timepix3</a:t>
                      </a:r>
                      <a:r>
                        <a:rPr lang="en-US" sz="1200" dirty="0" smtClean="0">
                          <a:solidFill>
                            <a:schemeClr val="tx1"/>
                          </a:solidFill>
                          <a:effectLst/>
                        </a:rPr>
                        <a:t> </a:t>
                      </a:r>
                    </a:p>
                    <a:p>
                      <a:pPr marL="0" marR="0" indent="0" algn="ctr" defTabSz="914400" rtl="0" eaLnBrk="1" fontAlgn="auto" latinLnBrk="0" hangingPunct="1">
                        <a:lnSpc>
                          <a:spcPct val="115000"/>
                        </a:lnSpc>
                        <a:spcBef>
                          <a:spcPts val="0"/>
                        </a:spcBef>
                        <a:spcAft>
                          <a:spcPts val="0"/>
                        </a:spcAft>
                        <a:buClrTx/>
                        <a:buSzTx/>
                        <a:buFontTx/>
                        <a:buNone/>
                        <a:tabLst>
                          <a:tab pos="1236345" algn="ctr"/>
                        </a:tabLst>
                        <a:defRPr/>
                      </a:pPr>
                      <a:r>
                        <a:rPr lang="en-US" sz="1200" dirty="0" smtClean="0">
                          <a:solidFill>
                            <a:schemeClr val="tx1"/>
                          </a:solidFill>
                          <a:effectLst/>
                        </a:rPr>
                        <a:t>(</a:t>
                      </a:r>
                      <a:r>
                        <a:rPr lang="en-US" sz="1200" dirty="0" smtClean="0">
                          <a:solidFill>
                            <a:schemeClr val="tx1"/>
                          </a:solidFill>
                        </a:rPr>
                        <a:t>LC-TPC</a:t>
                      </a:r>
                      <a:r>
                        <a:rPr lang="en-US" sz="1200" dirty="0" smtClean="0">
                          <a:solidFill>
                            <a:schemeClr val="tx1"/>
                          </a:solidFill>
                          <a:effectLst/>
                        </a:rPr>
                        <a:t>)</a:t>
                      </a:r>
                      <a:endParaRPr lang="en-US" sz="1200" dirty="0">
                        <a:solidFill>
                          <a:schemeClr val="tx1"/>
                        </a:solidFill>
                        <a:effectLst/>
                      </a:endParaRPr>
                    </a:p>
                  </a:txBody>
                  <a:tcPr marL="58034" marR="580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400" u="sng" dirty="0" smtClean="0">
                          <a:solidFill>
                            <a:schemeClr val="tx1"/>
                          </a:solidFill>
                          <a:effectLst/>
                        </a:rPr>
                        <a:t>University of Bonn</a:t>
                      </a:r>
                      <a:endParaRPr lang="en-US" sz="1400" u="none" dirty="0">
                        <a:solidFill>
                          <a:schemeClr val="tx1"/>
                        </a:solidFill>
                        <a:effectLst/>
                      </a:endParaRPr>
                    </a:p>
                  </a:txBody>
                  <a:tcPr marL="58034" marR="580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bl>
          </a:graphicData>
        </a:graphic>
      </p:graphicFrame>
      <p:sp>
        <p:nvSpPr>
          <p:cNvPr id="3" name="Footer Placeholder 2"/>
          <p:cNvSpPr>
            <a:spLocks noGrp="1"/>
          </p:cNvSpPr>
          <p:nvPr>
            <p:ph type="ftr" sz="quarter" idx="11"/>
          </p:nvPr>
        </p:nvSpPr>
        <p:spPr/>
        <p:txBody>
          <a:bodyPr/>
          <a:lstStyle/>
          <a:p>
            <a:r>
              <a:rPr lang="en-GB" smtClean="0"/>
              <a:t>AIDA2020, Annual Meeting, Paris 2017, WP13 meeting, Task 13.3.1 and 13.3.2</a:t>
            </a:r>
            <a:endParaRPr lang="en-US"/>
          </a:p>
        </p:txBody>
      </p:sp>
      <p:pic>
        <p:nvPicPr>
          <p:cNvPr id="5" name="Picture 4"/>
          <p:cNvPicPr>
            <a:picLocks noChangeAspect="1"/>
          </p:cNvPicPr>
          <p:nvPr/>
        </p:nvPicPr>
        <p:blipFill>
          <a:blip r:embed="rId4"/>
          <a:stretch>
            <a:fillRect/>
          </a:stretch>
        </p:blipFill>
        <p:spPr>
          <a:xfrm>
            <a:off x="291356" y="2281646"/>
            <a:ext cx="3966683" cy="3759049"/>
          </a:xfrm>
          <a:prstGeom prst="rect">
            <a:avLst/>
          </a:prstGeom>
          <a:ln>
            <a:noFill/>
          </a:ln>
          <a:effectLst>
            <a:outerShdw blurRad="292100" dist="139700" dir="2700000" algn="tl" rotWithShape="0">
              <a:srgbClr val="333333">
                <a:alpha val="65000"/>
              </a:srgbClr>
            </a:outerShdw>
          </a:effectLst>
        </p:spPr>
      </p:pic>
      <p:pic>
        <p:nvPicPr>
          <p:cNvPr id="6" name="Picture 5"/>
          <p:cNvPicPr>
            <a:picLocks noChangeAspect="1"/>
          </p:cNvPicPr>
          <p:nvPr/>
        </p:nvPicPr>
        <p:blipFill>
          <a:blip r:embed="rId5"/>
          <a:stretch>
            <a:fillRect/>
          </a:stretch>
        </p:blipFill>
        <p:spPr>
          <a:xfrm>
            <a:off x="5909283" y="2281646"/>
            <a:ext cx="3574352" cy="18000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Benussi AIDA2020 meet January 2017(Moire' only)</a:t>
            </a:r>
            <a:endParaRPr lang="en-GB"/>
          </a:p>
        </p:txBody>
      </p:sp>
      <p:sp>
        <p:nvSpPr>
          <p:cNvPr id="5" name="Slide Number Placeholder 4"/>
          <p:cNvSpPr>
            <a:spLocks noGrp="1"/>
          </p:cNvSpPr>
          <p:nvPr>
            <p:ph type="sldNum" sz="quarter" idx="12"/>
          </p:nvPr>
        </p:nvSpPr>
        <p:spPr/>
        <p:txBody>
          <a:bodyPr/>
          <a:lstStyle/>
          <a:p>
            <a:fld id="{B18BBD07-3F46-4B2F-8B59-72AB116CAFEF}" type="slidenum">
              <a:rPr lang="en-GB" smtClean="0"/>
              <a:t>20</a:t>
            </a:fld>
            <a:endParaRPr lang="en-GB"/>
          </a:p>
        </p:txBody>
      </p:sp>
      <p:sp>
        <p:nvSpPr>
          <p:cNvPr id="3" name="Title 2"/>
          <p:cNvSpPr>
            <a:spLocks noGrp="1"/>
          </p:cNvSpPr>
          <p:nvPr>
            <p:ph type="title"/>
          </p:nvPr>
        </p:nvSpPr>
        <p:spPr/>
        <p:txBody>
          <a:bodyPr>
            <a:normAutofit/>
          </a:bodyPr>
          <a:lstStyle/>
          <a:p>
            <a:r>
              <a:rPr lang="en-US" sz="2800" dirty="0"/>
              <a:t>WP13</a:t>
            </a:r>
            <a:br>
              <a:rPr lang="en-US" sz="2800" dirty="0"/>
            </a:br>
            <a:r>
              <a:rPr lang="en-US" altLang="en-US" sz="2800" dirty="0">
                <a:latin typeface="Calibri Light" panose="020F0302020204030204" pitchFamily="34" charset="0"/>
              </a:rPr>
              <a:t>Optical setup for Moiré fringes</a:t>
            </a:r>
            <a:endParaRPr lang="en-US" sz="2800" dirty="0"/>
          </a:p>
        </p:txBody>
      </p:sp>
      <p:graphicFrame>
        <p:nvGraphicFramePr>
          <p:cNvPr id="10" name="Object 9"/>
          <p:cNvGraphicFramePr>
            <a:graphicFrameLocks noChangeAspect="1"/>
          </p:cNvGraphicFramePr>
          <p:nvPr>
            <p:extLst/>
          </p:nvPr>
        </p:nvGraphicFramePr>
        <p:xfrm>
          <a:off x="1526201" y="1528877"/>
          <a:ext cx="6793454" cy="1781538"/>
        </p:xfrm>
        <a:graphic>
          <a:graphicData uri="http://schemas.openxmlformats.org/presentationml/2006/ole">
            <mc:AlternateContent xmlns:mc="http://schemas.openxmlformats.org/markup-compatibility/2006">
              <mc:Choice xmlns:v="urn:schemas-microsoft-com:vml" Requires="v">
                <p:oleObj spid="_x0000_s1037" name="Unknown" r:id="rId3" imgW="8077320" imgH="3162240" progId="Mathcad">
                  <p:embed/>
                </p:oleObj>
              </mc:Choice>
              <mc:Fallback>
                <p:oleObj name="Unknown" r:id="rId3" imgW="8077320" imgH="3162240" progId="Mathcad">
                  <p:embed/>
                  <p:pic>
                    <p:nvPicPr>
                      <p:cNvPr id="10" name="Object 9"/>
                      <p:cNvPicPr/>
                      <p:nvPr/>
                    </p:nvPicPr>
                    <p:blipFill>
                      <a:blip r:embed="rId4"/>
                      <a:stretch>
                        <a:fillRect/>
                      </a:stretch>
                    </p:blipFill>
                    <p:spPr>
                      <a:xfrm>
                        <a:off x="1526201" y="1528877"/>
                        <a:ext cx="6793454" cy="1781538"/>
                      </a:xfrm>
                      <a:prstGeom prst="rect">
                        <a:avLst/>
                      </a:prstGeom>
                    </p:spPr>
                  </p:pic>
                </p:oleObj>
              </mc:Fallback>
            </mc:AlternateContent>
          </a:graphicData>
        </a:graphic>
      </p:graphicFrame>
      <p:sp>
        <p:nvSpPr>
          <p:cNvPr id="12" name="Rectangle 1"/>
          <p:cNvSpPr txBox="1">
            <a:spLocks noChangeArrowheads="1"/>
          </p:cNvSpPr>
          <p:nvPr/>
        </p:nvSpPr>
        <p:spPr>
          <a:xfrm>
            <a:off x="762939" y="3348991"/>
            <a:ext cx="8176757" cy="2149284"/>
          </a:xfrm>
          <a:prstGeom prst="rect">
            <a:avLst/>
          </a:prstGeom>
        </p:spPr>
        <p:txBody>
          <a:bodyPr vert="horz" lIns="91440" tIns="45720" rIns="91440" bIns="45720" rtlCol="0" anchor="ctr">
            <a:normAutofit/>
          </a:bodyPr>
          <a:lstStyle>
            <a:lvl1pPr algn="l" defTabSz="685783" rtl="0" eaLnBrk="1" latinLnBrk="0" hangingPunct="1">
              <a:lnSpc>
                <a:spcPct val="90000"/>
              </a:lnSpc>
              <a:spcBef>
                <a:spcPct val="0"/>
              </a:spcBef>
              <a:buNone/>
              <a:defRPr sz="3300" b="1" kern="1200">
                <a:solidFill>
                  <a:schemeClr val="bg1"/>
                </a:solidFill>
                <a:latin typeface="+mj-lt"/>
                <a:ea typeface="+mj-ea"/>
                <a:cs typeface="+mj-cs"/>
              </a:defRPr>
            </a:lvl1pPr>
          </a:lstStyle>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Lst>
            </a:pPr>
            <a:r>
              <a:rPr lang="en-US" altLang="en-US" sz="1800" dirty="0">
                <a:solidFill>
                  <a:srgbClr val="171A6C"/>
                </a:solidFill>
              </a:rPr>
              <a:t>Between the 16 fringes is clearly possible observe the variation from dark to light pixels  represented in the upper plot by the slopes between the peaks (the dark max of the fringes). By evaluating the slope we can assume we can appreciate 1/3 of the single peak height. </a:t>
            </a: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Lst>
            </a:pPr>
            <a:endParaRPr lang="en-US" altLang="en-US" sz="1800" dirty="0">
              <a:solidFill>
                <a:srgbClr val="171A6C"/>
              </a:solidFill>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Lst>
            </a:pPr>
            <a:r>
              <a:rPr lang="en-US" altLang="en-US" sz="1800" dirty="0">
                <a:solidFill>
                  <a:srgbClr val="C00000"/>
                </a:solidFill>
              </a:rPr>
              <a:t>This leads to the </a:t>
            </a:r>
            <a:r>
              <a:rPr lang="en-US" altLang="en-US" sz="1800" dirty="0">
                <a:solidFill>
                  <a:srgbClr val="C00000"/>
                </a:solidFill>
              </a:rPr>
              <a:t>resolution R = </a:t>
            </a:r>
            <a:r>
              <a:rPr lang="en-US" altLang="en-US" sz="1800" dirty="0">
                <a:solidFill>
                  <a:srgbClr val="C00000"/>
                </a:solidFill>
                <a:latin typeface="Symbol" charset="2"/>
                <a:cs typeface="Symbol" charset="2"/>
              </a:rPr>
              <a:t>D</a:t>
            </a:r>
            <a:r>
              <a:rPr lang="en-US" altLang="en-US" sz="1800" dirty="0">
                <a:solidFill>
                  <a:srgbClr val="C00000"/>
                </a:solidFill>
              </a:rPr>
              <a:t>h/N = (1500/16)*(1/3) = 31 </a:t>
            </a:r>
            <a:r>
              <a:rPr lang="en-US" sz="1800" dirty="0" err="1">
                <a:solidFill>
                  <a:srgbClr val="C00000"/>
                </a:solidFill>
              </a:rPr>
              <a:t>μm</a:t>
            </a:r>
            <a:r>
              <a:rPr lang="en-US" sz="1800" dirty="0">
                <a:solidFill>
                  <a:srgbClr val="C00000"/>
                </a:solidFill>
              </a:rPr>
              <a:t>, very close to the target resolution of 30 </a:t>
            </a:r>
            <a:r>
              <a:rPr lang="en-US" sz="1800" dirty="0" err="1">
                <a:solidFill>
                  <a:srgbClr val="C00000"/>
                </a:solidFill>
              </a:rPr>
              <a:t>μm</a:t>
            </a:r>
            <a:endParaRPr lang="en-US" altLang="en-US" sz="1800" dirty="0">
              <a:solidFill>
                <a:srgbClr val="C00000"/>
              </a:solidFill>
            </a:endParaRPr>
          </a:p>
        </p:txBody>
      </p:sp>
      <p:sp>
        <p:nvSpPr>
          <p:cNvPr id="6" name="Right Triangle 5"/>
          <p:cNvSpPr/>
          <p:nvPr/>
        </p:nvSpPr>
        <p:spPr>
          <a:xfrm>
            <a:off x="4276107" y="1793175"/>
            <a:ext cx="344385" cy="1045029"/>
          </a:xfrm>
          <a:prstGeom prst="rtTriangle">
            <a:avLst/>
          </a:prstGeom>
          <a:solidFill>
            <a:schemeClr val="accent1">
              <a:alpha val="2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Logo-INFN-trasparente.GIF"/>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35160" y="392349"/>
            <a:ext cx="1009840" cy="817887"/>
          </a:xfrm>
          <a:prstGeom prst="rect">
            <a:avLst/>
          </a:prstGeom>
        </p:spPr>
      </p:pic>
    </p:spTree>
    <p:extLst>
      <p:ext uri="{BB962C8B-B14F-4D97-AF65-F5344CB8AC3E}">
        <p14:creationId xmlns:p14="http://schemas.microsoft.com/office/powerpoint/2010/main" val="12368941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dirty="0" smtClean="0"/>
              <a:t>L. Benussi - AIDA2020 1st Annual Meeting - WP13.4</a:t>
            </a:r>
            <a:endParaRPr lang="en-GB" dirty="0"/>
          </a:p>
        </p:txBody>
      </p:sp>
      <p:sp>
        <p:nvSpPr>
          <p:cNvPr id="4" name="Date Placeholder 3"/>
          <p:cNvSpPr>
            <a:spLocks noGrp="1"/>
          </p:cNvSpPr>
          <p:nvPr>
            <p:ph type="dt" sz="half" idx="10"/>
          </p:nvPr>
        </p:nvSpPr>
        <p:spPr/>
        <p:txBody>
          <a:bodyPr/>
          <a:lstStyle/>
          <a:p>
            <a:fld id="{E435779B-F591-134B-81A1-AEFAAB73FEB4}" type="datetime3">
              <a:rPr lang="en-US" smtClean="0"/>
              <a:pPr/>
              <a:t>4 April 2017</a:t>
            </a:fld>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pPr/>
              <a:t>21</a:t>
            </a:fld>
            <a:endParaRPr lang="en-GB"/>
          </a:p>
        </p:txBody>
      </p:sp>
      <p:sp>
        <p:nvSpPr>
          <p:cNvPr id="6" name="Title 5"/>
          <p:cNvSpPr>
            <a:spLocks noGrp="1"/>
          </p:cNvSpPr>
          <p:nvPr>
            <p:ph type="title"/>
          </p:nvPr>
        </p:nvSpPr>
        <p:spPr/>
        <p:txBody>
          <a:bodyPr>
            <a:noAutofit/>
          </a:bodyPr>
          <a:lstStyle/>
          <a:p>
            <a:r>
              <a:rPr lang="en-US" sz="2800" dirty="0">
                <a:latin typeface="Calibri Light" panose="020F0302020204030204" pitchFamily="34" charset="0"/>
              </a:rPr>
              <a:t>WP13</a:t>
            </a:r>
            <a:br>
              <a:rPr lang="en-US" sz="2800" dirty="0">
                <a:latin typeface="Calibri Light" panose="020F0302020204030204" pitchFamily="34" charset="0"/>
              </a:rPr>
            </a:br>
            <a:r>
              <a:rPr lang="en-US" sz="2800" dirty="0">
                <a:latin typeface="Calibri Light" panose="020F0302020204030204" pitchFamily="34" charset="0"/>
              </a:rPr>
              <a:t>FBG </a:t>
            </a:r>
            <a:r>
              <a:rPr lang="en-US" sz="2800" dirty="0">
                <a:latin typeface="Calibri Light" panose="020F0302020204030204" pitchFamily="34" charset="0"/>
              </a:rPr>
              <a:t>sensors embedded in MPGD detectors</a:t>
            </a:r>
            <a:endParaRPr lang="en-US" sz="2800" dirty="0"/>
          </a:p>
        </p:txBody>
      </p:sp>
      <p:pic>
        <p:nvPicPr>
          <p:cNvPr id="7" name="Picture 6" descr="Logo-INFN-trasparente.GIF"/>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35160" y="392349"/>
            <a:ext cx="1009840" cy="817887"/>
          </a:xfrm>
          <a:prstGeom prst="rect">
            <a:avLst/>
          </a:prstGeom>
        </p:spPr>
      </p:pic>
      <p:pic>
        <p:nvPicPr>
          <p:cNvPr id="9" name="Picture 8" descr="Screen Shot 2016-03-16 at 09.10.25.PNG"/>
          <p:cNvPicPr>
            <a:picLocks noChangeAspect="1"/>
          </p:cNvPicPr>
          <p:nvPr/>
        </p:nvPicPr>
        <p:blipFill rotWithShape="1">
          <a:blip r:embed="rId3">
            <a:extLst>
              <a:ext uri="{28A0092B-C50C-407E-A947-70E740481C1C}">
                <a14:useLocalDpi xmlns:a14="http://schemas.microsoft.com/office/drawing/2010/main" val="0"/>
              </a:ext>
            </a:extLst>
          </a:blip>
          <a:srcRect l="9674"/>
          <a:stretch/>
        </p:blipFill>
        <p:spPr>
          <a:xfrm>
            <a:off x="465630" y="1609414"/>
            <a:ext cx="3979370" cy="3031356"/>
          </a:xfrm>
          <a:prstGeom prst="rect">
            <a:avLst/>
          </a:prstGeom>
        </p:spPr>
      </p:pic>
      <p:pic>
        <p:nvPicPr>
          <p:cNvPr id="11" name="Picture 10" descr="Screen Shot 2016-03-16 at 09.10.56.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47232" y="1479461"/>
            <a:ext cx="3668889" cy="3071149"/>
          </a:xfrm>
          <a:prstGeom prst="rect">
            <a:avLst/>
          </a:prstGeom>
        </p:spPr>
      </p:pic>
      <p:sp>
        <p:nvSpPr>
          <p:cNvPr id="13" name="Rectangle 12"/>
          <p:cNvSpPr/>
          <p:nvPr/>
        </p:nvSpPr>
        <p:spPr>
          <a:xfrm>
            <a:off x="668547" y="4730930"/>
            <a:ext cx="8856454" cy="1569660"/>
          </a:xfrm>
          <a:prstGeom prst="rect">
            <a:avLst/>
          </a:prstGeom>
        </p:spPr>
        <p:txBody>
          <a:bodyPr wrap="square">
            <a:spAutoFit/>
          </a:bodyPr>
          <a:lstStyle/>
          <a:p>
            <a:pPr algn="just"/>
            <a:r>
              <a:rPr lang="en-US" sz="1600" dirty="0">
                <a:latin typeface="+mj-lt"/>
              </a:rPr>
              <a:t>A Fiber Bragg Grating (FBG) is a type of phase Bragg </a:t>
            </a:r>
            <a:r>
              <a:rPr lang="en-US" sz="1600" u="sng" dirty="0">
                <a:latin typeface="+mj-lt"/>
              </a:rPr>
              <a:t>grating written </a:t>
            </a:r>
            <a:r>
              <a:rPr lang="en-US" sz="1600" u="sng" dirty="0">
                <a:latin typeface="+mj-lt"/>
              </a:rPr>
              <a:t>in a </a:t>
            </a:r>
            <a:r>
              <a:rPr lang="en-US" sz="1600" u="sng" dirty="0">
                <a:latin typeface="+mj-lt"/>
              </a:rPr>
              <a:t>short segment </a:t>
            </a:r>
            <a:r>
              <a:rPr lang="en-US" sz="1600" u="sng" dirty="0">
                <a:latin typeface="+mj-lt"/>
              </a:rPr>
              <a:t>of optical fiber </a:t>
            </a:r>
            <a:r>
              <a:rPr lang="en-US" sz="1600" dirty="0">
                <a:latin typeface="+mj-lt"/>
              </a:rPr>
              <a:t>that </a:t>
            </a:r>
            <a:r>
              <a:rPr lang="en-US" sz="1600" u="sng" dirty="0">
                <a:latin typeface="+mj-lt"/>
              </a:rPr>
              <a:t>reflects by diffraction only specific wavelengths </a:t>
            </a:r>
            <a:r>
              <a:rPr lang="en-US" sz="1600" dirty="0">
                <a:latin typeface="+mj-lt"/>
              </a:rPr>
              <a:t>of light and transmits </a:t>
            </a:r>
            <a:r>
              <a:rPr lang="en-US" sz="1600" dirty="0">
                <a:latin typeface="+mj-lt"/>
              </a:rPr>
              <a:t>all others</a:t>
            </a:r>
            <a:r>
              <a:rPr lang="en-US" sz="1600" dirty="0">
                <a:latin typeface="+mj-lt"/>
              </a:rPr>
              <a:t>. </a:t>
            </a:r>
            <a:r>
              <a:rPr lang="en-US" sz="1600" dirty="0">
                <a:latin typeface="+mj-lt"/>
              </a:rPr>
              <a:t>The </a:t>
            </a:r>
            <a:r>
              <a:rPr lang="en-US" sz="1600" u="sng" dirty="0">
                <a:latin typeface="+mj-lt"/>
              </a:rPr>
              <a:t>sensitivity of FBG </a:t>
            </a:r>
            <a:r>
              <a:rPr lang="en-US" sz="1600" dirty="0">
                <a:latin typeface="+mj-lt"/>
              </a:rPr>
              <a:t>in terms of strain, relative elongation </a:t>
            </a:r>
            <a:r>
              <a:rPr lang="en-US" sz="1600" dirty="0" err="1">
                <a:latin typeface="+mj-lt"/>
              </a:rPr>
              <a:t>w.r.t</a:t>
            </a:r>
            <a:r>
              <a:rPr lang="en-US" sz="1600" dirty="0">
                <a:latin typeface="+mj-lt"/>
              </a:rPr>
              <a:t>. the initial length is of the </a:t>
            </a:r>
            <a:r>
              <a:rPr lang="en-US" sz="1600" u="sng" dirty="0">
                <a:latin typeface="+mj-lt"/>
              </a:rPr>
              <a:t>order </a:t>
            </a:r>
            <a:r>
              <a:rPr lang="en-US" sz="1600" u="sng" dirty="0">
                <a:latin typeface="+mj-lt"/>
              </a:rPr>
              <a:t>of 1 </a:t>
            </a:r>
            <a:r>
              <a:rPr lang="en-US" sz="1600" u="sng" dirty="0" err="1">
                <a:latin typeface="+mj-lt"/>
              </a:rPr>
              <a:t>p.p.m</a:t>
            </a:r>
            <a:r>
              <a:rPr lang="en-US" sz="1600" u="sng" dirty="0">
                <a:latin typeface="+mj-lt"/>
              </a:rPr>
              <a:t>. </a:t>
            </a:r>
            <a:r>
              <a:rPr lang="en-US" sz="1600" dirty="0">
                <a:latin typeface="+mj-lt"/>
              </a:rPr>
              <a:t>A </a:t>
            </a:r>
            <a:r>
              <a:rPr lang="en-US" sz="1600" dirty="0">
                <a:latin typeface="+mj-lt"/>
              </a:rPr>
              <a:t>FBG can therefore be used as a strain </a:t>
            </a:r>
            <a:r>
              <a:rPr lang="en-US" sz="1600" dirty="0">
                <a:latin typeface="+mj-lt"/>
              </a:rPr>
              <a:t>measurement tool </a:t>
            </a:r>
            <a:r>
              <a:rPr lang="en-US" sz="1600" dirty="0">
                <a:latin typeface="+mj-lt"/>
              </a:rPr>
              <a:t>since variation of the FBG translates into different light frequency response. In order to validate </a:t>
            </a:r>
            <a:r>
              <a:rPr lang="en-US" sz="1600" dirty="0">
                <a:latin typeface="+mj-lt"/>
              </a:rPr>
              <a:t>the mechanical </a:t>
            </a:r>
            <a:r>
              <a:rPr lang="en-US" sz="1600" dirty="0">
                <a:latin typeface="+mj-lt"/>
              </a:rPr>
              <a:t>stretching technique used in GE1/1 assembly we affixed a network of FBG </a:t>
            </a:r>
            <a:r>
              <a:rPr lang="en-US" sz="1600" dirty="0">
                <a:latin typeface="+mj-lt"/>
              </a:rPr>
              <a:t>sensors</a:t>
            </a:r>
            <a:endParaRPr lang="en-US" sz="1600" dirty="0">
              <a:latin typeface="+mj-lt"/>
            </a:endParaRPr>
          </a:p>
        </p:txBody>
      </p:sp>
      <p:sp>
        <p:nvSpPr>
          <p:cNvPr id="17" name="Rectangle 16"/>
          <p:cNvSpPr/>
          <p:nvPr/>
        </p:nvSpPr>
        <p:spPr>
          <a:xfrm>
            <a:off x="5328354" y="3280344"/>
            <a:ext cx="1049749" cy="1387255"/>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Screen Shot 2016-03-16 at 09.10.46.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60370" y="1432420"/>
            <a:ext cx="1563797" cy="2120402"/>
          </a:xfrm>
          <a:prstGeom prst="rect">
            <a:avLst/>
          </a:prstGeom>
        </p:spPr>
      </p:pic>
      <p:pic>
        <p:nvPicPr>
          <p:cNvPr id="19" name="Picture 18" descr="Fiber_Bragg_Grating-en.pdf"/>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93973" y="3668532"/>
            <a:ext cx="1452033" cy="1139914"/>
          </a:xfrm>
          <a:prstGeom prst="rect">
            <a:avLst/>
          </a:prstGeom>
        </p:spPr>
      </p:pic>
    </p:spTree>
    <p:extLst>
      <p:ext uri="{BB962C8B-B14F-4D97-AF65-F5344CB8AC3E}">
        <p14:creationId xmlns:p14="http://schemas.microsoft.com/office/powerpoint/2010/main" val="39783281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smtClean="0"/>
              <a:t>L. Benussi - AIDA2020 1st Annual Meeting - WP13.4</a:t>
            </a:r>
            <a:endParaRPr lang="en-GB" dirty="0"/>
          </a:p>
        </p:txBody>
      </p:sp>
      <p:sp>
        <p:nvSpPr>
          <p:cNvPr id="4" name="Date Placeholder 3"/>
          <p:cNvSpPr>
            <a:spLocks noGrp="1"/>
          </p:cNvSpPr>
          <p:nvPr>
            <p:ph type="dt" sz="half" idx="10"/>
          </p:nvPr>
        </p:nvSpPr>
        <p:spPr/>
        <p:txBody>
          <a:bodyPr/>
          <a:lstStyle/>
          <a:p>
            <a:fld id="{E435779B-F591-134B-81A1-AEFAAB73FEB4}" type="datetime3">
              <a:rPr lang="en-US" smtClean="0"/>
              <a:pPr/>
              <a:t>4 April 2017</a:t>
            </a:fld>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pPr/>
              <a:t>22</a:t>
            </a:fld>
            <a:endParaRPr lang="en-GB"/>
          </a:p>
        </p:txBody>
      </p:sp>
      <p:sp>
        <p:nvSpPr>
          <p:cNvPr id="6" name="Title 5"/>
          <p:cNvSpPr>
            <a:spLocks noGrp="1"/>
          </p:cNvSpPr>
          <p:nvPr>
            <p:ph type="title"/>
          </p:nvPr>
        </p:nvSpPr>
        <p:spPr>
          <a:xfrm>
            <a:off x="681038" y="141886"/>
            <a:ext cx="8543925" cy="1325563"/>
          </a:xfrm>
        </p:spPr>
        <p:txBody>
          <a:bodyPr>
            <a:normAutofit/>
          </a:bodyPr>
          <a:lstStyle/>
          <a:p>
            <a:r>
              <a:rPr lang="en-US" sz="2800" dirty="0"/>
              <a:t>WP13</a:t>
            </a:r>
            <a:br>
              <a:rPr lang="en-US" sz="2800" dirty="0"/>
            </a:br>
            <a:r>
              <a:rPr lang="en-US" sz="2800" dirty="0"/>
              <a:t>FBG as tensile load gauge</a:t>
            </a:r>
            <a:endParaRPr lang="en-US" sz="2800" dirty="0"/>
          </a:p>
        </p:txBody>
      </p:sp>
      <p:pic>
        <p:nvPicPr>
          <p:cNvPr id="7" name="Picture 6" descr="Logo-INFN-trasparente.GIF"/>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80694" y="111393"/>
            <a:ext cx="1009840" cy="817887"/>
          </a:xfrm>
          <a:prstGeom prst="rect">
            <a:avLst/>
          </a:prstGeom>
        </p:spPr>
      </p:pic>
      <p:pic>
        <p:nvPicPr>
          <p:cNvPr id="8" name="Picture 7" descr="Screen Shot 2016-03-16 at 09.11.12.PNG"/>
          <p:cNvPicPr>
            <a:picLocks noChangeAspect="1"/>
          </p:cNvPicPr>
          <p:nvPr/>
        </p:nvPicPr>
        <p:blipFill rotWithShape="1">
          <a:blip r:embed="rId3">
            <a:extLst>
              <a:ext uri="{28A0092B-C50C-407E-A947-70E740481C1C}">
                <a14:useLocalDpi xmlns:a14="http://schemas.microsoft.com/office/drawing/2010/main" val="0"/>
              </a:ext>
            </a:extLst>
          </a:blip>
          <a:srcRect l="827" b="1293"/>
          <a:stretch/>
        </p:blipFill>
        <p:spPr>
          <a:xfrm>
            <a:off x="3870234" y="3139735"/>
            <a:ext cx="5664169" cy="3210096"/>
          </a:xfrm>
          <a:prstGeom prst="rect">
            <a:avLst/>
          </a:prstGeom>
        </p:spPr>
      </p:pic>
      <p:sp>
        <p:nvSpPr>
          <p:cNvPr id="11" name="Rectangle 10"/>
          <p:cNvSpPr/>
          <p:nvPr/>
        </p:nvSpPr>
        <p:spPr>
          <a:xfrm>
            <a:off x="1806586" y="2850752"/>
            <a:ext cx="2851172" cy="4571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730915" y="3032164"/>
            <a:ext cx="388796" cy="36282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3" name="Straight Connector 12"/>
          <p:cNvCxnSpPr>
            <a:endCxn id="12" idx="0"/>
          </p:cNvCxnSpPr>
          <p:nvPr/>
        </p:nvCxnSpPr>
        <p:spPr>
          <a:xfrm flipH="1">
            <a:off x="925314" y="3016149"/>
            <a:ext cx="738713" cy="16014"/>
          </a:xfrm>
          <a:prstGeom prst="line">
            <a:avLst/>
          </a:prstGeom>
          <a:ln>
            <a:solidFill>
              <a:srgbClr val="000000"/>
            </a:solidFill>
            <a:headEnd type="none"/>
            <a:tailEnd type="triangle"/>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a:stCxn id="12" idx="2"/>
            <a:endCxn id="19" idx="3"/>
          </p:cNvCxnSpPr>
          <p:nvPr/>
        </p:nvCxnSpPr>
        <p:spPr>
          <a:xfrm>
            <a:off x="730916" y="3213575"/>
            <a:ext cx="19439" cy="1632702"/>
          </a:xfrm>
          <a:prstGeom prst="line">
            <a:avLst/>
          </a:prstGeom>
          <a:ln>
            <a:solidFill>
              <a:srgbClr val="000000"/>
            </a:solidFill>
            <a:headEnd type="none"/>
            <a:tailEnd type="triangle"/>
          </a:ln>
        </p:spPr>
        <p:style>
          <a:lnRef idx="2">
            <a:schemeClr val="accent1"/>
          </a:lnRef>
          <a:fillRef idx="0">
            <a:schemeClr val="accent1"/>
          </a:fillRef>
          <a:effectRef idx="1">
            <a:schemeClr val="accent1"/>
          </a:effectRef>
          <a:fontRef idx="minor">
            <a:schemeClr val="tx1"/>
          </a:fontRef>
        </p:style>
      </p:cxnSp>
      <p:sp>
        <p:nvSpPr>
          <p:cNvPr id="15" name="Rectangle 14"/>
          <p:cNvSpPr/>
          <p:nvPr/>
        </p:nvSpPr>
        <p:spPr>
          <a:xfrm>
            <a:off x="536517" y="5364596"/>
            <a:ext cx="220318" cy="19436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753716" y="5335586"/>
            <a:ext cx="220318" cy="19436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491400" y="5125163"/>
            <a:ext cx="220318" cy="19436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760440" y="5031361"/>
            <a:ext cx="220318" cy="19436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Snip Same Side Corner Rectangle 18"/>
          <p:cNvSpPr/>
          <p:nvPr/>
        </p:nvSpPr>
        <p:spPr>
          <a:xfrm>
            <a:off x="458757" y="4846277"/>
            <a:ext cx="583194" cy="712688"/>
          </a:xfrm>
          <a:prstGeom prst="snip2Same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3595050" y="2785962"/>
            <a:ext cx="311037" cy="45719"/>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TextBox 20"/>
          <p:cNvSpPr txBox="1"/>
          <p:nvPr/>
        </p:nvSpPr>
        <p:spPr>
          <a:xfrm>
            <a:off x="3491368" y="2423138"/>
            <a:ext cx="561910" cy="369332"/>
          </a:xfrm>
          <a:prstGeom prst="rect">
            <a:avLst/>
          </a:prstGeom>
          <a:noFill/>
        </p:spPr>
        <p:txBody>
          <a:bodyPr wrap="none" rtlCol="0">
            <a:spAutoFit/>
          </a:bodyPr>
          <a:lstStyle/>
          <a:p>
            <a:r>
              <a:rPr lang="en-US" dirty="0"/>
              <a:t>FBG</a:t>
            </a:r>
            <a:endParaRPr lang="en-US" dirty="0"/>
          </a:p>
        </p:txBody>
      </p:sp>
      <p:sp>
        <p:nvSpPr>
          <p:cNvPr id="22" name="TextBox 21"/>
          <p:cNvSpPr txBox="1"/>
          <p:nvPr/>
        </p:nvSpPr>
        <p:spPr>
          <a:xfrm>
            <a:off x="1155473" y="5024592"/>
            <a:ext cx="1659429" cy="369332"/>
          </a:xfrm>
          <a:prstGeom prst="rect">
            <a:avLst/>
          </a:prstGeom>
          <a:noFill/>
        </p:spPr>
        <p:txBody>
          <a:bodyPr wrap="none" rtlCol="0">
            <a:spAutoFit/>
          </a:bodyPr>
          <a:lstStyle/>
          <a:p>
            <a:r>
              <a:rPr lang="en-US" dirty="0"/>
              <a:t>Sample weights</a:t>
            </a:r>
            <a:endParaRPr lang="en-US" dirty="0"/>
          </a:p>
        </p:txBody>
      </p:sp>
      <p:sp>
        <p:nvSpPr>
          <p:cNvPr id="23" name="TextBox 22"/>
          <p:cNvSpPr txBox="1"/>
          <p:nvPr/>
        </p:nvSpPr>
        <p:spPr>
          <a:xfrm>
            <a:off x="2179302" y="2549621"/>
            <a:ext cx="990663" cy="369332"/>
          </a:xfrm>
          <a:prstGeom prst="rect">
            <a:avLst/>
          </a:prstGeom>
          <a:noFill/>
        </p:spPr>
        <p:txBody>
          <a:bodyPr wrap="none" rtlCol="0">
            <a:spAutoFit/>
          </a:bodyPr>
          <a:lstStyle/>
          <a:p>
            <a:r>
              <a:rPr lang="en-US" dirty="0"/>
              <a:t>GEM foil</a:t>
            </a:r>
            <a:endParaRPr lang="en-US" dirty="0"/>
          </a:p>
        </p:txBody>
      </p:sp>
      <p:sp>
        <p:nvSpPr>
          <p:cNvPr id="24" name="Rectangle 23"/>
          <p:cNvSpPr/>
          <p:nvPr/>
        </p:nvSpPr>
        <p:spPr>
          <a:xfrm>
            <a:off x="772227" y="1230401"/>
            <a:ext cx="8639885" cy="830997"/>
          </a:xfrm>
          <a:prstGeom prst="rect">
            <a:avLst/>
          </a:prstGeom>
        </p:spPr>
        <p:txBody>
          <a:bodyPr wrap="square">
            <a:spAutoFit/>
          </a:bodyPr>
          <a:lstStyle/>
          <a:p>
            <a:r>
              <a:rPr lang="en-US" sz="1600" dirty="0">
                <a:latin typeface="+mj-lt"/>
              </a:rPr>
              <a:t>Another important application of </a:t>
            </a:r>
            <a:r>
              <a:rPr lang="en-US" sz="1600" dirty="0">
                <a:latin typeface="+mj-lt"/>
              </a:rPr>
              <a:t>FBG in </a:t>
            </a:r>
            <a:r>
              <a:rPr lang="en-US" sz="1600" dirty="0">
                <a:latin typeface="+mj-lt"/>
              </a:rPr>
              <a:t>GEM chamber construction is </a:t>
            </a:r>
            <a:r>
              <a:rPr lang="en-US" sz="1600" dirty="0">
                <a:latin typeface="+mj-lt"/>
              </a:rPr>
              <a:t>the possibility </a:t>
            </a:r>
            <a:r>
              <a:rPr lang="en-US" sz="1600" dirty="0">
                <a:latin typeface="+mj-lt"/>
              </a:rPr>
              <a:t>to perform </a:t>
            </a:r>
            <a:r>
              <a:rPr lang="en-US" sz="1600" dirty="0">
                <a:latin typeface="+mj-lt"/>
              </a:rPr>
              <a:t>precise measurement </a:t>
            </a:r>
            <a:r>
              <a:rPr lang="en-US" sz="1600" dirty="0">
                <a:latin typeface="+mj-lt"/>
              </a:rPr>
              <a:t>of the tensile </a:t>
            </a:r>
            <a:r>
              <a:rPr lang="en-US" sz="1600" dirty="0">
                <a:latin typeface="+mj-lt"/>
              </a:rPr>
              <a:t>load applied </a:t>
            </a:r>
            <a:r>
              <a:rPr lang="en-US" sz="1600" dirty="0">
                <a:latin typeface="+mj-lt"/>
              </a:rPr>
              <a:t>to the foils, of the </a:t>
            </a:r>
            <a:r>
              <a:rPr lang="en-US" sz="1600" dirty="0">
                <a:latin typeface="+mj-lt"/>
              </a:rPr>
              <a:t>different layers</a:t>
            </a:r>
            <a:r>
              <a:rPr lang="en-US" sz="1600" dirty="0">
                <a:latin typeface="+mj-lt"/>
              </a:rPr>
              <a:t>, in the same moment</a:t>
            </a:r>
            <a:r>
              <a:rPr lang="en-US" sz="1600" dirty="0">
                <a:latin typeface="+mj-lt"/>
              </a:rPr>
              <a:t>.</a:t>
            </a:r>
          </a:p>
          <a:p>
            <a:r>
              <a:rPr lang="en-US" sz="1600" dirty="0">
                <a:latin typeface="+mj-lt"/>
              </a:rPr>
              <a:t>We successfully verified the possibility of this idea on a large size area triple GEM chamber (~1m</a:t>
            </a:r>
            <a:r>
              <a:rPr lang="en-US" sz="1600" baseline="30000" dirty="0">
                <a:latin typeface="+mj-lt"/>
              </a:rPr>
              <a:t>2</a:t>
            </a:r>
            <a:r>
              <a:rPr lang="en-US" sz="1600" dirty="0">
                <a:latin typeface="+mj-lt"/>
              </a:rPr>
              <a:t>)</a:t>
            </a:r>
            <a:endParaRPr lang="en-US" sz="1600" dirty="0">
              <a:latin typeface="+mj-lt"/>
            </a:endParaRPr>
          </a:p>
        </p:txBody>
      </p:sp>
      <p:sp>
        <p:nvSpPr>
          <p:cNvPr id="25" name="Rectangle 24"/>
          <p:cNvSpPr/>
          <p:nvPr/>
        </p:nvSpPr>
        <p:spPr>
          <a:xfrm>
            <a:off x="1816426" y="3003152"/>
            <a:ext cx="2851172" cy="4571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25"/>
          <p:cNvSpPr/>
          <p:nvPr/>
        </p:nvSpPr>
        <p:spPr>
          <a:xfrm>
            <a:off x="3604890" y="2938362"/>
            <a:ext cx="311037" cy="45719"/>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Rectangle 26"/>
          <p:cNvSpPr/>
          <p:nvPr/>
        </p:nvSpPr>
        <p:spPr>
          <a:xfrm>
            <a:off x="1826266" y="3155552"/>
            <a:ext cx="2851172" cy="4571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Rectangle 27"/>
          <p:cNvSpPr/>
          <p:nvPr/>
        </p:nvSpPr>
        <p:spPr>
          <a:xfrm>
            <a:off x="3614730" y="3090762"/>
            <a:ext cx="311037" cy="45719"/>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Rectangle 28"/>
          <p:cNvSpPr/>
          <p:nvPr/>
        </p:nvSpPr>
        <p:spPr>
          <a:xfrm>
            <a:off x="1702907" y="2773004"/>
            <a:ext cx="194398" cy="544234"/>
          </a:xfrm>
          <a:prstGeom prst="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TextBox 29"/>
          <p:cNvSpPr txBox="1"/>
          <p:nvPr/>
        </p:nvSpPr>
        <p:spPr>
          <a:xfrm>
            <a:off x="730916" y="1948663"/>
            <a:ext cx="8354698" cy="523220"/>
          </a:xfrm>
          <a:prstGeom prst="rect">
            <a:avLst/>
          </a:prstGeom>
          <a:noFill/>
        </p:spPr>
        <p:txBody>
          <a:bodyPr wrap="square" rtlCol="0" anchor="ctr">
            <a:spAutoFit/>
          </a:bodyPr>
          <a:lstStyle/>
          <a:p>
            <a:r>
              <a:rPr lang="en-US" sz="2800" dirty="0">
                <a:solidFill>
                  <a:srgbClr val="FF0000"/>
                </a:solidFill>
                <a:latin typeface="Hiragino Kaku Gothic StdN" charset="-128"/>
              </a:rPr>
              <a:t>☞</a:t>
            </a:r>
            <a:r>
              <a:rPr lang="en-US" sz="2800" dirty="0">
                <a:latin typeface="Hiragino Kaku Gothic StdN" charset="-128"/>
              </a:rPr>
              <a:t> </a:t>
            </a:r>
            <a:r>
              <a:rPr lang="en-US" sz="2800" dirty="0">
                <a:solidFill>
                  <a:srgbClr val="FF0000"/>
                </a:solidFill>
              </a:rPr>
              <a:t>Not in the AIDA2020 original program. NEW IDEA!</a:t>
            </a:r>
            <a:endParaRPr lang="en-US" sz="2800" dirty="0">
              <a:solidFill>
                <a:srgbClr val="FF0000"/>
              </a:solidFill>
            </a:endParaRPr>
          </a:p>
        </p:txBody>
      </p:sp>
    </p:spTree>
    <p:extLst>
      <p:ext uri="{BB962C8B-B14F-4D97-AF65-F5344CB8AC3E}">
        <p14:creationId xmlns:p14="http://schemas.microsoft.com/office/powerpoint/2010/main" val="163442102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dirty="0" smtClean="0"/>
              <a:t>L. Benussi - AIDA2020 1st Annual Meeting - WP13.4</a:t>
            </a:r>
            <a:endParaRPr lang="en-GB" dirty="0"/>
          </a:p>
        </p:txBody>
      </p:sp>
      <p:sp>
        <p:nvSpPr>
          <p:cNvPr id="4" name="Date Placeholder 3"/>
          <p:cNvSpPr>
            <a:spLocks noGrp="1"/>
          </p:cNvSpPr>
          <p:nvPr>
            <p:ph type="dt" sz="half" idx="10"/>
          </p:nvPr>
        </p:nvSpPr>
        <p:spPr/>
        <p:txBody>
          <a:bodyPr/>
          <a:lstStyle/>
          <a:p>
            <a:fld id="{E435779B-F591-134B-81A1-AEFAAB73FEB4}" type="datetime3">
              <a:rPr lang="en-US" smtClean="0"/>
              <a:pPr/>
              <a:t>4 April 2017</a:t>
            </a:fld>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pPr/>
              <a:t>23</a:t>
            </a:fld>
            <a:endParaRPr lang="en-GB"/>
          </a:p>
        </p:txBody>
      </p:sp>
      <p:sp>
        <p:nvSpPr>
          <p:cNvPr id="6" name="Title 5"/>
          <p:cNvSpPr>
            <a:spLocks noGrp="1"/>
          </p:cNvSpPr>
          <p:nvPr>
            <p:ph type="title"/>
          </p:nvPr>
        </p:nvSpPr>
        <p:spPr>
          <a:xfrm>
            <a:off x="676431" y="0"/>
            <a:ext cx="8543925" cy="1325563"/>
          </a:xfrm>
        </p:spPr>
        <p:txBody>
          <a:bodyPr>
            <a:normAutofit/>
          </a:bodyPr>
          <a:lstStyle/>
          <a:p>
            <a:r>
              <a:rPr lang="en-US" sz="2800" dirty="0"/>
              <a:t>WP13</a:t>
            </a:r>
            <a:br>
              <a:rPr lang="en-US" sz="2800" dirty="0"/>
            </a:br>
            <a:r>
              <a:rPr lang="en-US" sz="2800" dirty="0"/>
              <a:t>Conclusions</a:t>
            </a:r>
            <a:endParaRPr lang="en-US" sz="2800" dirty="0"/>
          </a:p>
        </p:txBody>
      </p:sp>
      <p:pic>
        <p:nvPicPr>
          <p:cNvPr id="7" name="Picture 6" descr="Logo-INFN-trasparente.GIF"/>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720043" y="124720"/>
            <a:ext cx="1009840" cy="817887"/>
          </a:xfrm>
          <a:prstGeom prst="rect">
            <a:avLst/>
          </a:prstGeom>
        </p:spPr>
      </p:pic>
      <p:sp>
        <p:nvSpPr>
          <p:cNvPr id="8" name="Content Placeholder 2"/>
          <p:cNvSpPr>
            <a:spLocks noGrp="1"/>
          </p:cNvSpPr>
          <p:nvPr>
            <p:ph idx="1"/>
          </p:nvPr>
        </p:nvSpPr>
        <p:spPr>
          <a:xfrm>
            <a:off x="496727" y="1266308"/>
            <a:ext cx="8903335" cy="5024357"/>
          </a:xfrm>
        </p:spPr>
        <p:txBody>
          <a:bodyPr>
            <a:noAutofit/>
          </a:bodyPr>
          <a:lstStyle/>
          <a:p>
            <a:r>
              <a:rPr lang="en-US" sz="2400" dirty="0">
                <a:latin typeface="+mj-lt"/>
              </a:rPr>
              <a:t>Target resolution than 30um reached with Moiré</a:t>
            </a:r>
            <a:r>
              <a:rPr lang="en-US" sz="2400" dirty="0">
                <a:latin typeface="+mj-lt"/>
              </a:rPr>
              <a:t> setup</a:t>
            </a:r>
            <a:r>
              <a:rPr lang="en-US" sz="2400" dirty="0">
                <a:solidFill>
                  <a:srgbClr val="00B050"/>
                </a:solidFill>
                <a:latin typeface="+mj-lt"/>
              </a:rPr>
              <a:t>✓</a:t>
            </a:r>
            <a:endParaRPr lang="en-US" sz="2400" dirty="0">
              <a:solidFill>
                <a:srgbClr val="00B050"/>
              </a:solidFill>
              <a:latin typeface="+mj-lt"/>
            </a:endParaRPr>
          </a:p>
          <a:p>
            <a:r>
              <a:rPr lang="en-US" sz="2400" dirty="0">
                <a:latin typeface="+mj-lt"/>
              </a:rPr>
              <a:t>Moiré Engineering demonstrator ready (milestone M12</a:t>
            </a:r>
            <a:r>
              <a:rPr lang="en-US" sz="2400" dirty="0">
                <a:latin typeface="+mj-lt"/>
              </a:rPr>
              <a:t>) </a:t>
            </a:r>
            <a:r>
              <a:rPr lang="en-US" sz="2400" dirty="0">
                <a:solidFill>
                  <a:srgbClr val="00B050"/>
                </a:solidFill>
                <a:latin typeface="+mj-lt"/>
              </a:rPr>
              <a:t>✓</a:t>
            </a:r>
            <a:endParaRPr lang="en-US" sz="2400" dirty="0">
              <a:solidFill>
                <a:srgbClr val="00B050"/>
              </a:solidFill>
              <a:latin typeface="+mj-lt"/>
            </a:endParaRPr>
          </a:p>
          <a:p>
            <a:r>
              <a:rPr lang="en-US" sz="2400" dirty="0">
                <a:latin typeface="+mj-lt"/>
              </a:rPr>
              <a:t>FBG </a:t>
            </a:r>
            <a:r>
              <a:rPr lang="en-US" sz="2400" dirty="0">
                <a:latin typeface="+mj-lt"/>
              </a:rPr>
              <a:t>test on CMS GE11 chamber completed successfully both as tensile load </a:t>
            </a:r>
            <a:r>
              <a:rPr lang="en-US" sz="2400" dirty="0">
                <a:latin typeface="+mj-lt"/>
              </a:rPr>
              <a:t>monitor </a:t>
            </a:r>
            <a:r>
              <a:rPr lang="en-US" sz="2400" dirty="0" smtClean="0">
                <a:latin typeface="+mj-lt"/>
              </a:rPr>
              <a:t>and </a:t>
            </a:r>
            <a:r>
              <a:rPr lang="en-US" sz="2400" dirty="0">
                <a:latin typeface="+mj-lt"/>
              </a:rPr>
              <a:t>as tensile load </a:t>
            </a:r>
            <a:r>
              <a:rPr lang="en-US" sz="2400" dirty="0">
                <a:latin typeface="+mj-lt"/>
              </a:rPr>
              <a:t>gauge</a:t>
            </a:r>
            <a:r>
              <a:rPr lang="en-US" sz="2400" dirty="0">
                <a:solidFill>
                  <a:srgbClr val="00B050"/>
                </a:solidFill>
                <a:latin typeface="+mj-lt"/>
              </a:rPr>
              <a:t>✓</a:t>
            </a:r>
            <a:br>
              <a:rPr lang="en-US" sz="2400" dirty="0">
                <a:solidFill>
                  <a:srgbClr val="00B050"/>
                </a:solidFill>
                <a:latin typeface="+mj-lt"/>
              </a:rPr>
            </a:br>
            <a:r>
              <a:rPr lang="en-US" sz="2400" dirty="0">
                <a:latin typeface="Calibri Light" panose="020F0302020204030204" pitchFamily="34" charset="0"/>
              </a:rPr>
              <a:t/>
            </a:r>
            <a:br>
              <a:rPr lang="en-US" sz="2400" dirty="0">
                <a:latin typeface="Calibri Light" panose="020F0302020204030204" pitchFamily="34" charset="0"/>
              </a:rPr>
            </a:br>
            <a:r>
              <a:rPr lang="en-US" sz="2400" dirty="0">
                <a:latin typeface="Calibri Light" panose="020F0302020204030204" pitchFamily="34" charset="0"/>
              </a:rPr>
              <a:t>Both task have been successfully completed </a:t>
            </a:r>
            <a:r>
              <a:rPr lang="en-US" b="1" dirty="0">
                <a:solidFill>
                  <a:srgbClr val="00B050"/>
                </a:solidFill>
                <a:latin typeface="Zapf Dingbats" charset="0"/>
              </a:rPr>
              <a:t>✌︎</a:t>
            </a:r>
            <a:r>
              <a:rPr lang="en-US" sz="2400" dirty="0">
                <a:latin typeface="+mj-lt"/>
              </a:rPr>
              <a:t/>
            </a:r>
            <a:br>
              <a:rPr lang="en-US" sz="2400" dirty="0">
                <a:latin typeface="+mj-lt"/>
              </a:rPr>
            </a:br>
            <a:r>
              <a:rPr lang="en-US" sz="2400" dirty="0">
                <a:latin typeface="+mj-lt"/>
              </a:rPr>
              <a:t/>
            </a:r>
            <a:br>
              <a:rPr lang="en-US" sz="2400" dirty="0">
                <a:latin typeface="+mj-lt"/>
              </a:rPr>
            </a:br>
            <a:r>
              <a:rPr lang="en-US" sz="1600" dirty="0">
                <a:latin typeface="+mj-lt"/>
              </a:rPr>
              <a:t>Results have been presented in several </a:t>
            </a:r>
            <a:r>
              <a:rPr lang="en-US" sz="1600" dirty="0">
                <a:solidFill>
                  <a:srgbClr val="C00000"/>
                </a:solidFill>
                <a:latin typeface="+mj-lt"/>
              </a:rPr>
              <a:t>international conferences </a:t>
            </a:r>
            <a:r>
              <a:rPr lang="en-US" sz="1600" dirty="0">
                <a:latin typeface="+mj-lt"/>
              </a:rPr>
              <a:t>during last year.</a:t>
            </a:r>
          </a:p>
          <a:p>
            <a:pPr marL="457200" lvl="1" indent="0">
              <a:buNone/>
            </a:pPr>
            <a:r>
              <a:rPr lang="en-US" sz="1400" dirty="0">
                <a:latin typeface="+mj-lt"/>
              </a:rPr>
              <a:t>Elba2015</a:t>
            </a:r>
            <a:endParaRPr lang="en-US" sz="1400" dirty="0">
              <a:latin typeface="+mj-lt"/>
            </a:endParaRPr>
          </a:p>
          <a:p>
            <a:pPr marL="457200" lvl="1" indent="0">
              <a:buNone/>
            </a:pPr>
            <a:r>
              <a:rPr lang="en-US" sz="1400" dirty="0">
                <a:latin typeface="+mj-lt"/>
              </a:rPr>
              <a:t>MPGD2015</a:t>
            </a:r>
          </a:p>
          <a:p>
            <a:pPr marL="457200" lvl="1" indent="0">
              <a:buNone/>
            </a:pPr>
            <a:r>
              <a:rPr lang="en-US" sz="1400" dirty="0">
                <a:latin typeface="+mj-lt"/>
              </a:rPr>
              <a:t>IWASI2015</a:t>
            </a:r>
          </a:p>
          <a:p>
            <a:pPr marL="457200" lvl="1" indent="0">
              <a:buNone/>
            </a:pPr>
            <a:r>
              <a:rPr lang="en-US" sz="1400" dirty="0">
                <a:latin typeface="+mj-lt"/>
              </a:rPr>
              <a:t>EPS2015 </a:t>
            </a:r>
          </a:p>
          <a:p>
            <a:pPr marL="457200" lvl="1" indent="0">
              <a:buNone/>
            </a:pPr>
            <a:r>
              <a:rPr lang="en-US" sz="1400" dirty="0">
                <a:latin typeface="+mj-lt"/>
              </a:rPr>
              <a:t>SIF2015</a:t>
            </a:r>
            <a:endParaRPr lang="en-US" sz="1400" dirty="0">
              <a:latin typeface="+mj-lt"/>
            </a:endParaRPr>
          </a:p>
        </p:txBody>
      </p:sp>
    </p:spTree>
    <p:extLst>
      <p:ext uri="{BB962C8B-B14F-4D97-AF65-F5344CB8AC3E}">
        <p14:creationId xmlns:p14="http://schemas.microsoft.com/office/powerpoint/2010/main" val="14732286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3" cstate="print"/>
          <a:srcRect/>
          <a:stretch>
            <a:fillRect/>
          </a:stretch>
        </p:blipFill>
        <p:spPr bwMode="auto">
          <a:xfrm>
            <a:off x="0" y="-1"/>
            <a:ext cx="9906000" cy="1261293"/>
          </a:xfrm>
          <a:prstGeom prst="rect">
            <a:avLst/>
          </a:prstGeom>
          <a:noFill/>
          <a:ln w="9525">
            <a:noFill/>
            <a:miter lim="800000"/>
            <a:headEnd/>
            <a:tailEnd/>
          </a:ln>
        </p:spPr>
      </p:pic>
      <p:sp>
        <p:nvSpPr>
          <p:cNvPr id="65" name="Rectangle 64"/>
          <p:cNvSpPr/>
          <p:nvPr/>
        </p:nvSpPr>
        <p:spPr>
          <a:xfrm>
            <a:off x="166991" y="1334852"/>
            <a:ext cx="4325351" cy="400110"/>
          </a:xfrm>
          <a:prstGeom prst="rect">
            <a:avLst/>
          </a:prstGeom>
        </p:spPr>
        <p:txBody>
          <a:bodyPr wrap="none">
            <a:spAutoFit/>
          </a:bodyPr>
          <a:lstStyle/>
          <a:p>
            <a:r>
              <a:rPr lang="en-US" sz="2000" i="1" dirty="0" smtClean="0"/>
              <a:t>AIDA2020 </a:t>
            </a:r>
            <a:r>
              <a:rPr lang="en-US" sz="2000" i="1" dirty="0"/>
              <a:t>i</a:t>
            </a:r>
            <a:r>
              <a:rPr lang="en-US" sz="2000" i="1" dirty="0" smtClean="0"/>
              <a:t>n the VMM&amp;SRS integration.</a:t>
            </a:r>
            <a:endParaRPr lang="en-US" sz="2000" i="1" dirty="0"/>
          </a:p>
        </p:txBody>
      </p:sp>
      <p:sp>
        <p:nvSpPr>
          <p:cNvPr id="3" name="Rectangle 2"/>
          <p:cNvSpPr/>
          <p:nvPr/>
        </p:nvSpPr>
        <p:spPr>
          <a:xfrm>
            <a:off x="5151426" y="1483993"/>
            <a:ext cx="4559940" cy="184666"/>
          </a:xfrm>
          <a:prstGeom prst="rect">
            <a:avLst/>
          </a:prstGeom>
        </p:spPr>
        <p:txBody>
          <a:bodyPr wrap="square">
            <a:spAutoFit/>
          </a:bodyPr>
          <a:lstStyle/>
          <a:p>
            <a:r>
              <a:rPr lang="en-GB" sz="600" dirty="0">
                <a:solidFill>
                  <a:schemeClr val="accent1"/>
                </a:solidFill>
                <a:hlinkClick r:id="rId4"/>
              </a:rPr>
              <a:t>https://</a:t>
            </a:r>
            <a:r>
              <a:rPr lang="en-GB" sz="600" dirty="0" smtClean="0">
                <a:solidFill>
                  <a:schemeClr val="accent1"/>
                </a:solidFill>
                <a:hlinkClick r:id="rId4"/>
              </a:rPr>
              <a:t>indico.cern.ch/event/588409/contributions/2402680/attachments/1386875/2110888/SRS_status_in_December_2016.pdf</a:t>
            </a:r>
            <a:r>
              <a:rPr lang="en-GB" sz="600" dirty="0" smtClean="0">
                <a:solidFill>
                  <a:schemeClr val="accent1"/>
                </a:solidFill>
              </a:rPr>
              <a:t> </a:t>
            </a:r>
            <a:endParaRPr lang="en-GB" sz="600" dirty="0">
              <a:solidFill>
                <a:schemeClr val="accent1"/>
              </a:solidFill>
            </a:endParaRPr>
          </a:p>
        </p:txBody>
      </p:sp>
      <p:sp>
        <p:nvSpPr>
          <p:cNvPr id="13" name="TextBox 12"/>
          <p:cNvSpPr txBox="1"/>
          <p:nvPr/>
        </p:nvSpPr>
        <p:spPr>
          <a:xfrm>
            <a:off x="166991" y="1876924"/>
            <a:ext cx="2734491" cy="584775"/>
          </a:xfrm>
          <a:prstGeom prst="rect">
            <a:avLst/>
          </a:prstGeom>
          <a:noFill/>
        </p:spPr>
        <p:txBody>
          <a:bodyPr wrap="square" rtlCol="0">
            <a:spAutoFit/>
          </a:bodyPr>
          <a:lstStyle/>
          <a:p>
            <a:r>
              <a:rPr lang="en-US" sz="1600" i="1" dirty="0" smtClean="0"/>
              <a:t>Support for the </a:t>
            </a:r>
            <a:r>
              <a:rPr lang="en-US" sz="1600" i="1" dirty="0" smtClean="0">
                <a:solidFill>
                  <a:srgbClr val="C00000"/>
                </a:solidFill>
              </a:rPr>
              <a:t>RD51 hybrid </a:t>
            </a:r>
            <a:r>
              <a:rPr lang="en-US" sz="1600" i="1" dirty="0" smtClean="0"/>
              <a:t>(wire bonded) VMM</a:t>
            </a:r>
            <a:endParaRPr lang="en-US" sz="1600" i="1" dirty="0"/>
          </a:p>
        </p:txBody>
      </p:sp>
      <p:pic>
        <p:nvPicPr>
          <p:cNvPr id="16" name="Picture 15"/>
          <p:cNvPicPr>
            <a:picLocks noChangeAspect="1"/>
          </p:cNvPicPr>
          <p:nvPr/>
        </p:nvPicPr>
        <p:blipFill>
          <a:blip r:embed="rId5">
            <a:extLst>
              <a:ext uri="{BEBA8EAE-BF5A-486C-A8C5-ECC9F3942E4B}">
                <a14:imgProps xmlns:a14="http://schemas.microsoft.com/office/drawing/2010/main">
                  <a14:imgLayer r:embed="rId6">
                    <a14:imgEffect>
                      <a14:brightnessContrast contrast="40000"/>
                    </a14:imgEffect>
                  </a14:imgLayer>
                </a14:imgProps>
              </a:ext>
            </a:extLst>
          </a:blip>
          <a:stretch>
            <a:fillRect/>
          </a:stretch>
        </p:blipFill>
        <p:spPr>
          <a:xfrm rot="16200000">
            <a:off x="3955931" y="3158133"/>
            <a:ext cx="1152206" cy="1924993"/>
          </a:xfrm>
          <a:prstGeom prst="rect">
            <a:avLst/>
          </a:prstGeom>
        </p:spPr>
      </p:pic>
      <p:sp>
        <p:nvSpPr>
          <p:cNvPr id="6" name="Rectangle 5"/>
          <p:cNvSpPr/>
          <p:nvPr/>
        </p:nvSpPr>
        <p:spPr>
          <a:xfrm>
            <a:off x="166991" y="3320594"/>
            <a:ext cx="2580142" cy="584775"/>
          </a:xfrm>
          <a:prstGeom prst="rect">
            <a:avLst/>
          </a:prstGeom>
        </p:spPr>
        <p:txBody>
          <a:bodyPr wrap="square">
            <a:spAutoFit/>
          </a:bodyPr>
          <a:lstStyle/>
          <a:p>
            <a:r>
              <a:rPr lang="en-US" sz="1600" i="1" dirty="0" smtClean="0"/>
              <a:t>Support for the </a:t>
            </a:r>
            <a:r>
              <a:rPr lang="en-US" sz="1600" i="1" dirty="0" smtClean="0">
                <a:solidFill>
                  <a:srgbClr val="C00000"/>
                </a:solidFill>
              </a:rPr>
              <a:t>interface digital card</a:t>
            </a:r>
            <a:r>
              <a:rPr lang="en-US" sz="1600" i="1" dirty="0" smtClean="0"/>
              <a:t> (CARD)</a:t>
            </a:r>
            <a:endParaRPr lang="en-GB" sz="1600" dirty="0"/>
          </a:p>
        </p:txBody>
      </p:sp>
      <p:sp>
        <p:nvSpPr>
          <p:cNvPr id="8" name="Footer Placeholder 7"/>
          <p:cNvSpPr>
            <a:spLocks noGrp="1"/>
          </p:cNvSpPr>
          <p:nvPr>
            <p:ph type="ftr" sz="quarter" idx="11"/>
          </p:nvPr>
        </p:nvSpPr>
        <p:spPr/>
        <p:txBody>
          <a:bodyPr/>
          <a:lstStyle/>
          <a:p>
            <a:r>
              <a:rPr lang="en-GB" dirty="0" smtClean="0"/>
              <a:t>AIDA2020, Annual Meeting, Paris 2017, WP13 meeting, Task 13.3.1 and 13.3.2</a:t>
            </a:r>
            <a:endParaRPr lang="en-US" dirty="0"/>
          </a:p>
        </p:txBody>
      </p:sp>
      <p:pic>
        <p:nvPicPr>
          <p:cNvPr id="11" name="Picture 10"/>
          <p:cNvPicPr>
            <a:picLocks noChangeAspect="1"/>
          </p:cNvPicPr>
          <p:nvPr/>
        </p:nvPicPr>
        <p:blipFill>
          <a:blip r:embed="rId7"/>
          <a:stretch>
            <a:fillRect/>
          </a:stretch>
        </p:blipFill>
        <p:spPr>
          <a:xfrm>
            <a:off x="3269091" y="1865785"/>
            <a:ext cx="2525886" cy="1041950"/>
          </a:xfrm>
          <a:prstGeom prst="rect">
            <a:avLst/>
          </a:prstGeom>
        </p:spPr>
      </p:pic>
      <p:pic>
        <p:nvPicPr>
          <p:cNvPr id="12" name="Picture 11"/>
          <p:cNvPicPr>
            <a:picLocks noChangeAspect="1"/>
          </p:cNvPicPr>
          <p:nvPr/>
        </p:nvPicPr>
        <p:blipFill>
          <a:blip r:embed="rId8"/>
          <a:stretch>
            <a:fillRect/>
          </a:stretch>
        </p:blipFill>
        <p:spPr>
          <a:xfrm>
            <a:off x="6619704" y="1912342"/>
            <a:ext cx="2595678" cy="995393"/>
          </a:xfrm>
          <a:prstGeom prst="rect">
            <a:avLst/>
          </a:prstGeom>
        </p:spPr>
      </p:pic>
      <p:pic>
        <p:nvPicPr>
          <p:cNvPr id="20" name="Picture 19"/>
          <p:cNvPicPr>
            <a:picLocks noChangeAspect="1"/>
          </p:cNvPicPr>
          <p:nvPr/>
        </p:nvPicPr>
        <p:blipFill>
          <a:blip r:embed="rId9"/>
          <a:stretch>
            <a:fillRect/>
          </a:stretch>
        </p:blipFill>
        <p:spPr>
          <a:xfrm>
            <a:off x="3207450" y="4705747"/>
            <a:ext cx="3355546" cy="1272718"/>
          </a:xfrm>
          <a:prstGeom prst="rect">
            <a:avLst/>
          </a:prstGeom>
        </p:spPr>
      </p:pic>
      <p:pic>
        <p:nvPicPr>
          <p:cNvPr id="19" name="Picture 18"/>
          <p:cNvPicPr>
            <a:picLocks noChangeAspect="1"/>
          </p:cNvPicPr>
          <p:nvPr/>
        </p:nvPicPr>
        <p:blipFill>
          <a:blip r:embed="rId10">
            <a:clrChange>
              <a:clrFrom>
                <a:srgbClr val="FFFFFF"/>
              </a:clrFrom>
              <a:clrTo>
                <a:srgbClr val="FFFFFF">
                  <a:alpha val="0"/>
                </a:srgbClr>
              </a:clrTo>
            </a:clrChange>
          </a:blip>
          <a:stretch>
            <a:fillRect/>
          </a:stretch>
        </p:blipFill>
        <p:spPr>
          <a:xfrm>
            <a:off x="2764569" y="5579131"/>
            <a:ext cx="1174121" cy="652926"/>
          </a:xfrm>
          <a:prstGeom prst="rect">
            <a:avLst/>
          </a:prstGeom>
        </p:spPr>
      </p:pic>
      <p:sp>
        <p:nvSpPr>
          <p:cNvPr id="23" name="Rectangle 22"/>
          <p:cNvSpPr/>
          <p:nvPr/>
        </p:nvSpPr>
        <p:spPr>
          <a:xfrm>
            <a:off x="6793605" y="4408805"/>
            <a:ext cx="2917761" cy="1569660"/>
          </a:xfrm>
          <a:prstGeom prst="rect">
            <a:avLst/>
          </a:prstGeom>
        </p:spPr>
        <p:txBody>
          <a:bodyPr wrap="square">
            <a:spAutoFit/>
          </a:bodyPr>
          <a:lstStyle/>
          <a:p>
            <a:pPr algn="r"/>
            <a:r>
              <a:rPr lang="en-US" sz="1600" i="1" dirty="0" smtClean="0"/>
              <a:t>Support for the </a:t>
            </a:r>
            <a:r>
              <a:rPr lang="en-US" sz="1600" i="1" dirty="0" smtClean="0">
                <a:solidFill>
                  <a:srgbClr val="C00000"/>
                </a:solidFill>
              </a:rPr>
              <a:t>commercialization process </a:t>
            </a:r>
            <a:r>
              <a:rPr lang="en-US" sz="1600" i="1" dirty="0" smtClean="0"/>
              <a:t>in view of future production processes</a:t>
            </a:r>
          </a:p>
          <a:p>
            <a:pPr algn="r"/>
            <a:r>
              <a:rPr lang="en-US" sz="1600" i="1" dirty="0" smtClean="0"/>
              <a:t>(</a:t>
            </a:r>
            <a:r>
              <a:rPr lang="en-US" sz="1600" i="1" dirty="0"/>
              <a:t>Bonding outside CERN and parts procurements for </a:t>
            </a:r>
            <a:r>
              <a:rPr lang="en-US" sz="1600" i="1" dirty="0" smtClean="0"/>
              <a:t>users) </a:t>
            </a:r>
            <a:endParaRPr lang="en-GB" sz="1600" dirty="0"/>
          </a:p>
        </p:txBody>
      </p:sp>
      <p:sp>
        <p:nvSpPr>
          <p:cNvPr id="24" name="Rectangle 23"/>
          <p:cNvSpPr/>
          <p:nvPr/>
        </p:nvSpPr>
        <p:spPr>
          <a:xfrm>
            <a:off x="157048" y="5074597"/>
            <a:ext cx="2580142" cy="830997"/>
          </a:xfrm>
          <a:prstGeom prst="rect">
            <a:avLst/>
          </a:prstGeom>
        </p:spPr>
        <p:txBody>
          <a:bodyPr wrap="square">
            <a:spAutoFit/>
          </a:bodyPr>
          <a:lstStyle/>
          <a:p>
            <a:r>
              <a:rPr lang="en-US" sz="1600" i="1" dirty="0" smtClean="0"/>
              <a:t>Support for the development of </a:t>
            </a:r>
            <a:r>
              <a:rPr lang="en-US" sz="1600" i="1" dirty="0" smtClean="0">
                <a:solidFill>
                  <a:srgbClr val="C00000"/>
                </a:solidFill>
              </a:rPr>
              <a:t>a new powering and connectivity schema</a:t>
            </a:r>
            <a:endParaRPr lang="en-GB" sz="1600" dirty="0">
              <a:solidFill>
                <a:srgbClr val="C00000"/>
              </a:solidFill>
            </a:endParaRPr>
          </a:p>
        </p:txBody>
      </p:sp>
      <p:sp>
        <p:nvSpPr>
          <p:cNvPr id="22" name="TextBox 21"/>
          <p:cNvSpPr txBox="1"/>
          <p:nvPr/>
        </p:nvSpPr>
        <p:spPr>
          <a:xfrm>
            <a:off x="2889674" y="2947857"/>
            <a:ext cx="3579891" cy="307777"/>
          </a:xfrm>
          <a:prstGeom prst="rect">
            <a:avLst/>
          </a:prstGeom>
          <a:noFill/>
        </p:spPr>
        <p:txBody>
          <a:bodyPr wrap="none" rtlCol="0">
            <a:spAutoFit/>
          </a:bodyPr>
          <a:lstStyle/>
          <a:p>
            <a:r>
              <a:rPr lang="en-US" sz="1400" dirty="0" smtClean="0">
                <a:solidFill>
                  <a:schemeClr val="accent6"/>
                </a:solidFill>
              </a:rPr>
              <a:t>RD51 VMM2 Hybrid done (@CERN) and tested</a:t>
            </a:r>
            <a:endParaRPr lang="en-GB" sz="1400" dirty="0">
              <a:solidFill>
                <a:schemeClr val="accent6"/>
              </a:solidFill>
            </a:endParaRPr>
          </a:p>
        </p:txBody>
      </p:sp>
      <p:sp>
        <p:nvSpPr>
          <p:cNvPr id="28" name="TextBox 27"/>
          <p:cNvSpPr txBox="1"/>
          <p:nvPr/>
        </p:nvSpPr>
        <p:spPr>
          <a:xfrm>
            <a:off x="6619704" y="2947857"/>
            <a:ext cx="2993695" cy="523220"/>
          </a:xfrm>
          <a:prstGeom prst="rect">
            <a:avLst/>
          </a:prstGeom>
          <a:noFill/>
        </p:spPr>
        <p:txBody>
          <a:bodyPr wrap="square" rtlCol="0">
            <a:spAutoFit/>
          </a:bodyPr>
          <a:lstStyle/>
          <a:p>
            <a:r>
              <a:rPr lang="en-US" sz="1400" dirty="0" smtClean="0">
                <a:solidFill>
                  <a:schemeClr val="accent6"/>
                </a:solidFill>
              </a:rPr>
              <a:t>RD51 VMM3 Hybrid at the bonding lab (@CERN)  - 20</a:t>
            </a:r>
            <a:r>
              <a:rPr lang="en-US" sz="1400" baseline="30000" dirty="0" smtClean="0">
                <a:solidFill>
                  <a:schemeClr val="accent6"/>
                </a:solidFill>
              </a:rPr>
              <a:t>th</a:t>
            </a:r>
            <a:r>
              <a:rPr lang="en-US" sz="1400" dirty="0" smtClean="0">
                <a:solidFill>
                  <a:schemeClr val="accent6"/>
                </a:solidFill>
              </a:rPr>
              <a:t> March 2017</a:t>
            </a:r>
            <a:endParaRPr lang="en-GB" sz="1400" dirty="0">
              <a:solidFill>
                <a:schemeClr val="accent6"/>
              </a:solidFill>
            </a:endParaRPr>
          </a:p>
        </p:txBody>
      </p:sp>
      <p:sp>
        <p:nvSpPr>
          <p:cNvPr id="25" name="TextBox 24"/>
          <p:cNvSpPr txBox="1"/>
          <p:nvPr/>
        </p:nvSpPr>
        <p:spPr>
          <a:xfrm>
            <a:off x="629806" y="2604630"/>
            <a:ext cx="1483098" cy="584775"/>
          </a:xfrm>
          <a:prstGeom prst="rect">
            <a:avLst/>
          </a:prstGeom>
          <a:noFill/>
        </p:spPr>
        <p:txBody>
          <a:bodyPr wrap="none" rtlCol="0">
            <a:spAutoFit/>
          </a:bodyPr>
          <a:lstStyle/>
          <a:p>
            <a:r>
              <a:rPr lang="en-US" sz="1600" i="1" dirty="0" smtClean="0">
                <a:solidFill>
                  <a:schemeClr val="accent6"/>
                </a:solidFill>
              </a:rPr>
              <a:t>VMM2 done</a:t>
            </a:r>
          </a:p>
          <a:p>
            <a:r>
              <a:rPr lang="en-US" sz="1600" i="1" dirty="0" smtClean="0">
                <a:solidFill>
                  <a:schemeClr val="accent6"/>
                </a:solidFill>
              </a:rPr>
              <a:t>VMM3 ongoing</a:t>
            </a:r>
            <a:endParaRPr lang="en-GB" sz="1600" i="1" dirty="0">
              <a:solidFill>
                <a:schemeClr val="accent6"/>
              </a:solidFill>
            </a:endParaRPr>
          </a:p>
        </p:txBody>
      </p:sp>
      <p:sp>
        <p:nvSpPr>
          <p:cNvPr id="30" name="TextBox 29"/>
          <p:cNvSpPr txBox="1"/>
          <p:nvPr/>
        </p:nvSpPr>
        <p:spPr>
          <a:xfrm>
            <a:off x="585952" y="3951374"/>
            <a:ext cx="2705489" cy="1077218"/>
          </a:xfrm>
          <a:prstGeom prst="rect">
            <a:avLst/>
          </a:prstGeom>
          <a:noFill/>
        </p:spPr>
        <p:txBody>
          <a:bodyPr wrap="square" rtlCol="0">
            <a:spAutoFit/>
          </a:bodyPr>
          <a:lstStyle/>
          <a:p>
            <a:r>
              <a:rPr lang="en-US" sz="1600" i="1" dirty="0" smtClean="0">
                <a:solidFill>
                  <a:schemeClr val="accent6"/>
                </a:solidFill>
              </a:rPr>
              <a:t>New Design finalized (powering schema driven) Few test needed before going to production</a:t>
            </a:r>
            <a:endParaRPr lang="en-GB" sz="1600" i="1" dirty="0">
              <a:solidFill>
                <a:schemeClr val="accent6"/>
              </a:solidFill>
            </a:endParaRPr>
          </a:p>
        </p:txBody>
      </p:sp>
      <p:sp>
        <p:nvSpPr>
          <p:cNvPr id="31" name="TextBox 30"/>
          <p:cNvSpPr txBox="1"/>
          <p:nvPr/>
        </p:nvSpPr>
        <p:spPr>
          <a:xfrm>
            <a:off x="547138" y="5828925"/>
            <a:ext cx="2705489" cy="830997"/>
          </a:xfrm>
          <a:prstGeom prst="rect">
            <a:avLst/>
          </a:prstGeom>
          <a:noFill/>
        </p:spPr>
        <p:txBody>
          <a:bodyPr wrap="square" rtlCol="0">
            <a:spAutoFit/>
          </a:bodyPr>
          <a:lstStyle/>
          <a:p>
            <a:r>
              <a:rPr lang="en-US" sz="1600" i="1" u="sng" dirty="0" smtClean="0">
                <a:solidFill>
                  <a:schemeClr val="accent6"/>
                </a:solidFill>
              </a:rPr>
              <a:t>New Development</a:t>
            </a:r>
          </a:p>
          <a:p>
            <a:r>
              <a:rPr lang="en-US" sz="1600" i="1" dirty="0" smtClean="0">
                <a:solidFill>
                  <a:schemeClr val="accent6"/>
                </a:solidFill>
              </a:rPr>
              <a:t>Prototype tested</a:t>
            </a:r>
          </a:p>
          <a:p>
            <a:r>
              <a:rPr lang="en-US" sz="1600" i="1" dirty="0" smtClean="0">
                <a:solidFill>
                  <a:schemeClr val="accent6"/>
                </a:solidFill>
              </a:rPr>
              <a:t>PCB design started</a:t>
            </a:r>
            <a:endParaRPr lang="en-GB" sz="1600" i="1" dirty="0">
              <a:solidFill>
                <a:schemeClr val="accent6"/>
              </a:solidFill>
            </a:endParaRPr>
          </a:p>
        </p:txBody>
      </p:sp>
      <p:sp>
        <p:nvSpPr>
          <p:cNvPr id="32" name="TextBox 31"/>
          <p:cNvSpPr txBox="1"/>
          <p:nvPr/>
        </p:nvSpPr>
        <p:spPr>
          <a:xfrm>
            <a:off x="7005877" y="6187075"/>
            <a:ext cx="2705489" cy="338554"/>
          </a:xfrm>
          <a:prstGeom prst="rect">
            <a:avLst/>
          </a:prstGeom>
          <a:noFill/>
        </p:spPr>
        <p:txBody>
          <a:bodyPr wrap="square" rtlCol="0">
            <a:spAutoFit/>
          </a:bodyPr>
          <a:lstStyle/>
          <a:p>
            <a:pPr algn="r"/>
            <a:r>
              <a:rPr lang="en-US" sz="1600" i="1" dirty="0" smtClean="0">
                <a:solidFill>
                  <a:schemeClr val="accent6"/>
                </a:solidFill>
              </a:rPr>
              <a:t>Starting the process...</a:t>
            </a:r>
            <a:endParaRPr lang="en-GB" sz="1600" i="1" dirty="0">
              <a:solidFill>
                <a:schemeClr val="accent6"/>
              </a:solidFill>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3" cstate="print"/>
          <a:srcRect/>
          <a:stretch>
            <a:fillRect/>
          </a:stretch>
        </p:blipFill>
        <p:spPr bwMode="auto">
          <a:xfrm>
            <a:off x="0" y="-1"/>
            <a:ext cx="9906000" cy="1261293"/>
          </a:xfrm>
          <a:prstGeom prst="rect">
            <a:avLst/>
          </a:prstGeom>
          <a:noFill/>
          <a:ln w="9525">
            <a:noFill/>
            <a:miter lim="800000"/>
            <a:headEnd/>
            <a:tailEnd/>
          </a:ln>
        </p:spPr>
      </p:pic>
      <p:sp>
        <p:nvSpPr>
          <p:cNvPr id="4100" name="AutoShape 4" descr="Bildergebnis für gemroc agh chip asic"/>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102" name="AutoShape 6" descr="Bildergebnis für gemroc agh chip asic"/>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 name="Picture 1"/>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7153352" y="5981635"/>
            <a:ext cx="2322662" cy="739005"/>
          </a:xfrm>
          <a:prstGeom prst="rect">
            <a:avLst/>
          </a:prstGeom>
        </p:spPr>
      </p:pic>
      <p:sp>
        <p:nvSpPr>
          <p:cNvPr id="15" name="TextBox 14"/>
          <p:cNvSpPr txBox="1"/>
          <p:nvPr/>
        </p:nvSpPr>
        <p:spPr>
          <a:xfrm>
            <a:off x="155575" y="1282202"/>
            <a:ext cx="2597955" cy="400110"/>
          </a:xfrm>
          <a:prstGeom prst="rect">
            <a:avLst/>
          </a:prstGeom>
        </p:spPr>
        <p:txBody>
          <a:bodyPr wrap="none">
            <a:spAutoFit/>
          </a:bodyPr>
          <a:lstStyle>
            <a:defPPr>
              <a:defRPr lang="en-US"/>
            </a:defPPr>
            <a:lvl1pPr>
              <a:defRPr sz="2000" i="1"/>
            </a:lvl1pPr>
          </a:lstStyle>
          <a:p>
            <a:r>
              <a:rPr lang="en-US" dirty="0"/>
              <a:t>GEMROC and ATCA SRS</a:t>
            </a:r>
          </a:p>
        </p:txBody>
      </p:sp>
      <p:sp>
        <p:nvSpPr>
          <p:cNvPr id="6" name="Footer Placeholder 5"/>
          <p:cNvSpPr>
            <a:spLocks noGrp="1"/>
          </p:cNvSpPr>
          <p:nvPr>
            <p:ph type="ftr" sz="quarter" idx="11"/>
          </p:nvPr>
        </p:nvSpPr>
        <p:spPr/>
        <p:txBody>
          <a:bodyPr/>
          <a:lstStyle/>
          <a:p>
            <a:r>
              <a:rPr lang="en-GB" smtClean="0"/>
              <a:t>AIDA2020, Annual Meeting, Paris 2017, WP13 meeting, Task 13.3.1 and 13.3.2</a:t>
            </a:r>
            <a:endParaRPr lang="en-US"/>
          </a:p>
        </p:txBody>
      </p:sp>
      <p:sp>
        <p:nvSpPr>
          <p:cNvPr id="7" name="Rectangle 6"/>
          <p:cNvSpPr/>
          <p:nvPr/>
        </p:nvSpPr>
        <p:spPr>
          <a:xfrm>
            <a:off x="4523014" y="1405754"/>
            <a:ext cx="4953000" cy="184666"/>
          </a:xfrm>
          <a:prstGeom prst="rect">
            <a:avLst/>
          </a:prstGeom>
        </p:spPr>
        <p:txBody>
          <a:bodyPr>
            <a:spAutoFit/>
          </a:bodyPr>
          <a:lstStyle/>
          <a:p>
            <a:r>
              <a:rPr lang="en-GB" sz="600" dirty="0">
                <a:solidFill>
                  <a:srgbClr val="0462C1"/>
                </a:solidFill>
                <a:latin typeface="Calibri" panose="020F0502020204030204" pitchFamily="34" charset="0"/>
              </a:rPr>
              <a:t>https://indico.cern.ch/event/496113/session/2/contribution/11/attachments/1241018/1824951/ATCA-SRS-GEMROC.pdf</a:t>
            </a:r>
            <a:endParaRPr lang="en-GB" sz="600" dirty="0"/>
          </a:p>
        </p:txBody>
      </p:sp>
      <p:sp>
        <p:nvSpPr>
          <p:cNvPr id="18" name="TextBox 17"/>
          <p:cNvSpPr txBox="1"/>
          <p:nvPr/>
        </p:nvSpPr>
        <p:spPr>
          <a:xfrm>
            <a:off x="155575" y="4809940"/>
            <a:ext cx="4944215" cy="1593598"/>
          </a:xfrm>
          <a:prstGeom prst="rect">
            <a:avLst/>
          </a:prstGeom>
          <a:noFill/>
          <a:ln>
            <a:noFill/>
          </a:ln>
        </p:spPr>
        <p:txBody>
          <a:bodyPr vert="horz" wrap="none" lIns="90000" tIns="45000" rIns="90000" bIns="45000" anchorCtr="0" compatLnSpc="0">
            <a:spAutoFit/>
          </a:bodyPr>
          <a:lstStyle/>
          <a:p>
            <a:pPr marL="285750" marR="0" lvl="0" indent="-285750" rtl="0" hangingPunct="0">
              <a:lnSpc>
                <a:spcPct val="150000"/>
              </a:lnSpc>
              <a:spcBef>
                <a:spcPts val="0"/>
              </a:spcBef>
              <a:spcAft>
                <a:spcPts val="0"/>
              </a:spcAft>
              <a:buFont typeface="Arial" panose="020B0604020202020204" pitchFamily="34" charset="0"/>
              <a:buChar char="•"/>
              <a:tabLst/>
            </a:pPr>
            <a:r>
              <a:rPr lang="en-US" sz="1600" b="0" i="0" u="none" strike="noStrike" kern="1200" dirty="0" smtClean="0">
                <a:ln>
                  <a:noFill/>
                </a:ln>
                <a:ea typeface="Microsoft YaHei" pitchFamily="2"/>
                <a:cs typeface="Mangal" pitchFamily="2"/>
              </a:rPr>
              <a:t>GEMROC </a:t>
            </a:r>
            <a:r>
              <a:rPr lang="en-US" sz="1600" b="0" i="0" u="sng" strike="noStrike" kern="1200" dirty="0">
                <a:ln>
                  <a:noFill/>
                </a:ln>
                <a:ea typeface="Microsoft YaHei" pitchFamily="2"/>
                <a:cs typeface="Mangal" pitchFamily="2"/>
              </a:rPr>
              <a:t>AGH hybrids </a:t>
            </a:r>
            <a:r>
              <a:rPr lang="en-US" sz="1600" b="0" i="0" u="none" strike="noStrike" kern="1200" dirty="0" smtClean="0">
                <a:ln>
                  <a:noFill/>
                </a:ln>
                <a:ea typeface="Microsoft YaHei" pitchFamily="2"/>
                <a:cs typeface="Mangal" pitchFamily="2"/>
              </a:rPr>
              <a:t>@ </a:t>
            </a:r>
            <a:r>
              <a:rPr lang="en-US" sz="1600" b="0" i="0" u="none" strike="noStrike" kern="1200" dirty="0" err="1" smtClean="0">
                <a:ln>
                  <a:noFill/>
                </a:ln>
                <a:ea typeface="Microsoft YaHei" pitchFamily="2"/>
                <a:cs typeface="Mangal" pitchFamily="2"/>
              </a:rPr>
              <a:t>eicSys</a:t>
            </a:r>
            <a:endParaRPr lang="en-US" sz="1600" b="0" i="0" u="none" strike="noStrike" kern="1200" dirty="0">
              <a:ln>
                <a:noFill/>
              </a:ln>
              <a:ea typeface="Microsoft YaHei" pitchFamily="2"/>
              <a:cs typeface="Mangal" pitchFamily="2"/>
            </a:endParaRPr>
          </a:p>
          <a:p>
            <a:pPr marL="285750" marR="0" lvl="0" indent="-285750" rtl="0" hangingPunct="0">
              <a:lnSpc>
                <a:spcPct val="150000"/>
              </a:lnSpc>
              <a:spcBef>
                <a:spcPts val="0"/>
              </a:spcBef>
              <a:spcAft>
                <a:spcPts val="0"/>
              </a:spcAft>
              <a:buFont typeface="Arial" panose="020B0604020202020204" pitchFamily="34" charset="0"/>
              <a:buChar char="•"/>
              <a:tabLst/>
            </a:pPr>
            <a:r>
              <a:rPr lang="en-US" sz="1600" u="sng" dirty="0">
                <a:ea typeface="Microsoft YaHei" pitchFamily="2"/>
                <a:cs typeface="Mangal" pitchFamily="2"/>
              </a:rPr>
              <a:t>A</a:t>
            </a:r>
            <a:r>
              <a:rPr lang="en-US" sz="1600" b="0" i="0" u="sng" strike="noStrike" kern="1200" dirty="0" smtClean="0">
                <a:ln>
                  <a:noFill/>
                </a:ln>
                <a:ea typeface="Microsoft YaHei" pitchFamily="2"/>
                <a:cs typeface="Mangal" pitchFamily="2"/>
              </a:rPr>
              <a:t>dapter for </a:t>
            </a:r>
            <a:r>
              <a:rPr lang="en-US" sz="1600" b="0" i="0" u="sng" strike="noStrike" kern="1200" dirty="0">
                <a:ln>
                  <a:noFill/>
                </a:ln>
                <a:ea typeface="Microsoft YaHei" pitchFamily="2"/>
                <a:cs typeface="Mangal" pitchFamily="2"/>
              </a:rPr>
              <a:t>AGH hybrid </a:t>
            </a:r>
            <a:r>
              <a:rPr lang="en-US" sz="1600" b="0" i="0" u="none" strike="noStrike" kern="1200" dirty="0" smtClean="0">
                <a:ln>
                  <a:noFill/>
                </a:ln>
                <a:ea typeface="Microsoft YaHei" pitchFamily="2"/>
                <a:cs typeface="Mangal" pitchFamily="2"/>
              </a:rPr>
              <a:t>manufactured </a:t>
            </a:r>
            <a:r>
              <a:rPr lang="en-US" sz="1600" b="0" i="0" u="none" strike="noStrike" kern="1200" dirty="0">
                <a:ln>
                  <a:noFill/>
                </a:ln>
                <a:ea typeface="Microsoft YaHei" pitchFamily="2"/>
                <a:cs typeface="Mangal" pitchFamily="2"/>
              </a:rPr>
              <a:t>and </a:t>
            </a:r>
            <a:r>
              <a:rPr lang="en-US" sz="1600" b="0" i="0" u="none" strike="noStrike" kern="1200" dirty="0" smtClean="0">
                <a:ln>
                  <a:noFill/>
                </a:ln>
                <a:ea typeface="Microsoft YaHei" pitchFamily="2"/>
                <a:cs typeface="Mangal" pitchFamily="2"/>
              </a:rPr>
              <a:t>assembled</a:t>
            </a:r>
            <a:endParaRPr lang="en-US" sz="1600" dirty="0" smtClean="0">
              <a:ea typeface="Microsoft YaHei" pitchFamily="2"/>
              <a:cs typeface="Mangal" pitchFamily="2"/>
            </a:endParaRPr>
          </a:p>
          <a:p>
            <a:pPr marL="285750" marR="0" lvl="0" indent="-285750" rtl="0" hangingPunct="0">
              <a:lnSpc>
                <a:spcPct val="150000"/>
              </a:lnSpc>
              <a:spcBef>
                <a:spcPts val="0"/>
              </a:spcBef>
              <a:spcAft>
                <a:spcPts val="0"/>
              </a:spcAft>
              <a:buFont typeface="Arial" panose="020B0604020202020204" pitchFamily="34" charset="0"/>
              <a:buChar char="•"/>
              <a:tabLst/>
            </a:pPr>
            <a:r>
              <a:rPr lang="en-US" sz="1600" b="0" i="0" u="none" strike="noStrike" kern="1200" dirty="0" smtClean="0">
                <a:ln>
                  <a:noFill/>
                </a:ln>
                <a:ea typeface="Microsoft YaHei" pitchFamily="2"/>
                <a:cs typeface="Mangal" pitchFamily="2"/>
              </a:rPr>
              <a:t>1</a:t>
            </a:r>
            <a:r>
              <a:rPr lang="en-US" sz="1600" b="0" i="0" u="none" strike="noStrike" kern="1200" baseline="30000" dirty="0" smtClean="0">
                <a:ln>
                  <a:noFill/>
                </a:ln>
                <a:ea typeface="Microsoft YaHei" pitchFamily="2"/>
                <a:cs typeface="Mangal" pitchFamily="2"/>
              </a:rPr>
              <a:t>st</a:t>
            </a:r>
            <a:r>
              <a:rPr lang="en-US" sz="1600" b="0" i="0" u="none" strike="noStrike" kern="1200" dirty="0" smtClean="0">
                <a:ln>
                  <a:noFill/>
                </a:ln>
                <a:ea typeface="Microsoft YaHei" pitchFamily="2"/>
                <a:cs typeface="Mangal" pitchFamily="2"/>
              </a:rPr>
              <a:t> </a:t>
            </a:r>
            <a:r>
              <a:rPr lang="en-US" sz="1600" b="0" i="0" u="sng" strike="noStrike" kern="1200" dirty="0" smtClean="0">
                <a:ln>
                  <a:noFill/>
                </a:ln>
                <a:ea typeface="Microsoft YaHei" pitchFamily="2"/>
                <a:cs typeface="Mangal" pitchFamily="2"/>
              </a:rPr>
              <a:t>firmware</a:t>
            </a:r>
            <a:r>
              <a:rPr lang="en-US" sz="1600" b="0" i="0" u="none" strike="noStrike" kern="1200" dirty="0" smtClean="0">
                <a:ln>
                  <a:noFill/>
                </a:ln>
                <a:ea typeface="Microsoft YaHei" pitchFamily="2"/>
                <a:cs typeface="Mangal" pitchFamily="2"/>
              </a:rPr>
              <a:t> version ready</a:t>
            </a:r>
            <a:endParaRPr lang="en-US" sz="1600" b="0" i="0" u="none" strike="noStrike" kern="1200" dirty="0">
              <a:ln>
                <a:noFill/>
              </a:ln>
              <a:ea typeface="Microsoft YaHei" pitchFamily="2"/>
              <a:cs typeface="Mangal" pitchFamily="2"/>
            </a:endParaRPr>
          </a:p>
          <a:p>
            <a:pPr marL="285750" marR="0" lvl="0" indent="-285750" rtl="0" hangingPunct="0">
              <a:lnSpc>
                <a:spcPct val="150000"/>
              </a:lnSpc>
              <a:spcBef>
                <a:spcPts val="0"/>
              </a:spcBef>
              <a:spcAft>
                <a:spcPts val="0"/>
              </a:spcAft>
              <a:buFont typeface="Arial" panose="020B0604020202020204" pitchFamily="34" charset="0"/>
              <a:buChar char="•"/>
              <a:tabLst/>
            </a:pPr>
            <a:r>
              <a:rPr lang="en-US" sz="1600" b="0" i="0" u="none" strike="noStrike" kern="1200" dirty="0" smtClean="0">
                <a:ln>
                  <a:noFill/>
                </a:ln>
                <a:ea typeface="Microsoft YaHei" pitchFamily="2"/>
                <a:cs typeface="Mangal" pitchFamily="2"/>
              </a:rPr>
              <a:t>Testing expected </a:t>
            </a:r>
            <a:r>
              <a:rPr lang="en-US" sz="1600" b="0" i="0" u="none" strike="noStrike" kern="1200" dirty="0">
                <a:ln>
                  <a:noFill/>
                </a:ln>
                <a:ea typeface="Microsoft YaHei" pitchFamily="2"/>
                <a:cs typeface="Mangal" pitchFamily="2"/>
              </a:rPr>
              <a:t>in </a:t>
            </a:r>
            <a:r>
              <a:rPr lang="en-US" sz="1600" b="0" i="0" u="none" strike="noStrike" kern="1200" dirty="0" smtClean="0">
                <a:ln>
                  <a:noFill/>
                </a:ln>
                <a:ea typeface="Microsoft YaHei" pitchFamily="2"/>
                <a:cs typeface="Mangal" pitchFamily="2"/>
              </a:rPr>
              <a:t>Spring 2017</a:t>
            </a:r>
            <a:endParaRPr lang="en-US" sz="1600" b="0" i="0" u="none" strike="noStrike" kern="1200" dirty="0">
              <a:ln>
                <a:noFill/>
              </a:ln>
              <a:ea typeface="Microsoft YaHei" pitchFamily="2"/>
              <a:cs typeface="Mangal" pitchFamily="2"/>
            </a:endParaRPr>
          </a:p>
        </p:txBody>
      </p:sp>
      <p:pic>
        <p:nvPicPr>
          <p:cNvPr id="8" name="Picture 7"/>
          <p:cNvPicPr>
            <a:picLocks noChangeAspect="1"/>
          </p:cNvPicPr>
          <p:nvPr/>
        </p:nvPicPr>
        <p:blipFill>
          <a:blip r:embed="rId5"/>
          <a:stretch>
            <a:fillRect/>
          </a:stretch>
        </p:blipFill>
        <p:spPr>
          <a:xfrm>
            <a:off x="4555873" y="1734882"/>
            <a:ext cx="5194958" cy="2148714"/>
          </a:xfrm>
          <a:prstGeom prst="rect">
            <a:avLst/>
          </a:prstGeom>
        </p:spPr>
      </p:pic>
      <p:pic>
        <p:nvPicPr>
          <p:cNvPr id="11" name="Picture 10"/>
          <p:cNvPicPr>
            <a:picLocks noChangeAspect="1"/>
          </p:cNvPicPr>
          <p:nvPr/>
        </p:nvPicPr>
        <p:blipFill>
          <a:blip r:embed="rId6"/>
          <a:stretch>
            <a:fillRect/>
          </a:stretch>
        </p:blipFill>
        <p:spPr>
          <a:xfrm>
            <a:off x="155575" y="2103332"/>
            <a:ext cx="4163378" cy="2406618"/>
          </a:xfrm>
          <a:prstGeom prst="rect">
            <a:avLst/>
          </a:prstGeom>
        </p:spPr>
      </p:pic>
      <p:sp>
        <p:nvSpPr>
          <p:cNvPr id="49" name="TextBox 48"/>
          <p:cNvSpPr txBox="1"/>
          <p:nvPr/>
        </p:nvSpPr>
        <p:spPr>
          <a:xfrm>
            <a:off x="5940435" y="4217404"/>
            <a:ext cx="3535579" cy="1815882"/>
          </a:xfrm>
          <a:prstGeom prst="rect">
            <a:avLst/>
          </a:prstGeom>
          <a:noFill/>
        </p:spPr>
        <p:txBody>
          <a:bodyPr wrap="square" rtlCol="0">
            <a:spAutoFit/>
          </a:bodyPr>
          <a:lstStyle/>
          <a:p>
            <a:r>
              <a:rPr lang="en-US" sz="1400" dirty="0" smtClean="0">
                <a:solidFill>
                  <a:schemeClr val="accent6"/>
                </a:solidFill>
              </a:rPr>
              <a:t>Initial Plan: development of a new hybrid to host the GEMROC interface with SRS ATCA.</a:t>
            </a:r>
          </a:p>
          <a:p>
            <a:endParaRPr lang="en-US" sz="1400" dirty="0">
              <a:solidFill>
                <a:schemeClr val="accent6"/>
              </a:solidFill>
            </a:endParaRPr>
          </a:p>
          <a:p>
            <a:r>
              <a:rPr lang="en-US" sz="1400" dirty="0" smtClean="0">
                <a:solidFill>
                  <a:schemeClr val="accent6"/>
                </a:solidFill>
              </a:rPr>
              <a:t>Current Plan: use the developed adapter to complete (firmware/software) an SRS-ATCA readout system of GEMROC (and leave the design of a new hybrids eventually for the new GEMROC chips). </a:t>
            </a:r>
            <a:endParaRPr lang="en-GB" sz="1400" dirty="0">
              <a:solidFill>
                <a:schemeClr val="accent6"/>
              </a:solidFill>
            </a:endParaRPr>
          </a:p>
        </p:txBody>
      </p:sp>
    </p:spTree>
    <p:extLst>
      <p:ext uri="{BB962C8B-B14F-4D97-AF65-F5344CB8AC3E}">
        <p14:creationId xmlns:p14="http://schemas.microsoft.com/office/powerpoint/2010/main" val="3898035408"/>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3" cstate="print"/>
          <a:srcRect/>
          <a:stretch>
            <a:fillRect/>
          </a:stretch>
        </p:blipFill>
        <p:spPr bwMode="auto">
          <a:xfrm>
            <a:off x="0" y="-1"/>
            <a:ext cx="9906000" cy="1261293"/>
          </a:xfrm>
          <a:prstGeom prst="rect">
            <a:avLst/>
          </a:prstGeom>
          <a:noFill/>
          <a:ln w="9525">
            <a:noFill/>
            <a:miter lim="800000"/>
            <a:headEnd/>
            <a:tailEnd/>
          </a:ln>
        </p:spPr>
      </p:pic>
      <p:sp>
        <p:nvSpPr>
          <p:cNvPr id="5" name="Footer Placeholder 4"/>
          <p:cNvSpPr>
            <a:spLocks noGrp="1"/>
          </p:cNvSpPr>
          <p:nvPr>
            <p:ph type="ftr" sz="quarter" idx="11"/>
          </p:nvPr>
        </p:nvSpPr>
        <p:spPr/>
        <p:txBody>
          <a:bodyPr/>
          <a:lstStyle/>
          <a:p>
            <a:r>
              <a:rPr lang="en-GB" smtClean="0"/>
              <a:t>AIDA2020, Annual Meeting, Paris 2017, WP13 meeting, Task 13.3.1 and 13.3.2</a:t>
            </a:r>
            <a:endParaRPr lang="en-US"/>
          </a:p>
        </p:txBody>
      </p:sp>
      <p:sp>
        <p:nvSpPr>
          <p:cNvPr id="11" name="Rectangle 10"/>
          <p:cNvSpPr>
            <a:spLocks noGrp="1" noChangeArrowheads="1"/>
          </p:cNvSpPr>
          <p:nvPr/>
        </p:nvSpPr>
        <p:spPr bwMode="auto">
          <a:xfrm>
            <a:off x="96044" y="1240612"/>
            <a:ext cx="2829814" cy="400110"/>
          </a:xfrm>
          <a:prstGeom prst="rect">
            <a:avLst/>
          </a:prstGeom>
          <a:extLst/>
        </p:spPr>
        <p:txBody>
          <a:bodyPr wrap="none">
            <a:spAutoFit/>
          </a:bodyPr>
          <a:lstStyle/>
          <a:p>
            <a:r>
              <a:rPr lang="en-US" altLang="en-US" sz="2000" i="1" dirty="0"/>
              <a:t>Timepix3 Readout for SRS</a:t>
            </a:r>
          </a:p>
        </p:txBody>
      </p:sp>
      <p:pic>
        <p:nvPicPr>
          <p:cNvPr id="12" name="Picture 11"/>
          <p:cNvPicPr>
            <a:picLocks noChangeAspect="1" noChangeArrowheads="1"/>
          </p:cNvPicPr>
          <p:nvPr/>
        </p:nvPicPr>
        <p:blipFill>
          <a:blip r:embed="rId4" cstate="print">
            <a:extLst>
              <a:ext uri="{28A0092B-C50C-407E-A947-70E740481C1C}">
                <a14:useLocalDpi xmlns:a14="http://schemas.microsoft.com/office/drawing/2010/main" val="0"/>
              </a:ext>
            </a:extLst>
          </a:blip>
          <a:srcRect l="13715" t="17743" r="14539"/>
          <a:stretch>
            <a:fillRect/>
          </a:stretch>
        </p:blipFill>
        <p:spPr bwMode="auto">
          <a:xfrm rot="5400000">
            <a:off x="5849838" y="2507710"/>
            <a:ext cx="3692659" cy="2386897"/>
          </a:xfrm>
          <a:prstGeom prst="rect">
            <a:avLst/>
          </a:prstGeom>
          <a:noFill/>
          <a:ln>
            <a:noFill/>
          </a:ln>
          <a:effectLst/>
          <a:extLst>
            <a:ext uri="{909E8E84-426E-40DD-AFC4-6F175D3DCCD1}">
              <a14:hiddenFill xmlns:a14="http://schemas.microsoft.com/office/drawing/2010/main">
                <a:blipFill dpi="0" rotWithShape="0">
                  <a:blip/>
                  <a:srcRect l="13715" t="17743" r="14539"/>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3" name="Text Box 3"/>
          <p:cNvSpPr txBox="1">
            <a:spLocks noChangeArrowheads="1"/>
          </p:cNvSpPr>
          <p:nvPr/>
        </p:nvSpPr>
        <p:spPr bwMode="auto">
          <a:xfrm>
            <a:off x="6204983" y="5762200"/>
            <a:ext cx="3311525" cy="360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61002" rIns="90000" bIns="45000"/>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roid Sans Fallback"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roid Sans Fallback"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roid Sans Fallback"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roid Sans Fallback"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roid Sans Fallback" charset="0"/>
              </a:defRPr>
            </a:lvl5pPr>
            <a:lvl6pPr marL="2286000" algn="l" defTabSz="914400" rtl="0" eaLnBrk="1" latinLnBrk="0" hangingPunct="1">
              <a:defRPr kern="1200">
                <a:solidFill>
                  <a:schemeClr val="tx1"/>
                </a:solidFill>
                <a:latin typeface="Arial" panose="020B0604020202020204" pitchFamily="34" charset="0"/>
                <a:ea typeface="+mn-ea"/>
                <a:cs typeface="Droid Sans Fallback" charset="0"/>
              </a:defRPr>
            </a:lvl6pPr>
            <a:lvl7pPr marL="2743200" algn="l" defTabSz="914400" rtl="0" eaLnBrk="1" latinLnBrk="0" hangingPunct="1">
              <a:defRPr kern="1200">
                <a:solidFill>
                  <a:schemeClr val="tx1"/>
                </a:solidFill>
                <a:latin typeface="Arial" panose="020B0604020202020204" pitchFamily="34" charset="0"/>
                <a:ea typeface="+mn-ea"/>
                <a:cs typeface="Droid Sans Fallback" charset="0"/>
              </a:defRPr>
            </a:lvl7pPr>
            <a:lvl8pPr marL="3200400" algn="l" defTabSz="914400" rtl="0" eaLnBrk="1" latinLnBrk="0" hangingPunct="1">
              <a:defRPr kern="1200">
                <a:solidFill>
                  <a:schemeClr val="tx1"/>
                </a:solidFill>
                <a:latin typeface="Arial" panose="020B0604020202020204" pitchFamily="34" charset="0"/>
                <a:ea typeface="+mn-ea"/>
                <a:cs typeface="Droid Sans Fallback" charset="0"/>
              </a:defRPr>
            </a:lvl8pPr>
            <a:lvl9pPr marL="3657600" algn="l" defTabSz="914400" rtl="0" eaLnBrk="1" latinLnBrk="0" hangingPunct="1">
              <a:defRPr kern="1200">
                <a:solidFill>
                  <a:schemeClr val="tx1"/>
                </a:solidFill>
                <a:latin typeface="Arial" panose="020B0604020202020204" pitchFamily="34" charset="0"/>
                <a:ea typeface="+mn-ea"/>
                <a:cs typeface="Droid Sans Fallback" charset="0"/>
              </a:defRPr>
            </a:lvl9pPr>
          </a:lstStyle>
          <a:p>
            <a:r>
              <a:rPr lang="en-US" altLang="en-US" dirty="0">
                <a:solidFill>
                  <a:schemeClr val="accent6"/>
                </a:solidFill>
              </a:rPr>
              <a:t>First Timepix3 bonded in Bonn </a:t>
            </a:r>
          </a:p>
        </p:txBody>
      </p:sp>
      <p:sp>
        <p:nvSpPr>
          <p:cNvPr id="14" name="Text Box 4"/>
          <p:cNvSpPr txBox="1">
            <a:spLocks noChangeArrowheads="1"/>
          </p:cNvSpPr>
          <p:nvPr/>
        </p:nvSpPr>
        <p:spPr bwMode="auto">
          <a:xfrm>
            <a:off x="272676" y="1747938"/>
            <a:ext cx="6230043" cy="4705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64558" rIns="90000" bIns="45000"/>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roid Sans Fallback"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roid Sans Fallback"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roid Sans Fallback"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roid Sans Fallback"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roid Sans Fallback" charset="0"/>
              </a:defRPr>
            </a:lvl5pPr>
            <a:lvl6pPr marL="2286000" algn="l" defTabSz="914400" rtl="0" eaLnBrk="1" latinLnBrk="0" hangingPunct="1">
              <a:defRPr kern="1200">
                <a:solidFill>
                  <a:schemeClr val="tx1"/>
                </a:solidFill>
                <a:latin typeface="Arial" panose="020B0604020202020204" pitchFamily="34" charset="0"/>
                <a:ea typeface="+mn-ea"/>
                <a:cs typeface="Droid Sans Fallback" charset="0"/>
              </a:defRPr>
            </a:lvl6pPr>
            <a:lvl7pPr marL="2743200" algn="l" defTabSz="914400" rtl="0" eaLnBrk="1" latinLnBrk="0" hangingPunct="1">
              <a:defRPr kern="1200">
                <a:solidFill>
                  <a:schemeClr val="tx1"/>
                </a:solidFill>
                <a:latin typeface="Arial" panose="020B0604020202020204" pitchFamily="34" charset="0"/>
                <a:ea typeface="+mn-ea"/>
                <a:cs typeface="Droid Sans Fallback" charset="0"/>
              </a:defRPr>
            </a:lvl7pPr>
            <a:lvl8pPr marL="3200400" algn="l" defTabSz="914400" rtl="0" eaLnBrk="1" latinLnBrk="0" hangingPunct="1">
              <a:defRPr kern="1200">
                <a:solidFill>
                  <a:schemeClr val="tx1"/>
                </a:solidFill>
                <a:latin typeface="Arial" panose="020B0604020202020204" pitchFamily="34" charset="0"/>
                <a:ea typeface="+mn-ea"/>
                <a:cs typeface="Droid Sans Fallback" charset="0"/>
              </a:defRPr>
            </a:lvl8pPr>
            <a:lvl9pPr marL="3657600" algn="l" defTabSz="914400" rtl="0" eaLnBrk="1" latinLnBrk="0" hangingPunct="1">
              <a:defRPr kern="1200">
                <a:solidFill>
                  <a:schemeClr val="tx1"/>
                </a:solidFill>
                <a:latin typeface="Arial" panose="020B0604020202020204" pitchFamily="34" charset="0"/>
                <a:ea typeface="+mn-ea"/>
                <a:cs typeface="Droid Sans Fallback" charset="0"/>
              </a:defRPr>
            </a:lvl9pPr>
          </a:lstStyle>
          <a:p>
            <a:pPr>
              <a:lnSpc>
                <a:spcPct val="150000"/>
              </a:lnSpc>
            </a:pPr>
            <a:r>
              <a:rPr lang="en-US" altLang="en-US" sz="1400" u="sng" dirty="0">
                <a:solidFill>
                  <a:schemeClr val="accent6"/>
                </a:solidFill>
              </a:rPr>
              <a:t>Status:</a:t>
            </a:r>
          </a:p>
          <a:p>
            <a:pPr>
              <a:lnSpc>
                <a:spcPct val="150000"/>
              </a:lnSpc>
            </a:pPr>
            <a:r>
              <a:rPr lang="en-US" altLang="en-US" sz="1400" dirty="0">
                <a:solidFill>
                  <a:schemeClr val="accent6"/>
                </a:solidFill>
              </a:rPr>
              <a:t>- Man power has been identified</a:t>
            </a:r>
          </a:p>
          <a:p>
            <a:pPr>
              <a:lnSpc>
                <a:spcPct val="150000"/>
              </a:lnSpc>
            </a:pPr>
            <a:r>
              <a:rPr lang="en-US" altLang="en-US" sz="1400" dirty="0">
                <a:solidFill>
                  <a:schemeClr val="accent6"/>
                </a:solidFill>
              </a:rPr>
              <a:t>- Planning for readout has started</a:t>
            </a:r>
          </a:p>
          <a:p>
            <a:pPr>
              <a:lnSpc>
                <a:spcPct val="150000"/>
              </a:lnSpc>
            </a:pPr>
            <a:r>
              <a:rPr lang="en-US" altLang="en-US" sz="1400" dirty="0">
                <a:solidFill>
                  <a:schemeClr val="accent6"/>
                </a:solidFill>
              </a:rPr>
              <a:t>- </a:t>
            </a:r>
            <a:r>
              <a:rPr lang="en-US" altLang="en-US" sz="1400" u="sng" dirty="0">
                <a:solidFill>
                  <a:schemeClr val="accent6"/>
                </a:solidFill>
              </a:rPr>
              <a:t>First Timepix3 ASIC has been </a:t>
            </a:r>
            <a:r>
              <a:rPr lang="en-US" altLang="en-US" sz="1400" u="sng" dirty="0" smtClean="0">
                <a:solidFill>
                  <a:schemeClr val="accent6"/>
                </a:solidFill>
              </a:rPr>
              <a:t>bonded on </a:t>
            </a:r>
            <a:r>
              <a:rPr lang="en-US" altLang="en-US" sz="1400" u="sng" dirty="0">
                <a:solidFill>
                  <a:schemeClr val="accent6"/>
                </a:solidFill>
              </a:rPr>
              <a:t>chip carrier provided by </a:t>
            </a:r>
            <a:r>
              <a:rPr lang="en-US" altLang="en-US" sz="1400" u="sng" dirty="0" err="1">
                <a:solidFill>
                  <a:schemeClr val="accent6"/>
                </a:solidFill>
              </a:rPr>
              <a:t>Nikhef</a:t>
            </a:r>
            <a:r>
              <a:rPr lang="en-US" altLang="en-US" sz="1400" dirty="0">
                <a:solidFill>
                  <a:schemeClr val="accent6"/>
                </a:solidFill>
              </a:rPr>
              <a:t>.</a:t>
            </a:r>
          </a:p>
          <a:p>
            <a:pPr>
              <a:lnSpc>
                <a:spcPct val="150000"/>
              </a:lnSpc>
            </a:pPr>
            <a:r>
              <a:rPr lang="en-US" altLang="en-US" sz="1400" dirty="0">
                <a:solidFill>
                  <a:schemeClr val="accent6"/>
                </a:solidFill>
              </a:rPr>
              <a:t>- SPIDR readout for cross checks is </a:t>
            </a:r>
            <a:r>
              <a:rPr lang="en-US" altLang="en-US" sz="1400" dirty="0" smtClean="0">
                <a:solidFill>
                  <a:schemeClr val="accent6"/>
                </a:solidFill>
              </a:rPr>
              <a:t>available</a:t>
            </a:r>
            <a:r>
              <a:rPr lang="en-US" altLang="en-US" sz="1400" dirty="0">
                <a:solidFill>
                  <a:schemeClr val="accent6"/>
                </a:solidFill>
              </a:rPr>
              <a:t>.</a:t>
            </a:r>
          </a:p>
          <a:p>
            <a:endParaRPr lang="en-US" altLang="en-US" sz="1400" dirty="0" smtClean="0"/>
          </a:p>
          <a:p>
            <a:endParaRPr lang="en-US" altLang="en-US" sz="1400" dirty="0"/>
          </a:p>
          <a:p>
            <a:pPr>
              <a:lnSpc>
                <a:spcPct val="150000"/>
              </a:lnSpc>
            </a:pPr>
            <a:r>
              <a:rPr lang="en-US" altLang="en-US" sz="1400" u="sng" dirty="0"/>
              <a:t>Current plan</a:t>
            </a:r>
            <a:r>
              <a:rPr lang="en-US" altLang="en-US" sz="1400" dirty="0"/>
              <a:t> (might change!):</a:t>
            </a:r>
          </a:p>
          <a:p>
            <a:pPr>
              <a:lnSpc>
                <a:spcPct val="150000"/>
              </a:lnSpc>
            </a:pPr>
            <a:r>
              <a:rPr lang="en-US" altLang="en-US" sz="1400" dirty="0"/>
              <a:t>- Implement communication with ASIC</a:t>
            </a:r>
          </a:p>
          <a:p>
            <a:pPr>
              <a:lnSpc>
                <a:spcPct val="150000"/>
              </a:lnSpc>
            </a:pPr>
            <a:r>
              <a:rPr lang="en-US" altLang="en-US" sz="1400" dirty="0"/>
              <a:t>- Implement ASIC control</a:t>
            </a:r>
          </a:p>
          <a:p>
            <a:pPr>
              <a:lnSpc>
                <a:spcPct val="150000"/>
              </a:lnSpc>
            </a:pPr>
            <a:r>
              <a:rPr lang="en-US" altLang="en-US" sz="1400" dirty="0"/>
              <a:t>- Implement reduced set </a:t>
            </a:r>
            <a:r>
              <a:rPr lang="en-US" altLang="en-US" sz="1400" dirty="0" smtClean="0"/>
              <a:t>functionality for </a:t>
            </a:r>
            <a:r>
              <a:rPr lang="en-US" altLang="en-US" sz="1400" dirty="0"/>
              <a:t>readout </a:t>
            </a:r>
            <a:r>
              <a:rPr lang="en-US" altLang="en-US" sz="1400" dirty="0" smtClean="0"/>
              <a:t>mode </a:t>
            </a:r>
            <a:r>
              <a:rPr lang="en-US" altLang="en-US" sz="1400" dirty="0"/>
              <a:t>(e.g. only frame based readout)</a:t>
            </a:r>
          </a:p>
          <a:p>
            <a:pPr>
              <a:lnSpc>
                <a:spcPct val="150000"/>
              </a:lnSpc>
            </a:pPr>
            <a:r>
              <a:rPr lang="en-US" altLang="en-US" sz="1400" dirty="0"/>
              <a:t>- No high rate readout is envisioned </a:t>
            </a:r>
            <a:r>
              <a:rPr lang="en-US" altLang="en-US" sz="1400" dirty="0" smtClean="0"/>
              <a:t>for now</a:t>
            </a:r>
            <a:r>
              <a:rPr lang="en-US" altLang="en-US" sz="1400" dirty="0"/>
              <a:t>.</a:t>
            </a:r>
          </a:p>
          <a:p>
            <a:pPr>
              <a:lnSpc>
                <a:spcPct val="150000"/>
              </a:lnSpc>
            </a:pPr>
            <a:r>
              <a:rPr lang="en-US" altLang="en-US" sz="1400" dirty="0"/>
              <a:t>- Expand system to a large number of </a:t>
            </a:r>
            <a:r>
              <a:rPr lang="en-US" altLang="en-US" sz="1400" dirty="0" smtClean="0"/>
              <a:t>ASICs.</a:t>
            </a:r>
            <a:endParaRPr lang="en-US" altLang="en-US" sz="1400"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3" cstate="print"/>
          <a:srcRect/>
          <a:stretch>
            <a:fillRect/>
          </a:stretch>
        </p:blipFill>
        <p:spPr bwMode="auto">
          <a:xfrm>
            <a:off x="0" y="-1"/>
            <a:ext cx="9906000" cy="1261293"/>
          </a:xfrm>
          <a:prstGeom prst="rect">
            <a:avLst/>
          </a:prstGeom>
          <a:noFill/>
          <a:ln w="9525">
            <a:noFill/>
            <a:miter lim="800000"/>
            <a:headEnd/>
            <a:tailEnd/>
          </a:ln>
        </p:spPr>
      </p:pic>
      <p:sp>
        <p:nvSpPr>
          <p:cNvPr id="19" name="TextBox 18"/>
          <p:cNvSpPr txBox="1"/>
          <p:nvPr/>
        </p:nvSpPr>
        <p:spPr>
          <a:xfrm>
            <a:off x="134471" y="1216483"/>
            <a:ext cx="9637058" cy="4893647"/>
          </a:xfrm>
          <a:prstGeom prst="rect">
            <a:avLst/>
          </a:prstGeom>
          <a:noFill/>
        </p:spPr>
        <p:txBody>
          <a:bodyPr wrap="square" rtlCol="0">
            <a:spAutoFit/>
          </a:bodyPr>
          <a:lstStyle/>
          <a:p>
            <a:r>
              <a:rPr lang="en-US" sz="2400" i="1" dirty="0" smtClean="0"/>
              <a:t>SRS/FE ASICs Summary</a:t>
            </a:r>
          </a:p>
          <a:p>
            <a:endParaRPr lang="en-US" sz="800" dirty="0" smtClean="0"/>
          </a:p>
          <a:p>
            <a:endParaRPr lang="en-US" sz="800" dirty="0" smtClean="0"/>
          </a:p>
          <a:p>
            <a:r>
              <a:rPr lang="en-US" sz="1600" i="1" dirty="0" smtClean="0"/>
              <a:t>VMM</a:t>
            </a:r>
            <a:r>
              <a:rPr lang="en-US" sz="1600" dirty="0" smtClean="0"/>
              <a:t>	</a:t>
            </a:r>
          </a:p>
          <a:p>
            <a:pPr>
              <a:buFont typeface="Arial" pitchFamily="34" charset="0"/>
              <a:buChar char="•"/>
            </a:pPr>
            <a:r>
              <a:rPr lang="en-US" sz="1600" dirty="0" smtClean="0"/>
              <a:t> RD51 wire bonded hybrid (VMM2 done/tested, VMM3 ongoing – probably done at the day of the meeting).</a:t>
            </a:r>
          </a:p>
          <a:p>
            <a:pPr>
              <a:buFont typeface="Arial" pitchFamily="34" charset="0"/>
              <a:buChar char="•"/>
            </a:pPr>
            <a:r>
              <a:rPr lang="en-US" sz="1600" dirty="0" smtClean="0"/>
              <a:t> Digital Interface Card DCARD (new design done and ready for production).</a:t>
            </a:r>
          </a:p>
          <a:p>
            <a:pPr>
              <a:buFont typeface="Arial" pitchFamily="34" charset="0"/>
              <a:buChar char="•"/>
            </a:pPr>
            <a:r>
              <a:rPr lang="en-US" sz="1600" dirty="0" smtClean="0"/>
              <a:t> Alternative powering/connectivity schema.</a:t>
            </a:r>
          </a:p>
          <a:p>
            <a:pPr>
              <a:buFont typeface="Arial" pitchFamily="34" charset="0"/>
              <a:buChar char="•"/>
            </a:pPr>
            <a:r>
              <a:rPr lang="en-US" sz="1600" dirty="0" smtClean="0"/>
              <a:t> Industrialization/Commercialization process.</a:t>
            </a:r>
          </a:p>
          <a:p>
            <a:pPr lvl="1">
              <a:buFont typeface="Arial" pitchFamily="34" charset="0"/>
              <a:buChar char="•"/>
            </a:pPr>
            <a:endParaRPr lang="en-US" sz="1600" dirty="0" smtClean="0"/>
          </a:p>
          <a:p>
            <a:pPr lvl="1">
              <a:buFont typeface="Arial" pitchFamily="34" charset="0"/>
              <a:buChar char="•"/>
            </a:pPr>
            <a:endParaRPr lang="en-US" sz="1600" dirty="0" smtClean="0"/>
          </a:p>
          <a:p>
            <a:r>
              <a:rPr lang="en-US" sz="1600" i="1" dirty="0" smtClean="0"/>
              <a:t>GEMROC</a:t>
            </a:r>
          </a:p>
          <a:p>
            <a:pPr>
              <a:buFont typeface="Arial" pitchFamily="34" charset="0"/>
              <a:buChar char="•"/>
            </a:pPr>
            <a:r>
              <a:rPr lang="en-US" sz="1600" dirty="0" smtClean="0"/>
              <a:t> AGH Hybrid in </a:t>
            </a:r>
            <a:r>
              <a:rPr lang="en-US" sz="1600" dirty="0" err="1" smtClean="0"/>
              <a:t>eicSys</a:t>
            </a:r>
            <a:r>
              <a:rPr lang="en-US" sz="1600" dirty="0" smtClean="0"/>
              <a:t>.</a:t>
            </a:r>
            <a:endParaRPr lang="en-US" sz="1600" dirty="0"/>
          </a:p>
          <a:p>
            <a:pPr>
              <a:buFont typeface="Arial" pitchFamily="34" charset="0"/>
              <a:buChar char="•"/>
            </a:pPr>
            <a:r>
              <a:rPr lang="en-US" sz="1600" dirty="0" smtClean="0"/>
              <a:t> </a:t>
            </a:r>
            <a:r>
              <a:rPr lang="en-US" sz="1600" dirty="0" err="1" smtClean="0"/>
              <a:t>Adapater</a:t>
            </a:r>
            <a:r>
              <a:rPr lang="en-US" sz="1600" dirty="0" smtClean="0"/>
              <a:t> card finalized, ready for production, test planned for spring 2017.</a:t>
            </a:r>
          </a:p>
          <a:p>
            <a:pPr>
              <a:buFont typeface="Arial" pitchFamily="34" charset="0"/>
              <a:buChar char="•"/>
            </a:pPr>
            <a:r>
              <a:rPr lang="en-US" sz="1600" dirty="0" smtClean="0"/>
              <a:t> Adapter considered as final </a:t>
            </a:r>
            <a:r>
              <a:rPr lang="en-US" sz="1600" dirty="0" err="1" smtClean="0"/>
              <a:t>final</a:t>
            </a:r>
            <a:r>
              <a:rPr lang="en-US" sz="1600" dirty="0" smtClean="0"/>
              <a:t> solution for the ACTA-SRS/GEMROC readout</a:t>
            </a:r>
          </a:p>
          <a:p>
            <a:pPr lvl="1">
              <a:buFont typeface="Arial" pitchFamily="34" charset="0"/>
              <a:buChar char="•"/>
            </a:pPr>
            <a:endParaRPr lang="en-US" sz="1600" dirty="0" smtClean="0"/>
          </a:p>
          <a:p>
            <a:pPr lvl="1">
              <a:buFont typeface="Arial" pitchFamily="34" charset="0"/>
              <a:buChar char="•"/>
            </a:pPr>
            <a:endParaRPr lang="en-US" sz="1600" dirty="0" smtClean="0"/>
          </a:p>
          <a:p>
            <a:r>
              <a:rPr lang="en-US" sz="1600" i="1" dirty="0" smtClean="0"/>
              <a:t>Timepix3</a:t>
            </a:r>
          </a:p>
          <a:p>
            <a:pPr>
              <a:buFont typeface="Arial" pitchFamily="34" charset="0"/>
              <a:buChar char="•"/>
            </a:pPr>
            <a:r>
              <a:rPr lang="en-US" sz="1600" dirty="0" smtClean="0"/>
              <a:t> Timepix3 bonded in BONN</a:t>
            </a:r>
          </a:p>
          <a:p>
            <a:pPr>
              <a:buFont typeface="Arial" pitchFamily="34" charset="0"/>
              <a:buChar char="•"/>
            </a:pPr>
            <a:r>
              <a:rPr lang="en-US" sz="1600" dirty="0"/>
              <a:t> </a:t>
            </a:r>
            <a:r>
              <a:rPr lang="en-US" sz="1600" dirty="0" smtClean="0"/>
              <a:t>SPIDR readout ready for cross check studies</a:t>
            </a:r>
          </a:p>
          <a:p>
            <a:pPr>
              <a:buFont typeface="Arial" pitchFamily="34" charset="0"/>
              <a:buChar char="•"/>
            </a:pPr>
            <a:r>
              <a:rPr lang="en-US" sz="1600" dirty="0" smtClean="0"/>
              <a:t> SRS Integration (frame-based) to cope with large number of hybrids (high rate readout not envisioned)</a:t>
            </a:r>
          </a:p>
        </p:txBody>
      </p:sp>
      <p:sp>
        <p:nvSpPr>
          <p:cNvPr id="3" name="Footer Placeholder 2"/>
          <p:cNvSpPr>
            <a:spLocks noGrp="1"/>
          </p:cNvSpPr>
          <p:nvPr>
            <p:ph type="ftr" sz="quarter" idx="11"/>
          </p:nvPr>
        </p:nvSpPr>
        <p:spPr/>
        <p:txBody>
          <a:bodyPr/>
          <a:lstStyle/>
          <a:p>
            <a:r>
              <a:rPr lang="en-GB" smtClean="0"/>
              <a:t>AIDA2020, Annual Meeting, Paris 2017, WP13 meeting, Task 13.3.1 and 13.3.2</a:t>
            </a:r>
            <a:endParaRPr lang="en-US"/>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3" cstate="print"/>
          <a:srcRect/>
          <a:stretch>
            <a:fillRect/>
          </a:stretch>
        </p:blipFill>
        <p:spPr bwMode="auto">
          <a:xfrm>
            <a:off x="0" y="-1"/>
            <a:ext cx="9906000" cy="1261293"/>
          </a:xfrm>
          <a:prstGeom prst="rect">
            <a:avLst/>
          </a:prstGeom>
          <a:noFill/>
          <a:ln w="9525">
            <a:noFill/>
            <a:miter lim="800000"/>
            <a:headEnd/>
            <a:tailEnd/>
          </a:ln>
        </p:spPr>
      </p:pic>
      <p:sp>
        <p:nvSpPr>
          <p:cNvPr id="2" name="Title 1"/>
          <p:cNvSpPr>
            <a:spLocks noGrp="1"/>
          </p:cNvSpPr>
          <p:nvPr>
            <p:ph type="title"/>
          </p:nvPr>
        </p:nvSpPr>
        <p:spPr>
          <a:xfrm>
            <a:off x="291356" y="1321052"/>
            <a:ext cx="9323287" cy="938213"/>
          </a:xfrm>
        </p:spPr>
        <p:txBody>
          <a:bodyPr>
            <a:noAutofit/>
          </a:bodyPr>
          <a:lstStyle/>
          <a:p>
            <a:pPr lvl="0"/>
            <a:r>
              <a:rPr lang="en-US" sz="2400" b="1" dirty="0" smtClean="0">
                <a:solidFill>
                  <a:srgbClr val="C00000"/>
                </a:solidFill>
                <a:effectLst>
                  <a:outerShdw blurRad="38100" dist="38100" dir="2700000" algn="tl">
                    <a:srgbClr val="000000">
                      <a:alpha val="43137"/>
                    </a:srgbClr>
                  </a:outerShdw>
                </a:effectLst>
                <a:latin typeface="+mn-lt"/>
              </a:rPr>
              <a:t>WP13 Task 13.3.2: </a:t>
            </a:r>
            <a:br>
              <a:rPr lang="en-US" sz="2400" b="1" dirty="0" smtClean="0">
                <a:solidFill>
                  <a:srgbClr val="C00000"/>
                </a:solidFill>
                <a:effectLst>
                  <a:outerShdw blurRad="38100" dist="38100" dir="2700000" algn="tl">
                    <a:srgbClr val="000000">
                      <a:alpha val="43137"/>
                    </a:srgbClr>
                  </a:outerShdw>
                </a:effectLst>
                <a:latin typeface="+mn-lt"/>
              </a:rPr>
            </a:br>
            <a:r>
              <a:rPr lang="en-US" sz="2000" dirty="0" smtClean="0">
                <a:latin typeface="+mn-lt"/>
              </a:rPr>
              <a:t>Development of cheap, standard MPGD dedicated laboratory instruments</a:t>
            </a:r>
            <a:endParaRPr lang="en-US" sz="2000" dirty="0">
              <a:latin typeface="+mn-lt"/>
            </a:endParaRPr>
          </a:p>
        </p:txBody>
      </p:sp>
      <p:graphicFrame>
        <p:nvGraphicFramePr>
          <p:cNvPr id="6" name="Content Placeholder 6"/>
          <p:cNvGraphicFramePr>
            <a:graphicFrameLocks/>
          </p:cNvGraphicFramePr>
          <p:nvPr>
            <p:extLst>
              <p:ext uri="{D42A27DB-BD31-4B8C-83A1-F6EECF244321}">
                <p14:modId xmlns:p14="http://schemas.microsoft.com/office/powerpoint/2010/main" val="246016029"/>
              </p:ext>
            </p:extLst>
          </p:nvPr>
        </p:nvGraphicFramePr>
        <p:xfrm>
          <a:off x="291356" y="2303285"/>
          <a:ext cx="4430029" cy="2075431"/>
        </p:xfrm>
        <a:graphic>
          <a:graphicData uri="http://schemas.openxmlformats.org/drawingml/2006/table">
            <a:tbl>
              <a:tblPr firstRow="1" firstCol="1" bandRow="1">
                <a:tableStyleId>{5940675A-B579-460E-94D1-54222C63F5DA}</a:tableStyleId>
              </a:tblPr>
              <a:tblGrid>
                <a:gridCol w="2911593">
                  <a:extLst>
                    <a:ext uri="{9D8B030D-6E8A-4147-A177-3AD203B41FA5}">
                      <a16:colId xmlns:a16="http://schemas.microsoft.com/office/drawing/2014/main" val="20001"/>
                    </a:ext>
                  </a:extLst>
                </a:gridCol>
                <a:gridCol w="1518436">
                  <a:extLst>
                    <a:ext uri="{9D8B030D-6E8A-4147-A177-3AD203B41FA5}">
                      <a16:colId xmlns:a16="http://schemas.microsoft.com/office/drawing/2014/main" val="20002"/>
                    </a:ext>
                  </a:extLst>
                </a:gridCol>
              </a:tblGrid>
              <a:tr h="175743">
                <a:tc>
                  <a:txBody>
                    <a:bodyPr/>
                    <a:lstStyle/>
                    <a:p>
                      <a:pPr marL="0" marR="0" algn="ctr">
                        <a:lnSpc>
                          <a:spcPct val="115000"/>
                        </a:lnSpc>
                        <a:spcBef>
                          <a:spcPts val="0"/>
                        </a:spcBef>
                        <a:spcAft>
                          <a:spcPts val="0"/>
                        </a:spcAft>
                      </a:pPr>
                      <a:r>
                        <a:rPr lang="en-US" sz="1400" dirty="0" smtClean="0">
                          <a:solidFill>
                            <a:schemeClr val="tx1"/>
                          </a:solidFill>
                          <a:effectLst/>
                        </a:rPr>
                        <a:t>Task 13.3.2</a:t>
                      </a:r>
                      <a:endParaRPr lang="en-US" sz="14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58034" marR="580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solidFill>
                            <a:schemeClr val="tx1"/>
                          </a:solidFill>
                          <a:effectLst/>
                        </a:rPr>
                        <a:t>Ref. Institute/Person</a:t>
                      </a:r>
                      <a:endParaRPr lang="en-US" sz="14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58034" marR="580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375497">
                <a:tc>
                  <a:txBody>
                    <a:bodyPr/>
                    <a:lstStyle/>
                    <a:p>
                      <a:pPr marL="0" marR="0" algn="ctr">
                        <a:lnSpc>
                          <a:spcPct val="115000"/>
                        </a:lnSpc>
                        <a:spcBef>
                          <a:spcPts val="0"/>
                        </a:spcBef>
                        <a:spcAft>
                          <a:spcPts val="0"/>
                        </a:spcAft>
                        <a:tabLst>
                          <a:tab pos="1236345" algn="ctr"/>
                        </a:tabLst>
                      </a:pPr>
                      <a:r>
                        <a:rPr lang="en-US" sz="1400" b="1" kern="1200" dirty="0" smtClean="0">
                          <a:solidFill>
                            <a:srgbClr val="C00000"/>
                          </a:solidFill>
                          <a:effectLst>
                            <a:outerShdw blurRad="38100" dist="38100" dir="2700000" algn="tl">
                              <a:srgbClr val="000000">
                                <a:alpha val="43137"/>
                              </a:srgbClr>
                            </a:outerShdw>
                          </a:effectLst>
                          <a:latin typeface="+mn-lt"/>
                          <a:ea typeface="+mn-ea"/>
                          <a:cs typeface="+mn-cs"/>
                        </a:rPr>
                        <a:t>High Voltage Power Supply for MPGD</a:t>
                      </a:r>
                      <a:endParaRPr lang="en-US" sz="1400" b="1" kern="1200" dirty="0">
                        <a:solidFill>
                          <a:srgbClr val="C00000"/>
                        </a:solidFill>
                        <a:effectLst>
                          <a:outerShdw blurRad="38100" dist="38100" dir="2700000" algn="tl">
                            <a:srgbClr val="000000">
                              <a:alpha val="43137"/>
                            </a:srgbClr>
                          </a:outerShdw>
                        </a:effectLst>
                        <a:latin typeface="+mn-lt"/>
                        <a:ea typeface="+mn-ea"/>
                        <a:cs typeface="+mn-cs"/>
                      </a:endParaRPr>
                    </a:p>
                  </a:txBody>
                  <a:tcPr marL="58034" marR="580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u="sng" kern="1200" dirty="0" smtClean="0">
                          <a:solidFill>
                            <a:schemeClr val="tx1"/>
                          </a:solidFill>
                          <a:effectLst/>
                          <a:latin typeface="+mn-lt"/>
                          <a:ea typeface="+mn-ea"/>
                          <a:cs typeface="+mn-cs"/>
                        </a:rPr>
                        <a:t>CERN</a:t>
                      </a:r>
                      <a:endParaRPr lang="en-US" sz="1400" kern="1200" dirty="0">
                        <a:solidFill>
                          <a:schemeClr val="tx1"/>
                        </a:solidFill>
                        <a:effectLst/>
                        <a:latin typeface="+mn-lt"/>
                        <a:ea typeface="+mn-ea"/>
                        <a:cs typeface="+mn-cs"/>
                      </a:endParaRPr>
                    </a:p>
                  </a:txBody>
                  <a:tcPr marL="58034" marR="580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406600">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400" kern="1200" dirty="0" smtClean="0">
                          <a:solidFill>
                            <a:schemeClr val="tx1"/>
                          </a:solidFill>
                          <a:effectLst/>
                          <a:latin typeface="+mn-lt"/>
                          <a:ea typeface="+mn-ea"/>
                          <a:cs typeface="+mn-cs"/>
                        </a:rPr>
                        <a:t>Signal Processing</a:t>
                      </a:r>
                    </a:p>
                  </a:txBody>
                  <a:tcPr marL="58034" marR="580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u="sng" kern="1200" dirty="0" smtClean="0">
                          <a:solidFill>
                            <a:schemeClr val="tx1"/>
                          </a:solidFill>
                          <a:effectLst/>
                          <a:latin typeface="+mn-lt"/>
                          <a:ea typeface="+mn-ea"/>
                          <a:cs typeface="+mn-cs"/>
                        </a:rPr>
                        <a:t>CERN</a:t>
                      </a:r>
                      <a:endParaRPr lang="en-US" sz="1400" kern="1200" dirty="0">
                        <a:solidFill>
                          <a:schemeClr val="tx1"/>
                        </a:solidFill>
                        <a:effectLst/>
                        <a:latin typeface="+mn-lt"/>
                        <a:ea typeface="+mn-ea"/>
                        <a:cs typeface="+mn-cs"/>
                      </a:endParaRPr>
                    </a:p>
                  </a:txBody>
                  <a:tcPr marL="58034" marR="580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40130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tx1"/>
                          </a:solidFill>
                          <a:effectLst/>
                          <a:latin typeface="+mn-lt"/>
                          <a:ea typeface="+mn-ea"/>
                          <a:cs typeface="+mn-cs"/>
                        </a:rPr>
                        <a:t>(Floating) Pico ammeter</a:t>
                      </a:r>
                    </a:p>
                  </a:txBody>
                  <a:tcPr marL="58034" marR="580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u="sng" kern="1200" dirty="0" smtClean="0">
                          <a:solidFill>
                            <a:schemeClr val="tx1"/>
                          </a:solidFill>
                          <a:effectLst/>
                          <a:latin typeface="+mn-lt"/>
                          <a:ea typeface="+mn-ea"/>
                          <a:cs typeface="+mn-cs"/>
                        </a:rPr>
                        <a:t>CERN</a:t>
                      </a:r>
                      <a:r>
                        <a:rPr lang="en-US" sz="1400" kern="1200" dirty="0">
                          <a:solidFill>
                            <a:schemeClr val="tx1"/>
                          </a:solidFill>
                          <a:effectLst/>
                          <a:latin typeface="+mn-lt"/>
                          <a:ea typeface="+mn-ea"/>
                          <a:cs typeface="+mn-cs"/>
                        </a:rPr>
                        <a:t> </a:t>
                      </a:r>
                    </a:p>
                  </a:txBody>
                  <a:tcPr marL="58034" marR="580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401303">
                <a:tc>
                  <a:txBody>
                    <a:bodyPr/>
                    <a:lstStyle/>
                    <a:p>
                      <a:pPr marL="0" marR="0" algn="ctr">
                        <a:spcBef>
                          <a:spcPts val="0"/>
                        </a:spcBef>
                        <a:spcAft>
                          <a:spcPts val="0"/>
                        </a:spcAft>
                      </a:pPr>
                      <a:r>
                        <a:rPr lang="en-US" sz="1400" kern="1200" dirty="0" err="1" smtClean="0">
                          <a:solidFill>
                            <a:schemeClr val="tx1"/>
                          </a:solidFill>
                          <a:effectLst/>
                          <a:latin typeface="+mn-lt"/>
                          <a:ea typeface="+mn-ea"/>
                          <a:cs typeface="+mn-cs"/>
                        </a:rPr>
                        <a:t>Win_CC</a:t>
                      </a:r>
                      <a:r>
                        <a:rPr lang="en-US" sz="1400" kern="1200" baseline="0" dirty="0" smtClean="0">
                          <a:solidFill>
                            <a:schemeClr val="tx1"/>
                          </a:solidFill>
                          <a:effectLst/>
                          <a:latin typeface="+mn-lt"/>
                          <a:ea typeface="+mn-ea"/>
                          <a:cs typeface="+mn-cs"/>
                        </a:rPr>
                        <a:t> integrated </a:t>
                      </a:r>
                      <a:r>
                        <a:rPr lang="en-US" sz="1400" kern="1200" dirty="0" smtClean="0">
                          <a:solidFill>
                            <a:schemeClr val="tx1"/>
                          </a:solidFill>
                          <a:effectLst/>
                          <a:latin typeface="+mn-lt"/>
                          <a:ea typeface="+mn-ea"/>
                          <a:cs typeface="+mn-cs"/>
                        </a:rPr>
                        <a:t>Monitoring Unit</a:t>
                      </a:r>
                      <a:endParaRPr lang="en-US" sz="1400" kern="1200" dirty="0">
                        <a:solidFill>
                          <a:schemeClr val="tx1"/>
                        </a:solidFill>
                        <a:effectLst/>
                        <a:latin typeface="+mn-lt"/>
                        <a:ea typeface="+mn-ea"/>
                        <a:cs typeface="+mn-cs"/>
                      </a:endParaRPr>
                    </a:p>
                  </a:txBody>
                  <a:tcPr marL="58034" marR="580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u="sng" kern="1200" dirty="0" smtClean="0">
                          <a:solidFill>
                            <a:schemeClr val="tx1"/>
                          </a:solidFill>
                          <a:effectLst/>
                          <a:latin typeface="+mn-lt"/>
                          <a:ea typeface="+mn-ea"/>
                          <a:cs typeface="+mn-cs"/>
                        </a:rPr>
                        <a:t>NTUA</a:t>
                      </a:r>
                      <a:endParaRPr lang="en-US" sz="1400" u="sng" kern="1200" dirty="0">
                        <a:solidFill>
                          <a:schemeClr val="tx1"/>
                        </a:solidFill>
                        <a:effectLst/>
                        <a:latin typeface="+mn-lt"/>
                        <a:ea typeface="+mn-ea"/>
                        <a:cs typeface="+mn-cs"/>
                      </a:endParaRPr>
                    </a:p>
                  </a:txBody>
                  <a:tcPr marL="58034" marR="580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7" name="TextBox 6"/>
          <p:cNvSpPr txBox="1"/>
          <p:nvPr/>
        </p:nvSpPr>
        <p:spPr>
          <a:xfrm>
            <a:off x="67236" y="6419846"/>
            <a:ext cx="1705916" cy="369332"/>
          </a:xfrm>
          <a:prstGeom prst="rect">
            <a:avLst/>
          </a:prstGeom>
          <a:noFill/>
        </p:spPr>
        <p:txBody>
          <a:bodyPr wrap="none" rtlCol="0">
            <a:spAutoFit/>
          </a:bodyPr>
          <a:lstStyle/>
          <a:p>
            <a:r>
              <a:rPr lang="en-US" dirty="0" smtClean="0">
                <a:solidFill>
                  <a:schemeClr val="accent2">
                    <a:lumMod val="75000"/>
                  </a:schemeClr>
                </a:solidFill>
              </a:rPr>
              <a:t>Instrumentation</a:t>
            </a:r>
            <a:endParaRPr lang="en-US" dirty="0">
              <a:solidFill>
                <a:schemeClr val="accent2">
                  <a:lumMod val="75000"/>
                </a:schemeClr>
              </a:solidFill>
            </a:endParaRPr>
          </a:p>
        </p:txBody>
      </p:sp>
      <p:sp>
        <p:nvSpPr>
          <p:cNvPr id="3" name="Footer Placeholder 2"/>
          <p:cNvSpPr>
            <a:spLocks noGrp="1"/>
          </p:cNvSpPr>
          <p:nvPr>
            <p:ph type="ftr" sz="quarter" idx="11"/>
          </p:nvPr>
        </p:nvSpPr>
        <p:spPr/>
        <p:txBody>
          <a:bodyPr/>
          <a:lstStyle/>
          <a:p>
            <a:r>
              <a:rPr lang="en-GB" smtClean="0"/>
              <a:t>AIDA2020, Annual Meeting, Paris 2017, WP13 meeting, Task 13.3.1 and 13.3.2</a:t>
            </a:r>
            <a:endParaRPr lang="en-US"/>
          </a:p>
        </p:txBody>
      </p:sp>
      <p:grpSp>
        <p:nvGrpSpPr>
          <p:cNvPr id="17" name="Group 16"/>
          <p:cNvGrpSpPr/>
          <p:nvPr/>
        </p:nvGrpSpPr>
        <p:grpSpPr>
          <a:xfrm>
            <a:off x="1985554" y="3126376"/>
            <a:ext cx="7402901" cy="2995749"/>
            <a:chOff x="2447109" y="2917371"/>
            <a:chExt cx="7402901" cy="2995749"/>
          </a:xfrm>
        </p:grpSpPr>
        <p:pic>
          <p:nvPicPr>
            <p:cNvPr id="14" name="Picture 13"/>
            <p:cNvPicPr>
              <a:picLocks noChangeAspect="1"/>
            </p:cNvPicPr>
            <p:nvPr/>
          </p:nvPicPr>
          <p:blipFill rotWithShape="1">
            <a:blip r:embed="rId4"/>
            <a:srcRect t="6514" b="4764"/>
            <a:stretch/>
          </p:blipFill>
          <p:spPr>
            <a:xfrm>
              <a:off x="5320939" y="2917371"/>
              <a:ext cx="1995715" cy="2995749"/>
            </a:xfrm>
            <a:prstGeom prst="rect">
              <a:avLst/>
            </a:prstGeom>
            <a:ln>
              <a:noFill/>
            </a:ln>
            <a:effectLst>
              <a:outerShdw blurRad="292100" dist="139700" dir="2700000" algn="tl" rotWithShape="0">
                <a:srgbClr val="333333">
                  <a:alpha val="65000"/>
                </a:srgbClr>
              </a:outerShdw>
            </a:effectLst>
          </p:spPr>
        </p:pic>
        <p:pic>
          <p:nvPicPr>
            <p:cNvPr id="15" name="Picture 14"/>
            <p:cNvPicPr/>
            <p:nvPr/>
          </p:nvPicPr>
          <p:blipFill>
            <a:blip r:embed="rId5"/>
            <a:stretch>
              <a:fillRect/>
            </a:stretch>
          </p:blipFill>
          <p:spPr>
            <a:xfrm>
              <a:off x="2447109" y="4319519"/>
              <a:ext cx="2820434" cy="1593601"/>
            </a:xfrm>
            <a:prstGeom prst="rect">
              <a:avLst/>
            </a:prstGeom>
            <a:ln>
              <a:noFill/>
            </a:ln>
            <a:effectLst>
              <a:outerShdw blurRad="292100" dist="139700" dir="2700000" algn="tl" rotWithShape="0">
                <a:srgbClr val="333333">
                  <a:alpha val="65000"/>
                </a:srgbClr>
              </a:outerShdw>
            </a:effectLst>
          </p:spPr>
        </p:pic>
        <p:pic>
          <p:nvPicPr>
            <p:cNvPr id="16" name="Picture 15"/>
            <p:cNvPicPr>
              <a:picLocks noChangeAspect="1"/>
            </p:cNvPicPr>
            <p:nvPr/>
          </p:nvPicPr>
          <p:blipFill>
            <a:blip r:embed="rId6"/>
            <a:stretch>
              <a:fillRect/>
            </a:stretch>
          </p:blipFill>
          <p:spPr>
            <a:xfrm>
              <a:off x="7370050" y="4319519"/>
              <a:ext cx="2477500" cy="1593601"/>
            </a:xfrm>
            <a:prstGeom prst="rect">
              <a:avLst/>
            </a:prstGeom>
            <a:ln>
              <a:noFill/>
            </a:ln>
            <a:effectLst>
              <a:outerShdw blurRad="292100" dist="139700" dir="2700000" algn="tl" rotWithShape="0">
                <a:srgbClr val="333333">
                  <a:alpha val="65000"/>
                </a:srgbClr>
              </a:outerShdw>
            </a:effectLst>
          </p:spPr>
        </p:pic>
        <p:pic>
          <p:nvPicPr>
            <p:cNvPr id="5" name="Picture 4"/>
            <p:cNvPicPr>
              <a:picLocks noChangeAspect="1"/>
            </p:cNvPicPr>
            <p:nvPr/>
          </p:nvPicPr>
          <p:blipFill>
            <a:blip r:embed="rId7"/>
            <a:stretch>
              <a:fillRect/>
            </a:stretch>
          </p:blipFill>
          <p:spPr>
            <a:xfrm>
              <a:off x="7370050" y="2917371"/>
              <a:ext cx="2479960" cy="1390437"/>
            </a:xfrm>
            <a:prstGeom prst="rect">
              <a:avLst/>
            </a:prstGeom>
            <a:ln>
              <a:noFill/>
            </a:ln>
            <a:effectLst>
              <a:outerShdw blurRad="292100" dist="139700" dir="2700000" algn="tl" rotWithShape="0">
                <a:srgbClr val="333333">
                  <a:alpha val="65000"/>
                </a:srgbClr>
              </a:outerShdw>
            </a:effectLst>
          </p:spPr>
        </p:pic>
      </p:gr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3" cstate="print"/>
          <a:srcRect/>
          <a:stretch>
            <a:fillRect/>
          </a:stretch>
        </p:blipFill>
        <p:spPr bwMode="auto">
          <a:xfrm>
            <a:off x="0" y="-1"/>
            <a:ext cx="9906000" cy="1261293"/>
          </a:xfrm>
          <a:prstGeom prst="rect">
            <a:avLst/>
          </a:prstGeom>
          <a:noFill/>
          <a:ln w="9525">
            <a:noFill/>
            <a:miter lim="800000"/>
            <a:headEnd/>
            <a:tailEnd/>
          </a:ln>
        </p:spPr>
      </p:pic>
      <p:sp>
        <p:nvSpPr>
          <p:cNvPr id="3" name="Footer Placeholder 2"/>
          <p:cNvSpPr>
            <a:spLocks noGrp="1"/>
          </p:cNvSpPr>
          <p:nvPr>
            <p:ph type="ftr" sz="quarter" idx="11"/>
          </p:nvPr>
        </p:nvSpPr>
        <p:spPr/>
        <p:txBody>
          <a:bodyPr/>
          <a:lstStyle/>
          <a:p>
            <a:r>
              <a:rPr lang="en-GB" smtClean="0"/>
              <a:t>AIDA2020, Annual Meeting, Paris 2017, WP13 meeting, Task 13.3.1 and 13.3.2</a:t>
            </a:r>
            <a:endParaRPr lang="en-US"/>
          </a:p>
        </p:txBody>
      </p:sp>
      <p:pic>
        <p:nvPicPr>
          <p:cNvPr id="8" name="Picture 7"/>
          <p:cNvPicPr>
            <a:picLocks noChangeAspect="1"/>
          </p:cNvPicPr>
          <p:nvPr/>
        </p:nvPicPr>
        <p:blipFill>
          <a:blip r:embed="rId4"/>
          <a:stretch>
            <a:fillRect/>
          </a:stretch>
        </p:blipFill>
        <p:spPr>
          <a:xfrm>
            <a:off x="362683" y="2965027"/>
            <a:ext cx="2764463" cy="1557696"/>
          </a:xfrm>
          <a:prstGeom prst="rect">
            <a:avLst/>
          </a:prstGeom>
        </p:spPr>
      </p:pic>
      <p:pic>
        <p:nvPicPr>
          <p:cNvPr id="13" name="Picture 12"/>
          <p:cNvPicPr/>
          <p:nvPr/>
        </p:nvPicPr>
        <p:blipFill>
          <a:blip r:embed="rId5"/>
          <a:stretch>
            <a:fillRect/>
          </a:stretch>
        </p:blipFill>
        <p:spPr>
          <a:xfrm>
            <a:off x="3951221" y="3091335"/>
            <a:ext cx="2246328" cy="1304070"/>
          </a:xfrm>
          <a:prstGeom prst="rect">
            <a:avLst/>
          </a:prstGeom>
        </p:spPr>
      </p:pic>
      <p:pic>
        <p:nvPicPr>
          <p:cNvPr id="14" name="Picture 13"/>
          <p:cNvPicPr/>
          <p:nvPr/>
        </p:nvPicPr>
        <p:blipFill>
          <a:blip r:embed="rId6"/>
          <a:stretch>
            <a:fillRect/>
          </a:stretch>
        </p:blipFill>
        <p:spPr>
          <a:xfrm>
            <a:off x="362683" y="4691683"/>
            <a:ext cx="2914650" cy="1359535"/>
          </a:xfrm>
          <a:prstGeom prst="rect">
            <a:avLst/>
          </a:prstGeom>
        </p:spPr>
      </p:pic>
      <p:pic>
        <p:nvPicPr>
          <p:cNvPr id="15" name="Picture 14"/>
          <p:cNvPicPr/>
          <p:nvPr/>
        </p:nvPicPr>
        <p:blipFill>
          <a:blip r:embed="rId7"/>
          <a:stretch>
            <a:fillRect/>
          </a:stretch>
        </p:blipFill>
        <p:spPr>
          <a:xfrm rot="10800000">
            <a:off x="3956363" y="4522723"/>
            <a:ext cx="2241186" cy="1202719"/>
          </a:xfrm>
          <a:prstGeom prst="rect">
            <a:avLst/>
          </a:prstGeom>
        </p:spPr>
      </p:pic>
      <p:pic>
        <p:nvPicPr>
          <p:cNvPr id="16" name="Picture 15"/>
          <p:cNvPicPr/>
          <p:nvPr/>
        </p:nvPicPr>
        <p:blipFill>
          <a:blip r:embed="rId8"/>
          <a:stretch>
            <a:fillRect/>
          </a:stretch>
        </p:blipFill>
        <p:spPr>
          <a:xfrm>
            <a:off x="7021625" y="3155591"/>
            <a:ext cx="2347227" cy="1172623"/>
          </a:xfrm>
          <a:prstGeom prst="rect">
            <a:avLst/>
          </a:prstGeom>
        </p:spPr>
      </p:pic>
      <p:pic>
        <p:nvPicPr>
          <p:cNvPr id="17" name="Picture 16"/>
          <p:cNvPicPr/>
          <p:nvPr/>
        </p:nvPicPr>
        <p:blipFill>
          <a:blip r:embed="rId9"/>
          <a:stretch>
            <a:fillRect/>
          </a:stretch>
        </p:blipFill>
        <p:spPr>
          <a:xfrm>
            <a:off x="7443015" y="4454270"/>
            <a:ext cx="2053754" cy="1522652"/>
          </a:xfrm>
          <a:prstGeom prst="rect">
            <a:avLst/>
          </a:prstGeom>
        </p:spPr>
      </p:pic>
      <p:sp>
        <p:nvSpPr>
          <p:cNvPr id="9" name="Rectangle 8"/>
          <p:cNvSpPr/>
          <p:nvPr/>
        </p:nvSpPr>
        <p:spPr>
          <a:xfrm>
            <a:off x="6558433" y="6229034"/>
            <a:ext cx="3273613" cy="492443"/>
          </a:xfrm>
          <a:prstGeom prst="rect">
            <a:avLst/>
          </a:prstGeom>
        </p:spPr>
        <p:txBody>
          <a:bodyPr wrap="square">
            <a:spAutoFit/>
          </a:bodyPr>
          <a:lstStyle/>
          <a:p>
            <a:pPr algn="just">
              <a:spcBef>
                <a:spcPts val="200"/>
              </a:spcBef>
              <a:spcAft>
                <a:spcPts val="200"/>
              </a:spcAft>
            </a:pPr>
            <a:r>
              <a:rPr lang="en-GB" sz="400" dirty="0" smtClean="0">
                <a:ea typeface="Times New Roman" panose="02020603050405020304" pitchFamily="18" charset="0"/>
              </a:rPr>
              <a:t>Muller</a:t>
            </a:r>
            <a:r>
              <a:rPr lang="en-GB" sz="400" dirty="0">
                <a:ea typeface="Times New Roman" panose="02020603050405020304" pitchFamily="18" charset="0"/>
              </a:rPr>
              <a:t>, </a:t>
            </a:r>
            <a:r>
              <a:rPr lang="en-GB" sz="400" dirty="0" smtClean="0">
                <a:ea typeface="Times New Roman" panose="02020603050405020304" pitchFamily="18" charset="0"/>
              </a:rPr>
              <a:t>H: </a:t>
            </a:r>
            <a:r>
              <a:rPr lang="en-GB" sz="400" u="sng" dirty="0" smtClean="0">
                <a:solidFill>
                  <a:srgbClr val="0000FF"/>
                </a:solidFill>
                <a:ea typeface="Times New Roman" panose="02020603050405020304" pitchFamily="18" charset="0"/>
                <a:hlinkClick r:id="rId10"/>
              </a:rPr>
              <a:t>https</a:t>
            </a:r>
            <a:r>
              <a:rPr lang="en-GB" sz="400" u="sng" dirty="0">
                <a:solidFill>
                  <a:srgbClr val="0000FF"/>
                </a:solidFill>
                <a:ea typeface="Times New Roman" panose="02020603050405020304" pitchFamily="18" charset="0"/>
                <a:hlinkClick r:id="rId10"/>
              </a:rPr>
              <a:t>://indico.cern.ch/event/525268/contributions/2296989/attachments/1335971/2009486/AVD_NIM_for_Aveiro_2016.pdf</a:t>
            </a:r>
            <a:r>
              <a:rPr lang="en-GB" sz="400" dirty="0">
                <a:ea typeface="Times New Roman" panose="02020603050405020304" pitchFamily="18" charset="0"/>
              </a:rPr>
              <a:t> </a:t>
            </a:r>
          </a:p>
          <a:p>
            <a:pPr algn="just">
              <a:spcBef>
                <a:spcPts val="200"/>
              </a:spcBef>
              <a:spcAft>
                <a:spcPts val="200"/>
              </a:spcAft>
            </a:pPr>
            <a:r>
              <a:rPr lang="en-GB" sz="400" dirty="0">
                <a:ea typeface="Times New Roman" panose="02020603050405020304" pitchFamily="18" charset="0"/>
              </a:rPr>
              <a:t>Dimitris, K. V.: </a:t>
            </a:r>
            <a:r>
              <a:rPr lang="en-GB" sz="400" u="sng" dirty="0" smtClean="0">
                <a:solidFill>
                  <a:srgbClr val="0000FF"/>
                </a:solidFill>
                <a:ea typeface="Times New Roman" panose="02020603050405020304" pitchFamily="18" charset="0"/>
                <a:hlinkClick r:id="rId11"/>
              </a:rPr>
              <a:t>https</a:t>
            </a:r>
            <a:r>
              <a:rPr lang="en-GB" sz="400" u="sng" dirty="0">
                <a:solidFill>
                  <a:srgbClr val="0000FF"/>
                </a:solidFill>
                <a:ea typeface="Times New Roman" panose="02020603050405020304" pitchFamily="18" charset="0"/>
                <a:hlinkClick r:id="rId11"/>
              </a:rPr>
              <a:t>://cds.cern.ch/record/2047018/files/GEM%20voltage%20supply%20and%20real-time%20monitoring%20V.%20Karaventzas.pdf</a:t>
            </a:r>
            <a:endParaRPr lang="en-GB" sz="400" dirty="0">
              <a:ea typeface="Times New Roman" panose="02020603050405020304" pitchFamily="18" charset="0"/>
            </a:endParaRPr>
          </a:p>
          <a:p>
            <a:pPr algn="just">
              <a:spcBef>
                <a:spcPts val="200"/>
              </a:spcBef>
              <a:spcAft>
                <a:spcPts val="200"/>
              </a:spcAft>
            </a:pPr>
            <a:r>
              <a:rPr lang="en-GB" sz="400" dirty="0">
                <a:ea typeface="Times New Roman" panose="02020603050405020304" pitchFamily="18" charset="0"/>
              </a:rPr>
              <a:t>Ginting, M. F. </a:t>
            </a:r>
            <a:r>
              <a:rPr lang="en-GB" sz="400" dirty="0" smtClean="0">
                <a:solidFill>
                  <a:srgbClr val="0000FF"/>
                </a:solidFill>
                <a:ea typeface="Times New Roman" panose="02020603050405020304" pitchFamily="18" charset="0"/>
              </a:rPr>
              <a:t>: </a:t>
            </a:r>
            <a:r>
              <a:rPr lang="en-GB" sz="400" u="sng" dirty="0" smtClean="0">
                <a:solidFill>
                  <a:srgbClr val="0000FF"/>
                </a:solidFill>
                <a:ea typeface="Times New Roman" panose="02020603050405020304" pitchFamily="18" charset="0"/>
                <a:hlinkClick r:id="rId12"/>
              </a:rPr>
              <a:t>https</a:t>
            </a:r>
            <a:r>
              <a:rPr lang="en-GB" sz="400" u="sng" dirty="0">
                <a:solidFill>
                  <a:srgbClr val="0000FF"/>
                </a:solidFill>
                <a:ea typeface="Times New Roman" panose="02020603050405020304" pitchFamily="18" charset="0"/>
                <a:hlinkClick r:id="rId12"/>
              </a:rPr>
              <a:t>://cds.cern.ch/record/2205761/files/Program-Controlled%20HV%20Module%20in%20AVD%20for%20MPGD.pdf</a:t>
            </a:r>
            <a:endParaRPr lang="en-GB" sz="400" dirty="0">
              <a:ea typeface="Times New Roman" panose="02020603050405020304" pitchFamily="18" charset="0"/>
            </a:endParaRPr>
          </a:p>
          <a:p>
            <a:pPr algn="just">
              <a:spcBef>
                <a:spcPts val="200"/>
              </a:spcBef>
              <a:spcAft>
                <a:spcPts val="200"/>
              </a:spcAft>
            </a:pPr>
            <a:r>
              <a:rPr lang="en-GB" sz="400" dirty="0" smtClean="0">
                <a:ea typeface="Times New Roman" panose="02020603050405020304" pitchFamily="18" charset="0"/>
              </a:rPr>
              <a:t>Ginting</a:t>
            </a:r>
            <a:r>
              <a:rPr lang="en-GB" sz="400" dirty="0">
                <a:ea typeface="Times New Roman" panose="02020603050405020304" pitchFamily="18" charset="0"/>
              </a:rPr>
              <a:t>, M. F. </a:t>
            </a:r>
            <a:r>
              <a:rPr lang="en-GB" sz="400" dirty="0" smtClean="0">
                <a:ea typeface="Times New Roman" panose="02020603050405020304" pitchFamily="18" charset="0"/>
              </a:rPr>
              <a:t>:</a:t>
            </a:r>
            <a:r>
              <a:rPr lang="en-GB" sz="400" u="sng" dirty="0" smtClean="0">
                <a:solidFill>
                  <a:srgbClr val="0000FF"/>
                </a:solidFill>
                <a:ea typeface="Times New Roman" panose="02020603050405020304" pitchFamily="18" charset="0"/>
                <a:hlinkClick r:id="rId13"/>
              </a:rPr>
              <a:t>https</a:t>
            </a:r>
            <a:r>
              <a:rPr lang="en-GB" sz="400" u="sng" dirty="0">
                <a:solidFill>
                  <a:srgbClr val="0000FF"/>
                </a:solidFill>
                <a:ea typeface="Times New Roman" panose="02020603050405020304" pitchFamily="18" charset="0"/>
                <a:hlinkClick r:id="rId13"/>
              </a:rPr>
              <a:t>://indico.cern.ch/event/525268/contributions/2296989/attachments/1335979/2009499/High_Voltage_Module_in_AVD.pdf</a:t>
            </a:r>
            <a:r>
              <a:rPr lang="en-GB" sz="400" dirty="0">
                <a:ea typeface="Times New Roman" panose="02020603050405020304" pitchFamily="18" charset="0"/>
              </a:rPr>
              <a:t> </a:t>
            </a:r>
          </a:p>
        </p:txBody>
      </p:sp>
      <p:sp>
        <p:nvSpPr>
          <p:cNvPr id="18" name="Rectangle 17"/>
          <p:cNvSpPr>
            <a:spLocks noGrp="1" noChangeArrowheads="1"/>
          </p:cNvSpPr>
          <p:nvPr/>
        </p:nvSpPr>
        <p:spPr bwMode="auto">
          <a:xfrm>
            <a:off x="96044" y="1240612"/>
            <a:ext cx="5778377" cy="400110"/>
          </a:xfrm>
          <a:prstGeom prst="rect">
            <a:avLst/>
          </a:prstGeom>
          <a:extLst/>
        </p:spPr>
        <p:txBody>
          <a:bodyPr wrap="none">
            <a:spAutoFit/>
          </a:bodyPr>
          <a:lstStyle/>
          <a:p>
            <a:r>
              <a:rPr lang="en-US" altLang="en-US" sz="2000" i="1" dirty="0" smtClean="0"/>
              <a:t>High Voltage for MPGDs: </a:t>
            </a:r>
            <a:r>
              <a:rPr lang="en-US" altLang="en-US" sz="2000" i="1" u="sng" dirty="0" smtClean="0"/>
              <a:t>AIDA2020 Deliverable [M24]</a:t>
            </a:r>
            <a:endParaRPr lang="en-US" altLang="en-US" sz="2000" i="1" u="sng" dirty="0"/>
          </a:p>
        </p:txBody>
      </p:sp>
      <p:sp>
        <p:nvSpPr>
          <p:cNvPr id="19" name="Rectangle 18"/>
          <p:cNvSpPr/>
          <p:nvPr/>
        </p:nvSpPr>
        <p:spPr>
          <a:xfrm>
            <a:off x="443689" y="1702710"/>
            <a:ext cx="9018622" cy="1200329"/>
          </a:xfrm>
          <a:prstGeom prst="rect">
            <a:avLst/>
          </a:prstGeom>
        </p:spPr>
        <p:txBody>
          <a:bodyPr wrap="square">
            <a:spAutoFit/>
          </a:bodyPr>
          <a:lstStyle/>
          <a:p>
            <a:pPr algn="just">
              <a:spcBef>
                <a:spcPts val="200"/>
              </a:spcBef>
              <a:spcAft>
                <a:spcPts val="200"/>
              </a:spcAft>
            </a:pPr>
            <a:r>
              <a:rPr lang="en-GB" sz="1200" b="1" i="1" dirty="0">
                <a:solidFill>
                  <a:srgbClr val="C00000"/>
                </a:solidFill>
                <a:ea typeface="Times New Roman" panose="02020603050405020304" pitchFamily="18" charset="0"/>
              </a:rPr>
              <a:t>Compact MPGD HV power supply</a:t>
            </a:r>
            <a:r>
              <a:rPr lang="en-GB" sz="1200" i="1" dirty="0">
                <a:solidFill>
                  <a:schemeClr val="accent6"/>
                </a:solidFill>
                <a:ea typeface="Times New Roman" panose="02020603050405020304" pitchFamily="18" charset="0"/>
              </a:rPr>
              <a:t>:  The desktop AVD is a </a:t>
            </a:r>
            <a:r>
              <a:rPr lang="en-GB" sz="1200" i="1" u="sng" dirty="0">
                <a:solidFill>
                  <a:schemeClr val="accent6"/>
                </a:solidFill>
                <a:ea typeface="Times New Roman" panose="02020603050405020304" pitchFamily="18" charset="0"/>
              </a:rPr>
              <a:t>remotely controllable</a:t>
            </a:r>
            <a:r>
              <a:rPr lang="en-GB" sz="1200" i="1" dirty="0">
                <a:solidFill>
                  <a:schemeClr val="accent6"/>
                </a:solidFill>
                <a:ea typeface="Times New Roman" panose="02020603050405020304" pitchFamily="18" charset="0"/>
              </a:rPr>
              <a:t>, </a:t>
            </a:r>
            <a:r>
              <a:rPr lang="en-GB" sz="1200" i="1" u="sng" dirty="0">
                <a:solidFill>
                  <a:schemeClr val="accent6"/>
                </a:solidFill>
                <a:ea typeface="Times New Roman" panose="02020603050405020304" pitchFamily="18" charset="0"/>
              </a:rPr>
              <a:t>compact</a:t>
            </a:r>
            <a:r>
              <a:rPr lang="en-GB" sz="1200" i="1" dirty="0">
                <a:solidFill>
                  <a:schemeClr val="accent6"/>
                </a:solidFill>
                <a:ea typeface="Times New Roman" panose="02020603050405020304" pitchFamily="18" charset="0"/>
              </a:rPr>
              <a:t> HV power supply for the operation of MPGD based detectors with </a:t>
            </a:r>
            <a:r>
              <a:rPr lang="en-GB" sz="1200" i="1" u="sng" dirty="0">
                <a:solidFill>
                  <a:schemeClr val="accent6"/>
                </a:solidFill>
                <a:ea typeface="Times New Roman" panose="02020603050405020304" pitchFamily="18" charset="0"/>
              </a:rPr>
              <a:t>up to nine user-defined fields</a:t>
            </a:r>
            <a:r>
              <a:rPr lang="en-GB" sz="1200" i="1" dirty="0">
                <a:solidFill>
                  <a:schemeClr val="accent6"/>
                </a:solidFill>
                <a:ea typeface="Times New Roman" panose="02020603050405020304" pitchFamily="18" charset="0"/>
              </a:rPr>
              <a:t>. Specially designed for the operation of gaseous detectors, this supply includes </a:t>
            </a:r>
            <a:r>
              <a:rPr lang="en-GB" sz="1200" i="1" u="sng" dirty="0">
                <a:solidFill>
                  <a:schemeClr val="accent6"/>
                </a:solidFill>
                <a:ea typeface="Times New Roman" panose="02020603050405020304" pitchFamily="18" charset="0"/>
              </a:rPr>
              <a:t>active field stabilizers to compensate for dynamic loads </a:t>
            </a:r>
            <a:r>
              <a:rPr lang="en-GB" sz="1200" i="1" dirty="0">
                <a:solidFill>
                  <a:schemeClr val="accent6"/>
                </a:solidFill>
                <a:ea typeface="Times New Roman" panose="02020603050405020304" pitchFamily="18" charset="0"/>
              </a:rPr>
              <a:t>and </a:t>
            </a:r>
            <a:r>
              <a:rPr lang="en-GB" sz="1200" i="1" u="sng" dirty="0">
                <a:solidFill>
                  <a:schemeClr val="accent6"/>
                </a:solidFill>
                <a:ea typeface="Times New Roman" panose="02020603050405020304" pitchFamily="18" charset="0"/>
              </a:rPr>
              <a:t>circuitry to protect from short circuits and sparking</a:t>
            </a:r>
            <a:r>
              <a:rPr lang="en-GB" sz="1200" i="1" dirty="0">
                <a:solidFill>
                  <a:schemeClr val="accent6"/>
                </a:solidFill>
                <a:ea typeface="Times New Roman" panose="02020603050405020304" pitchFamily="18" charset="0"/>
              </a:rPr>
              <a:t>.  The </a:t>
            </a:r>
            <a:r>
              <a:rPr lang="en-GB" sz="1200" i="1" u="sng" dirty="0">
                <a:solidFill>
                  <a:schemeClr val="accent6"/>
                </a:solidFill>
                <a:ea typeface="Times New Roman" panose="02020603050405020304" pitchFamily="18" charset="0"/>
              </a:rPr>
              <a:t>embedded control and monitoring system </a:t>
            </a:r>
            <a:r>
              <a:rPr lang="en-GB" sz="1200" i="1" dirty="0">
                <a:solidFill>
                  <a:schemeClr val="accent6"/>
                </a:solidFill>
                <a:ea typeface="Times New Roman" panose="02020603050405020304" pitchFamily="18" charset="0"/>
              </a:rPr>
              <a:t>supervises all parameters and, associated with </a:t>
            </a:r>
            <a:r>
              <a:rPr lang="en-GB" sz="1200" u="sng" dirty="0">
                <a:solidFill>
                  <a:schemeClr val="accent6"/>
                </a:solidFill>
                <a:ea typeface="Times New Roman" panose="02020603050405020304" pitchFamily="18" charset="0"/>
              </a:rPr>
              <a:t>online </a:t>
            </a:r>
            <a:r>
              <a:rPr lang="en-GB" sz="1200" u="sng" dirty="0" err="1">
                <a:solidFill>
                  <a:schemeClr val="accent6"/>
                </a:solidFill>
                <a:ea typeface="Times New Roman" panose="02020603050405020304" pitchFamily="18" charset="0"/>
              </a:rPr>
              <a:t>Labview</a:t>
            </a:r>
            <a:r>
              <a:rPr lang="en-GB" sz="1200" u="sng" dirty="0">
                <a:solidFill>
                  <a:schemeClr val="accent6"/>
                </a:solidFill>
                <a:ea typeface="Times New Roman" panose="02020603050405020304" pitchFamily="18" charset="0"/>
              </a:rPr>
              <a:t> software</a:t>
            </a:r>
            <a:r>
              <a:rPr lang="en-GB" sz="1200" i="1" dirty="0">
                <a:solidFill>
                  <a:schemeClr val="accent6"/>
                </a:solidFill>
                <a:ea typeface="Times New Roman" panose="02020603050405020304" pitchFamily="18" charset="0"/>
              </a:rPr>
              <a:t>, records and displays trending data of all HV channels.  The </a:t>
            </a:r>
            <a:r>
              <a:rPr lang="en-GB" sz="1200" i="1" u="sng" dirty="0">
                <a:solidFill>
                  <a:schemeClr val="accent6"/>
                </a:solidFill>
                <a:ea typeface="Times New Roman" panose="02020603050405020304" pitchFamily="18" charset="0"/>
              </a:rPr>
              <a:t>front panel controls, combined with a status display</a:t>
            </a:r>
            <a:r>
              <a:rPr lang="en-GB" sz="1200" i="1" dirty="0">
                <a:solidFill>
                  <a:schemeClr val="accent6"/>
                </a:solidFill>
                <a:ea typeface="Times New Roman" panose="02020603050405020304" pitchFamily="18" charset="0"/>
              </a:rPr>
              <a:t>, </a:t>
            </a:r>
            <a:r>
              <a:rPr lang="en-GB" sz="1200" i="1" u="sng" dirty="0">
                <a:solidFill>
                  <a:schemeClr val="accent6"/>
                </a:solidFill>
                <a:ea typeface="Times New Roman" panose="02020603050405020304" pitchFamily="18" charset="0"/>
              </a:rPr>
              <a:t>allow for local operation</a:t>
            </a:r>
            <a:r>
              <a:rPr lang="en-GB" sz="1200" i="1" dirty="0">
                <a:solidFill>
                  <a:schemeClr val="accent6"/>
                </a:solidFill>
                <a:ea typeface="Times New Roman" panose="02020603050405020304" pitchFamily="18" charset="0"/>
              </a:rPr>
              <a:t>. The NIM-AVD unit will be fully contained within a </a:t>
            </a:r>
            <a:r>
              <a:rPr lang="en-GB" sz="1200" i="1" u="sng" dirty="0">
                <a:solidFill>
                  <a:schemeClr val="accent6"/>
                </a:solidFill>
                <a:ea typeface="Times New Roman" panose="02020603050405020304" pitchFamily="18" charset="0"/>
              </a:rPr>
              <a:t>dual-sized NIM module</a:t>
            </a:r>
            <a:r>
              <a:rPr lang="en-GB" sz="1200" i="1" dirty="0">
                <a:solidFill>
                  <a:schemeClr val="accent6"/>
                </a:solidFill>
                <a:ea typeface="Times New Roman" panose="02020603050405020304" pitchFamily="18" charset="0"/>
              </a:rPr>
              <a:t> and, via a power adapter, it can be operated as desktop MPGD supply without NIM crate. </a:t>
            </a:r>
          </a:p>
        </p:txBody>
      </p:sp>
      <p:sp>
        <p:nvSpPr>
          <p:cNvPr id="20" name="Rectangle 19"/>
          <p:cNvSpPr/>
          <p:nvPr/>
        </p:nvSpPr>
        <p:spPr>
          <a:xfrm>
            <a:off x="279170" y="6261521"/>
            <a:ext cx="2802755" cy="307777"/>
          </a:xfrm>
          <a:prstGeom prst="rect">
            <a:avLst/>
          </a:prstGeom>
        </p:spPr>
        <p:txBody>
          <a:bodyPr wrap="none">
            <a:spAutoFit/>
          </a:bodyPr>
          <a:lstStyle/>
          <a:p>
            <a:r>
              <a:rPr lang="en-GB" sz="1400" i="1" dirty="0" smtClean="0">
                <a:solidFill>
                  <a:schemeClr val="accent6"/>
                </a:solidFill>
                <a:ea typeface="Times New Roman" panose="02020603050405020304" pitchFamily="18" charset="0"/>
              </a:rPr>
              <a:t>From Active Voltage Divider design..</a:t>
            </a:r>
            <a:endParaRPr lang="en-GB" sz="1400" dirty="0"/>
          </a:p>
        </p:txBody>
      </p:sp>
      <p:sp>
        <p:nvSpPr>
          <p:cNvPr id="21" name="Rectangle 20"/>
          <p:cNvSpPr/>
          <p:nvPr/>
        </p:nvSpPr>
        <p:spPr>
          <a:xfrm>
            <a:off x="3673007" y="5819511"/>
            <a:ext cx="1593257" cy="307777"/>
          </a:xfrm>
          <a:prstGeom prst="rect">
            <a:avLst/>
          </a:prstGeom>
        </p:spPr>
        <p:txBody>
          <a:bodyPr wrap="none">
            <a:spAutoFit/>
          </a:bodyPr>
          <a:lstStyle/>
          <a:p>
            <a:r>
              <a:rPr lang="en-GB" sz="1400" i="1" dirty="0" smtClean="0">
                <a:solidFill>
                  <a:schemeClr val="accent6"/>
                </a:solidFill>
                <a:ea typeface="Times New Roman" panose="02020603050405020304" pitchFamily="18" charset="0"/>
              </a:rPr>
              <a:t>.. To demonstrator..</a:t>
            </a:r>
            <a:endParaRPr lang="en-GB" sz="1400" dirty="0"/>
          </a:p>
        </p:txBody>
      </p:sp>
      <p:sp>
        <p:nvSpPr>
          <p:cNvPr id="22" name="Rectangle 21"/>
          <p:cNvSpPr/>
          <p:nvPr/>
        </p:nvSpPr>
        <p:spPr>
          <a:xfrm>
            <a:off x="6560934" y="5953744"/>
            <a:ext cx="2892330" cy="307777"/>
          </a:xfrm>
          <a:prstGeom prst="rect">
            <a:avLst/>
          </a:prstGeom>
        </p:spPr>
        <p:txBody>
          <a:bodyPr wrap="none">
            <a:spAutoFit/>
          </a:bodyPr>
          <a:lstStyle/>
          <a:p>
            <a:r>
              <a:rPr lang="en-GB" sz="1400" i="1" dirty="0" smtClean="0">
                <a:solidFill>
                  <a:schemeClr val="accent6"/>
                </a:solidFill>
                <a:ea typeface="Times New Roman" panose="02020603050405020304" pitchFamily="18" charset="0"/>
              </a:rPr>
              <a:t>.. In view of </a:t>
            </a:r>
            <a:r>
              <a:rPr lang="en-GB" sz="1400" i="1" dirty="0" err="1" smtClean="0">
                <a:solidFill>
                  <a:schemeClr val="accent6"/>
                </a:solidFill>
                <a:ea typeface="Times New Roman" panose="02020603050405020304" pitchFamily="18" charset="0"/>
              </a:rPr>
              <a:t>indust</a:t>
            </a:r>
            <a:r>
              <a:rPr lang="en-GB" sz="1400" i="1" dirty="0" smtClean="0">
                <a:solidFill>
                  <a:schemeClr val="accent6"/>
                </a:solidFill>
                <a:ea typeface="Times New Roman" panose="02020603050405020304" pitchFamily="18" charset="0"/>
              </a:rPr>
              <a:t>./</a:t>
            </a:r>
            <a:r>
              <a:rPr lang="en-GB" sz="1400" i="1" dirty="0" err="1" smtClean="0">
                <a:solidFill>
                  <a:schemeClr val="accent6"/>
                </a:solidFill>
                <a:ea typeface="Times New Roman" panose="02020603050405020304" pitchFamily="18" charset="0"/>
              </a:rPr>
              <a:t>commerc</a:t>
            </a:r>
            <a:r>
              <a:rPr lang="en-GB" sz="1400" i="1" dirty="0" smtClean="0">
                <a:solidFill>
                  <a:schemeClr val="accent6"/>
                </a:solidFill>
                <a:ea typeface="Times New Roman" panose="02020603050405020304" pitchFamily="18" charset="0"/>
              </a:rPr>
              <a:t>. version</a:t>
            </a:r>
            <a:endParaRPr lang="en-GB" sz="1400" dirty="0"/>
          </a:p>
        </p:txBody>
      </p:sp>
    </p:spTree>
    <p:extLst>
      <p:ext uri="{BB962C8B-B14F-4D97-AF65-F5344CB8AC3E}">
        <p14:creationId xmlns:p14="http://schemas.microsoft.com/office/powerpoint/2010/main" val="1721672850"/>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3" cstate="print"/>
          <a:srcRect/>
          <a:stretch>
            <a:fillRect/>
          </a:stretch>
        </p:blipFill>
        <p:spPr bwMode="auto">
          <a:xfrm>
            <a:off x="0" y="-1"/>
            <a:ext cx="9906000" cy="1261293"/>
          </a:xfrm>
          <a:prstGeom prst="rect">
            <a:avLst/>
          </a:prstGeom>
          <a:noFill/>
          <a:ln w="9525">
            <a:noFill/>
            <a:miter lim="800000"/>
            <a:headEnd/>
            <a:tailEnd/>
          </a:ln>
        </p:spPr>
      </p:pic>
      <p:sp>
        <p:nvSpPr>
          <p:cNvPr id="3" name="Footer Placeholder 2"/>
          <p:cNvSpPr>
            <a:spLocks noGrp="1"/>
          </p:cNvSpPr>
          <p:nvPr>
            <p:ph type="ftr" sz="quarter" idx="11"/>
          </p:nvPr>
        </p:nvSpPr>
        <p:spPr/>
        <p:txBody>
          <a:bodyPr/>
          <a:lstStyle/>
          <a:p>
            <a:r>
              <a:rPr lang="en-GB" smtClean="0"/>
              <a:t>AIDA2020, Annual Meeting, Paris 2017, WP13 meeting, Task 13.3.1 and 13.3.2</a:t>
            </a:r>
            <a:endParaRPr lang="en-US"/>
          </a:p>
        </p:txBody>
      </p:sp>
      <p:sp>
        <p:nvSpPr>
          <p:cNvPr id="2" name="Rectangle 1"/>
          <p:cNvSpPr/>
          <p:nvPr/>
        </p:nvSpPr>
        <p:spPr>
          <a:xfrm>
            <a:off x="261938" y="4771099"/>
            <a:ext cx="6362700" cy="1938992"/>
          </a:xfrm>
          <a:prstGeom prst="rect">
            <a:avLst/>
          </a:prstGeom>
        </p:spPr>
        <p:txBody>
          <a:bodyPr wrap="square">
            <a:spAutoFit/>
          </a:bodyPr>
          <a:lstStyle/>
          <a:p>
            <a:pPr marL="285750" indent="-285750">
              <a:buFont typeface="Arial" panose="020B0604020202020204" pitchFamily="34" charset="0"/>
              <a:buChar char="•"/>
            </a:pPr>
            <a:r>
              <a:rPr lang="en-US" sz="1200" dirty="0"/>
              <a:t>50 OHM outputs: </a:t>
            </a:r>
            <a:r>
              <a:rPr lang="en-US" sz="1200" dirty="0">
                <a:solidFill>
                  <a:srgbClr val="C00000"/>
                </a:solidFill>
              </a:rPr>
              <a:t>Preamplifier and  2 x Shaper </a:t>
            </a:r>
            <a:r>
              <a:rPr lang="en-US" sz="1200" dirty="0"/>
              <a:t>(+)/(-) </a:t>
            </a:r>
          </a:p>
          <a:p>
            <a:pPr marL="285750" indent="-285750">
              <a:buFont typeface="Arial" panose="020B0604020202020204" pitchFamily="34" charset="0"/>
              <a:buChar char="•"/>
            </a:pPr>
            <a:r>
              <a:rPr lang="en-US" sz="1200" u="sng" dirty="0"/>
              <a:t>Spark protection</a:t>
            </a:r>
            <a:r>
              <a:rPr lang="en-US" sz="1200" dirty="0"/>
              <a:t>: 0-failure since &gt; 1 year in experiments</a:t>
            </a:r>
          </a:p>
          <a:p>
            <a:pPr marL="285750" indent="-285750">
              <a:buFont typeface="Arial" panose="020B0604020202020204" pitchFamily="34" charset="0"/>
              <a:buChar char="•"/>
            </a:pPr>
            <a:r>
              <a:rPr lang="en-US" sz="1200" dirty="0"/>
              <a:t>Preamplifier gain 2mV/</a:t>
            </a:r>
            <a:r>
              <a:rPr lang="en-US" sz="1200" dirty="0" err="1"/>
              <a:t>fC</a:t>
            </a:r>
            <a:r>
              <a:rPr lang="en-US" sz="1200" dirty="0"/>
              <a:t> </a:t>
            </a:r>
          </a:p>
          <a:p>
            <a:pPr marL="285750" indent="-285750">
              <a:buFont typeface="Arial" panose="020B0604020202020204" pitchFamily="34" charset="0"/>
              <a:buChar char="•"/>
            </a:pPr>
            <a:r>
              <a:rPr lang="en-US" sz="1200" dirty="0"/>
              <a:t>AC Input coupling from HV planes (SHV) or  DC from strips/pads (BNC)</a:t>
            </a:r>
          </a:p>
          <a:p>
            <a:pPr marL="285750" indent="-285750">
              <a:buFont typeface="Arial" panose="020B0604020202020204" pitchFamily="34" charset="0"/>
              <a:buChar char="•"/>
            </a:pPr>
            <a:r>
              <a:rPr lang="en-US" sz="1200" dirty="0"/>
              <a:t>SHV input  for detector Bias Voltage ( RF filter included)  </a:t>
            </a:r>
          </a:p>
          <a:p>
            <a:pPr marL="285750" indent="-285750">
              <a:buFont typeface="Arial" panose="020B0604020202020204" pitchFamily="34" charset="0"/>
              <a:buChar char="•"/>
            </a:pPr>
            <a:r>
              <a:rPr lang="en-US" sz="1200" u="sng" dirty="0"/>
              <a:t>Gain  trimmer </a:t>
            </a:r>
            <a:r>
              <a:rPr lang="en-US" sz="1200" dirty="0"/>
              <a:t>1-1000 (max +/-1.5V)</a:t>
            </a:r>
          </a:p>
          <a:p>
            <a:pPr marL="285750" indent="-285750">
              <a:buFont typeface="Arial" panose="020B0604020202020204" pitchFamily="34" charset="0"/>
              <a:buChar char="•"/>
            </a:pPr>
            <a:r>
              <a:rPr lang="en-US" sz="1200" u="sng" dirty="0"/>
              <a:t>Baseline selection </a:t>
            </a:r>
            <a:r>
              <a:rPr lang="en-US" sz="1200" dirty="0"/>
              <a:t>fixed (0V) or tunable +/- 1.5V</a:t>
            </a:r>
          </a:p>
          <a:p>
            <a:pPr marL="285750" indent="-285750">
              <a:buFont typeface="Arial" panose="020B0604020202020204" pitchFamily="34" charset="0"/>
              <a:buChar char="•"/>
            </a:pPr>
            <a:r>
              <a:rPr lang="en-US" sz="1200" u="sng" dirty="0" smtClean="0"/>
              <a:t>Input </a:t>
            </a:r>
            <a:r>
              <a:rPr lang="en-US" sz="1200" u="sng" dirty="0"/>
              <a:t>rates up 4 MHz rates with 20 ns shaper</a:t>
            </a:r>
          </a:p>
          <a:p>
            <a:pPr marL="285750" indent="-285750">
              <a:buFont typeface="Arial" panose="020B0604020202020204" pitchFamily="34" charset="0"/>
              <a:buChar char="•"/>
            </a:pPr>
            <a:r>
              <a:rPr lang="en-US" sz="1200" dirty="0">
                <a:solidFill>
                  <a:srgbClr val="C00000"/>
                </a:solidFill>
              </a:rPr>
              <a:t>MPGD version: shaper 20ns/400  ns</a:t>
            </a:r>
          </a:p>
          <a:p>
            <a:pPr marL="285750" indent="-285750">
              <a:buFont typeface="Arial" panose="020B0604020202020204" pitchFamily="34" charset="0"/>
              <a:buChar char="•"/>
            </a:pPr>
            <a:r>
              <a:rPr lang="en-US" sz="1200" dirty="0"/>
              <a:t>MPPC version: shaper 4000/8000ns</a:t>
            </a:r>
          </a:p>
        </p:txBody>
      </p:sp>
      <p:sp>
        <p:nvSpPr>
          <p:cNvPr id="18" name="Content Placeholder 2"/>
          <p:cNvSpPr txBox="1">
            <a:spLocks/>
          </p:cNvSpPr>
          <p:nvPr/>
        </p:nvSpPr>
        <p:spPr>
          <a:xfrm>
            <a:off x="5415885" y="5412186"/>
            <a:ext cx="4490115" cy="999041"/>
          </a:xfrm>
          <a:prstGeom prst="rect">
            <a:avLst/>
          </a:prstGeom>
        </p:spPr>
        <p:txBody>
          <a:bodyPr vert="horz" lIns="91440" tIns="45720" rIns="91440" bIns="45720" rtlCol="0">
            <a:noAutofit/>
          </a:bodyPr>
          <a:lst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a:lstStyle>
          <a:p>
            <a:pPr>
              <a:lnSpc>
                <a:spcPct val="100000"/>
              </a:lnSpc>
              <a:spcBef>
                <a:spcPts val="0"/>
              </a:spcBef>
              <a:buClr>
                <a:schemeClr val="tx1"/>
              </a:buClr>
              <a:buFont typeface="Arial" panose="020B0604020202020204" pitchFamily="34" charset="0"/>
              <a:buChar char="•"/>
            </a:pPr>
            <a:r>
              <a:rPr lang="en-US" sz="1200" dirty="0"/>
              <a:t>Test pulse  5ns rise time (switch permanent/off/ single)</a:t>
            </a:r>
          </a:p>
          <a:p>
            <a:pPr>
              <a:lnSpc>
                <a:spcPct val="100000"/>
              </a:lnSpc>
              <a:spcBef>
                <a:spcPts val="0"/>
              </a:spcBef>
              <a:buClr>
                <a:schemeClr val="tx1"/>
              </a:buClr>
              <a:buFont typeface="Arial" panose="020B0604020202020204" pitchFamily="34" charset="0"/>
              <a:buChar char="•"/>
            </a:pPr>
            <a:r>
              <a:rPr lang="en-US" sz="1200" dirty="0"/>
              <a:t>Battery autonomy 24h, charger cables from NIM or Solar panel</a:t>
            </a:r>
          </a:p>
          <a:p>
            <a:pPr>
              <a:lnSpc>
                <a:spcPct val="100000"/>
              </a:lnSpc>
              <a:spcBef>
                <a:spcPts val="0"/>
              </a:spcBef>
              <a:buClr>
                <a:schemeClr val="tx1"/>
              </a:buClr>
              <a:buFont typeface="Arial" panose="020B0604020202020204" pitchFamily="34" charset="0"/>
              <a:buChar char="•"/>
            </a:pPr>
            <a:r>
              <a:rPr lang="en-US" sz="1200" dirty="0"/>
              <a:t>Battery-low blinking LED</a:t>
            </a:r>
          </a:p>
          <a:p>
            <a:pPr>
              <a:lnSpc>
                <a:spcPct val="100000"/>
              </a:lnSpc>
              <a:spcBef>
                <a:spcPts val="0"/>
              </a:spcBef>
              <a:buClr>
                <a:schemeClr val="tx1"/>
              </a:buClr>
              <a:buFont typeface="Arial" panose="020B0604020202020204" pitchFamily="34" charset="0"/>
              <a:buChar char="•"/>
            </a:pPr>
            <a:r>
              <a:rPr lang="en-US" sz="1200" dirty="0"/>
              <a:t>commercial APICs:  NIM trigger (CSA), Bias 25-70V for </a:t>
            </a:r>
            <a:r>
              <a:rPr lang="en-US" sz="1200" dirty="0" smtClean="0"/>
              <a:t>MPPC</a:t>
            </a:r>
            <a:endParaRPr lang="en-US" sz="1600" dirty="0" smtClean="0"/>
          </a:p>
        </p:txBody>
      </p:sp>
      <p:pic>
        <p:nvPicPr>
          <p:cNvPr id="19" name="Content Placeholder 6"/>
          <p:cNvPicPr>
            <a:picLocks noGrp="1" noChangeAspect="1"/>
          </p:cNvPicPr>
          <p:nvPr>
            <p:ph idx="1"/>
          </p:nvPr>
        </p:nvPicPr>
        <p:blipFill rotWithShape="1">
          <a:blip r:embed="rId4" cstate="print">
            <a:extLst>
              <a:ext uri="{28A0092B-C50C-407E-A947-70E740481C1C}">
                <a14:useLocalDpi xmlns:a14="http://schemas.microsoft.com/office/drawing/2010/main" val="0"/>
              </a:ext>
            </a:extLst>
          </a:blip>
          <a:srcRect l="18060" t="8114" r="24190" b="15062"/>
          <a:stretch/>
        </p:blipFill>
        <p:spPr>
          <a:xfrm>
            <a:off x="7416809" y="2101183"/>
            <a:ext cx="2396485" cy="1727699"/>
          </a:xfrm>
        </p:spPr>
      </p:pic>
      <p:pic>
        <p:nvPicPr>
          <p:cNvPr id="20" name="Picture 19"/>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l="13610" t="2951" r="33890" b="13183"/>
          <a:stretch/>
        </p:blipFill>
        <p:spPr>
          <a:xfrm>
            <a:off x="5415885" y="2965033"/>
            <a:ext cx="2621973" cy="2138978"/>
          </a:xfrm>
          <a:prstGeom prst="rect">
            <a:avLst/>
          </a:prstGeom>
        </p:spPr>
      </p:pic>
      <p:pic>
        <p:nvPicPr>
          <p:cNvPr id="21" name="Picture 20"/>
          <p:cNvPicPr>
            <a:picLocks noChangeAspect="1"/>
          </p:cNvPicPr>
          <p:nvPr/>
        </p:nvPicPr>
        <p:blipFill rotWithShape="1">
          <a:blip r:embed="rId6"/>
          <a:srcRect l="53882" t="23040" r="2868" b="12332"/>
          <a:stretch/>
        </p:blipFill>
        <p:spPr>
          <a:xfrm>
            <a:off x="2232797" y="1711703"/>
            <a:ext cx="3010300" cy="2944286"/>
          </a:xfrm>
          <a:prstGeom prst="rect">
            <a:avLst/>
          </a:prstGeom>
        </p:spPr>
      </p:pic>
      <p:pic>
        <p:nvPicPr>
          <p:cNvPr id="5" name="Picture 4"/>
          <p:cNvPicPr>
            <a:picLocks noChangeAspect="1"/>
          </p:cNvPicPr>
          <p:nvPr/>
        </p:nvPicPr>
        <p:blipFill>
          <a:blip r:embed="rId7"/>
          <a:stretch>
            <a:fillRect/>
          </a:stretch>
        </p:blipFill>
        <p:spPr>
          <a:xfrm>
            <a:off x="261938" y="1711703"/>
            <a:ext cx="1740233" cy="2944286"/>
          </a:xfrm>
          <a:prstGeom prst="rect">
            <a:avLst/>
          </a:prstGeom>
        </p:spPr>
      </p:pic>
      <p:sp>
        <p:nvSpPr>
          <p:cNvPr id="22" name="Rectangle 21"/>
          <p:cNvSpPr>
            <a:spLocks noGrp="1" noChangeArrowheads="1"/>
          </p:cNvSpPr>
          <p:nvPr/>
        </p:nvSpPr>
        <p:spPr bwMode="auto">
          <a:xfrm>
            <a:off x="96044" y="1240612"/>
            <a:ext cx="2852319" cy="400110"/>
          </a:xfrm>
          <a:prstGeom prst="rect">
            <a:avLst/>
          </a:prstGeom>
          <a:extLst/>
        </p:spPr>
        <p:txBody>
          <a:bodyPr wrap="none">
            <a:spAutoFit/>
          </a:bodyPr>
          <a:lstStyle/>
          <a:p>
            <a:r>
              <a:rPr lang="en-US" altLang="en-US" sz="2000" i="1" dirty="0" smtClean="0"/>
              <a:t>A-PIC.. CSA &amp; shaper &amp; ….</a:t>
            </a:r>
            <a:endParaRPr lang="en-US" altLang="en-US" sz="2000" i="1" dirty="0"/>
          </a:p>
        </p:txBody>
      </p:sp>
      <p:sp>
        <p:nvSpPr>
          <p:cNvPr id="23" name="TextBox 22"/>
          <p:cNvSpPr txBox="1"/>
          <p:nvPr/>
        </p:nvSpPr>
        <p:spPr>
          <a:xfrm>
            <a:off x="5374126" y="1240612"/>
            <a:ext cx="4394601" cy="830997"/>
          </a:xfrm>
          <a:prstGeom prst="rect">
            <a:avLst/>
          </a:prstGeom>
          <a:noFill/>
        </p:spPr>
        <p:txBody>
          <a:bodyPr wrap="square" rtlCol="0">
            <a:spAutoFit/>
          </a:bodyPr>
          <a:lstStyle/>
          <a:p>
            <a:r>
              <a:rPr lang="en-US" sz="1600" i="1" dirty="0" smtClean="0">
                <a:solidFill>
                  <a:schemeClr val="accent6"/>
                </a:solidFill>
              </a:rPr>
              <a:t>Prototyping completed (all components commercially available – nothing custom), </a:t>
            </a:r>
            <a:r>
              <a:rPr lang="en-US" sz="1600" i="1" dirty="0">
                <a:solidFill>
                  <a:schemeClr val="accent6"/>
                </a:solidFill>
              </a:rPr>
              <a:t>R</a:t>
            </a:r>
            <a:r>
              <a:rPr lang="en-US" sz="1600" i="1" dirty="0" smtClean="0">
                <a:solidFill>
                  <a:schemeClr val="accent6"/>
                </a:solidFill>
              </a:rPr>
              <a:t>eady for industrialization/commercialization</a:t>
            </a:r>
            <a:endParaRPr lang="en-GB" sz="1600" i="1" dirty="0">
              <a:solidFill>
                <a:schemeClr val="accent6"/>
              </a:solidFill>
            </a:endParaRPr>
          </a:p>
        </p:txBody>
      </p:sp>
    </p:spTree>
    <p:extLst>
      <p:ext uri="{BB962C8B-B14F-4D97-AF65-F5344CB8AC3E}">
        <p14:creationId xmlns:p14="http://schemas.microsoft.com/office/powerpoint/2010/main" val="2210044839"/>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6352</TotalTime>
  <Words>1726</Words>
  <Application>Microsoft Office PowerPoint</Application>
  <PresentationFormat>A4 Paper (210x297 mm)</PresentationFormat>
  <Paragraphs>314</Paragraphs>
  <Slides>23</Slides>
  <Notes>12</Notes>
  <HiddenSlides>0</HiddenSlides>
  <MMClips>0</MMClips>
  <ScaleCrop>false</ScaleCrop>
  <HeadingPairs>
    <vt:vector size="8" baseType="variant">
      <vt:variant>
        <vt:lpstr>Fonts Used</vt:lpstr>
      </vt:variant>
      <vt:variant>
        <vt:i4>13</vt:i4>
      </vt: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38" baseType="lpstr">
      <vt:lpstr>Microsoft YaHei</vt:lpstr>
      <vt:lpstr>AmericanTypewriter-Condensed</vt:lpstr>
      <vt:lpstr>Arial</vt:lpstr>
      <vt:lpstr>Calibri</vt:lpstr>
      <vt:lpstr>Calibri Light</vt:lpstr>
      <vt:lpstr>Consolas</vt:lpstr>
      <vt:lpstr>Courier New</vt:lpstr>
      <vt:lpstr>Droid Sans Fallback</vt:lpstr>
      <vt:lpstr>Hiragino Kaku Gothic StdN</vt:lpstr>
      <vt:lpstr>Mangal</vt:lpstr>
      <vt:lpstr>Symbol</vt:lpstr>
      <vt:lpstr>Times New Roman</vt:lpstr>
      <vt:lpstr>Zapf Dingbats</vt:lpstr>
      <vt:lpstr>Office Theme</vt:lpstr>
      <vt:lpstr>Unknown</vt:lpstr>
      <vt:lpstr>WP13  Innovative gas detectors </vt:lpstr>
      <vt:lpstr>WP13 Task 13.3.1:   Interfacing FE-chips specific to gas detectors to the Scalable Read-out System (SRS)    </vt:lpstr>
      <vt:lpstr>PowerPoint Presentation</vt:lpstr>
      <vt:lpstr>PowerPoint Presentation</vt:lpstr>
      <vt:lpstr>PowerPoint Presentation</vt:lpstr>
      <vt:lpstr>PowerPoint Presentation</vt:lpstr>
      <vt:lpstr>WP13 Task 13.3.2:  Development of cheap, standard MPGD dedicated laboratory instruments</vt:lpstr>
      <vt:lpstr>PowerPoint Presentation</vt:lpstr>
      <vt:lpstr>PowerPoint Presentation</vt:lpstr>
      <vt:lpstr>PowerPoint Presentation</vt:lpstr>
      <vt:lpstr>PowerPoint Presentation</vt:lpstr>
      <vt:lpstr>PowerPoint Presentation</vt:lpstr>
      <vt:lpstr>Tools for MPGD developments</vt:lpstr>
      <vt:lpstr>WP13  From AIDA2020 proposal</vt:lpstr>
      <vt:lpstr>WP13 Milestones</vt:lpstr>
      <vt:lpstr>WP13 Optical setup for Moiré fringes</vt:lpstr>
      <vt:lpstr>WP13 Optical setup for Moiré fringes, large size version</vt:lpstr>
      <vt:lpstr>WP13 Optical setup for Moiré fringes</vt:lpstr>
      <vt:lpstr>WP13 Optical setup for Moiré fringes</vt:lpstr>
      <vt:lpstr>WP13 Optical setup for Moiré fringes</vt:lpstr>
      <vt:lpstr>WP13 FBG sensors embedded in MPGD detectors</vt:lpstr>
      <vt:lpstr>WP13 FBG as tensile load gauge</vt:lpstr>
      <vt:lpstr>WP13 Conclusions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AIDA2 Kick-Off Meeting</dc:title>
  <dc:creator>Eraldo Oliveri</dc:creator>
  <cp:lastModifiedBy>Silvia Dalla Torre</cp:lastModifiedBy>
  <cp:revision>308</cp:revision>
  <dcterms:created xsi:type="dcterms:W3CDTF">2015-05-17T17:32:46Z</dcterms:created>
  <dcterms:modified xsi:type="dcterms:W3CDTF">2017-04-04T16:40:01Z</dcterms:modified>
</cp:coreProperties>
</file>