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72" r:id="rId9"/>
    <p:sldId id="269" r:id="rId10"/>
    <p:sldId id="270" r:id="rId11"/>
    <p:sldId id="264" r:id="rId12"/>
    <p:sldId id="266" r:id="rId13"/>
    <p:sldId id="265" r:id="rId14"/>
    <p:sldId id="268" r:id="rId15"/>
    <p:sldId id="267" r:id="rId16"/>
    <p:sldId id="273" r:id="rId17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092" autoAdjust="0"/>
  </p:normalViewPr>
  <p:slideViewPr>
    <p:cSldViewPr snapToGrid="0">
      <p:cViewPr varScale="1">
        <p:scale>
          <a:sx n="76" d="100"/>
          <a:sy n="76" d="100"/>
        </p:scale>
        <p:origin x="111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57CA4E-9390-4BBF-BDA9-F78877608063}" type="datetimeFigureOut">
              <a:rPr lang="sv-SE" smtClean="0"/>
              <a:t>2017-04-04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F5B10C-8C87-4121-B6A6-F4499BD051F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77608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F5B10C-8C87-4121-B6A6-F4499BD051F2}" type="slidenum">
              <a:rPr lang="sv-SE" smtClean="0"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25152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F5B10C-8C87-4121-B6A6-F4499BD051F2}" type="slidenum">
              <a:rPr lang="sv-SE" smtClean="0"/>
              <a:t>14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673259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85B3E-A93A-42E7-8D54-2F738B8FEBFA}" type="datetimeFigureOut">
              <a:rPr lang="sv-SE" smtClean="0"/>
              <a:t>2017-04-04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3F9B6-9F51-4A81-907A-4E62537343F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48911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85B3E-A93A-42E7-8D54-2F738B8FEBFA}" type="datetimeFigureOut">
              <a:rPr lang="sv-SE" smtClean="0"/>
              <a:t>2017-04-04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3F9B6-9F51-4A81-907A-4E62537343F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85852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85B3E-A93A-42E7-8D54-2F738B8FEBFA}" type="datetimeFigureOut">
              <a:rPr lang="sv-SE" smtClean="0"/>
              <a:t>2017-04-04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3F9B6-9F51-4A81-907A-4E62537343F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35639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85B3E-A93A-42E7-8D54-2F738B8FEBFA}" type="datetimeFigureOut">
              <a:rPr lang="sv-SE" smtClean="0"/>
              <a:t>2017-04-04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3F9B6-9F51-4A81-907A-4E62537343F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49309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85B3E-A93A-42E7-8D54-2F738B8FEBFA}" type="datetimeFigureOut">
              <a:rPr lang="sv-SE" smtClean="0"/>
              <a:t>2017-04-04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3F9B6-9F51-4A81-907A-4E62537343F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76754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85B3E-A93A-42E7-8D54-2F738B8FEBFA}" type="datetimeFigureOut">
              <a:rPr lang="sv-SE" smtClean="0"/>
              <a:t>2017-04-04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3F9B6-9F51-4A81-907A-4E62537343F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93801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85B3E-A93A-42E7-8D54-2F738B8FEBFA}" type="datetimeFigureOut">
              <a:rPr lang="sv-SE" smtClean="0"/>
              <a:t>2017-04-04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3F9B6-9F51-4A81-907A-4E62537343F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50188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85B3E-A93A-42E7-8D54-2F738B8FEBFA}" type="datetimeFigureOut">
              <a:rPr lang="sv-SE" smtClean="0"/>
              <a:t>2017-04-04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3F9B6-9F51-4A81-907A-4E62537343F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93526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85B3E-A93A-42E7-8D54-2F738B8FEBFA}" type="datetimeFigureOut">
              <a:rPr lang="sv-SE" smtClean="0"/>
              <a:t>2017-04-04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3F9B6-9F51-4A81-907A-4E62537343F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90654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85B3E-A93A-42E7-8D54-2F738B8FEBFA}" type="datetimeFigureOut">
              <a:rPr lang="sv-SE" smtClean="0"/>
              <a:t>2017-04-04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3F9B6-9F51-4A81-907A-4E62537343F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04561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85B3E-A93A-42E7-8D54-2F738B8FEBFA}" type="datetimeFigureOut">
              <a:rPr lang="sv-SE" smtClean="0"/>
              <a:t>2017-04-04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3F9B6-9F51-4A81-907A-4E62537343F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36514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985B3E-A93A-42E7-8D54-2F738B8FEBFA}" type="datetimeFigureOut">
              <a:rPr lang="sv-SE" smtClean="0"/>
              <a:t>2017-04-04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3F9B6-9F51-4A81-907A-4E62537343F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33254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32355" y="-552469"/>
            <a:ext cx="14893278" cy="95643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0918" y="811731"/>
            <a:ext cx="11503741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4000" dirty="0" smtClean="0">
                <a:solidFill>
                  <a:schemeClr val="bg1"/>
                </a:solidFill>
              </a:rPr>
              <a:t>Status report</a:t>
            </a:r>
          </a:p>
          <a:p>
            <a:pPr algn="ctr"/>
            <a:endParaRPr lang="sv-SE" sz="4000" dirty="0"/>
          </a:p>
          <a:p>
            <a:pPr algn="ctr"/>
            <a:r>
              <a:rPr lang="en-US" sz="4000" dirty="0"/>
              <a:t> </a:t>
            </a:r>
            <a:r>
              <a:rPr lang="en-US" sz="4000" dirty="0">
                <a:solidFill>
                  <a:schemeClr val="bg1"/>
                </a:solidFill>
              </a:rPr>
              <a:t>Design of a Multi Chip Module 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for a general purpose readout electronics of </a:t>
            </a:r>
            <a:r>
              <a:rPr lang="en-US" sz="4000" dirty="0" smtClean="0">
                <a:solidFill>
                  <a:schemeClr val="bg1"/>
                </a:solidFill>
              </a:rPr>
              <a:t>MPGD:s</a:t>
            </a:r>
          </a:p>
          <a:p>
            <a:pPr algn="ctr"/>
            <a:endParaRPr lang="en-US" sz="4000" dirty="0">
              <a:solidFill>
                <a:schemeClr val="bg1"/>
              </a:solidFill>
            </a:endParaRPr>
          </a:p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5.4.2017</a:t>
            </a:r>
          </a:p>
          <a:p>
            <a:pPr algn="ctr"/>
            <a:endParaRPr lang="en-US" sz="2400" dirty="0">
              <a:solidFill>
                <a:schemeClr val="bg1"/>
              </a:solidFill>
            </a:endParaRPr>
          </a:p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Leif </a:t>
            </a:r>
            <a:r>
              <a:rPr lang="en-US" sz="2400" dirty="0" err="1" smtClean="0">
                <a:solidFill>
                  <a:schemeClr val="bg1"/>
                </a:solidFill>
              </a:rPr>
              <a:t>Jönsson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Lund </a:t>
            </a:r>
            <a:r>
              <a:rPr lang="en-US" sz="2400" dirty="0" err="1" smtClean="0">
                <a:solidFill>
                  <a:schemeClr val="bg1"/>
                </a:solidFill>
              </a:rPr>
              <a:t>Univeristy</a:t>
            </a:r>
            <a:endParaRPr lang="en-US" sz="2400" dirty="0" smtClean="0">
              <a:solidFill>
                <a:schemeClr val="bg1"/>
              </a:solidFill>
            </a:endParaRPr>
          </a:p>
          <a:p>
            <a:pPr algn="ctr"/>
            <a:endParaRPr lang="en-US" sz="2400" dirty="0">
              <a:solidFill>
                <a:schemeClr val="bg1"/>
              </a:solidFill>
            </a:endParaRPr>
          </a:p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(on behalf of the Lund group)</a:t>
            </a:r>
            <a:endParaRPr lang="sv-SE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85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Saltro16 ballpad connections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38202" y="2070951"/>
          <a:ext cx="10515596" cy="3860686"/>
        </p:xfrm>
        <a:graphic>
          <a:graphicData uri="http://schemas.openxmlformats.org/drawingml/2006/table">
            <a:tbl>
              <a:tblPr/>
              <a:tblGrid>
                <a:gridCol w="500162">
                  <a:extLst>
                    <a:ext uri="{9D8B030D-6E8A-4147-A177-3AD203B41FA5}">
                      <a16:colId xmlns:a16="http://schemas.microsoft.com/office/drawing/2014/main" val="3063496411"/>
                    </a:ext>
                  </a:extLst>
                </a:gridCol>
                <a:gridCol w="731944">
                  <a:extLst>
                    <a:ext uri="{9D8B030D-6E8A-4147-A177-3AD203B41FA5}">
                      <a16:colId xmlns:a16="http://schemas.microsoft.com/office/drawing/2014/main" val="3710502909"/>
                    </a:ext>
                  </a:extLst>
                </a:gridCol>
                <a:gridCol w="731944">
                  <a:extLst>
                    <a:ext uri="{9D8B030D-6E8A-4147-A177-3AD203B41FA5}">
                      <a16:colId xmlns:a16="http://schemas.microsoft.com/office/drawing/2014/main" val="1937781313"/>
                    </a:ext>
                  </a:extLst>
                </a:gridCol>
                <a:gridCol w="731944">
                  <a:extLst>
                    <a:ext uri="{9D8B030D-6E8A-4147-A177-3AD203B41FA5}">
                      <a16:colId xmlns:a16="http://schemas.microsoft.com/office/drawing/2014/main" val="1401839445"/>
                    </a:ext>
                  </a:extLst>
                </a:gridCol>
                <a:gridCol w="731944">
                  <a:extLst>
                    <a:ext uri="{9D8B030D-6E8A-4147-A177-3AD203B41FA5}">
                      <a16:colId xmlns:a16="http://schemas.microsoft.com/office/drawing/2014/main" val="540470177"/>
                    </a:ext>
                  </a:extLst>
                </a:gridCol>
                <a:gridCol w="731944">
                  <a:extLst>
                    <a:ext uri="{9D8B030D-6E8A-4147-A177-3AD203B41FA5}">
                      <a16:colId xmlns:a16="http://schemas.microsoft.com/office/drawing/2014/main" val="3872105938"/>
                    </a:ext>
                  </a:extLst>
                </a:gridCol>
                <a:gridCol w="731944">
                  <a:extLst>
                    <a:ext uri="{9D8B030D-6E8A-4147-A177-3AD203B41FA5}">
                      <a16:colId xmlns:a16="http://schemas.microsoft.com/office/drawing/2014/main" val="3178142729"/>
                    </a:ext>
                  </a:extLst>
                </a:gridCol>
                <a:gridCol w="731944">
                  <a:extLst>
                    <a:ext uri="{9D8B030D-6E8A-4147-A177-3AD203B41FA5}">
                      <a16:colId xmlns:a16="http://schemas.microsoft.com/office/drawing/2014/main" val="2717474766"/>
                    </a:ext>
                  </a:extLst>
                </a:gridCol>
                <a:gridCol w="731944">
                  <a:extLst>
                    <a:ext uri="{9D8B030D-6E8A-4147-A177-3AD203B41FA5}">
                      <a16:colId xmlns:a16="http://schemas.microsoft.com/office/drawing/2014/main" val="3462261361"/>
                    </a:ext>
                  </a:extLst>
                </a:gridCol>
                <a:gridCol w="731944">
                  <a:extLst>
                    <a:ext uri="{9D8B030D-6E8A-4147-A177-3AD203B41FA5}">
                      <a16:colId xmlns:a16="http://schemas.microsoft.com/office/drawing/2014/main" val="94045063"/>
                    </a:ext>
                  </a:extLst>
                </a:gridCol>
                <a:gridCol w="731944">
                  <a:extLst>
                    <a:ext uri="{9D8B030D-6E8A-4147-A177-3AD203B41FA5}">
                      <a16:colId xmlns:a16="http://schemas.microsoft.com/office/drawing/2014/main" val="3153601786"/>
                    </a:ext>
                  </a:extLst>
                </a:gridCol>
                <a:gridCol w="731944">
                  <a:extLst>
                    <a:ext uri="{9D8B030D-6E8A-4147-A177-3AD203B41FA5}">
                      <a16:colId xmlns:a16="http://schemas.microsoft.com/office/drawing/2014/main" val="91570088"/>
                    </a:ext>
                  </a:extLst>
                </a:gridCol>
                <a:gridCol w="731944">
                  <a:extLst>
                    <a:ext uri="{9D8B030D-6E8A-4147-A177-3AD203B41FA5}">
                      <a16:colId xmlns:a16="http://schemas.microsoft.com/office/drawing/2014/main" val="207717826"/>
                    </a:ext>
                  </a:extLst>
                </a:gridCol>
                <a:gridCol w="731944">
                  <a:extLst>
                    <a:ext uri="{9D8B030D-6E8A-4147-A177-3AD203B41FA5}">
                      <a16:colId xmlns:a16="http://schemas.microsoft.com/office/drawing/2014/main" val="1090111081"/>
                    </a:ext>
                  </a:extLst>
                </a:gridCol>
                <a:gridCol w="500162">
                  <a:extLst>
                    <a:ext uri="{9D8B030D-6E8A-4147-A177-3AD203B41FA5}">
                      <a16:colId xmlns:a16="http://schemas.microsoft.com/office/drawing/2014/main" val="3700182104"/>
                    </a:ext>
                  </a:extLst>
                </a:gridCol>
              </a:tblGrid>
              <a:tr h="182986"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0637751"/>
                  </a:ext>
                </a:extLst>
              </a:tr>
              <a:tr h="182986"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PasaTestP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Shutdown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PasaTestN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AdcTestP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RefN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Vcm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CmOut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chipadd [1]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chipadd [3]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adc_add0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l2yb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ack_en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tstout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250180"/>
                  </a:ext>
                </a:extLst>
              </a:tr>
              <a:tr h="182986"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TestMode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PreampMode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BiasDecay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AdcTestN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VddAdcA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RefP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BiasGate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chipadd [0]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chipadd [2]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adc_add1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trgb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ackb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 [00]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1072128"/>
                  </a:ext>
                </a:extLst>
              </a:tr>
              <a:tr h="182986"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InCDM15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VddPasaA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VddPasaA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VddAdcA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VddAdcA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GndAdcDig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VddAdcDig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tsm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 [01]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 [02]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 [03]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48056"/>
                  </a:ext>
                </a:extLst>
              </a:tr>
              <a:tr h="182986"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InCDM14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VddPasaA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VddPasaA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VddAdcA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GndAdcA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6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GndAdcDig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VddAdcDig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DVDD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 [04]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 [05]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 [06]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2199217"/>
                  </a:ext>
                </a:extLst>
              </a:tr>
              <a:tr h="182986"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InCDM13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VddPasaA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GndPasaA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5E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VddAdcA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GndAdcA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6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GndAdcDig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VddAdcDig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DVSS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DVDD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 [07]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 [08]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 [09]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8726606"/>
                  </a:ext>
                </a:extLst>
              </a:tr>
              <a:tr h="182986"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InCDM12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VddPasaA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GndPasaA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5E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VddAdcA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GndAdcA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6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GndAdcDig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VddAdcDig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DVSS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DVDD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 [10]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 [11]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 [12]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3516442"/>
                  </a:ext>
                </a:extLst>
              </a:tr>
              <a:tr h="182986"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InCDM11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VddPasaA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GndPasaA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5E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GndPasaA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5E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GndAdcA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6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GndAdcDig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VddAdcDig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DVSS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DVSS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DVDD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scan ena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 [13]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 [14]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0903623"/>
                  </a:ext>
                </a:extLst>
              </a:tr>
              <a:tr h="182986"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InCDM10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VddPasaA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GndPasaA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5E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GndPasaA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5E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GndAdcA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6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GndAdcDig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VddAdcDig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DVSS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DVSS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DVDD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 [15]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 [16]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 [17]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649959"/>
                  </a:ext>
                </a:extLst>
              </a:tr>
              <a:tr h="272649"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InCDM9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VddPasaA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GndPasaA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5E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GndPasaA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5E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GndChipGuardRing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GndAdcDig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VddAdcDig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DVSS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DVSS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DVDD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 [18]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 [19]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rdoclk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6546763"/>
                  </a:ext>
                </a:extLst>
              </a:tr>
              <a:tr h="272649"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InCDM8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VddPasaA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GndPasaA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5E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GndPasaA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5E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GndChipGuardRing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GndAdcDig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VddAdcDig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DVSS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DVSS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DVDD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 [20]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 [21]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 [22]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0197619"/>
                  </a:ext>
                </a:extLst>
              </a:tr>
              <a:tr h="182986"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InCDM7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VddPasaA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GndPasaA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5E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GndPasaA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5E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GndAdcA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6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GndAdcDig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VddAdcDig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DVSS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DVSS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DVDD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 [23]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 [24]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 [25]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3369284"/>
                  </a:ext>
                </a:extLst>
              </a:tr>
              <a:tr h="182986"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InCDM6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VddPasaA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GndPasaA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5E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GndPasaA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5E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GndAdcA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6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GndAdcDig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VddAdcDig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DVSS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DVSS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DVDD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ScanMode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 [26]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 [27]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2408998"/>
                  </a:ext>
                </a:extLst>
              </a:tr>
              <a:tr h="182986"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InCDM5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VddPasaA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GndPasaA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5E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GndPasaA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5E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GndAdcA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6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GndAdcDig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VddAdcDig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DVSS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DVDD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 [28]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 [29]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 [30]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8077932"/>
                  </a:ext>
                </a:extLst>
              </a:tr>
              <a:tr h="182986"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InCDM4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VddPasaA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GndPasaA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5E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VddAdcA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GndAdcA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6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GndAdcDig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VddAdcDig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DVSS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DVDD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 [31]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 [32]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 [33]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1595591"/>
                  </a:ext>
                </a:extLst>
              </a:tr>
              <a:tr h="182986"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InCDM3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VddPasaA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VddPasaA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VddAdcA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GndAdcA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6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GndAdcDig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VddAdcDig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DVDD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 [34]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 [35]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 [36]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1160171"/>
                  </a:ext>
                </a:extLst>
              </a:tr>
              <a:tr h="182986"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InCDM2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VddPasaA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VddPasaA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VddAdcA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VddAdcA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GndAdcDig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ClkSelect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VDD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SoftRst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 [37]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 [38]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 [39]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5647089"/>
                  </a:ext>
                </a:extLst>
              </a:tr>
              <a:tr h="182986"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InCDM1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Gain1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ShapingTime1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ShapingTime3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Vcm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CmOut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ClkAux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chipadd [4]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chipadd [5]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cstbb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grstb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writeb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dolo_en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6186865"/>
                  </a:ext>
                </a:extLst>
              </a:tr>
              <a:tr h="182986"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InCDM0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Gain2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ShapingTime2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Polarity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RefN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RefP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sclk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chipadd [6]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chipadd [7]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trsf_en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trsfb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errorb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dstb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4238211"/>
                  </a:ext>
                </a:extLst>
              </a:tr>
              <a:tr h="182986"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149" marR="9149" marT="91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1432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926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9473" y="284840"/>
            <a:ext cx="11860939" cy="6494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Status of the DAQ system:</a:t>
            </a:r>
          </a:p>
          <a:p>
            <a:endParaRPr lang="sv-SE" dirty="0">
              <a:latin typeface="Comic Sans MS" panose="030F0702030302020204" pitchFamily="66" charset="0"/>
            </a:endParaRPr>
          </a:p>
          <a:p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The CPLD: </a:t>
            </a:r>
            <a:r>
              <a:rPr lang="sv-SE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	The firmware is written and has been tested.</a:t>
            </a:r>
          </a:p>
          <a:p>
            <a:endParaRPr lang="sv-SE" dirty="0" smtClean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r>
              <a:rPr lang="sv-SE" dirty="0">
                <a:solidFill>
                  <a:srgbClr val="FF0000"/>
                </a:solidFill>
                <a:latin typeface="Comic Sans MS" panose="030F0702030302020204" pitchFamily="66" charset="0"/>
              </a:rPr>
              <a:t>T</a:t>
            </a:r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he SRU:</a:t>
            </a:r>
            <a:r>
              <a:rPr lang="sv-SE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	For the firmware a lot is already done.</a:t>
            </a:r>
          </a:p>
          <a:p>
            <a:r>
              <a:rPr lang="sv-SE" dirty="0">
                <a:latin typeface="Comic Sans MS" panose="030F0702030302020204" pitchFamily="66" charset="0"/>
              </a:rPr>
              <a:t>	</a:t>
            </a:r>
            <a:r>
              <a:rPr lang="sv-SE" dirty="0" smtClean="0">
                <a:latin typeface="Comic Sans MS" panose="030F0702030302020204" pitchFamily="66" charset="0"/>
              </a:rPr>
              <a:t>	</a:t>
            </a:r>
            <a:r>
              <a:rPr lang="sv-SE" dirty="0" smtClean="0">
                <a:solidFill>
                  <a:srgbClr val="00B05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 we can read/write SALTRO and CPLD registers.</a:t>
            </a:r>
          </a:p>
          <a:p>
            <a:r>
              <a:rPr lang="sv-SE" dirty="0">
                <a:solidFill>
                  <a:srgbClr val="00B05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	</a:t>
            </a:r>
            <a:r>
              <a:rPr lang="sv-SE" dirty="0" smtClean="0">
                <a:solidFill>
                  <a:srgbClr val="00B05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	 we can send software tiggers to the SALTRO.</a:t>
            </a:r>
          </a:p>
          <a:p>
            <a:r>
              <a:rPr lang="sv-SE" dirty="0">
                <a:solidFill>
                  <a:srgbClr val="00B05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	</a:t>
            </a:r>
            <a:r>
              <a:rPr lang="sv-SE" dirty="0" smtClean="0">
                <a:solidFill>
                  <a:srgbClr val="00B05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	 we can read partial event data.</a:t>
            </a:r>
          </a:p>
          <a:p>
            <a:endParaRPr lang="sv-SE" dirty="0">
              <a:solidFill>
                <a:srgbClr val="00B050"/>
              </a:solidFill>
              <a:latin typeface="Comic Sans MS" panose="030F0702030302020204" pitchFamily="66" charset="0"/>
              <a:sym typeface="Symbol" panose="05050102010706020507" pitchFamily="18" charset="2"/>
            </a:endParaRPr>
          </a:p>
          <a:p>
            <a:r>
              <a:rPr lang="sv-SE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Still to do:</a:t>
            </a:r>
            <a:r>
              <a:rPr lang="sv-SE" dirty="0" smtClean="0">
                <a:solidFill>
                  <a:srgbClr val="7030A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	The memory management on the SRU to read full events still has to be optimized.</a:t>
            </a:r>
          </a:p>
          <a:p>
            <a:r>
              <a:rPr lang="sv-SE" dirty="0" smtClean="0">
                <a:solidFill>
                  <a:srgbClr val="7030A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		A hardware trigger to the SRU:s has to be implemented.</a:t>
            </a:r>
          </a:p>
          <a:p>
            <a:endParaRPr lang="sv-SE" dirty="0">
              <a:latin typeface="Comic Sans MS" panose="030F0702030302020204" pitchFamily="66" charset="0"/>
              <a:sym typeface="Symbol" panose="05050102010706020507" pitchFamily="18" charset="2"/>
            </a:endParaRPr>
          </a:p>
          <a:p>
            <a:r>
              <a:rPr lang="sv-SE" dirty="0" smtClean="0">
                <a:solidFill>
                  <a:srgbClr val="00B05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The detector control between the MCM and SRU is ready and has been tested.</a:t>
            </a:r>
          </a:p>
          <a:p>
            <a:r>
              <a:rPr lang="sv-SE" dirty="0" smtClean="0">
                <a:solidFill>
                  <a:srgbClr val="00B05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The readout to the PC is partly implemented. </a:t>
            </a:r>
          </a:p>
          <a:p>
            <a:endParaRPr lang="sv-SE" dirty="0" smtClean="0">
              <a:latin typeface="Comic Sans MS" panose="030F0702030302020204" pitchFamily="66" charset="0"/>
              <a:sym typeface="Symbol" panose="05050102010706020507" pitchFamily="18" charset="2"/>
            </a:endParaRPr>
          </a:p>
          <a:p>
            <a:r>
              <a:rPr lang="sv-SE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Still to do is:	</a:t>
            </a:r>
            <a:r>
              <a:rPr lang="sv-SE" dirty="0" smtClean="0">
                <a:solidFill>
                  <a:srgbClr val="7030A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 define data format</a:t>
            </a:r>
          </a:p>
          <a:p>
            <a:r>
              <a:rPr lang="sv-SE" dirty="0">
                <a:solidFill>
                  <a:srgbClr val="7030A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	</a:t>
            </a:r>
            <a:r>
              <a:rPr lang="sv-SE" dirty="0" smtClean="0">
                <a:solidFill>
                  <a:srgbClr val="7030A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	 test the full readout of the Development Board, the max data rate and the trigger rate</a:t>
            </a:r>
          </a:p>
          <a:p>
            <a:endParaRPr lang="sv-SE" dirty="0">
              <a:latin typeface="Comic Sans MS" panose="030F0702030302020204" pitchFamily="66" charset="0"/>
              <a:sym typeface="Symbol" panose="05050102010706020507" pitchFamily="18" charset="2"/>
            </a:endParaRPr>
          </a:p>
          <a:p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The PC DAQ:</a:t>
            </a:r>
            <a:r>
              <a:rPr lang="sv-SE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	</a:t>
            </a:r>
            <a:r>
              <a:rPr lang="sv-SE" dirty="0" smtClean="0">
                <a:solidFill>
                  <a:srgbClr val="00B05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The modification of the ALTRO DAQ is in progress.</a:t>
            </a:r>
          </a:p>
          <a:p>
            <a:r>
              <a:rPr lang="sv-SE" dirty="0">
                <a:solidFill>
                  <a:srgbClr val="00B05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	</a:t>
            </a:r>
            <a:r>
              <a:rPr lang="sv-SE" dirty="0" smtClean="0">
                <a:solidFill>
                  <a:srgbClr val="00B05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	The detector control between the SRU and PC is mostly done and partly tested.</a:t>
            </a:r>
          </a:p>
          <a:p>
            <a:endParaRPr lang="sv-SE" dirty="0" smtClean="0">
              <a:latin typeface="Comic Sans MS" panose="030F0702030302020204" pitchFamily="66" charset="0"/>
              <a:sym typeface="Symbol" panose="05050102010706020507" pitchFamily="18" charset="2"/>
            </a:endParaRPr>
          </a:p>
          <a:p>
            <a:r>
              <a:rPr lang="sv-SE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Still to do:</a:t>
            </a:r>
            <a:r>
              <a:rPr lang="sv-SE" dirty="0">
                <a:latin typeface="Comic Sans MS" panose="030F0702030302020204" pitchFamily="66" charset="0"/>
                <a:sym typeface="Symbol" panose="05050102010706020507" pitchFamily="18" charset="2"/>
              </a:rPr>
              <a:t>	</a:t>
            </a:r>
            <a:r>
              <a:rPr lang="sv-SE" dirty="0" smtClean="0">
                <a:solidFill>
                  <a:srgbClr val="7030A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 Some intermittent problems on the SRU still have to be solved</a:t>
            </a:r>
          </a:p>
          <a:p>
            <a:r>
              <a:rPr lang="sv-SE" dirty="0">
                <a:solidFill>
                  <a:srgbClr val="7030A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	</a:t>
            </a:r>
            <a:r>
              <a:rPr lang="sv-SE" dirty="0" smtClean="0">
                <a:solidFill>
                  <a:srgbClr val="7030A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	 Everything has to be tested</a:t>
            </a:r>
            <a:endParaRPr lang="sv-SE" dirty="0">
              <a:latin typeface="Comic Sans MS" panose="030F0702030302020204" pitchFamily="66" charset="0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9824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67512" y="420624"/>
            <a:ext cx="6713697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Readout of the Development Board:</a:t>
            </a:r>
          </a:p>
          <a:p>
            <a:endParaRPr lang="sv-SE" dirty="0">
              <a:latin typeface="Comic Sans MS" panose="030F0702030302020204" pitchFamily="66" charset="0"/>
            </a:endParaRPr>
          </a:p>
          <a:p>
            <a:r>
              <a:rPr lang="sv-SE" dirty="0" smtClean="0">
                <a:solidFill>
                  <a:srgbClr val="00B05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 </a:t>
            </a:r>
            <a:r>
              <a:rPr lang="sv-SE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The simple stand alone data reciever is ready.</a:t>
            </a:r>
          </a:p>
          <a:p>
            <a:r>
              <a:rPr lang="sv-SE" dirty="0" smtClean="0">
                <a:solidFill>
                  <a:srgbClr val="7030A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 </a:t>
            </a:r>
            <a:r>
              <a:rPr lang="sv-SE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The implementation into the DAQ system has to be done.</a:t>
            </a:r>
          </a:p>
          <a:p>
            <a:endParaRPr lang="sv-SE" dirty="0">
              <a:latin typeface="Comic Sans MS" panose="030F0702030302020204" pitchFamily="66" charset="0"/>
            </a:endParaRPr>
          </a:p>
          <a:p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Trigger handling:</a:t>
            </a:r>
          </a:p>
          <a:p>
            <a:endParaRPr lang="sv-SE" dirty="0">
              <a:latin typeface="Comic Sans MS" panose="030F0702030302020204" pitchFamily="66" charset="0"/>
            </a:endParaRPr>
          </a:p>
          <a:p>
            <a:r>
              <a:rPr lang="sv-SE" dirty="0" smtClean="0">
                <a:solidFill>
                  <a:srgbClr val="7030A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 </a:t>
            </a:r>
            <a:r>
              <a:rPr lang="sv-SE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The trigger handling has to </a:t>
            </a:r>
            <a:r>
              <a:rPr lang="sv-SE" smtClean="0">
                <a:solidFill>
                  <a:srgbClr val="7030A0"/>
                </a:solidFill>
                <a:latin typeface="Comic Sans MS" panose="030F0702030302020204" pitchFamily="66" charset="0"/>
              </a:rPr>
              <a:t>be implemented</a:t>
            </a:r>
            <a:r>
              <a:rPr lang="sv-SE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.</a:t>
            </a:r>
          </a:p>
          <a:p>
            <a:endParaRPr lang="sv-SE" dirty="0">
              <a:latin typeface="Comic Sans MS" panose="030F0702030302020204" pitchFamily="66" charset="0"/>
            </a:endParaRPr>
          </a:p>
          <a:p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Monitor and run control:</a:t>
            </a:r>
          </a:p>
          <a:p>
            <a:endParaRPr lang="sv-SE" dirty="0">
              <a:latin typeface="Comic Sans MS" panose="030F0702030302020204" pitchFamily="66" charset="0"/>
            </a:endParaRPr>
          </a:p>
          <a:p>
            <a:r>
              <a:rPr lang="sv-SE" dirty="0" smtClean="0">
                <a:solidFill>
                  <a:srgbClr val="00B05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 </a:t>
            </a:r>
            <a:r>
              <a:rPr lang="sv-SE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This is the same as in the ALTRO DAQ.</a:t>
            </a:r>
          </a:p>
          <a:p>
            <a:r>
              <a:rPr lang="sv-SE" dirty="0" smtClean="0">
                <a:solidFill>
                  <a:srgbClr val="7030A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 </a:t>
            </a:r>
            <a:r>
              <a:rPr lang="sv-SE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The slightly different data format has to be implemented.</a:t>
            </a:r>
          </a:p>
          <a:p>
            <a:endParaRPr lang="sv-SE" dirty="0">
              <a:latin typeface="Comic Sans MS" panose="030F0702030302020204" pitchFamily="66" charset="0"/>
            </a:endParaRPr>
          </a:p>
          <a:p>
            <a:endParaRPr lang="sv-SE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261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3355848" y="192024"/>
            <a:ext cx="6876288" cy="6135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866703" y="3906274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SRU</a:t>
            </a:r>
            <a:endParaRPr lang="sv-SE" dirty="0"/>
          </a:p>
        </p:txBody>
      </p:sp>
      <p:sp>
        <p:nvSpPr>
          <p:cNvPr id="4" name="TextBox 3"/>
          <p:cNvSpPr txBox="1"/>
          <p:nvPr/>
        </p:nvSpPr>
        <p:spPr>
          <a:xfrm>
            <a:off x="866703" y="4855464"/>
            <a:ext cx="2059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Development Board</a:t>
            </a:r>
            <a:endParaRPr lang="sv-SE" dirty="0"/>
          </a:p>
        </p:txBody>
      </p:sp>
      <p:sp>
        <p:nvSpPr>
          <p:cNvPr id="5" name="TextBox 4"/>
          <p:cNvSpPr txBox="1"/>
          <p:nvPr/>
        </p:nvSpPr>
        <p:spPr>
          <a:xfrm>
            <a:off x="866703" y="5989320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SALTRO</a:t>
            </a:r>
            <a:endParaRPr lang="sv-SE" dirty="0"/>
          </a:p>
        </p:txBody>
      </p:sp>
      <p:sp>
        <p:nvSpPr>
          <p:cNvPr id="6" name="TextBox 5"/>
          <p:cNvSpPr txBox="1"/>
          <p:nvPr/>
        </p:nvSpPr>
        <p:spPr>
          <a:xfrm>
            <a:off x="866703" y="5422392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CPLD</a:t>
            </a:r>
            <a:endParaRPr lang="sv-SE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756690" y="5672852"/>
            <a:ext cx="3965684" cy="50113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429678" y="4090940"/>
            <a:ext cx="2977730" cy="31646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880521" y="5003554"/>
            <a:ext cx="1644878" cy="22124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1552000" y="5422392"/>
            <a:ext cx="3577784" cy="16637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46271" y="314632"/>
            <a:ext cx="2771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>
                <a:latin typeface="Comic Sans MS" panose="030F0702030302020204" pitchFamily="66" charset="0"/>
              </a:rPr>
              <a:t>The development set-up</a:t>
            </a:r>
            <a:endParaRPr lang="sv-SE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688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79" y="432079"/>
            <a:ext cx="3228018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Event </a:t>
            </a:r>
            <a:r>
              <a:rPr lang="en-US" dirty="0">
                <a:solidFill>
                  <a:srgbClr val="002060"/>
                </a:solidFill>
                <a:latin typeface="Comic Sans MS" panose="030F0702030302020204" pitchFamily="66" charset="0"/>
              </a:rPr>
              <a:t>with two channels fully read (0 and 1) from the </a:t>
            </a:r>
            <a:r>
              <a:rPr lang="en-US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Development Board, </a:t>
            </a:r>
            <a:r>
              <a:rPr lang="en-US" dirty="0">
                <a:solidFill>
                  <a:srgbClr val="002060"/>
                </a:solidFill>
                <a:latin typeface="Comic Sans MS" panose="030F0702030302020204" pitchFamily="66" charset="0"/>
              </a:rPr>
              <a:t>the peak is induced by  a </a:t>
            </a:r>
            <a:endParaRPr lang="en-US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generated </a:t>
            </a:r>
            <a:r>
              <a:rPr lang="en-US" dirty="0">
                <a:solidFill>
                  <a:srgbClr val="002060"/>
                </a:solidFill>
                <a:latin typeface="Comic Sans MS" panose="030F0702030302020204" pitchFamily="66" charset="0"/>
              </a:rPr>
              <a:t>pulse from </a:t>
            </a:r>
            <a:r>
              <a:rPr lang="en-US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the SRU</a:t>
            </a:r>
            <a:r>
              <a:rPr lang="en-US" dirty="0">
                <a:solidFill>
                  <a:srgbClr val="002060"/>
                </a:solidFill>
                <a:latin typeface="Comic Sans MS" panose="030F0702030302020204" pitchFamily="66" charset="0"/>
              </a:rPr>
              <a:t>. </a:t>
            </a:r>
            <a:endParaRPr lang="en-US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If </a:t>
            </a:r>
            <a:r>
              <a:rPr lang="en-US" dirty="0">
                <a:solidFill>
                  <a:srgbClr val="002060"/>
                </a:solidFill>
                <a:latin typeface="Comic Sans MS" panose="030F0702030302020204" pitchFamily="66" charset="0"/>
              </a:rPr>
              <a:t>reading all channels only 180 samples can currently be read, one must rearrange </a:t>
            </a:r>
            <a:r>
              <a:rPr lang="en-US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the memory </a:t>
            </a:r>
          </a:p>
          <a:p>
            <a:r>
              <a:rPr lang="en-US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management on the SRU for </a:t>
            </a:r>
            <a:r>
              <a:rPr lang="en-US" dirty="0">
                <a:solidFill>
                  <a:srgbClr val="002060"/>
                </a:solidFill>
                <a:latin typeface="Comic Sans MS" panose="030F0702030302020204" pitchFamily="66" charset="0"/>
              </a:rPr>
              <a:t>full readout (to be done). </a:t>
            </a:r>
            <a:endParaRPr lang="en-US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The </a:t>
            </a:r>
            <a:r>
              <a:rPr lang="en-US" dirty="0">
                <a:solidFill>
                  <a:srgbClr val="002060"/>
                </a:solidFill>
                <a:latin typeface="Comic Sans MS" panose="030F0702030302020204" pitchFamily="66" charset="0"/>
              </a:rPr>
              <a:t>standalone data receiver was used (to be implemented in PC DAQ).</a:t>
            </a:r>
            <a:endParaRPr lang="sv-SE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endParaRPr lang="sv-SE" dirty="0"/>
          </a:p>
        </p:txBody>
      </p:sp>
      <p:sp>
        <p:nvSpPr>
          <p:cNvPr id="4" name="TextBox 3"/>
          <p:cNvSpPr txBox="1"/>
          <p:nvPr/>
        </p:nvSpPr>
        <p:spPr>
          <a:xfrm>
            <a:off x="7594554" y="6229978"/>
            <a:ext cx="16097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 smtClean="0"/>
              <a:t>Number of samples</a:t>
            </a:r>
            <a:endParaRPr lang="sv-SE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1751097" y="2512087"/>
            <a:ext cx="9418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 smtClean="0"/>
              <a:t>ADC-value</a:t>
            </a:r>
            <a:endParaRPr lang="sv-SE" sz="1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2958" y="2186405"/>
            <a:ext cx="5848141" cy="4070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94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58368" y="557784"/>
            <a:ext cx="9815508" cy="5663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Towards the final system</a:t>
            </a:r>
          </a:p>
          <a:p>
            <a:endParaRPr lang="sv-SE" dirty="0">
              <a:latin typeface="Comic Sans MS" panose="030F0702030302020204" pitchFamily="66" charset="0"/>
            </a:endParaRPr>
          </a:p>
          <a:p>
            <a:r>
              <a:rPr lang="sv-SE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The CPLD has to be tested with 8 chips on the MCM board.</a:t>
            </a:r>
          </a:p>
          <a:p>
            <a:endParaRPr lang="sv-SE" dirty="0" smtClean="0">
              <a:latin typeface="Comic Sans MS" panose="030F0702030302020204" pitchFamily="66" charset="0"/>
            </a:endParaRPr>
          </a:p>
          <a:p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For the SRU the following things have to be done:</a:t>
            </a:r>
          </a:p>
          <a:p>
            <a:endParaRPr lang="sv-SE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sv-SE" dirty="0" smtClean="0">
                <a:latin typeface="Comic Sans MS" panose="030F0702030302020204" pitchFamily="66" charset="0"/>
              </a:rPr>
              <a:t>	</a:t>
            </a:r>
            <a:r>
              <a:rPr lang="sv-SE" dirty="0" smtClean="0">
                <a:solidFill>
                  <a:srgbClr val="7030A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 </a:t>
            </a:r>
            <a:r>
              <a:rPr lang="sv-SE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Implement handling of up to 40 MCM boards.</a:t>
            </a:r>
          </a:p>
          <a:p>
            <a:r>
              <a:rPr lang="sv-SE" dirty="0">
                <a:solidFill>
                  <a:srgbClr val="7030A0"/>
                </a:solidFill>
                <a:latin typeface="Comic Sans MS" panose="030F0702030302020204" pitchFamily="66" charset="0"/>
              </a:rPr>
              <a:t>	</a:t>
            </a:r>
            <a:r>
              <a:rPr lang="sv-SE" dirty="0" smtClean="0">
                <a:solidFill>
                  <a:srgbClr val="7030A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 </a:t>
            </a:r>
            <a:r>
              <a:rPr lang="sv-SE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I</a:t>
            </a:r>
            <a:r>
              <a:rPr lang="en-US" dirty="0" err="1" smtClean="0">
                <a:solidFill>
                  <a:srgbClr val="7030A0"/>
                </a:solidFill>
                <a:latin typeface="Comic Sans MS" panose="030F0702030302020204" pitchFamily="66" charset="0"/>
              </a:rPr>
              <a:t>mplement</a:t>
            </a:r>
            <a:r>
              <a:rPr lang="en-US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 a memory manager for reading full events with up to 1000 samples.</a:t>
            </a:r>
          </a:p>
          <a:p>
            <a:r>
              <a:rPr lang="en-US" dirty="0">
                <a:solidFill>
                  <a:srgbClr val="7030A0"/>
                </a:solidFill>
                <a:latin typeface="Comic Sans MS" panose="030F0702030302020204" pitchFamily="66" charset="0"/>
              </a:rPr>
              <a:t>	</a:t>
            </a:r>
            <a:r>
              <a:rPr lang="en-US" dirty="0" smtClean="0">
                <a:solidFill>
                  <a:srgbClr val="7030A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 </a:t>
            </a:r>
            <a:r>
              <a:rPr lang="en-US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Implement resending of lost Ethernet/UDP data packets. </a:t>
            </a:r>
            <a:endParaRPr lang="sv-SE" dirty="0" smtClean="0">
              <a:solidFill>
                <a:srgbClr val="7030A0"/>
              </a:solidFill>
              <a:latin typeface="Comic Sans MS" panose="030F0702030302020204" pitchFamily="66" charset="0"/>
            </a:endParaRPr>
          </a:p>
          <a:p>
            <a:r>
              <a:rPr lang="sv-SE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	</a:t>
            </a:r>
            <a:r>
              <a:rPr lang="sv-SE" dirty="0" smtClean="0">
                <a:solidFill>
                  <a:srgbClr val="7030A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 </a:t>
            </a:r>
            <a:r>
              <a:rPr lang="sv-SE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Implement power pulsing.</a:t>
            </a:r>
          </a:p>
          <a:p>
            <a:r>
              <a:rPr lang="sv-SE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	</a:t>
            </a:r>
            <a:r>
              <a:rPr lang="sv-SE" dirty="0" smtClean="0">
                <a:solidFill>
                  <a:srgbClr val="7030A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 </a:t>
            </a:r>
            <a:r>
              <a:rPr lang="sv-SE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Implement clock synchronization between multiple SRU:s.</a:t>
            </a:r>
          </a:p>
          <a:p>
            <a:r>
              <a:rPr lang="sv-SE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	</a:t>
            </a:r>
            <a:r>
              <a:rPr lang="sv-SE" dirty="0" smtClean="0">
                <a:solidFill>
                  <a:srgbClr val="7030A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 </a:t>
            </a:r>
            <a:r>
              <a:rPr lang="sv-SE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Implement the trigger system.</a:t>
            </a:r>
          </a:p>
          <a:p>
            <a:r>
              <a:rPr lang="sv-SE" dirty="0">
                <a:latin typeface="Comic Sans MS" panose="030F0702030302020204" pitchFamily="66" charset="0"/>
              </a:rPr>
              <a:t>	</a:t>
            </a:r>
            <a:endParaRPr lang="sv-SE" dirty="0" smtClean="0">
              <a:latin typeface="Comic Sans MS" panose="030F0702030302020204" pitchFamily="66" charset="0"/>
            </a:endParaRPr>
          </a:p>
          <a:p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For the PC DAQ the following things have to be done:</a:t>
            </a:r>
          </a:p>
          <a:p>
            <a:endParaRPr lang="sv-SE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sv-SE" dirty="0">
                <a:latin typeface="Comic Sans MS" panose="030F0702030302020204" pitchFamily="66" charset="0"/>
              </a:rPr>
              <a:t>	</a:t>
            </a:r>
            <a:r>
              <a:rPr lang="sv-SE" dirty="0" smtClean="0">
                <a:solidFill>
                  <a:srgbClr val="7030A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 </a:t>
            </a:r>
            <a:r>
              <a:rPr lang="sv-SE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Implement handling of multiple SRU:s.</a:t>
            </a:r>
          </a:p>
          <a:p>
            <a:r>
              <a:rPr lang="sv-SE" dirty="0">
                <a:solidFill>
                  <a:srgbClr val="7030A0"/>
                </a:solidFill>
                <a:latin typeface="Comic Sans MS" panose="030F0702030302020204" pitchFamily="66" charset="0"/>
              </a:rPr>
              <a:t>	</a:t>
            </a:r>
            <a:r>
              <a:rPr lang="sv-SE" dirty="0" smtClean="0">
                <a:solidFill>
                  <a:srgbClr val="7030A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 </a:t>
            </a:r>
            <a:r>
              <a:rPr lang="sv-SE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Implement handling of 40 MCM boards per SRU.</a:t>
            </a:r>
          </a:p>
          <a:p>
            <a:r>
              <a:rPr lang="sv-SE" dirty="0">
                <a:solidFill>
                  <a:srgbClr val="7030A0"/>
                </a:solidFill>
                <a:latin typeface="Comic Sans MS" panose="030F0702030302020204" pitchFamily="66" charset="0"/>
              </a:rPr>
              <a:t>	</a:t>
            </a:r>
            <a:r>
              <a:rPr lang="sv-SE" dirty="0" smtClean="0">
                <a:solidFill>
                  <a:srgbClr val="7030A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 </a:t>
            </a:r>
            <a:r>
              <a:rPr lang="sv-SE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Implement an interface to a common DAQ.</a:t>
            </a:r>
          </a:p>
          <a:p>
            <a:r>
              <a:rPr lang="sv-SE" dirty="0">
                <a:solidFill>
                  <a:srgbClr val="7030A0"/>
                </a:solidFill>
                <a:latin typeface="Comic Sans MS" panose="030F0702030302020204" pitchFamily="66" charset="0"/>
              </a:rPr>
              <a:t>	</a:t>
            </a:r>
            <a:r>
              <a:rPr lang="sv-SE" dirty="0" smtClean="0">
                <a:solidFill>
                  <a:srgbClr val="7030A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 </a:t>
            </a:r>
            <a:r>
              <a:rPr lang="sv-SE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Implement the trigger handling.</a:t>
            </a:r>
            <a:endParaRPr lang="sv-SE" dirty="0">
              <a:solidFill>
                <a:srgbClr val="7030A0"/>
              </a:solidFill>
              <a:latin typeface="Comic Sans MS" panose="030F0702030302020204" pitchFamily="66" charset="0"/>
            </a:endParaRPr>
          </a:p>
          <a:p>
            <a:endParaRPr lang="sv-SE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6030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2116" y="501445"/>
            <a:ext cx="11868955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Summary</a:t>
            </a:r>
          </a:p>
          <a:p>
            <a:endParaRPr lang="sv-SE" dirty="0">
              <a:latin typeface="Comic Sans MS" panose="030F0702030302020204" pitchFamily="66" charset="0"/>
            </a:endParaRPr>
          </a:p>
          <a:p>
            <a:r>
              <a:rPr lang="sv-SE" dirty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The packaging of the SALTRO16 ASIC:s is underway. Delivery of the preseries is expected mid June.</a:t>
            </a:r>
          </a:p>
          <a:p>
            <a:r>
              <a:rPr lang="sv-SE" dirty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The design of the MCM Development Board is ready and will be scrutinized before the PCB is ordered. </a:t>
            </a:r>
          </a:p>
          <a:p>
            <a:r>
              <a:rPr lang="sv-SE" dirty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The Test Socket </a:t>
            </a:r>
            <a:r>
              <a:rPr lang="sv-SE" smtClean="0">
                <a:solidFill>
                  <a:srgbClr val="002060"/>
                </a:solidFill>
                <a:latin typeface="Comic Sans MS" panose="030F0702030302020204" pitchFamily="66" charset="0"/>
              </a:rPr>
              <a:t>is ordered and delivery is expected on April 25.</a:t>
            </a:r>
            <a:endParaRPr lang="sv-SE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Symbol" panose="05050102010706020507" pitchFamily="18" charset="2"/>
              <a:buChar char="·"/>
            </a:pP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A first version of the DAQ system enables readout of data but further development will be done to </a:t>
            </a: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improve it</a:t>
            </a:r>
            <a:endParaRPr lang="sv-SE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627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0040" y="493776"/>
            <a:ext cx="11998798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The goal of the full project</a:t>
            </a:r>
            <a:r>
              <a:rPr lang="sv-SE" dirty="0" smtClean="0">
                <a:latin typeface="Comic Sans MS" panose="030F0702030302020204" pitchFamily="66" charset="0"/>
              </a:rPr>
              <a:t>: </a:t>
            </a:r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Construct a TPC with excellent position resolution and two-track separation.</a:t>
            </a:r>
          </a:p>
          <a:p>
            <a:r>
              <a:rPr lang="sv-SE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This requires: </a:t>
            </a:r>
            <a:r>
              <a:rPr lang="sv-SE" dirty="0" smtClean="0">
                <a:latin typeface="Comic Sans MS" panose="030F0702030302020204" pitchFamily="66" charset="0"/>
              </a:rPr>
              <a:t>		     </a:t>
            </a:r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Small readout pads (&lt;= 1x6 mm2).</a:t>
            </a:r>
          </a:p>
          <a:p>
            <a:r>
              <a:rPr lang="sv-SE" dirty="0">
                <a:solidFill>
                  <a:srgbClr val="FF0000"/>
                </a:solidFill>
                <a:latin typeface="Comic Sans MS" panose="030F0702030302020204" pitchFamily="66" charset="0"/>
              </a:rPr>
              <a:t>	</a:t>
            </a:r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		     The channel density of the readout electronics has to match the small pad size.</a:t>
            </a:r>
          </a:p>
          <a:p>
            <a:endParaRPr lang="sv-SE" dirty="0" smtClean="0">
              <a:latin typeface="Comic Sans MS" panose="030F0702030302020204" pitchFamily="66" charset="0"/>
            </a:endParaRP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The ’proof-of-princple’ has been demonstrated and the project is now in the ’feasibilty phase’, the aim</a:t>
            </a:r>
          </a:p>
          <a:p>
            <a:r>
              <a:rPr lang="sv-SE" dirty="0">
                <a:solidFill>
                  <a:srgbClr val="002060"/>
                </a:solidFill>
                <a:latin typeface="Comic Sans MS" panose="030F0702030302020204" pitchFamily="66" charset="0"/>
              </a:rPr>
              <a:t>o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f which is to produce front-end electronics comparable in size to the readout pads.</a:t>
            </a:r>
          </a:p>
          <a:p>
            <a:r>
              <a:rPr lang="sv-SE" dirty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en-US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This readout electronics can be used in smaller MPGD-detectors for </a:t>
            </a:r>
            <a:r>
              <a:rPr lang="en-US" dirty="0">
                <a:solidFill>
                  <a:srgbClr val="002060"/>
                </a:solidFill>
                <a:latin typeface="Comic Sans MS" panose="030F0702030302020204" pitchFamily="66" charset="0"/>
              </a:rPr>
              <a:t>applications in various </a:t>
            </a:r>
            <a:r>
              <a:rPr lang="en-US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other fields </a:t>
            </a:r>
            <a:r>
              <a:rPr lang="en-US" dirty="0">
                <a:solidFill>
                  <a:srgbClr val="002060"/>
                </a:solidFill>
                <a:latin typeface="Comic Sans MS" panose="030F0702030302020204" pitchFamily="66" charset="0"/>
              </a:rPr>
              <a:t>like </a:t>
            </a:r>
            <a:endParaRPr lang="en-US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medical </a:t>
            </a:r>
            <a:r>
              <a:rPr lang="en-US" dirty="0">
                <a:solidFill>
                  <a:srgbClr val="002060"/>
                </a:solidFill>
                <a:latin typeface="Comic Sans MS" panose="030F0702030302020204" pitchFamily="66" charset="0"/>
              </a:rPr>
              <a:t>diagnostics , material science at XFEL, and for investigations at </a:t>
            </a:r>
            <a:r>
              <a:rPr lang="en-US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ESS.</a:t>
            </a:r>
            <a:endParaRPr lang="sv-SE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endParaRPr lang="sv-SE" dirty="0">
              <a:latin typeface="Comic Sans MS" panose="030F0702030302020204" pitchFamily="66" charset="0"/>
            </a:endParaRPr>
          </a:p>
          <a:p>
            <a:r>
              <a:rPr lang="sv-SE" dirty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The readout electronics is based on the </a:t>
            </a:r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SALTRO16 ASIC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, which integrates the analogue and digital</a:t>
            </a:r>
          </a:p>
          <a:p>
            <a:r>
              <a:rPr lang="sv-SE" dirty="0">
                <a:solidFill>
                  <a:srgbClr val="002060"/>
                </a:solidFill>
                <a:latin typeface="Comic Sans MS" panose="030F0702030302020204" pitchFamily="66" charset="0"/>
              </a:rPr>
              <a:t>p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rocessing in the same chip.</a:t>
            </a:r>
          </a:p>
          <a:p>
            <a:r>
              <a:rPr lang="sv-SE" dirty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The size of the die itself is </a:t>
            </a:r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8.7x6.2 mm</a:t>
            </a:r>
            <a:r>
              <a:rPr lang="sv-SE" baseline="30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2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, which corresponds to a channel occupancy of </a:t>
            </a:r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3.37 mm</a:t>
            </a:r>
            <a:r>
              <a:rPr lang="sv-SE" baseline="30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2</a:t>
            </a:r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/channel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.</a:t>
            </a:r>
          </a:p>
          <a:p>
            <a:endParaRPr lang="sv-SE" dirty="0">
              <a:latin typeface="Comic Sans MS" panose="030F0702030302020204" pitchFamily="66" charset="0"/>
            </a:endParaRPr>
          </a:p>
          <a:p>
            <a:r>
              <a:rPr lang="sv-SE" dirty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As this project was started it was not possible to find a company which could package the SALTRO ASIC </a:t>
            </a:r>
          </a:p>
          <a:p>
            <a:r>
              <a:rPr lang="sv-SE" dirty="0">
                <a:solidFill>
                  <a:srgbClr val="002060"/>
                </a:solidFill>
                <a:latin typeface="Comic Sans MS" panose="030F0702030302020204" pitchFamily="66" charset="0"/>
              </a:rPr>
              <a:t>i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n a small enough capsule to satisfy our requirement.</a:t>
            </a:r>
          </a:p>
          <a:p>
            <a:endParaRPr lang="sv-SE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We decided to go for a ’chip-on-board’ solution.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endParaRPr lang="sv-SE" dirty="0" smtClean="0">
              <a:latin typeface="Comic Sans MS" panose="030F0702030302020204" pitchFamily="66" charset="0"/>
              <a:sym typeface="Symbol" panose="05050102010706020507" pitchFamily="18" charset="2"/>
            </a:endParaRP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We developed a </a:t>
            </a:r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carrier board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onto which the SALTRO ASIC was bonded and covered with an epoxy</a:t>
            </a: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glob to protect the ASIC and the bonding wires. The size of the carrier board is </a:t>
            </a:r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12x8.9 mm</a:t>
            </a:r>
            <a:r>
              <a:rPr lang="sv-SE" baseline="30000" dirty="0" smtClean="0">
                <a:solidFill>
                  <a:srgbClr val="FF000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2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. Eight of </a:t>
            </a:r>
          </a:p>
          <a:p>
            <a:r>
              <a:rPr lang="sv-SE" dirty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t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hese carrier boards should be mounted on a </a:t>
            </a:r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Multi-Chip-Module (MCM) board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, which also contained</a:t>
            </a:r>
          </a:p>
          <a:p>
            <a:r>
              <a:rPr lang="sv-SE" dirty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a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 CPLD, connectors and passive components.  This increases the channel occupancy to </a:t>
            </a:r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6.4 mm</a:t>
            </a:r>
            <a:r>
              <a:rPr lang="sv-SE" baseline="30000" dirty="0" smtClean="0">
                <a:solidFill>
                  <a:srgbClr val="FF000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2</a:t>
            </a:r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/channel</a:t>
            </a:r>
            <a:endParaRPr lang="sv-SE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6851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3938" y="475301"/>
            <a:ext cx="1112355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Outcome:</a:t>
            </a:r>
            <a:r>
              <a:rPr lang="sv-SE" dirty="0" smtClean="0">
                <a:latin typeface="Comic Sans MS" panose="030F0702030302020204" pitchFamily="66" charset="0"/>
              </a:rPr>
              <a:t>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After some initial problems had been sorted out, the Swedish company managed to bond </a:t>
            </a: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one ASIC on a Carrier board, where all connections were verified, also after application of the epoxy </a:t>
            </a: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glob and the soldering balls.</a:t>
            </a:r>
          </a:p>
          <a:p>
            <a:endParaRPr lang="sv-SE" dirty="0">
              <a:latin typeface="Comic Sans MS" panose="030F0702030302020204" pitchFamily="66" charset="0"/>
            </a:endParaRP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However, as the carrier board had been soldered onto an adaptor board for characterization,  some</a:t>
            </a:r>
          </a:p>
          <a:p>
            <a:r>
              <a:rPr lang="sv-SE" dirty="0">
                <a:solidFill>
                  <a:srgbClr val="002060"/>
                </a:solidFill>
                <a:latin typeface="Comic Sans MS" panose="030F0702030302020204" pitchFamily="66" charset="0"/>
              </a:rPr>
              <a:t>a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reas had lost connection.</a:t>
            </a: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X-ray investigations showed the following:</a:t>
            </a:r>
            <a:endParaRPr lang="sv-SE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462" y="3604496"/>
            <a:ext cx="3676859" cy="26360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5828" y="3605615"/>
            <a:ext cx="3675300" cy="263497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2462" y="3023119"/>
            <a:ext cx="21082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600" dirty="0" smtClean="0">
                <a:latin typeface="Comic Sans MS" panose="030F0702030302020204" pitchFamily="66" charset="0"/>
              </a:rPr>
              <a:t>Normal bonding loop</a:t>
            </a:r>
            <a:endParaRPr lang="sv-SE" sz="1600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95828" y="3023119"/>
            <a:ext cx="35830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600" dirty="0" smtClean="0">
                <a:latin typeface="Comic Sans MS" panose="030F0702030302020204" pitchFamily="66" charset="0"/>
              </a:rPr>
              <a:t>Bond wire without a significant loop</a:t>
            </a:r>
            <a:endParaRPr lang="sv-SE" sz="1600" dirty="0">
              <a:latin typeface="Comic Sans MS" panose="030F0702030302020204" pitchFamily="66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9387344" y="3420966"/>
            <a:ext cx="353815" cy="142162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548882" y="3361673"/>
            <a:ext cx="796212" cy="109787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973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43" y="795171"/>
            <a:ext cx="3127249" cy="22420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8160" y="652796"/>
            <a:ext cx="3325868" cy="238445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61452" y="884370"/>
            <a:ext cx="3243196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600" dirty="0" smtClean="0">
                <a:latin typeface="Comic Sans MS" panose="030F0702030302020204" pitchFamily="66" charset="0"/>
              </a:rPr>
              <a:t>Cracks in the epoxy (red arrows</a:t>
            </a:r>
          </a:p>
          <a:p>
            <a:r>
              <a:rPr lang="sv-SE" sz="1600" dirty="0">
                <a:latin typeface="Comic Sans MS" panose="030F0702030302020204" pitchFamily="66" charset="0"/>
              </a:rPr>
              <a:t>i</a:t>
            </a:r>
            <a:r>
              <a:rPr lang="sv-SE" sz="1600" dirty="0" smtClean="0">
                <a:latin typeface="Comic Sans MS" panose="030F0702030302020204" pitchFamily="66" charset="0"/>
              </a:rPr>
              <a:t>n the right hand side picture)</a:t>
            </a:r>
          </a:p>
          <a:p>
            <a:r>
              <a:rPr lang="sv-SE" sz="1600" dirty="0" smtClean="0">
                <a:latin typeface="Comic Sans MS" panose="030F0702030302020204" pitchFamily="66" charset="0"/>
              </a:rPr>
              <a:t>and air bubbles (green arrows</a:t>
            </a:r>
          </a:p>
          <a:p>
            <a:r>
              <a:rPr lang="sv-SE" sz="1600" dirty="0">
                <a:latin typeface="Comic Sans MS" panose="030F0702030302020204" pitchFamily="66" charset="0"/>
              </a:rPr>
              <a:t>i</a:t>
            </a:r>
            <a:r>
              <a:rPr lang="sv-SE" sz="1600" dirty="0" smtClean="0">
                <a:latin typeface="Comic Sans MS" panose="030F0702030302020204" pitchFamily="66" charset="0"/>
              </a:rPr>
              <a:t>n the right hand side picture).</a:t>
            </a:r>
          </a:p>
          <a:p>
            <a:endParaRPr lang="sv-SE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2323322" y="1119673"/>
            <a:ext cx="1838130" cy="58176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66343" y="3750907"/>
            <a:ext cx="1102577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Conclusion:</a:t>
            </a:r>
          </a:p>
          <a:p>
            <a:r>
              <a:rPr lang="sv-SE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There is nothing indicating an error in the design of the carrier board.</a:t>
            </a: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The lost connections are due to the </a:t>
            </a:r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different expansions of the PCB and the epoxy material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in the </a:t>
            </a: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soldering process, which causes breaks in those wires where the wire loop is not sufficiently high.</a:t>
            </a: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Another disadvantage of this method is that </a:t>
            </a:r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the surface of the epoxy layer is not flat enough to </a:t>
            </a:r>
          </a:p>
          <a:p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provide efficient cooling.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31114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8579" y="391886"/>
            <a:ext cx="11610871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Through contacts with CERN we were directed to three companies , which are able to offer packaging in</a:t>
            </a:r>
          </a:p>
          <a:p>
            <a:r>
              <a:rPr lang="sv-SE" dirty="0">
                <a:solidFill>
                  <a:srgbClr val="002060"/>
                </a:solidFill>
                <a:latin typeface="Comic Sans MS" panose="030F0702030302020204" pitchFamily="66" charset="0"/>
              </a:rPr>
              <a:t>s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mall enough capsules. After intense communication with these companies and careful evaluation we at the</a:t>
            </a:r>
          </a:p>
          <a:p>
            <a:r>
              <a:rPr lang="sv-SE" dirty="0">
                <a:solidFill>
                  <a:srgbClr val="002060"/>
                </a:solidFill>
                <a:latin typeface="Comic Sans MS" panose="030F0702030302020204" pitchFamily="66" charset="0"/>
              </a:rPr>
              <a:t>e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nd </a:t>
            </a:r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signed a contract with NovaPack in Grenoble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for a </a:t>
            </a:r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pre-serie of 25-30 chips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. This happened on the</a:t>
            </a:r>
          </a:p>
          <a:p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16th of February 2017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. </a:t>
            </a:r>
          </a:p>
          <a:p>
            <a:endParaRPr lang="sv-SE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sv-SE" dirty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The chips from the pre-serie will be used for characterization before the production order. </a:t>
            </a:r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The total </a:t>
            </a:r>
          </a:p>
          <a:p>
            <a:r>
              <a:rPr lang="sv-SE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sample is about 840 SALTRO ASIC:s.</a:t>
            </a:r>
          </a:p>
          <a:p>
            <a:endParaRPr lang="sv-SE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sv-SE" dirty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en-US" dirty="0" err="1" smtClean="0">
                <a:solidFill>
                  <a:srgbClr val="002060"/>
                </a:solidFill>
                <a:latin typeface="Comic Sans MS" panose="030F0702030302020204" pitchFamily="66" charset="0"/>
              </a:rPr>
              <a:t>NovaPack</a:t>
            </a:r>
            <a:r>
              <a:rPr lang="en-US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has started the substrate design and this is expected to be completed by the end of week 15</a:t>
            </a:r>
          </a:p>
          <a:p>
            <a:r>
              <a:rPr lang="en-US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(April 10-14).</a:t>
            </a:r>
          </a:p>
          <a:p>
            <a:r>
              <a:rPr lang="en-US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</a:p>
          <a:p>
            <a:r>
              <a:rPr lang="sv-SE" dirty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en-US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After that they will submit the CAD file for review by us.</a:t>
            </a:r>
          </a:p>
          <a:p>
            <a:endParaRPr lang="en-US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sv-SE" dirty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en-US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As we have approved the design the lead time will be about 6-7 weeks to get the substrates plus bout</a:t>
            </a:r>
          </a:p>
          <a:p>
            <a:r>
              <a:rPr lang="en-US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2 weeks to deliver the initial packages.</a:t>
            </a:r>
          </a:p>
          <a:p>
            <a:r>
              <a:rPr lang="en-US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en-US" dirty="0">
                <a:solidFill>
                  <a:srgbClr val="FF000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I</a:t>
            </a:r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n the middle of June we can expect the first parts.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endParaRPr lang="sv-SE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Characterization of the chips can start</a:t>
            </a:r>
            <a:endParaRPr lang="sv-SE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658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5206" y="376315"/>
            <a:ext cx="11729493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In the mean time we have started to prepare the test set-up.</a:t>
            </a:r>
          </a:p>
          <a:p>
            <a:endParaRPr lang="sv-SE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sv-SE" dirty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en-US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The </a:t>
            </a:r>
            <a:r>
              <a:rPr lang="en-US" dirty="0">
                <a:solidFill>
                  <a:srgbClr val="002060"/>
                </a:solidFill>
                <a:latin typeface="Comic Sans MS" panose="030F0702030302020204" pitchFamily="66" charset="0"/>
              </a:rPr>
              <a:t>MCM-board is a very dense board and not ideal for </a:t>
            </a:r>
            <a:r>
              <a:rPr lang="en-US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characterization of the chips.</a:t>
            </a:r>
          </a:p>
          <a:p>
            <a:endParaRPr lang="en-US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sv-SE" dirty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en-US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We </a:t>
            </a:r>
            <a:r>
              <a:rPr lang="en-US" dirty="0">
                <a:solidFill>
                  <a:srgbClr val="002060"/>
                </a:solidFill>
                <a:latin typeface="Comic Sans MS" panose="030F0702030302020204" pitchFamily="66" charset="0"/>
              </a:rPr>
              <a:t>have therefore produced </a:t>
            </a:r>
            <a:r>
              <a:rPr lang="en-US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a </a:t>
            </a:r>
            <a:r>
              <a:rPr lang="en-US" dirty="0">
                <a:solidFill>
                  <a:srgbClr val="FF0000"/>
                </a:solidFill>
                <a:latin typeface="Comic Sans MS" panose="030F0702030302020204" pitchFamily="66" charset="0"/>
              </a:rPr>
              <a:t>Development Board</a:t>
            </a:r>
            <a:r>
              <a:rPr lang="en-US" dirty="0">
                <a:solidFill>
                  <a:srgbClr val="002060"/>
                </a:solidFill>
                <a:latin typeface="Comic Sans MS" panose="030F0702030302020204" pitchFamily="66" charset="0"/>
              </a:rPr>
              <a:t>, in a </a:t>
            </a:r>
            <a:r>
              <a:rPr lang="en-US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size </a:t>
            </a:r>
            <a:r>
              <a:rPr lang="en-US" dirty="0">
                <a:solidFill>
                  <a:srgbClr val="002060"/>
                </a:solidFill>
                <a:latin typeface="Comic Sans MS" panose="030F0702030302020204" pitchFamily="66" charset="0"/>
              </a:rPr>
              <a:t>suitable </a:t>
            </a:r>
            <a:r>
              <a:rPr lang="en-US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for lab </a:t>
            </a:r>
            <a:r>
              <a:rPr lang="en-US" dirty="0">
                <a:solidFill>
                  <a:srgbClr val="002060"/>
                </a:solidFill>
                <a:latin typeface="Comic Sans MS" panose="030F0702030302020204" pitchFamily="66" charset="0"/>
              </a:rPr>
              <a:t>work</a:t>
            </a:r>
            <a:r>
              <a:rPr lang="en-US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. </a:t>
            </a:r>
          </a:p>
          <a:p>
            <a:r>
              <a:rPr lang="en-US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</a:t>
            </a:r>
          </a:p>
          <a:p>
            <a:r>
              <a:rPr lang="sv-SE" dirty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en-US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It </a:t>
            </a:r>
            <a:r>
              <a:rPr lang="en-US" dirty="0">
                <a:solidFill>
                  <a:srgbClr val="002060"/>
                </a:solidFill>
                <a:latin typeface="Comic Sans MS" panose="030F0702030302020204" pitchFamily="66" charset="0"/>
              </a:rPr>
              <a:t>is a stand alone board, containing only one SALTRO-chip in </a:t>
            </a:r>
            <a:r>
              <a:rPr lang="en-US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TQFP package and a CPLD for control of </a:t>
            </a:r>
          </a:p>
          <a:p>
            <a:r>
              <a:rPr lang="en-US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the data handling </a:t>
            </a:r>
            <a:r>
              <a:rPr lang="en-US" dirty="0">
                <a:solidFill>
                  <a:srgbClr val="002060"/>
                </a:solidFill>
                <a:latin typeface="Comic Sans MS" panose="030F0702030302020204" pitchFamily="66" charset="0"/>
              </a:rPr>
              <a:t>but </a:t>
            </a:r>
            <a:r>
              <a:rPr lang="en-US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also the </a:t>
            </a:r>
            <a:r>
              <a:rPr lang="en-US" dirty="0">
                <a:solidFill>
                  <a:srgbClr val="002060"/>
                </a:solidFill>
                <a:latin typeface="Comic Sans MS" panose="030F0702030302020204" pitchFamily="66" charset="0"/>
              </a:rPr>
              <a:t>necessary voltage regulators. </a:t>
            </a:r>
            <a:endParaRPr lang="en-US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endParaRPr lang="en-US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sv-SE" dirty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en-US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Several test points </a:t>
            </a:r>
            <a:r>
              <a:rPr lang="en-US" dirty="0">
                <a:solidFill>
                  <a:srgbClr val="002060"/>
                </a:solidFill>
                <a:latin typeface="Comic Sans MS" panose="030F0702030302020204" pitchFamily="66" charset="0"/>
              </a:rPr>
              <a:t>and connectors allow for connection to a </a:t>
            </a:r>
            <a:r>
              <a:rPr lang="en-US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logic analyzer</a:t>
            </a:r>
            <a:r>
              <a:rPr lang="en-US" dirty="0">
                <a:solidFill>
                  <a:srgbClr val="002060"/>
                </a:solidFill>
                <a:latin typeface="Comic Sans MS" panose="030F0702030302020204" pitchFamily="66" charset="0"/>
              </a:rPr>
              <a:t>. </a:t>
            </a:r>
            <a:endParaRPr lang="en-US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endParaRPr lang="sv-SE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sv-SE" dirty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Data will be read out by serial readout over a 40 MHz DTC link connecting the MCM board </a:t>
            </a:r>
          </a:p>
          <a:p>
            <a:r>
              <a:rPr lang="sv-SE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(alternatively the Development Board) and an SRU (Scalable Readout Unit). Data will be processed by a PC</a:t>
            </a:r>
          </a:p>
          <a:p>
            <a:endParaRPr lang="sv-SE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sv-SE" dirty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en-US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The Development </a:t>
            </a:r>
            <a:r>
              <a:rPr lang="en-US" dirty="0">
                <a:solidFill>
                  <a:srgbClr val="002060"/>
                </a:solidFill>
                <a:latin typeface="Comic Sans MS" panose="030F0702030302020204" pitchFamily="66" charset="0"/>
              </a:rPr>
              <a:t>Board </a:t>
            </a:r>
            <a:r>
              <a:rPr lang="en-US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has been used </a:t>
            </a:r>
            <a:r>
              <a:rPr lang="en-US" dirty="0">
                <a:solidFill>
                  <a:srgbClr val="002060"/>
                </a:solidFill>
                <a:latin typeface="Comic Sans MS" panose="030F0702030302020204" pitchFamily="66" charset="0"/>
              </a:rPr>
              <a:t>to test the </a:t>
            </a:r>
            <a:r>
              <a:rPr lang="en-US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FPGA firmware </a:t>
            </a:r>
            <a:r>
              <a:rPr lang="en-US" dirty="0">
                <a:solidFill>
                  <a:srgbClr val="002060"/>
                </a:solidFill>
                <a:latin typeface="Comic Sans MS" panose="030F0702030302020204" pitchFamily="66" charset="0"/>
              </a:rPr>
              <a:t>and to establish the communication </a:t>
            </a:r>
            <a:endParaRPr lang="en-US" dirty="0" smtClean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en-US" dirty="0">
                <a:solidFill>
                  <a:srgbClr val="002060"/>
                </a:solidFill>
                <a:latin typeface="Comic Sans MS" panose="030F0702030302020204" pitchFamily="66" charset="0"/>
              </a:rPr>
              <a:t>b</a:t>
            </a:r>
            <a:r>
              <a:rPr lang="en-US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etween the SALTRO16-chip in the TQFP package </a:t>
            </a:r>
            <a:r>
              <a:rPr lang="en-US" dirty="0">
                <a:solidFill>
                  <a:srgbClr val="002060"/>
                </a:solidFill>
                <a:latin typeface="Comic Sans MS" panose="030F0702030302020204" pitchFamily="66" charset="0"/>
              </a:rPr>
              <a:t>and the SRU</a:t>
            </a:r>
            <a:r>
              <a:rPr lang="en-US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.</a:t>
            </a:r>
          </a:p>
          <a:p>
            <a:endParaRPr lang="en-US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sv-SE" dirty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en-US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The firmware of the CPLD (on the Development Board) is taken from the ALICE experiment</a:t>
            </a:r>
          </a:p>
          <a:p>
            <a:r>
              <a:rPr lang="en-US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and the firmware for the SRU is using the ALICE and TOTEM systems.</a:t>
            </a:r>
          </a:p>
          <a:p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A master student is working on the modification and further development to meet our requirements.</a:t>
            </a:r>
          </a:p>
          <a:p>
            <a:endParaRPr lang="en-US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r>
              <a:rPr lang="sv-SE" dirty="0">
                <a:solidFill>
                  <a:srgbClr val="00206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en-US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The PC DAQ is based on the EUDET TPC ALTRO DAQ, modified to handle Ethernet/UDP.</a:t>
            </a:r>
          </a:p>
        </p:txBody>
      </p:sp>
    </p:spTree>
    <p:extLst>
      <p:ext uri="{BB962C8B-B14F-4D97-AF65-F5344CB8AC3E}">
        <p14:creationId xmlns:p14="http://schemas.microsoft.com/office/powerpoint/2010/main" val="1485859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2648" y="512064"/>
            <a:ext cx="10746853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The Development Board now has to be modified to enable test of the ASIC:s packaged in capsules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of size 12x9 mm</a:t>
            </a:r>
            <a:r>
              <a:rPr lang="en-US" baseline="30000" dirty="0" smtClean="0">
                <a:latin typeface="Comic Sans MS" panose="030F0702030302020204" pitchFamily="66" charset="0"/>
              </a:rPr>
              <a:t>2</a:t>
            </a:r>
            <a:r>
              <a:rPr lang="en-US" dirty="0" smtClean="0">
                <a:latin typeface="Comic Sans MS" panose="030F0702030302020204" pitchFamily="66" charset="0"/>
              </a:rPr>
              <a:t> and to adapt to the substrate design.</a:t>
            </a: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sv-SE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sv-SE" dirty="0" smtClean="0">
                <a:latin typeface="Comic Sans MS" panose="030F0702030302020204" pitchFamily="66" charset="0"/>
              </a:rPr>
              <a:t>Single </a:t>
            </a:r>
            <a:r>
              <a:rPr lang="sv-SE" dirty="0">
                <a:latin typeface="Comic Sans MS" panose="030F0702030302020204" pitchFamily="66" charset="0"/>
              </a:rPr>
              <a:t>Saltro16 </a:t>
            </a:r>
            <a:r>
              <a:rPr lang="sv-SE" dirty="0" smtClean="0">
                <a:latin typeface="Comic Sans MS" panose="030F0702030302020204" pitchFamily="66" charset="0"/>
              </a:rPr>
              <a:t>readout in a BGA </a:t>
            </a:r>
            <a:r>
              <a:rPr lang="sv-SE" dirty="0">
                <a:latin typeface="Comic Sans MS" panose="030F0702030302020204" pitchFamily="66" charset="0"/>
              </a:rPr>
              <a:t>ZIF (zero insertion force) </a:t>
            </a:r>
            <a:r>
              <a:rPr lang="sv-SE" dirty="0" smtClean="0">
                <a:latin typeface="Comic Sans MS" panose="030F0702030302020204" pitchFamily="66" charset="0"/>
              </a:rPr>
              <a:t>test-socket</a:t>
            </a:r>
            <a:endParaRPr lang="sv-SE" dirty="0">
              <a:latin typeface="Comic Sans MS" panose="030F0702030302020204" pitchFamily="66" charset="0"/>
            </a:endParaRPr>
          </a:p>
          <a:p>
            <a:r>
              <a:rPr lang="sv-SE" dirty="0"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sv-SE" dirty="0" smtClean="0">
                <a:latin typeface="Comic Sans MS" panose="030F0702030302020204" pitchFamily="66" charset="0"/>
              </a:rPr>
              <a:t>Same </a:t>
            </a:r>
            <a:r>
              <a:rPr lang="sv-SE" dirty="0">
                <a:latin typeface="Comic Sans MS" panose="030F0702030302020204" pitchFamily="66" charset="0"/>
              </a:rPr>
              <a:t>CPLD &amp; connections as in final </a:t>
            </a:r>
            <a:r>
              <a:rPr lang="sv-SE" dirty="0" smtClean="0">
                <a:latin typeface="Comic Sans MS" panose="030F0702030302020204" pitchFamily="66" charset="0"/>
              </a:rPr>
              <a:t>circuit</a:t>
            </a:r>
            <a:endParaRPr lang="sv-SE" dirty="0">
              <a:latin typeface="Comic Sans MS" panose="030F0702030302020204" pitchFamily="66" charset="0"/>
            </a:endParaRPr>
          </a:p>
          <a:p>
            <a:r>
              <a:rPr lang="sv-SE" dirty="0"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sv-SE" dirty="0" smtClean="0">
                <a:latin typeface="Comic Sans MS" panose="030F0702030302020204" pitchFamily="66" charset="0"/>
              </a:rPr>
              <a:t>Same </a:t>
            </a:r>
            <a:r>
              <a:rPr lang="sv-SE" dirty="0">
                <a:latin typeface="Comic Sans MS" panose="030F0702030302020204" pitchFamily="66" charset="0"/>
              </a:rPr>
              <a:t>power distribution</a:t>
            </a:r>
          </a:p>
          <a:p>
            <a:r>
              <a:rPr lang="sv-SE" dirty="0"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sv-SE" dirty="0" smtClean="0">
                <a:latin typeface="Comic Sans MS" panose="030F0702030302020204" pitchFamily="66" charset="0"/>
              </a:rPr>
              <a:t>Test-points </a:t>
            </a:r>
            <a:r>
              <a:rPr lang="sv-SE" dirty="0">
                <a:latin typeface="Comic Sans MS" panose="030F0702030302020204" pitchFamily="66" charset="0"/>
              </a:rPr>
              <a:t>on all signals</a:t>
            </a:r>
          </a:p>
          <a:p>
            <a:r>
              <a:rPr lang="sv-SE" dirty="0"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sv-SE" dirty="0" smtClean="0">
                <a:latin typeface="Comic Sans MS" panose="030F0702030302020204" pitchFamily="66" charset="0"/>
              </a:rPr>
              <a:t>8-layer </a:t>
            </a:r>
            <a:r>
              <a:rPr lang="sv-SE" dirty="0">
                <a:latin typeface="Comic Sans MS" panose="030F0702030302020204" pitchFamily="66" charset="0"/>
              </a:rPr>
              <a:t>board 210x145mm</a:t>
            </a:r>
          </a:p>
          <a:p>
            <a:r>
              <a:rPr lang="sv-SE" dirty="0"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sv-SE" dirty="0" smtClean="0">
                <a:latin typeface="Comic Sans MS" panose="030F0702030302020204" pitchFamily="66" charset="0"/>
              </a:rPr>
              <a:t>No </a:t>
            </a:r>
            <a:r>
              <a:rPr lang="sv-SE" dirty="0">
                <a:latin typeface="Comic Sans MS" panose="030F0702030302020204" pitchFamily="66" charset="0"/>
              </a:rPr>
              <a:t>impedance control, no signal timing/length matching</a:t>
            </a:r>
          </a:p>
          <a:p>
            <a:r>
              <a:rPr lang="sv-SE" dirty="0"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sv-SE" dirty="0" smtClean="0">
                <a:latin typeface="Comic Sans MS" panose="030F0702030302020204" pitchFamily="66" charset="0"/>
              </a:rPr>
              <a:t>HDI </a:t>
            </a:r>
            <a:r>
              <a:rPr lang="sv-SE" dirty="0">
                <a:latin typeface="Comic Sans MS" panose="030F0702030302020204" pitchFamily="66" charset="0"/>
              </a:rPr>
              <a:t>design because of BGA footprint (buried 0.1mm vias)</a:t>
            </a:r>
          </a:p>
          <a:p>
            <a:r>
              <a:rPr lang="sv-SE" dirty="0">
                <a:latin typeface="Comic Sans MS" panose="030F0702030302020204" pitchFamily="66" charset="0"/>
                <a:sym typeface="Symbol" panose="05050102010706020507" pitchFamily="18" charset="2"/>
              </a:rPr>
              <a:t> </a:t>
            </a:r>
            <a:r>
              <a:rPr lang="sv-SE" dirty="0" smtClean="0">
                <a:latin typeface="Comic Sans MS" panose="030F0702030302020204" pitchFamily="66" charset="0"/>
              </a:rPr>
              <a:t>3 </a:t>
            </a:r>
            <a:r>
              <a:rPr lang="sv-SE" dirty="0">
                <a:latin typeface="Comic Sans MS" panose="030F0702030302020204" pitchFamily="66" charset="0"/>
              </a:rPr>
              <a:t>signal layers, 5 power layers</a:t>
            </a:r>
          </a:p>
          <a:p>
            <a:endParaRPr lang="en-US" dirty="0" smtClean="0">
              <a:latin typeface="Comic Sans MS" panose="030F0702030302020204" pitchFamily="66" charset="0"/>
            </a:endParaRP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09930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3685" y="488950"/>
            <a:ext cx="8144630" cy="5688013"/>
          </a:xfr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016" y="2726570"/>
            <a:ext cx="2387329" cy="25183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8886" y="1757752"/>
            <a:ext cx="12872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Saltro16 </a:t>
            </a:r>
            <a:r>
              <a:rPr lang="sv-SE" dirty="0" smtClean="0"/>
              <a:t>BGA test</a:t>
            </a:r>
          </a:p>
          <a:p>
            <a:r>
              <a:rPr lang="sv-SE" dirty="0" smtClean="0"/>
              <a:t>socket</a:t>
            </a:r>
            <a:endParaRPr lang="sv-SE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573161" y="2334788"/>
            <a:ext cx="2501689" cy="239701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70517" y="417250"/>
            <a:ext cx="24502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CPLD</a:t>
            </a:r>
          </a:p>
          <a:p>
            <a:r>
              <a:rPr lang="sv-SE" dirty="0"/>
              <a:t>(Lattice MachXO2)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467992" y="825623"/>
            <a:ext cx="4119239" cy="195308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0422384" y="2219417"/>
            <a:ext cx="16512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Local power regulators</a:t>
            </a:r>
          </a:p>
        </p:txBody>
      </p:sp>
      <p:cxnSp>
        <p:nvCxnSpPr>
          <p:cNvPr id="13" name="Straight Arrow Connector 12"/>
          <p:cNvCxnSpPr>
            <a:stCxn id="11" idx="1"/>
          </p:cNvCxnSpPr>
          <p:nvPr/>
        </p:nvCxnSpPr>
        <p:spPr>
          <a:xfrm flipH="1" flipV="1">
            <a:off x="9774315" y="2032986"/>
            <a:ext cx="648069" cy="50959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1" idx="1"/>
          </p:cNvCxnSpPr>
          <p:nvPr/>
        </p:nvCxnSpPr>
        <p:spPr>
          <a:xfrm flipH="1">
            <a:off x="9703293" y="2542583"/>
            <a:ext cx="719091" cy="210043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0315852" y="825623"/>
            <a:ext cx="1509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Power input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112493" y="232584"/>
            <a:ext cx="1509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Readout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7537142" y="488950"/>
            <a:ext cx="124287" cy="81606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8" idx="1"/>
          </p:cNvCxnSpPr>
          <p:nvPr/>
        </p:nvCxnSpPr>
        <p:spPr>
          <a:xfrm flipH="1">
            <a:off x="9332862" y="1010289"/>
            <a:ext cx="982990" cy="18466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11079" y="5462197"/>
            <a:ext cx="1509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Testpulse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1695635" y="5584054"/>
            <a:ext cx="1189607" cy="6280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959440" y="6168451"/>
            <a:ext cx="1509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Signal input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4527611" y="5903650"/>
            <a:ext cx="0" cy="36398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266150" y="213612"/>
            <a:ext cx="1509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Debug port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5841507" y="582944"/>
            <a:ext cx="79899" cy="72207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2467992" y="3981941"/>
            <a:ext cx="1606858" cy="79534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9599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BGA package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995" y="1868155"/>
            <a:ext cx="4666873" cy="435133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1220" y="2009278"/>
            <a:ext cx="3399422" cy="4069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636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735</TotalTime>
  <Words>1458</Words>
  <Application>Microsoft Office PowerPoint</Application>
  <PresentationFormat>Widescreen</PresentationFormat>
  <Paragraphs>493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Comic Sans MS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BGA package</vt:lpstr>
      <vt:lpstr>Saltro16 ballpad connections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Leif</dc:creator>
  <cp:lastModifiedBy>Silvia Dalla Torre</cp:lastModifiedBy>
  <cp:revision>74</cp:revision>
  <dcterms:created xsi:type="dcterms:W3CDTF">2017-03-31T07:07:38Z</dcterms:created>
  <dcterms:modified xsi:type="dcterms:W3CDTF">2017-04-04T13:42:31Z</dcterms:modified>
</cp:coreProperties>
</file>