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9" r:id="rId1"/>
  </p:sldMasterIdLst>
  <p:notesMasterIdLst>
    <p:notesMasterId r:id="rId23"/>
  </p:notesMasterIdLst>
  <p:sldIdLst>
    <p:sldId id="552" r:id="rId2"/>
    <p:sldId id="561" r:id="rId3"/>
    <p:sldId id="571" r:id="rId4"/>
    <p:sldId id="568" r:id="rId5"/>
    <p:sldId id="572" r:id="rId6"/>
    <p:sldId id="569" r:id="rId7"/>
    <p:sldId id="562" r:id="rId8"/>
    <p:sldId id="563" r:id="rId9"/>
    <p:sldId id="564" r:id="rId10"/>
    <p:sldId id="570" r:id="rId11"/>
    <p:sldId id="565" r:id="rId12"/>
    <p:sldId id="566" r:id="rId13"/>
    <p:sldId id="567" r:id="rId14"/>
    <p:sldId id="553" r:id="rId15"/>
    <p:sldId id="554" r:id="rId16"/>
    <p:sldId id="555" r:id="rId17"/>
    <p:sldId id="556" r:id="rId18"/>
    <p:sldId id="559" r:id="rId19"/>
    <p:sldId id="560" r:id="rId20"/>
    <p:sldId id="557" r:id="rId21"/>
    <p:sldId id="558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9BBB59"/>
    <a:srgbClr val="FFFF00"/>
    <a:srgbClr val="DDDDDD"/>
    <a:srgbClr val="FF6699"/>
    <a:srgbClr val="00FF00"/>
    <a:srgbClr val="66CCFF"/>
    <a:srgbClr val="FF00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38" autoAdjust="0"/>
  </p:normalViewPr>
  <p:slideViewPr>
    <p:cSldViewPr>
      <p:cViewPr varScale="1">
        <p:scale>
          <a:sx n="78" d="100"/>
          <a:sy n="78" d="100"/>
        </p:scale>
        <p:origin x="-1085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200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0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88EB1D-72FD-4939-A012-F8E04063C0B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8267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>
                <a:solidFill>
                  <a:prstClr val="white"/>
                </a:solidFill>
              </a:rPr>
              <a:t>|</a:t>
            </a:r>
            <a:r>
              <a:rPr lang="fr-FR" smtClean="0">
                <a:solidFill>
                  <a:prstClr val="white"/>
                </a:solidFill>
              </a:rPr>
              <a:t>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026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April 5,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6711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AIDA 2020 Second Annual meeting WP13.4 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April 5,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0936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22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smtClean="0">
                <a:solidFill>
                  <a:prstClr val="white"/>
                </a:solidFill>
              </a:rPr>
              <a:t>Tel : +33 1 69 08 xx xx – Fax : +33 1 69 08 xx xx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62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24201" y="6454466"/>
            <a:ext cx="3657600" cy="324000"/>
          </a:xfrm>
        </p:spPr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590550" y="6465733"/>
            <a:ext cx="2457450" cy="324000"/>
          </a:xfrm>
        </p:spPr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latin typeface="Arial"/>
              </a:rPr>
              <a:t>AIDA 2020 Second Annual meeting WP13.4 </a:t>
            </a:r>
            <a:endParaRPr lang="fr-FR" dirty="0">
              <a:latin typeface="Arial"/>
            </a:endParaRPr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latin typeface="Arial"/>
              </a:rPr>
              <a:t>Page </a:t>
            </a:r>
            <a:fld id="{AEFB9B6D-867A-40B8-ACB0-35CC9F272C9C}" type="slidenum">
              <a:rPr lang="fr-FR" smtClean="0">
                <a:latin typeface="Arial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dirty="0">
              <a:latin typeface="Arial"/>
            </a:endParaRPr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latin typeface="Arial"/>
              </a:rPr>
              <a:t>April 5, 2017</a:t>
            </a:r>
            <a:endParaRPr lang="fr-FR" dirty="0">
              <a:latin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34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04800" y="990600"/>
            <a:ext cx="8686800" cy="5486400"/>
          </a:xfrm>
        </p:spPr>
        <p:txBody>
          <a:bodyPr/>
          <a:lstStyle/>
          <a:p>
            <a:r>
              <a:rPr lang="fr-FR" sz="2000" dirty="0" err="1"/>
              <a:t>Gaseous</a:t>
            </a:r>
            <a:r>
              <a:rPr lang="fr-FR" sz="2000" dirty="0"/>
              <a:t> detectors </a:t>
            </a:r>
            <a:r>
              <a:rPr lang="fr-FR" sz="2000" dirty="0" err="1"/>
              <a:t>Task</a:t>
            </a:r>
            <a:r>
              <a:rPr lang="fr-FR" sz="2000" dirty="0"/>
              <a:t> 13.4.7 </a:t>
            </a:r>
            <a:br>
              <a:rPr lang="fr-FR" sz="2000" dirty="0"/>
            </a:br>
            <a:r>
              <a:rPr lang="fr-FR" sz="2400" b="1" dirty="0"/>
              <a:t>MPGD detectors to </a:t>
            </a:r>
            <a:r>
              <a:rPr lang="fr-FR" sz="2400" b="1" dirty="0" err="1"/>
              <a:t>industry</a:t>
            </a:r>
            <a:endParaRPr lang="fr-FR" sz="2400" b="1" dirty="0"/>
          </a:p>
          <a:p>
            <a:r>
              <a:rPr lang="fr-FR" sz="2000" dirty="0" err="1">
                <a:solidFill>
                  <a:schemeClr val="tx1"/>
                </a:solidFill>
              </a:rPr>
              <a:t>Preparation</a:t>
            </a:r>
            <a:r>
              <a:rPr lang="fr-FR" sz="2000" dirty="0">
                <a:solidFill>
                  <a:schemeClr val="tx1"/>
                </a:solidFill>
              </a:rPr>
              <a:t> for large </a:t>
            </a:r>
            <a:r>
              <a:rPr lang="fr-FR" sz="2000" dirty="0" err="1">
                <a:solidFill>
                  <a:schemeClr val="tx1"/>
                </a:solidFill>
              </a:rPr>
              <a:t>series</a:t>
            </a:r>
            <a:r>
              <a:rPr lang="fr-FR" sz="2000" dirty="0">
                <a:solidFill>
                  <a:schemeClr val="tx1"/>
                </a:solidFill>
              </a:rPr>
              <a:t> production: standard production </a:t>
            </a:r>
            <a:r>
              <a:rPr lang="fr-FR" sz="2000" dirty="0" err="1">
                <a:solidFill>
                  <a:schemeClr val="tx1"/>
                </a:solidFill>
              </a:rPr>
              <a:t>protocols</a:t>
            </a:r>
            <a:r>
              <a:rPr lang="fr-FR" sz="2000" dirty="0">
                <a:solidFill>
                  <a:schemeClr val="tx1"/>
                </a:solidFill>
              </a:rPr>
              <a:t> of </a:t>
            </a:r>
            <a:r>
              <a:rPr lang="fr-FR" sz="2000" dirty="0" err="1">
                <a:solidFill>
                  <a:schemeClr val="tx1"/>
                </a:solidFill>
              </a:rPr>
              <a:t>optimized</a:t>
            </a:r>
            <a:r>
              <a:rPr lang="fr-FR" sz="2000" dirty="0">
                <a:solidFill>
                  <a:schemeClr val="tx1"/>
                </a:solidFill>
              </a:rPr>
              <a:t> MPGD components to </a:t>
            </a:r>
            <a:r>
              <a:rPr lang="fr-FR" sz="2000" dirty="0" err="1">
                <a:solidFill>
                  <a:schemeClr val="tx1"/>
                </a:solidFill>
              </a:rPr>
              <a:t>ease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technology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dissemination</a:t>
            </a:r>
            <a:endParaRPr lang="fr-FR" sz="2000" dirty="0">
              <a:solidFill>
                <a:schemeClr val="tx1"/>
              </a:solidFill>
            </a:endParaRPr>
          </a:p>
          <a:p>
            <a:r>
              <a:rPr lang="fr-FR" sz="2000" dirty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fr-FR" sz="2000" dirty="0" err="1">
                <a:solidFill>
                  <a:schemeClr val="accent4">
                    <a:lumMod val="75000"/>
                  </a:schemeClr>
                </a:solidFill>
              </a:rPr>
              <a:t>project</a:t>
            </a:r>
            <a:r>
              <a:rPr lang="fr-FR" sz="2000" dirty="0">
                <a:solidFill>
                  <a:schemeClr val="accent4">
                    <a:lumMod val="75000"/>
                  </a:schemeClr>
                </a:solidFill>
              </a:rPr>
              <a:t> leader : Fabien Jeanneau)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Gaseous</a:t>
            </a:r>
            <a:r>
              <a:rPr lang="fr-FR" sz="2000" dirty="0" smtClean="0"/>
              <a:t> </a:t>
            </a:r>
            <a:r>
              <a:rPr lang="fr-FR" sz="2000" dirty="0"/>
              <a:t>detectors </a:t>
            </a:r>
            <a:r>
              <a:rPr lang="fr-FR" sz="2000" dirty="0" err="1"/>
              <a:t>Task</a:t>
            </a:r>
            <a:r>
              <a:rPr lang="fr-FR" sz="2000" dirty="0"/>
              <a:t> 13.4.2 </a:t>
            </a:r>
            <a:r>
              <a:rPr lang="fr-FR" dirty="0"/>
              <a:t/>
            </a:r>
            <a:br>
              <a:rPr lang="fr-FR" dirty="0"/>
            </a:br>
            <a:r>
              <a:rPr lang="fr-FR" sz="2400" b="1" dirty="0" err="1"/>
              <a:t>Resistive</a:t>
            </a:r>
            <a:r>
              <a:rPr lang="fr-FR" sz="2400" b="1" dirty="0"/>
              <a:t> anode </a:t>
            </a:r>
            <a:r>
              <a:rPr lang="fr-FR" sz="2400" b="1" dirty="0" err="1" smtClean="0"/>
              <a:t>Micromegas</a:t>
            </a:r>
            <a:endParaRPr lang="fr-FR" sz="2000" dirty="0"/>
          </a:p>
          <a:p>
            <a:r>
              <a:rPr lang="fr-FR" sz="2000" dirty="0" err="1">
                <a:solidFill>
                  <a:schemeClr val="tx1"/>
                </a:solidFill>
              </a:rPr>
              <a:t>Preparation</a:t>
            </a:r>
            <a:r>
              <a:rPr lang="fr-FR" sz="2000" dirty="0">
                <a:solidFill>
                  <a:schemeClr val="tx1"/>
                </a:solidFill>
              </a:rPr>
              <a:t> for large </a:t>
            </a:r>
            <a:r>
              <a:rPr lang="fr-FR" sz="2000" dirty="0" err="1">
                <a:solidFill>
                  <a:schemeClr val="tx1"/>
                </a:solidFill>
              </a:rPr>
              <a:t>series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production: </a:t>
            </a:r>
            <a:r>
              <a:rPr lang="fr-FR" sz="2000" dirty="0" err="1" smtClean="0">
                <a:solidFill>
                  <a:schemeClr val="tx1"/>
                </a:solidFill>
              </a:rPr>
              <a:t>procedures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>
                <a:solidFill>
                  <a:schemeClr val="tx1"/>
                </a:solidFill>
              </a:rPr>
              <a:t>and </a:t>
            </a:r>
            <a:r>
              <a:rPr lang="fr-FR" sz="2000" dirty="0" err="1">
                <a:solidFill>
                  <a:schemeClr val="tx1"/>
                </a:solidFill>
              </a:rPr>
              <a:t>tools</a:t>
            </a:r>
            <a:r>
              <a:rPr lang="fr-FR" sz="2000" dirty="0">
                <a:solidFill>
                  <a:schemeClr val="tx1"/>
                </a:solidFill>
              </a:rPr>
              <a:t> for large </a:t>
            </a:r>
            <a:r>
              <a:rPr lang="fr-FR" sz="2000" dirty="0" err="1">
                <a:solidFill>
                  <a:schemeClr val="tx1"/>
                </a:solidFill>
              </a:rPr>
              <a:t>series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resistive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micromegas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smtClean="0">
                <a:solidFill>
                  <a:schemeClr val="tx1"/>
                </a:solidFill>
              </a:rPr>
              <a:t>anodes</a:t>
            </a:r>
          </a:p>
          <a:p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fr-FR" sz="2000" dirty="0" err="1" smtClean="0">
                <a:solidFill>
                  <a:schemeClr val="accent4">
                    <a:lumMod val="75000"/>
                  </a:schemeClr>
                </a:solidFill>
              </a:rPr>
              <a:t>project</a:t>
            </a:r>
            <a:r>
              <a:rPr lang="fr-FR" sz="2000" dirty="0" smtClean="0">
                <a:solidFill>
                  <a:schemeClr val="accent4">
                    <a:lumMod val="75000"/>
                  </a:schemeClr>
                </a:solidFill>
              </a:rPr>
              <a:t> leader : Stephan Aune)</a:t>
            </a:r>
          </a:p>
          <a:p>
            <a:endParaRPr lang="fr-FR" sz="2000" dirty="0" smtClean="0">
              <a:solidFill>
                <a:schemeClr val="tx1"/>
              </a:solidFill>
            </a:endParaRPr>
          </a:p>
          <a:p>
            <a:r>
              <a:rPr lang="fr-FR" sz="2000" b="1" dirty="0" err="1" smtClean="0">
                <a:solidFill>
                  <a:schemeClr val="tx1"/>
                </a:solidFill>
              </a:rPr>
              <a:t>These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two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tasks</a:t>
            </a:r>
            <a:r>
              <a:rPr lang="fr-FR" sz="2000" b="1" dirty="0" smtClean="0">
                <a:solidFill>
                  <a:schemeClr val="tx1"/>
                </a:solidFill>
              </a:rPr>
              <a:t> are </a:t>
            </a:r>
            <a:r>
              <a:rPr lang="fr-FR" sz="2000" b="1" dirty="0" err="1" smtClean="0">
                <a:solidFill>
                  <a:schemeClr val="tx1"/>
                </a:solidFill>
              </a:rPr>
              <a:t>very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interrelated</a:t>
            </a:r>
            <a:r>
              <a:rPr lang="fr-FR" sz="2000" b="1" dirty="0" smtClean="0">
                <a:solidFill>
                  <a:schemeClr val="tx1"/>
                </a:solidFill>
              </a:rPr>
              <a:t>. The </a:t>
            </a:r>
            <a:r>
              <a:rPr lang="fr-FR" sz="2000" b="1" dirty="0" err="1" smtClean="0">
                <a:solidFill>
                  <a:schemeClr val="tx1"/>
                </a:solidFill>
              </a:rPr>
              <a:t>Resistive</a:t>
            </a:r>
            <a:r>
              <a:rPr lang="fr-FR" sz="2000" b="1" dirty="0" smtClean="0">
                <a:solidFill>
                  <a:schemeClr val="tx1"/>
                </a:solidFill>
              </a:rPr>
              <a:t> Anode </a:t>
            </a:r>
            <a:r>
              <a:rPr lang="fr-FR" sz="2000" b="1" dirty="0" err="1" smtClean="0">
                <a:solidFill>
                  <a:schemeClr val="tx1"/>
                </a:solidFill>
              </a:rPr>
              <a:t>task</a:t>
            </a:r>
            <a:r>
              <a:rPr lang="fr-FR" sz="2000" b="1" dirty="0" smtClean="0">
                <a:solidFill>
                  <a:schemeClr val="tx1"/>
                </a:solidFill>
              </a:rPr>
              <a:t> has a </a:t>
            </a:r>
            <a:r>
              <a:rPr lang="fr-FR" sz="2000" b="1" dirty="0" err="1" smtClean="0">
                <a:solidFill>
                  <a:schemeClr val="tx1"/>
                </a:solidFill>
              </a:rPr>
              <a:t>deliverable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err="1" smtClean="0">
                <a:solidFill>
                  <a:schemeClr val="tx1"/>
                </a:solidFill>
              </a:rPr>
              <a:t>now</a:t>
            </a:r>
            <a:r>
              <a:rPr lang="fr-FR" sz="2000" b="1" dirty="0" smtClean="0">
                <a:solidFill>
                  <a:schemeClr val="tx1"/>
                </a:solidFill>
              </a:rPr>
              <a:t> (D13.7 for M24) </a:t>
            </a:r>
            <a:endParaRPr lang="fr-FR" sz="2000" b="1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AIDA 2</a:t>
            </a:r>
            <a:r>
              <a:rPr lang="fr-FR" baseline="30000" dirty="0" smtClean="0"/>
              <a:t>nd</a:t>
            </a:r>
            <a:r>
              <a:rPr lang="fr-FR" dirty="0" smtClean="0"/>
              <a:t> ANNUAL MEETING</a:t>
            </a:r>
            <a:br>
              <a:rPr lang="fr-FR" dirty="0" smtClean="0"/>
            </a:br>
            <a:r>
              <a:rPr lang="fr-FR" dirty="0" smtClean="0"/>
              <a:t>WP13 </a:t>
            </a:r>
            <a:r>
              <a:rPr lang="fr-FR" dirty="0" err="1" smtClean="0"/>
              <a:t>Task</a:t>
            </a:r>
            <a:r>
              <a:rPr lang="fr-FR" dirty="0" smtClean="0"/>
              <a:t> 4.2 and 4.7 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206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Improvement</a:t>
            </a:r>
            <a:r>
              <a:rPr lang="fr-FR" dirty="0" smtClean="0"/>
              <a:t> of </a:t>
            </a:r>
            <a:r>
              <a:rPr lang="fr-FR" dirty="0" err="1" smtClean="0"/>
              <a:t>reliability</a:t>
            </a:r>
            <a:r>
              <a:rPr lang="fr-FR" dirty="0" smtClean="0"/>
              <a:t> : </a:t>
            </a:r>
            <a:r>
              <a:rPr lang="fr-FR" dirty="0" err="1" smtClean="0"/>
              <a:t>interplay</a:t>
            </a:r>
            <a:r>
              <a:rPr lang="fr-FR" dirty="0" smtClean="0"/>
              <a:t> CLAS12/NSW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076267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92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990600"/>
            <a:ext cx="4018679" cy="3902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4871466" cy="609600"/>
          </a:xfrm>
        </p:spPr>
        <p:txBody>
          <a:bodyPr/>
          <a:lstStyle/>
          <a:p>
            <a:r>
              <a:rPr lang="fr-FR" dirty="0" smtClean="0">
                <a:latin typeface="+mn-lt"/>
              </a:rPr>
              <a:t>The WA105 Project at CERN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314" y="970761"/>
            <a:ext cx="5491286" cy="489663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1500" dirty="0" smtClean="0"/>
              <a:t>300t </a:t>
            </a:r>
            <a:r>
              <a:rPr lang="fr-FR" sz="1500" dirty="0" err="1" smtClean="0"/>
              <a:t>fiducial</a:t>
            </a:r>
            <a:r>
              <a:rPr lang="fr-FR" sz="1500" dirty="0" smtClean="0"/>
              <a:t> mass (6×6×6m</a:t>
            </a:r>
            <a:r>
              <a:rPr lang="fr-FR" sz="1500" baseline="30000" dirty="0" smtClean="0"/>
              <a:t>3</a:t>
            </a:r>
            <a:r>
              <a:rPr lang="fr-FR" sz="1500" dirty="0" smtClean="0"/>
              <a:t>) TPC operating in Dual phase </a:t>
            </a:r>
            <a:r>
              <a:rPr lang="fr-FR" sz="1500" dirty="0" err="1" smtClean="0"/>
              <a:t>Liquid</a:t>
            </a:r>
            <a:r>
              <a:rPr lang="fr-FR" sz="1500" dirty="0" smtClean="0"/>
              <a:t> Argon (</a:t>
            </a:r>
            <a:r>
              <a:rPr lang="fr-FR" sz="1500" dirty="0" err="1" smtClean="0"/>
              <a:t>DLAr</a:t>
            </a:r>
            <a:r>
              <a:rPr lang="fr-FR" sz="15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500" dirty="0" err="1" smtClean="0"/>
              <a:t>Aim</a:t>
            </a:r>
            <a:r>
              <a:rPr lang="fr-FR" sz="1500" dirty="0" smtClean="0"/>
              <a:t> to </a:t>
            </a:r>
            <a:r>
              <a:rPr lang="fr-FR" sz="1500" dirty="0" err="1" smtClean="0"/>
              <a:t>demonstrate</a:t>
            </a:r>
            <a:r>
              <a:rPr lang="fr-FR" sz="1500" dirty="0" smtClean="0"/>
              <a:t> the </a:t>
            </a:r>
            <a:r>
              <a:rPr lang="fr-FR" sz="1500" dirty="0" err="1" smtClean="0"/>
              <a:t>scalability</a:t>
            </a:r>
            <a:r>
              <a:rPr lang="fr-FR" sz="1500" dirty="0" smtClean="0"/>
              <a:t> of the </a:t>
            </a:r>
            <a:r>
              <a:rPr lang="fr-FR" sz="1500" dirty="0" err="1" smtClean="0"/>
              <a:t>DLAr</a:t>
            </a:r>
            <a:r>
              <a:rPr lang="fr-FR" sz="1500" dirty="0" smtClean="0"/>
              <a:t> technique to </a:t>
            </a:r>
            <a:r>
              <a:rPr lang="fr-FR" sz="1500" dirty="0" smtClean="0">
                <a:sym typeface="Symbol" panose="05050102010706020507" pitchFamily="18" charset="2"/>
              </a:rPr>
              <a:t></a:t>
            </a:r>
            <a:r>
              <a:rPr lang="fr-FR" sz="1500" dirty="0" smtClean="0"/>
              <a:t>10kt detectors    for the future neutrino programme </a:t>
            </a:r>
            <a:r>
              <a:rPr lang="fr-FR" sz="1500" dirty="0" smtClean="0">
                <a:solidFill>
                  <a:srgbClr val="FF0000"/>
                </a:solidFill>
              </a:rPr>
              <a:t>DU</a:t>
            </a:r>
            <a:r>
              <a:rPr lang="fr-FR" sz="1500" dirty="0" smtClean="0">
                <a:solidFill>
                  <a:srgbClr val="FF0000"/>
                </a:solidFill>
                <a:sym typeface="Symbol" panose="05050102010706020507" pitchFamily="18" charset="2"/>
              </a:rPr>
              <a:t></a:t>
            </a:r>
            <a:r>
              <a:rPr lang="fr-FR" sz="1500" dirty="0" smtClean="0">
                <a:solidFill>
                  <a:srgbClr val="FF0000"/>
                </a:solidFill>
              </a:rPr>
              <a:t>E</a:t>
            </a:r>
            <a:r>
              <a:rPr lang="fr-FR" sz="1500" dirty="0" smtClean="0"/>
              <a:t> in U.S.A. (</a:t>
            </a:r>
            <a:r>
              <a:rPr lang="fr-FR" sz="1500" dirty="0" smtClean="0">
                <a:sym typeface="Symbol" panose="05050102010706020507" pitchFamily="18" charset="2"/>
              </a:rPr>
              <a:t>2025)</a:t>
            </a:r>
            <a:r>
              <a:rPr lang="fr-FR" sz="1500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500" dirty="0" smtClean="0"/>
              <a:t>WA105 : 36m</a:t>
            </a:r>
            <a:r>
              <a:rPr lang="fr-FR" sz="1500" baseline="30000" dirty="0" smtClean="0"/>
              <a:t>2</a:t>
            </a:r>
            <a:r>
              <a:rPr lang="fr-FR" sz="1500" dirty="0" smtClean="0"/>
              <a:t> </a:t>
            </a:r>
            <a:r>
              <a:rPr lang="fr-FR" sz="1500" dirty="0" err="1" smtClean="0"/>
              <a:t>readout</a:t>
            </a:r>
            <a:r>
              <a:rPr lang="fr-FR" sz="1500" dirty="0" smtClean="0"/>
              <a:t> plane </a:t>
            </a:r>
            <a:r>
              <a:rPr lang="fr-FR" sz="1500" dirty="0" err="1" smtClean="0"/>
              <a:t>instrumented</a:t>
            </a:r>
            <a:r>
              <a:rPr lang="fr-FR" sz="1500" dirty="0" smtClean="0"/>
              <a:t> </a:t>
            </a:r>
            <a:r>
              <a:rPr lang="fr-FR" sz="1500" dirty="0" err="1" smtClean="0"/>
              <a:t>with</a:t>
            </a:r>
            <a:r>
              <a:rPr lang="fr-FR" sz="1500" dirty="0" smtClean="0"/>
              <a:t> 144 </a:t>
            </a:r>
            <a:r>
              <a:rPr lang="fr-FR" sz="1500" dirty="0" err="1" smtClean="0"/>
              <a:t>MPGDs</a:t>
            </a:r>
            <a:r>
              <a:rPr lang="fr-FR" sz="1500" dirty="0" smtClean="0"/>
              <a:t> of LEM (Large Electron Multiplier) type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500" dirty="0" smtClean="0"/>
              <a:t>LEM :  </a:t>
            </a:r>
          </a:p>
          <a:p>
            <a:pPr lvl="1">
              <a:buFontTx/>
              <a:buChar char="-"/>
            </a:pPr>
            <a:r>
              <a:rPr lang="fr-FR" sz="1600" dirty="0" smtClean="0"/>
              <a:t>1mm </a:t>
            </a:r>
            <a:r>
              <a:rPr lang="fr-FR" sz="1600" dirty="0" err="1" smtClean="0"/>
              <a:t>thick</a:t>
            </a:r>
            <a:r>
              <a:rPr lang="fr-FR" sz="1600" dirty="0" smtClean="0"/>
              <a:t> FR4 </a:t>
            </a:r>
            <a:r>
              <a:rPr lang="fr-FR" sz="1600" dirty="0" err="1" smtClean="0"/>
              <a:t>substrate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</a:t>
            </a:r>
            <a:r>
              <a:rPr lang="fr-FR" sz="1600" dirty="0" err="1" smtClean="0"/>
              <a:t>thin</a:t>
            </a:r>
            <a:r>
              <a:rPr lang="fr-FR" sz="1600" dirty="0" smtClean="0"/>
              <a:t> </a:t>
            </a:r>
            <a:r>
              <a:rPr lang="fr-FR" sz="1600" dirty="0" err="1" smtClean="0"/>
              <a:t>copper</a:t>
            </a:r>
            <a:r>
              <a:rPr lang="fr-FR" sz="1600" dirty="0" smtClean="0"/>
              <a:t> </a:t>
            </a:r>
            <a:r>
              <a:rPr lang="fr-FR" sz="1600" dirty="0" err="1" smtClean="0"/>
              <a:t>sheets</a:t>
            </a:r>
            <a:r>
              <a:rPr lang="fr-FR" sz="1600" dirty="0" smtClean="0"/>
              <a:t> on </a:t>
            </a:r>
            <a:r>
              <a:rPr lang="fr-FR" sz="1600" dirty="0" err="1" smtClean="0"/>
              <a:t>both</a:t>
            </a:r>
            <a:r>
              <a:rPr lang="fr-FR" sz="1600" dirty="0" smtClean="0"/>
              <a:t> </a:t>
            </a:r>
            <a:r>
              <a:rPr lang="fr-FR" sz="1600" dirty="0" err="1" smtClean="0"/>
              <a:t>sides</a:t>
            </a:r>
            <a:r>
              <a:rPr lang="fr-FR" sz="1600" dirty="0" smtClean="0"/>
              <a:t>  </a:t>
            </a:r>
          </a:p>
          <a:p>
            <a:pPr lvl="1">
              <a:buFontTx/>
              <a:buChar char="-"/>
            </a:pPr>
            <a:r>
              <a:rPr lang="fr-FR" sz="1600" dirty="0" smtClean="0"/>
              <a:t>50×50cm</a:t>
            </a:r>
            <a:r>
              <a:rPr lang="fr-FR" sz="1600" baseline="30000" dirty="0" smtClean="0"/>
              <a:t>2</a:t>
            </a:r>
            <a:r>
              <a:rPr lang="fr-FR" sz="1600" dirty="0" smtClean="0"/>
              <a:t> active area</a:t>
            </a:r>
          </a:p>
          <a:p>
            <a:pPr lvl="1">
              <a:buFontTx/>
              <a:buChar char="-"/>
            </a:pPr>
            <a:r>
              <a:rPr lang="fr-FR" sz="1600" dirty="0" smtClean="0">
                <a:sym typeface="Symbol" panose="05050102010706020507" pitchFamily="18" charset="2"/>
              </a:rPr>
              <a:t>amplification </a:t>
            </a:r>
            <a:r>
              <a:rPr lang="fr-FR" sz="1600" dirty="0" err="1" smtClean="0">
                <a:sym typeface="Symbol" panose="05050102010706020507" pitchFamily="18" charset="2"/>
              </a:rPr>
              <a:t>through</a:t>
            </a:r>
            <a:r>
              <a:rPr lang="fr-FR" sz="1600" dirty="0" smtClean="0">
                <a:sym typeface="Symbol" panose="05050102010706020507" pitchFamily="18" charset="2"/>
              </a:rPr>
              <a:t>  =</a:t>
            </a:r>
            <a:r>
              <a:rPr lang="fr-FR" sz="1600" dirty="0" smtClean="0"/>
              <a:t>500 µm </a:t>
            </a:r>
            <a:r>
              <a:rPr lang="fr-FR" sz="1600" dirty="0" err="1" smtClean="0"/>
              <a:t>holes</a:t>
            </a:r>
            <a:r>
              <a:rPr lang="fr-FR" sz="1600" dirty="0" smtClean="0"/>
              <a:t>  (800 µm pitch)</a:t>
            </a:r>
          </a:p>
          <a:p>
            <a:pPr lvl="1">
              <a:buFontTx/>
              <a:buChar char="-"/>
            </a:pPr>
            <a:r>
              <a:rPr lang="fr-FR" sz="1600" dirty="0" smtClean="0"/>
              <a:t>40 µm </a:t>
            </a:r>
            <a:r>
              <a:rPr lang="fr-FR" sz="1600" dirty="0" err="1" smtClean="0"/>
              <a:t>rim</a:t>
            </a:r>
            <a:endParaRPr lang="fr-FR" sz="1600" dirty="0"/>
          </a:p>
          <a:p>
            <a:pPr lvl="1">
              <a:buFontTx/>
              <a:buChar char="-"/>
            </a:pPr>
            <a:r>
              <a:rPr lang="fr-FR" sz="1600" dirty="0" err="1"/>
              <a:t>r</a:t>
            </a:r>
            <a:r>
              <a:rPr lang="fr-FR" sz="1600" dirty="0" err="1" smtClean="0"/>
              <a:t>ead</a:t>
            </a:r>
            <a:r>
              <a:rPr lang="fr-FR" sz="1600" dirty="0" smtClean="0"/>
              <a:t> out by charge collection </a:t>
            </a:r>
          </a:p>
          <a:p>
            <a:pPr marL="0" lvl="1" indent="0">
              <a:buNone/>
            </a:pPr>
            <a:r>
              <a:rPr lang="fr-FR" sz="1400" dirty="0" err="1" smtClean="0"/>
              <a:t>with</a:t>
            </a:r>
            <a:r>
              <a:rPr lang="fr-FR" sz="1400" dirty="0" smtClean="0"/>
              <a:t>  </a:t>
            </a:r>
            <a:r>
              <a:rPr lang="fr-FR" sz="1400" dirty="0"/>
              <a:t>A 2D </a:t>
            </a:r>
            <a:r>
              <a:rPr lang="fr-FR" sz="1400" dirty="0" smtClean="0"/>
              <a:t>anode</a:t>
            </a:r>
          </a:p>
          <a:p>
            <a:pPr lvl="1">
              <a:buFontTx/>
              <a:buChar char="-"/>
            </a:pPr>
            <a:endParaRPr lang="fr-FR" sz="1800" dirty="0" smtClean="0"/>
          </a:p>
          <a:p>
            <a:pPr marL="0" indent="0">
              <a:buNone/>
            </a:pPr>
            <a:r>
              <a:rPr lang="fr-FR" sz="1800" dirty="0"/>
              <a:t> </a:t>
            </a:r>
            <a:r>
              <a:rPr lang="fr-FR" sz="1800" dirty="0" smtClean="0"/>
              <a:t>                  </a:t>
            </a:r>
          </a:p>
          <a:p>
            <a:pPr>
              <a:buFont typeface="Wingdings" panose="05000000000000000000" pitchFamily="2" charset="2"/>
              <a:buChar char="§"/>
            </a:pPr>
            <a:endParaRPr lang="fr-FR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343" y="4176471"/>
            <a:ext cx="2205724" cy="2200237"/>
          </a:xfrm>
          <a:prstGeom prst="rect">
            <a:avLst/>
          </a:prstGeom>
          <a:ln w="38100">
            <a:solidFill>
              <a:srgbClr val="CCFF66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0894" y="5026026"/>
            <a:ext cx="1446706" cy="145097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826" y="4176471"/>
            <a:ext cx="740729" cy="577951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931127" y="4222168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40628" y="4754421"/>
            <a:ext cx="16946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50 </a:t>
            </a:r>
            <a:r>
              <a:rPr lang="fr-FR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 50 cm</a:t>
            </a:r>
            <a:r>
              <a:rPr lang="fr-FR" b="1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endParaRPr lang="fr-FR" b="1" baseline="300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189144" y="5050514"/>
            <a:ext cx="1986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 450k </a:t>
            </a:r>
            <a:r>
              <a:rPr lang="fr-FR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holes</a:t>
            </a:r>
            <a:r>
              <a:rPr lang="fr-FR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!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440966" y="5916492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HV</a:t>
            </a:r>
            <a:endParaRPr lang="fr-FR" sz="1600" b="1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2805252" y="5081966"/>
            <a:ext cx="413303" cy="598423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2506709" y="5721743"/>
            <a:ext cx="305330" cy="144469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 rot="2821467">
            <a:off x="2772410" y="5102961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800 µm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rot="20470628">
            <a:off x="2226848" y="5430819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5</a:t>
            </a:r>
            <a:r>
              <a:rPr lang="fr-FR" sz="1400" b="1" dirty="0" smtClean="0">
                <a:solidFill>
                  <a:srgbClr val="FF0000"/>
                </a:solidFill>
              </a:rPr>
              <a:t>00 µm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995239" y="5924604"/>
            <a:ext cx="6623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4</a:t>
            </a:r>
            <a:r>
              <a:rPr lang="fr-FR" sz="1400" b="1" dirty="0" smtClean="0">
                <a:solidFill>
                  <a:srgbClr val="FF0000"/>
                </a:solidFill>
              </a:rPr>
              <a:t>0 µm</a:t>
            </a:r>
            <a:endParaRPr lang="fr-FR" sz="1400" b="1" dirty="0">
              <a:solidFill>
                <a:srgbClr val="FF0000"/>
              </a:solidFill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3038143" y="6288525"/>
            <a:ext cx="173526" cy="5559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/>
          <p:nvPr/>
        </p:nvCxnSpPr>
        <p:spPr>
          <a:xfrm flipH="1">
            <a:off x="3657600" y="5480576"/>
            <a:ext cx="165211" cy="1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 flipV="1">
            <a:off x="5618929" y="5692706"/>
            <a:ext cx="34189" cy="2711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H="1" flipV="1">
            <a:off x="5526277" y="5698267"/>
            <a:ext cx="53271" cy="26559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stCxn id="7" idx="3"/>
          </p:cNvCxnSpPr>
          <p:nvPr/>
        </p:nvCxnSpPr>
        <p:spPr>
          <a:xfrm flipV="1">
            <a:off x="6077067" y="2590800"/>
            <a:ext cx="1174672" cy="2685790"/>
          </a:xfrm>
          <a:prstGeom prst="straightConnector1">
            <a:avLst/>
          </a:prstGeom>
          <a:ln w="57150">
            <a:solidFill>
              <a:srgbClr val="CCFF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Image 5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61462">
            <a:off x="7642517" y="3013281"/>
            <a:ext cx="283489" cy="1518036"/>
          </a:xfrm>
          <a:prstGeom prst="rect">
            <a:avLst/>
          </a:prstGeom>
        </p:spPr>
      </p:pic>
      <p:pic>
        <p:nvPicPr>
          <p:cNvPr id="54" name="Image 5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117610">
            <a:off x="7095083" y="3976136"/>
            <a:ext cx="377985" cy="1138527"/>
          </a:xfrm>
          <a:prstGeom prst="rect">
            <a:avLst/>
          </a:prstGeom>
        </p:spPr>
      </p:pic>
      <p:sp>
        <p:nvSpPr>
          <p:cNvPr id="55" name="ZoneTexte 54"/>
          <p:cNvSpPr txBox="1"/>
          <p:nvPr/>
        </p:nvSpPr>
        <p:spPr>
          <a:xfrm rot="21188882">
            <a:off x="6954222" y="4177131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6m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 rot="16200000">
            <a:off x="7376617" y="3529887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6m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6221793" y="5543879"/>
            <a:ext cx="2897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>
                <a:solidFill>
                  <a:srgbClr val="FF0000"/>
                </a:solidFill>
              </a:rPr>
              <a:t>The WA105 </a:t>
            </a:r>
            <a:r>
              <a:rPr lang="fr-FR" sz="1600" b="1" i="1" dirty="0" err="1" smtClean="0">
                <a:solidFill>
                  <a:srgbClr val="FF0000"/>
                </a:solidFill>
              </a:rPr>
              <a:t>DLAr</a:t>
            </a:r>
            <a:r>
              <a:rPr lang="fr-FR" sz="1600" b="1" i="1" dirty="0" smtClean="0">
                <a:solidFill>
                  <a:srgbClr val="FF0000"/>
                </a:solidFill>
              </a:rPr>
              <a:t> </a:t>
            </a:r>
            <a:r>
              <a:rPr lang="fr-FR" sz="1600" b="1" i="1" dirty="0" err="1" smtClean="0">
                <a:solidFill>
                  <a:srgbClr val="FF0000"/>
                </a:solidFill>
              </a:rPr>
              <a:t>demonstrator</a:t>
            </a:r>
            <a:endParaRPr lang="fr-FR" sz="1600" b="1" i="1" dirty="0">
              <a:solidFill>
                <a:srgbClr val="FF0000"/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304800" y="5381177"/>
            <a:ext cx="1896673" cy="707886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  </a:t>
            </a:r>
            <a:r>
              <a:rPr lang="fr-FR" sz="1600" b="1" dirty="0" smtClean="0">
                <a:solidFill>
                  <a:srgbClr val="FF0000"/>
                </a:solidFill>
              </a:rPr>
              <a:t>E</a:t>
            </a:r>
            <a:r>
              <a:rPr lang="fr-FR" sz="1600" b="1" baseline="-25000" dirty="0" smtClean="0">
                <a:solidFill>
                  <a:srgbClr val="FF0000"/>
                </a:solidFill>
              </a:rPr>
              <a:t>LEM</a:t>
            </a:r>
            <a:r>
              <a:rPr lang="fr-FR" sz="1600" b="1" dirty="0" smtClean="0">
                <a:solidFill>
                  <a:srgbClr val="FF0000"/>
                </a:solidFill>
              </a:rPr>
              <a:t> &gt; 30 kV/cm </a:t>
            </a:r>
          </a:p>
          <a:p>
            <a:r>
              <a:rPr lang="fr-FR" sz="1600" b="1" dirty="0" smtClean="0">
                <a:solidFill>
                  <a:srgbClr val="FF0000"/>
                </a:solidFill>
              </a:rPr>
              <a:t>in pure Ar @ 87°K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904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33550" y="304800"/>
            <a:ext cx="5200650" cy="561182"/>
          </a:xfrm>
        </p:spPr>
        <p:txBody>
          <a:bodyPr/>
          <a:lstStyle/>
          <a:p>
            <a:r>
              <a:rPr lang="fr-FR" dirty="0" smtClean="0">
                <a:latin typeface="+mn-lt"/>
              </a:rPr>
              <a:t>The 3×1×1m</a:t>
            </a:r>
            <a:r>
              <a:rPr lang="fr-FR" baseline="30000" dirty="0" smtClean="0">
                <a:latin typeface="+mn-lt"/>
              </a:rPr>
              <a:t>3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DLAr</a:t>
            </a:r>
            <a:r>
              <a:rPr lang="fr-FR" dirty="0" smtClean="0">
                <a:latin typeface="+mn-lt"/>
              </a:rPr>
              <a:t> prototype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760613" y="-23221950"/>
            <a:ext cx="6466523" cy="5330190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628650" y="38246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390" y="1914676"/>
            <a:ext cx="3301270" cy="4127350"/>
          </a:xfrm>
          <a:prstGeom prst="rect">
            <a:avLst/>
          </a:prstGeom>
        </p:spPr>
      </p:pic>
      <p:sp>
        <p:nvSpPr>
          <p:cNvPr id="10" name="Espace réservé du contenu 9"/>
          <p:cNvSpPr>
            <a:spLocks noGrp="1"/>
          </p:cNvSpPr>
          <p:nvPr>
            <p:ph idx="1"/>
          </p:nvPr>
        </p:nvSpPr>
        <p:spPr>
          <a:xfrm>
            <a:off x="304800" y="1143000"/>
            <a:ext cx="5424824" cy="227529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1600" dirty="0" smtClean="0"/>
              <a:t>The 3m</a:t>
            </a:r>
            <a:r>
              <a:rPr lang="fr-FR" sz="1600" baseline="30000" dirty="0" smtClean="0"/>
              <a:t>3</a:t>
            </a:r>
            <a:r>
              <a:rPr lang="fr-FR" sz="1600" dirty="0" smtClean="0"/>
              <a:t> prototype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being</a:t>
            </a:r>
            <a:r>
              <a:rPr lang="fr-FR" sz="1600" dirty="0" smtClean="0"/>
              <a:t> </a:t>
            </a:r>
            <a:r>
              <a:rPr lang="fr-FR" sz="1600" dirty="0" err="1" smtClean="0"/>
              <a:t>assembled</a:t>
            </a:r>
            <a:r>
              <a:rPr lang="fr-FR" sz="1600" dirty="0" smtClean="0"/>
              <a:t> in </a:t>
            </a:r>
            <a:r>
              <a:rPr lang="fr-FR" sz="1600" dirty="0" err="1" smtClean="0"/>
              <a:t>Bldg</a:t>
            </a:r>
            <a:r>
              <a:rPr lang="fr-FR" sz="1600" dirty="0" smtClean="0"/>
              <a:t>. 182 at CERN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600" dirty="0" err="1" smtClean="0"/>
              <a:t>Aim</a:t>
            </a:r>
            <a:r>
              <a:rPr lang="fr-FR" sz="1600" dirty="0" smtClean="0"/>
              <a:t> to </a:t>
            </a:r>
            <a:r>
              <a:rPr lang="fr-FR" sz="1600" dirty="0" err="1" smtClean="0"/>
              <a:t>validate</a:t>
            </a:r>
            <a:r>
              <a:rPr lang="fr-FR" sz="1600" dirty="0" smtClean="0"/>
              <a:t> the </a:t>
            </a:r>
            <a:r>
              <a:rPr lang="fr-FR" sz="1600" dirty="0" err="1" smtClean="0"/>
              <a:t>technical</a:t>
            </a:r>
            <a:r>
              <a:rPr lang="fr-FR" sz="1600" dirty="0" smtClean="0"/>
              <a:t> solutions for the 300t WA105 </a:t>
            </a:r>
            <a:r>
              <a:rPr lang="fr-FR" sz="1600" dirty="0" err="1" smtClean="0"/>
              <a:t>demonstrator</a:t>
            </a:r>
            <a:r>
              <a:rPr lang="fr-FR" sz="1600" dirty="0" smtClean="0"/>
              <a:t> (</a:t>
            </a:r>
            <a:r>
              <a:rPr lang="fr-FR" sz="1600" dirty="0" err="1" smtClean="0"/>
              <a:t>under</a:t>
            </a:r>
            <a:r>
              <a:rPr lang="fr-FR" sz="1600" dirty="0" smtClean="0"/>
              <a:t> construction at </a:t>
            </a:r>
            <a:r>
              <a:rPr lang="fr-FR" sz="1600" dirty="0" err="1" smtClean="0"/>
              <a:t>prevessin</a:t>
            </a:r>
            <a:r>
              <a:rPr lang="fr-FR" sz="1600" dirty="0" smtClean="0"/>
              <a:t>)</a:t>
            </a:r>
            <a:endParaRPr lang="fr-FR" sz="1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fr-FR" sz="1600" dirty="0" err="1" smtClean="0"/>
              <a:t>Commissionning</a:t>
            </a:r>
            <a:r>
              <a:rPr lang="fr-FR" sz="1600" dirty="0" smtClean="0"/>
              <a:t> </a:t>
            </a:r>
            <a:r>
              <a:rPr lang="fr-FR" sz="1600" dirty="0" err="1" smtClean="0"/>
              <a:t>delayed</a:t>
            </a:r>
            <a:r>
              <a:rPr lang="fr-FR" sz="1600" dirty="0" smtClean="0"/>
              <a:t> by </a:t>
            </a:r>
            <a:r>
              <a:rPr lang="fr-FR" sz="1600" dirty="0" err="1" smtClean="0"/>
              <a:t>insulation</a:t>
            </a:r>
            <a:r>
              <a:rPr lang="fr-FR" sz="1600" dirty="0" smtClean="0"/>
              <a:t> </a:t>
            </a:r>
            <a:r>
              <a:rPr lang="fr-FR" sz="1600" dirty="0" err="1" smtClean="0"/>
              <a:t>defect</a:t>
            </a:r>
            <a:r>
              <a:rPr lang="fr-FR" sz="1600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600" dirty="0" err="1" smtClean="0"/>
              <a:t>Now</a:t>
            </a:r>
            <a:r>
              <a:rPr lang="fr-FR" sz="1600" dirty="0" smtClean="0"/>
              <a:t> ELTOS and ELVIA </a:t>
            </a:r>
            <a:r>
              <a:rPr lang="fr-FR" sz="1600" dirty="0" err="1" smtClean="0"/>
              <a:t>involved</a:t>
            </a:r>
            <a:r>
              <a:rPr lang="fr-FR" sz="1600" dirty="0" smtClean="0"/>
              <a:t> in a </a:t>
            </a:r>
            <a:r>
              <a:rPr lang="fr-FR" sz="1600" dirty="0" err="1" smtClean="0"/>
              <a:t>pre</a:t>
            </a:r>
            <a:r>
              <a:rPr lang="fr-FR" sz="1600" dirty="0" smtClean="0"/>
              <a:t>-production. </a:t>
            </a:r>
            <a:r>
              <a:rPr lang="fr-FR" sz="1600" dirty="0" err="1" smtClean="0"/>
              <a:t>Both</a:t>
            </a:r>
            <a:r>
              <a:rPr lang="fr-FR" sz="1600" dirty="0" smtClean="0"/>
              <a:t> are </a:t>
            </a:r>
            <a:r>
              <a:rPr lang="fr-FR" sz="1600" dirty="0" err="1" smtClean="0"/>
              <a:t>satisfactory</a:t>
            </a:r>
            <a:r>
              <a:rPr lang="fr-FR" sz="1600" dirty="0" smtClean="0"/>
              <a:t>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087" y="4373335"/>
            <a:ext cx="2122965" cy="2002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349" y="3813475"/>
            <a:ext cx="615380" cy="166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1727088" y="3856494"/>
            <a:ext cx="2492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smtClean="0"/>
              <a:t>The Charge </a:t>
            </a:r>
            <a:r>
              <a:rPr lang="fr-FR" sz="1600" b="1" i="1" dirty="0" err="1" smtClean="0"/>
              <a:t>Readout</a:t>
            </a:r>
            <a:r>
              <a:rPr lang="fr-FR" sz="1600" b="1" i="1" dirty="0" smtClean="0"/>
              <a:t> Plane</a:t>
            </a:r>
            <a:endParaRPr lang="fr-FR" sz="1600" b="1" i="1" dirty="0"/>
          </a:p>
        </p:txBody>
      </p:sp>
      <p:sp>
        <p:nvSpPr>
          <p:cNvPr id="14" name="Rectangle 13"/>
          <p:cNvSpPr/>
          <p:nvPr/>
        </p:nvSpPr>
        <p:spPr>
          <a:xfrm>
            <a:off x="1100138" y="3746778"/>
            <a:ext cx="2993231" cy="269588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>
            <a:stCxn id="14" idx="3"/>
          </p:cNvCxnSpPr>
          <p:nvPr/>
        </p:nvCxnSpPr>
        <p:spPr>
          <a:xfrm flipV="1">
            <a:off x="4093369" y="3410772"/>
            <a:ext cx="2721769" cy="168395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76905" y="3276600"/>
            <a:ext cx="852295" cy="110713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21" name="Connecteur droit avec flèche 20"/>
          <p:cNvCxnSpPr/>
          <p:nvPr/>
        </p:nvCxnSpPr>
        <p:spPr>
          <a:xfrm flipH="1">
            <a:off x="3400692" y="4267200"/>
            <a:ext cx="776213" cy="5867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3553831" y="3410772"/>
            <a:ext cx="118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FF0000"/>
                </a:solidFill>
              </a:rPr>
              <a:t>X-Y </a:t>
            </a:r>
            <a:r>
              <a:rPr lang="fr-FR" sz="1200" b="1" dirty="0" err="1" smtClean="0">
                <a:solidFill>
                  <a:srgbClr val="FF0000"/>
                </a:solidFill>
              </a:rPr>
              <a:t>symmetric</a:t>
            </a:r>
            <a:endParaRPr lang="fr-FR" sz="1200" b="1" dirty="0" smtClean="0">
              <a:solidFill>
                <a:srgbClr val="FF0000"/>
              </a:solidFill>
            </a:endParaRPr>
          </a:p>
          <a:p>
            <a:pPr algn="ctr"/>
            <a:r>
              <a:rPr lang="fr-FR" sz="1200" b="1" dirty="0" smtClean="0">
                <a:solidFill>
                  <a:srgbClr val="FF0000"/>
                </a:solidFill>
              </a:rPr>
              <a:t>anode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3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0394" y="304800"/>
            <a:ext cx="3906006" cy="609600"/>
          </a:xfrm>
        </p:spPr>
        <p:txBody>
          <a:bodyPr/>
          <a:lstStyle/>
          <a:p>
            <a:r>
              <a:rPr lang="fr-FR" dirty="0" err="1" smtClean="0">
                <a:latin typeface="+mn-lt"/>
              </a:rPr>
              <a:t>Partnership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with</a:t>
            </a:r>
            <a:r>
              <a:rPr lang="fr-FR" dirty="0" smtClean="0">
                <a:latin typeface="+mn-lt"/>
              </a:rPr>
              <a:t> ELVIA</a:t>
            </a:r>
            <a:endParaRPr lang="fr-FR" dirty="0">
              <a:latin typeface="+mn-lt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990600"/>
            <a:ext cx="4521994" cy="54864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2200" dirty="0" err="1" smtClean="0"/>
              <a:t>Started</a:t>
            </a:r>
            <a:r>
              <a:rPr lang="fr-FR" sz="2200" dirty="0" smtClean="0"/>
              <a:t> in </a:t>
            </a:r>
            <a:r>
              <a:rPr lang="fr-FR" sz="2200" dirty="0" err="1" smtClean="0"/>
              <a:t>February</a:t>
            </a:r>
            <a:r>
              <a:rPr lang="fr-FR" sz="2200" dirty="0" smtClean="0"/>
              <a:t> 2016 a </a:t>
            </a:r>
            <a:r>
              <a:rPr lang="fr-FR" sz="2200" dirty="0" err="1" smtClean="0"/>
              <a:t>partnership</a:t>
            </a:r>
            <a:r>
              <a:rPr lang="fr-FR" sz="2200" dirty="0" smtClean="0"/>
              <a:t> </a:t>
            </a:r>
            <a:r>
              <a:rPr lang="fr-FR" sz="2200" dirty="0" err="1" smtClean="0"/>
              <a:t>with</a:t>
            </a:r>
            <a:r>
              <a:rPr lang="fr-FR" sz="2200" dirty="0" smtClean="0"/>
              <a:t> ELVIA (France) in </a:t>
            </a:r>
            <a:r>
              <a:rPr lang="fr-FR" sz="2200" dirty="0" err="1" smtClean="0"/>
              <a:t>view</a:t>
            </a:r>
            <a:r>
              <a:rPr lang="fr-FR" sz="2200" dirty="0" smtClean="0"/>
              <a:t> of the future LEM production for the WA105 </a:t>
            </a:r>
            <a:r>
              <a:rPr lang="fr-FR" sz="2200" dirty="0" err="1" smtClean="0"/>
              <a:t>demonstrator</a:t>
            </a:r>
            <a:r>
              <a:rPr lang="fr-FR" sz="2200" dirty="0" smtClean="0"/>
              <a:t> :</a:t>
            </a:r>
          </a:p>
          <a:p>
            <a:pPr lvl="1"/>
            <a:r>
              <a:rPr lang="fr-FR" sz="1900" dirty="0" smtClean="0">
                <a:solidFill>
                  <a:srgbClr val="002060"/>
                </a:solidFill>
              </a:rPr>
              <a:t>LEM </a:t>
            </a:r>
            <a:r>
              <a:rPr lang="fr-FR" sz="1900" dirty="0" err="1" smtClean="0">
                <a:solidFill>
                  <a:srgbClr val="002060"/>
                </a:solidFill>
              </a:rPr>
              <a:t>specifications</a:t>
            </a:r>
            <a:r>
              <a:rPr lang="fr-FR" sz="1900" dirty="0" smtClean="0">
                <a:solidFill>
                  <a:srgbClr val="002060"/>
                </a:solidFill>
              </a:rPr>
              <a:t>, </a:t>
            </a:r>
            <a:r>
              <a:rPr lang="fr-FR" sz="1900" dirty="0" err="1" smtClean="0">
                <a:solidFill>
                  <a:srgbClr val="002060"/>
                </a:solidFill>
              </a:rPr>
              <a:t>tolerances</a:t>
            </a:r>
            <a:r>
              <a:rPr lang="fr-FR" sz="1900" dirty="0" smtClean="0">
                <a:solidFill>
                  <a:srgbClr val="002060"/>
                </a:solidFill>
              </a:rPr>
              <a:t> and construction </a:t>
            </a:r>
            <a:r>
              <a:rPr lang="fr-FR" sz="1900" dirty="0" err="1" smtClean="0">
                <a:solidFill>
                  <a:srgbClr val="002060"/>
                </a:solidFill>
              </a:rPr>
              <a:t>process</a:t>
            </a:r>
            <a:r>
              <a:rPr lang="fr-FR" sz="1900" dirty="0" smtClean="0">
                <a:solidFill>
                  <a:srgbClr val="002060"/>
                </a:solidFill>
              </a:rPr>
              <a:t> (</a:t>
            </a:r>
            <a:r>
              <a:rPr lang="fr-FR" sz="1900" dirty="0" err="1" smtClean="0">
                <a:solidFill>
                  <a:srgbClr val="002060"/>
                </a:solidFill>
              </a:rPr>
              <a:t>drilling</a:t>
            </a:r>
            <a:r>
              <a:rPr lang="fr-FR" sz="1900" dirty="0" smtClean="0">
                <a:solidFill>
                  <a:srgbClr val="002060"/>
                </a:solidFill>
              </a:rPr>
              <a:t>, </a:t>
            </a:r>
            <a:r>
              <a:rPr lang="fr-FR" sz="1900" dirty="0" err="1" smtClean="0">
                <a:solidFill>
                  <a:srgbClr val="002060"/>
                </a:solidFill>
              </a:rPr>
              <a:t>desmearing</a:t>
            </a:r>
            <a:r>
              <a:rPr lang="fr-FR" sz="1900" dirty="0" smtClean="0">
                <a:solidFill>
                  <a:srgbClr val="002060"/>
                </a:solidFill>
              </a:rPr>
              <a:t>, </a:t>
            </a:r>
            <a:r>
              <a:rPr lang="fr-FR" sz="1900" dirty="0" err="1" smtClean="0">
                <a:solidFill>
                  <a:srgbClr val="002060"/>
                </a:solidFill>
              </a:rPr>
              <a:t>polishing</a:t>
            </a:r>
            <a:r>
              <a:rPr lang="fr-FR" sz="1900" dirty="0" smtClean="0">
                <a:solidFill>
                  <a:srgbClr val="002060"/>
                </a:solidFill>
              </a:rPr>
              <a:t>, …) </a:t>
            </a:r>
          </a:p>
          <a:p>
            <a:pPr lvl="1"/>
            <a:r>
              <a:rPr lang="fr-FR" sz="1900" dirty="0" err="1" smtClean="0">
                <a:solidFill>
                  <a:srgbClr val="002060"/>
                </a:solidFill>
              </a:rPr>
              <a:t>Visit</a:t>
            </a:r>
            <a:r>
              <a:rPr lang="fr-FR" sz="1900" dirty="0" smtClean="0">
                <a:solidFill>
                  <a:srgbClr val="002060"/>
                </a:solidFill>
              </a:rPr>
              <a:t> by </a:t>
            </a:r>
            <a:r>
              <a:rPr lang="fr-FR" sz="1900" dirty="0" err="1" smtClean="0">
                <a:solidFill>
                  <a:srgbClr val="002060"/>
                </a:solidFill>
              </a:rPr>
              <a:t>Irfu</a:t>
            </a:r>
            <a:r>
              <a:rPr lang="fr-FR" sz="1900" dirty="0" smtClean="0">
                <a:solidFill>
                  <a:srgbClr val="002060"/>
                </a:solidFill>
              </a:rPr>
              <a:t> of the production site in Coutances (May 2016) </a:t>
            </a:r>
          </a:p>
          <a:p>
            <a:pPr marL="457200" lvl="1" indent="0">
              <a:buNone/>
            </a:pPr>
            <a:r>
              <a:rPr lang="fr-FR" sz="1900" dirty="0" smtClean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2200" dirty="0" smtClean="0"/>
              <a:t>First production of </a:t>
            </a:r>
            <a:r>
              <a:rPr lang="fr-FR" sz="2200" dirty="0" err="1" smtClean="0"/>
              <a:t>small</a:t>
            </a:r>
            <a:r>
              <a:rPr lang="fr-FR" sz="2200" dirty="0" smtClean="0"/>
              <a:t> (10×10cm</a:t>
            </a:r>
            <a:r>
              <a:rPr lang="fr-FR" sz="2200" baseline="30000" dirty="0" smtClean="0"/>
              <a:t>2</a:t>
            </a:r>
            <a:r>
              <a:rPr lang="fr-FR" sz="2200" dirty="0" smtClean="0"/>
              <a:t>) LEM prototypes (April 2016):</a:t>
            </a:r>
            <a:endParaRPr lang="fr-FR" sz="2200" dirty="0"/>
          </a:p>
          <a:p>
            <a:pPr lvl="1"/>
            <a:r>
              <a:rPr lang="fr-FR" sz="1900" dirty="0" err="1" smtClean="0">
                <a:solidFill>
                  <a:srgbClr val="002060"/>
                </a:solidFill>
              </a:rPr>
              <a:t>Geometry</a:t>
            </a:r>
            <a:r>
              <a:rPr lang="fr-FR" sz="1900" dirty="0" smtClean="0">
                <a:solidFill>
                  <a:srgbClr val="002060"/>
                </a:solidFill>
              </a:rPr>
              <a:t> </a:t>
            </a:r>
            <a:r>
              <a:rPr lang="fr-FR" sz="1900" dirty="0" err="1" smtClean="0">
                <a:solidFill>
                  <a:srgbClr val="002060"/>
                </a:solidFill>
              </a:rPr>
              <a:t>quality</a:t>
            </a:r>
            <a:r>
              <a:rPr lang="fr-FR" sz="1900" dirty="0" smtClean="0">
                <a:solidFill>
                  <a:srgbClr val="002060"/>
                </a:solidFill>
              </a:rPr>
              <a:t> (PCB </a:t>
            </a:r>
            <a:r>
              <a:rPr lang="fr-FR" sz="1900" dirty="0" err="1" smtClean="0">
                <a:solidFill>
                  <a:srgbClr val="002060"/>
                </a:solidFill>
              </a:rPr>
              <a:t>thickness</a:t>
            </a:r>
            <a:r>
              <a:rPr lang="fr-FR" sz="1900" dirty="0" smtClean="0">
                <a:solidFill>
                  <a:srgbClr val="002060"/>
                </a:solidFill>
              </a:rPr>
              <a:t>, size of </a:t>
            </a:r>
            <a:r>
              <a:rPr lang="fr-FR" sz="1900" dirty="0" err="1" smtClean="0">
                <a:solidFill>
                  <a:srgbClr val="002060"/>
                </a:solidFill>
              </a:rPr>
              <a:t>holes</a:t>
            </a:r>
            <a:r>
              <a:rPr lang="fr-FR" sz="1900" dirty="0" smtClean="0">
                <a:solidFill>
                  <a:srgbClr val="002060"/>
                </a:solidFill>
              </a:rPr>
              <a:t> and </a:t>
            </a:r>
            <a:r>
              <a:rPr lang="fr-FR" sz="1900" dirty="0" err="1" smtClean="0">
                <a:solidFill>
                  <a:srgbClr val="002060"/>
                </a:solidFill>
              </a:rPr>
              <a:t>rims</a:t>
            </a:r>
            <a:r>
              <a:rPr lang="fr-FR" sz="1900" dirty="0" smtClean="0">
                <a:solidFill>
                  <a:srgbClr val="002060"/>
                </a:solidFill>
              </a:rPr>
              <a:t>, …) </a:t>
            </a:r>
            <a:r>
              <a:rPr lang="fr-FR" sz="1900" dirty="0" err="1" smtClean="0">
                <a:solidFill>
                  <a:srgbClr val="002060"/>
                </a:solidFill>
              </a:rPr>
              <a:t>is</a:t>
            </a:r>
            <a:r>
              <a:rPr lang="fr-FR" sz="1900" dirty="0" smtClean="0">
                <a:solidFill>
                  <a:srgbClr val="002060"/>
                </a:solidFill>
              </a:rPr>
              <a:t> </a:t>
            </a:r>
            <a:r>
              <a:rPr lang="fr-FR" sz="1900" dirty="0" smtClean="0">
                <a:solidFill>
                  <a:srgbClr val="FF0000"/>
                </a:solidFill>
              </a:rPr>
              <a:t>ok</a:t>
            </a:r>
          </a:p>
          <a:p>
            <a:pPr lvl="1"/>
            <a:r>
              <a:rPr lang="fr-FR" sz="1900" dirty="0" smtClean="0">
                <a:solidFill>
                  <a:srgbClr val="002060"/>
                </a:solidFill>
              </a:rPr>
              <a:t>HV tests in air </a:t>
            </a:r>
            <a:r>
              <a:rPr lang="fr-FR" sz="1900" dirty="0" smtClean="0">
                <a:solidFill>
                  <a:srgbClr val="FF0000"/>
                </a:solidFill>
              </a:rPr>
              <a:t>ok</a:t>
            </a:r>
            <a:r>
              <a:rPr lang="fr-FR" sz="1900" dirty="0" smtClean="0">
                <a:solidFill>
                  <a:srgbClr val="002060"/>
                </a:solidFill>
              </a:rPr>
              <a:t> (up to 3.5 - 4.0kV)</a:t>
            </a:r>
          </a:p>
          <a:p>
            <a:pPr lvl="1"/>
            <a:r>
              <a:rPr lang="fr-FR" sz="1900" dirty="0" smtClean="0">
                <a:solidFill>
                  <a:srgbClr val="002060"/>
                </a:solidFill>
              </a:rPr>
              <a:t>Gain </a:t>
            </a:r>
            <a:r>
              <a:rPr lang="fr-FR" sz="1900" dirty="0" err="1" smtClean="0">
                <a:solidFill>
                  <a:srgbClr val="002060"/>
                </a:solidFill>
              </a:rPr>
              <a:t>measurements</a:t>
            </a:r>
            <a:r>
              <a:rPr lang="fr-FR" sz="1900" dirty="0" smtClean="0">
                <a:solidFill>
                  <a:srgbClr val="002060"/>
                </a:solidFill>
              </a:rPr>
              <a:t> </a:t>
            </a:r>
            <a:r>
              <a:rPr lang="fr-FR" sz="1900" dirty="0" err="1" smtClean="0">
                <a:solidFill>
                  <a:srgbClr val="002060"/>
                </a:solidFill>
              </a:rPr>
              <a:t>with</a:t>
            </a:r>
            <a:r>
              <a:rPr lang="fr-FR" sz="1900" dirty="0" smtClean="0">
                <a:solidFill>
                  <a:srgbClr val="002060"/>
                </a:solidFill>
              </a:rPr>
              <a:t> </a:t>
            </a:r>
            <a:r>
              <a:rPr lang="fr-FR" sz="1900" dirty="0" smtClean="0">
                <a:solidFill>
                  <a:srgbClr val="002060"/>
                </a:solidFill>
                <a:sym typeface="Symbol" panose="05050102010706020507" pitchFamily="18" charset="2"/>
              </a:rPr>
              <a:t> </a:t>
            </a:r>
            <a:r>
              <a:rPr lang="fr-FR" sz="1900" dirty="0" smtClean="0">
                <a:solidFill>
                  <a:srgbClr val="002060"/>
                </a:solidFill>
              </a:rPr>
              <a:t>source in  argon @NTP</a:t>
            </a:r>
          </a:p>
          <a:p>
            <a:pPr marL="0" lvl="1" indent="0">
              <a:buNone/>
            </a:pPr>
            <a:endParaRPr lang="fr-FR" sz="1900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fr-FR" dirty="0" err="1" smtClean="0"/>
              <a:t>Then</a:t>
            </a:r>
            <a:r>
              <a:rPr lang="fr-FR" sz="2200" dirty="0" smtClean="0"/>
              <a:t> 50×50cm</a:t>
            </a:r>
            <a:r>
              <a:rPr lang="fr-FR" sz="2200" baseline="30000" dirty="0" smtClean="0"/>
              <a:t>2</a:t>
            </a:r>
            <a:r>
              <a:rPr lang="fr-FR" sz="2200" dirty="0" smtClean="0"/>
              <a:t> LEM </a:t>
            </a:r>
            <a:r>
              <a:rPr lang="fr-FR" sz="2200" dirty="0" err="1" smtClean="0"/>
              <a:t>samples</a:t>
            </a:r>
            <a:r>
              <a:rPr lang="fr-FR" sz="2200" dirty="0" smtClean="0"/>
              <a:t> </a:t>
            </a:r>
            <a:r>
              <a:rPr lang="fr-FR" dirty="0" smtClean="0"/>
              <a:t>have been</a:t>
            </a:r>
            <a:r>
              <a:rPr lang="fr-FR" sz="2200" dirty="0" smtClean="0"/>
              <a:t> </a:t>
            </a:r>
            <a:r>
              <a:rPr lang="fr-FR" sz="2200" dirty="0" err="1" smtClean="0"/>
              <a:t>produced</a:t>
            </a:r>
            <a:r>
              <a:rPr lang="fr-FR" sz="2200" dirty="0" smtClean="0"/>
              <a:t> by ELVIA</a:t>
            </a:r>
            <a:endParaRPr lang="fr-FR" sz="1600" dirty="0" smtClean="0"/>
          </a:p>
          <a:p>
            <a:pPr marL="0" indent="0">
              <a:buNone/>
            </a:pPr>
            <a:endParaRPr lang="fr-FR" sz="20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3" t="8064" r="10729" b="1279"/>
          <a:stretch/>
        </p:blipFill>
        <p:spPr>
          <a:xfrm rot="5400000">
            <a:off x="5267726" y="1437873"/>
            <a:ext cx="2945697" cy="281315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1334" y="1388784"/>
            <a:ext cx="600318" cy="82381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305" y="4526280"/>
            <a:ext cx="1645920" cy="164592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966364" y="2282085"/>
            <a:ext cx="28728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</a:t>
            </a:r>
            <a:r>
              <a:rPr lang="fr-FR" b="1" dirty="0" smtClean="0">
                <a:solidFill>
                  <a:srgbClr val="FF0000"/>
                </a:solidFill>
              </a:rPr>
              <a:t>10×10 cm</a:t>
            </a:r>
            <a:r>
              <a:rPr lang="fr-FR" b="1" baseline="30000" dirty="0" smtClean="0">
                <a:solidFill>
                  <a:srgbClr val="FF0000"/>
                </a:solidFill>
              </a:rPr>
              <a:t>2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LEM prototype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621926" y="4938353"/>
            <a:ext cx="221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</a:rPr>
              <a:t>500 µm </a:t>
            </a:r>
            <a:r>
              <a:rPr lang="fr-FR" b="1" dirty="0" err="1" smtClean="0">
                <a:solidFill>
                  <a:srgbClr val="FF0000"/>
                </a:solidFill>
              </a:rPr>
              <a:t>hole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r>
              <a:rPr lang="fr-FR" b="1" dirty="0" err="1">
                <a:solidFill>
                  <a:srgbClr val="FF0000"/>
                </a:solidFill>
              </a:rPr>
              <a:t>w</a:t>
            </a:r>
            <a:r>
              <a:rPr lang="fr-FR" b="1" dirty="0" err="1" smtClean="0">
                <a:solidFill>
                  <a:srgbClr val="FF0000"/>
                </a:solidFill>
              </a:rPr>
              <a:t>ith</a:t>
            </a:r>
            <a:r>
              <a:rPr lang="fr-FR" b="1" dirty="0" smtClean="0">
                <a:solidFill>
                  <a:srgbClr val="FF0000"/>
                </a:solidFill>
              </a:rPr>
              <a:t> 40 µm </a:t>
            </a:r>
            <a:r>
              <a:rPr lang="fr-FR" b="1" dirty="0" err="1" smtClean="0">
                <a:solidFill>
                  <a:srgbClr val="FF0000"/>
                </a:solidFill>
              </a:rPr>
              <a:t>rim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040614" y="3738326"/>
            <a:ext cx="2145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1 mm </a:t>
            </a:r>
            <a:r>
              <a:rPr lang="fr-FR" b="1" dirty="0" err="1" smtClean="0">
                <a:solidFill>
                  <a:srgbClr val="FF0000"/>
                </a:solidFill>
              </a:rPr>
              <a:t>thick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132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7800" y="365126"/>
            <a:ext cx="5486400" cy="549274"/>
          </a:xfrm>
        </p:spPr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anode techniques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447800"/>
            <a:ext cx="8183880" cy="4698848"/>
          </a:xfrm>
        </p:spPr>
        <p:txBody>
          <a:bodyPr>
            <a:normAutofit/>
          </a:bodyPr>
          <a:lstStyle/>
          <a:p>
            <a:r>
              <a:rPr lang="fr-FR" dirty="0" err="1" smtClean="0">
                <a:solidFill>
                  <a:schemeClr val="tx1"/>
                </a:solidFill>
              </a:rPr>
              <a:t>Resistive</a:t>
            </a:r>
            <a:r>
              <a:rPr lang="fr-FR" dirty="0" smtClean="0">
                <a:solidFill>
                  <a:schemeClr val="tx1"/>
                </a:solidFill>
              </a:rPr>
              <a:t> anode </a:t>
            </a:r>
            <a:r>
              <a:rPr lang="fr-FR" dirty="0" err="1" smtClean="0">
                <a:solidFill>
                  <a:schemeClr val="tx1"/>
                </a:solidFill>
              </a:rPr>
              <a:t>stabilizes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Micromegas</a:t>
            </a:r>
            <a:r>
              <a:rPr lang="fr-FR" dirty="0" smtClean="0">
                <a:solidFill>
                  <a:schemeClr val="tx1"/>
                </a:solidFill>
              </a:rPr>
              <a:t> and </a:t>
            </a:r>
            <a:r>
              <a:rPr lang="fr-FR" dirty="0" err="1" smtClean="0">
                <a:solidFill>
                  <a:schemeClr val="tx1"/>
                </a:solidFill>
              </a:rPr>
              <a:t>allows</a:t>
            </a:r>
            <a:r>
              <a:rPr lang="fr-FR" dirty="0" smtClean="0">
                <a:solidFill>
                  <a:schemeClr val="tx1"/>
                </a:solidFill>
              </a:rPr>
              <a:t> a charge </a:t>
            </a:r>
            <a:r>
              <a:rPr lang="fr-FR" dirty="0" err="1" smtClean="0">
                <a:solidFill>
                  <a:schemeClr val="tx1"/>
                </a:solidFill>
              </a:rPr>
              <a:t>spreading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necessary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improve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resolution</a:t>
            </a:r>
            <a:r>
              <a:rPr lang="fr-FR" dirty="0" smtClean="0">
                <a:solidFill>
                  <a:schemeClr val="tx1"/>
                </a:solidFill>
              </a:rPr>
              <a:t> of </a:t>
            </a:r>
            <a:r>
              <a:rPr lang="fr-FR" dirty="0" err="1" smtClean="0">
                <a:solidFill>
                  <a:schemeClr val="tx1"/>
                </a:solidFill>
              </a:rPr>
              <a:t>Micromegas</a:t>
            </a:r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smtClean="0">
                <a:solidFill>
                  <a:schemeClr val="tx1"/>
                </a:solidFill>
              </a:rPr>
              <a:t>Can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applied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other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MPGDs</a:t>
            </a:r>
            <a:r>
              <a:rPr lang="fr-FR" dirty="0" smtClean="0">
                <a:solidFill>
                  <a:schemeClr val="tx1"/>
                </a:solidFill>
              </a:rPr>
              <a:t> but </a:t>
            </a:r>
            <a:r>
              <a:rPr lang="fr-FR" dirty="0" err="1" smtClean="0">
                <a:solidFill>
                  <a:schemeClr val="tx1"/>
                </a:solidFill>
              </a:rPr>
              <a:t>necessary</a:t>
            </a:r>
            <a:r>
              <a:rPr lang="fr-FR" dirty="0" smtClean="0">
                <a:solidFill>
                  <a:schemeClr val="tx1"/>
                </a:solidFill>
              </a:rPr>
              <a:t> for </a:t>
            </a:r>
            <a:r>
              <a:rPr lang="fr-FR" dirty="0" err="1" smtClean="0">
                <a:solidFill>
                  <a:schemeClr val="tx1"/>
                </a:solidFill>
              </a:rPr>
              <a:t>Micromegas</a:t>
            </a:r>
            <a:endParaRPr lang="fr-FR" dirty="0" smtClean="0">
              <a:solidFill>
                <a:schemeClr val="tx1"/>
              </a:solidFill>
            </a:endParaRPr>
          </a:p>
          <a:p>
            <a:r>
              <a:rPr lang="fr-FR" dirty="0" err="1" smtClean="0">
                <a:solidFill>
                  <a:schemeClr val="tx1"/>
                </a:solidFill>
              </a:rPr>
              <a:t>Many</a:t>
            </a:r>
            <a:r>
              <a:rPr lang="fr-FR" dirty="0" smtClean="0">
                <a:solidFill>
                  <a:schemeClr val="tx1"/>
                </a:solidFill>
              </a:rPr>
              <a:t> open </a:t>
            </a:r>
            <a:r>
              <a:rPr lang="fr-FR" dirty="0" err="1" smtClean="0">
                <a:solidFill>
                  <a:schemeClr val="tx1"/>
                </a:solidFill>
              </a:rPr>
              <a:t>ways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be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explored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apply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resistive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material</a:t>
            </a:r>
            <a:r>
              <a:rPr lang="fr-FR" dirty="0" smtClean="0">
                <a:solidFill>
                  <a:schemeClr val="tx1"/>
                </a:solidFill>
              </a:rPr>
              <a:t>: </a:t>
            </a:r>
            <a:r>
              <a:rPr lang="fr-FR" dirty="0" err="1" smtClean="0">
                <a:solidFill>
                  <a:schemeClr val="tx1"/>
                </a:solidFill>
              </a:rPr>
              <a:t>screen</a:t>
            </a:r>
            <a:r>
              <a:rPr lang="fr-FR" dirty="0" smtClean="0">
                <a:solidFill>
                  <a:schemeClr val="tx1"/>
                </a:solidFill>
              </a:rPr>
              <a:t> printing, </a:t>
            </a:r>
            <a:r>
              <a:rPr lang="fr-FR" dirty="0" err="1" smtClean="0">
                <a:solidFill>
                  <a:schemeClr val="tx1"/>
                </a:solidFill>
              </a:rPr>
              <a:t>sputtering</a:t>
            </a:r>
            <a:r>
              <a:rPr lang="fr-FR" dirty="0" smtClean="0">
                <a:solidFill>
                  <a:schemeClr val="tx1"/>
                </a:solidFill>
              </a:rPr>
              <a:t>, painting, film </a:t>
            </a:r>
            <a:r>
              <a:rPr lang="fr-FR" dirty="0" err="1" smtClean="0">
                <a:solidFill>
                  <a:schemeClr val="tx1"/>
                </a:solidFill>
              </a:rPr>
              <a:t>lamination</a:t>
            </a:r>
            <a:r>
              <a:rPr lang="fr-FR" dirty="0" smtClean="0">
                <a:solidFill>
                  <a:schemeClr val="tx1"/>
                </a:solidFill>
              </a:rPr>
              <a:t>, etc…</a:t>
            </a:r>
          </a:p>
          <a:p>
            <a:r>
              <a:rPr lang="fr-FR" dirty="0" err="1" smtClean="0">
                <a:solidFill>
                  <a:schemeClr val="tx1"/>
                </a:solidFill>
              </a:rPr>
              <a:t>Several</a:t>
            </a:r>
            <a:r>
              <a:rPr lang="fr-FR" dirty="0" smtClean="0">
                <a:solidFill>
                  <a:schemeClr val="tx1"/>
                </a:solidFill>
              </a:rPr>
              <a:t>  techniques are </a:t>
            </a:r>
            <a:r>
              <a:rPr lang="fr-FR" dirty="0" err="1" smtClean="0">
                <a:solidFill>
                  <a:schemeClr val="tx1"/>
                </a:solidFill>
              </a:rPr>
              <a:t>used</a:t>
            </a:r>
            <a:r>
              <a:rPr lang="fr-FR" dirty="0" smtClean="0">
                <a:solidFill>
                  <a:schemeClr val="tx1"/>
                </a:solidFill>
              </a:rPr>
              <a:t> and </a:t>
            </a:r>
            <a:r>
              <a:rPr lang="fr-FR" dirty="0" err="1" smtClean="0">
                <a:solidFill>
                  <a:schemeClr val="tx1"/>
                </a:solidFill>
              </a:rPr>
              <a:t>developed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measure</a:t>
            </a:r>
            <a:r>
              <a:rPr lang="fr-FR" dirty="0" smtClean="0">
                <a:solidFill>
                  <a:schemeClr val="tx1"/>
                </a:solidFill>
              </a:rPr>
              <a:t> surface </a:t>
            </a:r>
            <a:r>
              <a:rPr lang="fr-FR" dirty="0" err="1" smtClean="0">
                <a:solidFill>
                  <a:schemeClr val="tx1"/>
                </a:solidFill>
              </a:rPr>
              <a:t>resistivity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of a </a:t>
            </a:r>
            <a:r>
              <a:rPr lang="fr-FR" dirty="0" err="1" smtClean="0">
                <a:solidFill>
                  <a:schemeClr val="tx1"/>
                </a:solidFill>
              </a:rPr>
              <a:t>coverlay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70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5900" y="288926"/>
            <a:ext cx="5600700" cy="473074"/>
          </a:xfrm>
        </p:spPr>
        <p:txBody>
          <a:bodyPr/>
          <a:lstStyle/>
          <a:p>
            <a:r>
              <a:rPr lang="fr-FR" dirty="0" smtClean="0"/>
              <a:t>RESISTIVE MICROMEGAS AND RPC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15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0"/>
            <a:ext cx="4713577" cy="45489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Espace réservé du contenu 1"/>
          <p:cNvSpPr>
            <a:spLocks noGrp="1"/>
          </p:cNvSpPr>
          <p:nvPr>
            <p:ph idx="1"/>
          </p:nvPr>
        </p:nvSpPr>
        <p:spPr>
          <a:xfrm>
            <a:off x="4953000" y="1196115"/>
            <a:ext cx="4038600" cy="4876800"/>
          </a:xfrm>
        </p:spPr>
        <p:txBody>
          <a:bodyPr/>
          <a:lstStyle/>
          <a:p>
            <a:r>
              <a:rPr lang="fr-FR" dirty="0" err="1" smtClean="0"/>
              <a:t>Screen</a:t>
            </a:r>
            <a:r>
              <a:rPr lang="fr-FR" dirty="0" smtClean="0"/>
              <a:t> printing machine </a:t>
            </a:r>
            <a:r>
              <a:rPr lang="fr-FR" dirty="0" err="1" smtClean="0"/>
              <a:t>used</a:t>
            </a:r>
            <a:r>
              <a:rPr lang="fr-FR" dirty="0" smtClean="0"/>
              <a:t> on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r>
              <a:rPr lang="fr-FR" dirty="0" smtClean="0"/>
              <a:t> (glass, </a:t>
            </a:r>
            <a:r>
              <a:rPr lang="fr-FR" dirty="0" err="1" smtClean="0"/>
              <a:t>kapton</a:t>
            </a:r>
            <a:r>
              <a:rPr lang="fr-FR" dirty="0" smtClean="0"/>
              <a:t>,…)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inks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various</a:t>
            </a:r>
            <a:r>
              <a:rPr lang="fr-FR" dirty="0" smtClean="0"/>
              <a:t> patterns (Uniform, </a:t>
            </a:r>
            <a:r>
              <a:rPr lang="fr-FR" dirty="0" err="1" smtClean="0"/>
              <a:t>strips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err="1" smtClean="0"/>
              <a:t>Protocols</a:t>
            </a:r>
            <a:r>
              <a:rPr lang="fr-FR" dirty="0" smtClean="0"/>
              <a:t> have been </a:t>
            </a:r>
            <a:r>
              <a:rPr lang="fr-FR" dirty="0" err="1" smtClean="0"/>
              <a:t>developped</a:t>
            </a:r>
            <a:r>
              <a:rPr lang="fr-FR" dirty="0" smtClean="0"/>
              <a:t> (</a:t>
            </a:r>
            <a:r>
              <a:rPr lang="fr-FR" dirty="0" err="1" smtClean="0"/>
              <a:t>curing</a:t>
            </a:r>
            <a:r>
              <a:rPr lang="fr-FR" dirty="0" smtClean="0"/>
              <a:t> </a:t>
            </a:r>
            <a:r>
              <a:rPr lang="fr-FR" dirty="0" err="1" smtClean="0"/>
              <a:t>temperature</a:t>
            </a:r>
            <a:r>
              <a:rPr lang="fr-FR" dirty="0" smtClean="0"/>
              <a:t>, </a:t>
            </a:r>
            <a:r>
              <a:rPr lang="fr-FR" dirty="0" err="1" smtClean="0"/>
              <a:t>curing</a:t>
            </a:r>
            <a:r>
              <a:rPr lang="fr-FR" dirty="0" smtClean="0"/>
              <a:t> time, </a:t>
            </a:r>
            <a:r>
              <a:rPr lang="fr-FR" dirty="0" err="1" smtClean="0"/>
              <a:t>uniformity</a:t>
            </a:r>
            <a:r>
              <a:rPr lang="fr-FR" dirty="0" smtClean="0"/>
              <a:t> test,…)</a:t>
            </a:r>
          </a:p>
          <a:p>
            <a:endParaRPr lang="fr-FR" dirty="0"/>
          </a:p>
          <a:p>
            <a:r>
              <a:rPr lang="fr-FR" dirty="0" smtClean="0"/>
              <a:t>Tools have been </a:t>
            </a:r>
            <a:r>
              <a:rPr lang="fr-FR" dirty="0" err="1" smtClean="0"/>
              <a:t>designed</a:t>
            </a:r>
            <a:r>
              <a:rPr lang="fr-FR" dirty="0" smtClean="0"/>
              <a:t> or </a:t>
            </a:r>
            <a:r>
              <a:rPr lang="fr-FR" dirty="0" err="1" smtClean="0"/>
              <a:t>acquired</a:t>
            </a:r>
            <a:r>
              <a:rPr lang="fr-FR" dirty="0" smtClean="0"/>
              <a:t> (</a:t>
            </a:r>
            <a:r>
              <a:rPr lang="fr-FR" dirty="0" err="1" smtClean="0"/>
              <a:t>resistivity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, </a:t>
            </a:r>
            <a:r>
              <a:rPr lang="fr-FR" dirty="0" err="1" smtClean="0"/>
              <a:t>alignment</a:t>
            </a:r>
            <a:r>
              <a:rPr lang="fr-FR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1259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5000" y="365126"/>
            <a:ext cx="4248150" cy="625474"/>
          </a:xfrm>
        </p:spPr>
        <p:txBody>
          <a:bodyPr/>
          <a:lstStyle/>
          <a:p>
            <a:r>
              <a:rPr lang="fr-FR" dirty="0" err="1" smtClean="0"/>
              <a:t>Recent</a:t>
            </a:r>
            <a:r>
              <a:rPr lang="fr-FR" dirty="0" smtClean="0"/>
              <a:t> </a:t>
            </a:r>
            <a:r>
              <a:rPr lang="fr-FR" dirty="0" err="1" smtClean="0"/>
              <a:t>developments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193704"/>
            <a:ext cx="8183880" cy="863696"/>
          </a:xfrm>
        </p:spPr>
        <p:txBody>
          <a:bodyPr>
            <a:normAutofit/>
          </a:bodyPr>
          <a:lstStyle/>
          <a:p>
            <a:r>
              <a:rPr lang="en-US" sz="2400" dirty="0"/>
              <a:t>The bi component paste (</a:t>
            </a:r>
            <a:r>
              <a:rPr lang="en-US" sz="2400" dirty="0" err="1"/>
              <a:t>Electrodag</a:t>
            </a:r>
            <a:r>
              <a:rPr lang="en-US" sz="2400" dirty="0"/>
              <a:t> 6017SS + PM-404TM) resistivity can be </a:t>
            </a:r>
            <a:r>
              <a:rPr lang="en-US" sz="2400" dirty="0" smtClean="0"/>
              <a:t>adjusted.</a:t>
            </a:r>
            <a:endParaRPr lang="fr-FR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16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3992" y="2057400"/>
            <a:ext cx="5840008" cy="396239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3962400"/>
            <a:ext cx="3082583" cy="2455094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381000" y="3352800"/>
            <a:ext cx="2770592" cy="8636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 cap="small" baseline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360363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90000"/>
              <a:buFontTx/>
              <a:buBlip>
                <a:blip r:embed="rId4"/>
              </a:buBlip>
              <a:defRPr sz="2000" kern="1200" cap="small" baseline="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492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077913" indent="-306388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5"/>
              </a:buBlip>
              <a:defRPr sz="1400" kern="12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10731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400" kern="12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1436688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i="1" kern="1200">
                <a:solidFill>
                  <a:srgbClr val="6666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en-US" sz="2400" dirty="0" smtClean="0"/>
              <a:t>Uniformity test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767421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17</a:t>
            </a:fld>
            <a:endParaRPr lang="fr-FR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1981200" y="1388556"/>
            <a:ext cx="6867582" cy="1202492"/>
          </a:xfrm>
        </p:spPr>
        <p:txBody>
          <a:bodyPr/>
          <a:lstStyle/>
          <a:p>
            <a:r>
              <a:rPr lang="fr-FR" dirty="0" smtClean="0"/>
              <a:t>S. Aune and C. </a:t>
            </a:r>
            <a:r>
              <a:rPr lang="fr-FR" dirty="0" err="1" smtClean="0"/>
              <a:t>Carlogenu</a:t>
            </a:r>
            <a:r>
              <a:rPr lang="fr-FR" dirty="0" smtClean="0"/>
              <a:t> </a:t>
            </a:r>
            <a:r>
              <a:rPr lang="fr-FR" dirty="0" err="1" smtClean="0"/>
              <a:t>measuring</a:t>
            </a:r>
            <a:r>
              <a:rPr lang="fr-FR" dirty="0" smtClean="0"/>
              <a:t> the </a:t>
            </a:r>
            <a:r>
              <a:rPr lang="fr-FR" dirty="0" err="1" smtClean="0"/>
              <a:t>resistivity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circular</a:t>
            </a:r>
            <a:r>
              <a:rPr lang="fr-FR" dirty="0" smtClean="0"/>
              <a:t> probe in the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lab</a:t>
            </a:r>
            <a:r>
              <a:rPr lang="fr-FR" dirty="0" smtClean="0"/>
              <a:t> at Saclay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390650" y="288926"/>
            <a:ext cx="6762750" cy="473074"/>
          </a:xfrm>
        </p:spPr>
        <p:txBody>
          <a:bodyPr/>
          <a:lstStyle/>
          <a:p>
            <a:r>
              <a:rPr lang="fr-FR" dirty="0" smtClean="0"/>
              <a:t>DELIVERABLE D13.7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completed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2591047"/>
            <a:ext cx="6867583" cy="380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978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1000" y="914400"/>
            <a:ext cx="8610600" cy="4876800"/>
          </a:xfrm>
        </p:spPr>
        <p:txBody>
          <a:bodyPr/>
          <a:lstStyle/>
          <a:p>
            <a:r>
              <a:rPr lang="fr-FR" dirty="0" smtClean="0"/>
              <a:t>Total </a:t>
            </a:r>
            <a:r>
              <a:rPr lang="fr-FR" dirty="0" err="1" smtClean="0"/>
              <a:t>Spending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smtClean="0"/>
              <a:t>24 </a:t>
            </a:r>
            <a:r>
              <a:rPr lang="fr-FR" dirty="0" err="1" smtClean="0"/>
              <a:t>months</a:t>
            </a:r>
            <a:r>
              <a:rPr lang="fr-FR" dirty="0" smtClean="0"/>
              <a:t> : 32600 euro out of 95000 and </a:t>
            </a:r>
            <a:r>
              <a:rPr lang="fr-FR" dirty="0" smtClean="0"/>
              <a:t>8.3 </a:t>
            </a:r>
            <a:r>
              <a:rPr lang="fr-FR" dirty="0" err="1" smtClean="0"/>
              <a:t>person.months</a:t>
            </a:r>
            <a:r>
              <a:rPr lang="fr-FR" dirty="0" smtClean="0"/>
              <a:t> out of 15. </a:t>
            </a:r>
          </a:p>
          <a:p>
            <a:endParaRPr lang="fr-FR" dirty="0" smtClean="0"/>
          </a:p>
          <a:p>
            <a:r>
              <a:rPr lang="fr-FR" dirty="0" err="1" smtClean="0"/>
              <a:t>Several</a:t>
            </a:r>
            <a:r>
              <a:rPr lang="fr-FR" dirty="0" smtClean="0"/>
              <a:t> techniques </a:t>
            </a:r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developped</a:t>
            </a:r>
            <a:r>
              <a:rPr lang="fr-FR" dirty="0" smtClean="0"/>
              <a:t>, </a:t>
            </a:r>
            <a:r>
              <a:rPr lang="fr-FR" dirty="0" err="1" smtClean="0"/>
              <a:t>experience</a:t>
            </a:r>
            <a:r>
              <a:rPr lang="fr-FR" dirty="0" smtClean="0"/>
              <a:t> of </a:t>
            </a:r>
            <a:r>
              <a:rPr lang="fr-FR" dirty="0" err="1" smtClean="0"/>
              <a:t>transfer</a:t>
            </a:r>
            <a:r>
              <a:rPr lang="fr-FR" dirty="0" smtClean="0"/>
              <a:t> to </a:t>
            </a:r>
            <a:r>
              <a:rPr lang="fr-FR" dirty="0" err="1" smtClean="0"/>
              <a:t>industry</a:t>
            </a:r>
            <a:r>
              <a:rPr lang="fr-FR" dirty="0" smtClean="0"/>
              <a:t> </a:t>
            </a:r>
            <a:r>
              <a:rPr lang="fr-FR" dirty="0" err="1" smtClean="0"/>
              <a:t>gained</a:t>
            </a:r>
            <a:r>
              <a:rPr lang="fr-FR" dirty="0" smtClean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monitored</a:t>
            </a:r>
            <a:r>
              <a:rPr lang="fr-FR" dirty="0" smtClean="0"/>
              <a:t>, </a:t>
            </a:r>
            <a:r>
              <a:rPr lang="fr-FR" dirty="0" err="1" smtClean="0"/>
              <a:t>very</a:t>
            </a:r>
            <a:r>
              <a:rPr lang="fr-FR" dirty="0" smtClean="0"/>
              <a:t> positive </a:t>
            </a:r>
            <a:r>
              <a:rPr lang="fr-FR" dirty="0" err="1" smtClean="0"/>
              <a:t>results</a:t>
            </a:r>
            <a:r>
              <a:rPr lang="fr-FR" dirty="0" err="1" smtClean="0"/>
              <a:t>:</a:t>
            </a:r>
            <a:r>
              <a:rPr lang="fr-FR" dirty="0" err="1"/>
              <a:t>f</a:t>
            </a:r>
            <a:r>
              <a:rPr lang="fr-FR" dirty="0" err="1" smtClean="0"/>
              <a:t>ull</a:t>
            </a:r>
            <a:r>
              <a:rPr lang="fr-FR" dirty="0" smtClean="0"/>
              <a:t> </a:t>
            </a:r>
            <a:r>
              <a:rPr lang="fr-FR" dirty="0" smtClean="0"/>
              <a:t>large </a:t>
            </a:r>
            <a:r>
              <a:rPr lang="fr-FR" dirty="0" err="1" smtClean="0"/>
              <a:t>resistive</a:t>
            </a:r>
            <a:r>
              <a:rPr lang="fr-FR" dirty="0" smtClean="0"/>
              <a:t> and standard detectors </a:t>
            </a:r>
            <a:r>
              <a:rPr lang="fr-FR" dirty="0" err="1" smtClean="0"/>
              <a:t>under</a:t>
            </a:r>
            <a:r>
              <a:rPr lang="fr-FR" dirty="0" smtClean="0"/>
              <a:t> construction 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IN </a:t>
            </a:r>
            <a:r>
              <a:rPr lang="fr-FR" dirty="0" smtClean="0">
                <a:solidFill>
                  <a:schemeClr val="accent4">
                    <a:lumMod val="75000"/>
                  </a:schemeClr>
                </a:solidFill>
              </a:rPr>
              <a:t>INDUSTRY</a:t>
            </a:r>
          </a:p>
          <a:p>
            <a:endParaRPr lang="fr-FR" dirty="0"/>
          </a:p>
          <a:p>
            <a:r>
              <a:rPr lang="fr-FR" dirty="0" smtClean="0"/>
              <a:t>ELVIA and ELTOS are </a:t>
            </a:r>
            <a:r>
              <a:rPr lang="fr-FR" dirty="0" err="1" smtClean="0"/>
              <a:t>involved</a:t>
            </a:r>
            <a:r>
              <a:rPr lang="fr-FR" dirty="0" smtClean="0"/>
              <a:t> in </a:t>
            </a:r>
            <a:r>
              <a:rPr lang="fr-FR" dirty="0" err="1" smtClean="0"/>
              <a:t>Micromegas</a:t>
            </a:r>
            <a:r>
              <a:rPr lang="fr-FR" dirty="0" smtClean="0"/>
              <a:t> (NSW) and </a:t>
            </a:r>
            <a:r>
              <a:rPr lang="fr-FR" dirty="0" err="1" smtClean="0"/>
              <a:t>LEMs</a:t>
            </a:r>
            <a:r>
              <a:rPr lang="fr-FR" dirty="0" smtClean="0"/>
              <a:t>/</a:t>
            </a:r>
            <a:r>
              <a:rPr lang="fr-FR" dirty="0" err="1" smtClean="0"/>
              <a:t>THGEMs</a:t>
            </a:r>
            <a:r>
              <a:rPr lang="fr-FR" dirty="0" smtClean="0"/>
              <a:t> (WA105). </a:t>
            </a:r>
            <a:r>
              <a:rPr lang="fr-FR" dirty="0" err="1" smtClean="0"/>
              <a:t>Other</a:t>
            </a:r>
            <a:r>
              <a:rPr lang="fr-FR" dirty="0" smtClean="0"/>
              <a:t> large </a:t>
            </a:r>
            <a:r>
              <a:rPr lang="fr-FR" dirty="0" err="1" smtClean="0"/>
              <a:t>Micromegas</a:t>
            </a:r>
            <a:r>
              <a:rPr lang="fr-FR" dirty="0" smtClean="0"/>
              <a:t> for </a:t>
            </a:r>
            <a:r>
              <a:rPr lang="fr-FR" dirty="0" err="1" smtClean="0"/>
              <a:t>Muography</a:t>
            </a:r>
            <a:r>
              <a:rPr lang="fr-FR" dirty="0" smtClean="0"/>
              <a:t>. </a:t>
            </a:r>
            <a:r>
              <a:rPr lang="fr-FR" dirty="0" err="1" smtClean="0"/>
              <a:t>Resistive</a:t>
            </a:r>
            <a:r>
              <a:rPr lang="fr-FR" dirty="0" smtClean="0"/>
              <a:t> techniques are </a:t>
            </a:r>
            <a:r>
              <a:rPr lang="fr-FR" dirty="0" err="1" smtClean="0"/>
              <a:t>developped</a:t>
            </a:r>
            <a:r>
              <a:rPr lang="fr-FR" dirty="0" smtClean="0"/>
              <a:t> for </a:t>
            </a:r>
            <a:r>
              <a:rPr lang="fr-FR" dirty="0" err="1" smtClean="0"/>
              <a:t>muography</a:t>
            </a:r>
            <a:r>
              <a:rPr lang="fr-FR" dirty="0" smtClean="0"/>
              <a:t> (</a:t>
            </a:r>
            <a:r>
              <a:rPr lang="fr-FR" dirty="0" err="1" smtClean="0"/>
              <a:t>volcanos</a:t>
            </a:r>
            <a:r>
              <a:rPr lang="fr-FR" dirty="0" smtClean="0"/>
              <a:t>, </a:t>
            </a:r>
            <a:r>
              <a:rPr lang="fr-FR" dirty="0" err="1" smtClean="0"/>
              <a:t>pyramids</a:t>
            </a:r>
            <a:r>
              <a:rPr lang="fr-FR" dirty="0" smtClean="0"/>
              <a:t>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STATUS SUMMARY (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smtClean="0"/>
              <a:t>2 </a:t>
            </a:r>
            <a:r>
              <a:rPr lang="fr-FR" dirty="0" err="1" smtClean="0"/>
              <a:t>years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81000" y="5634335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S. Aune, D. </a:t>
            </a:r>
            <a:r>
              <a:rPr lang="fr-FR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Attié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A. </a:t>
            </a:r>
            <a:r>
              <a:rPr lang="fr-FR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Delbart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F.Jeanneau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M. </a:t>
            </a:r>
            <a:r>
              <a:rPr lang="fr-FR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Kebbiri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</a:t>
            </a:r>
            <a:r>
              <a:rPr lang="fr-FR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Mazzucato and Nathalie Laurion </a:t>
            </a: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2112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490400" y="2704685"/>
            <a:ext cx="6282000" cy="1867315"/>
          </a:xfrm>
        </p:spPr>
        <p:txBody>
          <a:bodyPr/>
          <a:lstStyle/>
          <a:p>
            <a:r>
              <a:rPr lang="fr-FR" sz="9600" dirty="0" smtClean="0"/>
              <a:t>BACKUP</a:t>
            </a:r>
            <a:endParaRPr lang="fr-FR" sz="9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929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ATLAS NSW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39"/>
            <a:ext cx="9144000" cy="622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4572000" y="-4465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P. Iengo, RD51, </a:t>
            </a:r>
            <a:r>
              <a:rPr lang="fr-FR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Feb</a:t>
            </a:r>
            <a:r>
              <a:rPr lang="fr-FR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2017</a:t>
            </a:r>
            <a:endParaRPr lang="fr-FR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04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4552950" cy="625474"/>
          </a:xfrm>
        </p:spPr>
        <p:txBody>
          <a:bodyPr/>
          <a:lstStyle/>
          <a:p>
            <a:r>
              <a:rPr lang="fr-FR" dirty="0" smtClean="0"/>
              <a:t>Project </a:t>
            </a:r>
            <a:r>
              <a:rPr lang="fr-FR" dirty="0" err="1" smtClean="0"/>
              <a:t>characteristics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Project leader : Stephan Aune</a:t>
            </a:r>
          </a:p>
          <a:p>
            <a:r>
              <a:rPr lang="fr-FR" dirty="0" err="1" smtClean="0"/>
              <a:t>Beneficiary</a:t>
            </a:r>
            <a:r>
              <a:rPr lang="fr-FR" dirty="0" smtClean="0"/>
              <a:t> : CEA</a:t>
            </a:r>
          </a:p>
          <a:p>
            <a:r>
              <a:rPr lang="fr-FR" dirty="0" smtClean="0"/>
              <a:t>Net EU contribution : 65 k€</a:t>
            </a:r>
          </a:p>
          <a:p>
            <a:r>
              <a:rPr lang="fr-FR" dirty="0" err="1" smtClean="0"/>
              <a:t>Milestones</a:t>
            </a:r>
            <a:r>
              <a:rPr lang="fr-FR" dirty="0" smtClean="0"/>
              <a:t> (</a:t>
            </a:r>
            <a:r>
              <a:rPr lang="fr-FR" dirty="0" err="1" smtClean="0"/>
              <a:t>internal</a:t>
            </a:r>
            <a:r>
              <a:rPr lang="fr-FR" dirty="0" smtClean="0"/>
              <a:t>) : </a:t>
            </a:r>
            <a:r>
              <a:rPr lang="fr-FR" dirty="0" err="1" smtClean="0"/>
              <a:t>Purchase</a:t>
            </a:r>
            <a:r>
              <a:rPr lang="fr-FR" dirty="0" smtClean="0"/>
              <a:t> of </a:t>
            </a:r>
            <a:r>
              <a:rPr lang="fr-FR" dirty="0" err="1" smtClean="0"/>
              <a:t>material</a:t>
            </a:r>
            <a:r>
              <a:rPr lang="fr-FR" dirty="0" smtClean="0"/>
              <a:t>, </a:t>
            </a:r>
            <a:r>
              <a:rPr lang="fr-FR" dirty="0" err="1" smtClean="0"/>
              <a:t>screen</a:t>
            </a:r>
            <a:r>
              <a:rPr lang="fr-FR" dirty="0" smtClean="0"/>
              <a:t> design, </a:t>
            </a:r>
            <a:r>
              <a:rPr lang="fr-FR" dirty="0" err="1" smtClean="0"/>
              <a:t>Screen</a:t>
            </a:r>
            <a:r>
              <a:rPr lang="fr-FR" dirty="0" smtClean="0"/>
              <a:t> printing tests (M12), </a:t>
            </a:r>
            <a:r>
              <a:rPr lang="fr-FR" dirty="0" err="1" smtClean="0"/>
              <a:t>resistivity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techniques, </a:t>
            </a:r>
            <a:r>
              <a:rPr lang="fr-FR" dirty="0" err="1" smtClean="0"/>
              <a:t>tool</a:t>
            </a:r>
            <a:r>
              <a:rPr lang="fr-FR" dirty="0" smtClean="0"/>
              <a:t> design and </a:t>
            </a:r>
            <a:r>
              <a:rPr lang="fr-FR" dirty="0" err="1" smtClean="0"/>
              <a:t>purchase</a:t>
            </a:r>
            <a:r>
              <a:rPr lang="fr-FR" dirty="0" smtClean="0"/>
              <a:t> (M24); </a:t>
            </a:r>
            <a:r>
              <a:rPr lang="fr-FR" dirty="0" err="1" smtClean="0"/>
              <a:t>redaction</a:t>
            </a:r>
            <a:r>
              <a:rPr lang="fr-FR" dirty="0" smtClean="0"/>
              <a:t> of the  </a:t>
            </a:r>
            <a:r>
              <a:rPr lang="fr-FR" dirty="0" err="1" smtClean="0"/>
              <a:t>protocol</a:t>
            </a:r>
            <a:r>
              <a:rPr lang="fr-FR" dirty="0" smtClean="0"/>
              <a:t>. Reports in RD51.</a:t>
            </a:r>
          </a:p>
          <a:p>
            <a:r>
              <a:rPr lang="fr-FR" dirty="0" err="1" smtClean="0"/>
              <a:t>Deliverable</a:t>
            </a:r>
            <a:r>
              <a:rPr lang="fr-FR" dirty="0" smtClean="0"/>
              <a:t> : </a:t>
            </a:r>
            <a:r>
              <a:rPr lang="en-US" dirty="0"/>
              <a:t>Resistive anode manufacturing </a:t>
            </a:r>
            <a:r>
              <a:rPr lang="en-US" i="1" dirty="0"/>
              <a:t>(protocols and tools for the large-size and large-scale production of resistive anodes for MICROMEGAS</a:t>
            </a:r>
            <a:r>
              <a:rPr lang="en-US" i="1" dirty="0" smtClean="0"/>
              <a:t>)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79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0" y="304800"/>
            <a:ext cx="7886700" cy="473074"/>
          </a:xfrm>
        </p:spPr>
        <p:txBody>
          <a:bodyPr/>
          <a:lstStyle/>
          <a:p>
            <a:r>
              <a:rPr lang="fr-FR" dirty="0" smtClean="0"/>
              <a:t>Project </a:t>
            </a:r>
            <a:r>
              <a:rPr lang="fr-FR" dirty="0" err="1" smtClean="0"/>
              <a:t>characteristics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Project leader : Fabien Jeanneau</a:t>
            </a:r>
          </a:p>
          <a:p>
            <a:r>
              <a:rPr lang="fr-FR" dirty="0" err="1" smtClean="0"/>
              <a:t>Beneficiary</a:t>
            </a:r>
            <a:r>
              <a:rPr lang="fr-FR" dirty="0" smtClean="0"/>
              <a:t> : CEA</a:t>
            </a:r>
          </a:p>
          <a:p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contributors</a:t>
            </a:r>
            <a:r>
              <a:rPr lang="fr-FR" dirty="0" smtClean="0"/>
              <a:t> : CERN, …</a:t>
            </a:r>
          </a:p>
          <a:p>
            <a:r>
              <a:rPr lang="fr-FR" dirty="0" smtClean="0"/>
              <a:t>Net EU contribution : 35 k€</a:t>
            </a:r>
          </a:p>
          <a:p>
            <a:r>
              <a:rPr lang="fr-FR" dirty="0" err="1" smtClean="0"/>
              <a:t>Milestones</a:t>
            </a:r>
            <a:r>
              <a:rPr lang="fr-FR" dirty="0" smtClean="0"/>
              <a:t>: </a:t>
            </a:r>
            <a:r>
              <a:rPr lang="en-US" dirty="0"/>
              <a:t>Protocol and specifications for MPGD production and quality control </a:t>
            </a:r>
            <a:r>
              <a:rPr lang="en-US" dirty="0" smtClean="0"/>
              <a:t>(M36)</a:t>
            </a:r>
          </a:p>
          <a:p>
            <a:r>
              <a:rPr lang="en-US" dirty="0" smtClean="0"/>
              <a:t>Internal Milestones: orders of detector series to at least two PCB companies (M8) characterization and tests and iterations.</a:t>
            </a:r>
            <a:endParaRPr lang="fr-FR" dirty="0" smtClean="0"/>
          </a:p>
          <a:p>
            <a:r>
              <a:rPr lang="fr-FR" dirty="0" err="1" smtClean="0"/>
              <a:t>Deliverable</a:t>
            </a:r>
            <a:r>
              <a:rPr lang="fr-FR" dirty="0" smtClean="0"/>
              <a:t>. Report on </a:t>
            </a:r>
            <a:r>
              <a:rPr lang="fr-FR" dirty="0" err="1" smtClean="0"/>
              <a:t>working</a:t>
            </a:r>
            <a:r>
              <a:rPr lang="fr-FR" dirty="0" smtClean="0"/>
              <a:t> detectors.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AED4-4512-4851-AC85-089EFD70FD32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01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8" y="3657600"/>
            <a:ext cx="3657600" cy="2637515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R&amp;D – know how </a:t>
            </a:r>
            <a:r>
              <a:rPr lang="fr-FR" dirty="0" err="1" smtClean="0"/>
              <a:t>transfer</a:t>
            </a:r>
            <a:endParaRPr lang="fr-FR" dirty="0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304800" y="838200"/>
            <a:ext cx="68508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Know-how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transfer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to ELVIA-PCB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since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several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years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>
              <a:defRPr/>
            </a:pP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LARGE MICROMEGAS FOR NSW (ATLAS MUON CHAMBERS)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20604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:\Documents\Expériences&amp;Projets\M-Cube\MG2D-v1\2205201449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237" y="1828800"/>
            <a:ext cx="213396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835024" y="1447800"/>
            <a:ext cx="557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800" dirty="0" smtClean="0"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2013</a:t>
            </a: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3522579" y="1458912"/>
            <a:ext cx="9028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800" dirty="0" smtClean="0"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End 2015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837" y="1817689"/>
            <a:ext cx="2425963" cy="161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6449291" y="3733800"/>
            <a:ext cx="2667000" cy="369332"/>
          </a:xfrm>
          <a:prstGeom prst="rect">
            <a:avLst/>
          </a:prstGeom>
          <a:noFill/>
          <a:ln w="9525">
            <a:solidFill>
              <a:srgbClr val="78146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8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Transfer in </a:t>
            </a:r>
            <a:r>
              <a:rPr lang="fr-FR" sz="18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progress</a:t>
            </a:r>
            <a:endParaRPr lang="fr-FR" sz="1800" b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1" name="Text Box 11"/>
          <p:cNvSpPr txBox="1">
            <a:spLocks noChangeArrowheads="1"/>
          </p:cNvSpPr>
          <p:nvPr/>
        </p:nvSpPr>
        <p:spPr bwMode="auto">
          <a:xfrm>
            <a:off x="6543629" y="1448357"/>
            <a:ext cx="10983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sz="1800" dirty="0" smtClean="0">
                <a:effectLst>
                  <a:outerShdw algn="tl">
                    <a:srgbClr val="000000">
                      <a:alpha val="43137"/>
                    </a:srgbClr>
                  </a:outerShdw>
                </a:effectLst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March 2016</a:t>
            </a:r>
          </a:p>
        </p:txBody>
      </p:sp>
      <p:pic>
        <p:nvPicPr>
          <p:cNvPr id="5125" name="Picture 5" descr="C:\Users\procurs\AppData\Local\Microsoft\Windows\Temporary Internet Files\Content.IE5\VJ73L32B\DSCN207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769" y="4267200"/>
            <a:ext cx="2967831" cy="222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2209800" y="4419600"/>
            <a:ext cx="612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ELVIA</a:t>
            </a: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228600" y="5715000"/>
            <a:ext cx="6122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ELVIA</a:t>
            </a: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304800" y="4495800"/>
            <a:ext cx="6190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CERN</a:t>
            </a: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2133600" y="5638800"/>
            <a:ext cx="61908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CERN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3581400" y="3962400"/>
            <a:ext cx="2438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ctr">
              <a:defRPr/>
            </a:pP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First </a:t>
            </a:r>
            <a:r>
              <a:rPr lang="fr-FR" sz="14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operational</a:t>
            </a: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prototypes in 2015</a:t>
            </a:r>
            <a:r>
              <a:rPr lang="fr-FR" sz="1400" b="1" dirty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endParaRPr lang="fr-FR" sz="1400" b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algn="ctr">
              <a:defRPr/>
            </a:pPr>
            <a:r>
              <a:rPr lang="fr-FR" sz="14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Now</a:t>
            </a: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NSW </a:t>
            </a:r>
            <a:r>
              <a:rPr lang="fr-FR" sz="14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under</a:t>
            </a: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construction</a:t>
            </a:r>
          </a:p>
          <a:p>
            <a:pPr algn="ctr">
              <a:defRPr/>
            </a:pPr>
            <a:endParaRPr lang="fr-FR" sz="1400" b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  <a:p>
            <a:pPr algn="ctr">
              <a:defRPr/>
            </a:pP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Compatible performance </a:t>
            </a:r>
            <a:r>
              <a:rPr lang="fr-FR" sz="14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between</a:t>
            </a: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4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Cern</a:t>
            </a: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and </a:t>
            </a:r>
            <a:r>
              <a:rPr lang="fr-FR" sz="1400" b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Elvia</a:t>
            </a:r>
            <a:r>
              <a:rPr lang="fr-FR" sz="1400" b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prototypes </a:t>
            </a:r>
            <a:endParaRPr lang="fr-FR" sz="1400" b="1" dirty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3689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Improvement</a:t>
            </a:r>
            <a:r>
              <a:rPr lang="fr-FR" dirty="0" smtClean="0"/>
              <a:t> of the </a:t>
            </a:r>
            <a:r>
              <a:rPr lang="fr-FR" dirty="0" err="1" smtClean="0"/>
              <a:t>quality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07304"/>
            <a:ext cx="7772400" cy="3455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90600"/>
            <a:ext cx="67183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66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</a:t>
            </a:r>
            <a:r>
              <a:rPr lang="fr-FR" dirty="0" smtClean="0"/>
              <a:t> </a:t>
            </a:r>
            <a:r>
              <a:rPr lang="fr-FR" dirty="0" smtClean="0"/>
              <a:t>– </a:t>
            </a:r>
            <a:r>
              <a:rPr lang="fr-FR" dirty="0" err="1" smtClean="0"/>
              <a:t>Quality</a:t>
            </a:r>
            <a:r>
              <a:rPr lang="fr-FR" dirty="0" smtClean="0"/>
              <a:t> Control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533400" y="914400"/>
            <a:ext cx="7924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Now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ELTOS and ELVIA  are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doing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production and CERN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doing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the QC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71600"/>
            <a:ext cx="6858000" cy="517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91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</a:t>
            </a:r>
            <a:r>
              <a:rPr lang="fr-FR" dirty="0" smtClean="0"/>
              <a:t> </a:t>
            </a:r>
            <a:r>
              <a:rPr lang="fr-FR" dirty="0" smtClean="0"/>
              <a:t>– </a:t>
            </a:r>
            <a:r>
              <a:rPr lang="fr-FR" dirty="0" err="1" smtClean="0"/>
              <a:t>Quality</a:t>
            </a:r>
            <a:r>
              <a:rPr lang="fr-FR" dirty="0" smtClean="0"/>
              <a:t> Control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990600"/>
            <a:ext cx="7423150" cy="5529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llipse 1"/>
          <p:cNvSpPr/>
          <p:nvPr/>
        </p:nvSpPr>
        <p:spPr>
          <a:xfrm>
            <a:off x="4953000" y="2438400"/>
            <a:ext cx="3352800" cy="838200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65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285" y="1446490"/>
            <a:ext cx="1785250" cy="129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 system for muon </a:t>
            </a:r>
            <a:r>
              <a:rPr lang="fr-FR" dirty="0" err="1" smtClean="0"/>
              <a:t>tomography</a:t>
            </a:r>
            <a:endParaRPr lang="fr-FR" dirty="0"/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3048000" y="1524000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1st use of MM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tracker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outside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14" name="Picture 10" descr="D:\PROJETS\M-CUBE\WATTO\PHOTOS\2015-06-01_121438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1524000"/>
            <a:ext cx="302577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http://www.google.fr/url?source=imglanding&amp;ct=img&amp;q=http://liliputing.com/wp-content/uploads/2014/07/hummingboard.jpg&amp;sa=X&amp;ei=qotdVYCHDcv4Up-cgbAE&amp;ved=0CAkQ8wc&amp;usg=AFQjCNH7dhWhRGSm22W_wL5pS7BBOHTYk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804" y="4229268"/>
            <a:ext cx="15779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825" y="5287853"/>
            <a:ext cx="1930400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C:\Documents\Expériences&amp;Projets\WatTo\photos\06052015584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4" y="4641255"/>
            <a:ext cx="195897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6" descr="C:\Documents\Formations &amp; Enseignement\Stages\Stage Natalie Klco\pictures\IMG_030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72" y="2515325"/>
            <a:ext cx="1022022" cy="838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28600" y="1109663"/>
            <a:ext cx="624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1st muon </a:t>
            </a:r>
            <a:r>
              <a:rPr lang="fr-FR" altLang="fr-FR" sz="1800" b="1" dirty="0" err="1" smtClean="0">
                <a:latin typeface="+mn-lt"/>
                <a:ea typeface="Cambria Math" pitchFamily="18" charset="0"/>
                <a:cs typeface="Vijaya" pitchFamily="34" charset="0"/>
              </a:rPr>
              <a:t>telescope</a:t>
            </a: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 </a:t>
            </a:r>
            <a:r>
              <a:rPr lang="fr-FR" altLang="fr-FR" sz="1800" b="1" dirty="0" err="1" smtClean="0">
                <a:latin typeface="+mn-lt"/>
                <a:ea typeface="Cambria Math" pitchFamily="18" charset="0"/>
                <a:cs typeface="Vijaya" pitchFamily="34" charset="0"/>
              </a:rPr>
              <a:t>with</a:t>
            </a: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 </a:t>
            </a:r>
            <a:r>
              <a:rPr lang="fr-FR" altLang="fr-FR" sz="1800" b="1" dirty="0" err="1" smtClean="0">
                <a:latin typeface="+mn-lt"/>
                <a:ea typeface="Cambria Math" pitchFamily="18" charset="0"/>
                <a:cs typeface="Vijaya" pitchFamily="34" charset="0"/>
              </a:rPr>
              <a:t>multiplexed</a:t>
            </a: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 </a:t>
            </a:r>
            <a:r>
              <a:rPr lang="fr-FR" altLang="fr-FR" sz="1800" b="1" dirty="0" err="1" smtClean="0">
                <a:latin typeface="+mn-lt"/>
                <a:ea typeface="Cambria Math" pitchFamily="18" charset="0"/>
                <a:cs typeface="Vijaya" pitchFamily="34" charset="0"/>
              </a:rPr>
              <a:t>Micromegas</a:t>
            </a:r>
            <a:endParaRPr lang="fr-FR" altLang="fr-FR" sz="1800" dirty="0" smtClean="0">
              <a:latin typeface="+mn-lt"/>
              <a:ea typeface="Cambria Math" pitchFamily="18" charset="0"/>
              <a:cs typeface="Vijaya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3056641" y="2542401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FEU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Clas12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076738" y="2967335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elf-trigger mode</a:t>
            </a:r>
          </a:p>
        </p:txBody>
      </p:sp>
      <p:sp>
        <p:nvSpPr>
          <p:cNvPr id="25" name="Text Box 11"/>
          <p:cNvSpPr txBox="1">
            <a:spLocks noChangeArrowheads="1"/>
          </p:cNvSpPr>
          <p:nvPr/>
        </p:nvSpPr>
        <p:spPr bwMode="auto">
          <a:xfrm>
            <a:off x="3078866" y="3371671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 err="1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iniaturized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CAEN HV modules</a:t>
            </a:r>
          </a:p>
        </p:txBody>
      </p:sp>
      <p:sp>
        <p:nvSpPr>
          <p:cNvPr id="32" name="Text Box 11"/>
          <p:cNvSpPr txBox="1">
            <a:spLocks noChangeArrowheads="1"/>
          </p:cNvSpPr>
          <p:nvPr/>
        </p:nvSpPr>
        <p:spPr bwMode="auto">
          <a:xfrm>
            <a:off x="3078866" y="3757136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Nano-PC (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Hummingboard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)</a:t>
            </a: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4162867" y="4218801"/>
            <a:ext cx="17988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Set &amp; monitor HV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Acquisition &amp;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storage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3078866" y="5065737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30 W of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consumption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3078866" y="5446737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3.5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months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data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taking</a:t>
            </a:r>
            <a:endParaRPr lang="fr-FR" sz="1600" dirty="0" smtClean="0"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4162867" y="5935667"/>
            <a:ext cx="297228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Including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1.5 on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battery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+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solar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boards</a:t>
            </a:r>
            <a:endParaRPr lang="fr-FR" sz="1200" i="1" dirty="0" smtClean="0">
              <a:solidFill>
                <a:srgbClr val="0099FF"/>
              </a:solidFill>
              <a:latin typeface="+mn-lt"/>
              <a:ea typeface="Cambria Math" pitchFamily="18" charset="0"/>
              <a:cs typeface="Vijaya" pitchFamily="34" charset="0"/>
              <a:sym typeface="Symbol" pitchFamily="18" charset="2"/>
            </a:endParaRPr>
          </a:p>
        </p:txBody>
      </p:sp>
      <p:pic>
        <p:nvPicPr>
          <p:cNvPr id="38" name="Picture 5" descr="http://www.caen.it/documents/work_EcommerceProduct/916/A7501_g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9394" y="3094641"/>
            <a:ext cx="1136018" cy="113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3078866" y="4640267"/>
            <a:ext cx="35274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Compact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electronic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system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4145666" y="1976735"/>
            <a:ext cx="32240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Temperatures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fluctuations </a:t>
            </a:r>
            <a:r>
              <a:rPr lang="fr-FR" sz="1200" i="1" dirty="0" err="1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11 to 43°C</a:t>
            </a:r>
          </a:p>
          <a:p>
            <a:pPr marL="171450" indent="-171450" eaLnBrk="0" hangingPunct="0">
              <a:buFont typeface="Arial" charset="0"/>
              <a:buChar char="•"/>
              <a:defRPr/>
            </a:pPr>
            <a:r>
              <a:rPr lang="fr-FR" sz="1200" i="1" dirty="0" smtClean="0">
                <a:solidFill>
                  <a:srgbClr val="0099FF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Online feedback on T (P)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81000" y="6245423"/>
            <a:ext cx="82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>
                <a:latin typeface="+mn-lt"/>
              </a:rPr>
              <a:t>S. Bouteille, S. Procureur et al.</a:t>
            </a:r>
            <a:r>
              <a:rPr lang="fr-FR" sz="1400" i="1" dirty="0">
                <a:latin typeface="+mn-lt"/>
              </a:rPr>
              <a:t> Large </a:t>
            </a:r>
            <a:r>
              <a:rPr lang="fr-FR" sz="1400" i="1" dirty="0" err="1">
                <a:latin typeface="+mn-lt"/>
              </a:rPr>
              <a:t>resisitve</a:t>
            </a:r>
            <a:r>
              <a:rPr lang="fr-FR" sz="1400" i="1" dirty="0">
                <a:latin typeface="+mn-lt"/>
              </a:rPr>
              <a:t> 2D </a:t>
            </a:r>
            <a:r>
              <a:rPr lang="fr-FR" sz="1400" i="1" dirty="0" err="1">
                <a:latin typeface="+mn-lt"/>
              </a:rPr>
              <a:t>Micromegas</a:t>
            </a:r>
            <a:r>
              <a:rPr lang="fr-FR" sz="1400" i="1" dirty="0">
                <a:latin typeface="+mn-lt"/>
              </a:rPr>
              <a:t> </a:t>
            </a:r>
            <a:r>
              <a:rPr lang="fr-FR" sz="1400" i="1" dirty="0" err="1">
                <a:latin typeface="+mn-lt"/>
              </a:rPr>
              <a:t>with</a:t>
            </a:r>
            <a:r>
              <a:rPr lang="fr-FR" sz="1400" i="1" dirty="0">
                <a:latin typeface="+mn-lt"/>
              </a:rPr>
              <a:t> </a:t>
            </a:r>
            <a:r>
              <a:rPr lang="fr-FR" sz="1400" i="1" dirty="0" err="1">
                <a:latin typeface="+mn-lt"/>
              </a:rPr>
              <a:t>genetic</a:t>
            </a:r>
            <a:r>
              <a:rPr lang="fr-FR" sz="1400" i="1" dirty="0">
                <a:latin typeface="+mn-lt"/>
              </a:rPr>
              <a:t> </a:t>
            </a:r>
            <a:r>
              <a:rPr lang="fr-FR" sz="1400" i="1" dirty="0" err="1">
                <a:latin typeface="+mn-lt"/>
              </a:rPr>
              <a:t>multiplexing</a:t>
            </a:r>
            <a:r>
              <a:rPr lang="fr-FR" sz="1400" i="1" dirty="0">
                <a:latin typeface="+mn-lt"/>
              </a:rPr>
              <a:t> </a:t>
            </a:r>
            <a:r>
              <a:rPr lang="fr-FR" sz="1400" i="1" dirty="0" smtClean="0">
                <a:latin typeface="+mn-lt"/>
              </a:rPr>
              <a:t>…</a:t>
            </a:r>
            <a:endParaRPr lang="fr-FR" sz="1400" i="1" dirty="0">
              <a:latin typeface="+mn-lt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>
          <a:xfrm>
            <a:off x="3276600" y="6477000"/>
            <a:ext cx="4131732" cy="324000"/>
          </a:xfrm>
        </p:spPr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434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52401" y="1447800"/>
            <a:ext cx="266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4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MG2D-v2 detectors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Muon </a:t>
            </a:r>
            <a:r>
              <a:rPr lang="fr-FR" dirty="0" err="1" smtClean="0"/>
              <a:t>Tomograpy</a:t>
            </a:r>
            <a:r>
              <a:rPr lang="fr-FR" dirty="0" smtClean="0"/>
              <a:t> </a:t>
            </a:r>
            <a:r>
              <a:rPr lang="fr-FR" dirty="0" err="1" smtClean="0"/>
              <a:t>projects</a:t>
            </a:r>
            <a:r>
              <a:rPr lang="fr-FR" smtClean="0"/>
              <a:t>: </a:t>
            </a:r>
            <a:br>
              <a:rPr lang="fr-FR" smtClean="0"/>
            </a:br>
            <a:r>
              <a:rPr lang="fr-FR" smtClean="0"/>
              <a:t>TomoMu</a:t>
            </a:r>
            <a:r>
              <a:rPr lang="fr-FR" dirty="0" smtClean="0"/>
              <a:t>, </a:t>
            </a:r>
            <a:r>
              <a:rPr lang="fr-FR" dirty="0" err="1" smtClean="0"/>
              <a:t>Mcube</a:t>
            </a:r>
            <a:r>
              <a:rPr lang="fr-FR" dirty="0" smtClean="0"/>
              <a:t>, MIMOSA</a:t>
            </a:r>
            <a:endParaRPr lang="fr-FR" dirty="0"/>
          </a:p>
        </p:txBody>
      </p:sp>
      <p:sp>
        <p:nvSpPr>
          <p:cNvPr id="21" name="Text Box 11"/>
          <p:cNvSpPr txBox="1">
            <a:spLocks noChangeArrowheads="1"/>
          </p:cNvSpPr>
          <p:nvPr/>
        </p:nvSpPr>
        <p:spPr bwMode="auto">
          <a:xfrm>
            <a:off x="228600" y="1109663"/>
            <a:ext cx="800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Small setup for communication </a:t>
            </a:r>
            <a:r>
              <a:rPr lang="fr-FR" altLang="fr-FR" sz="1800" b="1" dirty="0" err="1" smtClean="0">
                <a:latin typeface="+mn-lt"/>
                <a:ea typeface="Cambria Math" pitchFamily="18" charset="0"/>
                <a:cs typeface="Vijaya" pitchFamily="34" charset="0"/>
              </a:rPr>
              <a:t>purpose</a:t>
            </a: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 (</a:t>
            </a:r>
            <a:r>
              <a:rPr lang="fr-FR" altLang="fr-FR" sz="1600" b="1" i="1" dirty="0" smtClean="0">
                <a:latin typeface="+mn-lt"/>
                <a:ea typeface="Cambria Math" pitchFamily="18" charset="0"/>
                <a:cs typeface="Vijaya" pitchFamily="34" charset="0"/>
              </a:rPr>
              <a:t>La Diagonale Paris-Saclay</a:t>
            </a:r>
            <a:r>
              <a:rPr lang="fr-FR" altLang="fr-FR" sz="1800" b="1" dirty="0" smtClean="0">
                <a:latin typeface="+mn-lt"/>
                <a:ea typeface="Cambria Math" pitchFamily="18" charset="0"/>
                <a:cs typeface="Vijaya" pitchFamily="34" charset="0"/>
              </a:rPr>
              <a:t>)</a:t>
            </a:r>
            <a:endParaRPr lang="fr-FR" altLang="fr-FR" sz="1800" dirty="0" smtClean="0">
              <a:latin typeface="+mn-lt"/>
              <a:ea typeface="Cambria Math" pitchFamily="18" charset="0"/>
              <a:cs typeface="Vijaya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990600"/>
            <a:ext cx="142240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8" descr="https://encrypted-tbn1.gstatic.com/images?q=tbn:ANd9GcQo_9UoV7gHMiTQJITdgY9ndBVEK2GDBxotlrVCdetBi41nU52V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37" y="2528887"/>
            <a:ext cx="369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5" descr="\\Dapdc5\procurs\Desktop\temp\test_30mi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150" y="1990324"/>
            <a:ext cx="1897450" cy="182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6" descr="\\Dapdc5\procurs\Desktop\temp\test_2min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1897450" cy="182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7" descr="\\Dapdc5\procurs\Desktop\temp\test_10min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90324"/>
            <a:ext cx="1897450" cy="182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 Box 11"/>
          <p:cNvSpPr txBox="1">
            <a:spLocks noChangeArrowheads="1"/>
          </p:cNvSpPr>
          <p:nvPr/>
        </p:nvSpPr>
        <p:spPr bwMode="auto">
          <a:xfrm>
            <a:off x="1233487" y="1905000"/>
            <a:ext cx="323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4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2’</a:t>
            </a:r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2971800" y="1908175"/>
            <a:ext cx="423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4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10’</a:t>
            </a:r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4800600" y="1908175"/>
            <a:ext cx="4238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4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3</a:t>
            </a:r>
            <a:r>
              <a:rPr lang="fr-FR" sz="14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0’</a:t>
            </a:r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5791200" y="2133600"/>
            <a:ext cx="106150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Lead Square</a:t>
            </a:r>
          </a:p>
        </p:txBody>
      </p:sp>
      <p:pic>
        <p:nvPicPr>
          <p:cNvPr id="45" name="Image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25" y="3811875"/>
            <a:ext cx="1828800" cy="175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 Box 11"/>
          <p:cNvSpPr txBox="1">
            <a:spLocks noChangeArrowheads="1"/>
          </p:cNvSpPr>
          <p:nvPr/>
        </p:nvSpPr>
        <p:spPr bwMode="auto">
          <a:xfrm>
            <a:off x="715836" y="5486400"/>
            <a:ext cx="12330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0" hangingPunct="0">
              <a:defRPr/>
            </a:pP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« </a:t>
            </a:r>
            <a:r>
              <a:rPr lang="fr-FR" sz="1200" i="1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Muona</a:t>
            </a:r>
            <a:r>
              <a:rPr lang="fr-FR" sz="1200" i="1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Lisa »</a:t>
            </a:r>
          </a:p>
        </p:txBody>
      </p: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2557463" y="3962400"/>
            <a:ext cx="35385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>
              <a:defRPr/>
            </a:pPr>
            <a:r>
              <a:rPr lang="fr-FR" dirty="0" smtClean="0">
                <a:latin typeface="Vijaya" pitchFamily="34" charset="0"/>
                <a:ea typeface="Cambria Math" pitchFamily="18" charset="0"/>
                <a:cs typeface="Vijaya" pitchFamily="34" charset="0"/>
                <a:sym typeface="Symbol" pitchFamily="18" charset="2"/>
              </a:rPr>
              <a:t>→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</a:t>
            </a:r>
            <a:r>
              <a:rPr lang="fr-FR" sz="16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C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an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used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as a transportable </a:t>
            </a:r>
          </a:p>
          <a:p>
            <a:pPr>
              <a:defRPr/>
            </a:pPr>
            <a:r>
              <a:rPr lang="fr-FR" sz="1600" dirty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      scanner for in situ </a:t>
            </a:r>
            <a:r>
              <a:rPr lang="fr-FR" sz="1600" dirty="0" err="1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imaging</a:t>
            </a:r>
            <a:r>
              <a:rPr lang="fr-FR" sz="1600" dirty="0" smtClean="0"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:</a:t>
            </a:r>
          </a:p>
        </p:txBody>
      </p:sp>
      <p:pic>
        <p:nvPicPr>
          <p:cNvPr id="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4" y="4176183"/>
            <a:ext cx="1830916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1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954" y="3276600"/>
            <a:ext cx="1852083" cy="905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Connecteur droit avec flèche 52"/>
          <p:cNvCxnSpPr/>
          <p:nvPr/>
        </p:nvCxnSpPr>
        <p:spPr>
          <a:xfrm>
            <a:off x="7472504" y="4037683"/>
            <a:ext cx="168133" cy="42820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Box 11"/>
          <p:cNvSpPr txBox="1">
            <a:spLocks noChangeArrowheads="1"/>
          </p:cNvSpPr>
          <p:nvPr/>
        </p:nvSpPr>
        <p:spPr bwMode="auto">
          <a:xfrm>
            <a:off x="2386085" y="4948254"/>
            <a:ext cx="39837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285750" indent="-285750" algn="ctr">
              <a:buFont typeface="Symbol" pitchFamily="18" charset="2"/>
              <a:buChar char="Þ"/>
              <a:defRPr/>
            </a:pPr>
            <a:r>
              <a:rPr lang="fr-FR" sz="1400" b="1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Instrument unique in the </a:t>
            </a:r>
            <a:r>
              <a:rPr lang="fr-FR" sz="1400" b="1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word</a:t>
            </a:r>
            <a:r>
              <a:rPr lang="fr-FR" sz="1400" b="1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, </a:t>
            </a:r>
            <a:r>
              <a:rPr lang="fr-FR" sz="1400" b="1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benefit</a:t>
            </a:r>
            <a:r>
              <a:rPr lang="fr-FR" sz="1400" b="1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</a:t>
            </a:r>
          </a:p>
          <a:p>
            <a:pPr algn="ctr">
              <a:defRPr/>
            </a:pPr>
            <a:r>
              <a:rPr lang="fr-FR" sz="1400" b="1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from</a:t>
            </a:r>
            <a:r>
              <a:rPr lang="fr-FR" sz="1400" b="1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excellent </a:t>
            </a:r>
            <a:r>
              <a:rPr lang="fr-FR" sz="1400" b="1" i="1" dirty="0" err="1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resolution</a:t>
            </a:r>
            <a:r>
              <a:rPr lang="fr-FR" sz="1400" b="1" i="1" dirty="0" smtClean="0">
                <a:solidFill>
                  <a:srgbClr val="FF0000"/>
                </a:solidFill>
                <a:latin typeface="+mn-lt"/>
                <a:ea typeface="Cambria Math" pitchFamily="18" charset="0"/>
                <a:cs typeface="Vijaya" pitchFamily="34" charset="0"/>
                <a:sym typeface="Symbol" pitchFamily="18" charset="2"/>
              </a:rPr>
              <a:t> of MM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81000" y="6019800"/>
            <a:ext cx="82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>
                <a:latin typeface="+mn-lt"/>
              </a:rPr>
              <a:t>S. Bouteille, S. Procureur et al.</a:t>
            </a:r>
            <a:r>
              <a:rPr lang="fr-FR" sz="1400" i="1" dirty="0">
                <a:latin typeface="+mn-lt"/>
              </a:rPr>
              <a:t> </a:t>
            </a:r>
            <a:r>
              <a:rPr lang="fr-FR" sz="1400" dirty="0"/>
              <a:t>A </a:t>
            </a:r>
            <a:r>
              <a:rPr lang="fr-FR" sz="1400" dirty="0" err="1"/>
              <a:t>Micromegas-based</a:t>
            </a:r>
            <a:r>
              <a:rPr lang="fr-FR" sz="1400" dirty="0"/>
              <a:t> </a:t>
            </a:r>
            <a:r>
              <a:rPr lang="fr-FR" sz="1400" dirty="0" err="1"/>
              <a:t>telescope</a:t>
            </a:r>
            <a:r>
              <a:rPr lang="fr-FR" sz="1400" dirty="0"/>
              <a:t> for muon </a:t>
            </a:r>
            <a:r>
              <a:rPr lang="fr-FR" sz="1400" dirty="0" err="1"/>
              <a:t>tomography</a:t>
            </a:r>
            <a:r>
              <a:rPr lang="fr-FR" sz="1400" dirty="0"/>
              <a:t>: the </a:t>
            </a:r>
            <a:r>
              <a:rPr lang="fr-FR" sz="1400" dirty="0" err="1"/>
              <a:t>WatTo</a:t>
            </a:r>
            <a:r>
              <a:rPr lang="fr-FR" sz="1400" dirty="0"/>
              <a:t> </a:t>
            </a:r>
            <a:r>
              <a:rPr lang="fr-FR" sz="1400" dirty="0" err="1" smtClean="0"/>
              <a:t>experiment</a:t>
            </a:r>
            <a:endParaRPr lang="fr-FR" sz="1400" i="1" dirty="0">
              <a:latin typeface="+mn-lt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2401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029200" y="1447800"/>
            <a:ext cx="3871664" cy="4625237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fr-FR" sz="1800" dirty="0" smtClean="0">
                <a:solidFill>
                  <a:schemeClr val="tx1"/>
                </a:solidFill>
              </a:rPr>
              <a:t>full </a:t>
            </a:r>
            <a:r>
              <a:rPr lang="fr-FR" sz="1800" dirty="0">
                <a:solidFill>
                  <a:schemeClr val="tx1"/>
                </a:solidFill>
              </a:rPr>
              <a:t>test to </a:t>
            </a:r>
            <a:r>
              <a:rPr lang="fr-FR" sz="1800" dirty="0" err="1">
                <a:solidFill>
                  <a:schemeClr val="tx1"/>
                </a:solidFill>
              </a:rPr>
              <a:t>obtain</a:t>
            </a:r>
            <a:r>
              <a:rPr lang="fr-FR" sz="1800" dirty="0">
                <a:solidFill>
                  <a:schemeClr val="tx1"/>
                </a:solidFill>
              </a:rPr>
              <a:t> a gain </a:t>
            </a:r>
            <a:r>
              <a:rPr lang="fr-FR" sz="1800" dirty="0" err="1">
                <a:solidFill>
                  <a:schemeClr val="tx1"/>
                </a:solidFill>
              </a:rPr>
              <a:t>homogeneity</a:t>
            </a:r>
            <a:r>
              <a:rPr lang="fr-FR" sz="1800" dirty="0">
                <a:solidFill>
                  <a:schemeClr val="tx1"/>
                </a:solidFill>
              </a:rPr>
              <a:t> and </a:t>
            </a:r>
            <a:r>
              <a:rPr lang="fr-FR" sz="1800" dirty="0" err="1">
                <a:solidFill>
                  <a:schemeClr val="tx1"/>
                </a:solidFill>
              </a:rPr>
              <a:t>efficiency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map</a:t>
            </a:r>
            <a:r>
              <a:rPr lang="fr-FR" sz="1800" dirty="0">
                <a:solidFill>
                  <a:schemeClr val="tx1"/>
                </a:solidFill>
              </a:rPr>
              <a:t>, </a:t>
            </a:r>
            <a:r>
              <a:rPr lang="fr-FR" sz="1800" dirty="0" err="1">
                <a:solidFill>
                  <a:schemeClr val="tx1"/>
                </a:solidFill>
              </a:rPr>
              <a:t>identify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dead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channels</a:t>
            </a:r>
            <a:r>
              <a:rPr lang="fr-FR" sz="1800" dirty="0">
                <a:solidFill>
                  <a:schemeClr val="tx1"/>
                </a:solidFill>
              </a:rPr>
              <a:t> and </a:t>
            </a:r>
            <a:r>
              <a:rPr lang="fr-FR" sz="1800" dirty="0" err="1">
                <a:solidFill>
                  <a:schemeClr val="tx1"/>
                </a:solidFill>
              </a:rPr>
              <a:t>noisy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channels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endParaRPr lang="fr-FR" sz="18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1800" dirty="0" smtClean="0">
                <a:solidFill>
                  <a:schemeClr val="tx1"/>
                </a:solidFill>
              </a:rPr>
              <a:t>Use </a:t>
            </a:r>
            <a:r>
              <a:rPr lang="fr-FR" sz="1800" dirty="0">
                <a:solidFill>
                  <a:schemeClr val="tx1"/>
                </a:solidFill>
              </a:rPr>
              <a:t>of </a:t>
            </a:r>
            <a:r>
              <a:rPr lang="fr-FR" sz="1800" dirty="0" err="1">
                <a:solidFill>
                  <a:schemeClr val="tx1"/>
                </a:solidFill>
              </a:rPr>
              <a:t>cosmic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bench</a:t>
            </a:r>
            <a:r>
              <a:rPr lang="fr-FR" sz="1800" dirty="0">
                <a:solidFill>
                  <a:schemeClr val="tx1"/>
                </a:solidFill>
              </a:rPr>
              <a:t> made out of </a:t>
            </a:r>
            <a:r>
              <a:rPr lang="fr-FR" sz="1800" dirty="0" err="1">
                <a:solidFill>
                  <a:schemeClr val="tx1"/>
                </a:solidFill>
              </a:rPr>
              <a:t>Micromegas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multiplexed</a:t>
            </a:r>
            <a:r>
              <a:rPr lang="fr-FR" sz="1800" dirty="0">
                <a:solidFill>
                  <a:schemeClr val="tx1"/>
                </a:solidFill>
              </a:rPr>
              <a:t> detectors for the </a:t>
            </a:r>
            <a:r>
              <a:rPr lang="fr-FR" sz="1800" dirty="0" smtClean="0">
                <a:solidFill>
                  <a:schemeClr val="tx1"/>
                </a:solidFill>
              </a:rPr>
              <a:t>M3 </a:t>
            </a:r>
            <a:r>
              <a:rPr lang="fr-FR" sz="1800" dirty="0">
                <a:solidFill>
                  <a:schemeClr val="tx1"/>
                </a:solidFill>
              </a:rPr>
              <a:t>projet </a:t>
            </a:r>
            <a:r>
              <a:rPr lang="fr-FR" sz="1800" dirty="0" err="1">
                <a:solidFill>
                  <a:schemeClr val="tx1"/>
                </a:solidFill>
              </a:rPr>
              <a:t>at</a:t>
            </a:r>
            <a:r>
              <a:rPr lang="fr-FR" sz="1800" dirty="0">
                <a:solidFill>
                  <a:schemeClr val="tx1"/>
                </a:solidFill>
              </a:rPr>
              <a:t> Saclay </a:t>
            </a:r>
            <a:endParaRPr lang="fr-FR" sz="18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1800" dirty="0" smtClean="0">
                <a:solidFill>
                  <a:schemeClr val="tx1"/>
                </a:solidFill>
              </a:rPr>
              <a:t>12 </a:t>
            </a:r>
            <a:r>
              <a:rPr lang="fr-FR" sz="1800" dirty="0" err="1">
                <a:solidFill>
                  <a:schemeClr val="tx1"/>
                </a:solidFill>
              </a:rPr>
              <a:t>Micromegas</a:t>
            </a:r>
            <a:r>
              <a:rPr lang="fr-FR" sz="1800" dirty="0">
                <a:solidFill>
                  <a:schemeClr val="tx1"/>
                </a:solidFill>
              </a:rPr>
              <a:t> detectors (0.5 x 0.5 m2) </a:t>
            </a:r>
            <a:r>
              <a:rPr lang="fr-FR" sz="1800" dirty="0" err="1">
                <a:solidFill>
                  <a:schemeClr val="tx1"/>
                </a:solidFill>
              </a:rPr>
              <a:t>with</a:t>
            </a:r>
            <a:r>
              <a:rPr lang="fr-FR" sz="1800" dirty="0">
                <a:solidFill>
                  <a:schemeClr val="tx1"/>
                </a:solidFill>
              </a:rPr>
              <a:t> DREAM </a:t>
            </a:r>
            <a:r>
              <a:rPr lang="fr-FR" sz="1800" dirty="0" err="1" smtClean="0">
                <a:solidFill>
                  <a:schemeClr val="tx1"/>
                </a:solidFill>
              </a:rPr>
              <a:t>electronics</a:t>
            </a:r>
            <a:endParaRPr lang="fr-FR" sz="1800" dirty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fr-FR" sz="1800" dirty="0" smtClean="0">
                <a:solidFill>
                  <a:schemeClr val="tx1"/>
                </a:solidFill>
              </a:rPr>
              <a:t>Scan </a:t>
            </a:r>
            <a:r>
              <a:rPr lang="fr-FR" sz="1800" dirty="0">
                <a:solidFill>
                  <a:schemeClr val="tx1"/>
                </a:solidFill>
              </a:rPr>
              <a:t>LM1 module in 5 </a:t>
            </a:r>
            <a:r>
              <a:rPr lang="fr-FR" sz="1800" dirty="0" err="1">
                <a:solidFill>
                  <a:schemeClr val="tx1"/>
                </a:solidFill>
              </a:rPr>
              <a:t>steps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with</a:t>
            </a:r>
            <a:r>
              <a:rPr lang="fr-FR" sz="1800" dirty="0">
                <a:solidFill>
                  <a:schemeClr val="tx1"/>
                </a:solidFill>
              </a:rPr>
              <a:t> DREAM </a:t>
            </a:r>
            <a:r>
              <a:rPr lang="fr-FR" sz="1800" dirty="0" err="1">
                <a:solidFill>
                  <a:schemeClr val="tx1"/>
                </a:solidFill>
              </a:rPr>
              <a:t>electronics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</a:p>
          <a:p>
            <a:endParaRPr lang="fr-FR" sz="1800" dirty="0">
              <a:solidFill>
                <a:schemeClr val="tx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Cosmic</a:t>
            </a:r>
            <a:r>
              <a:rPr lang="fr-FR" dirty="0" smtClean="0"/>
              <a:t> test </a:t>
            </a:r>
            <a:r>
              <a:rPr lang="fr-FR" dirty="0" err="1" smtClean="0"/>
              <a:t>bench</a:t>
            </a:r>
            <a:r>
              <a:rPr lang="fr-FR" dirty="0" smtClean="0"/>
              <a:t> for Atlas/NSW modules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AIDA 2020 Second Annual meeting WP13.4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April 5, 2017</a:t>
            </a:r>
            <a:endParaRPr lang="fr-FR" dirty="0"/>
          </a:p>
        </p:txBody>
      </p:sp>
      <p:pic>
        <p:nvPicPr>
          <p:cNvPr id="9" name="Image 8" descr="9600%20021_BaCos_M3_LM1%281%29-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06" r="18477"/>
          <a:stretch/>
        </p:blipFill>
        <p:spPr>
          <a:xfrm>
            <a:off x="0" y="1678742"/>
            <a:ext cx="5080001" cy="388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7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27500</TotalTime>
  <Words>1312</Words>
  <Application>Microsoft Office PowerPoint</Application>
  <PresentationFormat>Affichage à l'écran (4:3)</PresentationFormat>
  <Paragraphs>217</Paragraphs>
  <Slides>21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Exemple_powerpoint_Irfu</vt:lpstr>
      <vt:lpstr>AIDA 2nd ANNUAL MEETING WP13 Task 4.2 and 4.7 </vt:lpstr>
      <vt:lpstr>ATLAS NSW</vt:lpstr>
      <vt:lpstr>R&amp;D – know how transfer</vt:lpstr>
      <vt:lpstr>Improvement of the quality</vt:lpstr>
      <vt:lpstr>PRODUCTION – Quality Control</vt:lpstr>
      <vt:lpstr>PRODUCTION – Quality Control</vt:lpstr>
      <vt:lpstr>A system for muon tomography</vt:lpstr>
      <vt:lpstr>Muon Tomograpy projects:  TomoMu, Mcube, MIMOSA</vt:lpstr>
      <vt:lpstr>Cosmic test bench for Atlas/NSW modules</vt:lpstr>
      <vt:lpstr>Improvement of reliability : interplay CLAS12/NSW</vt:lpstr>
      <vt:lpstr>The WA105 Project at CERN</vt:lpstr>
      <vt:lpstr>The 3×1×1m3 DLAr prototype </vt:lpstr>
      <vt:lpstr>Partnership with ELVIA</vt:lpstr>
      <vt:lpstr>Resistive anode techniques</vt:lpstr>
      <vt:lpstr>RESISTIVE MICROMEGAS AND RPC</vt:lpstr>
      <vt:lpstr>Recent developments</vt:lpstr>
      <vt:lpstr>DELIVERABLE D13.7 being completed</vt:lpstr>
      <vt:lpstr>STATUS SUMMARY (after 2 years)</vt:lpstr>
      <vt:lpstr>Présentation PowerPoint</vt:lpstr>
      <vt:lpstr>Project characteristics</vt:lpstr>
      <vt:lpstr>Project characteristics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 reconstruction for CLAS12</dc:title>
  <dc:subject>Tracking</dc:subject>
  <dc:creator>Sebastien Procureur</dc:creator>
  <cp:lastModifiedBy>Colas Paul</cp:lastModifiedBy>
  <cp:revision>1184</cp:revision>
  <dcterms:created xsi:type="dcterms:W3CDTF">2006-10-20T18:40:43Z</dcterms:created>
  <dcterms:modified xsi:type="dcterms:W3CDTF">2017-04-05T06:54:51Z</dcterms:modified>
</cp:coreProperties>
</file>