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4" r:id="rId10"/>
    <p:sldId id="266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3" r:id="rId19"/>
  </p:sldIdLst>
  <p:sldSz cx="12192000" cy="6858000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12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28DE5-D7BE-4674-862C-54654A12977C}" type="datetimeFigureOut">
              <a:rPr lang="en-GB" smtClean="0"/>
              <a:t>31/03/2017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AEB9F-1FD3-449F-8F9B-A49699C47F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86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36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22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306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62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332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DE47F38-5FB6-433C-8EAD-1EA761F14E27}" type="slidenum">
              <a:t>6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938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7393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734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546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05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632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F72AC-659E-4640-892D-7D668E92C7E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685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5360" y="1484784"/>
            <a:ext cx="7104789" cy="1728192"/>
          </a:xfrm>
        </p:spPr>
        <p:txBody>
          <a:bodyPr anchor="b"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34433" y="3284861"/>
            <a:ext cx="7105651" cy="1152525"/>
          </a:xfrm>
        </p:spPr>
        <p:txBody>
          <a:bodyPr/>
          <a:lstStyle>
            <a:lvl1pPr marL="0" indent="0">
              <a:buNone/>
              <a:defRPr sz="20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28342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103632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AC99F2A1-AD89-4D5A-A90F-DFD4040810B1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4/5/2017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740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5803802" y="1628801"/>
            <a:ext cx="508678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AC99F2A1-AD89-4D5A-A90F-DFD4040810B1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4/5/2017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97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5"/>
                </a:solidFill>
              </a:defRPr>
            </a:lvl1pPr>
          </a:lstStyle>
          <a:p>
            <a:fld id="{AC99F2A1-AD89-4D5A-A90F-DFD4040810B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4/5/2017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17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36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1269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7381" y="341784"/>
            <a:ext cx="10363200" cy="1143000"/>
          </a:xfrm>
        </p:spPr>
        <p:txBody>
          <a:bodyPr/>
          <a:lstStyle>
            <a:lvl1pPr>
              <a:defRPr baseline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29167" y="1628801"/>
            <a:ext cx="10363200" cy="4451325"/>
          </a:xfr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2901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12776"/>
            <a:ext cx="5378451" cy="470386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2" y="1412776"/>
            <a:ext cx="5378449" cy="4703862"/>
          </a:xfr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sz="1800" baseline="0" dirty="0" smtClean="0"/>
            </a:lvl3pPr>
            <a:lvl4pPr>
              <a:defRPr lang="en-US" sz="1800" dirty="0" smtClean="0"/>
            </a:lvl4pPr>
            <a:lvl5pPr>
              <a:defRPr lang="en-US" sz="1800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9D93-503B-7644-A0C1-2C3E56FF013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846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7381" y="341784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9167" y="1628801"/>
            <a:ext cx="10363200" cy="44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830727" y="625970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88967" y="6259709"/>
            <a:ext cx="145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accent5"/>
                </a:solidFill>
              </a:defRPr>
            </a:lvl1pPr>
          </a:lstStyle>
          <a:p>
            <a:fld id="{AC99F2A1-AD89-4D5A-A90F-DFD4040810B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529168" y="6259709"/>
            <a:ext cx="20041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4/5/2017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97591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690034"/>
          </a:solidFill>
          <a:latin typeface="Georgia"/>
          <a:ea typeface="ＭＳ Ｐゴシック" charset="0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690034"/>
          </a:solidFill>
          <a:latin typeface="Georgia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Font typeface="Wingdings" charset="0"/>
        <a:buChar char="o"/>
        <a:defRPr sz="20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Char char="–"/>
        <a:defRPr sz="2000">
          <a:solidFill>
            <a:schemeClr val="bg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65000"/>
        <a:buFont typeface="Wingdings" charset="0"/>
        <a:buChar char="o"/>
        <a:defRPr sz="1800">
          <a:solidFill>
            <a:schemeClr val="bg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80000"/>
        <a:buChar char="–"/>
        <a:defRPr sz="1800">
          <a:solidFill>
            <a:schemeClr val="bg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90034"/>
        </a:buClr>
        <a:buSzPct val="90000"/>
        <a:buChar char="»"/>
        <a:defRPr sz="1800">
          <a:solidFill>
            <a:schemeClr val="bg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emf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 11.5: University of Birmingham MC40 Cyclotron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Tony Price (on behalf of the UK irradiation team)</a:t>
            </a:r>
          </a:p>
          <a:p>
            <a:r>
              <a:rPr lang="en-GB" dirty="0" smtClean="0"/>
              <a:t>AIDA-2020 2</a:t>
            </a:r>
            <a:r>
              <a:rPr lang="en-GB" baseline="30000" dirty="0" smtClean="0"/>
              <a:t>nd</a:t>
            </a:r>
            <a:r>
              <a:rPr lang="en-GB" dirty="0" smtClean="0"/>
              <a:t> Annual Meeting, Paris</a:t>
            </a:r>
          </a:p>
          <a:p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614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with 300</a:t>
            </a:r>
            <a:r>
              <a:rPr lang="el-GR" dirty="0" smtClean="0"/>
              <a:t>μ</a:t>
            </a:r>
            <a:r>
              <a:rPr lang="en-GB" dirty="0" smtClean="0"/>
              <a:t>m Al shield</a:t>
            </a:r>
            <a:endParaRPr lang="en-US" baseline="30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89387" y="1168399"/>
            <a:ext cx="5772745" cy="4828325"/>
            <a:chOff x="2416968" y="1311031"/>
            <a:chExt cx="5222412" cy="4478074"/>
          </a:xfrm>
        </p:grpSpPr>
        <p:grpSp>
          <p:nvGrpSpPr>
            <p:cNvPr id="4" name="Group 3"/>
            <p:cNvGrpSpPr/>
            <p:nvPr/>
          </p:nvGrpSpPr>
          <p:grpSpPr>
            <a:xfrm>
              <a:off x="2416968" y="2156905"/>
              <a:ext cx="4902200" cy="3632200"/>
              <a:chOff x="2420937" y="2017205"/>
              <a:chExt cx="4902200" cy="36322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420937" y="2017205"/>
                <a:ext cx="4902200" cy="3632200"/>
                <a:chOff x="2230437" y="1412776"/>
                <a:chExt cx="4902200" cy="3632200"/>
              </a:xfrm>
            </p:grpSpPr>
            <p:pic>
              <p:nvPicPr>
                <p:cNvPr id="8" name="Picture 7" descr="Feb_Sensors_CCEScan.png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3015"/>
                <a:stretch/>
              </p:blipFill>
              <p:spPr>
                <a:xfrm>
                  <a:off x="2230437" y="1412776"/>
                  <a:ext cx="4902200" cy="3632200"/>
                </a:xfrm>
                <a:prstGeom prst="rect">
                  <a:avLst/>
                </a:prstGeom>
              </p:spPr>
            </p:pic>
            <p:sp>
              <p:nvSpPr>
                <p:cNvPr id="10" name="Rectangle 9"/>
                <p:cNvSpPr/>
                <p:nvPr/>
              </p:nvSpPr>
              <p:spPr>
                <a:xfrm>
                  <a:off x="5464016" y="1676565"/>
                  <a:ext cx="1463862" cy="307777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dirty="0">
                      <a:solidFill>
                        <a:schemeClr val="bg1"/>
                      </a:solidFill>
                    </a:rPr>
                    <a:t>1.0*</a:t>
                  </a:r>
                  <a:r>
                    <a:rPr lang="en-US" sz="1400" dirty="0">
                      <a:solidFill>
                        <a:schemeClr val="bg1"/>
                      </a:solidFill>
                    </a:rPr>
                    <a:t>10</a:t>
                  </a:r>
                  <a:r>
                    <a:rPr lang="en-US" sz="1400" baseline="30000" dirty="0">
                      <a:solidFill>
                        <a:schemeClr val="bg1"/>
                      </a:solidFill>
                    </a:rPr>
                    <a:t>15</a:t>
                  </a:r>
                  <a:r>
                    <a:rPr lang="en-US" sz="1400" dirty="0">
                      <a:solidFill>
                        <a:schemeClr val="bg1"/>
                      </a:solidFill>
                    </a:rPr>
                    <a:t>n</a:t>
                  </a:r>
                  <a:r>
                    <a:rPr lang="en-US" sz="1400" baseline="-25000" dirty="0">
                      <a:solidFill>
                        <a:schemeClr val="bg1"/>
                      </a:solidFill>
                    </a:rPr>
                    <a:t>eq</a:t>
                  </a:r>
                  <a:r>
                    <a:rPr lang="en-US" sz="1400" dirty="0">
                      <a:solidFill>
                        <a:schemeClr val="bg1"/>
                      </a:solidFill>
                    </a:rPr>
                    <a:t>/cm</a:t>
                  </a:r>
                  <a:r>
                    <a:rPr lang="en-US" sz="1400" baseline="30000" dirty="0">
                      <a:solidFill>
                        <a:schemeClr val="bg1"/>
                      </a:solidFill>
                    </a:rPr>
                    <a:t>2</a:t>
                  </a:r>
                  <a:endParaRPr lang="en-US" sz="1050" baseline="300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3" name="TextBox 2"/>
              <p:cNvSpPr txBox="1"/>
              <p:nvPr/>
            </p:nvSpPr>
            <p:spPr>
              <a:xfrm rot="19969629">
                <a:off x="3332015" y="3272222"/>
                <a:ext cx="1498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bg1"/>
                    </a:solidFill>
                  </a:rPr>
                  <a:t>Preliminary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2889581" y="1311031"/>
              <a:ext cx="474979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ATLAS12 mini sensors</a:t>
              </a:r>
            </a:p>
            <a:p>
              <a:pPr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Red: Point-to-point mode, I = 100nA</a:t>
              </a:r>
            </a:p>
            <a:p>
              <a:pPr>
                <a:defRPr/>
              </a:pPr>
              <a:r>
                <a:rPr lang="en-US" sz="1600" dirty="0">
                  <a:solidFill>
                    <a:schemeClr val="bg1"/>
                  </a:solidFill>
                </a:rPr>
                <a:t>Blue: Scanning mode, </a:t>
              </a:r>
              <a:r>
                <a:rPr lang="en-US" sz="1600" dirty="0">
                  <a:solidFill>
                    <a:schemeClr val="bg1"/>
                  </a:solidFill>
                </a:rPr>
                <a:t>I = </a:t>
              </a:r>
              <a:r>
                <a:rPr lang="en-US" sz="1600" dirty="0">
                  <a:solidFill>
                    <a:schemeClr val="bg1"/>
                  </a:solidFill>
                </a:rPr>
                <a:t>400nA</a:t>
              </a:r>
              <a:r>
                <a:rPr lang="en-US" sz="1600" dirty="0">
                  <a:solidFill>
                    <a:schemeClr val="bg1"/>
                  </a:solidFill>
                </a:rPr>
                <a:t>, v = 4mm/</a:t>
              </a:r>
              <a:r>
                <a:rPr lang="en-US" sz="1600" dirty="0">
                  <a:solidFill>
                    <a:schemeClr val="bg1"/>
                  </a:solidFill>
                </a:rPr>
                <a:t>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 flipH="1">
            <a:off x="5511800" y="2679700"/>
            <a:ext cx="1435100" cy="235749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3916268" y="4371608"/>
            <a:ext cx="14638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80min@60C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9688541" y="3899862"/>
            <a:ext cx="1" cy="47174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22" name="Picture 21" descr="hpk-atlas12-500V-bham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851" y="2094285"/>
            <a:ext cx="5456632" cy="385558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326015" y="2440558"/>
            <a:ext cx="261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Plotted by A. </a:t>
            </a:r>
            <a:r>
              <a:rPr lang="en-US" sz="1400" dirty="0" err="1">
                <a:solidFill>
                  <a:schemeClr val="bg1"/>
                </a:solidFill>
              </a:rPr>
              <a:t>Affolder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97549" y="3389229"/>
            <a:ext cx="20257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Bias voltage = 500V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497548" y="4523939"/>
            <a:ext cx="3187272" cy="239486"/>
          </a:xfrm>
          <a:prstGeom prst="rect">
            <a:avLst/>
          </a:prstGeom>
          <a:solidFill>
            <a:srgbClr val="FFFF00">
              <a:alpha val="19000"/>
            </a:srgbClr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</a:pPr>
            <a:endParaRPr lang="en-GB" sz="1050" b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28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Bragg peak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64" y="1323495"/>
            <a:ext cx="5181601" cy="4451325"/>
          </a:xfrm>
        </p:spPr>
        <p:txBody>
          <a:bodyPr/>
          <a:lstStyle/>
          <a:p>
            <a:r>
              <a:rPr lang="en-US" dirty="0"/>
              <a:t>Optimal energy is </a:t>
            </a:r>
            <a:r>
              <a:rPr lang="en-US" b="1" dirty="0"/>
              <a:t>26.85 MeV </a:t>
            </a:r>
            <a:r>
              <a:rPr lang="en-US" dirty="0"/>
              <a:t>with a Gaussian spread of 0.15 MeV </a:t>
            </a:r>
          </a:p>
          <a:p>
            <a:r>
              <a:rPr lang="en-US" dirty="0"/>
              <a:t>Apparatus placed </a:t>
            </a:r>
            <a:r>
              <a:rPr lang="en-US" dirty="0" smtClean="0"/>
              <a:t>~1m </a:t>
            </a:r>
            <a:r>
              <a:rPr lang="en-US" dirty="0"/>
              <a:t>downstream (only available position at </a:t>
            </a:r>
            <a:r>
              <a:rPr lang="en-US" dirty="0" smtClean="0"/>
              <a:t>time of measurement). </a:t>
            </a:r>
          </a:p>
          <a:p>
            <a:r>
              <a:rPr lang="en-US" dirty="0" smtClean="0"/>
              <a:t>Energy </a:t>
            </a:r>
            <a:r>
              <a:rPr lang="en-US" dirty="0"/>
              <a:t>loss corrected for this distance </a:t>
            </a:r>
          </a:p>
          <a:p>
            <a:r>
              <a:rPr lang="en-US" dirty="0"/>
              <a:t>As a consequence of the large separation between the end of the </a:t>
            </a:r>
            <a:r>
              <a:rPr lang="en-US" dirty="0"/>
              <a:t>beam line </a:t>
            </a:r>
            <a:r>
              <a:rPr lang="en-US" dirty="0"/>
              <a:t>and </a:t>
            </a:r>
            <a:r>
              <a:rPr lang="en-US" dirty="0" smtClean="0"/>
              <a:t>apparatus there are </a:t>
            </a:r>
            <a:r>
              <a:rPr lang="en-US" dirty="0"/>
              <a:t>no low energy </a:t>
            </a:r>
            <a:r>
              <a:rPr lang="en-US" dirty="0" smtClean="0"/>
              <a:t>components measured </a:t>
            </a:r>
            <a:r>
              <a:rPr lang="en-US" dirty="0"/>
              <a:t>in the plot </a:t>
            </a:r>
            <a:endParaRPr lang="en-US" dirty="0" smtClean="0"/>
          </a:p>
          <a:p>
            <a:r>
              <a:rPr lang="en-US" dirty="0" smtClean="0"/>
              <a:t>Repeat measurements 5cm from collimator did not yield expected signal for low energy protons</a:t>
            </a:r>
          </a:p>
          <a:p>
            <a:r>
              <a:rPr lang="en-US" dirty="0" smtClean="0"/>
              <a:t>Investigations still ongoing</a:t>
            </a:r>
            <a:endParaRPr lang="en-US" dirty="0"/>
          </a:p>
          <a:p>
            <a:endParaRPr lang="en-US" sz="1400" dirty="0"/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WP11.5 University of Birmingham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21C9D93-503B-7644-A0C1-2C3E56FF0133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947" y="1300212"/>
            <a:ext cx="6292441" cy="4395738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04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at Target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459" y="1141079"/>
            <a:ext cx="8293502" cy="5301192"/>
          </a:xfrm>
        </p:spPr>
      </p:pic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4/5/2017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09335" y="1327342"/>
            <a:ext cx="6637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Geant4 Simulation of beamline and cold box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99F2A1-AD89-4D5A-A90F-DFD4040810B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93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Dosimetry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The fluence is measured using </a:t>
            </a:r>
            <a:r>
              <a:rPr lang="en-US" b="1" dirty="0" smtClean="0">
                <a:solidFill>
                  <a:srgbClr val="000000"/>
                </a:solidFill>
              </a:rPr>
              <a:t>Ni </a:t>
            </a:r>
            <a:r>
              <a:rPr lang="en-US" b="1" dirty="0" smtClean="0">
                <a:solidFill>
                  <a:srgbClr val="000000"/>
                </a:solidFill>
              </a:rPr>
              <a:t>foils </a:t>
            </a:r>
            <a:r>
              <a:rPr lang="en-US" dirty="0" smtClean="0">
                <a:solidFill>
                  <a:srgbClr val="000000"/>
                </a:solidFill>
              </a:rPr>
              <a:t>placed in front of the sample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activity of the Ni-57 isotope is measured with a germanium spectrometer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Intensity of 1377keV peak + cross section for production of Ni-57 = </a:t>
            </a:r>
            <a:r>
              <a:rPr lang="en-US" b="1" dirty="0" smtClean="0">
                <a:solidFill>
                  <a:srgbClr val="000000"/>
                </a:solidFill>
              </a:rPr>
              <a:t>number of incident protons</a:t>
            </a:r>
          </a:p>
          <a:p>
            <a:r>
              <a:rPr lang="en-US" dirty="0">
                <a:solidFill>
                  <a:srgbClr val="000000"/>
                </a:solidFill>
              </a:rPr>
              <a:t>Measured and target fluence </a:t>
            </a:r>
            <a:r>
              <a:rPr lang="en-US" b="1" dirty="0">
                <a:solidFill>
                  <a:srgbClr val="000000"/>
                </a:solidFill>
              </a:rPr>
              <a:t>agree within 10</a:t>
            </a:r>
            <a:r>
              <a:rPr lang="en-US" b="1" dirty="0" smtClean="0">
                <a:solidFill>
                  <a:srgbClr val="000000"/>
                </a:solidFill>
              </a:rPr>
              <a:t>%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Proton current monitored whilst irradiating on FC downstream of material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Passive material causes scattering and beam loss. </a:t>
            </a:r>
            <a:r>
              <a:rPr lang="en-US" b="1" dirty="0" smtClean="0">
                <a:solidFill>
                  <a:srgbClr val="000000"/>
                </a:solidFill>
              </a:rPr>
              <a:t>Different factor required for every new irradiation set-up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Work currently underway to monitor the beam during irradiations before the sample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en-US" smtClean="0"/>
              <a:t>4/5/2017</a:t>
            </a:r>
            <a:endParaRPr lang="en-US" dirty="0"/>
          </a:p>
        </p:txBody>
      </p:sp>
      <p:grpSp>
        <p:nvGrpSpPr>
          <p:cNvPr id="13" name="Group 181"/>
          <p:cNvGrpSpPr/>
          <p:nvPr/>
        </p:nvGrpSpPr>
        <p:grpSpPr>
          <a:xfrm>
            <a:off x="6395783" y="3436300"/>
            <a:ext cx="4663898" cy="3275303"/>
            <a:chOff x="-1" y="0"/>
            <a:chExt cx="6062632" cy="4125440"/>
          </a:xfrm>
        </p:grpSpPr>
        <p:grpSp>
          <p:nvGrpSpPr>
            <p:cNvPr id="14" name="Group 179"/>
            <p:cNvGrpSpPr/>
            <p:nvPr/>
          </p:nvGrpSpPr>
          <p:grpSpPr>
            <a:xfrm>
              <a:off x="-1" y="0"/>
              <a:ext cx="6062632" cy="4125440"/>
              <a:chOff x="0" y="0"/>
              <a:chExt cx="6062629" cy="4125439"/>
            </a:xfrm>
          </p:grpSpPr>
          <p:pic>
            <p:nvPicPr>
              <p:cNvPr id="17" name="fluence_percentage.png"/>
              <p:cNvPicPr/>
              <p:nvPr/>
            </p:nvPicPr>
            <p:blipFill>
              <a:blip r:embed="rId3">
                <a:extLst/>
              </a:blip>
              <a:srcRect l="5479" t="7659" b="4454"/>
              <a:stretch>
                <a:fillRect/>
              </a:stretch>
            </p:blipFill>
            <p:spPr>
              <a:xfrm>
                <a:off x="0" y="0"/>
                <a:ext cx="6062629" cy="382765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8" name="Shape 178"/>
              <p:cNvSpPr/>
              <p:nvPr/>
            </p:nvSpPr>
            <p:spPr>
              <a:xfrm>
                <a:off x="2192921" y="3763620"/>
                <a:ext cx="3212398" cy="36181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200" b="1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 algn="r">
                  <a:defRPr sz="1800" b="0"/>
                </a:pPr>
                <a:r>
                  <a:rPr sz="1200" dirty="0" err="1">
                    <a:solidFill>
                      <a:schemeClr val="bg1"/>
                    </a:solidFill>
                  </a:rPr>
                  <a:t>Fluence</a:t>
                </a:r>
                <a:r>
                  <a:rPr sz="1200" dirty="0">
                    <a:solidFill>
                      <a:schemeClr val="bg1"/>
                    </a:solidFill>
                  </a:rPr>
                  <a:t> Received / Target </a:t>
                </a:r>
                <a:r>
                  <a:rPr sz="1200" dirty="0" err="1">
                    <a:solidFill>
                      <a:schemeClr val="bg1"/>
                    </a:solidFill>
                  </a:rPr>
                  <a:t>Fluence</a:t>
                </a:r>
                <a:endParaRPr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Shape 180"/>
            <p:cNvSpPr/>
            <p:nvPr/>
          </p:nvSpPr>
          <p:spPr>
            <a:xfrm>
              <a:off x="3107532" y="176749"/>
              <a:ext cx="1989985" cy="7688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400827">
                <a:defRPr sz="1800"/>
              </a:pPr>
              <a:r>
                <a:rPr lang="en-GB" sz="1100" dirty="0">
                  <a:solidFill>
                    <a:schemeClr val="bg1"/>
                  </a:solidFill>
                  <a:latin typeface="Helvetica"/>
                  <a:ea typeface="Helvetica"/>
                  <a:cs typeface="Helvetica"/>
                  <a:sym typeface="Helvetica"/>
                </a:rPr>
                <a:t>#</a:t>
              </a:r>
              <a:r>
                <a:rPr sz="1100" dirty="0" smtClean="0">
                  <a:solidFill>
                    <a:schemeClr val="bg1"/>
                  </a:solidFill>
                  <a:latin typeface="Helvetica"/>
                  <a:ea typeface="Helvetica"/>
                  <a:cs typeface="Helvetica"/>
                  <a:sym typeface="Helvetica"/>
                </a:rPr>
                <a:t> </a:t>
              </a:r>
              <a:r>
                <a:rPr sz="1100" dirty="0">
                  <a:solidFill>
                    <a:schemeClr val="bg1"/>
                  </a:solidFill>
                  <a:latin typeface="Helvetica"/>
                  <a:ea typeface="Helvetica"/>
                  <a:cs typeface="Helvetica"/>
                  <a:sym typeface="Helvetica"/>
                </a:rPr>
                <a:t>measurement = 194</a:t>
              </a:r>
            </a:p>
            <a:p>
              <a:pPr defTabSz="400827">
                <a:defRPr sz="1800"/>
              </a:pPr>
              <a:r>
                <a:rPr sz="1100" dirty="0">
                  <a:solidFill>
                    <a:schemeClr val="bg1"/>
                  </a:solidFill>
                  <a:latin typeface="Helvetica"/>
                  <a:ea typeface="Helvetica"/>
                  <a:cs typeface="Helvetica"/>
                  <a:sym typeface="Helvetica"/>
                </a:rPr>
                <a:t>Average = 0.97</a:t>
              </a:r>
            </a:p>
            <a:p>
              <a:pPr defTabSz="400827">
                <a:defRPr sz="1800"/>
              </a:pPr>
              <a:r>
                <a:rPr sz="1100" dirty="0">
                  <a:solidFill>
                    <a:schemeClr val="bg1"/>
                  </a:solidFill>
                  <a:latin typeface="Helvetica"/>
                  <a:ea typeface="Helvetica"/>
                  <a:cs typeface="Helvetica"/>
                  <a:sym typeface="Helvetica"/>
                </a:rPr>
                <a:t>Sigma = 0.10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8290" y="221564"/>
            <a:ext cx="4984749" cy="33400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34831" y="1012497"/>
            <a:ext cx="1982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Ni-57 + p cross section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24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ardness Factor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hardness factor </a:t>
            </a:r>
            <a:r>
              <a:rPr lang="en-US" dirty="0"/>
              <a:t>we </a:t>
            </a:r>
            <a:r>
              <a:rPr lang="en-US" dirty="0" smtClean="0"/>
              <a:t>currently use </a:t>
            </a:r>
            <a:r>
              <a:rPr lang="en-US" dirty="0"/>
              <a:t>for our protons is </a:t>
            </a:r>
            <a:r>
              <a:rPr lang="en-US" b="1" dirty="0" smtClean="0">
                <a:solidFill>
                  <a:srgbClr val="000000"/>
                </a:solidFill>
              </a:rPr>
              <a:t>2.2</a:t>
            </a:r>
          </a:p>
          <a:p>
            <a:r>
              <a:rPr lang="en-US" dirty="0" smtClean="0"/>
              <a:t>However</a:t>
            </a:r>
            <a:r>
              <a:rPr lang="en-US" dirty="0"/>
              <a:t>, different values can be found in the literature for 23MeV protons</a:t>
            </a:r>
          </a:p>
          <a:p>
            <a:pPr lvl="1"/>
            <a:r>
              <a:rPr lang="en-US" dirty="0"/>
              <a:t>KIT: </a:t>
            </a:r>
            <a:r>
              <a:rPr lang="en-US" dirty="0" smtClean="0"/>
              <a:t>k = 2</a:t>
            </a:r>
            <a:endParaRPr lang="en-US" dirty="0"/>
          </a:p>
          <a:p>
            <a:pPr lvl="1"/>
            <a:r>
              <a:rPr lang="en-US" dirty="0" smtClean="0"/>
              <a:t>Tables from </a:t>
            </a:r>
            <a:r>
              <a:rPr lang="en-US" dirty="0"/>
              <a:t>RD50: k = </a:t>
            </a:r>
            <a:r>
              <a:rPr lang="en-US" dirty="0" smtClean="0"/>
              <a:t>~2.58</a:t>
            </a:r>
          </a:p>
          <a:p>
            <a:pPr lvl="1"/>
            <a:r>
              <a:rPr lang="en-US" dirty="0" smtClean="0"/>
              <a:t>M. Moll reported k = 1.85 for 26 MeV protons in 2014</a:t>
            </a:r>
          </a:p>
          <a:p>
            <a:r>
              <a:rPr lang="en-US" b="1" dirty="0" smtClean="0"/>
              <a:t>Decided to measure the hardness factor for our setup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14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en-US" smtClean="0"/>
              <a:t>4/5/2017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94550" y="5102123"/>
            <a:ext cx="38989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/>
                </a:solidFill>
              </a:rPr>
              <a:t>M. Moll, Radiation Damage in Silicon Particle detectors, PhD thesis</a:t>
            </a:r>
            <a:endParaRPr lang="en-US" sz="1600" i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270" y="1243339"/>
            <a:ext cx="5746916" cy="385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42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Hardness Factor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67" y="1154670"/>
            <a:ext cx="5086780" cy="4451325"/>
          </a:xfrm>
        </p:spPr>
        <p:txBody>
          <a:bodyPr/>
          <a:lstStyle/>
          <a:p>
            <a:r>
              <a:rPr lang="en-GB" dirty="0" smtClean="0"/>
              <a:t>Irradiated BPW34F diodes to various </a:t>
            </a:r>
            <a:r>
              <a:rPr lang="en-GB" dirty="0" err="1" smtClean="0"/>
              <a:t>fluences</a:t>
            </a:r>
            <a:r>
              <a:rPr lang="en-GB" dirty="0" smtClean="0"/>
              <a:t> between 10</a:t>
            </a:r>
            <a:r>
              <a:rPr lang="en-GB" baseline="30000" dirty="0" smtClean="0"/>
              <a:t>11</a:t>
            </a:r>
            <a:r>
              <a:rPr lang="en-GB" dirty="0" smtClean="0"/>
              <a:t> and 10</a:t>
            </a:r>
            <a:r>
              <a:rPr lang="en-GB" baseline="30000" dirty="0" smtClean="0"/>
              <a:t>13</a:t>
            </a:r>
            <a:r>
              <a:rPr lang="en-GB" dirty="0" smtClean="0"/>
              <a:t> protons/cm</a:t>
            </a:r>
            <a:r>
              <a:rPr lang="en-GB" baseline="30000" dirty="0" smtClean="0"/>
              <a:t>2  </a:t>
            </a:r>
            <a:r>
              <a:rPr lang="en-GB" dirty="0" smtClean="0"/>
              <a:t>measured on Nickel foil</a:t>
            </a:r>
          </a:p>
          <a:p>
            <a:r>
              <a:rPr lang="en-GB" dirty="0" smtClean="0"/>
              <a:t>Irradiations performed at -27C</a:t>
            </a:r>
          </a:p>
          <a:p>
            <a:r>
              <a:rPr lang="en-GB" dirty="0" smtClean="0"/>
              <a:t>Diodes annealed for 80 </a:t>
            </a:r>
            <a:r>
              <a:rPr lang="en-GB" dirty="0" err="1" smtClean="0"/>
              <a:t>mins</a:t>
            </a:r>
            <a:r>
              <a:rPr lang="en-GB" dirty="0" smtClean="0"/>
              <a:t> @ 60C</a:t>
            </a:r>
          </a:p>
          <a:p>
            <a:r>
              <a:rPr lang="en-GB" dirty="0" smtClean="0"/>
              <a:t>Leakage current measured at full depletion</a:t>
            </a:r>
          </a:p>
          <a:p>
            <a:r>
              <a:rPr lang="en-GB" dirty="0" smtClean="0"/>
              <a:t>Temperature scaled to 20C</a:t>
            </a:r>
          </a:p>
          <a:p>
            <a:r>
              <a:rPr lang="el-GR" dirty="0" smtClean="0"/>
              <a:t>α</a:t>
            </a:r>
            <a:r>
              <a:rPr lang="en-GB" baseline="-25000" dirty="0"/>
              <a:t>p</a:t>
            </a:r>
            <a:r>
              <a:rPr lang="en-GB" dirty="0" smtClean="0"/>
              <a:t> = (6.6 ± 0.3) x 10</a:t>
            </a:r>
            <a:r>
              <a:rPr lang="en-GB" baseline="30000" dirty="0" smtClean="0"/>
              <a:t>-17</a:t>
            </a:r>
            <a:r>
              <a:rPr lang="en-GB" dirty="0" smtClean="0"/>
              <a:t> A/cm</a:t>
            </a:r>
          </a:p>
          <a:p>
            <a:r>
              <a:rPr lang="el-GR" dirty="0" smtClean="0"/>
              <a:t>α</a:t>
            </a:r>
            <a:r>
              <a:rPr lang="en-GB" baseline="-25000" dirty="0" smtClean="0"/>
              <a:t>1MeV</a:t>
            </a:r>
            <a:r>
              <a:rPr lang="en-GB" dirty="0" smtClean="0"/>
              <a:t> = 3.99 x 10</a:t>
            </a:r>
            <a:r>
              <a:rPr lang="en-GB" baseline="30000" dirty="0" smtClean="0"/>
              <a:t>-17</a:t>
            </a:r>
            <a:r>
              <a:rPr lang="en-GB" dirty="0" smtClean="0"/>
              <a:t> A/cm</a:t>
            </a:r>
          </a:p>
          <a:p>
            <a:r>
              <a:rPr lang="el-GR" dirty="0" smtClean="0"/>
              <a:t>κ</a:t>
            </a:r>
            <a:r>
              <a:rPr lang="en-GB" dirty="0" smtClean="0"/>
              <a:t> = </a:t>
            </a:r>
            <a:r>
              <a:rPr lang="el-GR" dirty="0" smtClean="0"/>
              <a:t>α</a:t>
            </a:r>
            <a:r>
              <a:rPr lang="en-GB" baseline="-25000" dirty="0" smtClean="0"/>
              <a:t>p</a:t>
            </a:r>
            <a:r>
              <a:rPr lang="en-GB" dirty="0" smtClean="0"/>
              <a:t> / </a:t>
            </a:r>
            <a:r>
              <a:rPr lang="el-GR" dirty="0" smtClean="0"/>
              <a:t>α</a:t>
            </a:r>
            <a:r>
              <a:rPr lang="en-GB" baseline="-25000" dirty="0" smtClean="0"/>
              <a:t>1MeV</a:t>
            </a:r>
          </a:p>
          <a:p>
            <a:r>
              <a:rPr lang="el-GR" b="1" dirty="0" smtClean="0"/>
              <a:t>κ</a:t>
            </a:r>
            <a:r>
              <a:rPr lang="en-GB" b="1" dirty="0" smtClean="0"/>
              <a:t> = 1.64 ± 0.07 ± 0.20 for 24 MeV protons incident on BPW34F</a:t>
            </a:r>
          </a:p>
          <a:p>
            <a:r>
              <a:rPr lang="en-GB" dirty="0" smtClean="0"/>
              <a:t>2nd set of larger diodes currently under investigation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6099227" y="1628775"/>
            <a:ext cx="4495695" cy="4451350"/>
          </a:xfrm>
          <a:prstGeom prst="rect">
            <a:avLst/>
          </a:prstGeom>
        </p:spPr>
      </p:pic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1C9D93-503B-7644-A0C1-2C3E56FF0133}" type="slidenum">
              <a:rPr lang="en-US" smtClean="0"/>
              <a:t>15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95067" y="2116667"/>
            <a:ext cx="2302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Preliminary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62981" y="559341"/>
            <a:ext cx="4927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chemeClr val="bg1"/>
                </a:solidFill>
              </a:rPr>
              <a:t>UoB</a:t>
            </a:r>
            <a:r>
              <a:rPr lang="en-GB" sz="2000" dirty="0" smtClean="0">
                <a:solidFill>
                  <a:schemeClr val="bg1"/>
                </a:solidFill>
              </a:rPr>
              <a:t> Masters project</a:t>
            </a:r>
          </a:p>
          <a:p>
            <a:r>
              <a:rPr lang="en-GB" sz="2000" dirty="0" err="1" smtClean="0">
                <a:solidFill>
                  <a:schemeClr val="bg1"/>
                </a:solidFill>
              </a:rPr>
              <a:t>Rhiann</a:t>
            </a:r>
            <a:r>
              <a:rPr lang="en-GB" sz="2000" dirty="0" smtClean="0">
                <a:solidFill>
                  <a:schemeClr val="bg1"/>
                </a:solidFill>
              </a:rPr>
              <a:t> Canavan, Patrick Knights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4005" y="6116539"/>
            <a:ext cx="5061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Still using k = 2.2 pending further study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5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AIDA-2020 Users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5934316"/>
              </p:ext>
            </p:extLst>
          </p:nvPr>
        </p:nvGraphicFramePr>
        <p:xfrm>
          <a:off x="527381" y="1264644"/>
          <a:ext cx="11070696" cy="367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5750">
                  <a:extLst>
                    <a:ext uri="{9D8B030D-6E8A-4147-A177-3AD203B41FA5}">
                      <a16:colId xmlns:a16="http://schemas.microsoft.com/office/drawing/2014/main" val="3824962939"/>
                    </a:ext>
                  </a:extLst>
                </a:gridCol>
                <a:gridCol w="5408723">
                  <a:extLst>
                    <a:ext uri="{9D8B030D-6E8A-4147-A177-3AD203B41FA5}">
                      <a16:colId xmlns:a16="http://schemas.microsoft.com/office/drawing/2014/main" val="3480687154"/>
                    </a:ext>
                  </a:extLst>
                </a:gridCol>
                <a:gridCol w="1519507">
                  <a:extLst>
                    <a:ext uri="{9D8B030D-6E8A-4147-A177-3AD203B41FA5}">
                      <a16:colId xmlns:a16="http://schemas.microsoft.com/office/drawing/2014/main" val="1785754170"/>
                    </a:ext>
                  </a:extLst>
                </a:gridCol>
                <a:gridCol w="1776716">
                  <a:extLst>
                    <a:ext uri="{9D8B030D-6E8A-4147-A177-3AD203B41FA5}">
                      <a16:colId xmlns:a16="http://schemas.microsoft.com/office/drawing/2014/main" val="3044435444"/>
                    </a:ext>
                  </a:extLst>
                </a:gridCol>
              </a:tblGrid>
              <a:tr h="58229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2">
                              <a:lumMod val="20000"/>
                              <a:lumOff val="8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 Code</a:t>
                      </a:r>
                      <a:endParaRPr lang="en-GB" sz="1600" dirty="0"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2">
                              <a:lumMod val="20000"/>
                              <a:lumOff val="8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 Title</a:t>
                      </a:r>
                      <a:endParaRPr lang="en-GB" sz="1600" dirty="0"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2">
                              <a:lumMod val="20000"/>
                              <a:lumOff val="8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Project Contact</a:t>
                      </a:r>
                      <a:endParaRPr lang="en-GB" sz="1600" dirty="0"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2">
                              <a:lumMod val="20000"/>
                              <a:lumOff val="8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access</a:t>
                      </a:r>
                      <a:r>
                        <a:rPr lang="en-GB" sz="1600" baseline="0" dirty="0" smtClean="0">
                          <a:solidFill>
                            <a:schemeClr val="bg2">
                              <a:lumMod val="20000"/>
                              <a:lumOff val="8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units M1-M24</a:t>
                      </a:r>
                      <a:endParaRPr lang="en-GB" sz="1600" dirty="0">
                        <a:solidFill>
                          <a:schemeClr val="bg2">
                            <a:lumMod val="20000"/>
                            <a:lumOff val="8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630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AIDA-2020-UoB-2015-1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ATLAS CMOS Strips Research and Development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T. Huffman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2894794"/>
                  </a:ext>
                </a:extLst>
              </a:tr>
              <a:tr h="333798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AIDA-2020-UoB-2015-2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Silicon sensor study of HPK sensors for ITK ATLAS Upgrade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S. </a:t>
                      </a:r>
                      <a:r>
                        <a:rPr lang="en-GB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Khuen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</a:t>
                      </a:r>
                    </a:p>
                    <a:p>
                      <a:pPr algn="ctr" fontAlgn="t"/>
                      <a:endParaRPr lang="en-GB" sz="1600" b="0" i="0" u="none" strike="noStrike" baseline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595211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AIDA-2020-UoB-2016-1          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Irradiation of glue foams for the ALTAS </a:t>
                      </a:r>
                      <a:r>
                        <a:rPr lang="en-GB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ITk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 </a:t>
                      </a:r>
                      <a:r>
                        <a:rPr lang="en-GB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Lacasta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695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AIDA-2020-UoB-2016-2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Irradiation of passive CMOS pixel sensors for ATLAS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F. Hugging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758069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AIDA-2020-UoB-2016-03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Development of a Detector Control System for ATLAS </a:t>
                      </a:r>
                      <a:r>
                        <a:rPr lang="en-GB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Itk</a:t>
                      </a:r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Pixel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 </a:t>
                      </a:r>
                      <a:r>
                        <a:rPr lang="en-GB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Zeitnitz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2444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AIDA-2020-UoB-2016-04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Thin Planar Sensors for ATLAS ITK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indent="0" algn="ctr" fontAlgn="b">
                        <a:buNone/>
                      </a:pPr>
                      <a:r>
                        <a:rPr lang="en-GB" sz="16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A. </a:t>
                      </a:r>
                      <a:r>
                        <a:rPr lang="en-GB" sz="16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Macchiolo</a:t>
                      </a:r>
                      <a:endParaRPr lang="en-GB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50.5*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5596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AIDA-2020-UoB-2017-01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GanFET Irradiation for Atlas Upgrade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D.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Lynn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12.5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6983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AIDA-2020-UoB-2017-02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LHCb</a:t>
                      </a:r>
                      <a:r>
                        <a:rPr lang="en-GB" sz="16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VELO Upgrade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P. Collins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6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73426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7381" y="5050439"/>
            <a:ext cx="10563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Total of 8 users</a:t>
            </a:r>
          </a:p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165 total access units M1-M24 </a:t>
            </a:r>
          </a:p>
          <a:p>
            <a:r>
              <a:rPr lang="en-GB" sz="1400" dirty="0" smtClean="0">
                <a:solidFill>
                  <a:schemeClr val="bg1"/>
                </a:solidFill>
              </a:rPr>
              <a:t>* 14.5 units projected by end of M24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99F2A1-AD89-4D5A-A90F-DFD4040810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54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MC40 cyclotron capable of delivering a wide range of proton energies up to 40 MeV, at a wide range of current (</a:t>
            </a:r>
            <a:r>
              <a:rPr lang="en-GB" dirty="0" err="1" smtClean="0"/>
              <a:t>pA</a:t>
            </a:r>
            <a:r>
              <a:rPr lang="en-GB" dirty="0" smtClean="0"/>
              <a:t> to </a:t>
            </a:r>
            <a:r>
              <a:rPr lang="el-GR" dirty="0" smtClean="0"/>
              <a:t>μ</a:t>
            </a:r>
            <a:r>
              <a:rPr lang="en-GB" dirty="0" smtClean="0"/>
              <a:t>A)</a:t>
            </a:r>
          </a:p>
          <a:p>
            <a:r>
              <a:rPr lang="en-GB" dirty="0" smtClean="0"/>
              <a:t>1x1cm</a:t>
            </a:r>
            <a:r>
              <a:rPr lang="en-GB" baseline="30000" dirty="0" smtClean="0"/>
              <a:t>2</a:t>
            </a:r>
            <a:r>
              <a:rPr lang="en-GB" dirty="0" smtClean="0"/>
              <a:t> collimated beam, typical energy of 27 MeV, typical current 100-400nA</a:t>
            </a:r>
            <a:endParaRPr lang="en-GB" baseline="30000" dirty="0" smtClean="0"/>
          </a:p>
          <a:p>
            <a:r>
              <a:rPr lang="en-GB" dirty="0" smtClean="0"/>
              <a:t>Cold box can scan an area up to 15x15cm</a:t>
            </a:r>
            <a:r>
              <a:rPr lang="en-GB" baseline="30000" dirty="0" smtClean="0"/>
              <a:t>2 </a:t>
            </a:r>
            <a:r>
              <a:rPr lang="en-GB" dirty="0" smtClean="0"/>
              <a:t> </a:t>
            </a:r>
            <a:endParaRPr lang="en-GB" baseline="30000" dirty="0" smtClean="0"/>
          </a:p>
          <a:p>
            <a:r>
              <a:rPr lang="en-GB" dirty="0" smtClean="0"/>
              <a:t>Early issues with sensor response have been solved using a 300</a:t>
            </a:r>
            <a:r>
              <a:rPr lang="el-GR" dirty="0" smtClean="0"/>
              <a:t>μ</a:t>
            </a:r>
            <a:r>
              <a:rPr lang="en-GB" dirty="0" smtClean="0"/>
              <a:t>m Al shield and results agree with samples from other institutes</a:t>
            </a:r>
          </a:p>
          <a:p>
            <a:r>
              <a:rPr lang="en-GB" dirty="0" smtClean="0"/>
              <a:t>Source of low energy component still under investigation</a:t>
            </a:r>
          </a:p>
          <a:p>
            <a:r>
              <a:rPr lang="en-GB" dirty="0" smtClean="0"/>
              <a:t>Preliminary measurements suggest </a:t>
            </a:r>
            <a:r>
              <a:rPr lang="el-GR" dirty="0"/>
              <a:t>κ</a:t>
            </a:r>
            <a:r>
              <a:rPr lang="en-GB" dirty="0"/>
              <a:t> = 1.66 ± 0.04 </a:t>
            </a:r>
            <a:r>
              <a:rPr lang="en-GB" dirty="0" smtClean="0"/>
              <a:t>± 0.51 but will continue using 2.2 for the time being </a:t>
            </a:r>
          </a:p>
          <a:p>
            <a:r>
              <a:rPr lang="en-GB" dirty="0" smtClean="0"/>
              <a:t>Total of 8 AIDA-2020 users in the period M1-M24</a:t>
            </a:r>
          </a:p>
          <a:p>
            <a:r>
              <a:rPr lang="en-GB" dirty="0" smtClean="0"/>
              <a:t>Total of 165 access units in the period M1-M24 (includes 15 access units projected by end of M24)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99F2A1-AD89-4D5A-A90F-DFD4040810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9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thanks to the </a:t>
            </a:r>
            <a:r>
              <a:rPr lang="en-US" dirty="0" smtClean="0"/>
              <a:t>operating </a:t>
            </a:r>
            <a:r>
              <a:rPr lang="en-US" dirty="0" smtClean="0"/>
              <a:t>team </a:t>
            </a:r>
            <a:r>
              <a:rPr lang="en-US" dirty="0"/>
              <a:t>at the MC40 accelerator: </a:t>
            </a:r>
            <a:endParaRPr lang="en-US" dirty="0" smtClean="0"/>
          </a:p>
          <a:p>
            <a:pPr lvl="1"/>
            <a:r>
              <a:rPr lang="en-US" dirty="0" smtClean="0"/>
              <a:t>Prof</a:t>
            </a:r>
            <a:r>
              <a:rPr lang="en-US" dirty="0"/>
              <a:t>. D. </a:t>
            </a:r>
            <a:r>
              <a:rPr lang="en-US" dirty="0" smtClean="0"/>
              <a:t>Parker</a:t>
            </a:r>
            <a:endParaRPr lang="en-US" dirty="0"/>
          </a:p>
          <a:p>
            <a:pPr lvl="1"/>
            <a:r>
              <a:rPr lang="en-US" dirty="0" smtClean="0"/>
              <a:t>Mr</a:t>
            </a:r>
            <a:r>
              <a:rPr lang="en-US" dirty="0"/>
              <a:t>. Mike </a:t>
            </a:r>
            <a:r>
              <a:rPr lang="en-US" dirty="0" smtClean="0"/>
              <a:t>Smith</a:t>
            </a:r>
            <a:endParaRPr lang="en-US" dirty="0"/>
          </a:p>
          <a:p>
            <a:pPr lvl="1"/>
            <a:r>
              <a:rPr lang="en-US" dirty="0" smtClean="0"/>
              <a:t>Mr</a:t>
            </a:r>
            <a:r>
              <a:rPr lang="en-US" dirty="0"/>
              <a:t>. Robert </a:t>
            </a:r>
            <a:r>
              <a:rPr lang="en-US" dirty="0" smtClean="0"/>
              <a:t>Goodwin</a:t>
            </a:r>
            <a:endParaRPr lang="en-US" dirty="0"/>
          </a:p>
          <a:p>
            <a:pPr lvl="1"/>
            <a:r>
              <a:rPr lang="en-US" dirty="0" smtClean="0"/>
              <a:t>Mr</a:t>
            </a:r>
            <a:r>
              <a:rPr lang="en-US" dirty="0"/>
              <a:t>. Robert </a:t>
            </a:r>
            <a:r>
              <a:rPr lang="en-US" dirty="0" smtClean="0"/>
              <a:t>Wheeler</a:t>
            </a:r>
            <a:endParaRPr lang="en-US" dirty="0"/>
          </a:p>
          <a:p>
            <a:pPr lvl="1"/>
            <a:r>
              <a:rPr lang="en-US" dirty="0" smtClean="0"/>
              <a:t>Mr</a:t>
            </a:r>
            <a:r>
              <a:rPr lang="en-US" dirty="0"/>
              <a:t>. Gregory Wood </a:t>
            </a: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18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4/5/2017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15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UK irradiation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2</a:t>
            </a:fld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4/5/2017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31333" y="895962"/>
            <a:ext cx="9144000" cy="1285015"/>
            <a:chOff x="161007" y="557803"/>
            <a:chExt cx="8821986" cy="128501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007" y="802174"/>
              <a:ext cx="3185090" cy="796273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42087" y="586131"/>
              <a:ext cx="3008989" cy="1228358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47065" y="557803"/>
              <a:ext cx="2635928" cy="1285015"/>
            </a:xfrm>
            <a:prstGeom prst="rect">
              <a:avLst/>
            </a:prstGeom>
            <a:solidFill>
              <a:srgbClr val="FFFFFF"/>
            </a:solidFill>
          </p:spPr>
        </p:pic>
      </p:grpSp>
      <p:grpSp>
        <p:nvGrpSpPr>
          <p:cNvPr id="7" name="Group 6"/>
          <p:cNvGrpSpPr/>
          <p:nvPr/>
        </p:nvGrpSpPr>
        <p:grpSpPr>
          <a:xfrm>
            <a:off x="351576" y="2067290"/>
            <a:ext cx="9871659" cy="4462760"/>
            <a:chOff x="-970130" y="3099059"/>
            <a:chExt cx="9524021" cy="4462760"/>
          </a:xfrm>
        </p:grpSpPr>
        <p:sp>
          <p:nvSpPr>
            <p:cNvPr id="4" name="Shape 62"/>
            <p:cNvSpPr txBox="1">
              <a:spLocks/>
            </p:cNvSpPr>
            <p:nvPr/>
          </p:nvSpPr>
          <p:spPr>
            <a:xfrm>
              <a:off x="5968814" y="3112567"/>
              <a:ext cx="2585077" cy="2703730"/>
            </a:xfrm>
            <a:prstGeom prst="rect">
              <a:avLst/>
            </a:prstGeom>
          </p:spPr>
          <p:txBody>
            <a:bodyPr lIns="80165" tIns="40083" rIns="80165" bIns="40083"/>
            <a:lstStyle>
              <a:lvl1pPr marL="387207" indent="-387207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44238" indent="-323730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3200">
                  <a:solidFill>
                    <a:schemeClr val="tx1"/>
                  </a:solidFill>
                  <a:latin typeface="+mn-lt"/>
                </a:defRPr>
              </a:lvl2pPr>
              <a:lvl3pPr marL="1299681" indent="-257079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700">
                  <a:solidFill>
                    <a:schemeClr val="tx1"/>
                  </a:solidFill>
                  <a:latin typeface="+mn-lt"/>
                </a:defRPr>
              </a:lvl3pPr>
              <a:lvl4pPr marL="1821774" indent="-258668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300">
                  <a:solidFill>
                    <a:schemeClr val="tx1"/>
                  </a:solidFill>
                  <a:latin typeface="+mn-lt"/>
                </a:defRPr>
              </a:lvl4pPr>
              <a:lvl5pPr marL="2342281" indent="-257079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5pPr>
              <a:lvl6pPr marL="2801100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6pPr>
              <a:lvl7pPr marL="3257904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7pPr>
              <a:lvl8pPr marL="3714708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8pPr>
              <a:lvl9pPr marL="4171512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1800" b="0" dirty="0">
                  <a:solidFill>
                    <a:schemeClr val="bg1"/>
                  </a:solidFill>
                </a:rPr>
                <a:t>Richard </a:t>
              </a:r>
              <a:r>
                <a:rPr lang="en-GB" sz="1800" b="0" dirty="0">
                  <a:solidFill>
                    <a:schemeClr val="bg1"/>
                  </a:solidFill>
                </a:rPr>
                <a:t>French</a:t>
              </a:r>
            </a:p>
            <a:p>
              <a:pPr marL="0" indent="0">
                <a:buNone/>
              </a:pPr>
              <a:r>
                <a:rPr lang="en-GB" sz="1800" b="0" dirty="0">
                  <a:solidFill>
                    <a:schemeClr val="bg1"/>
                  </a:solidFill>
                </a:rPr>
                <a:t>Hector Marin-</a:t>
              </a:r>
              <a:r>
                <a:rPr lang="en-GB" sz="1800" b="0" dirty="0">
                  <a:solidFill>
                    <a:schemeClr val="bg1"/>
                  </a:solidFill>
                </a:rPr>
                <a:t>Reyes</a:t>
              </a:r>
              <a:endParaRPr lang="en-GB" sz="1800" b="0" dirty="0">
                <a:solidFill>
                  <a:schemeClr val="bg1"/>
                </a:solidFill>
              </a:endParaRPr>
            </a:p>
            <a:p>
              <a:pPr marL="0" indent="0">
                <a:buNone/>
              </a:pPr>
              <a:r>
                <a:rPr lang="en-GB" sz="1800" b="0" dirty="0">
                  <a:solidFill>
                    <a:schemeClr val="bg1"/>
                  </a:solidFill>
                </a:rPr>
                <a:t>Paul Hodgson</a:t>
              </a:r>
            </a:p>
            <a:p>
              <a:pPr marL="0" indent="0">
                <a:buNone/>
              </a:pPr>
              <a:r>
                <a:rPr lang="en-GB" sz="1800" b="0" dirty="0">
                  <a:solidFill>
                    <a:schemeClr val="bg1"/>
                  </a:solidFill>
                </a:rPr>
                <a:t>Kerry Parker</a:t>
              </a:r>
            </a:p>
            <a:p>
              <a:pPr marL="0" indent="0">
                <a:buNone/>
              </a:pPr>
              <a:r>
                <a:rPr lang="en-US" sz="1800" b="0" dirty="0" err="1">
                  <a:solidFill>
                    <a:schemeClr val="bg1"/>
                  </a:solidFill>
                </a:rPr>
                <a:t>Evangelos</a:t>
              </a:r>
              <a:r>
                <a:rPr lang="en-US" sz="1800" b="0" dirty="0">
                  <a:solidFill>
                    <a:schemeClr val="bg1"/>
                  </a:solidFill>
                </a:rPr>
                <a:t> </a:t>
              </a:r>
              <a:r>
                <a:rPr lang="en-US" sz="1800" b="0" dirty="0" err="1">
                  <a:solidFill>
                    <a:schemeClr val="bg1"/>
                  </a:solidFill>
                </a:rPr>
                <a:t>Kourlitis</a:t>
              </a:r>
              <a:endParaRPr lang="en-GB" sz="1800" b="0" dirty="0">
                <a:solidFill>
                  <a:schemeClr val="bg1"/>
                </a:solidFill>
              </a:endParaRPr>
            </a:p>
            <a:p>
              <a:pPr marL="0" indent="0">
                <a:buNone/>
              </a:pPr>
              <a:r>
                <a:rPr lang="en-US" sz="1800" b="0" dirty="0">
                  <a:solidFill>
                    <a:schemeClr val="bg1"/>
                  </a:solidFill>
                </a:rPr>
                <a:t>Sam </a:t>
              </a:r>
              <a:r>
                <a:rPr lang="en-US" sz="1800" b="0" dirty="0">
                  <a:solidFill>
                    <a:schemeClr val="bg1"/>
                  </a:solidFill>
                </a:rPr>
                <a:t>Edwards</a:t>
              </a:r>
            </a:p>
            <a:p>
              <a:pPr marL="0" indent="0">
                <a:buNone/>
              </a:pPr>
              <a:r>
                <a:rPr lang="en-GB" sz="1800" b="0" dirty="0">
                  <a:solidFill>
                    <a:schemeClr val="bg1"/>
                  </a:solidFill>
                </a:rPr>
                <a:t>Paul Kemp-Russell</a:t>
              </a:r>
            </a:p>
            <a:p>
              <a:pPr marL="0" indent="0">
                <a:buNone/>
              </a:pPr>
              <a:r>
                <a:rPr lang="en-GB" sz="1800" b="0" dirty="0">
                  <a:solidFill>
                    <a:schemeClr val="bg1"/>
                  </a:solidFill>
                </a:rPr>
                <a:t>Simon </a:t>
              </a:r>
              <a:r>
                <a:rPr lang="en-GB" sz="1800" b="0" dirty="0" smtClean="0">
                  <a:solidFill>
                    <a:schemeClr val="bg1"/>
                  </a:solidFill>
                </a:rPr>
                <a:t>Dixon</a:t>
              </a:r>
              <a:endParaRPr lang="en-GB" sz="1800" b="0" dirty="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-970130" y="3099059"/>
              <a:ext cx="4113482" cy="4462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David Parker (</a:t>
              </a:r>
              <a:r>
                <a:rPr lang="en-GB" sz="1800" b="0" kern="0" dirty="0">
                  <a:solidFill>
                    <a:schemeClr val="bg1"/>
                  </a:solidFill>
                </a:rPr>
                <a:t>AIDA-2020 </a:t>
              </a:r>
              <a:r>
                <a:rPr lang="en-GB" sz="1800" b="0" kern="0" dirty="0">
                  <a:solidFill>
                    <a:schemeClr val="bg1"/>
                  </a:solidFill>
                </a:rPr>
                <a:t>Responsible</a:t>
              </a:r>
              <a:r>
                <a:rPr lang="en-GB" sz="1800" b="0" kern="0" dirty="0">
                  <a:solidFill>
                    <a:schemeClr val="bg1"/>
                  </a:solidFill>
                </a:rPr>
                <a:t>)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Mike Smith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John Wilson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Kostas Nikolopoulos 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Phil </a:t>
              </a:r>
              <a:r>
                <a:rPr lang="en-GB" sz="1800" b="0" kern="0" dirty="0" err="1">
                  <a:solidFill>
                    <a:schemeClr val="bg1"/>
                  </a:solidFill>
                </a:rPr>
                <a:t>Allport</a:t>
              </a:r>
              <a:r>
                <a:rPr lang="en-GB" sz="1800" b="0" kern="0" dirty="0">
                  <a:solidFill>
                    <a:schemeClr val="bg1"/>
                  </a:solidFill>
                </a:rPr>
                <a:t> </a:t>
              </a:r>
              <a:r>
                <a:rPr lang="en-GB" sz="1800" b="0" kern="0" dirty="0">
                  <a:solidFill>
                    <a:schemeClr val="bg1"/>
                  </a:solidFill>
                </a:rPr>
                <a:t>(AIDA-2020 </a:t>
              </a:r>
              <a:r>
                <a:rPr lang="en-GB" sz="1800" b="0" kern="0" dirty="0" smtClean="0">
                  <a:solidFill>
                    <a:schemeClr val="bg1"/>
                  </a:solidFill>
                </a:rPr>
                <a:t>Contact)</a:t>
              </a:r>
              <a:endParaRPr lang="en-GB" sz="1800" b="0" kern="0" dirty="0">
                <a:solidFill>
                  <a:schemeClr val="bg1"/>
                </a:solidFill>
              </a:endParaRP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Laura </a:t>
              </a:r>
              <a:r>
                <a:rPr lang="en-GB" sz="1800" b="0" kern="0" dirty="0" err="1" smtClean="0">
                  <a:solidFill>
                    <a:schemeClr val="bg1"/>
                  </a:solidFill>
                </a:rPr>
                <a:t>Gonella</a:t>
              </a:r>
              <a:endParaRPr lang="en-GB" sz="1800" b="0" kern="0" dirty="0">
                <a:solidFill>
                  <a:schemeClr val="bg1"/>
                </a:solidFill>
              </a:endParaRP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Tony Price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 err="1">
                  <a:solidFill>
                    <a:schemeClr val="bg1"/>
                  </a:solidFill>
                </a:rPr>
                <a:t>Juergen</a:t>
              </a:r>
              <a:r>
                <a:rPr lang="en-GB" sz="1800" b="0" kern="0" dirty="0">
                  <a:solidFill>
                    <a:schemeClr val="bg1"/>
                  </a:solidFill>
                </a:rPr>
                <a:t> </a:t>
              </a:r>
              <a:r>
                <a:rPr lang="en-GB" sz="1800" b="0" kern="0" dirty="0" smtClean="0">
                  <a:solidFill>
                    <a:schemeClr val="bg1"/>
                  </a:solidFill>
                </a:rPr>
                <a:t>Thomas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 smtClean="0">
                  <a:solidFill>
                    <a:schemeClr val="bg1"/>
                  </a:solidFill>
                </a:rPr>
                <a:t>Imran Iqbal</a:t>
              </a:r>
              <a:endParaRPr lang="en-GB" sz="1800" b="0" kern="0" dirty="0">
                <a:solidFill>
                  <a:schemeClr val="bg1"/>
                </a:solidFill>
              </a:endParaRP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Daniel </a:t>
              </a:r>
              <a:r>
                <a:rPr lang="en-GB" sz="1800" b="0" kern="0" dirty="0" err="1">
                  <a:solidFill>
                    <a:schemeClr val="bg1"/>
                  </a:solidFill>
                </a:rPr>
                <a:t>Briglin</a:t>
              </a:r>
              <a:endParaRPr lang="en-GB" sz="1800" b="0" kern="0" dirty="0">
                <a:solidFill>
                  <a:schemeClr val="bg1"/>
                </a:solidFill>
              </a:endParaRP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James Broughton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Matt </a:t>
              </a:r>
              <a:r>
                <a:rPr lang="en-GB" sz="1800" b="0" kern="0" dirty="0">
                  <a:solidFill>
                    <a:schemeClr val="bg1"/>
                  </a:solidFill>
                </a:rPr>
                <a:t>Baca</a:t>
              </a:r>
            </a:p>
            <a:p>
              <a:pPr defTabSz="466073">
                <a:spcBef>
                  <a:spcPts val="526"/>
                </a:spcBef>
                <a:buClr>
                  <a:srgbClr val="FF0000"/>
                </a:buClr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Jack Lindon</a:t>
              </a:r>
              <a:endParaRPr lang="en-GB" sz="1800" b="0" kern="0" dirty="0">
                <a:solidFill>
                  <a:schemeClr val="bg1"/>
                </a:solidFill>
              </a:endParaRPr>
            </a:p>
          </p:txBody>
        </p:sp>
        <p:sp>
          <p:nvSpPr>
            <p:cNvPr id="17" name="Shape 62"/>
            <p:cNvSpPr txBox="1">
              <a:spLocks/>
            </p:cNvSpPr>
            <p:nvPr/>
          </p:nvSpPr>
          <p:spPr>
            <a:xfrm>
              <a:off x="3143352" y="3099059"/>
              <a:ext cx="3612576" cy="1210992"/>
            </a:xfrm>
            <a:prstGeom prst="rect">
              <a:avLst/>
            </a:prstGeom>
          </p:spPr>
          <p:txBody>
            <a:bodyPr lIns="80165" tIns="40083" rIns="80165" bIns="40083"/>
            <a:lstStyle>
              <a:lvl1pPr marL="387207" indent="-387207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844238" indent="-323730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3200">
                  <a:solidFill>
                    <a:schemeClr val="tx1"/>
                  </a:solidFill>
                  <a:latin typeface="+mn-lt"/>
                </a:defRPr>
              </a:lvl2pPr>
              <a:lvl3pPr marL="1299681" indent="-257079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700">
                  <a:solidFill>
                    <a:schemeClr val="tx1"/>
                  </a:solidFill>
                  <a:latin typeface="+mn-lt"/>
                </a:defRPr>
              </a:lvl3pPr>
              <a:lvl4pPr marL="1821774" indent="-258668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300">
                  <a:solidFill>
                    <a:schemeClr val="tx1"/>
                  </a:solidFill>
                  <a:latin typeface="+mn-lt"/>
                </a:defRPr>
              </a:lvl4pPr>
              <a:lvl5pPr marL="2342281" indent="-257079" algn="l" defTabSz="1039427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5pPr>
              <a:lvl6pPr marL="2801100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6pPr>
              <a:lvl7pPr marL="3257904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7pPr>
              <a:lvl8pPr marL="3714708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8pPr>
              <a:lvl9pPr marL="4171512" indent="-260126" algn="l" defTabSz="1042086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3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defTabSz="466073">
                <a:spcBef>
                  <a:spcPts val="526"/>
                </a:spcBef>
                <a:spcAft>
                  <a:spcPts val="0"/>
                </a:spcAft>
                <a:buClr>
                  <a:srgbClr val="FF0000"/>
                </a:buClr>
                <a:buNone/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Paul </a:t>
              </a:r>
              <a:r>
                <a:rPr lang="en-GB" sz="1800" b="0" kern="0" dirty="0">
                  <a:solidFill>
                    <a:schemeClr val="bg1"/>
                  </a:solidFill>
                </a:rPr>
                <a:t>Dervan (ATLAS-UK Irradiations</a:t>
              </a:r>
              <a:r>
                <a:rPr lang="en-GB" sz="1800" b="0" kern="0" dirty="0">
                  <a:solidFill>
                    <a:schemeClr val="bg1"/>
                  </a:solidFill>
                </a:rPr>
                <a:t>) </a:t>
              </a:r>
            </a:p>
            <a:p>
              <a:pPr marL="0" indent="0" defTabSz="466073">
                <a:spcBef>
                  <a:spcPts val="526"/>
                </a:spcBef>
                <a:spcAft>
                  <a:spcPts val="0"/>
                </a:spcAft>
                <a:buClr>
                  <a:srgbClr val="FF0000"/>
                </a:buClr>
                <a:buNone/>
                <a:defRPr sz="1800"/>
              </a:pPr>
              <a:r>
                <a:rPr lang="en-GB" sz="1800" b="0" kern="0" dirty="0" err="1">
                  <a:solidFill>
                    <a:schemeClr val="bg1"/>
                  </a:solidFill>
                </a:rPr>
                <a:t>Gianluigi</a:t>
              </a:r>
              <a:r>
                <a:rPr lang="en-GB" sz="1800" b="0" kern="0" dirty="0">
                  <a:solidFill>
                    <a:schemeClr val="bg1"/>
                  </a:solidFill>
                </a:rPr>
                <a:t> </a:t>
              </a:r>
              <a:r>
                <a:rPr lang="en-GB" sz="1800" b="0" kern="0" dirty="0" err="1">
                  <a:solidFill>
                    <a:schemeClr val="bg1"/>
                  </a:solidFill>
                </a:rPr>
                <a:t>Casse</a:t>
              </a:r>
              <a:endParaRPr lang="en-GB" sz="1800" b="0" kern="0" dirty="0">
                <a:solidFill>
                  <a:schemeClr val="bg1"/>
                </a:solidFill>
              </a:endParaRPr>
            </a:p>
            <a:p>
              <a:pPr marL="0" indent="0" defTabSz="466073">
                <a:spcBef>
                  <a:spcPts val="526"/>
                </a:spcBef>
                <a:spcAft>
                  <a:spcPts val="0"/>
                </a:spcAft>
                <a:buClr>
                  <a:srgbClr val="FF0000"/>
                </a:buClr>
                <a:buNone/>
                <a:defRPr sz="1800"/>
              </a:pPr>
              <a:r>
                <a:rPr lang="en-GB" sz="1800" b="0" kern="0" dirty="0">
                  <a:solidFill>
                    <a:schemeClr val="bg1"/>
                  </a:solidFill>
                </a:rPr>
                <a:t>Sven </a:t>
              </a:r>
              <a:r>
                <a:rPr lang="en-GB" sz="1800" b="0" kern="0" dirty="0" err="1">
                  <a:solidFill>
                    <a:schemeClr val="bg1"/>
                  </a:solidFill>
                </a:rPr>
                <a:t>Wonsak</a:t>
              </a:r>
              <a:endParaRPr lang="en-GB" sz="1800" b="0" kern="0" dirty="0">
                <a:solidFill>
                  <a:schemeClr val="bg1"/>
                </a:solidFill>
              </a:endParaRPr>
            </a:p>
            <a:p>
              <a:pPr marL="0" indent="0" defTabSz="466073">
                <a:spcBef>
                  <a:spcPts val="526"/>
                </a:spcBef>
                <a:spcAft>
                  <a:spcPts val="0"/>
                </a:spcAft>
                <a:buClr>
                  <a:srgbClr val="FF0000"/>
                </a:buClr>
                <a:buNone/>
                <a:defRPr sz="1800"/>
              </a:pPr>
              <a:endParaRPr lang="en-GB" sz="1800" b="0" kern="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764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MC40 Cyclotron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0"/>
          </p:nvPr>
        </p:nvSpPr>
        <p:spPr>
          <a:xfrm>
            <a:off x="622201" y="1484784"/>
            <a:ext cx="5086780" cy="4451325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MC40 cyclotron </a:t>
            </a:r>
            <a:r>
              <a:rPr lang="en-US" dirty="0"/>
              <a:t>at the University of Birmingham is primarily used for radio-isotope production for mainly medical </a:t>
            </a:r>
            <a:r>
              <a:rPr lang="en-US" dirty="0" smtClean="0"/>
              <a:t>applications</a:t>
            </a:r>
          </a:p>
          <a:p>
            <a:r>
              <a:rPr lang="en-US" dirty="0" smtClean="0"/>
              <a:t>Proton energies up to 40 MeV possible at extraction</a:t>
            </a:r>
          </a:p>
          <a:p>
            <a:r>
              <a:rPr lang="en-US" dirty="0" smtClean="0"/>
              <a:t>Currents ranging from </a:t>
            </a:r>
            <a:r>
              <a:rPr lang="en-US" dirty="0" err="1" smtClean="0"/>
              <a:t>pA</a:t>
            </a:r>
            <a:r>
              <a:rPr lang="en-US" dirty="0" smtClean="0"/>
              <a:t> to </a:t>
            </a:r>
            <a:r>
              <a:rPr lang="el-GR" dirty="0" smtClean="0"/>
              <a:t>μ</a:t>
            </a:r>
            <a:r>
              <a:rPr lang="en-GB" dirty="0"/>
              <a:t>A</a:t>
            </a:r>
            <a:endParaRPr lang="en-US" dirty="0"/>
          </a:p>
          <a:p>
            <a:r>
              <a:rPr lang="en-US" dirty="0"/>
              <a:t>It was commissioned as an irradiation facility for particle physics in early 2013 and has irradiated </a:t>
            </a:r>
            <a:r>
              <a:rPr lang="en-US" dirty="0" smtClean="0"/>
              <a:t>over </a:t>
            </a:r>
            <a:r>
              <a:rPr lang="en-US" dirty="0"/>
              <a:t>300 samples </a:t>
            </a:r>
          </a:p>
          <a:p>
            <a:r>
              <a:rPr lang="en-US" dirty="0" smtClean="0"/>
              <a:t>Established through </a:t>
            </a:r>
            <a:r>
              <a:rPr lang="en-US" dirty="0"/>
              <a:t>STFC support for UK ATLAS Upgrade</a:t>
            </a:r>
          </a:p>
          <a:p>
            <a:r>
              <a:rPr lang="en-US" b="1" dirty="0" smtClean="0"/>
              <a:t>AIDA-2020 </a:t>
            </a:r>
            <a:r>
              <a:rPr lang="en-US" b="1" dirty="0"/>
              <a:t>Transnational Access </a:t>
            </a:r>
            <a:r>
              <a:rPr lang="en-US" dirty="0"/>
              <a:t>Facility as “Remote Scientific Service”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183" y="460317"/>
            <a:ext cx="4168966" cy="600821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99F2A1-AD89-4D5A-A90F-DFD4040810B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46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Irradiation Facility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Proton </a:t>
            </a:r>
            <a:r>
              <a:rPr lang="en-US" dirty="0"/>
              <a:t>current: up to 2μA (cooling permitting)</a:t>
            </a:r>
          </a:p>
          <a:p>
            <a:r>
              <a:rPr lang="en-US" dirty="0"/>
              <a:t>Beam spot: </a:t>
            </a:r>
            <a:r>
              <a:rPr lang="en-US" b="1" dirty="0" smtClean="0"/>
              <a:t>10mm </a:t>
            </a:r>
            <a:r>
              <a:rPr lang="en-US" b="1" dirty="0"/>
              <a:t>× </a:t>
            </a:r>
            <a:r>
              <a:rPr lang="en-US" b="1" dirty="0" smtClean="0"/>
              <a:t>10mm </a:t>
            </a:r>
            <a:r>
              <a:rPr lang="en-US" dirty="0" smtClean="0"/>
              <a:t>via collimation</a:t>
            </a:r>
            <a:endParaRPr lang="en-US" dirty="0"/>
          </a:p>
          <a:p>
            <a:r>
              <a:rPr lang="en-US" dirty="0"/>
              <a:t>Flux: up to 10</a:t>
            </a:r>
            <a:r>
              <a:rPr lang="en-US" baseline="30000" dirty="0"/>
              <a:t>13</a:t>
            </a:r>
            <a:r>
              <a:rPr lang="en-US" dirty="0"/>
              <a:t> </a:t>
            </a:r>
            <a:r>
              <a:rPr lang="en-US" dirty="0" smtClean="0"/>
              <a:t>protons/s/cm</a:t>
            </a:r>
            <a:r>
              <a:rPr lang="en-US" baseline="30000" dirty="0" smtClean="0"/>
              <a:t>2</a:t>
            </a:r>
            <a:endParaRPr lang="en-US" dirty="0"/>
          </a:p>
          <a:p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81" y="2776330"/>
            <a:ext cx="8621586" cy="365418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715572" y="3799269"/>
            <a:ext cx="9893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Shielding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4592" y="3844071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Control room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7336" y="3177880"/>
            <a:ext cx="887131" cy="57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ATLAS/AIDA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03245" y="3536294"/>
            <a:ext cx="1616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Metallurgy (</a:t>
            </a:r>
            <a:r>
              <a:rPr lang="en-US" sz="1400" b="1" dirty="0" err="1" smtClean="0">
                <a:solidFill>
                  <a:schemeClr val="bg1"/>
                </a:solidFill>
              </a:rPr>
              <a:t>UoB</a:t>
            </a:r>
            <a:r>
              <a:rPr lang="en-US" sz="1400" b="1" dirty="0" smtClean="0">
                <a:solidFill>
                  <a:schemeClr val="bg1"/>
                </a:solidFill>
              </a:rPr>
              <a:t>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97616" y="4404088"/>
            <a:ext cx="20137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Medical and Nuclear Physics (</a:t>
            </a:r>
            <a:r>
              <a:rPr lang="en-US" sz="1400" b="1" dirty="0" err="1" smtClean="0">
                <a:solidFill>
                  <a:schemeClr val="bg1"/>
                </a:solidFill>
              </a:rPr>
              <a:t>UoB</a:t>
            </a:r>
            <a:r>
              <a:rPr lang="en-US" sz="1400" b="1" dirty="0" smtClean="0">
                <a:solidFill>
                  <a:schemeClr val="bg1"/>
                </a:solidFill>
              </a:rPr>
              <a:t>)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80859" y="4163580"/>
            <a:ext cx="1019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Cyclotron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80859" y="1642859"/>
            <a:ext cx="2507081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</a:rPr>
              <a:t>Typically:</a:t>
            </a:r>
          </a:p>
          <a:p>
            <a:pPr algn="ctr"/>
            <a:r>
              <a:rPr lang="en-US" sz="2000" dirty="0" err="1" smtClean="0">
                <a:solidFill>
                  <a:srgbClr val="000000"/>
                </a:solidFill>
              </a:rPr>
              <a:t>E_beam</a:t>
            </a:r>
            <a:r>
              <a:rPr lang="en-US" sz="2000" dirty="0" smtClean="0">
                <a:solidFill>
                  <a:srgbClr val="000000"/>
                </a:solidFill>
              </a:rPr>
              <a:t>= </a:t>
            </a:r>
            <a:r>
              <a:rPr lang="en-US" sz="2000" b="1" dirty="0" smtClean="0">
                <a:solidFill>
                  <a:srgbClr val="000000"/>
                </a:solidFill>
              </a:rPr>
              <a:t>27MeV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000" dirty="0" err="1" smtClean="0">
                <a:solidFill>
                  <a:srgbClr val="000000"/>
                </a:solidFill>
              </a:rPr>
              <a:t>I_beam</a:t>
            </a:r>
            <a:r>
              <a:rPr lang="en-US" sz="2000" dirty="0" smtClean="0">
                <a:solidFill>
                  <a:srgbClr val="000000"/>
                </a:solidFill>
              </a:rPr>
              <a:t> = </a:t>
            </a:r>
            <a:r>
              <a:rPr lang="en-US" sz="2000" b="1" dirty="0" smtClean="0">
                <a:solidFill>
                  <a:srgbClr val="000000"/>
                </a:solidFill>
              </a:rPr>
              <a:t>0.1-0.4μA</a:t>
            </a:r>
            <a:endParaRPr lang="en-US" sz="2000" b="1" dirty="0" smtClean="0">
              <a:solidFill>
                <a:srgbClr val="000000"/>
              </a:solidFill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4/5/2017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WP11.5 University of Birmingham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99F2A1-AD89-4D5A-A90F-DFD4040810B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38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setup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9166" y="1628801"/>
            <a:ext cx="6500705" cy="4451325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XY-axis scanning </a:t>
            </a:r>
            <a:r>
              <a:rPr lang="en-US" dirty="0">
                <a:solidFill>
                  <a:srgbClr val="000000"/>
                </a:solidFill>
              </a:rPr>
              <a:t>system </a:t>
            </a:r>
            <a:r>
              <a:rPr lang="en-US" dirty="0" smtClean="0">
                <a:solidFill>
                  <a:srgbClr val="000000"/>
                </a:solidFill>
              </a:rPr>
              <a:t>allows areas </a:t>
            </a:r>
            <a:r>
              <a:rPr lang="en-US" dirty="0">
                <a:solidFill>
                  <a:srgbClr val="000000"/>
                </a:solidFill>
              </a:rPr>
              <a:t>of 15cm×</a:t>
            </a:r>
            <a:r>
              <a:rPr lang="en-US" dirty="0" smtClean="0">
                <a:solidFill>
                  <a:srgbClr val="000000"/>
                </a:solidFill>
              </a:rPr>
              <a:t>15cm (orthogonal) to </a:t>
            </a:r>
            <a:r>
              <a:rPr lang="en-US" dirty="0">
                <a:solidFill>
                  <a:srgbClr val="000000"/>
                </a:solidFill>
              </a:rPr>
              <a:t>be uniformly irradiated 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Liquid </a:t>
            </a:r>
            <a:r>
              <a:rPr lang="en-US" dirty="0">
                <a:solidFill>
                  <a:srgbClr val="000000"/>
                </a:solidFill>
              </a:rPr>
              <a:t>nitrogen evaporative cooling system (‘</a:t>
            </a:r>
            <a:r>
              <a:rPr lang="en-US" dirty="0" err="1">
                <a:solidFill>
                  <a:srgbClr val="000000"/>
                </a:solidFill>
              </a:rPr>
              <a:t>Norhof</a:t>
            </a:r>
            <a:r>
              <a:rPr lang="en-US" dirty="0">
                <a:solidFill>
                  <a:srgbClr val="000000"/>
                </a:solidFill>
              </a:rPr>
              <a:t> LN2’</a:t>
            </a:r>
            <a:r>
              <a:rPr lang="en-US" dirty="0" smtClean="0">
                <a:solidFill>
                  <a:srgbClr val="000000"/>
                </a:solidFill>
              </a:rPr>
              <a:t>). Typ. </a:t>
            </a:r>
            <a:r>
              <a:rPr lang="en-US" b="1" dirty="0" smtClean="0">
                <a:solidFill>
                  <a:srgbClr val="000000"/>
                </a:solidFill>
              </a:rPr>
              <a:t>T = -</a:t>
            </a:r>
            <a:r>
              <a:rPr lang="en-US" b="1" dirty="0" smtClean="0">
                <a:solidFill>
                  <a:srgbClr val="000000"/>
                </a:solidFill>
              </a:rPr>
              <a:t>27</a:t>
            </a:r>
            <a:r>
              <a:rPr lang="en-US" b="1" baseline="30000" dirty="0" smtClean="0">
                <a:solidFill>
                  <a:srgbClr val="000000"/>
                </a:solidFill>
              </a:rPr>
              <a:t>o</a:t>
            </a:r>
            <a:r>
              <a:rPr lang="en-US" b="1" dirty="0" smtClean="0">
                <a:solidFill>
                  <a:srgbClr val="000000"/>
                </a:solidFill>
              </a:rPr>
              <a:t>C </a:t>
            </a:r>
            <a:r>
              <a:rPr lang="en-US" dirty="0" smtClean="0">
                <a:solidFill>
                  <a:srgbClr val="000000"/>
                </a:solidFill>
              </a:rPr>
              <a:t>during irradiation</a:t>
            </a:r>
          </a:p>
          <a:p>
            <a:r>
              <a:rPr lang="en-US" dirty="0"/>
              <a:t>D</a:t>
            </a:r>
            <a:r>
              <a:rPr lang="en-US" dirty="0" smtClean="0"/>
              <a:t>ry </a:t>
            </a:r>
            <a:r>
              <a:rPr lang="en-US" dirty="0"/>
              <a:t>N2 </a:t>
            </a:r>
            <a:r>
              <a:rPr lang="en-US" dirty="0" smtClean="0"/>
              <a:t>is used to keep low humidity. Typ. </a:t>
            </a:r>
            <a:r>
              <a:rPr lang="en-US" b="1" dirty="0" smtClean="0"/>
              <a:t>RH = ~10% </a:t>
            </a:r>
            <a:r>
              <a:rPr lang="en-US" dirty="0">
                <a:solidFill>
                  <a:srgbClr val="000000"/>
                </a:solidFill>
              </a:rPr>
              <a:t>during irradiation</a:t>
            </a:r>
            <a:endParaRPr lang="en-US" b="1" dirty="0"/>
          </a:p>
          <a:p>
            <a:r>
              <a:rPr lang="en-US" dirty="0" smtClean="0">
                <a:solidFill>
                  <a:srgbClr val="000000"/>
                </a:solidFill>
              </a:rPr>
              <a:t>Sealed </a:t>
            </a:r>
            <a:r>
              <a:rPr lang="en-US" dirty="0">
                <a:solidFill>
                  <a:srgbClr val="000000"/>
                </a:solidFill>
              </a:rPr>
              <a:t>feed-through allow external read-out and monitoring </a:t>
            </a:r>
            <a:r>
              <a:rPr lang="en-US" dirty="0" smtClean="0">
                <a:solidFill>
                  <a:srgbClr val="000000"/>
                </a:solidFill>
              </a:rPr>
              <a:t>during irradiation</a:t>
            </a:r>
          </a:p>
          <a:p>
            <a:r>
              <a:rPr lang="en-US" dirty="0">
                <a:solidFill>
                  <a:srgbClr val="000000"/>
                </a:solidFill>
              </a:rPr>
              <a:t>Samples are suspended from the lid in the </a:t>
            </a:r>
            <a:r>
              <a:rPr lang="en-US" dirty="0" smtClean="0">
                <a:solidFill>
                  <a:srgbClr val="000000"/>
                </a:solidFill>
              </a:rPr>
              <a:t>box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0.3mm aluminum absorber </a:t>
            </a:r>
            <a:r>
              <a:rPr lang="en-US" dirty="0" smtClean="0">
                <a:solidFill>
                  <a:srgbClr val="000000"/>
                </a:solidFill>
              </a:rPr>
              <a:t>in front of samples used to remove low energy components</a:t>
            </a:r>
          </a:p>
          <a:p>
            <a:r>
              <a:rPr lang="en-US" b="1" dirty="0">
                <a:solidFill>
                  <a:srgbClr val="000000"/>
                </a:solidFill>
              </a:rPr>
              <a:t>Faraday cup </a:t>
            </a:r>
            <a:r>
              <a:rPr lang="en-US" dirty="0" smtClean="0">
                <a:solidFill>
                  <a:srgbClr val="000000"/>
                </a:solidFill>
              </a:rPr>
              <a:t>after samples used </a:t>
            </a:r>
            <a:r>
              <a:rPr lang="en-US" dirty="0" smtClean="0">
                <a:solidFill>
                  <a:srgbClr val="000000"/>
                </a:solidFill>
              </a:rPr>
              <a:t>to measure beam current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615796" y="6202776"/>
            <a:ext cx="1599124" cy="463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5</a:t>
            </a:fld>
            <a:endParaRPr lang="en-US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en-US" smtClean="0"/>
              <a:t>4/5/2017</a:t>
            </a:r>
            <a:endParaRPr lang="en-US" dirty="0"/>
          </a:p>
        </p:txBody>
      </p:sp>
      <p:pic>
        <p:nvPicPr>
          <p:cNvPr id="9" name="Picture 8" descr="IMG_296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871" y="3495072"/>
            <a:ext cx="3986898" cy="299017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729363" y="276249"/>
            <a:ext cx="2808868" cy="3744957"/>
            <a:chOff x="5908675" y="984151"/>
            <a:chExt cx="2660650" cy="3102589"/>
          </a:xfrm>
        </p:grpSpPr>
        <p:pic>
          <p:nvPicPr>
            <p:cNvPr id="11" name="Content Placeholder 6"/>
            <p:cNvPicPr>
              <a:picLocks noChangeAspect="1"/>
            </p:cNvPicPr>
            <p:nvPr/>
          </p:nvPicPr>
          <p:blipFill rotWithShape="1">
            <a:blip r:embed="rId4">
              <a:alphaModFix/>
              <a:lum bright="-6000"/>
            </a:blip>
            <a:srcRect l="30616" r="30616"/>
            <a:stretch/>
          </p:blipFill>
          <p:spPr>
            <a:xfrm>
              <a:off x="5908675" y="984151"/>
              <a:ext cx="2660650" cy="310258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" name="Straight Arrow Connector 11"/>
            <p:cNvCxnSpPr/>
            <p:nvPr/>
          </p:nvCxnSpPr>
          <p:spPr bwMode="auto">
            <a:xfrm flipH="1">
              <a:off x="6016625" y="1271588"/>
              <a:ext cx="1222376" cy="633412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" name="TextBox 12"/>
            <p:cNvSpPr txBox="1"/>
            <p:nvPr/>
          </p:nvSpPr>
          <p:spPr>
            <a:xfrm rot="19847084">
              <a:off x="6030736" y="1091023"/>
              <a:ext cx="164076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FFFF00"/>
                  </a:solidFill>
                </a:rPr>
                <a:t>p beam</a:t>
              </a:r>
              <a:endParaRPr lang="en-US" sz="16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9234140" y="763641"/>
            <a:ext cx="1732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Beam pipe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67998" y="1339059"/>
            <a:ext cx="1732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Faraday cup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59691" y="2658941"/>
            <a:ext cx="17321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Cold box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41550" y="5328173"/>
            <a:ext cx="1156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Samples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772946" y="4175762"/>
            <a:ext cx="1156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Absorber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WP11.5 University of Birmingham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44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Samples preparation</a:t>
            </a:r>
            <a:endParaRPr lang="en-US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"/>
            </a:pPr>
            <a:r>
              <a:rPr lang="en-US" b="1" dirty="0">
                <a:solidFill>
                  <a:srgbClr val="000000"/>
                </a:solidFill>
              </a:rPr>
              <a:t>Carbon fiber frames </a:t>
            </a:r>
            <a:r>
              <a:rPr lang="en-US" dirty="0">
                <a:solidFill>
                  <a:srgbClr val="000000"/>
                </a:solidFill>
              </a:rPr>
              <a:t>are available to predetermined </a:t>
            </a:r>
            <a:r>
              <a:rPr lang="en-US" dirty="0" smtClean="0">
                <a:solidFill>
                  <a:srgbClr val="000000"/>
                </a:solidFill>
              </a:rPr>
              <a:t>dimensions to fit bare sensors</a:t>
            </a:r>
          </a:p>
          <a:p>
            <a:pPr>
              <a:spcBef>
                <a:spcPts val="799"/>
              </a:spcBef>
              <a:spcAft>
                <a:spcPts val="0"/>
              </a:spcAft>
              <a:buFont typeface="Wingdings"/>
              <a:buChar char=""/>
            </a:pPr>
            <a:r>
              <a:rPr lang="en-US" dirty="0">
                <a:solidFill>
                  <a:srgbClr val="000000"/>
                </a:solidFill>
              </a:rPr>
              <a:t>Sensors are held in place with kapton </a:t>
            </a:r>
            <a:r>
              <a:rPr lang="en-US" dirty="0" smtClean="0">
                <a:solidFill>
                  <a:srgbClr val="000000"/>
                </a:solidFill>
              </a:rPr>
              <a:t>tape</a:t>
            </a:r>
            <a:endParaRPr lang="en-US" dirty="0">
              <a:solidFill>
                <a:srgbClr val="000000"/>
              </a:solidFill>
            </a:endParaRPr>
          </a:p>
          <a:p>
            <a:pPr>
              <a:spcBef>
                <a:spcPts val="799"/>
              </a:spcBef>
              <a:spcAft>
                <a:spcPts val="0"/>
              </a:spcAft>
              <a:buFont typeface="Wingdings"/>
              <a:buChar char=""/>
            </a:pPr>
            <a:r>
              <a:rPr lang="en-US" dirty="0" smtClean="0">
                <a:solidFill>
                  <a:srgbClr val="000000"/>
                </a:solidFill>
              </a:rPr>
              <a:t>For ASICs </a:t>
            </a:r>
            <a:r>
              <a:rPr lang="en-US" dirty="0">
                <a:solidFill>
                  <a:srgbClr val="000000"/>
                </a:solidFill>
              </a:rPr>
              <a:t>on PCB a 3D printed </a:t>
            </a:r>
            <a:r>
              <a:rPr lang="en-US" dirty="0" smtClean="0">
                <a:solidFill>
                  <a:srgbClr val="000000"/>
                </a:solidFill>
              </a:rPr>
              <a:t>frame is </a:t>
            </a:r>
            <a:r>
              <a:rPr lang="en-US" dirty="0">
                <a:solidFill>
                  <a:srgbClr val="000000"/>
                </a:solidFill>
              </a:rPr>
              <a:t>used to protect the wire </a:t>
            </a:r>
            <a:r>
              <a:rPr lang="en-US" dirty="0" smtClean="0">
                <a:solidFill>
                  <a:srgbClr val="000000"/>
                </a:solidFill>
              </a:rPr>
              <a:t>bonds</a:t>
            </a:r>
          </a:p>
          <a:p>
            <a:pPr>
              <a:spcBef>
                <a:spcPts val="7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/>
              <a:buChar char=""/>
            </a:pPr>
            <a:r>
              <a:rPr lang="en-US" dirty="0" smtClean="0">
                <a:solidFill>
                  <a:srgbClr val="000000"/>
                </a:solidFill>
              </a:rPr>
              <a:t>Carbon </a:t>
            </a:r>
            <a:r>
              <a:rPr lang="en-US" dirty="0">
                <a:solidFill>
                  <a:srgbClr val="000000"/>
                </a:solidFill>
              </a:rPr>
              <a:t>frame with </a:t>
            </a:r>
            <a:r>
              <a:rPr lang="en-US" dirty="0" smtClean="0">
                <a:solidFill>
                  <a:srgbClr val="000000"/>
                </a:solidFill>
              </a:rPr>
              <a:t>sensors/PCBs </a:t>
            </a:r>
            <a:r>
              <a:rPr lang="en-US" dirty="0">
                <a:solidFill>
                  <a:srgbClr val="000000"/>
                </a:solidFill>
              </a:rPr>
              <a:t>fixed </a:t>
            </a:r>
            <a:r>
              <a:rPr lang="en-US" dirty="0" smtClean="0">
                <a:solidFill>
                  <a:srgbClr val="000000"/>
                </a:solidFill>
              </a:rPr>
              <a:t>to Al-frame which can be fixed to the lid of the box</a:t>
            </a:r>
          </a:p>
          <a:p>
            <a:pPr>
              <a:spcBef>
                <a:spcPts val="799"/>
              </a:spcBef>
              <a:spcAft>
                <a:spcPts val="0"/>
              </a:spcAft>
              <a:buFont typeface="Wingdings"/>
              <a:buChar char=""/>
            </a:pPr>
            <a:r>
              <a:rPr lang="en-US" b="1" dirty="0" smtClean="0">
                <a:solidFill>
                  <a:srgbClr val="000000"/>
                </a:solidFill>
              </a:rPr>
              <a:t>Nickel foils </a:t>
            </a:r>
            <a:r>
              <a:rPr lang="en-US" dirty="0" smtClean="0">
                <a:solidFill>
                  <a:srgbClr val="000000"/>
                </a:solidFill>
              </a:rPr>
              <a:t>cut to appropriate areas are placed in front of the sample to determine the fluence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6</a:t>
            </a:fld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en-US" smtClean="0"/>
              <a:t>4/5/2017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143371" y="1279046"/>
            <a:ext cx="2160459" cy="2268869"/>
            <a:chOff x="6553200" y="1072120"/>
            <a:chExt cx="2160459" cy="2268869"/>
          </a:xfrm>
        </p:grpSpPr>
        <p:pic>
          <p:nvPicPr>
            <p:cNvPr id="8" name="Picture 7" descr="IMG_2959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82" t="15972" r="4507" b="16204"/>
            <a:stretch/>
          </p:blipFill>
          <p:spPr>
            <a:xfrm>
              <a:off x="6553200" y="1072120"/>
              <a:ext cx="2160459" cy="226886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758405" y="1214811"/>
              <a:ext cx="1762911" cy="584776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ATLAS12 mini sensors (strips)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727286" y="3764851"/>
            <a:ext cx="2969199" cy="2423870"/>
            <a:chOff x="5175675" y="3695820"/>
            <a:chExt cx="2969199" cy="2423870"/>
          </a:xfrm>
        </p:grpSpPr>
        <p:pic>
          <p:nvPicPr>
            <p:cNvPr id="6" name="Picture 5" descr="IMG_2991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41" r="5910" b="7315"/>
            <a:stretch/>
          </p:blipFill>
          <p:spPr>
            <a:xfrm rot="16200000">
              <a:off x="5448340" y="3423155"/>
              <a:ext cx="2423870" cy="29691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270598" y="5593056"/>
              <a:ext cx="2815647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ABC130 chip on PCB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632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Irradiation modes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Scanning</a:t>
            </a:r>
            <a:r>
              <a:rPr lang="en-US" dirty="0" smtClean="0"/>
              <a:t> irradiation</a:t>
            </a:r>
          </a:p>
          <a:p>
            <a:pPr lvl="1"/>
            <a:r>
              <a:rPr lang="en-US" dirty="0" smtClean="0"/>
              <a:t>Sample equal or larger in area than the beam</a:t>
            </a:r>
          </a:p>
          <a:p>
            <a:pPr lvl="1"/>
            <a:r>
              <a:rPr lang="en-US" dirty="0" smtClean="0"/>
              <a:t>User specified scan path to ensure uniform irradiation </a:t>
            </a:r>
          </a:p>
          <a:p>
            <a:pPr lvl="1"/>
            <a:r>
              <a:rPr lang="en-US" dirty="0" smtClean="0"/>
              <a:t>Typ. samples are scanned in </a:t>
            </a:r>
            <a:r>
              <a:rPr lang="en-US" dirty="0" smtClean="0"/>
              <a:t>2.5mm </a:t>
            </a:r>
            <a:r>
              <a:rPr lang="en-US" dirty="0" smtClean="0"/>
              <a:t>spaced rows at an horizontal speed of 4mm/s </a:t>
            </a:r>
          </a:p>
          <a:p>
            <a:r>
              <a:rPr lang="en-US" b="1" dirty="0" smtClean="0"/>
              <a:t>Point-to-point </a:t>
            </a:r>
            <a:r>
              <a:rPr lang="en-US" dirty="0" smtClean="0"/>
              <a:t>irradiation </a:t>
            </a:r>
          </a:p>
          <a:p>
            <a:pPr lvl="1"/>
            <a:r>
              <a:rPr lang="en-US" dirty="0" smtClean="0"/>
              <a:t>Sample smaller than the beam</a:t>
            </a:r>
          </a:p>
          <a:p>
            <a:pPr lvl="1"/>
            <a:r>
              <a:rPr lang="en-US" dirty="0" smtClean="0"/>
              <a:t>Fixed beam position</a:t>
            </a:r>
          </a:p>
          <a:p>
            <a:pPr lvl="1"/>
            <a:r>
              <a:rPr lang="en-US" dirty="0" smtClean="0"/>
              <a:t>More sensitive to beam non-uniformity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b="1" dirty="0" err="1" smtClean="0"/>
              <a:t>Gafchromic</a:t>
            </a:r>
            <a:r>
              <a:rPr lang="en-US" b="1" dirty="0" smtClean="0"/>
              <a:t> film </a:t>
            </a:r>
            <a:r>
              <a:rPr lang="en-US" dirty="0" smtClean="0"/>
              <a:t>is used before irradiation to measure the beam position and profile to set the scan parameters/beam position on sample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7</a:t>
            </a:fld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en-US" smtClean="0"/>
              <a:t>4/5/2017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802" y="752376"/>
            <a:ext cx="4566260" cy="291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38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Results and Problems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 for quite a few irradiation </a:t>
            </a:r>
            <a:r>
              <a:rPr lang="en-US" dirty="0"/>
              <a:t>runs at the Birmingham cyclotron the </a:t>
            </a:r>
            <a:r>
              <a:rPr lang="en-US" b="1" dirty="0">
                <a:solidFill>
                  <a:srgbClr val="000000"/>
                </a:solidFill>
              </a:rPr>
              <a:t>signal </a:t>
            </a:r>
            <a:r>
              <a:rPr lang="en-US" b="1" dirty="0" smtClean="0">
                <a:solidFill>
                  <a:srgbClr val="000000"/>
                </a:solidFill>
              </a:rPr>
              <a:t>has been </a:t>
            </a:r>
            <a:r>
              <a:rPr lang="en-US" b="1" dirty="0">
                <a:solidFill>
                  <a:srgbClr val="000000"/>
                </a:solidFill>
              </a:rPr>
              <a:t>seen to be anomalously low </a:t>
            </a:r>
            <a:r>
              <a:rPr lang="en-US" dirty="0" smtClean="0"/>
              <a:t>compared to results at other facilities for the same fluence</a:t>
            </a:r>
            <a:endParaRPr lang="en-US" dirty="0"/>
          </a:p>
          <a:p>
            <a:r>
              <a:rPr lang="en-US" dirty="0"/>
              <a:t>These irradiation samples also showed evidence of </a:t>
            </a:r>
            <a:r>
              <a:rPr lang="en-US" b="1" dirty="0"/>
              <a:t>broad clusters </a:t>
            </a:r>
            <a:endParaRPr lang="en-US" b="1" dirty="0" smtClean="0"/>
          </a:p>
          <a:p>
            <a:r>
              <a:rPr lang="en-US" dirty="0" smtClean="0"/>
              <a:t>Prague</a:t>
            </a:r>
            <a:r>
              <a:rPr lang="en-US" dirty="0"/>
              <a:t>, Freiburg and Santa Cruz also reported </a:t>
            </a:r>
            <a:r>
              <a:rPr lang="en-US" b="1" dirty="0"/>
              <a:t>reduced </a:t>
            </a:r>
            <a:r>
              <a:rPr lang="en-US" b="1" dirty="0" smtClean="0"/>
              <a:t>inter-strip isolation</a:t>
            </a:r>
            <a:r>
              <a:rPr lang="en-US" dirty="0"/>
              <a:t> </a:t>
            </a:r>
            <a:r>
              <a:rPr lang="en-US" dirty="0" smtClean="0"/>
              <a:t>for sensors irradiated at Birmingham</a:t>
            </a:r>
            <a:endParaRPr lang="en-US" dirty="0"/>
          </a:p>
          <a:p>
            <a:r>
              <a:rPr lang="en-US" dirty="0"/>
              <a:t>In </a:t>
            </a:r>
            <a:r>
              <a:rPr lang="en-US" dirty="0" smtClean="0"/>
              <a:t>some </a:t>
            </a:r>
            <a:r>
              <a:rPr lang="en-US" dirty="0"/>
              <a:t>cases, </a:t>
            </a:r>
            <a:r>
              <a:rPr lang="en-US" b="1" dirty="0"/>
              <a:t>annealing tended to further reduce the signal </a:t>
            </a:r>
            <a:endParaRPr lang="en-US" b="1" dirty="0" smtClean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8967" y="6187533"/>
            <a:ext cx="1920016" cy="4373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lang="en-US" smtClean="0"/>
              <a:t>4/5/2017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125415" y="84665"/>
            <a:ext cx="5304585" cy="6409745"/>
            <a:chOff x="5020514" y="1142582"/>
            <a:chExt cx="4032569" cy="5351828"/>
          </a:xfrm>
        </p:grpSpPr>
        <p:grpSp>
          <p:nvGrpSpPr>
            <p:cNvPr id="7" name="Group 6"/>
            <p:cNvGrpSpPr/>
            <p:nvPr/>
          </p:nvGrpSpPr>
          <p:grpSpPr>
            <a:xfrm>
              <a:off x="5159909" y="1354424"/>
              <a:ext cx="3753778" cy="5139986"/>
              <a:chOff x="5033442" y="1257782"/>
              <a:chExt cx="3753778" cy="5139986"/>
            </a:xfrm>
          </p:grpSpPr>
          <p:pic>
            <p:nvPicPr>
              <p:cNvPr id="13" name="pasted-image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033442" y="3800384"/>
                <a:ext cx="3753778" cy="2597384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8" name="pasted-image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5033442" y="1257782"/>
                <a:ext cx="3753778" cy="2597384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6" name="TextBox 5"/>
            <p:cNvSpPr txBox="1"/>
            <p:nvPr/>
          </p:nvSpPr>
          <p:spPr>
            <a:xfrm>
              <a:off x="5020514" y="1142582"/>
              <a:ext cx="4032569" cy="282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Pre-rad   </a:t>
              </a:r>
              <a:r>
                <a:rPr lang="en-US" sz="1600" dirty="0" err="1">
                  <a:solidFill>
                    <a:srgbClr val="0070C0"/>
                  </a:solidFill>
                </a:rPr>
                <a:t>Irrad</a:t>
              </a:r>
              <a:r>
                <a:rPr lang="en-US" sz="1600" dirty="0">
                  <a:solidFill>
                    <a:schemeClr val="bg1"/>
                  </a:solidFill>
                </a:rPr>
                <a:t>  </a:t>
              </a:r>
              <a:r>
                <a:rPr lang="en-US" sz="1600" dirty="0">
                  <a:solidFill>
                    <a:srgbClr val="FF33CC"/>
                  </a:solidFill>
                </a:rPr>
                <a:t> Annealed </a:t>
              </a:r>
              <a:r>
                <a:rPr lang="en-US" sz="1600" dirty="0">
                  <a:solidFill>
                    <a:srgbClr val="FF33CC"/>
                  </a:solidFill>
                </a:rPr>
                <a:t>(80min@60</a:t>
              </a:r>
              <a:r>
                <a:rPr lang="en-US" sz="1600" baseline="30000" dirty="0">
                  <a:solidFill>
                    <a:srgbClr val="FF33CC"/>
                  </a:solidFill>
                </a:rPr>
                <a:t>o</a:t>
              </a:r>
              <a:r>
                <a:rPr lang="en-US" sz="1600" dirty="0">
                  <a:solidFill>
                    <a:srgbClr val="FF33CC"/>
                  </a:solidFill>
                </a:rPr>
                <a:t>C</a:t>
              </a:r>
              <a:r>
                <a:rPr lang="en-US" sz="1600" dirty="0">
                  <a:solidFill>
                    <a:srgbClr val="FF33CC"/>
                  </a:solidFill>
                </a:rPr>
                <a:t>)</a:t>
              </a:r>
              <a:endParaRPr lang="en-US" sz="1600" dirty="0">
                <a:solidFill>
                  <a:srgbClr val="FF33CC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60930" y="1492478"/>
              <a:ext cx="22044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ATLAS12 mini sensor</a:t>
              </a:r>
            </a:p>
            <a:p>
              <a:r>
                <a:rPr lang="en-US" sz="1600" dirty="0">
                  <a:solidFill>
                    <a:schemeClr val="bg1"/>
                  </a:solidFill>
                </a:rPr>
                <a:t>0.5*10</a:t>
              </a:r>
              <a:r>
                <a:rPr lang="en-US" sz="1600" baseline="30000" dirty="0">
                  <a:solidFill>
                    <a:schemeClr val="bg1"/>
                  </a:solidFill>
                </a:rPr>
                <a:t>15</a:t>
              </a:r>
              <a:r>
                <a:rPr lang="en-US" sz="1600" dirty="0">
                  <a:solidFill>
                    <a:schemeClr val="bg1"/>
                  </a:solidFill>
                </a:rPr>
                <a:t>n</a:t>
              </a:r>
              <a:r>
                <a:rPr lang="en-US" sz="1600" baseline="-25000" dirty="0">
                  <a:solidFill>
                    <a:schemeClr val="bg1"/>
                  </a:solidFill>
                </a:rPr>
                <a:t>eq</a:t>
              </a:r>
              <a:r>
                <a:rPr lang="en-US" sz="1600" dirty="0">
                  <a:solidFill>
                    <a:schemeClr val="bg1"/>
                  </a:solidFill>
                </a:rPr>
                <a:t>/</a:t>
              </a:r>
              <a:r>
                <a:rPr lang="en-US" sz="1600" dirty="0">
                  <a:solidFill>
                    <a:schemeClr val="bg1"/>
                  </a:solidFill>
                </a:rPr>
                <a:t>cm</a:t>
              </a:r>
              <a:r>
                <a:rPr lang="en-US" sz="1600" baseline="30000" dirty="0">
                  <a:solidFill>
                    <a:schemeClr val="bg1"/>
                  </a:solidFill>
                </a:rPr>
                <a:t>2</a:t>
              </a:r>
              <a:endParaRPr lang="en-US" sz="16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760930" y="4074688"/>
              <a:ext cx="22044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ATLAS12 mini sensor</a:t>
              </a:r>
            </a:p>
            <a:p>
              <a:r>
                <a:rPr lang="en-US" sz="1600" dirty="0">
                  <a:solidFill>
                    <a:schemeClr val="bg1"/>
                  </a:solidFill>
                </a:rPr>
                <a:t>0.5*10</a:t>
              </a:r>
              <a:r>
                <a:rPr lang="en-US" sz="1600" baseline="30000" dirty="0">
                  <a:solidFill>
                    <a:schemeClr val="bg1"/>
                  </a:solidFill>
                </a:rPr>
                <a:t>15</a:t>
              </a:r>
              <a:r>
                <a:rPr lang="en-US" sz="1600" dirty="0">
                  <a:solidFill>
                    <a:schemeClr val="bg1"/>
                  </a:solidFill>
                </a:rPr>
                <a:t>n</a:t>
              </a:r>
              <a:r>
                <a:rPr lang="en-US" sz="1600" baseline="-25000" dirty="0">
                  <a:solidFill>
                    <a:schemeClr val="bg1"/>
                  </a:solidFill>
                </a:rPr>
                <a:t>eq</a:t>
              </a:r>
              <a:r>
                <a:rPr lang="en-US" sz="1600" dirty="0">
                  <a:solidFill>
                    <a:schemeClr val="bg1"/>
                  </a:solidFill>
                </a:rPr>
                <a:t>/</a:t>
              </a:r>
              <a:r>
                <a:rPr lang="en-US" sz="1600" dirty="0">
                  <a:solidFill>
                    <a:schemeClr val="bg1"/>
                  </a:solidFill>
                </a:rPr>
                <a:t>cm</a:t>
              </a:r>
              <a:r>
                <a:rPr lang="en-US" sz="1600" baseline="30000" dirty="0">
                  <a:solidFill>
                    <a:schemeClr val="bg1"/>
                  </a:solidFill>
                </a:rPr>
                <a:t>2</a:t>
              </a:r>
              <a:endParaRPr lang="en-US" sz="1600" baseline="300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 bwMode="auto">
          <a:xfrm>
            <a:off x="9797398" y="2195373"/>
            <a:ext cx="0" cy="525866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2025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</a:t>
            </a:r>
            <a:endParaRPr lang="en-US" dirty="0"/>
          </a:p>
        </p:txBody>
      </p:sp>
      <p:sp>
        <p:nvSpPr>
          <p:cNvPr id="16" name="Content Placeholder 18"/>
          <p:cNvSpPr>
            <a:spLocks noGrp="1"/>
          </p:cNvSpPr>
          <p:nvPr>
            <p:ph idx="1"/>
          </p:nvPr>
        </p:nvSpPr>
        <p:spPr>
          <a:xfrm>
            <a:off x="1981200" y="5141916"/>
            <a:ext cx="8220075" cy="896938"/>
          </a:xfrm>
        </p:spPr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ensors </a:t>
            </a:r>
            <a:r>
              <a:rPr lang="en-US" dirty="0"/>
              <a:t>downstream </a:t>
            </a:r>
            <a:r>
              <a:rPr lang="en-US" dirty="0" smtClean="0"/>
              <a:t>(i.e. </a:t>
            </a:r>
            <a:r>
              <a:rPr lang="en-US" b="1" dirty="0" smtClean="0"/>
              <a:t>behind 0.3mm of Al</a:t>
            </a:r>
            <a:r>
              <a:rPr lang="en-US" dirty="0" smtClean="0"/>
              <a:t>) show good results</a:t>
            </a:r>
          </a:p>
          <a:p>
            <a:r>
              <a:rPr lang="en-US" dirty="0" smtClean="0"/>
              <a:t>Kapton enclosure and Ni foil make no significant difference</a:t>
            </a:r>
          </a:p>
        </p:txBody>
      </p:sp>
      <p:pic>
        <p:nvPicPr>
          <p:cNvPr id="10" name="Picture 9" descr="Jan_Sensors_CCESc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300" y="1557871"/>
            <a:ext cx="5054600" cy="36322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714500" y="1049871"/>
            <a:ext cx="3797300" cy="3975100"/>
            <a:chOff x="177800" y="1384300"/>
            <a:chExt cx="3797300" cy="39751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7800" y="1384300"/>
              <a:ext cx="3733800" cy="239440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7800" y="3689665"/>
              <a:ext cx="3797300" cy="1669735"/>
            </a:xfrm>
            <a:prstGeom prst="rect">
              <a:avLst/>
            </a:prstGeom>
          </p:spPr>
        </p:pic>
      </p:grpSp>
      <p:sp>
        <p:nvSpPr>
          <p:cNvPr id="14" name="Rectangle 13"/>
          <p:cNvSpPr/>
          <p:nvPr/>
        </p:nvSpPr>
        <p:spPr>
          <a:xfrm>
            <a:off x="5575300" y="1020026"/>
            <a:ext cx="52885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</a:rPr>
              <a:t>ATLAS12 mini sensors</a:t>
            </a:r>
          </a:p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</a:rPr>
              <a:t>Scanning mode irradiation, I = 100nA, v = 4mm/s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91402" y="1932005"/>
            <a:ext cx="16417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>
                <a:solidFill>
                  <a:schemeClr val="bg1"/>
                </a:solidFill>
              </a:rPr>
              <a:t>0.5</a:t>
            </a:r>
            <a:r>
              <a:rPr lang="en-US" sz="1600" dirty="0">
                <a:solidFill>
                  <a:schemeClr val="bg1"/>
                </a:solidFill>
              </a:rPr>
              <a:t>*10</a:t>
            </a:r>
            <a:r>
              <a:rPr lang="en-US" sz="1600" baseline="30000" dirty="0">
                <a:solidFill>
                  <a:schemeClr val="bg1"/>
                </a:solidFill>
              </a:rPr>
              <a:t>15</a:t>
            </a:r>
            <a:r>
              <a:rPr lang="en-US" sz="1600" dirty="0">
                <a:solidFill>
                  <a:schemeClr val="bg1"/>
                </a:solidFill>
              </a:rPr>
              <a:t>n</a:t>
            </a:r>
            <a:r>
              <a:rPr lang="en-US" sz="1600" baseline="-25000" dirty="0">
                <a:solidFill>
                  <a:schemeClr val="bg1"/>
                </a:solidFill>
              </a:rPr>
              <a:t>eq</a:t>
            </a:r>
            <a:r>
              <a:rPr lang="en-US" sz="1600" dirty="0">
                <a:solidFill>
                  <a:schemeClr val="bg1"/>
                </a:solidFill>
              </a:rPr>
              <a:t>/cm</a:t>
            </a:r>
            <a:r>
              <a:rPr lang="en-US" sz="1600" baseline="30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C9D93-503B-7644-A0C1-2C3E56FF0133}" type="slidenum">
              <a:rPr lang="en-US" smtClean="0"/>
              <a:t>9</a:t>
            </a:fld>
            <a:endParaRPr lang="en-US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648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WP11.5 University of Birmingham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981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4/5/2017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9830056" y="3350218"/>
            <a:ext cx="1" cy="324307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Rectangle 2"/>
          <p:cNvSpPr/>
          <p:nvPr/>
        </p:nvSpPr>
        <p:spPr bwMode="auto">
          <a:xfrm>
            <a:off x="2505777" y="3444273"/>
            <a:ext cx="712270" cy="148511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</a:pPr>
            <a:endParaRPr lang="en-GB" sz="1800" b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7177" y="3442673"/>
            <a:ext cx="712270" cy="148511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>
              <a:buClr>
                <a:srgbClr val="000000"/>
              </a:buClr>
              <a:buSzPct val="100000"/>
            </a:pPr>
            <a:endParaRPr lang="en-GB" sz="1800" b="0">
              <a:solidFill>
                <a:schemeClr val="bg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02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UoB-Corporate-Burgundy</Template>
  <TotalTime>6150</TotalTime>
  <Words>1402</Words>
  <Application>Microsoft Office PowerPoint</Application>
  <PresentationFormat>Widescreen</PresentationFormat>
  <Paragraphs>275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ＭＳ Ｐゴシック</vt:lpstr>
      <vt:lpstr>Arial</vt:lpstr>
      <vt:lpstr>Calibri</vt:lpstr>
      <vt:lpstr>Georgia</vt:lpstr>
      <vt:lpstr>Helvetica</vt:lpstr>
      <vt:lpstr>Times New Roman</vt:lpstr>
      <vt:lpstr>Wingdings</vt:lpstr>
      <vt:lpstr>Theme3</vt:lpstr>
      <vt:lpstr>WP 11.5: University of Birmingham MC40 Cyclotron</vt:lpstr>
      <vt:lpstr>The UK irradiation team</vt:lpstr>
      <vt:lpstr>MC40 Cyclotron</vt:lpstr>
      <vt:lpstr>Irradiation Facility</vt:lpstr>
      <vt:lpstr>Irradiation setup</vt:lpstr>
      <vt:lpstr>Samples preparation</vt:lpstr>
      <vt:lpstr>Irradiation modes</vt:lpstr>
      <vt:lpstr>Early Results and Problems</vt:lpstr>
      <vt:lpstr>Investigations</vt:lpstr>
      <vt:lpstr>Results with 300μm Al shield</vt:lpstr>
      <vt:lpstr>Bragg peak </vt:lpstr>
      <vt:lpstr>Beam Energy at Target</vt:lpstr>
      <vt:lpstr>Dosimetry</vt:lpstr>
      <vt:lpstr>Hardness Factor</vt:lpstr>
      <vt:lpstr>Hardness Factor Measurements</vt:lpstr>
      <vt:lpstr>AIDA-2020 Users</vt:lpstr>
      <vt:lpstr>Conclusion</vt:lpstr>
      <vt:lpstr>Acknowledgments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11.5: University of Birmingham MC40 Cyclotron</dc:title>
  <dc:creator>Tony</dc:creator>
  <cp:lastModifiedBy>Tony</cp:lastModifiedBy>
  <cp:revision>40</cp:revision>
  <dcterms:created xsi:type="dcterms:W3CDTF">2017-03-31T15:08:56Z</dcterms:created>
  <dcterms:modified xsi:type="dcterms:W3CDTF">2017-04-04T21:38:58Z</dcterms:modified>
</cp:coreProperties>
</file>